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409" r:id="rId2"/>
    <p:sldId id="476" r:id="rId3"/>
    <p:sldId id="823" r:id="rId4"/>
    <p:sldId id="898" r:id="rId5"/>
    <p:sldId id="897" r:id="rId6"/>
    <p:sldId id="900" r:id="rId7"/>
    <p:sldId id="901" r:id="rId8"/>
    <p:sldId id="899" r:id="rId9"/>
    <p:sldId id="908" r:id="rId10"/>
    <p:sldId id="919" r:id="rId11"/>
    <p:sldId id="894" r:id="rId12"/>
    <p:sldId id="895" r:id="rId13"/>
    <p:sldId id="851" r:id="rId14"/>
    <p:sldId id="873" r:id="rId15"/>
    <p:sldId id="852" r:id="rId16"/>
    <p:sldId id="869" r:id="rId17"/>
    <p:sldId id="874" r:id="rId18"/>
    <p:sldId id="875" r:id="rId19"/>
    <p:sldId id="872" r:id="rId20"/>
    <p:sldId id="916" r:id="rId21"/>
    <p:sldId id="878" r:id="rId22"/>
    <p:sldId id="932" r:id="rId23"/>
    <p:sldId id="933" r:id="rId24"/>
    <p:sldId id="835" r:id="rId25"/>
    <p:sldId id="884" r:id="rId26"/>
    <p:sldId id="929" r:id="rId27"/>
    <p:sldId id="931" r:id="rId28"/>
    <p:sldId id="930" r:id="rId29"/>
    <p:sldId id="642" r:id="rId30"/>
    <p:sldId id="885" r:id="rId31"/>
    <p:sldId id="806" r:id="rId32"/>
    <p:sldId id="685" r:id="rId33"/>
    <p:sldId id="887" r:id="rId34"/>
    <p:sldId id="886" r:id="rId35"/>
    <p:sldId id="839" r:id="rId36"/>
    <p:sldId id="837" r:id="rId37"/>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ura" initials="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4" autoAdjust="0"/>
    <p:restoredTop sz="94660"/>
  </p:normalViewPr>
  <p:slideViewPr>
    <p:cSldViewPr>
      <p:cViewPr varScale="1">
        <p:scale>
          <a:sx n="64" d="100"/>
          <a:sy n="64" d="100"/>
        </p:scale>
        <p:origin x="-16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34366943391409"/>
          <c:y val="6.7079120838425363E-2"/>
          <c:w val="0.71917432949512217"/>
          <c:h val="0.69701746102284934"/>
        </c:manualLayout>
      </c:layout>
      <c:lineChart>
        <c:grouping val="standard"/>
        <c:varyColors val="0"/>
        <c:ser>
          <c:idx val="0"/>
          <c:order val="0"/>
          <c:tx>
            <c:strRef>
              <c:f>Sheet1!$B$1</c:f>
              <c:strCache>
                <c:ptCount val="1"/>
                <c:pt idx="0">
                  <c:v>大阪</c:v>
                </c:pt>
              </c:strCache>
            </c:strRef>
          </c:tx>
          <c:spPr>
            <a:ln w="57150">
              <a:solidFill>
                <a:srgbClr val="FF0000"/>
              </a:solidFill>
            </a:ln>
          </c:spPr>
          <c:marker>
            <c:symbol val="none"/>
          </c:marker>
          <c:dLbls>
            <c:dLbl>
              <c:idx val="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C9B-4CEF-BE90-F694CB1ED1A0}"/>
                </c:ext>
              </c:extLst>
            </c:dLbl>
            <c:numFmt formatCode="#,##0.0_);[Red]\(#,##0.0\)" sourceLinked="0"/>
            <c:spPr>
              <a:noFill/>
              <a:ln>
                <a:noFill/>
              </a:ln>
              <a:effectLst/>
            </c:spPr>
            <c:txPr>
              <a:bodyPr/>
              <a:lstStyle/>
              <a:p>
                <a:pPr>
                  <a:defRPr sz="900" b="1"/>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Sheet1!$B$2:$B$8</c:f>
              <c:numCache>
                <c:formatCode>General</c:formatCode>
                <c:ptCount val="7"/>
                <c:pt idx="0">
                  <c:v>22.4</c:v>
                </c:pt>
                <c:pt idx="1">
                  <c:v>26.6</c:v>
                </c:pt>
                <c:pt idx="2">
                  <c:v>28.5</c:v>
                </c:pt>
                <c:pt idx="3">
                  <c:v>29.2</c:v>
                </c:pt>
                <c:pt idx="4">
                  <c:v>30.5</c:v>
                </c:pt>
                <c:pt idx="5">
                  <c:v>32.700000000000003</c:v>
                </c:pt>
                <c:pt idx="6">
                  <c:v>36</c:v>
                </c:pt>
              </c:numCache>
            </c:numRef>
          </c:val>
          <c:smooth val="0"/>
          <c:extLst xmlns:c16r2="http://schemas.microsoft.com/office/drawing/2015/06/chart">
            <c:ext xmlns:c16="http://schemas.microsoft.com/office/drawing/2014/chart" uri="{C3380CC4-5D6E-409C-BE32-E72D297353CC}">
              <c16:uniqueId val="{00000001-FC9B-4CEF-BE90-F694CB1ED1A0}"/>
            </c:ext>
          </c:extLst>
        </c:ser>
        <c:ser>
          <c:idx val="1"/>
          <c:order val="1"/>
          <c:tx>
            <c:strRef>
              <c:f>Sheet1!$C$1</c:f>
              <c:strCache>
                <c:ptCount val="1"/>
                <c:pt idx="0">
                  <c:v>東京</c:v>
                </c:pt>
              </c:strCache>
            </c:strRef>
          </c:tx>
          <c:spPr>
            <a:ln>
              <a:solidFill>
                <a:schemeClr val="bg1">
                  <a:lumMod val="75000"/>
                </a:schemeClr>
              </a:solidFill>
            </a:ln>
          </c:spPr>
          <c:marker>
            <c:symbol val="none"/>
          </c:marker>
          <c:dLbls>
            <c:dLbl>
              <c:idx val="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C9B-4CEF-BE90-F694CB1ED1A0}"/>
                </c:ext>
              </c:extLst>
            </c:dLbl>
            <c:spPr>
              <a:noFill/>
              <a:ln>
                <a:noFill/>
              </a:ln>
              <a:effectLst/>
            </c:spPr>
            <c:txPr>
              <a:bodyPr/>
              <a:lstStyle/>
              <a:p>
                <a:pPr>
                  <a:defRPr sz="900"/>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Sheet1!$C$2:$C$8</c:f>
              <c:numCache>
                <c:formatCode>General</c:formatCode>
                <c:ptCount val="7"/>
                <c:pt idx="0">
                  <c:v>20.399999999999999</c:v>
                </c:pt>
                <c:pt idx="1">
                  <c:v>23.1</c:v>
                </c:pt>
                <c:pt idx="2">
                  <c:v>24.3</c:v>
                </c:pt>
                <c:pt idx="3">
                  <c:v>25.2</c:v>
                </c:pt>
                <c:pt idx="4">
                  <c:v>27</c:v>
                </c:pt>
                <c:pt idx="5">
                  <c:v>29.8</c:v>
                </c:pt>
                <c:pt idx="6">
                  <c:v>33.5</c:v>
                </c:pt>
              </c:numCache>
            </c:numRef>
          </c:val>
          <c:smooth val="0"/>
          <c:extLst xmlns:c16r2="http://schemas.microsoft.com/office/drawing/2015/06/chart">
            <c:ext xmlns:c16="http://schemas.microsoft.com/office/drawing/2014/chart" uri="{C3380CC4-5D6E-409C-BE32-E72D297353CC}">
              <c16:uniqueId val="{00000003-FC9B-4CEF-BE90-F694CB1ED1A0}"/>
            </c:ext>
          </c:extLst>
        </c:ser>
        <c:ser>
          <c:idx val="2"/>
          <c:order val="2"/>
          <c:tx>
            <c:strRef>
              <c:f>Sheet1!$D$1</c:f>
              <c:strCache>
                <c:ptCount val="1"/>
                <c:pt idx="0">
                  <c:v>愛知</c:v>
                </c:pt>
              </c:strCache>
            </c:strRef>
          </c:tx>
          <c:spPr>
            <a:ln>
              <a:solidFill>
                <a:schemeClr val="tx1">
                  <a:lumMod val="75000"/>
                  <a:lumOff val="25000"/>
                </a:schemeClr>
              </a:solidFill>
              <a:prstDash val="sysDash"/>
            </a:ln>
          </c:spPr>
          <c:marker>
            <c:symbol val="none"/>
          </c:marker>
          <c:dLbls>
            <c:dLbl>
              <c:idx val="6"/>
              <c:layout>
                <c:manualLayout>
                  <c:x val="0"/>
                  <c:y val="3.30692423064103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C9B-4CEF-BE90-F694CB1ED1A0}"/>
                </c:ext>
              </c:extLst>
            </c:dLbl>
            <c:spPr>
              <a:noFill/>
              <a:ln>
                <a:noFill/>
              </a:ln>
              <a:effectLst/>
            </c:spPr>
            <c:txPr>
              <a:bodyPr/>
              <a:lstStyle/>
              <a:p>
                <a:pPr>
                  <a:defRPr sz="900"/>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Sheet1!$D$2:$D$8</c:f>
              <c:numCache>
                <c:formatCode>General</c:formatCode>
                <c:ptCount val="7"/>
                <c:pt idx="0">
                  <c:v>20.3</c:v>
                </c:pt>
                <c:pt idx="1">
                  <c:v>24</c:v>
                </c:pt>
                <c:pt idx="2">
                  <c:v>25.6</c:v>
                </c:pt>
                <c:pt idx="3">
                  <c:v>26.4</c:v>
                </c:pt>
                <c:pt idx="4">
                  <c:v>27.7</c:v>
                </c:pt>
                <c:pt idx="5">
                  <c:v>29.5</c:v>
                </c:pt>
                <c:pt idx="6">
                  <c:v>32.4</c:v>
                </c:pt>
              </c:numCache>
            </c:numRef>
          </c:val>
          <c:smooth val="0"/>
          <c:extLst xmlns:c16r2="http://schemas.microsoft.com/office/drawing/2015/06/chart">
            <c:ext xmlns:c16="http://schemas.microsoft.com/office/drawing/2014/chart" uri="{C3380CC4-5D6E-409C-BE32-E72D297353CC}">
              <c16:uniqueId val="{00000005-FC9B-4CEF-BE90-F694CB1ED1A0}"/>
            </c:ext>
          </c:extLst>
        </c:ser>
        <c:dLbls>
          <c:showLegendKey val="0"/>
          <c:showVal val="0"/>
          <c:showCatName val="0"/>
          <c:showSerName val="0"/>
          <c:showPercent val="0"/>
          <c:showBubbleSize val="0"/>
        </c:dLbls>
        <c:marker val="1"/>
        <c:smooth val="0"/>
        <c:axId val="125014784"/>
        <c:axId val="125016320"/>
      </c:lineChart>
      <c:catAx>
        <c:axId val="125014784"/>
        <c:scaling>
          <c:orientation val="minMax"/>
        </c:scaling>
        <c:delete val="0"/>
        <c:axPos val="b"/>
        <c:numFmt formatCode="General" sourceLinked="1"/>
        <c:majorTickMark val="out"/>
        <c:minorTickMark val="none"/>
        <c:tickLblPos val="nextTo"/>
        <c:txPr>
          <a:bodyPr rot="-5400000" vert="horz"/>
          <a:lstStyle/>
          <a:p>
            <a:pPr>
              <a:defRPr/>
            </a:pPr>
            <a:endParaRPr lang="ja-JP"/>
          </a:p>
        </c:txPr>
        <c:crossAx val="125016320"/>
        <c:crosses val="autoZero"/>
        <c:auto val="1"/>
        <c:lblAlgn val="ctr"/>
        <c:lblOffset val="100"/>
        <c:noMultiLvlLbl val="0"/>
      </c:catAx>
      <c:valAx>
        <c:axId val="125016320"/>
        <c:scaling>
          <c:orientation val="minMax"/>
          <c:max val="38"/>
          <c:min val="18"/>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900"/>
            </a:pPr>
            <a:endParaRPr lang="ja-JP"/>
          </a:p>
        </c:txPr>
        <c:crossAx val="125014784"/>
        <c:crosses val="autoZero"/>
        <c:crossBetween val="between"/>
        <c:majorUnit val="4"/>
      </c:valAx>
    </c:plotArea>
    <c:plotVisOnly val="1"/>
    <c:dispBlanksAs val="gap"/>
    <c:showDLblsOverMax val="0"/>
  </c:chart>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大阪</c:v>
                </c:pt>
              </c:strCache>
            </c:strRef>
          </c:tx>
          <c:spPr>
            <a:solidFill>
              <a:schemeClr val="tx1">
                <a:lumMod val="50000"/>
                <a:lumOff val="50000"/>
              </a:schemeClr>
            </a:solidFill>
            <a:ln>
              <a:solidFill>
                <a:schemeClr val="tx1">
                  <a:lumMod val="75000"/>
                  <a:lumOff val="25000"/>
                </a:schemeClr>
              </a:solidFill>
            </a:ln>
          </c:spPr>
          <c:invertIfNegative val="0"/>
          <c:dLbls>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2010</c:v>
                </c:pt>
                <c:pt idx="2">
                  <c:v>2035</c:v>
                </c:pt>
              </c:numCache>
            </c:numRef>
          </c:cat>
          <c:val>
            <c:numRef>
              <c:f>Sheet1!$B$2:$B$4</c:f>
              <c:numCache>
                <c:formatCode>General</c:formatCode>
                <c:ptCount val="3"/>
                <c:pt idx="0">
                  <c:v>11.7</c:v>
                </c:pt>
                <c:pt idx="2">
                  <c:v>17.5</c:v>
                </c:pt>
              </c:numCache>
            </c:numRef>
          </c:val>
          <c:extLst xmlns:c16r2="http://schemas.microsoft.com/office/drawing/2015/06/chart">
            <c:ext xmlns:c16="http://schemas.microsoft.com/office/drawing/2014/chart" uri="{C3380CC4-5D6E-409C-BE32-E72D297353CC}">
              <c16:uniqueId val="{00000000-BD52-4E48-9A1A-9C24EFD65FE7}"/>
            </c:ext>
          </c:extLst>
        </c:ser>
        <c:ser>
          <c:idx val="1"/>
          <c:order val="1"/>
          <c:tx>
            <c:strRef>
              <c:f>Sheet1!$C$1</c:f>
              <c:strCache>
                <c:ptCount val="1"/>
                <c:pt idx="0">
                  <c:v>東京</c:v>
                </c:pt>
              </c:strCache>
            </c:strRef>
          </c:tx>
          <c:spPr>
            <a:solidFill>
              <a:schemeClr val="bg1">
                <a:lumMod val="85000"/>
              </a:schemeClr>
            </a:solidFill>
            <a:ln>
              <a:solidFill>
                <a:schemeClr val="tx1">
                  <a:lumMod val="75000"/>
                  <a:lumOff val="25000"/>
                </a:schemeClr>
              </a:solidFill>
            </a:ln>
          </c:spPr>
          <c:invertIfNegative val="0"/>
          <c:dLbls>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2010</c:v>
                </c:pt>
                <c:pt idx="2">
                  <c:v>2035</c:v>
                </c:pt>
              </c:numCache>
            </c:numRef>
          </c:cat>
          <c:val>
            <c:numRef>
              <c:f>Sheet1!$C$2:$C$4</c:f>
              <c:numCache>
                <c:formatCode>General</c:formatCode>
                <c:ptCount val="3"/>
                <c:pt idx="0">
                  <c:v>10.1</c:v>
                </c:pt>
                <c:pt idx="2">
                  <c:v>15.8</c:v>
                </c:pt>
              </c:numCache>
            </c:numRef>
          </c:val>
          <c:extLst xmlns:c16r2="http://schemas.microsoft.com/office/drawing/2015/06/chart">
            <c:ext xmlns:c16="http://schemas.microsoft.com/office/drawing/2014/chart" uri="{C3380CC4-5D6E-409C-BE32-E72D297353CC}">
              <c16:uniqueId val="{00000001-BD52-4E48-9A1A-9C24EFD65FE7}"/>
            </c:ext>
          </c:extLst>
        </c:ser>
        <c:ser>
          <c:idx val="2"/>
          <c:order val="2"/>
          <c:tx>
            <c:strRef>
              <c:f>Sheet1!$D$1</c:f>
              <c:strCache>
                <c:ptCount val="1"/>
                <c:pt idx="0">
                  <c:v>愛知</c:v>
                </c:pt>
              </c:strCache>
            </c:strRef>
          </c:tx>
          <c:spPr>
            <a:solidFill>
              <a:schemeClr val="bg1"/>
            </a:solidFill>
            <a:ln>
              <a:solidFill>
                <a:schemeClr val="tx1">
                  <a:lumMod val="75000"/>
                  <a:lumOff val="25000"/>
                </a:schemeClr>
              </a:solidFill>
            </a:ln>
          </c:spPr>
          <c:invertIfNegative val="0"/>
          <c:dLbls>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2010</c:v>
                </c:pt>
                <c:pt idx="2">
                  <c:v>2035</c:v>
                </c:pt>
              </c:numCache>
            </c:numRef>
          </c:cat>
          <c:val>
            <c:numRef>
              <c:f>Sheet1!$D$2:$D$4</c:f>
              <c:numCache>
                <c:formatCode>General</c:formatCode>
                <c:ptCount val="3"/>
                <c:pt idx="0">
                  <c:v>7.9</c:v>
                </c:pt>
                <c:pt idx="2">
                  <c:v>15.1</c:v>
                </c:pt>
              </c:numCache>
            </c:numRef>
          </c:val>
          <c:extLst xmlns:c16r2="http://schemas.microsoft.com/office/drawing/2015/06/chart">
            <c:ext xmlns:c16="http://schemas.microsoft.com/office/drawing/2014/chart" uri="{C3380CC4-5D6E-409C-BE32-E72D297353CC}">
              <c16:uniqueId val="{00000002-BD52-4E48-9A1A-9C24EFD65FE7}"/>
            </c:ext>
          </c:extLst>
        </c:ser>
        <c:dLbls>
          <c:showLegendKey val="0"/>
          <c:showVal val="0"/>
          <c:showCatName val="0"/>
          <c:showSerName val="0"/>
          <c:showPercent val="0"/>
          <c:showBubbleSize val="0"/>
        </c:dLbls>
        <c:gapWidth val="50"/>
        <c:axId val="125589760"/>
        <c:axId val="125612032"/>
      </c:barChart>
      <c:catAx>
        <c:axId val="125589760"/>
        <c:scaling>
          <c:orientation val="minMax"/>
        </c:scaling>
        <c:delete val="0"/>
        <c:axPos val="b"/>
        <c:numFmt formatCode="General" sourceLinked="1"/>
        <c:majorTickMark val="out"/>
        <c:minorTickMark val="none"/>
        <c:tickLblPos val="nextTo"/>
        <c:crossAx val="125612032"/>
        <c:crosses val="autoZero"/>
        <c:auto val="1"/>
        <c:lblAlgn val="ctr"/>
        <c:lblOffset val="100"/>
        <c:noMultiLvlLbl val="0"/>
      </c:catAx>
      <c:valAx>
        <c:axId val="125612032"/>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crossAx val="125589760"/>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13813877311124"/>
          <c:y val="6.497218102356532E-2"/>
          <c:w val="0.53510541839437198"/>
          <c:h val="0.76511510121847259"/>
        </c:manualLayout>
      </c:layout>
      <c:barChart>
        <c:barDir val="bar"/>
        <c:grouping val="clustered"/>
        <c:varyColors val="0"/>
        <c:ser>
          <c:idx val="0"/>
          <c:order val="0"/>
          <c:tx>
            <c:strRef>
              <c:f>Sheet1!$B$1</c:f>
              <c:strCache>
                <c:ptCount val="1"/>
                <c:pt idx="0">
                  <c:v>率</c:v>
                </c:pt>
              </c:strCache>
            </c:strRef>
          </c:tx>
          <c:spPr>
            <a:solidFill>
              <a:schemeClr val="bg1">
                <a:lumMod val="75000"/>
              </a:schemeClr>
            </a:solidFill>
            <a:ln>
              <a:solidFill>
                <a:schemeClr val="tx1">
                  <a:lumMod val="75000"/>
                  <a:lumOff val="25000"/>
                </a:schemeClr>
              </a:solidFill>
            </a:ln>
          </c:spPr>
          <c:invertIfNegative val="0"/>
          <c:dPt>
            <c:idx val="6"/>
            <c:invertIfNegative val="0"/>
            <c:bubble3D val="0"/>
            <c:spPr>
              <a:solidFill>
                <a:schemeClr val="tx1">
                  <a:lumMod val="75000"/>
                  <a:lumOff val="2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01-71F9-4604-A76B-9856AB61551A}"/>
              </c:ext>
            </c:extLst>
          </c:dPt>
          <c:dLbls>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東京都</c:v>
                </c:pt>
                <c:pt idx="2">
                  <c:v>愛知県</c:v>
                </c:pt>
                <c:pt idx="3">
                  <c:v>富山県</c:v>
                </c:pt>
                <c:pt idx="4">
                  <c:v>京都府</c:v>
                </c:pt>
                <c:pt idx="5">
                  <c:v>兵庫県</c:v>
                </c:pt>
                <c:pt idx="6">
                  <c:v>大阪府</c:v>
                </c:pt>
              </c:strCache>
            </c:strRef>
          </c:cat>
          <c:val>
            <c:numRef>
              <c:f>Sheet1!$B$2:$B$8</c:f>
              <c:numCache>
                <c:formatCode>General</c:formatCode>
                <c:ptCount val="7"/>
                <c:pt idx="0">
                  <c:v>8.4</c:v>
                </c:pt>
                <c:pt idx="2">
                  <c:v>51.7</c:v>
                </c:pt>
                <c:pt idx="3">
                  <c:v>62.6</c:v>
                </c:pt>
                <c:pt idx="4">
                  <c:v>63.3</c:v>
                </c:pt>
                <c:pt idx="5">
                  <c:v>82.7</c:v>
                </c:pt>
                <c:pt idx="6">
                  <c:v>84.7</c:v>
                </c:pt>
              </c:numCache>
            </c:numRef>
          </c:val>
          <c:extLst xmlns:c16r2="http://schemas.microsoft.com/office/drawing/2015/06/chart">
            <c:ext xmlns:c16="http://schemas.microsoft.com/office/drawing/2014/chart" uri="{C3380CC4-5D6E-409C-BE32-E72D297353CC}">
              <c16:uniqueId val="{00000002-71F9-4604-A76B-9856AB61551A}"/>
            </c:ext>
          </c:extLst>
        </c:ser>
        <c:dLbls>
          <c:showLegendKey val="0"/>
          <c:showVal val="0"/>
          <c:showCatName val="0"/>
          <c:showSerName val="0"/>
          <c:showPercent val="0"/>
          <c:showBubbleSize val="0"/>
        </c:dLbls>
        <c:gapWidth val="80"/>
        <c:axId val="125195776"/>
        <c:axId val="125197312"/>
      </c:barChart>
      <c:catAx>
        <c:axId val="125195776"/>
        <c:scaling>
          <c:orientation val="minMax"/>
        </c:scaling>
        <c:delete val="0"/>
        <c:axPos val="l"/>
        <c:numFmt formatCode="General" sourceLinked="0"/>
        <c:majorTickMark val="out"/>
        <c:minorTickMark val="none"/>
        <c:tickLblPos val="nextTo"/>
        <c:crossAx val="125197312"/>
        <c:crosses val="autoZero"/>
        <c:auto val="1"/>
        <c:lblAlgn val="ctr"/>
        <c:lblOffset val="100"/>
        <c:noMultiLvlLbl val="0"/>
      </c:catAx>
      <c:valAx>
        <c:axId val="125197312"/>
        <c:scaling>
          <c:orientation val="minMax"/>
          <c:max val="90"/>
          <c:min val="0"/>
        </c:scaling>
        <c:delete val="0"/>
        <c:axPos val="b"/>
        <c:majorGridlines>
          <c:spPr>
            <a:ln>
              <a:solidFill>
                <a:schemeClr val="bg1">
                  <a:lumMod val="95000"/>
                </a:schemeClr>
              </a:solidFill>
            </a:ln>
          </c:spPr>
        </c:majorGridlines>
        <c:numFmt formatCode="General" sourceLinked="1"/>
        <c:majorTickMark val="out"/>
        <c:minorTickMark val="none"/>
        <c:tickLblPos val="nextTo"/>
        <c:txPr>
          <a:bodyPr/>
          <a:lstStyle/>
          <a:p>
            <a:pPr>
              <a:defRPr sz="900"/>
            </a:pPr>
            <a:endParaRPr lang="ja-JP"/>
          </a:p>
        </c:txPr>
        <c:crossAx val="125195776"/>
        <c:crosses val="autoZero"/>
        <c:crossBetween val="between"/>
        <c:majorUnit val="20"/>
      </c:valAx>
    </c:plotArea>
    <c:plotVisOnly val="1"/>
    <c:dispBlanksAs val="gap"/>
    <c:showDLblsOverMax val="0"/>
  </c:chart>
  <c:txPr>
    <a:bodyPr/>
    <a:lstStyle/>
    <a:p>
      <a:pPr>
        <a:defRPr sz="105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全国</c:v>
                </c:pt>
              </c:strCache>
            </c:strRef>
          </c:tx>
          <c:spPr>
            <a:ln>
              <a:solidFill>
                <a:schemeClr val="tx1"/>
              </a:solidFill>
              <a:prstDash val="sysDash"/>
            </a:ln>
          </c:spPr>
          <c:marker>
            <c:symbol val="none"/>
          </c:marker>
          <c:cat>
            <c:numRef>
              <c:f>Sheet1!$A$2:$A$6</c:f>
              <c:numCache>
                <c:formatCode>General</c:formatCode>
                <c:ptCount val="5"/>
                <c:pt idx="0">
                  <c:v>2006</c:v>
                </c:pt>
                <c:pt idx="1">
                  <c:v>2008</c:v>
                </c:pt>
                <c:pt idx="2">
                  <c:v>2010</c:v>
                </c:pt>
                <c:pt idx="3">
                  <c:v>2012</c:v>
                </c:pt>
                <c:pt idx="4">
                  <c:v>2014</c:v>
                </c:pt>
              </c:numCache>
            </c:numRef>
          </c:cat>
          <c:val>
            <c:numRef>
              <c:f>Sheet1!$B$2:$B$6</c:f>
              <c:numCache>
                <c:formatCode>General</c:formatCode>
                <c:ptCount val="5"/>
                <c:pt idx="0">
                  <c:v>31.5</c:v>
                </c:pt>
                <c:pt idx="1">
                  <c:v>34</c:v>
                </c:pt>
                <c:pt idx="2">
                  <c:v>35.200000000000003</c:v>
                </c:pt>
                <c:pt idx="3">
                  <c:v>37.1</c:v>
                </c:pt>
                <c:pt idx="4">
                  <c:v>38.1</c:v>
                </c:pt>
              </c:numCache>
            </c:numRef>
          </c:val>
          <c:smooth val="0"/>
          <c:extLst xmlns:c16r2="http://schemas.microsoft.com/office/drawing/2015/06/chart">
            <c:ext xmlns:c16="http://schemas.microsoft.com/office/drawing/2014/chart" uri="{C3380CC4-5D6E-409C-BE32-E72D297353CC}">
              <c16:uniqueId val="{00000000-2490-4659-9ED0-888B98D07925}"/>
            </c:ext>
          </c:extLst>
        </c:ser>
        <c:ser>
          <c:idx val="1"/>
          <c:order val="1"/>
          <c:tx>
            <c:strRef>
              <c:f>Sheet1!$C$1</c:f>
              <c:strCache>
                <c:ptCount val="1"/>
                <c:pt idx="0">
                  <c:v>東京都</c:v>
                </c:pt>
              </c:strCache>
            </c:strRef>
          </c:tx>
          <c:spPr>
            <a:ln>
              <a:solidFill>
                <a:schemeClr val="tx1"/>
              </a:solidFill>
            </a:ln>
          </c:spPr>
          <c:marker>
            <c:symbol val="none"/>
          </c:marker>
          <c:cat>
            <c:numRef>
              <c:f>Sheet1!$A$2:$A$6</c:f>
              <c:numCache>
                <c:formatCode>General</c:formatCode>
                <c:ptCount val="5"/>
                <c:pt idx="0">
                  <c:v>2006</c:v>
                </c:pt>
                <c:pt idx="1">
                  <c:v>2008</c:v>
                </c:pt>
                <c:pt idx="2">
                  <c:v>2010</c:v>
                </c:pt>
                <c:pt idx="3">
                  <c:v>2012</c:v>
                </c:pt>
                <c:pt idx="4">
                  <c:v>2014</c:v>
                </c:pt>
              </c:numCache>
            </c:numRef>
          </c:cat>
          <c:val>
            <c:numRef>
              <c:f>Sheet1!$C$2:$C$6</c:f>
              <c:numCache>
                <c:formatCode>General</c:formatCode>
                <c:ptCount val="5"/>
                <c:pt idx="0">
                  <c:v>21.6</c:v>
                </c:pt>
                <c:pt idx="1">
                  <c:v>23.9</c:v>
                </c:pt>
                <c:pt idx="2">
                  <c:v>25.9</c:v>
                </c:pt>
                <c:pt idx="3">
                  <c:v>26.1</c:v>
                </c:pt>
                <c:pt idx="4">
                  <c:v>25.4</c:v>
                </c:pt>
              </c:numCache>
            </c:numRef>
          </c:val>
          <c:smooth val="0"/>
          <c:extLst xmlns:c16r2="http://schemas.microsoft.com/office/drawing/2015/06/chart">
            <c:ext xmlns:c16="http://schemas.microsoft.com/office/drawing/2014/chart" uri="{C3380CC4-5D6E-409C-BE32-E72D297353CC}">
              <c16:uniqueId val="{00000001-2490-4659-9ED0-888B98D07925}"/>
            </c:ext>
          </c:extLst>
        </c:ser>
        <c:ser>
          <c:idx val="2"/>
          <c:order val="2"/>
          <c:tx>
            <c:strRef>
              <c:f>Sheet1!$D$1</c:f>
              <c:strCache>
                <c:ptCount val="1"/>
                <c:pt idx="0">
                  <c:v>愛知県</c:v>
                </c:pt>
              </c:strCache>
            </c:strRef>
          </c:tx>
          <c:spPr>
            <a:ln>
              <a:solidFill>
                <a:schemeClr val="bg1">
                  <a:lumMod val="65000"/>
                </a:schemeClr>
              </a:solidFill>
            </a:ln>
          </c:spPr>
          <c:marker>
            <c:symbol val="none"/>
          </c:marker>
          <c:cat>
            <c:numRef>
              <c:f>Sheet1!$A$2:$A$6</c:f>
              <c:numCache>
                <c:formatCode>General</c:formatCode>
                <c:ptCount val="5"/>
                <c:pt idx="0">
                  <c:v>2006</c:v>
                </c:pt>
                <c:pt idx="1">
                  <c:v>2008</c:v>
                </c:pt>
                <c:pt idx="2">
                  <c:v>2010</c:v>
                </c:pt>
                <c:pt idx="3">
                  <c:v>2012</c:v>
                </c:pt>
                <c:pt idx="4">
                  <c:v>2014</c:v>
                </c:pt>
              </c:numCache>
            </c:numRef>
          </c:cat>
          <c:val>
            <c:numRef>
              <c:f>Sheet1!$D$2:$D$6</c:f>
              <c:numCache>
                <c:formatCode>General</c:formatCode>
                <c:ptCount val="5"/>
                <c:pt idx="0">
                  <c:v>23.9</c:v>
                </c:pt>
                <c:pt idx="1">
                  <c:v>27.1</c:v>
                </c:pt>
                <c:pt idx="2">
                  <c:v>28.3</c:v>
                </c:pt>
                <c:pt idx="3">
                  <c:v>29.6</c:v>
                </c:pt>
                <c:pt idx="4">
                  <c:v>31.4</c:v>
                </c:pt>
              </c:numCache>
            </c:numRef>
          </c:val>
          <c:smooth val="0"/>
          <c:extLst xmlns:c16r2="http://schemas.microsoft.com/office/drawing/2015/06/chart">
            <c:ext xmlns:c16="http://schemas.microsoft.com/office/drawing/2014/chart" uri="{C3380CC4-5D6E-409C-BE32-E72D297353CC}">
              <c16:uniqueId val="{00000002-2490-4659-9ED0-888B98D07925}"/>
            </c:ext>
          </c:extLst>
        </c:ser>
        <c:ser>
          <c:idx val="3"/>
          <c:order val="3"/>
          <c:tx>
            <c:strRef>
              <c:f>Sheet1!$E$1</c:f>
              <c:strCache>
                <c:ptCount val="1"/>
                <c:pt idx="0">
                  <c:v>大阪府</c:v>
                </c:pt>
              </c:strCache>
            </c:strRef>
          </c:tx>
          <c:spPr>
            <a:ln w="76200">
              <a:solidFill>
                <a:srgbClr val="FF0000"/>
              </a:solidFill>
            </a:ln>
          </c:spPr>
          <c:marker>
            <c:symbol val="none"/>
          </c:marker>
          <c:cat>
            <c:numRef>
              <c:f>Sheet1!$A$2:$A$6</c:f>
              <c:numCache>
                <c:formatCode>General</c:formatCode>
                <c:ptCount val="5"/>
                <c:pt idx="0">
                  <c:v>2006</c:v>
                </c:pt>
                <c:pt idx="1">
                  <c:v>2008</c:v>
                </c:pt>
                <c:pt idx="2">
                  <c:v>2010</c:v>
                </c:pt>
                <c:pt idx="3">
                  <c:v>2012</c:v>
                </c:pt>
                <c:pt idx="4">
                  <c:v>2014</c:v>
                </c:pt>
              </c:numCache>
            </c:numRef>
          </c:cat>
          <c:val>
            <c:numRef>
              <c:f>Sheet1!$E$2:$E$6</c:f>
              <c:numCache>
                <c:formatCode>General</c:formatCode>
                <c:ptCount val="5"/>
                <c:pt idx="0">
                  <c:v>17.5</c:v>
                </c:pt>
                <c:pt idx="1">
                  <c:v>20.5</c:v>
                </c:pt>
                <c:pt idx="2">
                  <c:v>21</c:v>
                </c:pt>
                <c:pt idx="3">
                  <c:v>25.8</c:v>
                </c:pt>
                <c:pt idx="4">
                  <c:v>24.3</c:v>
                </c:pt>
              </c:numCache>
            </c:numRef>
          </c:val>
          <c:smooth val="0"/>
          <c:extLst xmlns:c16r2="http://schemas.microsoft.com/office/drawing/2015/06/chart">
            <c:ext xmlns:c16="http://schemas.microsoft.com/office/drawing/2014/chart" uri="{C3380CC4-5D6E-409C-BE32-E72D297353CC}">
              <c16:uniqueId val="{00000003-2490-4659-9ED0-888B98D07925}"/>
            </c:ext>
          </c:extLst>
        </c:ser>
        <c:dLbls>
          <c:showLegendKey val="0"/>
          <c:showVal val="0"/>
          <c:showCatName val="0"/>
          <c:showSerName val="0"/>
          <c:showPercent val="0"/>
          <c:showBubbleSize val="0"/>
        </c:dLbls>
        <c:marker val="1"/>
        <c:smooth val="0"/>
        <c:axId val="204210944"/>
        <c:axId val="204212480"/>
      </c:lineChart>
      <c:catAx>
        <c:axId val="204210944"/>
        <c:scaling>
          <c:orientation val="minMax"/>
        </c:scaling>
        <c:delete val="0"/>
        <c:axPos val="b"/>
        <c:numFmt formatCode="General" sourceLinked="1"/>
        <c:majorTickMark val="out"/>
        <c:minorTickMark val="none"/>
        <c:tickLblPos val="nextTo"/>
        <c:crossAx val="204212480"/>
        <c:crosses val="autoZero"/>
        <c:auto val="1"/>
        <c:lblAlgn val="ctr"/>
        <c:lblOffset val="100"/>
        <c:noMultiLvlLbl val="0"/>
      </c:catAx>
      <c:valAx>
        <c:axId val="204212480"/>
        <c:scaling>
          <c:orientation val="minMax"/>
          <c:max val="40"/>
          <c:min val="15"/>
        </c:scaling>
        <c:delete val="0"/>
        <c:axPos val="l"/>
        <c:majorGridlines>
          <c:spPr>
            <a:ln>
              <a:solidFill>
                <a:schemeClr val="bg1">
                  <a:lumMod val="85000"/>
                </a:schemeClr>
              </a:solidFill>
            </a:ln>
          </c:spPr>
        </c:majorGridlines>
        <c:numFmt formatCode="General" sourceLinked="1"/>
        <c:majorTickMark val="out"/>
        <c:minorTickMark val="none"/>
        <c:tickLblPos val="nextTo"/>
        <c:crossAx val="204210944"/>
        <c:crosses val="autoZero"/>
        <c:crossBetween val="between"/>
        <c:majorUnit val="5"/>
      </c:valAx>
    </c:plotArea>
    <c:plotVisOnly val="1"/>
    <c:dispBlanksAs val="gap"/>
    <c:showDLblsOverMax val="0"/>
  </c:chart>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47333149624402"/>
          <c:y val="5.2448255711776789E-2"/>
          <c:w val="0.75496902765254226"/>
          <c:h val="0.81158624563764303"/>
        </c:manualLayout>
      </c:layout>
      <c:barChart>
        <c:barDir val="col"/>
        <c:grouping val="stacked"/>
        <c:varyColors val="0"/>
        <c:ser>
          <c:idx val="0"/>
          <c:order val="0"/>
          <c:tx>
            <c:strRef>
              <c:f>Sheet1!$B$1</c:f>
              <c:strCache>
                <c:ptCount val="1"/>
                <c:pt idx="0">
                  <c:v>系列 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283-4B22-AB37-E560ADFBDD9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Sheet1!$B$2:$B$3</c:f>
              <c:numCache>
                <c:formatCode>General</c:formatCode>
                <c:ptCount val="2"/>
                <c:pt idx="0">
                  <c:v>137000</c:v>
                </c:pt>
                <c:pt idx="1">
                  <c:v>185324</c:v>
                </c:pt>
              </c:numCache>
            </c:numRef>
          </c:val>
          <c:extLst xmlns:c16r2="http://schemas.microsoft.com/office/drawing/2015/06/chart">
            <c:ext xmlns:c16="http://schemas.microsoft.com/office/drawing/2014/chart" uri="{C3380CC4-5D6E-409C-BE32-E72D297353CC}">
              <c16:uniqueId val="{00000000-B283-4B22-AB37-E560ADFBDD96}"/>
            </c:ext>
          </c:extLst>
        </c:ser>
        <c:ser>
          <c:idx val="1"/>
          <c:order val="1"/>
          <c:tx>
            <c:strRef>
              <c:f>Sheet1!$C$1</c:f>
              <c:strCache>
                <c:ptCount val="1"/>
                <c:pt idx="0">
                  <c:v>系列 2</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50000"/>
                        <a:lumOff val="50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Sheet1!$C$2:$C$3</c:f>
              <c:numCache>
                <c:formatCode>General</c:formatCode>
                <c:ptCount val="2"/>
                <c:pt idx="1">
                  <c:v>33866</c:v>
                </c:pt>
              </c:numCache>
            </c:numRef>
          </c:val>
          <c:extLst xmlns:c16r2="http://schemas.microsoft.com/office/drawing/2015/06/chart">
            <c:ext xmlns:c16="http://schemas.microsoft.com/office/drawing/2014/chart" uri="{C3380CC4-5D6E-409C-BE32-E72D297353CC}">
              <c16:uniqueId val="{00000001-B283-4B22-AB37-E560ADFBDD96}"/>
            </c:ext>
          </c:extLst>
        </c:ser>
        <c:dLbls>
          <c:showLegendKey val="0"/>
          <c:showVal val="0"/>
          <c:showCatName val="0"/>
          <c:showSerName val="0"/>
          <c:showPercent val="0"/>
          <c:showBubbleSize val="0"/>
        </c:dLbls>
        <c:gapWidth val="150"/>
        <c:overlap val="100"/>
        <c:serLines>
          <c:spPr>
            <a:ln w="9525">
              <a:solidFill>
                <a:schemeClr val="tx1">
                  <a:lumMod val="35000"/>
                  <a:lumOff val="65000"/>
                </a:schemeClr>
              </a:solidFill>
              <a:prstDash val="dash"/>
            </a:ln>
            <a:effectLst/>
          </c:spPr>
        </c:serLines>
        <c:axId val="204747520"/>
        <c:axId val="204749056"/>
      </c:barChart>
      <c:catAx>
        <c:axId val="20474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lumOff val="50000"/>
                  </a:schemeClr>
                </a:solidFill>
                <a:latin typeface="+mn-lt"/>
                <a:ea typeface="+mn-ea"/>
                <a:cs typeface="+mn-cs"/>
              </a:defRPr>
            </a:pPr>
            <a:endParaRPr lang="ja-JP"/>
          </a:p>
        </c:txPr>
        <c:crossAx val="204749056"/>
        <c:crosses val="autoZero"/>
        <c:auto val="1"/>
        <c:lblAlgn val="ctr"/>
        <c:lblOffset val="100"/>
        <c:noMultiLvlLbl val="0"/>
      </c:catAx>
      <c:valAx>
        <c:axId val="204749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50000"/>
                    <a:lumOff val="50000"/>
                  </a:schemeClr>
                </a:solidFill>
                <a:latin typeface="+mn-lt"/>
                <a:ea typeface="+mn-ea"/>
                <a:cs typeface="+mn-cs"/>
              </a:defRPr>
            </a:pPr>
            <a:endParaRPr lang="ja-JP"/>
          </a:p>
        </c:txPr>
        <c:crossAx val="204747520"/>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特定健診</c:v>
                </c:pt>
              </c:strCache>
            </c:strRef>
          </c:tx>
          <c:spPr>
            <a:solidFill>
              <a:schemeClr val="bg1">
                <a:lumMod val="75000"/>
              </a:schemeClr>
            </a:solidFill>
            <a:ln>
              <a:solidFill>
                <a:schemeClr val="tx1">
                  <a:lumMod val="75000"/>
                  <a:lumOff val="25000"/>
                </a:schemeClr>
              </a:solidFill>
            </a:ln>
            <a:effectLst/>
          </c:spPr>
          <c:invertIfNegative val="0"/>
          <c:dPt>
            <c:idx val="2"/>
            <c:invertIfNegative val="0"/>
            <c:bubble3D val="0"/>
            <c:spPr>
              <a:solidFill>
                <a:schemeClr val="tx1">
                  <a:lumMod val="75000"/>
                  <a:lumOff val="25000"/>
                </a:schemeClr>
              </a:solidFill>
              <a:ln>
                <a:solidFill>
                  <a:schemeClr val="tx1">
                    <a:lumMod val="75000"/>
                    <a:lumOff val="25000"/>
                  </a:schemeClr>
                </a:solidFill>
              </a:ln>
              <a:effectLst/>
            </c:spPr>
            <c:extLst xmlns:c16r2="http://schemas.microsoft.com/office/drawing/2015/06/chart">
              <c:ext xmlns:c16="http://schemas.microsoft.com/office/drawing/2014/chart" uri="{C3380CC4-5D6E-409C-BE32-E72D297353CC}">
                <c16:uniqueId val="{00000001-6A05-4628-AC95-D7C07E18BD6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東京都</c:v>
                </c:pt>
                <c:pt idx="1">
                  <c:v>愛知県</c:v>
                </c:pt>
                <c:pt idx="2">
                  <c:v>大阪府</c:v>
                </c:pt>
              </c:strCache>
            </c:strRef>
          </c:cat>
          <c:val>
            <c:numRef>
              <c:f>Sheet1!$B$2:$B$4</c:f>
              <c:numCache>
                <c:formatCode>General</c:formatCode>
                <c:ptCount val="3"/>
                <c:pt idx="0">
                  <c:v>62.1</c:v>
                </c:pt>
                <c:pt idx="1">
                  <c:v>50.4</c:v>
                </c:pt>
                <c:pt idx="2">
                  <c:v>41.5</c:v>
                </c:pt>
              </c:numCache>
            </c:numRef>
          </c:val>
          <c:extLst xmlns:c16r2="http://schemas.microsoft.com/office/drawing/2015/06/chart">
            <c:ext xmlns:c16="http://schemas.microsoft.com/office/drawing/2014/chart" uri="{C3380CC4-5D6E-409C-BE32-E72D297353CC}">
              <c16:uniqueId val="{00000000-121E-4E11-BEE6-196097E6BF92}"/>
            </c:ext>
          </c:extLst>
        </c:ser>
        <c:dLbls>
          <c:showLegendKey val="0"/>
          <c:showVal val="0"/>
          <c:showCatName val="0"/>
          <c:showSerName val="0"/>
          <c:showPercent val="0"/>
          <c:showBubbleSize val="0"/>
        </c:dLbls>
        <c:gapWidth val="100"/>
        <c:overlap val="-27"/>
        <c:axId val="220258688"/>
        <c:axId val="220260224"/>
      </c:barChart>
      <c:catAx>
        <c:axId val="22025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20260224"/>
        <c:crosses val="autoZero"/>
        <c:auto val="1"/>
        <c:lblAlgn val="ctr"/>
        <c:lblOffset val="100"/>
        <c:noMultiLvlLbl val="0"/>
      </c:catAx>
      <c:valAx>
        <c:axId val="22026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2025868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特定健診</c:v>
                </c:pt>
              </c:strCache>
            </c:strRef>
          </c:tx>
          <c:spPr>
            <a:solidFill>
              <a:schemeClr val="bg1">
                <a:lumMod val="75000"/>
              </a:schemeClr>
            </a:solidFill>
            <a:ln>
              <a:solidFill>
                <a:schemeClr val="tx1">
                  <a:lumMod val="75000"/>
                  <a:lumOff val="25000"/>
                </a:schemeClr>
              </a:solidFill>
            </a:ln>
            <a:effectLst/>
          </c:spPr>
          <c:invertIfNegative val="0"/>
          <c:dPt>
            <c:idx val="2"/>
            <c:invertIfNegative val="0"/>
            <c:bubble3D val="0"/>
            <c:spPr>
              <a:solidFill>
                <a:schemeClr val="tx1">
                  <a:lumMod val="75000"/>
                  <a:lumOff val="25000"/>
                </a:schemeClr>
              </a:solidFill>
              <a:ln>
                <a:solidFill>
                  <a:schemeClr val="tx1">
                    <a:lumMod val="75000"/>
                    <a:lumOff val="25000"/>
                  </a:schemeClr>
                </a:solidFill>
              </a:ln>
              <a:effectLst/>
            </c:spPr>
            <c:extLst xmlns:c16r2="http://schemas.microsoft.com/office/drawing/2015/06/chart">
              <c:ext xmlns:c16="http://schemas.microsoft.com/office/drawing/2014/chart" uri="{C3380CC4-5D6E-409C-BE32-E72D297353CC}">
                <c16:uniqueId val="{00000001-2756-4DC9-BE77-6C02708EC5F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東京都</c:v>
                </c:pt>
                <c:pt idx="1">
                  <c:v>愛知県</c:v>
                </c:pt>
                <c:pt idx="2">
                  <c:v>大阪府</c:v>
                </c:pt>
              </c:strCache>
            </c:strRef>
          </c:cat>
          <c:val>
            <c:numRef>
              <c:f>Sheet1!$B$2:$B$4</c:f>
              <c:numCache>
                <c:formatCode>General</c:formatCode>
                <c:ptCount val="3"/>
                <c:pt idx="0">
                  <c:v>15.5</c:v>
                </c:pt>
                <c:pt idx="1">
                  <c:v>19.100000000000001</c:v>
                </c:pt>
                <c:pt idx="2">
                  <c:v>11.1</c:v>
                </c:pt>
              </c:numCache>
            </c:numRef>
          </c:val>
          <c:extLst xmlns:c16r2="http://schemas.microsoft.com/office/drawing/2015/06/chart">
            <c:ext xmlns:c16="http://schemas.microsoft.com/office/drawing/2014/chart" uri="{C3380CC4-5D6E-409C-BE32-E72D297353CC}">
              <c16:uniqueId val="{00000000-EEDF-40EE-A891-FB6CD92A3510}"/>
            </c:ext>
          </c:extLst>
        </c:ser>
        <c:dLbls>
          <c:showLegendKey val="0"/>
          <c:showVal val="0"/>
          <c:showCatName val="0"/>
          <c:showSerName val="0"/>
          <c:showPercent val="0"/>
          <c:showBubbleSize val="0"/>
        </c:dLbls>
        <c:gapWidth val="100"/>
        <c:overlap val="-27"/>
        <c:axId val="222063232"/>
        <c:axId val="222069120"/>
      </c:barChart>
      <c:catAx>
        <c:axId val="22206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22069120"/>
        <c:crosses val="autoZero"/>
        <c:auto val="1"/>
        <c:lblAlgn val="ctr"/>
        <c:lblOffset val="100"/>
        <c:noMultiLvlLbl val="0"/>
      </c:catAx>
      <c:valAx>
        <c:axId val="22206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22063232"/>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B4341-BEBF-4CA4-97F1-04C80CAD741B}" type="doc">
      <dgm:prSet loTypeId="urn:microsoft.com/office/officeart/2005/8/layout/vProcess5" loCatId="process" qsTypeId="urn:microsoft.com/office/officeart/2005/8/quickstyle/simple5" qsCatId="simple" csTypeId="urn:microsoft.com/office/officeart/2005/8/colors/accent1_1" csCatId="accent1" phldr="1"/>
      <dgm:spPr/>
      <dgm:t>
        <a:bodyPr/>
        <a:lstStyle/>
        <a:p>
          <a:endParaRPr kumimoji="1" lang="ja-JP" altLang="en-US"/>
        </a:p>
      </dgm:t>
    </dgm:pt>
    <dgm:pt modelId="{AF3E58C7-4B5B-40ED-8912-18B340C5F96B}">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健康寿命の延伸が国民的課題である現在では、がんや生活習慣病など多数の国民の健康を害する疾病に対して治療を施すのみではなく「がんを治癒しうる早期段階で発見すること」「健康から病気への移行期であるプレクリニカル（未病）状態を診断して、症状が出る前から医学的に介入する先制医療の重要性」が指摘されている。</a:t>
          </a:r>
          <a:endParaRPr kumimoji="1" lang="ja-JP" altLang="en-US" dirty="0"/>
        </a:p>
      </dgm:t>
    </dgm:pt>
    <dgm:pt modelId="{2F2690A8-CE27-4E33-B511-84FA54120D58}" type="parTrans" cxnId="{20E115C1-B05A-40AA-8C4C-56A3BACFA5D0}">
      <dgm:prSet/>
      <dgm:spPr/>
      <dgm:t>
        <a:bodyPr/>
        <a:lstStyle/>
        <a:p>
          <a:endParaRPr kumimoji="1" lang="ja-JP" altLang="en-US"/>
        </a:p>
      </dgm:t>
    </dgm:pt>
    <dgm:pt modelId="{E60EE346-1BEC-4E02-ABCB-53CF86B76EC0}" type="sibTrans" cxnId="{20E115C1-B05A-40AA-8C4C-56A3BACFA5D0}">
      <dgm:prSet/>
      <dgm:spPr/>
      <dgm:t>
        <a:bodyPr/>
        <a:lstStyle/>
        <a:p>
          <a:endParaRPr kumimoji="1" lang="ja-JP" altLang="en-US"/>
        </a:p>
      </dgm:t>
    </dgm:pt>
    <dgm:pt modelId="{7B392C99-D13F-4D5F-82B1-3B00776876F7}">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疾病は地域ごとに特性があり、その特性に応じた治療・予防対策が必要。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当該研究には、長期間にわたる未病データの蓄積・解析が必要。</a:t>
          </a:r>
          <a:endParaRPr kumimoji="1" lang="ja-JP" altLang="en-US" dirty="0"/>
        </a:p>
      </dgm:t>
    </dgm:pt>
    <dgm:pt modelId="{7BDA3C4D-00FD-44BB-8A1B-9B1E6FD7EDD8}" type="parTrans" cxnId="{1A906CC1-983F-4825-B369-C3FE642284A9}">
      <dgm:prSet/>
      <dgm:spPr/>
      <dgm:t>
        <a:bodyPr/>
        <a:lstStyle/>
        <a:p>
          <a:endParaRPr kumimoji="1" lang="ja-JP" altLang="en-US"/>
        </a:p>
      </dgm:t>
    </dgm:pt>
    <dgm:pt modelId="{4B1A2C44-F172-434A-BC42-2178A2119B8D}" type="sibTrans" cxnId="{1A906CC1-983F-4825-B369-C3FE642284A9}">
      <dgm:prSet/>
      <dgm:spPr/>
      <dgm:t>
        <a:bodyPr/>
        <a:lstStyle/>
        <a:p>
          <a:endParaRPr kumimoji="1" lang="ja-JP" altLang="en-US"/>
        </a:p>
      </dgm:t>
    </dgm:pt>
    <dgm:pt modelId="{29265417-F1F0-4B05-B83C-AB817A275544}">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市立大学では、</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先端予防医療研究センター</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を設立</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Ｈ</a:t>
          </a:r>
          <a:r>
            <a:rPr lang="en-US" altLang="ja-JP" dirty="0">
              <a:latin typeface="Meiryo UI" panose="020B0604030504040204" pitchFamily="50" charset="-128"/>
              <a:ea typeface="Meiryo UI" panose="020B0604030504040204" pitchFamily="50" charset="-128"/>
              <a:cs typeface="Meiryo UI" panose="020B0604030504040204" pitchFamily="50" charset="-128"/>
            </a:rPr>
            <a:t>26</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a:latin typeface="Meiryo UI" panose="020B0604030504040204" pitchFamily="50" charset="-128"/>
              <a:ea typeface="Meiryo UI" panose="020B0604030504040204" pitchFamily="50" charset="-128"/>
            </a:rPr>
            <a:t>先端予防医療部附属クリニック</a:t>
          </a:r>
          <a:r>
            <a:rPr lang="en-US" altLang="ja-JP" dirty="0">
              <a:latin typeface="Meiryo UI" panose="020B0604030504040204" pitchFamily="50" charset="-128"/>
              <a:ea typeface="Meiryo UI" panose="020B0604030504040204" pitchFamily="50" charset="-128"/>
            </a:rPr>
            <a:t>MedCity21</a:t>
          </a:r>
          <a:r>
            <a:rPr lang="ja-JP" altLang="en-US"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公立大学法人として全国初の附属検診センター</a:t>
          </a:r>
          <a:r>
            <a:rPr lang="ja-JP" altLang="en-US" dirty="0">
              <a:latin typeface="Meiryo UI" panose="020B0604030504040204" pitchFamily="50" charset="-128"/>
              <a:ea typeface="Meiryo UI" panose="020B0604030504040204" pitchFamily="50" charset="-128"/>
            </a:rPr>
            <a:t>）受診者の同意のもと、バイオリポジトリ事業（多目的健診コホート含む）を用いた研究を展開している。</a:t>
          </a:r>
          <a:endParaRPr kumimoji="1" lang="ja-JP" altLang="en-US" dirty="0"/>
        </a:p>
      </dgm:t>
    </dgm:pt>
    <dgm:pt modelId="{4B2444E2-F57F-477E-9E3C-B776D3B488A8}" type="parTrans" cxnId="{89214D38-3E24-4C5E-AC9D-889D3D136E68}">
      <dgm:prSet/>
      <dgm:spPr/>
      <dgm:t>
        <a:bodyPr/>
        <a:lstStyle/>
        <a:p>
          <a:endParaRPr kumimoji="1" lang="ja-JP" altLang="en-US"/>
        </a:p>
      </dgm:t>
    </dgm:pt>
    <dgm:pt modelId="{C092EA24-D1F8-4F0E-8D0E-9D3E3D256DEA}" type="sibTrans" cxnId="{89214D38-3E24-4C5E-AC9D-889D3D136E68}">
      <dgm:prSet/>
      <dgm:spPr/>
      <dgm:t>
        <a:bodyPr/>
        <a:lstStyle/>
        <a:p>
          <a:endParaRPr kumimoji="1" lang="ja-JP" altLang="en-US"/>
        </a:p>
      </dgm:t>
    </dgm:pt>
    <dgm:pt modelId="{4A8E6BDC-A2C2-4FD7-A445-1558EC29C919}">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大阪府下自治体における健診事業と連携し、ゲノム</a:t>
          </a:r>
          <a:r>
            <a:rPr lang="ja-JP" altLang="en-US" baseline="0" dirty="0">
              <a:latin typeface="Meiryo UI" panose="020B0604030504040204" pitchFamily="50" charset="-128"/>
              <a:ea typeface="Meiryo UI" panose="020B0604030504040204" pitchFamily="50" charset="-128"/>
              <a:cs typeface="Meiryo UI" panose="020B0604030504040204" pitchFamily="50" charset="-128"/>
            </a:rPr>
            <a:t>解析センターの整備など、</a:t>
          </a:r>
          <a:r>
            <a:rPr lang="ja-JP" altLang="en-US" dirty="0">
              <a:latin typeface="Meiryo UI" panose="020B0604030504040204" pitchFamily="50" charset="-128"/>
              <a:ea typeface="Meiryo UI" panose="020B0604030504040204" pitchFamily="50" charset="-128"/>
              <a:cs typeface="Meiryo UI" panose="020B0604030504040204" pitchFamily="50" charset="-128"/>
            </a:rPr>
            <a:t>先端予防医療研究機関を強化することにより、「先制医療の開発」や「バイオマーカー開発」並びに「新治療法開発」「新診断法開発」の研究を加速させ、住民の健康寿命の延伸を図るとともに、医療費抑制にも貢献する。</a:t>
          </a:r>
          <a:endParaRPr kumimoji="1" lang="ja-JP" altLang="en-US" dirty="0"/>
        </a:p>
      </dgm:t>
    </dgm:pt>
    <dgm:pt modelId="{427AC581-0B97-42FB-B149-20DC31743484}" type="parTrans" cxnId="{D6EF3563-2C13-451B-8A9A-17F9864F13FC}">
      <dgm:prSet/>
      <dgm:spPr/>
      <dgm:t>
        <a:bodyPr/>
        <a:lstStyle/>
        <a:p>
          <a:endParaRPr kumimoji="1" lang="ja-JP" altLang="en-US"/>
        </a:p>
      </dgm:t>
    </dgm:pt>
    <dgm:pt modelId="{8F2B771F-4C11-4403-B861-65DA592C1B92}" type="sibTrans" cxnId="{D6EF3563-2C13-451B-8A9A-17F9864F13FC}">
      <dgm:prSet/>
      <dgm:spPr/>
      <dgm:t>
        <a:bodyPr/>
        <a:lstStyle/>
        <a:p>
          <a:endParaRPr kumimoji="1" lang="ja-JP" altLang="en-US"/>
        </a:p>
      </dgm:t>
    </dgm:pt>
    <dgm:pt modelId="{5A1ABA33-2F81-478E-BA94-99881DA831E3}" type="pres">
      <dgm:prSet presAssocID="{3DFB4341-BEBF-4CA4-97F1-04C80CAD741B}" presName="outerComposite" presStyleCnt="0">
        <dgm:presLayoutVars>
          <dgm:chMax val="5"/>
          <dgm:dir/>
          <dgm:resizeHandles val="exact"/>
        </dgm:presLayoutVars>
      </dgm:prSet>
      <dgm:spPr/>
      <dgm:t>
        <a:bodyPr/>
        <a:lstStyle/>
        <a:p>
          <a:endParaRPr kumimoji="1" lang="ja-JP" altLang="en-US"/>
        </a:p>
      </dgm:t>
    </dgm:pt>
    <dgm:pt modelId="{7DDAF07B-70BC-47A6-B872-34A2E29F0890}" type="pres">
      <dgm:prSet presAssocID="{3DFB4341-BEBF-4CA4-97F1-04C80CAD741B}" presName="dummyMaxCanvas" presStyleCnt="0">
        <dgm:presLayoutVars/>
      </dgm:prSet>
      <dgm:spPr/>
    </dgm:pt>
    <dgm:pt modelId="{F7B14762-230F-4D61-A04B-C798E0BCCDA9}" type="pres">
      <dgm:prSet presAssocID="{3DFB4341-BEBF-4CA4-97F1-04C80CAD741B}" presName="FourNodes_1" presStyleLbl="node1" presStyleIdx="0" presStyleCnt="4">
        <dgm:presLayoutVars>
          <dgm:bulletEnabled val="1"/>
        </dgm:presLayoutVars>
      </dgm:prSet>
      <dgm:spPr/>
      <dgm:t>
        <a:bodyPr/>
        <a:lstStyle/>
        <a:p>
          <a:endParaRPr kumimoji="1" lang="ja-JP" altLang="en-US"/>
        </a:p>
      </dgm:t>
    </dgm:pt>
    <dgm:pt modelId="{9F60611E-C02A-4C5B-AE8F-6A6D6E5021C7}" type="pres">
      <dgm:prSet presAssocID="{3DFB4341-BEBF-4CA4-97F1-04C80CAD741B}" presName="FourNodes_2" presStyleLbl="node1" presStyleIdx="1" presStyleCnt="4" custLinFactNeighborY="-1573">
        <dgm:presLayoutVars>
          <dgm:bulletEnabled val="1"/>
        </dgm:presLayoutVars>
      </dgm:prSet>
      <dgm:spPr/>
      <dgm:t>
        <a:bodyPr/>
        <a:lstStyle/>
        <a:p>
          <a:endParaRPr kumimoji="1" lang="ja-JP" altLang="en-US"/>
        </a:p>
      </dgm:t>
    </dgm:pt>
    <dgm:pt modelId="{967EDB74-56A2-4FA9-9F5B-6A25A64301D7}" type="pres">
      <dgm:prSet presAssocID="{3DFB4341-BEBF-4CA4-97F1-04C80CAD741B}" presName="FourNodes_3" presStyleLbl="node1" presStyleIdx="2" presStyleCnt="4" custLinFactNeighborX="693" custLinFactNeighborY="254">
        <dgm:presLayoutVars>
          <dgm:bulletEnabled val="1"/>
        </dgm:presLayoutVars>
      </dgm:prSet>
      <dgm:spPr/>
      <dgm:t>
        <a:bodyPr/>
        <a:lstStyle/>
        <a:p>
          <a:endParaRPr kumimoji="1" lang="ja-JP" altLang="en-US"/>
        </a:p>
      </dgm:t>
    </dgm:pt>
    <dgm:pt modelId="{7AF960D0-03FD-47AE-A900-F7CCA1D7D6D9}" type="pres">
      <dgm:prSet presAssocID="{3DFB4341-BEBF-4CA4-97F1-04C80CAD741B}" presName="FourNodes_4" presStyleLbl="node1" presStyleIdx="3" presStyleCnt="4" custLinFactNeighborY="7972">
        <dgm:presLayoutVars>
          <dgm:bulletEnabled val="1"/>
        </dgm:presLayoutVars>
      </dgm:prSet>
      <dgm:spPr/>
      <dgm:t>
        <a:bodyPr/>
        <a:lstStyle/>
        <a:p>
          <a:endParaRPr kumimoji="1" lang="ja-JP" altLang="en-US"/>
        </a:p>
      </dgm:t>
    </dgm:pt>
    <dgm:pt modelId="{64E2BCAE-39F0-4D59-837D-0C7FB2CEDAEA}" type="pres">
      <dgm:prSet presAssocID="{3DFB4341-BEBF-4CA4-97F1-04C80CAD741B}" presName="FourConn_1-2" presStyleLbl="fgAccFollowNode1" presStyleIdx="0" presStyleCnt="3">
        <dgm:presLayoutVars>
          <dgm:bulletEnabled val="1"/>
        </dgm:presLayoutVars>
      </dgm:prSet>
      <dgm:spPr/>
      <dgm:t>
        <a:bodyPr/>
        <a:lstStyle/>
        <a:p>
          <a:endParaRPr kumimoji="1" lang="ja-JP" altLang="en-US"/>
        </a:p>
      </dgm:t>
    </dgm:pt>
    <dgm:pt modelId="{9AF76B8B-4B2C-4154-A069-E7738FFA2929}" type="pres">
      <dgm:prSet presAssocID="{3DFB4341-BEBF-4CA4-97F1-04C80CAD741B}" presName="FourConn_2-3" presStyleLbl="fgAccFollowNode1" presStyleIdx="1" presStyleCnt="3">
        <dgm:presLayoutVars>
          <dgm:bulletEnabled val="1"/>
        </dgm:presLayoutVars>
      </dgm:prSet>
      <dgm:spPr/>
      <dgm:t>
        <a:bodyPr/>
        <a:lstStyle/>
        <a:p>
          <a:endParaRPr kumimoji="1" lang="ja-JP" altLang="en-US"/>
        </a:p>
      </dgm:t>
    </dgm:pt>
    <dgm:pt modelId="{6EB4CD46-689C-41AD-BDAE-FE067277AA47}" type="pres">
      <dgm:prSet presAssocID="{3DFB4341-BEBF-4CA4-97F1-04C80CAD741B}" presName="FourConn_3-4" presStyleLbl="fgAccFollowNode1" presStyleIdx="2" presStyleCnt="3">
        <dgm:presLayoutVars>
          <dgm:bulletEnabled val="1"/>
        </dgm:presLayoutVars>
      </dgm:prSet>
      <dgm:spPr/>
      <dgm:t>
        <a:bodyPr/>
        <a:lstStyle/>
        <a:p>
          <a:endParaRPr kumimoji="1" lang="ja-JP" altLang="en-US"/>
        </a:p>
      </dgm:t>
    </dgm:pt>
    <dgm:pt modelId="{2F5AD6BE-CAE0-45CA-9EA4-7E34A207BEDD}" type="pres">
      <dgm:prSet presAssocID="{3DFB4341-BEBF-4CA4-97F1-04C80CAD741B}" presName="FourNodes_1_text" presStyleLbl="node1" presStyleIdx="3" presStyleCnt="4">
        <dgm:presLayoutVars>
          <dgm:bulletEnabled val="1"/>
        </dgm:presLayoutVars>
      </dgm:prSet>
      <dgm:spPr/>
      <dgm:t>
        <a:bodyPr/>
        <a:lstStyle/>
        <a:p>
          <a:endParaRPr kumimoji="1" lang="ja-JP" altLang="en-US"/>
        </a:p>
      </dgm:t>
    </dgm:pt>
    <dgm:pt modelId="{5CB25B53-AA21-4C96-A175-F0D78AD76531}" type="pres">
      <dgm:prSet presAssocID="{3DFB4341-BEBF-4CA4-97F1-04C80CAD741B}" presName="FourNodes_2_text" presStyleLbl="node1" presStyleIdx="3" presStyleCnt="4">
        <dgm:presLayoutVars>
          <dgm:bulletEnabled val="1"/>
        </dgm:presLayoutVars>
      </dgm:prSet>
      <dgm:spPr/>
      <dgm:t>
        <a:bodyPr/>
        <a:lstStyle/>
        <a:p>
          <a:endParaRPr kumimoji="1" lang="ja-JP" altLang="en-US"/>
        </a:p>
      </dgm:t>
    </dgm:pt>
    <dgm:pt modelId="{3019A679-379A-46BD-854E-C1F266A381FA}" type="pres">
      <dgm:prSet presAssocID="{3DFB4341-BEBF-4CA4-97F1-04C80CAD741B}" presName="FourNodes_3_text" presStyleLbl="node1" presStyleIdx="3" presStyleCnt="4">
        <dgm:presLayoutVars>
          <dgm:bulletEnabled val="1"/>
        </dgm:presLayoutVars>
      </dgm:prSet>
      <dgm:spPr/>
      <dgm:t>
        <a:bodyPr/>
        <a:lstStyle/>
        <a:p>
          <a:endParaRPr kumimoji="1" lang="ja-JP" altLang="en-US"/>
        </a:p>
      </dgm:t>
    </dgm:pt>
    <dgm:pt modelId="{F3D50E9D-DBC7-4217-AA57-1E4E317ABE61}" type="pres">
      <dgm:prSet presAssocID="{3DFB4341-BEBF-4CA4-97F1-04C80CAD741B}" presName="FourNodes_4_text" presStyleLbl="node1" presStyleIdx="3" presStyleCnt="4">
        <dgm:presLayoutVars>
          <dgm:bulletEnabled val="1"/>
        </dgm:presLayoutVars>
      </dgm:prSet>
      <dgm:spPr/>
      <dgm:t>
        <a:bodyPr/>
        <a:lstStyle/>
        <a:p>
          <a:endParaRPr kumimoji="1" lang="ja-JP" altLang="en-US"/>
        </a:p>
      </dgm:t>
    </dgm:pt>
  </dgm:ptLst>
  <dgm:cxnLst>
    <dgm:cxn modelId="{1A906CC1-983F-4825-B369-C3FE642284A9}" srcId="{3DFB4341-BEBF-4CA4-97F1-04C80CAD741B}" destId="{7B392C99-D13F-4D5F-82B1-3B00776876F7}" srcOrd="1" destOrd="0" parTransId="{7BDA3C4D-00FD-44BB-8A1B-9B1E6FD7EDD8}" sibTransId="{4B1A2C44-F172-434A-BC42-2178A2119B8D}"/>
    <dgm:cxn modelId="{C57DED08-2635-4D20-ADB2-B2568F461A1C}" type="presOf" srcId="{E60EE346-1BEC-4E02-ABCB-53CF86B76EC0}" destId="{64E2BCAE-39F0-4D59-837D-0C7FB2CEDAEA}" srcOrd="0" destOrd="0" presId="urn:microsoft.com/office/officeart/2005/8/layout/vProcess5"/>
    <dgm:cxn modelId="{2AF9B15C-A1D6-4233-9489-043D539EAD36}" type="presOf" srcId="{AF3E58C7-4B5B-40ED-8912-18B340C5F96B}" destId="{2F5AD6BE-CAE0-45CA-9EA4-7E34A207BEDD}" srcOrd="1" destOrd="0" presId="urn:microsoft.com/office/officeart/2005/8/layout/vProcess5"/>
    <dgm:cxn modelId="{D6EF3563-2C13-451B-8A9A-17F9864F13FC}" srcId="{3DFB4341-BEBF-4CA4-97F1-04C80CAD741B}" destId="{4A8E6BDC-A2C2-4FD7-A445-1558EC29C919}" srcOrd="3" destOrd="0" parTransId="{427AC581-0B97-42FB-B149-20DC31743484}" sibTransId="{8F2B771F-4C11-4403-B861-65DA592C1B92}"/>
    <dgm:cxn modelId="{89214D38-3E24-4C5E-AC9D-889D3D136E68}" srcId="{3DFB4341-BEBF-4CA4-97F1-04C80CAD741B}" destId="{29265417-F1F0-4B05-B83C-AB817A275544}" srcOrd="2" destOrd="0" parTransId="{4B2444E2-F57F-477E-9E3C-B776D3B488A8}" sibTransId="{C092EA24-D1F8-4F0E-8D0E-9D3E3D256DEA}"/>
    <dgm:cxn modelId="{F98DCE04-FF66-411B-98E4-07EEC32B668D}" type="presOf" srcId="{7B392C99-D13F-4D5F-82B1-3B00776876F7}" destId="{5CB25B53-AA21-4C96-A175-F0D78AD76531}" srcOrd="1" destOrd="0" presId="urn:microsoft.com/office/officeart/2005/8/layout/vProcess5"/>
    <dgm:cxn modelId="{54050F35-0B24-4B64-9839-489B5837CEB3}" type="presOf" srcId="{4A8E6BDC-A2C2-4FD7-A445-1558EC29C919}" destId="{7AF960D0-03FD-47AE-A900-F7CCA1D7D6D9}" srcOrd="0" destOrd="0" presId="urn:microsoft.com/office/officeart/2005/8/layout/vProcess5"/>
    <dgm:cxn modelId="{6269DD87-8BB1-4104-B335-EC788C125F61}" type="presOf" srcId="{29265417-F1F0-4B05-B83C-AB817A275544}" destId="{3019A679-379A-46BD-854E-C1F266A381FA}" srcOrd="1" destOrd="0" presId="urn:microsoft.com/office/officeart/2005/8/layout/vProcess5"/>
    <dgm:cxn modelId="{C1A3C20A-D8CE-4C08-A14B-93ADE44C3FBE}" type="presOf" srcId="{C092EA24-D1F8-4F0E-8D0E-9D3E3D256DEA}" destId="{6EB4CD46-689C-41AD-BDAE-FE067277AA47}" srcOrd="0" destOrd="0" presId="urn:microsoft.com/office/officeart/2005/8/layout/vProcess5"/>
    <dgm:cxn modelId="{20E115C1-B05A-40AA-8C4C-56A3BACFA5D0}" srcId="{3DFB4341-BEBF-4CA4-97F1-04C80CAD741B}" destId="{AF3E58C7-4B5B-40ED-8912-18B340C5F96B}" srcOrd="0" destOrd="0" parTransId="{2F2690A8-CE27-4E33-B511-84FA54120D58}" sibTransId="{E60EE346-1BEC-4E02-ABCB-53CF86B76EC0}"/>
    <dgm:cxn modelId="{65119317-D38A-4C6E-9098-97645F62A0BB}" type="presOf" srcId="{4B1A2C44-F172-434A-BC42-2178A2119B8D}" destId="{9AF76B8B-4B2C-4154-A069-E7738FFA2929}" srcOrd="0" destOrd="0" presId="urn:microsoft.com/office/officeart/2005/8/layout/vProcess5"/>
    <dgm:cxn modelId="{9C45E8AD-94C0-40F7-A516-B7920B08B4FB}" type="presOf" srcId="{7B392C99-D13F-4D5F-82B1-3B00776876F7}" destId="{9F60611E-C02A-4C5B-AE8F-6A6D6E5021C7}" srcOrd="0" destOrd="0" presId="urn:microsoft.com/office/officeart/2005/8/layout/vProcess5"/>
    <dgm:cxn modelId="{0B7DC58F-89E2-471B-A7CD-18DA4E1DD980}" type="presOf" srcId="{4A8E6BDC-A2C2-4FD7-A445-1558EC29C919}" destId="{F3D50E9D-DBC7-4217-AA57-1E4E317ABE61}" srcOrd="1" destOrd="0" presId="urn:microsoft.com/office/officeart/2005/8/layout/vProcess5"/>
    <dgm:cxn modelId="{D2D33B2A-9A6C-4AB4-8B29-4ECA6C9688DE}" type="presOf" srcId="{AF3E58C7-4B5B-40ED-8912-18B340C5F96B}" destId="{F7B14762-230F-4D61-A04B-C798E0BCCDA9}" srcOrd="0" destOrd="0" presId="urn:microsoft.com/office/officeart/2005/8/layout/vProcess5"/>
    <dgm:cxn modelId="{7B3C713A-0355-4F7C-B5CE-3BD98E863BDE}" type="presOf" srcId="{29265417-F1F0-4B05-B83C-AB817A275544}" destId="{967EDB74-56A2-4FA9-9F5B-6A25A64301D7}" srcOrd="0" destOrd="0" presId="urn:microsoft.com/office/officeart/2005/8/layout/vProcess5"/>
    <dgm:cxn modelId="{AFA89270-B188-4F65-A6D6-089EBE312D14}" type="presOf" srcId="{3DFB4341-BEBF-4CA4-97F1-04C80CAD741B}" destId="{5A1ABA33-2F81-478E-BA94-99881DA831E3}" srcOrd="0" destOrd="0" presId="urn:microsoft.com/office/officeart/2005/8/layout/vProcess5"/>
    <dgm:cxn modelId="{B0CAA29E-7C74-4336-9FF4-77C98D6978C0}" type="presParOf" srcId="{5A1ABA33-2F81-478E-BA94-99881DA831E3}" destId="{7DDAF07B-70BC-47A6-B872-34A2E29F0890}" srcOrd="0" destOrd="0" presId="urn:microsoft.com/office/officeart/2005/8/layout/vProcess5"/>
    <dgm:cxn modelId="{D783166D-2596-4D4D-A1B0-F1A08154C72B}" type="presParOf" srcId="{5A1ABA33-2F81-478E-BA94-99881DA831E3}" destId="{F7B14762-230F-4D61-A04B-C798E0BCCDA9}" srcOrd="1" destOrd="0" presId="urn:microsoft.com/office/officeart/2005/8/layout/vProcess5"/>
    <dgm:cxn modelId="{8D6CA957-973B-45C4-95E7-F5301ABCD49A}" type="presParOf" srcId="{5A1ABA33-2F81-478E-BA94-99881DA831E3}" destId="{9F60611E-C02A-4C5B-AE8F-6A6D6E5021C7}" srcOrd="2" destOrd="0" presId="urn:microsoft.com/office/officeart/2005/8/layout/vProcess5"/>
    <dgm:cxn modelId="{DF5E7FC9-F33F-4396-9FC3-2D74FDAD0332}" type="presParOf" srcId="{5A1ABA33-2F81-478E-BA94-99881DA831E3}" destId="{967EDB74-56A2-4FA9-9F5B-6A25A64301D7}" srcOrd="3" destOrd="0" presId="urn:microsoft.com/office/officeart/2005/8/layout/vProcess5"/>
    <dgm:cxn modelId="{93E9AC93-F788-4E9B-9DEC-F03F2B80B792}" type="presParOf" srcId="{5A1ABA33-2F81-478E-BA94-99881DA831E3}" destId="{7AF960D0-03FD-47AE-A900-F7CCA1D7D6D9}" srcOrd="4" destOrd="0" presId="urn:microsoft.com/office/officeart/2005/8/layout/vProcess5"/>
    <dgm:cxn modelId="{761D6367-4277-40E4-AC51-7664F8EFE15E}" type="presParOf" srcId="{5A1ABA33-2F81-478E-BA94-99881DA831E3}" destId="{64E2BCAE-39F0-4D59-837D-0C7FB2CEDAEA}" srcOrd="5" destOrd="0" presId="urn:microsoft.com/office/officeart/2005/8/layout/vProcess5"/>
    <dgm:cxn modelId="{DBF27130-3660-4327-9EA9-28F325412D36}" type="presParOf" srcId="{5A1ABA33-2F81-478E-BA94-99881DA831E3}" destId="{9AF76B8B-4B2C-4154-A069-E7738FFA2929}" srcOrd="6" destOrd="0" presId="urn:microsoft.com/office/officeart/2005/8/layout/vProcess5"/>
    <dgm:cxn modelId="{896A7105-D2C5-42C1-A08B-B8BEBD7CF56D}" type="presParOf" srcId="{5A1ABA33-2F81-478E-BA94-99881DA831E3}" destId="{6EB4CD46-689C-41AD-BDAE-FE067277AA47}" srcOrd="7" destOrd="0" presId="urn:microsoft.com/office/officeart/2005/8/layout/vProcess5"/>
    <dgm:cxn modelId="{514B7454-C442-4ADA-BA72-B68455AEC887}" type="presParOf" srcId="{5A1ABA33-2F81-478E-BA94-99881DA831E3}" destId="{2F5AD6BE-CAE0-45CA-9EA4-7E34A207BEDD}" srcOrd="8" destOrd="0" presId="urn:microsoft.com/office/officeart/2005/8/layout/vProcess5"/>
    <dgm:cxn modelId="{FE4DCBE9-8D19-45B7-A0DB-F0EFF2C18C26}" type="presParOf" srcId="{5A1ABA33-2F81-478E-BA94-99881DA831E3}" destId="{5CB25B53-AA21-4C96-A175-F0D78AD76531}" srcOrd="9" destOrd="0" presId="urn:microsoft.com/office/officeart/2005/8/layout/vProcess5"/>
    <dgm:cxn modelId="{58B78BF9-0A0B-4CEF-8F5A-D354F8540B99}" type="presParOf" srcId="{5A1ABA33-2F81-478E-BA94-99881DA831E3}" destId="{3019A679-379A-46BD-854E-C1F266A381FA}" srcOrd="10" destOrd="0" presId="urn:microsoft.com/office/officeart/2005/8/layout/vProcess5"/>
    <dgm:cxn modelId="{235B4061-ACC0-4C05-B955-6D608614E023}" type="presParOf" srcId="{5A1ABA33-2F81-478E-BA94-99881DA831E3}" destId="{F3D50E9D-DBC7-4217-AA57-1E4E317ABE6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01D28B-F4E6-4902-8C88-677F5B6DA14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5D009C43-BDB6-4C9D-8BDA-4264A22CAF47}">
      <dgm:prSet phldrT="[テキスト]" custT="1"/>
      <dgm:spPr/>
      <dgm:t>
        <a:bodyPr/>
        <a:lstStyle/>
        <a:p>
          <a:r>
            <a:rPr kumimoji="1" lang="en-US" altLang="ja-JP" sz="1400" dirty="0">
              <a:latin typeface="Meiryo UI" panose="020B0604030504040204" pitchFamily="50" charset="-128"/>
              <a:ea typeface="Meiryo UI" panose="020B0604030504040204" pitchFamily="50" charset="-128"/>
            </a:rPr>
            <a:t>Human</a:t>
          </a:r>
        </a:p>
        <a:p>
          <a:r>
            <a:rPr kumimoji="1" lang="en-US" altLang="ja-JP" sz="1400" dirty="0">
              <a:latin typeface="Meiryo UI" panose="020B0604030504040204" pitchFamily="50" charset="-128"/>
              <a:ea typeface="Meiryo UI" panose="020B0604030504040204" pitchFamily="50" charset="-128"/>
            </a:rPr>
            <a:t>Life</a:t>
          </a:r>
        </a:p>
        <a:p>
          <a:r>
            <a:rPr kumimoji="1" lang="en-US" altLang="ja-JP" sz="1400" dirty="0">
              <a:latin typeface="Meiryo UI" panose="020B0604030504040204" pitchFamily="50" charset="-128"/>
              <a:ea typeface="Meiryo UI" panose="020B0604030504040204" pitchFamily="50" charset="-128"/>
            </a:rPr>
            <a:t>Science</a:t>
          </a:r>
          <a:endParaRPr kumimoji="1" lang="ja-JP" altLang="en-US" sz="1400" dirty="0">
            <a:latin typeface="Meiryo UI" panose="020B0604030504040204" pitchFamily="50" charset="-128"/>
            <a:ea typeface="Meiryo UI" panose="020B0604030504040204" pitchFamily="50" charset="-128"/>
          </a:endParaRPr>
        </a:p>
      </dgm:t>
    </dgm:pt>
    <dgm:pt modelId="{C530C0C8-C3B7-4C09-9F66-9690B771A6EE}" type="parTrans" cxnId="{F7D5FD4E-B434-426B-87FD-F6E8640ACE6C}">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5D300B08-86E4-47DA-AC63-B5AF523AF650}" type="sibTrans" cxnId="{F7D5FD4E-B434-426B-87FD-F6E8640ACE6C}">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3EEFE070-DEC2-4DEB-B039-AC02680D1958}">
      <dgm:prSet phldrT="[テキスト]" custT="1"/>
      <dgm:spPr/>
      <dgm: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居住環境学科</a:t>
          </a:r>
          <a:endParaRPr kumimoji="1" lang="ja-JP" altLang="en-US" sz="1400" dirty="0">
            <a:latin typeface="Meiryo UI" panose="020B0604030504040204" pitchFamily="50" charset="-128"/>
            <a:ea typeface="Meiryo UI" panose="020B0604030504040204" pitchFamily="50" charset="-128"/>
          </a:endParaRPr>
        </a:p>
      </dgm:t>
    </dgm:pt>
    <dgm:pt modelId="{C7D4ECF9-5C97-4F2A-955C-887CE13EEB01}" type="parTrans" cxnId="{489C94F4-EA71-48AD-8F18-7D5C7EF9EB5D}">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B9BE83A7-64E7-4AAD-9586-97C2D3337AAF}" type="sibTrans" cxnId="{489C94F4-EA71-48AD-8F18-7D5C7EF9EB5D}">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ACCAC0F5-A314-49AF-87B9-70957E071591}">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人間福祉学科</a:t>
          </a:r>
        </a:p>
      </dgm:t>
    </dgm:pt>
    <dgm:pt modelId="{15DE2336-524F-40BF-989D-35851634A712}" type="parTrans" cxnId="{089CD6C1-D33F-40C1-932E-10119F4B835D}">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B6DDA027-EAF5-4539-87C5-D89C8329CF63}" type="sibTrans" cxnId="{089CD6C1-D33F-40C1-932E-10119F4B835D}">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FA83F907-EFD7-4494-B29C-4D12501143C3}">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食・健康科学講座</a:t>
          </a:r>
        </a:p>
      </dgm:t>
    </dgm:pt>
    <dgm:pt modelId="{4248AE66-71FF-43AA-8E1F-65D3D62CEEF1}" type="parTrans" cxnId="{F54E95BA-8C13-4C68-B00C-F41D1BED25CB}">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9FB448B5-3C1B-4BBE-81C7-A7E310A3FC4C}" type="sibTrans" cxnId="{F54E95BA-8C13-4C68-B00C-F41D1BED25CB}">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303933DA-5883-4D12-9516-8F125CF94A13}">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居住環境学講座</a:t>
          </a:r>
        </a:p>
      </dgm:t>
    </dgm:pt>
    <dgm:pt modelId="{34BBEE6E-99A5-431E-ADCD-121858C1B3E4}" type="parTrans" cxnId="{63A1729E-E7FA-4B19-851E-7DFDF16733BE}">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B767A810-58D4-4789-8757-AE7A1A390C98}" type="sibTrans" cxnId="{63A1729E-E7FA-4B19-851E-7DFDF16733BE}">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8D96FCB7-B4E7-4187-A9A8-816A053B576C}">
      <dgm:prSet phldrT="[テキスト]" custT="1"/>
      <dgm:spPr/>
      <dgm:t>
        <a:bodyPr/>
        <a:lstStyle/>
        <a:p>
          <a:r>
            <a:rPr kumimoji="1" lang="ja-JP" altLang="en-US" sz="1300" dirty="0">
              <a:latin typeface="Meiryo UI" panose="020B0604030504040204" pitchFamily="50" charset="-128"/>
              <a:ea typeface="Meiryo UI" panose="020B0604030504040204" pitchFamily="50" charset="-128"/>
            </a:rPr>
            <a:t>総合福祉・心理臨床科学講座</a:t>
          </a:r>
        </a:p>
      </dgm:t>
    </dgm:pt>
    <dgm:pt modelId="{B8269EBE-FE0B-4257-A35D-02AD02694E07}" type="parTrans" cxnId="{4A2EF22B-3EE8-45ED-9A91-D110435665F2}">
      <dgm:prSet/>
      <dgm:spPr/>
      <dgm:t>
        <a:bodyPr/>
        <a:lstStyle/>
        <a:p>
          <a:endParaRPr kumimoji="1" lang="ja-JP" altLang="en-US">
            <a:latin typeface="Meiryo UI" panose="020B0604030504040204" pitchFamily="50" charset="-128"/>
            <a:ea typeface="Meiryo UI" panose="020B0604030504040204" pitchFamily="50" charset="-128"/>
          </a:endParaRPr>
        </a:p>
      </dgm:t>
    </dgm:pt>
    <dgm:pt modelId="{E7503999-B63E-4DB3-BFDD-3BFB68BEC345}" type="sibTrans" cxnId="{4A2EF22B-3EE8-45ED-9A91-D110435665F2}">
      <dgm:prSet/>
      <dgm:spPr/>
      <dgm:t>
        <a:bodyPr/>
        <a:lstStyle/>
        <a:p>
          <a:endParaRPr kumimoji="1" lang="ja-JP" altLang="en-US">
            <a:latin typeface="Meiryo UI" panose="020B0604030504040204" pitchFamily="50" charset="-128"/>
            <a:ea typeface="Meiryo UI" panose="020B0604030504040204" pitchFamily="50" charset="-128"/>
          </a:endParaRPr>
        </a:p>
      </dgm:t>
    </dgm:pt>
    <dgm:pt modelId="{650CD08C-9356-47B7-B576-D5A4929A6517}">
      <dgm:prSet phldrT="[テキスト]" custT="1"/>
      <dgm:spPr/>
      <dgm:t>
        <a:bodyPr/>
        <a:lstStyle/>
        <a:p>
          <a:r>
            <a:rPr kumimoji="1" lang="ja-JP" altLang="en-US" sz="1300" dirty="0">
              <a:latin typeface="Meiryo UI" panose="020B0604030504040204" pitchFamily="50" charset="-128"/>
              <a:ea typeface="Meiryo UI" panose="020B0604030504040204" pitchFamily="50" charset="-128"/>
            </a:rPr>
            <a:t>総合福祉・心理臨床科学講座</a:t>
          </a:r>
        </a:p>
      </dgm:t>
    </dgm:pt>
    <dgm:pt modelId="{BB878F90-13FE-4955-8C37-4EC251CFA406}" type="parTrans" cxnId="{B32B9103-D2E4-4CAB-935C-EF7DDBF19C19}">
      <dgm:prSet/>
      <dgm:spPr/>
      <dgm:t>
        <a:bodyPr/>
        <a:lstStyle/>
        <a:p>
          <a:endParaRPr kumimoji="1" lang="ja-JP" altLang="en-US">
            <a:latin typeface="Meiryo UI" panose="020B0604030504040204" pitchFamily="50" charset="-128"/>
            <a:ea typeface="Meiryo UI" panose="020B0604030504040204" pitchFamily="50" charset="-128"/>
          </a:endParaRPr>
        </a:p>
      </dgm:t>
    </dgm:pt>
    <dgm:pt modelId="{8CE3FC0C-8673-4DAA-A5CB-35750B86BBE6}" type="sibTrans" cxnId="{B32B9103-D2E4-4CAB-935C-EF7DDBF19C19}">
      <dgm:prSet/>
      <dgm:spPr/>
      <dgm:t>
        <a:bodyPr/>
        <a:lstStyle/>
        <a:p>
          <a:endParaRPr kumimoji="1" lang="ja-JP" altLang="en-US">
            <a:latin typeface="Meiryo UI" panose="020B0604030504040204" pitchFamily="50" charset="-128"/>
            <a:ea typeface="Meiryo UI" panose="020B0604030504040204" pitchFamily="50" charset="-128"/>
          </a:endParaRPr>
        </a:p>
      </dgm:t>
    </dgm:pt>
    <dgm:pt modelId="{9C441192-CB25-4593-A376-4649205E8467}">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食品栄養科学科</a:t>
          </a:r>
        </a:p>
      </dgm:t>
    </dgm:pt>
    <dgm:pt modelId="{AC8D9C7B-D3F7-4435-8607-379127AE3C78}" type="parTrans" cxnId="{F02A019E-2B56-46A8-8918-A8203F33C72E}">
      <dgm:prSet/>
      <dgm:spPr/>
      <dgm:t>
        <a:bodyPr/>
        <a:lstStyle/>
        <a:p>
          <a:endParaRPr kumimoji="1" lang="ja-JP" altLang="en-US">
            <a:latin typeface="Meiryo UI" panose="020B0604030504040204" pitchFamily="50" charset="-128"/>
            <a:ea typeface="Meiryo UI" panose="020B0604030504040204" pitchFamily="50" charset="-128"/>
          </a:endParaRPr>
        </a:p>
      </dgm:t>
    </dgm:pt>
    <dgm:pt modelId="{CE41E663-94C1-4EF1-B595-4714A333AA9B}" type="sibTrans" cxnId="{F02A019E-2B56-46A8-8918-A8203F33C72E}">
      <dgm:prSet/>
      <dgm:spPr/>
      <dgm:t>
        <a:bodyPr/>
        <a:lstStyle/>
        <a:p>
          <a:endParaRPr kumimoji="1" lang="ja-JP" altLang="en-US">
            <a:latin typeface="Meiryo UI" panose="020B0604030504040204" pitchFamily="50" charset="-128"/>
            <a:ea typeface="Meiryo UI" panose="020B0604030504040204" pitchFamily="50" charset="-128"/>
          </a:endParaRPr>
        </a:p>
      </dgm:t>
    </dgm:pt>
    <dgm:pt modelId="{6F3CCA7A-BC27-40A1-B808-FFB04CF8A386}" type="pres">
      <dgm:prSet presAssocID="{F201D28B-F4E6-4902-8C88-677F5B6DA146}" presName="composite" presStyleCnt="0">
        <dgm:presLayoutVars>
          <dgm:chMax val="1"/>
          <dgm:dir/>
          <dgm:resizeHandles val="exact"/>
        </dgm:presLayoutVars>
      </dgm:prSet>
      <dgm:spPr/>
      <dgm:t>
        <a:bodyPr/>
        <a:lstStyle/>
        <a:p>
          <a:endParaRPr kumimoji="1" lang="ja-JP" altLang="en-US"/>
        </a:p>
      </dgm:t>
    </dgm:pt>
    <dgm:pt modelId="{11F5294D-7195-4666-8CDA-D6B1A0005E86}" type="pres">
      <dgm:prSet presAssocID="{F201D28B-F4E6-4902-8C88-677F5B6DA146}" presName="radial" presStyleCnt="0">
        <dgm:presLayoutVars>
          <dgm:animLvl val="ctr"/>
        </dgm:presLayoutVars>
      </dgm:prSet>
      <dgm:spPr/>
    </dgm:pt>
    <dgm:pt modelId="{60E736BE-4119-41FC-AA1A-83EB21132661}" type="pres">
      <dgm:prSet presAssocID="{5D009C43-BDB6-4C9D-8BDA-4264A22CAF47}" presName="centerShape" presStyleLbl="vennNode1" presStyleIdx="0" presStyleCnt="8" custScaleX="79865" custScaleY="79865"/>
      <dgm:spPr/>
      <dgm:t>
        <a:bodyPr/>
        <a:lstStyle/>
        <a:p>
          <a:endParaRPr kumimoji="1" lang="ja-JP" altLang="en-US"/>
        </a:p>
      </dgm:t>
    </dgm:pt>
    <dgm:pt modelId="{A41089A7-0830-4AAC-A3EC-897B2DBA17E4}" type="pres">
      <dgm:prSet presAssocID="{3EEFE070-DEC2-4DEB-B039-AC02680D1958}" presName="node" presStyleLbl="vennNode1" presStyleIdx="1" presStyleCnt="8" custScaleX="125548" custScaleY="125548">
        <dgm:presLayoutVars>
          <dgm:bulletEnabled val="1"/>
        </dgm:presLayoutVars>
      </dgm:prSet>
      <dgm:spPr/>
      <dgm:t>
        <a:bodyPr/>
        <a:lstStyle/>
        <a:p>
          <a:endParaRPr kumimoji="1" lang="ja-JP" altLang="en-US"/>
        </a:p>
      </dgm:t>
    </dgm:pt>
    <dgm:pt modelId="{DC2871D5-7867-4E1E-9E25-CF70D59099E5}" type="pres">
      <dgm:prSet presAssocID="{ACCAC0F5-A314-49AF-87B9-70957E071591}" presName="node" presStyleLbl="vennNode1" presStyleIdx="2" presStyleCnt="8" custScaleX="125548" custScaleY="125548">
        <dgm:presLayoutVars>
          <dgm:bulletEnabled val="1"/>
        </dgm:presLayoutVars>
      </dgm:prSet>
      <dgm:spPr/>
      <dgm:t>
        <a:bodyPr/>
        <a:lstStyle/>
        <a:p>
          <a:endParaRPr kumimoji="1" lang="ja-JP" altLang="en-US"/>
        </a:p>
      </dgm:t>
    </dgm:pt>
    <dgm:pt modelId="{556E2CBF-7EE1-47E9-AF85-BFD05F21DC7E}" type="pres">
      <dgm:prSet presAssocID="{FA83F907-EFD7-4494-B29C-4D12501143C3}" presName="node" presStyleLbl="vennNode1" presStyleIdx="3" presStyleCnt="8" custScaleX="125548" custScaleY="125548">
        <dgm:presLayoutVars>
          <dgm:bulletEnabled val="1"/>
        </dgm:presLayoutVars>
      </dgm:prSet>
      <dgm:spPr/>
      <dgm:t>
        <a:bodyPr/>
        <a:lstStyle/>
        <a:p>
          <a:endParaRPr kumimoji="1" lang="ja-JP" altLang="en-US"/>
        </a:p>
      </dgm:t>
    </dgm:pt>
    <dgm:pt modelId="{B221DE9D-C3BC-4750-A8AE-4D3A82982B3B}" type="pres">
      <dgm:prSet presAssocID="{303933DA-5883-4D12-9516-8F125CF94A13}" presName="node" presStyleLbl="vennNode1" presStyleIdx="4" presStyleCnt="8" custScaleX="125548" custScaleY="125548">
        <dgm:presLayoutVars>
          <dgm:bulletEnabled val="1"/>
        </dgm:presLayoutVars>
      </dgm:prSet>
      <dgm:spPr/>
      <dgm:t>
        <a:bodyPr/>
        <a:lstStyle/>
        <a:p>
          <a:endParaRPr kumimoji="1" lang="ja-JP" altLang="en-US"/>
        </a:p>
      </dgm:t>
    </dgm:pt>
    <dgm:pt modelId="{C57C0B9B-3E05-4C05-85AD-E8B61A63B4D9}" type="pres">
      <dgm:prSet presAssocID="{8D96FCB7-B4E7-4187-A9A8-816A053B576C}" presName="node" presStyleLbl="vennNode1" presStyleIdx="5" presStyleCnt="8" custScaleX="125548" custScaleY="125548">
        <dgm:presLayoutVars>
          <dgm:bulletEnabled val="1"/>
        </dgm:presLayoutVars>
      </dgm:prSet>
      <dgm:spPr/>
      <dgm:t>
        <a:bodyPr/>
        <a:lstStyle/>
        <a:p>
          <a:endParaRPr kumimoji="1" lang="ja-JP" altLang="en-US"/>
        </a:p>
      </dgm:t>
    </dgm:pt>
    <dgm:pt modelId="{0336753D-9B66-41C8-B668-A0CD95F8EE67}" type="pres">
      <dgm:prSet presAssocID="{650CD08C-9356-47B7-B576-D5A4929A6517}" presName="node" presStyleLbl="vennNode1" presStyleIdx="6" presStyleCnt="8" custScaleX="125548" custScaleY="125548">
        <dgm:presLayoutVars>
          <dgm:bulletEnabled val="1"/>
        </dgm:presLayoutVars>
      </dgm:prSet>
      <dgm:spPr/>
      <dgm:t>
        <a:bodyPr/>
        <a:lstStyle/>
        <a:p>
          <a:endParaRPr kumimoji="1" lang="ja-JP" altLang="en-US"/>
        </a:p>
      </dgm:t>
    </dgm:pt>
    <dgm:pt modelId="{4F140319-A60D-44C9-B419-88C1DAC8A50D}" type="pres">
      <dgm:prSet presAssocID="{9C441192-CB25-4593-A376-4649205E8467}" presName="node" presStyleLbl="vennNode1" presStyleIdx="7" presStyleCnt="8" custScaleX="125548" custScaleY="125548">
        <dgm:presLayoutVars>
          <dgm:bulletEnabled val="1"/>
        </dgm:presLayoutVars>
      </dgm:prSet>
      <dgm:spPr/>
      <dgm:t>
        <a:bodyPr/>
        <a:lstStyle/>
        <a:p>
          <a:endParaRPr kumimoji="1" lang="ja-JP" altLang="en-US"/>
        </a:p>
      </dgm:t>
    </dgm:pt>
  </dgm:ptLst>
  <dgm:cxnLst>
    <dgm:cxn modelId="{B32B9103-D2E4-4CAB-935C-EF7DDBF19C19}" srcId="{5D009C43-BDB6-4C9D-8BDA-4264A22CAF47}" destId="{650CD08C-9356-47B7-B576-D5A4929A6517}" srcOrd="5" destOrd="0" parTransId="{BB878F90-13FE-4955-8C37-4EC251CFA406}" sibTransId="{8CE3FC0C-8673-4DAA-A5CB-35750B86BBE6}"/>
    <dgm:cxn modelId="{C1780D11-D8CB-48F1-A691-0A8A99E29184}" type="presOf" srcId="{650CD08C-9356-47B7-B576-D5A4929A6517}" destId="{0336753D-9B66-41C8-B668-A0CD95F8EE67}" srcOrd="0" destOrd="0" presId="urn:microsoft.com/office/officeart/2005/8/layout/radial3"/>
    <dgm:cxn modelId="{56F7F4BF-6E95-4D4C-B77B-5781CE9CF0FE}" type="presOf" srcId="{3EEFE070-DEC2-4DEB-B039-AC02680D1958}" destId="{A41089A7-0830-4AAC-A3EC-897B2DBA17E4}" srcOrd="0" destOrd="0" presId="urn:microsoft.com/office/officeart/2005/8/layout/radial3"/>
    <dgm:cxn modelId="{F54E95BA-8C13-4C68-B00C-F41D1BED25CB}" srcId="{5D009C43-BDB6-4C9D-8BDA-4264A22CAF47}" destId="{FA83F907-EFD7-4494-B29C-4D12501143C3}" srcOrd="2" destOrd="0" parTransId="{4248AE66-71FF-43AA-8E1F-65D3D62CEEF1}" sibTransId="{9FB448B5-3C1B-4BBE-81C7-A7E310A3FC4C}"/>
    <dgm:cxn modelId="{4A2EF22B-3EE8-45ED-9A91-D110435665F2}" srcId="{5D009C43-BDB6-4C9D-8BDA-4264A22CAF47}" destId="{8D96FCB7-B4E7-4187-A9A8-816A053B576C}" srcOrd="4" destOrd="0" parTransId="{B8269EBE-FE0B-4257-A35D-02AD02694E07}" sibTransId="{E7503999-B63E-4DB3-BFDD-3BFB68BEC345}"/>
    <dgm:cxn modelId="{172D2F43-1E30-45C4-80D7-1AA9B06F31B4}" type="presOf" srcId="{9C441192-CB25-4593-A376-4649205E8467}" destId="{4F140319-A60D-44C9-B419-88C1DAC8A50D}" srcOrd="0" destOrd="0" presId="urn:microsoft.com/office/officeart/2005/8/layout/radial3"/>
    <dgm:cxn modelId="{A7B6B19D-DBE2-4943-9AE1-8F8B02C6A360}" type="presOf" srcId="{8D96FCB7-B4E7-4187-A9A8-816A053B576C}" destId="{C57C0B9B-3E05-4C05-85AD-E8B61A63B4D9}" srcOrd="0" destOrd="0" presId="urn:microsoft.com/office/officeart/2005/8/layout/radial3"/>
    <dgm:cxn modelId="{B0E4B0B7-ED48-4D30-8F69-4038C4709430}" type="presOf" srcId="{5D009C43-BDB6-4C9D-8BDA-4264A22CAF47}" destId="{60E736BE-4119-41FC-AA1A-83EB21132661}" srcOrd="0" destOrd="0" presId="urn:microsoft.com/office/officeart/2005/8/layout/radial3"/>
    <dgm:cxn modelId="{089CD6C1-D33F-40C1-932E-10119F4B835D}" srcId="{5D009C43-BDB6-4C9D-8BDA-4264A22CAF47}" destId="{ACCAC0F5-A314-49AF-87B9-70957E071591}" srcOrd="1" destOrd="0" parTransId="{15DE2336-524F-40BF-989D-35851634A712}" sibTransId="{B6DDA027-EAF5-4539-87C5-D89C8329CF63}"/>
    <dgm:cxn modelId="{DA9E357F-06C4-4076-89DB-D5DEFB147A4E}" type="presOf" srcId="{FA83F907-EFD7-4494-B29C-4D12501143C3}" destId="{556E2CBF-7EE1-47E9-AF85-BFD05F21DC7E}" srcOrd="0" destOrd="0" presId="urn:microsoft.com/office/officeart/2005/8/layout/radial3"/>
    <dgm:cxn modelId="{A56849B0-D87C-41A8-8E20-5F539959E434}" type="presOf" srcId="{ACCAC0F5-A314-49AF-87B9-70957E071591}" destId="{DC2871D5-7867-4E1E-9E25-CF70D59099E5}" srcOrd="0" destOrd="0" presId="urn:microsoft.com/office/officeart/2005/8/layout/radial3"/>
    <dgm:cxn modelId="{E36FD821-0956-4F3F-BD4B-94C2066FEF9D}" type="presOf" srcId="{303933DA-5883-4D12-9516-8F125CF94A13}" destId="{B221DE9D-C3BC-4750-A8AE-4D3A82982B3B}" srcOrd="0" destOrd="0" presId="urn:microsoft.com/office/officeart/2005/8/layout/radial3"/>
    <dgm:cxn modelId="{C33C3A09-82A0-40A8-A20A-46B5D8AA99DA}" type="presOf" srcId="{F201D28B-F4E6-4902-8C88-677F5B6DA146}" destId="{6F3CCA7A-BC27-40A1-B808-FFB04CF8A386}" srcOrd="0" destOrd="0" presId="urn:microsoft.com/office/officeart/2005/8/layout/radial3"/>
    <dgm:cxn modelId="{F02A019E-2B56-46A8-8918-A8203F33C72E}" srcId="{5D009C43-BDB6-4C9D-8BDA-4264A22CAF47}" destId="{9C441192-CB25-4593-A376-4649205E8467}" srcOrd="6" destOrd="0" parTransId="{AC8D9C7B-D3F7-4435-8607-379127AE3C78}" sibTransId="{CE41E663-94C1-4EF1-B595-4714A333AA9B}"/>
    <dgm:cxn modelId="{F7D5FD4E-B434-426B-87FD-F6E8640ACE6C}" srcId="{F201D28B-F4E6-4902-8C88-677F5B6DA146}" destId="{5D009C43-BDB6-4C9D-8BDA-4264A22CAF47}" srcOrd="0" destOrd="0" parTransId="{C530C0C8-C3B7-4C09-9F66-9690B771A6EE}" sibTransId="{5D300B08-86E4-47DA-AC63-B5AF523AF650}"/>
    <dgm:cxn modelId="{489C94F4-EA71-48AD-8F18-7D5C7EF9EB5D}" srcId="{5D009C43-BDB6-4C9D-8BDA-4264A22CAF47}" destId="{3EEFE070-DEC2-4DEB-B039-AC02680D1958}" srcOrd="0" destOrd="0" parTransId="{C7D4ECF9-5C97-4F2A-955C-887CE13EEB01}" sibTransId="{B9BE83A7-64E7-4AAD-9586-97C2D3337AAF}"/>
    <dgm:cxn modelId="{63A1729E-E7FA-4B19-851E-7DFDF16733BE}" srcId="{5D009C43-BDB6-4C9D-8BDA-4264A22CAF47}" destId="{303933DA-5883-4D12-9516-8F125CF94A13}" srcOrd="3" destOrd="0" parTransId="{34BBEE6E-99A5-431E-ADCD-121858C1B3E4}" sibTransId="{B767A810-58D4-4789-8757-AE7A1A390C98}"/>
    <dgm:cxn modelId="{7EE4A14C-A1E8-4B50-B04C-8B0C18724957}" type="presParOf" srcId="{6F3CCA7A-BC27-40A1-B808-FFB04CF8A386}" destId="{11F5294D-7195-4666-8CDA-D6B1A0005E86}" srcOrd="0" destOrd="0" presId="urn:microsoft.com/office/officeart/2005/8/layout/radial3"/>
    <dgm:cxn modelId="{E705DF6D-D1AD-46F9-A251-17529223B3A0}" type="presParOf" srcId="{11F5294D-7195-4666-8CDA-D6B1A0005E86}" destId="{60E736BE-4119-41FC-AA1A-83EB21132661}" srcOrd="0" destOrd="0" presId="urn:microsoft.com/office/officeart/2005/8/layout/radial3"/>
    <dgm:cxn modelId="{BEEB6A35-8584-4304-BFF3-28CA0AC13336}" type="presParOf" srcId="{11F5294D-7195-4666-8CDA-D6B1A0005E86}" destId="{A41089A7-0830-4AAC-A3EC-897B2DBA17E4}" srcOrd="1" destOrd="0" presId="urn:microsoft.com/office/officeart/2005/8/layout/radial3"/>
    <dgm:cxn modelId="{1563E55F-2626-4D27-A556-93AAFE6B2B3D}" type="presParOf" srcId="{11F5294D-7195-4666-8CDA-D6B1A0005E86}" destId="{DC2871D5-7867-4E1E-9E25-CF70D59099E5}" srcOrd="2" destOrd="0" presId="urn:microsoft.com/office/officeart/2005/8/layout/radial3"/>
    <dgm:cxn modelId="{DE06C781-52ED-4CB4-95CC-AEBCF8CC165B}" type="presParOf" srcId="{11F5294D-7195-4666-8CDA-D6B1A0005E86}" destId="{556E2CBF-7EE1-47E9-AF85-BFD05F21DC7E}" srcOrd="3" destOrd="0" presId="urn:microsoft.com/office/officeart/2005/8/layout/radial3"/>
    <dgm:cxn modelId="{2109D8B3-6883-4394-8013-3C1E525D8E64}" type="presParOf" srcId="{11F5294D-7195-4666-8CDA-D6B1A0005E86}" destId="{B221DE9D-C3BC-4750-A8AE-4D3A82982B3B}" srcOrd="4" destOrd="0" presId="urn:microsoft.com/office/officeart/2005/8/layout/radial3"/>
    <dgm:cxn modelId="{D55D6E55-825C-49DC-8C83-9164AA425296}" type="presParOf" srcId="{11F5294D-7195-4666-8CDA-D6B1A0005E86}" destId="{C57C0B9B-3E05-4C05-85AD-E8B61A63B4D9}" srcOrd="5" destOrd="0" presId="urn:microsoft.com/office/officeart/2005/8/layout/radial3"/>
    <dgm:cxn modelId="{386977E5-6AE0-474B-AD4B-95B6CE545104}" type="presParOf" srcId="{11F5294D-7195-4666-8CDA-D6B1A0005E86}" destId="{0336753D-9B66-41C8-B668-A0CD95F8EE67}" srcOrd="6" destOrd="0" presId="urn:microsoft.com/office/officeart/2005/8/layout/radial3"/>
    <dgm:cxn modelId="{8C68AB74-AF79-4E5F-8E4C-DA918408C3FE}" type="presParOf" srcId="{11F5294D-7195-4666-8CDA-D6B1A0005E86}" destId="{4F140319-A60D-44C9-B419-88C1DAC8A50D}"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B6679-6574-4222-9B87-86B76A7F79D8}" type="doc">
      <dgm:prSet loTypeId="urn:microsoft.com/office/officeart/2005/8/layout/venn1" loCatId="relationship" qsTypeId="urn:microsoft.com/office/officeart/2005/8/quickstyle/simple1" qsCatId="simple" csTypeId="urn:microsoft.com/office/officeart/2005/8/colors/accent1_2" csCatId="accent1" phldr="1"/>
      <dgm:spPr/>
    </dgm:pt>
    <dgm:pt modelId="{28322254-2293-4972-B226-DCD2CC5E6451}">
      <dgm:prSet phldrT="[テキスト]" custT="1"/>
      <dgm:spPr/>
      <dgm:t>
        <a:bodyPr/>
        <a:lstStyle/>
        <a:p>
          <a:r>
            <a:rPr kumimoji="1" lang="ja-JP" altLang="en-US" sz="900" dirty="0" smtClean="0"/>
            <a:t>外出不可</a:t>
          </a:r>
          <a:endParaRPr kumimoji="1" lang="ja-JP" altLang="en-US" sz="900" dirty="0"/>
        </a:p>
      </dgm:t>
    </dgm:pt>
    <dgm:pt modelId="{7ABD58F2-93BE-4755-B1D5-A6D7684BEDB0}" type="parTrans" cxnId="{D5F0C70B-FECE-414B-8F64-A59F1B6EB559}">
      <dgm:prSet/>
      <dgm:spPr/>
      <dgm:t>
        <a:bodyPr/>
        <a:lstStyle/>
        <a:p>
          <a:endParaRPr kumimoji="1" lang="ja-JP" altLang="en-US" sz="1000"/>
        </a:p>
      </dgm:t>
    </dgm:pt>
    <dgm:pt modelId="{18C87074-6EC7-4C79-9FDB-699E372487B0}" type="sibTrans" cxnId="{D5F0C70B-FECE-414B-8F64-A59F1B6EB559}">
      <dgm:prSet/>
      <dgm:spPr/>
      <dgm:t>
        <a:bodyPr/>
        <a:lstStyle/>
        <a:p>
          <a:endParaRPr kumimoji="1" lang="ja-JP" altLang="en-US" sz="1000"/>
        </a:p>
      </dgm:t>
    </dgm:pt>
    <dgm:pt modelId="{254E07F6-821B-4435-90A1-EAF3A941C757}">
      <dgm:prSet phldrT="[テキスト]" custT="1"/>
      <dgm:spPr/>
      <dgm:t>
        <a:bodyPr/>
        <a:lstStyle/>
        <a:p>
          <a:r>
            <a:rPr kumimoji="1" lang="ja-JP" altLang="en-US" sz="900" dirty="0" smtClean="0"/>
            <a:t>要介護度</a:t>
          </a:r>
          <a:endParaRPr kumimoji="1" lang="en-US" altLang="ja-JP" sz="900" dirty="0" smtClean="0"/>
        </a:p>
        <a:p>
          <a:r>
            <a:rPr kumimoji="1" lang="ja-JP" altLang="en-US" sz="900" dirty="0" smtClean="0"/>
            <a:t>３以上</a:t>
          </a:r>
          <a:endParaRPr kumimoji="1" lang="ja-JP" altLang="en-US" sz="900" dirty="0"/>
        </a:p>
      </dgm:t>
    </dgm:pt>
    <dgm:pt modelId="{4DFB1526-5C33-4F1E-BC46-59C4649AFFB7}" type="parTrans" cxnId="{2B63F249-80A9-4174-A8A2-5405C4E85DA9}">
      <dgm:prSet/>
      <dgm:spPr/>
      <dgm:t>
        <a:bodyPr/>
        <a:lstStyle/>
        <a:p>
          <a:endParaRPr kumimoji="1" lang="ja-JP" altLang="en-US" sz="1000"/>
        </a:p>
      </dgm:t>
    </dgm:pt>
    <dgm:pt modelId="{A83124FC-1D7D-45B2-8872-49F205776CDE}" type="sibTrans" cxnId="{2B63F249-80A9-4174-A8A2-5405C4E85DA9}">
      <dgm:prSet/>
      <dgm:spPr/>
      <dgm:t>
        <a:bodyPr/>
        <a:lstStyle/>
        <a:p>
          <a:endParaRPr kumimoji="1" lang="ja-JP" altLang="en-US" sz="1000"/>
        </a:p>
      </dgm:t>
    </dgm:pt>
    <dgm:pt modelId="{4E73612D-8626-4C59-8556-FB2F64E1E5AB}">
      <dgm:prSet phldrT="[テキスト]" custT="1"/>
      <dgm:spPr/>
      <dgm:t>
        <a:bodyPr/>
        <a:lstStyle/>
        <a:p>
          <a:r>
            <a:rPr kumimoji="1" lang="ja-JP" altLang="en-US" sz="900" dirty="0" smtClean="0"/>
            <a:t>受診中</a:t>
          </a:r>
          <a:endParaRPr kumimoji="1" lang="ja-JP" altLang="en-US" sz="900" dirty="0"/>
        </a:p>
      </dgm:t>
    </dgm:pt>
    <dgm:pt modelId="{6D446E28-8DD3-475B-B58D-06ED935726F8}" type="parTrans" cxnId="{B639EEA0-0A5D-4CC0-B9CD-5C6EBA4207AC}">
      <dgm:prSet/>
      <dgm:spPr/>
      <dgm:t>
        <a:bodyPr/>
        <a:lstStyle/>
        <a:p>
          <a:endParaRPr kumimoji="1" lang="ja-JP" altLang="en-US" sz="1000"/>
        </a:p>
      </dgm:t>
    </dgm:pt>
    <dgm:pt modelId="{36C31989-B114-4FD8-A19B-AE12CE5A52D3}" type="sibTrans" cxnId="{B639EEA0-0A5D-4CC0-B9CD-5C6EBA4207AC}">
      <dgm:prSet/>
      <dgm:spPr/>
      <dgm:t>
        <a:bodyPr/>
        <a:lstStyle/>
        <a:p>
          <a:endParaRPr kumimoji="1" lang="ja-JP" altLang="en-US" sz="1000"/>
        </a:p>
      </dgm:t>
    </dgm:pt>
    <dgm:pt modelId="{2AAB3DF2-A761-43D4-A28F-2B32289C89C3}" type="pres">
      <dgm:prSet presAssocID="{C8DB6679-6574-4222-9B87-86B76A7F79D8}" presName="compositeShape" presStyleCnt="0">
        <dgm:presLayoutVars>
          <dgm:chMax val="7"/>
          <dgm:dir/>
          <dgm:resizeHandles val="exact"/>
        </dgm:presLayoutVars>
      </dgm:prSet>
      <dgm:spPr/>
    </dgm:pt>
    <dgm:pt modelId="{6316AF0E-D0CE-45BF-89BA-81BAB260A608}" type="pres">
      <dgm:prSet presAssocID="{28322254-2293-4972-B226-DCD2CC5E6451}" presName="circ1" presStyleLbl="vennNode1" presStyleIdx="0" presStyleCnt="3"/>
      <dgm:spPr/>
      <dgm:t>
        <a:bodyPr/>
        <a:lstStyle/>
        <a:p>
          <a:endParaRPr kumimoji="1" lang="ja-JP" altLang="en-US"/>
        </a:p>
      </dgm:t>
    </dgm:pt>
    <dgm:pt modelId="{05393F5B-934B-4E3B-952B-3D07599D8009}" type="pres">
      <dgm:prSet presAssocID="{28322254-2293-4972-B226-DCD2CC5E6451}" presName="circ1Tx" presStyleLbl="revTx" presStyleIdx="0" presStyleCnt="0">
        <dgm:presLayoutVars>
          <dgm:chMax val="0"/>
          <dgm:chPref val="0"/>
          <dgm:bulletEnabled val="1"/>
        </dgm:presLayoutVars>
      </dgm:prSet>
      <dgm:spPr/>
      <dgm:t>
        <a:bodyPr/>
        <a:lstStyle/>
        <a:p>
          <a:endParaRPr kumimoji="1" lang="ja-JP" altLang="en-US"/>
        </a:p>
      </dgm:t>
    </dgm:pt>
    <dgm:pt modelId="{9DE3F965-0E93-4B73-836B-9C8346E9461D}" type="pres">
      <dgm:prSet presAssocID="{254E07F6-821B-4435-90A1-EAF3A941C757}" presName="circ2" presStyleLbl="vennNode1" presStyleIdx="1" presStyleCnt="3"/>
      <dgm:spPr/>
      <dgm:t>
        <a:bodyPr/>
        <a:lstStyle/>
        <a:p>
          <a:endParaRPr kumimoji="1" lang="ja-JP" altLang="en-US"/>
        </a:p>
      </dgm:t>
    </dgm:pt>
    <dgm:pt modelId="{EDBD7556-D2AA-4BB7-9DD8-E57AF66CA9E3}" type="pres">
      <dgm:prSet presAssocID="{254E07F6-821B-4435-90A1-EAF3A941C757}" presName="circ2Tx" presStyleLbl="revTx" presStyleIdx="0" presStyleCnt="0">
        <dgm:presLayoutVars>
          <dgm:chMax val="0"/>
          <dgm:chPref val="0"/>
          <dgm:bulletEnabled val="1"/>
        </dgm:presLayoutVars>
      </dgm:prSet>
      <dgm:spPr/>
      <dgm:t>
        <a:bodyPr/>
        <a:lstStyle/>
        <a:p>
          <a:endParaRPr kumimoji="1" lang="ja-JP" altLang="en-US"/>
        </a:p>
      </dgm:t>
    </dgm:pt>
    <dgm:pt modelId="{4354DFCA-4062-4ECF-9BA5-D67A19F2B35C}" type="pres">
      <dgm:prSet presAssocID="{4E73612D-8626-4C59-8556-FB2F64E1E5AB}" presName="circ3" presStyleLbl="vennNode1" presStyleIdx="2" presStyleCnt="3"/>
      <dgm:spPr/>
      <dgm:t>
        <a:bodyPr/>
        <a:lstStyle/>
        <a:p>
          <a:endParaRPr kumimoji="1" lang="ja-JP" altLang="en-US"/>
        </a:p>
      </dgm:t>
    </dgm:pt>
    <dgm:pt modelId="{6F5CF119-58D1-4C43-B154-4F81D39F5549}" type="pres">
      <dgm:prSet presAssocID="{4E73612D-8626-4C59-8556-FB2F64E1E5AB}"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B639EEA0-0A5D-4CC0-B9CD-5C6EBA4207AC}" srcId="{C8DB6679-6574-4222-9B87-86B76A7F79D8}" destId="{4E73612D-8626-4C59-8556-FB2F64E1E5AB}" srcOrd="2" destOrd="0" parTransId="{6D446E28-8DD3-475B-B58D-06ED935726F8}" sibTransId="{36C31989-B114-4FD8-A19B-AE12CE5A52D3}"/>
    <dgm:cxn modelId="{BBF4E74F-8A86-4C98-8AE0-A417EC4DBFB4}" type="presOf" srcId="{28322254-2293-4972-B226-DCD2CC5E6451}" destId="{6316AF0E-D0CE-45BF-89BA-81BAB260A608}" srcOrd="0" destOrd="0" presId="urn:microsoft.com/office/officeart/2005/8/layout/venn1"/>
    <dgm:cxn modelId="{A5714760-6DBA-4060-A88C-02C746921139}" type="presOf" srcId="{4E73612D-8626-4C59-8556-FB2F64E1E5AB}" destId="{6F5CF119-58D1-4C43-B154-4F81D39F5549}" srcOrd="1" destOrd="0" presId="urn:microsoft.com/office/officeart/2005/8/layout/venn1"/>
    <dgm:cxn modelId="{9EA8D971-1A2C-464D-BBC9-D185C65DCDC6}" type="presOf" srcId="{C8DB6679-6574-4222-9B87-86B76A7F79D8}" destId="{2AAB3DF2-A761-43D4-A28F-2B32289C89C3}" srcOrd="0" destOrd="0" presId="urn:microsoft.com/office/officeart/2005/8/layout/venn1"/>
    <dgm:cxn modelId="{8980B3D6-774A-4C54-9D36-A9C8A18AD586}" type="presOf" srcId="{28322254-2293-4972-B226-DCD2CC5E6451}" destId="{05393F5B-934B-4E3B-952B-3D07599D8009}" srcOrd="1" destOrd="0" presId="urn:microsoft.com/office/officeart/2005/8/layout/venn1"/>
    <dgm:cxn modelId="{98F92972-B294-4DA7-9A93-8B0D355B9B07}" type="presOf" srcId="{4E73612D-8626-4C59-8556-FB2F64E1E5AB}" destId="{4354DFCA-4062-4ECF-9BA5-D67A19F2B35C}" srcOrd="0" destOrd="0" presId="urn:microsoft.com/office/officeart/2005/8/layout/venn1"/>
    <dgm:cxn modelId="{2B63F249-80A9-4174-A8A2-5405C4E85DA9}" srcId="{C8DB6679-6574-4222-9B87-86B76A7F79D8}" destId="{254E07F6-821B-4435-90A1-EAF3A941C757}" srcOrd="1" destOrd="0" parTransId="{4DFB1526-5C33-4F1E-BC46-59C4649AFFB7}" sibTransId="{A83124FC-1D7D-45B2-8872-49F205776CDE}"/>
    <dgm:cxn modelId="{D9AB4E5C-84F4-497D-8030-C1AD6D970C83}" type="presOf" srcId="{254E07F6-821B-4435-90A1-EAF3A941C757}" destId="{9DE3F965-0E93-4B73-836B-9C8346E9461D}" srcOrd="0" destOrd="0" presId="urn:microsoft.com/office/officeart/2005/8/layout/venn1"/>
    <dgm:cxn modelId="{D0850A9F-398C-4B55-B219-C3E8C9FB324F}" type="presOf" srcId="{254E07F6-821B-4435-90A1-EAF3A941C757}" destId="{EDBD7556-D2AA-4BB7-9DD8-E57AF66CA9E3}" srcOrd="1" destOrd="0" presId="urn:microsoft.com/office/officeart/2005/8/layout/venn1"/>
    <dgm:cxn modelId="{D5F0C70B-FECE-414B-8F64-A59F1B6EB559}" srcId="{C8DB6679-6574-4222-9B87-86B76A7F79D8}" destId="{28322254-2293-4972-B226-DCD2CC5E6451}" srcOrd="0" destOrd="0" parTransId="{7ABD58F2-93BE-4755-B1D5-A6D7684BEDB0}" sibTransId="{18C87074-6EC7-4C79-9FDB-699E372487B0}"/>
    <dgm:cxn modelId="{E23899C8-2615-4416-A9DE-B6DB821D2D61}" type="presParOf" srcId="{2AAB3DF2-A761-43D4-A28F-2B32289C89C3}" destId="{6316AF0E-D0CE-45BF-89BA-81BAB260A608}" srcOrd="0" destOrd="0" presId="urn:microsoft.com/office/officeart/2005/8/layout/venn1"/>
    <dgm:cxn modelId="{2660A8B3-AC01-4795-BFD3-953BF09D4A16}" type="presParOf" srcId="{2AAB3DF2-A761-43D4-A28F-2B32289C89C3}" destId="{05393F5B-934B-4E3B-952B-3D07599D8009}" srcOrd="1" destOrd="0" presId="urn:microsoft.com/office/officeart/2005/8/layout/venn1"/>
    <dgm:cxn modelId="{1A84E4C9-1C81-40CC-A422-D2D8F6524DC0}" type="presParOf" srcId="{2AAB3DF2-A761-43D4-A28F-2B32289C89C3}" destId="{9DE3F965-0E93-4B73-836B-9C8346E9461D}" srcOrd="2" destOrd="0" presId="urn:microsoft.com/office/officeart/2005/8/layout/venn1"/>
    <dgm:cxn modelId="{B77E1FF2-E05F-40B7-8397-2CC5D694A35E}" type="presParOf" srcId="{2AAB3DF2-A761-43D4-A28F-2B32289C89C3}" destId="{EDBD7556-D2AA-4BB7-9DD8-E57AF66CA9E3}" srcOrd="3" destOrd="0" presId="urn:microsoft.com/office/officeart/2005/8/layout/venn1"/>
    <dgm:cxn modelId="{4B052276-F9AC-4C1C-A71B-DC5D20339189}" type="presParOf" srcId="{2AAB3DF2-A761-43D4-A28F-2B32289C89C3}" destId="{4354DFCA-4062-4ECF-9BA5-D67A19F2B35C}" srcOrd="4" destOrd="0" presId="urn:microsoft.com/office/officeart/2005/8/layout/venn1"/>
    <dgm:cxn modelId="{215C057F-C310-4721-9106-19394C209CD2}" type="presParOf" srcId="{2AAB3DF2-A761-43D4-A28F-2B32289C89C3}" destId="{6F5CF119-58D1-4C43-B154-4F81D39F554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a:defRPr sz="1200"/>
            </a:lvl1pPr>
          </a:lstStyle>
          <a:p>
            <a:fld id="{73B8B5F2-0973-4C9D-BDC5-EA0A1D794551}" type="datetimeFigureOut">
              <a:rPr kumimoji="1" lang="ja-JP" altLang="en-US" smtClean="0"/>
              <a:t>2017/6/19</a:t>
            </a:fld>
            <a:endParaRPr kumimoji="1" lang="ja-JP" altLang="en-US"/>
          </a:p>
        </p:txBody>
      </p:sp>
      <p:sp>
        <p:nvSpPr>
          <p:cNvPr id="4" name="フッター プレースホルダー 3"/>
          <p:cNvSpPr>
            <a:spLocks noGrp="1"/>
          </p:cNvSpPr>
          <p:nvPr>
            <p:ph type="ftr" sz="quarter" idx="2"/>
          </p:nvPr>
        </p:nvSpPr>
        <p:spPr>
          <a:xfrm>
            <a:off x="1" y="9429750"/>
            <a:ext cx="2946400" cy="496888"/>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31" tIns="45715" rIns="91431" bIns="45715" rtlCol="0" anchor="b"/>
          <a:lstStyle>
            <a:lvl1pPr algn="r">
              <a:defRPr sz="1200"/>
            </a:lvl1pPr>
          </a:lstStyle>
          <a:p>
            <a:fld id="{FFCFDFC1-BA27-4A38-B94F-516360A06617}" type="slidenum">
              <a:rPr kumimoji="1" lang="ja-JP" altLang="en-US" smtClean="0"/>
              <a:t>‹#›</a:t>
            </a:fld>
            <a:endParaRPr kumimoji="1" lang="ja-JP" altLang="en-US"/>
          </a:p>
        </p:txBody>
      </p:sp>
    </p:spTree>
    <p:extLst>
      <p:ext uri="{BB962C8B-B14F-4D97-AF65-F5344CB8AC3E}">
        <p14:creationId xmlns:p14="http://schemas.microsoft.com/office/powerpoint/2010/main" val="14659101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6400" cy="496888"/>
          </a:xfrm>
          <a:prstGeom prst="rect">
            <a:avLst/>
          </a:prstGeom>
        </p:spPr>
        <p:txBody>
          <a:bodyPr vert="horz" lIns="91404" tIns="45700" rIns="91404" bIns="4570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04" tIns="45700" rIns="91404" bIns="45700" rtlCol="0"/>
          <a:lstStyle>
            <a:lvl1pPr algn="r">
              <a:defRPr sz="1200"/>
            </a:lvl1pPr>
          </a:lstStyle>
          <a:p>
            <a:fld id="{7BBF2188-08E1-43C7-93FD-61C7967CB76F}" type="datetimeFigureOut">
              <a:rPr kumimoji="1" lang="ja-JP" altLang="en-US" smtClean="0"/>
              <a:t>2017/6/19</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04" tIns="45700" rIns="91404" bIns="45700" rtlCol="0" anchor="ctr"/>
          <a:lstStyle/>
          <a:p>
            <a:endParaRPr lang="ja-JP" altLang="en-US"/>
          </a:p>
        </p:txBody>
      </p:sp>
      <p:sp>
        <p:nvSpPr>
          <p:cNvPr id="5" name="ノート プレースホルダー 4"/>
          <p:cNvSpPr>
            <a:spLocks noGrp="1"/>
          </p:cNvSpPr>
          <p:nvPr>
            <p:ph type="body" sz="quarter" idx="3"/>
          </p:nvPr>
        </p:nvSpPr>
        <p:spPr>
          <a:xfrm>
            <a:off x="679454" y="4776792"/>
            <a:ext cx="5438775" cy="3908425"/>
          </a:xfrm>
          <a:prstGeom prst="rect">
            <a:avLst/>
          </a:prstGeom>
        </p:spPr>
        <p:txBody>
          <a:bodyPr vert="horz" lIns="91404" tIns="45700" rIns="91404" bIns="457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29750"/>
            <a:ext cx="2946400" cy="496888"/>
          </a:xfrm>
          <a:prstGeom prst="rect">
            <a:avLst/>
          </a:prstGeom>
        </p:spPr>
        <p:txBody>
          <a:bodyPr vert="horz" lIns="91404" tIns="45700" rIns="91404" bIns="457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04" tIns="45700" rIns="91404" bIns="45700" rtlCol="0" anchor="b"/>
          <a:lstStyle>
            <a:lvl1pPr algn="r">
              <a:defRPr sz="1200"/>
            </a:lvl1pPr>
          </a:lstStyle>
          <a:p>
            <a:fld id="{D2E5B72C-7384-4468-9FB3-776ACDB2EFC3}" type="slidenum">
              <a:rPr kumimoji="1" lang="ja-JP" altLang="en-US" smtClean="0"/>
              <a:t>‹#›</a:t>
            </a:fld>
            <a:endParaRPr kumimoji="1" lang="ja-JP" altLang="en-US"/>
          </a:p>
        </p:txBody>
      </p:sp>
    </p:spTree>
    <p:extLst>
      <p:ext uri="{BB962C8B-B14F-4D97-AF65-F5344CB8AC3E}">
        <p14:creationId xmlns:p14="http://schemas.microsoft.com/office/powerpoint/2010/main" val="27685144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012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1530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17839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1517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502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3943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11</a:t>
            </a:fld>
            <a:endParaRPr kumimoji="1" lang="ja-JP" altLang="en-US"/>
          </a:p>
        </p:txBody>
      </p:sp>
    </p:spTree>
    <p:extLst>
      <p:ext uri="{BB962C8B-B14F-4D97-AF65-F5344CB8AC3E}">
        <p14:creationId xmlns:p14="http://schemas.microsoft.com/office/powerpoint/2010/main" val="247865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1733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3526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2E5B72C-7384-4468-9FB3-776ACDB2EFC3}" type="slidenum">
              <a:rPr kumimoji="1" lang="ja-JP" altLang="en-US" smtClean="0"/>
              <a:t>19</a:t>
            </a:fld>
            <a:endParaRPr kumimoji="1" lang="ja-JP" altLang="en-US"/>
          </a:p>
        </p:txBody>
      </p:sp>
    </p:spTree>
    <p:extLst>
      <p:ext uri="{BB962C8B-B14F-4D97-AF65-F5344CB8AC3E}">
        <p14:creationId xmlns:p14="http://schemas.microsoft.com/office/powerpoint/2010/main" val="29969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143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2256C-171A-4DA3-A488-5473623125E7}" type="slidenum">
              <a:rPr kumimoji="1" lang="ja-JP" altLang="en-US" smtClean="0"/>
              <a:t>22</a:t>
            </a:fld>
            <a:endParaRPr kumimoji="1" lang="ja-JP" altLang="en-US"/>
          </a:p>
        </p:txBody>
      </p:sp>
    </p:spTree>
    <p:extLst>
      <p:ext uri="{BB962C8B-B14F-4D97-AF65-F5344CB8AC3E}">
        <p14:creationId xmlns:p14="http://schemas.microsoft.com/office/powerpoint/2010/main" val="358705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4221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677D9EA-527C-48B0-8DE7-E7E8D03B19D5}"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88D170-ED78-4CD6-9DF7-18AA74CDFCD5}" type="slidenum">
              <a:rPr kumimoji="1" lang="ja-JP" altLang="en-US" smtClean="0"/>
              <a:t>‹#›</a:t>
            </a:fld>
            <a:endParaRPr kumimoji="1" lang="ja-JP" altLang="en-US"/>
          </a:p>
        </p:txBody>
      </p:sp>
    </p:spTree>
    <p:extLst>
      <p:ext uri="{BB962C8B-B14F-4D97-AF65-F5344CB8AC3E}">
        <p14:creationId xmlns:p14="http://schemas.microsoft.com/office/powerpoint/2010/main" val="165204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33A29F-7873-46A9-A4A7-D28BDC592B63}"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88D170-ED78-4CD6-9DF7-18AA74CDFCD5}" type="slidenum">
              <a:rPr kumimoji="1" lang="ja-JP" altLang="en-US" smtClean="0"/>
              <a:t>‹#›</a:t>
            </a:fld>
            <a:endParaRPr kumimoji="1" lang="ja-JP" altLang="en-US"/>
          </a:p>
        </p:txBody>
      </p:sp>
    </p:spTree>
    <p:extLst>
      <p:ext uri="{BB962C8B-B14F-4D97-AF65-F5344CB8AC3E}">
        <p14:creationId xmlns:p14="http://schemas.microsoft.com/office/powerpoint/2010/main" val="385633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E196594-CA4C-4612-9F15-C851E717255E}"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88D170-ED78-4CD6-9DF7-18AA74CDFCD5}" type="slidenum">
              <a:rPr kumimoji="1" lang="ja-JP" altLang="en-US" smtClean="0"/>
              <a:t>‹#›</a:t>
            </a:fld>
            <a:endParaRPr kumimoji="1" lang="ja-JP" altLang="en-US"/>
          </a:p>
        </p:txBody>
      </p:sp>
    </p:spTree>
    <p:extLst>
      <p:ext uri="{BB962C8B-B14F-4D97-AF65-F5344CB8AC3E}">
        <p14:creationId xmlns:p14="http://schemas.microsoft.com/office/powerpoint/2010/main" val="33716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9B3EECE8-F2DD-478C-A147-33880A601626}"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88D170-ED78-4CD6-9DF7-18AA74CDFCD5}" type="slidenum">
              <a:rPr kumimoji="1" lang="ja-JP" altLang="en-US" smtClean="0"/>
              <a:t>‹#›</a:t>
            </a:fld>
            <a:endParaRPr kumimoji="1" lang="ja-JP" altLang="en-US" dirty="0"/>
          </a:p>
        </p:txBody>
      </p:sp>
    </p:spTree>
    <p:extLst>
      <p:ext uri="{BB962C8B-B14F-4D97-AF65-F5344CB8AC3E}">
        <p14:creationId xmlns:p14="http://schemas.microsoft.com/office/powerpoint/2010/main" val="21021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7C9854-5FCB-4863-BF4F-22DAD7DA5F50}"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88D170-ED78-4CD6-9DF7-18AA74CDFCD5}" type="slidenum">
              <a:rPr kumimoji="1" lang="ja-JP" altLang="en-US" smtClean="0"/>
              <a:t>‹#›</a:t>
            </a:fld>
            <a:endParaRPr kumimoji="1" lang="ja-JP" altLang="en-US"/>
          </a:p>
        </p:txBody>
      </p:sp>
    </p:spTree>
    <p:extLst>
      <p:ext uri="{BB962C8B-B14F-4D97-AF65-F5344CB8AC3E}">
        <p14:creationId xmlns:p14="http://schemas.microsoft.com/office/powerpoint/2010/main" val="1242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5698EF-1D28-4B79-BE89-12D4C91737E5}" type="datetime1">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88D170-ED78-4CD6-9DF7-18AA74CDFCD5}" type="slidenum">
              <a:rPr kumimoji="1" lang="ja-JP" altLang="en-US" smtClean="0"/>
              <a:t>‹#›</a:t>
            </a:fld>
            <a:endParaRPr kumimoji="1" lang="ja-JP" altLang="en-US"/>
          </a:p>
        </p:txBody>
      </p:sp>
    </p:spTree>
    <p:extLst>
      <p:ext uri="{BB962C8B-B14F-4D97-AF65-F5344CB8AC3E}">
        <p14:creationId xmlns:p14="http://schemas.microsoft.com/office/powerpoint/2010/main" val="128670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19A64DA-B125-47D6-8ADD-55A914F56368}" type="datetime1">
              <a:rPr kumimoji="1" lang="ja-JP" altLang="en-US" smtClean="0"/>
              <a:t>2017/6/19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88D170-ED78-4CD6-9DF7-18AA74CDFCD5}" type="slidenum">
              <a:rPr kumimoji="1" lang="ja-JP" altLang="en-US" smtClean="0"/>
              <a:t>‹#›</a:t>
            </a:fld>
            <a:endParaRPr kumimoji="1" lang="ja-JP" altLang="en-US"/>
          </a:p>
        </p:txBody>
      </p:sp>
    </p:spTree>
    <p:extLst>
      <p:ext uri="{BB962C8B-B14F-4D97-AF65-F5344CB8AC3E}">
        <p14:creationId xmlns:p14="http://schemas.microsoft.com/office/powerpoint/2010/main" val="4256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0EC7583-19AD-423F-B5E9-DF46823DE2D3}" type="datetime1">
              <a:rPr kumimoji="1" lang="ja-JP" altLang="en-US" smtClean="0"/>
              <a:t>2017/6/19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88D170-ED78-4CD6-9DF7-18AA74CDFCD5}" type="slidenum">
              <a:rPr kumimoji="1" lang="ja-JP" altLang="en-US" smtClean="0"/>
              <a:t>‹#›</a:t>
            </a:fld>
            <a:endParaRPr kumimoji="1" lang="ja-JP" altLang="en-US"/>
          </a:p>
        </p:txBody>
      </p:sp>
    </p:spTree>
    <p:extLst>
      <p:ext uri="{BB962C8B-B14F-4D97-AF65-F5344CB8AC3E}">
        <p14:creationId xmlns:p14="http://schemas.microsoft.com/office/powerpoint/2010/main" val="370758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4211D2-2450-4528-BD2E-E1DAD2FE0671}" type="datetime1">
              <a:rPr kumimoji="1" lang="ja-JP" altLang="en-US" smtClean="0"/>
              <a:t>2017/6/19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t>‹#›</a:t>
            </a:fld>
            <a:endParaRPr kumimoji="1" lang="ja-JP" altLang="en-US"/>
          </a:p>
        </p:txBody>
      </p:sp>
    </p:spTree>
    <p:extLst>
      <p:ext uri="{BB962C8B-B14F-4D97-AF65-F5344CB8AC3E}">
        <p14:creationId xmlns:p14="http://schemas.microsoft.com/office/powerpoint/2010/main" val="153287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3ED5609-6E3F-4078-AB09-5D6D8966A82D}" type="datetime1">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88D170-ED78-4CD6-9DF7-18AA74CDFCD5}" type="slidenum">
              <a:rPr kumimoji="1" lang="ja-JP" altLang="en-US" smtClean="0"/>
              <a:t>‹#›</a:t>
            </a:fld>
            <a:endParaRPr kumimoji="1" lang="ja-JP" altLang="en-US"/>
          </a:p>
        </p:txBody>
      </p:sp>
    </p:spTree>
    <p:extLst>
      <p:ext uri="{BB962C8B-B14F-4D97-AF65-F5344CB8AC3E}">
        <p14:creationId xmlns:p14="http://schemas.microsoft.com/office/powerpoint/2010/main" val="130448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94152A-12CC-4E07-9BB5-E7346F477AFC}" type="datetime1">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88D170-ED78-4CD6-9DF7-18AA74CDFCD5}" type="slidenum">
              <a:rPr kumimoji="1" lang="ja-JP" altLang="en-US" smtClean="0"/>
              <a:t>‹#›</a:t>
            </a:fld>
            <a:endParaRPr kumimoji="1" lang="ja-JP" altLang="en-US"/>
          </a:p>
        </p:txBody>
      </p:sp>
    </p:spTree>
    <p:extLst>
      <p:ext uri="{BB962C8B-B14F-4D97-AF65-F5344CB8AC3E}">
        <p14:creationId xmlns:p14="http://schemas.microsoft.com/office/powerpoint/2010/main" val="35440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37800-54F3-4AFB-B740-5D1317AE4AB7}" type="datetime1">
              <a:rPr kumimoji="1" lang="ja-JP" altLang="en-US" smtClean="0"/>
              <a:t>2017/6/19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8D170-ED78-4CD6-9DF7-18AA74CDFCD5}" type="slidenum">
              <a:rPr kumimoji="1" lang="ja-JP" altLang="en-US" smtClean="0"/>
              <a:t>‹#›</a:t>
            </a:fld>
            <a:endParaRPr kumimoji="1" lang="ja-JP" altLang="en-US"/>
          </a:p>
        </p:txBody>
      </p:sp>
    </p:spTree>
    <p:extLst>
      <p:ext uri="{BB962C8B-B14F-4D97-AF65-F5344CB8AC3E}">
        <p14:creationId xmlns:p14="http://schemas.microsoft.com/office/powerpoint/2010/main" val="259099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www.google.co.jp/url?url=https://pixta.jp/illustration/4021180&amp;rct=j&amp;frm=1&amp;q=&amp;esrc=s&amp;sa=U&amp;ved=0CBgQwW4wAWoVChMIxYnlmYfqyAIVhzCmCh3LbAzB&amp;usg=AFQjCNEQJxK4_pYFL1LPcmii0z-gjqCLCQ"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10" Type="http://schemas.openxmlformats.org/officeDocument/2006/relationships/image" Target="../media/image23.emf"/><Relationship Id="rId4" Type="http://schemas.openxmlformats.org/officeDocument/2006/relationships/image" Target="../media/image17.png"/><Relationship Id="rId9"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514946" cy="2160240"/>
          </a:xfrm>
        </p:spPr>
        <p:txBody>
          <a:bodyPr>
            <a:normAutofit/>
          </a:bodyPr>
          <a:lstStyle/>
          <a:p>
            <a:pPr algn="l"/>
            <a:r>
              <a:rPr lang="ja-JP" altLang="en-US" sz="4000" dirty="0"/>
              <a:t>（戦略領域）</a:t>
            </a:r>
            <a:r>
              <a:rPr lang="en-US" altLang="ja-JP" sz="4000" dirty="0"/>
              <a:t/>
            </a:r>
            <a:br>
              <a:rPr lang="en-US" altLang="ja-JP" sz="4000" dirty="0"/>
            </a:br>
            <a:r>
              <a:rPr lang="ja-JP" altLang="en-US" sz="4000" dirty="0"/>
              <a:t>パブリックヘルス／スマートエイジング</a:t>
            </a:r>
            <a:endParaRPr kumimoji="1" lang="ja-JP" altLang="en-US" sz="4000" dirty="0"/>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t>1</a:t>
            </a:fld>
            <a:endParaRPr kumimoji="1" lang="ja-JP" altLang="en-US" dirty="0"/>
          </a:p>
        </p:txBody>
      </p:sp>
      <p:sp>
        <p:nvSpPr>
          <p:cNvPr id="5" name="テキスト ボックス 4"/>
          <p:cNvSpPr txBox="1">
            <a:spLocks noChangeArrowheads="1"/>
          </p:cNvSpPr>
          <p:nvPr/>
        </p:nvSpPr>
        <p:spPr bwMode="auto">
          <a:xfrm>
            <a:off x="7020272" y="826725"/>
            <a:ext cx="1792960" cy="442035"/>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solidFill>
                  <a:srgbClr val="000000"/>
                </a:solidFill>
                <a:latin typeface="Meiryo UI" pitchFamily="50" charset="-128"/>
                <a:ea typeface="Meiryo UI" pitchFamily="50" charset="-128"/>
                <a:cs typeface="Meiryo UI" pitchFamily="50" charset="-128"/>
              </a:rPr>
              <a:t>資料６ー３</a:t>
            </a:r>
            <a:endParaRPr lang="en-US" altLang="ja-JP" sz="2400" dirty="0">
              <a:solidFill>
                <a:srgbClr val="000000"/>
              </a:solidFill>
              <a:latin typeface="Meiryo UI" pitchFamily="50" charset="-128"/>
              <a:ea typeface="Meiryo UI" pitchFamily="50" charset="-128"/>
              <a:cs typeface="Meiryo UI" pitchFamily="50" charset="-128"/>
            </a:endParaRPr>
          </a:p>
        </p:txBody>
      </p:sp>
      <p:sp>
        <p:nvSpPr>
          <p:cNvPr id="6" name="テキスト ボックス 5"/>
          <p:cNvSpPr txBox="1">
            <a:spLocks noChangeArrowheads="1"/>
          </p:cNvSpPr>
          <p:nvPr/>
        </p:nvSpPr>
        <p:spPr bwMode="auto">
          <a:xfrm>
            <a:off x="6156176" y="178653"/>
            <a:ext cx="3384376" cy="626701"/>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dirty="0" smtClean="0">
                <a:solidFill>
                  <a:srgbClr val="000000"/>
                </a:solidFill>
                <a:latin typeface="Meiryo UI" pitchFamily="50" charset="-128"/>
                <a:ea typeface="Meiryo UI" pitchFamily="50" charset="-128"/>
                <a:cs typeface="Meiryo UI" pitchFamily="50" charset="-128"/>
              </a:rPr>
              <a:t>Ｈ２９．６．２０</a:t>
            </a:r>
            <a:endParaRPr lang="en-US" altLang="ja-JP"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dirty="0" smtClean="0">
                <a:solidFill>
                  <a:srgbClr val="000000"/>
                </a:solidFill>
                <a:latin typeface="Meiryo UI" pitchFamily="50" charset="-128"/>
                <a:ea typeface="Meiryo UI" pitchFamily="50" charset="-128"/>
                <a:cs typeface="Meiryo UI" pitchFamily="50" charset="-128"/>
              </a:rPr>
              <a:t>第９回</a:t>
            </a:r>
            <a:r>
              <a:rPr lang="ja-JP" altLang="en-US" dirty="0">
                <a:solidFill>
                  <a:srgbClr val="000000"/>
                </a:solidFill>
                <a:latin typeface="Meiryo UI" pitchFamily="50" charset="-128"/>
                <a:ea typeface="Meiryo UI" pitchFamily="50" charset="-128"/>
                <a:cs typeface="Meiryo UI" pitchFamily="50" charset="-128"/>
              </a:rPr>
              <a:t>副首都推進本部会議</a:t>
            </a:r>
            <a:endParaRPr lang="en-US" altLang="ja-JP"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93152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6281" y="116632"/>
            <a:ext cx="5368587" cy="400110"/>
          </a:xfrm>
          <a:prstGeom prst="rect">
            <a:avLst/>
          </a:prstGeom>
        </p:spPr>
        <p:txBody>
          <a:bodyPr wrap="square">
            <a:spAutoFit/>
          </a:bodyPr>
          <a:lstStyle/>
          <a:p>
            <a:pPr lvl="0"/>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パブリックヘルス／スマートエイジングの必要性</a:t>
            </a:r>
          </a:p>
        </p:txBody>
      </p:sp>
      <p:sp>
        <p:nvSpPr>
          <p:cNvPr id="10" name="テキスト ボックス 9"/>
          <p:cNvSpPr txBox="1"/>
          <p:nvPr/>
        </p:nvSpPr>
        <p:spPr>
          <a:xfrm>
            <a:off x="567688" y="910136"/>
            <a:ext cx="8136904" cy="437042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大阪が直面する都市問題の中でも、高齢化と健康寿命の延伸は重要課題</a:t>
            </a:r>
            <a:endParaRPr kumimoji="1"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この解決には従来の医療、介護保険という行政の努力だけでは不十分で、保険者や住民、さらに現場の医療関係者、介護の様々なプロフェショナルの連携と協力が</a:t>
            </a:r>
            <a:r>
              <a:rPr kumimoji="1" lang="ja-JP" altLang="en-US" dirty="0" smtClean="0">
                <a:latin typeface="Meiryo UI" panose="020B0604030504040204" pitchFamily="50" charset="-128"/>
                <a:ea typeface="Meiryo UI" panose="020B0604030504040204" pitchFamily="50" charset="-128"/>
              </a:rPr>
              <a:t>必要</a:t>
            </a:r>
            <a:endParaRPr kumimoji="1" lang="en-US" altLang="ja-JP" strike="dblStrike" dirty="0">
              <a:solidFill>
                <a:srgbClr val="FF0000"/>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府市の医療に関する</a:t>
            </a:r>
            <a:r>
              <a:rPr lang="ja-JP" altLang="en-US" dirty="0" smtClean="0">
                <a:latin typeface="Meiryo UI" panose="020B0604030504040204" pitchFamily="50" charset="-128"/>
                <a:ea typeface="Meiryo UI" panose="020B0604030504040204" pitchFamily="50" charset="-128"/>
              </a:rPr>
              <a:t>課題</a:t>
            </a:r>
            <a:r>
              <a:rPr lang="ja-JP" altLang="en-US" dirty="0">
                <a:latin typeface="Meiryo UI" panose="020B0604030504040204" pitchFamily="50" charset="-128"/>
                <a:ea typeface="Meiryo UI" panose="020B0604030504040204" pitchFamily="50" charset="-128"/>
              </a:rPr>
              <a:t>解決に、新大学は貢献しうる。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プロフェショナル人材の育成（</a:t>
            </a:r>
            <a:r>
              <a:rPr lang="ja-JP" altLang="en-US" dirty="0">
                <a:latin typeface="Meiryo UI" panose="020B0604030504040204" pitchFamily="50" charset="-128"/>
                <a:ea typeface="Meiryo UI" panose="020B0604030504040204" pitchFamily="50" charset="-128"/>
              </a:rPr>
              <a:t>教育者の</a:t>
            </a:r>
            <a:r>
              <a:rPr kumimoji="1" lang="ja-JP" altLang="en-US" dirty="0">
                <a:latin typeface="Meiryo UI" panose="020B0604030504040204" pitchFamily="50" charset="-128"/>
                <a:ea typeface="Meiryo UI" panose="020B0604030504040204" pitchFamily="50" charset="-128"/>
              </a:rPr>
              <a:t>育成を含む）</a:t>
            </a:r>
            <a:endParaRPr kumimoji="1" lang="en-US" altLang="ja-JP"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例えば指導的役割を担う専門看護師（</a:t>
            </a:r>
            <a:r>
              <a:rPr kumimoji="1" lang="en-US" altLang="ja-JP" dirty="0">
                <a:latin typeface="Meiryo UI" panose="020B0604030504040204" pitchFamily="50" charset="-128"/>
                <a:ea typeface="Meiryo UI" panose="020B0604030504040204" pitchFamily="50" charset="-128"/>
              </a:rPr>
              <a:t>CNS</a:t>
            </a:r>
            <a:r>
              <a:rPr kumimoji="1" lang="ja-JP" altLang="en-US" dirty="0">
                <a:latin typeface="Meiryo UI" panose="020B0604030504040204" pitchFamily="50" charset="-128"/>
                <a:ea typeface="Meiryo UI" panose="020B0604030504040204" pitchFamily="50" charset="-128"/>
              </a:rPr>
              <a:t>）の養成強化や、自治体と連携した統括保健師の育成強化などのプロジェクトが考えられる。</a:t>
            </a:r>
            <a:endParaRPr kumimoji="1"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また、</a:t>
            </a:r>
            <a:r>
              <a:rPr kumimoji="1" lang="ja-JP" altLang="en-US" dirty="0" smtClean="0">
                <a:latin typeface="Meiryo UI" panose="020B0604030504040204" pitchFamily="50" charset="-128"/>
                <a:ea typeface="Meiryo UI" panose="020B0604030504040204" pitchFamily="50" charset="-128"/>
              </a:rPr>
              <a:t>これら健康</a:t>
            </a:r>
            <a:r>
              <a:rPr kumimoji="1" lang="ja-JP" altLang="en-US" dirty="0">
                <a:latin typeface="Meiryo UI" panose="020B0604030504040204" pitchFamily="50" charset="-128"/>
                <a:ea typeface="Meiryo UI" panose="020B0604030504040204" pitchFamily="50" charset="-128"/>
              </a:rPr>
              <a:t>増進</a:t>
            </a:r>
            <a:r>
              <a:rPr kumimoji="1" lang="ja-JP" altLang="en-US" dirty="0" smtClean="0">
                <a:latin typeface="Meiryo UI" panose="020B0604030504040204" pitchFamily="50" charset="-128"/>
                <a:ea typeface="Meiryo UI" panose="020B0604030504040204" pitchFamily="50" charset="-128"/>
              </a:rPr>
              <a:t>対策を</a:t>
            </a:r>
            <a:r>
              <a:rPr kumimoji="1" lang="ja-JP" altLang="en-US" dirty="0">
                <a:latin typeface="Meiryo UI" panose="020B0604030504040204" pitchFamily="50" charset="-128"/>
                <a:ea typeface="Meiryo UI" panose="020B0604030504040204" pitchFamily="50" charset="-128"/>
              </a:rPr>
              <a:t>、個人</a:t>
            </a:r>
            <a:r>
              <a:rPr kumimoji="1" lang="ja-JP" altLang="en-US" dirty="0" smtClean="0">
                <a:latin typeface="Meiryo UI" panose="020B0604030504040204" pitchFamily="50" charset="-128"/>
                <a:ea typeface="Meiryo UI" panose="020B0604030504040204" pitchFamily="50" charset="-128"/>
              </a:rPr>
              <a:t>の</a:t>
            </a:r>
            <a:r>
              <a:rPr kumimoji="1" lang="en-US" altLang="ja-JP" dirty="0" smtClean="0">
                <a:latin typeface="Meiryo UI" panose="020B0604030504040204" pitchFamily="50" charset="-128"/>
                <a:ea typeface="Meiryo UI" panose="020B0604030504040204" pitchFamily="50" charset="-128"/>
              </a:rPr>
              <a:t>QOL</a:t>
            </a:r>
            <a:r>
              <a:rPr kumimoji="1" lang="ja-JP" altLang="en-US" baseline="30000" dirty="0">
                <a:latin typeface="Meiryo UI" panose="020B0604030504040204" pitchFamily="50" charset="-128"/>
                <a:ea typeface="Meiryo UI" panose="020B0604030504040204" pitchFamily="50" charset="-128"/>
              </a:rPr>
              <a:t>（</a:t>
            </a:r>
            <a:r>
              <a:rPr kumimoji="1" lang="en-US" altLang="ja-JP" baseline="30000" dirty="0" smtClean="0">
                <a:latin typeface="Meiryo UI" panose="020B0604030504040204" pitchFamily="50" charset="-128"/>
                <a:ea typeface="Meiryo UI" panose="020B0604030504040204" pitchFamily="50" charset="-128"/>
              </a:rPr>
              <a:t>※</a:t>
            </a:r>
            <a:r>
              <a:rPr kumimoji="1" lang="ja-JP" altLang="en-US" baseline="30000" dirty="0" smtClean="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向上策へつなげるために、地域の実情に根ざした、住民や</a:t>
            </a:r>
            <a:r>
              <a:rPr kumimoji="1" lang="en-US" altLang="ja-JP" dirty="0">
                <a:latin typeface="Meiryo UI" panose="020B0604030504040204" pitchFamily="50" charset="-128"/>
                <a:ea typeface="Meiryo UI" panose="020B0604030504040204" pitchFamily="50" charset="-128"/>
              </a:rPr>
              <a:t>NPO</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企業や地元自治体と連携した</a:t>
            </a:r>
            <a:r>
              <a:rPr lang="ja-JP" altLang="en-US" dirty="0">
                <a:latin typeface="Meiryo UI" panose="020B0604030504040204" pitchFamily="50" charset="-128"/>
                <a:ea typeface="Meiryo UI" panose="020B0604030504040204" pitchFamily="50" charset="-128"/>
              </a:rPr>
              <a:t>スマートエイジングの取り組みが重要である。</a:t>
            </a:r>
            <a:endParaRPr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これら、大学と行政が密接に連携することで、大阪の医療戦略を展開していく。</a:t>
            </a: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51520" y="5569495"/>
            <a:ext cx="8327216"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ＱＯＬとは・・・　</a:t>
            </a:r>
            <a:r>
              <a:rPr lang="en-US" altLang="ja-JP" sz="1400" dirty="0">
                <a:latin typeface="Meiryo UI" panose="020B0604030504040204" pitchFamily="50" charset="-128"/>
                <a:ea typeface="Meiryo UI" panose="020B0604030504040204" pitchFamily="50" charset="-128"/>
              </a:rPr>
              <a:t>Quality of Life</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生活の質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と訳され、人間らしく、満足して生活しているかを評価する概念</a:t>
            </a: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10</a:t>
            </a:fld>
            <a:endParaRPr kumimoji="1" lang="ja-JP" altLang="en-US"/>
          </a:p>
        </p:txBody>
      </p:sp>
      <p:cxnSp>
        <p:nvCxnSpPr>
          <p:cNvPr id="11" name="直線コネクタ 10"/>
          <p:cNvCxnSpPr/>
          <p:nvPr/>
        </p:nvCxnSpPr>
        <p:spPr>
          <a:xfrm>
            <a:off x="216472" y="61688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48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17108" y="6482962"/>
            <a:ext cx="2133600" cy="365125"/>
          </a:xfrm>
        </p:spPr>
        <p:txBody>
          <a:bodyPr/>
          <a:lstStyle/>
          <a:p>
            <a:fld id="{2788D170-ED78-4CD6-9DF7-18AA74CDFCD5}" type="slidenum">
              <a:rPr kumimoji="1" lang="ja-JP" altLang="en-US" smtClean="0"/>
              <a:pPr/>
              <a:t>11</a:t>
            </a:fld>
            <a:endParaRPr kumimoji="1" lang="ja-JP" altLang="en-US" dirty="0"/>
          </a:p>
        </p:txBody>
      </p:sp>
      <p:cxnSp>
        <p:nvCxnSpPr>
          <p:cNvPr id="10" name="直線コネクタ 9"/>
          <p:cNvCxnSpPr/>
          <p:nvPr/>
        </p:nvCxnSpPr>
        <p:spPr>
          <a:xfrm flipV="1">
            <a:off x="535830" y="1301450"/>
            <a:ext cx="4162505" cy="3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87068" y="954224"/>
            <a:ext cx="4162505"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パブリックヘルスとスマートエイジングの位置付け</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5274216" y="1308830"/>
            <a:ext cx="35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868144" y="962895"/>
            <a:ext cx="2310248"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行政と大学の新たな役割</a:t>
            </a:r>
          </a:p>
        </p:txBody>
      </p:sp>
      <p:cxnSp>
        <p:nvCxnSpPr>
          <p:cNvPr id="40" name="直線コネクタ 39"/>
          <p:cNvCxnSpPr/>
          <p:nvPr/>
        </p:nvCxnSpPr>
        <p:spPr>
          <a:xfrm>
            <a:off x="5274216" y="2060848"/>
            <a:ext cx="1602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351190" y="1643088"/>
            <a:ext cx="149592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新たな行政ニーズ</a:t>
            </a:r>
          </a:p>
        </p:txBody>
      </p:sp>
      <p:sp>
        <p:nvSpPr>
          <p:cNvPr id="43" name="テキスト ボックス 42"/>
          <p:cNvSpPr txBox="1"/>
          <p:nvPr/>
        </p:nvSpPr>
        <p:spPr>
          <a:xfrm>
            <a:off x="7360082" y="1537628"/>
            <a:ext cx="1374094" cy="523220"/>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新大学と行政の</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連携分野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148064" y="2189182"/>
            <a:ext cx="1944216" cy="1815882"/>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保健指導の充実</a:t>
            </a:r>
            <a:endParaRPr kumimoji="1"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予防重視</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レセプトデータ</a:t>
            </a:r>
            <a:r>
              <a:rPr lang="ja-JP" altLang="en-US" sz="1100" dirty="0">
                <a:latin typeface="Meiryo UI" panose="020B0604030504040204" pitchFamily="50" charset="-128"/>
                <a:ea typeface="Meiryo UI" panose="020B0604030504040204" pitchFamily="50" charset="-128"/>
              </a:rPr>
              <a:t>等の活用</a:t>
            </a:r>
            <a:endParaRPr lang="en-US" altLang="ja-JP" sz="11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ー　</a:t>
            </a:r>
            <a:r>
              <a:rPr kumimoji="1" lang="ja-JP" altLang="en-US" sz="1200" dirty="0">
                <a:latin typeface="Meiryo UI" panose="020B0604030504040204" pitchFamily="50" charset="-128"/>
                <a:ea typeface="Meiryo UI" panose="020B0604030504040204" pitchFamily="50" charset="-128"/>
              </a:rPr>
              <a:t>リハビリ関連職種</a:t>
            </a:r>
            <a:r>
              <a:rPr kumimoji="1" lang="ja-JP" altLang="en-US" sz="1100" dirty="0">
                <a:latin typeface="Meiryo UI" panose="020B0604030504040204" pitchFamily="50" charset="-128"/>
                <a:ea typeface="Meiryo UI" panose="020B0604030504040204" pitchFamily="50" charset="-128"/>
              </a:rPr>
              <a:t>（理学</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療法士等）</a:t>
            </a:r>
            <a:r>
              <a:rPr kumimoji="1" lang="ja-JP" altLang="en-US" sz="1200" dirty="0">
                <a:latin typeface="Meiryo UI" panose="020B0604030504040204" pitchFamily="50" charset="-128"/>
                <a:ea typeface="Meiryo UI" panose="020B0604030504040204" pitchFamily="50" charset="-128"/>
              </a:rPr>
              <a:t>の質・量の充</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実</a:t>
            </a:r>
            <a:endParaRPr kumimoji="1"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指導者の育成</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リカレント教育</a:t>
            </a:r>
            <a:endParaRPr kumimoji="1" lang="en-US" altLang="ja-JP" sz="1100" dirty="0">
              <a:latin typeface="Meiryo UI" panose="020B0604030504040204" pitchFamily="50" charset="-128"/>
              <a:ea typeface="Meiryo UI" panose="020B0604030504040204" pitchFamily="50" charset="-128"/>
            </a:endParaRPr>
          </a:p>
        </p:txBody>
      </p:sp>
      <p:sp>
        <p:nvSpPr>
          <p:cNvPr id="46" name="二等辺三角形 45"/>
          <p:cNvSpPr/>
          <p:nvPr/>
        </p:nvSpPr>
        <p:spPr>
          <a:xfrm rot="10800000">
            <a:off x="5284824" y="4185111"/>
            <a:ext cx="1548000" cy="252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7" name="二等辺三角形 46"/>
          <p:cNvSpPr/>
          <p:nvPr/>
        </p:nvSpPr>
        <p:spPr>
          <a:xfrm rot="10800000">
            <a:off x="7272472" y="4185080"/>
            <a:ext cx="1548000" cy="252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5220072" y="4924325"/>
            <a:ext cx="1836000" cy="1384999"/>
          </a:xfrm>
          <a:prstGeom prst="foldedCorner">
            <a:avLst/>
          </a:prstGeom>
          <a:solidFill>
            <a:schemeClr val="bg1">
              <a:lumMod val="95000"/>
            </a:schemeClr>
          </a:solidFill>
          <a:ln>
            <a:solidFill>
              <a:schemeClr val="bg1">
                <a:lumMod val="75000"/>
              </a:schemeClr>
            </a:solidFill>
          </a:ln>
        </p:spPr>
        <p:txBody>
          <a:bodyPr wrap="square" rtlCol="0" anchor="ctr" anchorCtr="0">
            <a:noAutofit/>
          </a:bodyPr>
          <a:lstStyle/>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保険者や個人、地域に</a:t>
            </a:r>
            <a:r>
              <a:rPr lang="ja-JP" altLang="en-US" sz="1600" dirty="0">
                <a:latin typeface="Meiryo UI" panose="020B0604030504040204" pitchFamily="50" charset="-128"/>
                <a:ea typeface="Meiryo UI" panose="020B0604030504040204" pitchFamily="50" charset="-128"/>
              </a:rPr>
              <a:t>接するときに働きかける</a:t>
            </a:r>
            <a:endParaRPr kumimoji="1" lang="en-US" altLang="ja-JP" sz="1600" dirty="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7247008" y="2060848"/>
            <a:ext cx="1602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51519" y="116632"/>
            <a:ext cx="6624737" cy="400110"/>
          </a:xfrm>
          <a:prstGeom prst="rect">
            <a:avLst/>
          </a:prstGeom>
        </p:spPr>
        <p:txBody>
          <a:bodyPr wrap="square">
            <a:spAutoFit/>
          </a:bodyPr>
          <a:lstStyle/>
          <a:p>
            <a:pPr lvl="0"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パブリックヘルスとスマートエイジングの必要性（位置づけ）</a:t>
            </a:r>
          </a:p>
        </p:txBody>
      </p:sp>
      <p:sp>
        <p:nvSpPr>
          <p:cNvPr id="50" name="テキスト ボックス 49"/>
          <p:cNvSpPr txBox="1"/>
          <p:nvPr/>
        </p:nvSpPr>
        <p:spPr>
          <a:xfrm>
            <a:off x="7156250" y="4896596"/>
            <a:ext cx="1778856" cy="1384999"/>
          </a:xfrm>
          <a:prstGeom prst="foldedCorner">
            <a:avLst/>
          </a:prstGeom>
          <a:solidFill>
            <a:schemeClr val="bg1">
              <a:lumMod val="95000"/>
            </a:schemeClr>
          </a:solidFill>
          <a:ln>
            <a:solidFill>
              <a:schemeClr val="bg1">
                <a:lumMod val="75000"/>
              </a:schemeClr>
            </a:solidFill>
          </a:ln>
        </p:spPr>
        <p:txBody>
          <a:bodyPr wrap="square" rtlCol="0" anchor="ctr" anchorCtr="0">
            <a:noAutofit/>
          </a:bodyPr>
          <a:lstStyle/>
          <a:p>
            <a:pPr marL="285750" indent="-285750">
              <a:buFont typeface="Wingdings" panose="05000000000000000000" pitchFamily="2" charset="2"/>
              <a:buChar char="ü"/>
            </a:pP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教育に留まらず、実務ニーズに即したサービス／プログラム</a:t>
            </a:r>
            <a:endParaRPr kumimoji="1" lang="en-US" altLang="ja-JP" sz="16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164288" y="2170951"/>
            <a:ext cx="1656184" cy="184665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ー　ヘルスデータの分析</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による医療戦略立案</a:t>
            </a:r>
            <a:endParaRPr lang="en-US" altLang="ja-JP" sz="12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市町村との連携に</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よる保健師育成プロ</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グラム</a:t>
            </a:r>
            <a:endParaRPr kumimoji="1" lang="en-US" altLang="ja-JP" sz="12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pPr marL="182563" indent="-182563"/>
            <a:r>
              <a:rPr lang="ja-JP" altLang="en-US" sz="1200" dirty="0">
                <a:latin typeface="Meiryo UI" panose="020B0604030504040204" pitchFamily="50" charset="-128"/>
                <a:ea typeface="Meiryo UI" panose="020B0604030504040204" pitchFamily="50" charset="-128"/>
              </a:rPr>
              <a:t>－　リハビリ関連職種の指導者育成プログラムの開発と実施</a:t>
            </a:r>
            <a:endParaRPr lang="en-US" altLang="ja-JP" sz="1200" dirty="0">
              <a:latin typeface="Meiryo UI" panose="020B0604030504040204" pitchFamily="50" charset="-128"/>
              <a:ea typeface="Meiryo UI" panose="020B0604030504040204" pitchFamily="50" charset="-128"/>
            </a:endParaRPr>
          </a:p>
        </p:txBody>
      </p:sp>
      <p:sp>
        <p:nvSpPr>
          <p:cNvPr id="5" name="円/楕円 4"/>
          <p:cNvSpPr/>
          <p:nvPr/>
        </p:nvSpPr>
        <p:spPr>
          <a:xfrm>
            <a:off x="1173666" y="2348880"/>
            <a:ext cx="1440000" cy="1440000"/>
          </a:xfrm>
          <a:prstGeom prst="ellipse">
            <a:avLst/>
          </a:prstGeom>
          <a:no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44"/>
          <p:cNvSpPr/>
          <p:nvPr/>
        </p:nvSpPr>
        <p:spPr>
          <a:xfrm>
            <a:off x="2253946" y="2348880"/>
            <a:ext cx="1440000" cy="1440000"/>
          </a:xfrm>
          <a:prstGeom prst="ellipse">
            <a:avLst/>
          </a:prstGeom>
          <a:noFill/>
          <a:ln w="127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728810" y="1637592"/>
            <a:ext cx="1340432" cy="307777"/>
          </a:xfrm>
          <a:prstGeom prst="rect">
            <a:avLst/>
          </a:prstGeom>
          <a:noFill/>
        </p:spPr>
        <p:txBody>
          <a:bodyPr wrap="none" rtlCol="0">
            <a:spAutoFit/>
          </a:bodyPr>
          <a:lstStyle/>
          <a:p>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パブリックヘルス</a:t>
            </a:r>
          </a:p>
        </p:txBody>
      </p:sp>
      <p:sp>
        <p:nvSpPr>
          <p:cNvPr id="56" name="テキスト ボックス 55"/>
          <p:cNvSpPr txBox="1"/>
          <p:nvPr/>
        </p:nvSpPr>
        <p:spPr>
          <a:xfrm>
            <a:off x="2873855" y="1637592"/>
            <a:ext cx="1180131" cy="307777"/>
          </a:xfrm>
          <a:prstGeom prst="rect">
            <a:avLst/>
          </a:prstGeom>
          <a:noFill/>
        </p:spPr>
        <p:txBody>
          <a:bodyPr wrap="none" rtlCol="0">
            <a:spAutoFit/>
          </a:bodyPr>
          <a:lstStyle/>
          <a:p>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スマートシティ</a:t>
            </a:r>
          </a:p>
        </p:txBody>
      </p:sp>
      <p:sp>
        <p:nvSpPr>
          <p:cNvPr id="6" name="円/楕円 5"/>
          <p:cNvSpPr/>
          <p:nvPr/>
        </p:nvSpPr>
        <p:spPr>
          <a:xfrm>
            <a:off x="2280321" y="2631573"/>
            <a:ext cx="288000" cy="869436"/>
          </a:xfrm>
          <a:prstGeom prst="ellipse">
            <a:avLst/>
          </a:prstGeom>
          <a:pattFill prst="wdDnDiag">
            <a:fgClr>
              <a:srgbClr val="FF0000"/>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434642" y="3284984"/>
            <a:ext cx="0" cy="936000"/>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60105" y="1916832"/>
            <a:ext cx="1944216" cy="430887"/>
          </a:xfrm>
          <a:prstGeom prst="rect">
            <a:avLst/>
          </a:prstGeom>
          <a:noFill/>
        </p:spPr>
        <p:txBody>
          <a:bodyPr wrap="square" rtlCol="0">
            <a:spAutoFit/>
          </a:bodyPr>
          <a:lstStyle/>
          <a:p>
            <a:r>
              <a:rPr lang="ja-JP" altLang="en-US" sz="1100" dirty="0">
                <a:solidFill>
                  <a:srgbClr val="FF0000"/>
                </a:solidFill>
                <a:latin typeface="Meiryo UI" panose="020B0604030504040204" pitchFamily="50" charset="-128"/>
                <a:ea typeface="Meiryo UI" panose="020B0604030504040204" pitchFamily="50" charset="-128"/>
              </a:rPr>
              <a:t>　・　健康管理</a:t>
            </a:r>
            <a:endParaRPr lang="en-US" altLang="ja-JP" sz="1100" dirty="0">
              <a:solidFill>
                <a:srgbClr val="FF0000"/>
              </a:solidFill>
              <a:latin typeface="Meiryo UI" panose="020B0604030504040204" pitchFamily="50" charset="-128"/>
              <a:ea typeface="Meiryo UI" panose="020B0604030504040204" pitchFamily="50" charset="-128"/>
            </a:endParaRPr>
          </a:p>
          <a:p>
            <a:r>
              <a:rPr kumimoji="1" lang="ja-JP" altLang="en-US" sz="1100" dirty="0">
                <a:solidFill>
                  <a:srgbClr val="FF0000"/>
                </a:solidFill>
                <a:latin typeface="Meiryo UI" panose="020B0604030504040204" pitchFamily="50" charset="-128"/>
                <a:ea typeface="Meiryo UI" panose="020B0604030504040204" pitchFamily="50" charset="-128"/>
              </a:rPr>
              <a:t>　・　疾病予防</a:t>
            </a:r>
            <a:endParaRPr lang="en-US" altLang="ja-JP" sz="1100" dirty="0">
              <a:solidFill>
                <a:srgbClr val="FF000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657327" y="4518576"/>
            <a:ext cx="1759948" cy="180017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平均寿命の延伸</a:t>
            </a:r>
            <a:endParaRPr kumimoji="1" lang="en-US" altLang="ja-JP"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・良質な医療提供</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・保険制度による給付</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571136" y="4518576"/>
            <a:ext cx="1629508" cy="180017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健康寿命の延伸</a:t>
            </a:r>
            <a:endParaRPr lang="en-US" altLang="ja-JP"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・健康意識の高揚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の追求</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508010" y="4349145"/>
            <a:ext cx="3906680" cy="2133817"/>
          </a:xfrm>
          <a:prstGeom prst="roundRect">
            <a:avLst>
              <a:gd name="adj" fmla="val 12711"/>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1706297" y="4177673"/>
            <a:ext cx="1502334" cy="307777"/>
          </a:xfrm>
          <a:prstGeom prst="rect">
            <a:avLst/>
          </a:prstGeom>
          <a:solidFill>
            <a:schemeClr val="bg1"/>
          </a:solidFill>
          <a:ln w="25400">
            <a:solidFill>
              <a:srgbClr val="FF0000"/>
            </a:solidFill>
          </a:ln>
        </p:spPr>
        <p:txBody>
          <a:bodyPr wrap="none" rtlCol="0">
            <a:spAutoFit/>
          </a:bodyPr>
          <a:lstStyle/>
          <a:p>
            <a:r>
              <a:rPr kumimoji="1" lang="ja-JP" altLang="en-US" sz="1400" b="1" dirty="0">
                <a:ln>
                  <a:solidFill>
                    <a:srgbClr val="FF0000"/>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rPr>
              <a:t>スマートエイジング</a:t>
            </a:r>
          </a:p>
        </p:txBody>
      </p:sp>
      <p:cxnSp>
        <p:nvCxnSpPr>
          <p:cNvPr id="32" name="直線コネクタ 31"/>
          <p:cNvCxnSpPr/>
          <p:nvPr/>
        </p:nvCxnSpPr>
        <p:spPr>
          <a:xfrm>
            <a:off x="216472" y="61688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36850" y="6152971"/>
            <a:ext cx="3716082" cy="430887"/>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＊ＱＯＬ</a:t>
            </a:r>
            <a:r>
              <a:rPr lang="ja-JP" altLang="en-US" sz="1100" dirty="0">
                <a:latin typeface="Meiryo UI" panose="020B0604030504040204" pitchFamily="50" charset="-128"/>
                <a:ea typeface="Meiryo UI" panose="020B0604030504040204" pitchFamily="50" charset="-128"/>
              </a:rPr>
              <a:t>とは・・・　</a:t>
            </a:r>
            <a:r>
              <a:rPr lang="en-US" altLang="ja-JP" sz="1100" dirty="0">
                <a:latin typeface="Meiryo UI" panose="020B0604030504040204" pitchFamily="50" charset="-128"/>
                <a:ea typeface="Meiryo UI" panose="020B0604030504040204" pitchFamily="50" charset="-128"/>
              </a:rPr>
              <a:t>Quality of Life</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生活の質</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と訳され</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人間らしく</a:t>
            </a:r>
            <a:r>
              <a:rPr lang="ja-JP" altLang="en-US" sz="1100" dirty="0">
                <a:latin typeface="Meiryo UI" panose="020B0604030504040204" pitchFamily="50" charset="-128"/>
                <a:ea typeface="Meiryo UI" panose="020B0604030504040204" pitchFamily="50" charset="-128"/>
              </a:rPr>
              <a:t>、満足して生活しているかを評価する概念</a:t>
            </a:r>
          </a:p>
        </p:txBody>
      </p:sp>
    </p:spTree>
    <p:extLst>
      <p:ext uri="{BB962C8B-B14F-4D97-AF65-F5344CB8AC3E}">
        <p14:creationId xmlns:p14="http://schemas.microsoft.com/office/powerpoint/2010/main" val="149939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2788D170-ED78-4CD6-9DF7-18AA74CDFCD5}" type="slidenum">
              <a:rPr kumimoji="1" lang="ja-JP" altLang="en-US" smtClean="0"/>
              <a:t>12</a:t>
            </a:fld>
            <a:endParaRPr kumimoji="1" lang="ja-JP" altLang="en-US" dirty="0"/>
          </a:p>
        </p:txBody>
      </p:sp>
      <p:sp>
        <p:nvSpPr>
          <p:cNvPr id="5" name="角丸四角形 4"/>
          <p:cNvSpPr/>
          <p:nvPr/>
        </p:nvSpPr>
        <p:spPr>
          <a:xfrm>
            <a:off x="539552" y="2811829"/>
            <a:ext cx="8064896" cy="183600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角丸四角形 5"/>
          <p:cNvSpPr/>
          <p:nvPr/>
        </p:nvSpPr>
        <p:spPr>
          <a:xfrm>
            <a:off x="539552" y="1138000"/>
            <a:ext cx="8064896" cy="154800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713372" y="3268164"/>
            <a:ext cx="1737009" cy="92333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健康を支える</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機能を強化する</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アプローチ</a:t>
            </a:r>
          </a:p>
        </p:txBody>
      </p:sp>
      <p:sp>
        <p:nvSpPr>
          <p:cNvPr id="8" name="テキスト ボックス 7"/>
          <p:cNvSpPr txBox="1"/>
          <p:nvPr/>
        </p:nvSpPr>
        <p:spPr>
          <a:xfrm>
            <a:off x="713372" y="1504335"/>
            <a:ext cx="2202444" cy="923330"/>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健康に対する</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個人の行動変容への</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アプローチ</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539552" y="4783084"/>
            <a:ext cx="8064896" cy="169200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713372" y="5167419"/>
            <a:ext cx="2088000" cy="92333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エビデンスに基づく</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健康施策</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支援の</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アプローチ</a:t>
            </a:r>
          </a:p>
        </p:txBody>
      </p:sp>
      <p:graphicFrame>
        <p:nvGraphicFramePr>
          <p:cNvPr id="14" name="表 13"/>
          <p:cNvGraphicFramePr>
            <a:graphicFrameLocks noGrp="1"/>
          </p:cNvGraphicFramePr>
          <p:nvPr>
            <p:extLst>
              <p:ext uri="{D42A27DB-BD31-4B8C-83A1-F6EECF244321}">
                <p14:modId xmlns:p14="http://schemas.microsoft.com/office/powerpoint/2010/main" val="538985191"/>
              </p:ext>
            </p:extLst>
          </p:nvPr>
        </p:nvGraphicFramePr>
        <p:xfrm>
          <a:off x="3233344" y="1218016"/>
          <a:ext cx="5155080" cy="1352167"/>
        </p:xfrm>
        <a:graphic>
          <a:graphicData uri="http://schemas.openxmlformats.org/drawingml/2006/table">
            <a:tbl>
              <a:tblPr firstRow="1" bandRow="1">
                <a:tableStyleId>{5940675A-B579-460E-94D1-54222C63F5DA}</a:tableStyleId>
              </a:tblPr>
              <a:tblGrid>
                <a:gridCol w="1800200">
                  <a:extLst>
                    <a:ext uri="{9D8B030D-6E8A-4147-A177-3AD203B41FA5}">
                      <a16:colId xmlns:a16="http://schemas.microsoft.com/office/drawing/2014/main" xmlns="" val="20000"/>
                    </a:ext>
                  </a:extLst>
                </a:gridCol>
                <a:gridCol w="3354880">
                  <a:extLst>
                    <a:ext uri="{9D8B030D-6E8A-4147-A177-3AD203B41FA5}">
                      <a16:colId xmlns:a16="http://schemas.microsoft.com/office/drawing/2014/main" xmlns="" val="20001"/>
                    </a:ext>
                  </a:extLst>
                </a:gridCol>
              </a:tblGrid>
              <a:tr h="213752">
                <a:tc>
                  <a:txBody>
                    <a:bodyPr/>
                    <a:lstStyle/>
                    <a:p>
                      <a:pPr marL="0" indent="0" algn="ctr">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p>
                  </a:txBody>
                  <a:tcPr>
                    <a:solidFill>
                      <a:schemeClr val="bg1"/>
                    </a:solidFill>
                  </a:tcPr>
                </a:tc>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取り組みテーマ</a:t>
                      </a:r>
                    </a:p>
                  </a:txBody>
                  <a:tcPr>
                    <a:solidFill>
                      <a:schemeClr val="bg1"/>
                    </a:solidFill>
                  </a:tcPr>
                </a:tc>
                <a:extLst>
                  <a:ext uri="{0D108BD9-81ED-4DB2-BD59-A6C34878D82A}">
                    <a16:rowId xmlns:a16="http://schemas.microsoft.com/office/drawing/2014/main" xmlns="" val="10000"/>
                  </a:ext>
                </a:extLst>
              </a:tr>
              <a:tr h="1077847">
                <a:tc>
                  <a:txBody>
                    <a:bodyPr/>
                    <a:lstStyle/>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児童や学生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若年層や働き手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女性や妊婦</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児・者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高齢者</a:t>
                      </a:r>
                    </a:p>
                  </a:txBody>
                  <a:tcPr>
                    <a:solidFill>
                      <a:schemeClr val="bg1"/>
                    </a:solidFill>
                  </a:tcPr>
                </a:tc>
                <a:tc>
                  <a:txBody>
                    <a:bodyPr/>
                    <a:lstStyle/>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肥満の子どもの健康管理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若年層を対象とした生活習慣予防対策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母親の食生活改善による低体重児の減少</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重症心身障が</a:t>
                      </a:r>
                      <a:r>
                        <a:rPr kumimoji="1" lang="ja-JP" altLang="en-US" sz="1200" dirty="0" err="1">
                          <a:latin typeface="Meiryo UI" panose="020B0604030504040204" pitchFamily="50" charset="-128"/>
                          <a:ea typeface="Meiryo UI" panose="020B0604030504040204" pitchFamily="50" charset="-128"/>
                          <a:cs typeface="Meiryo UI" panose="020B0604030504040204" pitchFamily="50" charset="-128"/>
                        </a:rPr>
                        <a:t>い</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児の地域支援ネットワーク</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終活に関する総合相談・支援プログラム</a:t>
                      </a:r>
                    </a:p>
                  </a:txBody>
                  <a:tcPr>
                    <a:solidFill>
                      <a:schemeClr val="bg1"/>
                    </a:solidFill>
                  </a:tcPr>
                </a:tc>
                <a:extLst>
                  <a:ext uri="{0D108BD9-81ED-4DB2-BD59-A6C34878D82A}">
                    <a16:rowId xmlns:a16="http://schemas.microsoft.com/office/drawing/2014/main" xmlns="" val="10001"/>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145778593"/>
              </p:ext>
            </p:extLst>
          </p:nvPr>
        </p:nvGraphicFramePr>
        <p:xfrm>
          <a:off x="3233344" y="2906869"/>
          <a:ext cx="5155080" cy="1623060"/>
        </p:xfrm>
        <a:graphic>
          <a:graphicData uri="http://schemas.openxmlformats.org/drawingml/2006/table">
            <a:tbl>
              <a:tblPr firstRow="1" bandRow="1">
                <a:tableStyleId>{5940675A-B579-460E-94D1-54222C63F5DA}</a:tableStyleId>
              </a:tblPr>
              <a:tblGrid>
                <a:gridCol w="1800200">
                  <a:extLst>
                    <a:ext uri="{9D8B030D-6E8A-4147-A177-3AD203B41FA5}">
                      <a16:colId xmlns:a16="http://schemas.microsoft.com/office/drawing/2014/main" xmlns="" val="20000"/>
                    </a:ext>
                  </a:extLst>
                </a:gridCol>
                <a:gridCol w="3354880">
                  <a:extLst>
                    <a:ext uri="{9D8B030D-6E8A-4147-A177-3AD203B41FA5}">
                      <a16:colId xmlns:a16="http://schemas.microsoft.com/office/drawing/2014/main" xmlns="" val="20001"/>
                    </a:ext>
                  </a:extLst>
                </a:gridCol>
              </a:tblGrid>
              <a:tr h="203379">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機能</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marL="0" indent="0" algn="ctr">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取り組みテーマ</a:t>
                      </a:r>
                    </a:p>
                  </a:txBody>
                  <a:tcPr>
                    <a:solidFill>
                      <a:schemeClr val="bg1"/>
                    </a:solidFill>
                  </a:tcPr>
                </a:tc>
                <a:extLst>
                  <a:ext uri="{0D108BD9-81ED-4DB2-BD59-A6C34878D82A}">
                    <a16:rowId xmlns:a16="http://schemas.microsoft.com/office/drawing/2014/main" xmlns="" val="10000"/>
                  </a:ext>
                </a:extLst>
              </a:tr>
              <a:tr h="1077848">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高度人材の再教育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ヘルスケア人材の育成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ＱＯＬ人材の育成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地域ネットワーク</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健康器具の高度化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栄養学の普及啓発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地域医療を支える</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看護</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職への現任教育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28600" indent="-2286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専門看護師・リハビリ専門職・保健師の育成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ＱＯＬプロモーターの育成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地域包括ケアシステム「大阪モデル」構築</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高齢者運動器健康ネットワーク</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未病高齢者に対する栄養学的介入法探索</a:t>
                      </a:r>
                    </a:p>
                  </a:txBody>
                  <a:tcPr>
                    <a:solidFill>
                      <a:schemeClr val="bg1"/>
                    </a:solidFill>
                  </a:tcPr>
                </a:tc>
                <a:extLst>
                  <a:ext uri="{0D108BD9-81ED-4DB2-BD59-A6C34878D82A}">
                    <a16:rowId xmlns:a16="http://schemas.microsoft.com/office/drawing/2014/main" xmlns=""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135902660"/>
              </p:ext>
            </p:extLst>
          </p:nvPr>
        </p:nvGraphicFramePr>
        <p:xfrm>
          <a:off x="3233344" y="4897564"/>
          <a:ext cx="5129848" cy="1463040"/>
        </p:xfrm>
        <a:graphic>
          <a:graphicData uri="http://schemas.openxmlformats.org/drawingml/2006/table">
            <a:tbl>
              <a:tblPr firstRow="1" bandRow="1">
                <a:tableStyleId>{5940675A-B579-460E-94D1-54222C63F5DA}</a:tableStyleId>
              </a:tblPr>
              <a:tblGrid>
                <a:gridCol w="1806893">
                  <a:extLst>
                    <a:ext uri="{9D8B030D-6E8A-4147-A177-3AD203B41FA5}">
                      <a16:colId xmlns:a16="http://schemas.microsoft.com/office/drawing/2014/main" xmlns="" val="20000"/>
                    </a:ext>
                  </a:extLst>
                </a:gridCol>
                <a:gridCol w="3322955">
                  <a:extLst>
                    <a:ext uri="{9D8B030D-6E8A-4147-A177-3AD203B41FA5}">
                      <a16:colId xmlns:a16="http://schemas.microsoft.com/office/drawing/2014/main" xmlns="" val="20001"/>
                    </a:ext>
                  </a:extLst>
                </a:gridCol>
              </a:tblGrid>
              <a:tr h="272325">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項目</a:t>
                      </a:r>
                    </a:p>
                  </a:txBody>
                  <a:tcPr>
                    <a:solidFill>
                      <a:schemeClr val="bg1"/>
                    </a:solidFill>
                  </a:tcPr>
                </a:tc>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取り組みテーマ</a:t>
                      </a:r>
                    </a:p>
                  </a:txBody>
                  <a:tcPr>
                    <a:solidFill>
                      <a:schemeClr val="bg1"/>
                    </a:solidFill>
                  </a:tcPr>
                </a:tc>
                <a:extLst>
                  <a:ext uri="{0D108BD9-81ED-4DB2-BD59-A6C34878D82A}">
                    <a16:rowId xmlns:a16="http://schemas.microsoft.com/office/drawing/2014/main" xmlns="" val="10000"/>
                  </a:ext>
                </a:extLst>
              </a:tr>
              <a:tr h="1116712">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行政データの活用</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シンクタンク機能の活用</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既存研究の拡充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産官学連携の強化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marL="171450" indent="-1714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ウツタイン大阪プロジェクトの拡充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保健医療データに基づく将来リスクシミュレーション</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都市健康・スポーツ研究センター</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バイオレポジトリー</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の機能強化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スマートエイジングシティ研究環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心と体の健康を支える産官学連携事業</a:t>
                      </a:r>
                    </a:p>
                  </a:txBody>
                  <a:tcPr>
                    <a:solidFill>
                      <a:schemeClr val="bg1"/>
                    </a:solidFill>
                  </a:tcPr>
                </a:tc>
                <a:extLst>
                  <a:ext uri="{0D108BD9-81ED-4DB2-BD59-A6C34878D82A}">
                    <a16:rowId xmlns:a16="http://schemas.microsoft.com/office/drawing/2014/main" xmlns="" val="10001"/>
                  </a:ext>
                </a:extLst>
              </a:tr>
            </a:tbl>
          </a:graphicData>
        </a:graphic>
      </p:graphicFrame>
      <p:sp>
        <p:nvSpPr>
          <p:cNvPr id="12" name="テキスト ボックス 11"/>
          <p:cNvSpPr txBox="1"/>
          <p:nvPr/>
        </p:nvSpPr>
        <p:spPr>
          <a:xfrm>
            <a:off x="179512" y="88496"/>
            <a:ext cx="6566221"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パブリックヘルス／スマートエイジングの分類と取り組みテーマの例</a:t>
            </a:r>
          </a:p>
        </p:txBody>
      </p:sp>
      <p:sp>
        <p:nvSpPr>
          <p:cNvPr id="2" name="正方形/長方形 1"/>
          <p:cNvSpPr/>
          <p:nvPr/>
        </p:nvSpPr>
        <p:spPr>
          <a:xfrm>
            <a:off x="151376" y="6581616"/>
            <a:ext cx="7848872" cy="253916"/>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バイレポジトリーとは・・・　研究のために採取した、尿、血液、細胞、蛋白などの生体材料を採集し、その目録を作成し、保管しておくための施設。</a:t>
            </a:r>
          </a:p>
        </p:txBody>
      </p:sp>
      <p:sp>
        <p:nvSpPr>
          <p:cNvPr id="3" name="テキスト ボックス 2"/>
          <p:cNvSpPr txBox="1"/>
          <p:nvPr/>
        </p:nvSpPr>
        <p:spPr>
          <a:xfrm>
            <a:off x="5046252" y="619207"/>
            <a:ext cx="2013693" cy="461665"/>
          </a:xfrm>
          <a:prstGeom prst="rect">
            <a:avLst/>
          </a:prstGeom>
          <a:noFill/>
        </p:spPr>
        <p:txBody>
          <a:bodyPr wrap="none" rtlCol="0">
            <a:spAutoFit/>
          </a:bodyPr>
          <a:lstStyle/>
          <a:p>
            <a:pPr marL="285750" indent="-285750">
              <a:buFont typeface="Wingdings" panose="05000000000000000000" pitchFamily="2" charset="2"/>
              <a:buChar char="n"/>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パブリックヘルスのテーマ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スマートエイジングのテーマ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216472" y="54868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23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638568" y="2113355"/>
            <a:ext cx="5929828" cy="523220"/>
          </a:xfrm>
          <a:prstGeom prst="rect">
            <a:avLst/>
          </a:prstGeom>
        </p:spPr>
        <p:txBody>
          <a:bodyPr wrap="none">
            <a:spAutoFit/>
          </a:bodyP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第２部　府立</a:t>
            </a:r>
            <a:r>
              <a:rPr lang="ja-JP" altLang="en-US" sz="2800" dirty="0">
                <a:latin typeface="Meiryo UI" panose="020B0604030504040204" pitchFamily="50" charset="-128"/>
                <a:ea typeface="Meiryo UI" panose="020B0604030504040204" pitchFamily="50" charset="-128"/>
              </a:rPr>
              <a:t>大学と市立大学の取組み</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788D170-ED78-4CD6-9DF7-18AA74CDFCD5}" type="slidenum">
              <a:rPr kumimoji="1" lang="ja-JP" altLang="en-US" smtClean="0"/>
              <a:t>13</a:t>
            </a:fld>
            <a:endParaRPr kumimoji="1" lang="ja-JP" altLang="en-US" dirty="0"/>
          </a:p>
        </p:txBody>
      </p:sp>
    </p:spTree>
    <p:extLst>
      <p:ext uri="{BB962C8B-B14F-4D97-AF65-F5344CB8AC3E}">
        <p14:creationId xmlns:p14="http://schemas.microsoft.com/office/powerpoint/2010/main" val="135783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65444" y="88496"/>
            <a:ext cx="3260829"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人材養成のシェア（保健師）</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6" y="764704"/>
            <a:ext cx="8596641"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府立大学、市立大学が供給している保健師は毎年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人、市大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が定員として割当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府内におけるシェアは１／４程度を占める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2"/>
          <a:stretch>
            <a:fillRect/>
          </a:stretch>
        </p:blipFill>
        <p:spPr>
          <a:xfrm>
            <a:off x="618231" y="1391572"/>
            <a:ext cx="3664014" cy="2200847"/>
          </a:xfrm>
          <a:prstGeom prst="rect">
            <a:avLst/>
          </a:prstGeom>
        </p:spPr>
      </p:pic>
      <p:sp>
        <p:nvSpPr>
          <p:cNvPr id="14" name="テキスト ボックス 13"/>
          <p:cNvSpPr txBox="1"/>
          <p:nvPr/>
        </p:nvSpPr>
        <p:spPr>
          <a:xfrm>
            <a:off x="560883" y="3569336"/>
            <a:ext cx="4104456"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大阪府から各養成機関への割当ベース</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上記の養成人数の他に、他県での実習で別に</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名を養成。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3"/>
          <a:stretch>
            <a:fillRect/>
          </a:stretch>
        </p:blipFill>
        <p:spPr>
          <a:xfrm>
            <a:off x="643482" y="3938668"/>
            <a:ext cx="3664014" cy="2200847"/>
          </a:xfrm>
          <a:prstGeom prst="rect">
            <a:avLst/>
          </a:prstGeom>
        </p:spPr>
      </p:pic>
      <p:pic>
        <p:nvPicPr>
          <p:cNvPr id="16" name="図 15"/>
          <p:cNvPicPr>
            <a:picLocks noChangeAspect="1"/>
          </p:cNvPicPr>
          <p:nvPr/>
        </p:nvPicPr>
        <p:blipFill rotWithShape="1">
          <a:blip r:embed="rId4"/>
          <a:srcRect l="9859" r="7983"/>
          <a:stretch/>
        </p:blipFill>
        <p:spPr>
          <a:xfrm>
            <a:off x="4788024" y="2082899"/>
            <a:ext cx="3600400" cy="2632285"/>
          </a:xfrm>
          <a:prstGeom prst="rect">
            <a:avLst/>
          </a:prstGeom>
        </p:spPr>
      </p:pic>
      <p:sp>
        <p:nvSpPr>
          <p:cNvPr id="17" name="テキスト ボックス 16"/>
          <p:cNvSpPr txBox="1"/>
          <p:nvPr/>
        </p:nvSpPr>
        <p:spPr>
          <a:xfrm>
            <a:off x="4599687" y="4669759"/>
            <a:ext cx="4392489"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年度卒業生ベース／大阪府内保健師養成人数（実数（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人））により算出</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看護師・保健師の養成人数・養成校数　出典：看護学校便覧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医学書院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88205" y="6492875"/>
            <a:ext cx="2133600" cy="365125"/>
          </a:xfrm>
        </p:spPr>
        <p:txBody>
          <a:bodyPr/>
          <a:lstStyle/>
          <a:p>
            <a:fld id="{2788D170-ED78-4CD6-9DF7-18AA74CDFCD5}" type="slidenum">
              <a:rPr kumimoji="1" lang="ja-JP" altLang="en-US" smtClean="0"/>
              <a:t>14</a:t>
            </a:fld>
            <a:endParaRPr kumimoji="1" lang="ja-JP" altLang="en-US" dirty="0"/>
          </a:p>
        </p:txBody>
      </p:sp>
      <p:sp>
        <p:nvSpPr>
          <p:cNvPr id="19" name="正方形/長方形 18"/>
          <p:cNvSpPr/>
          <p:nvPr/>
        </p:nvSpPr>
        <p:spPr>
          <a:xfrm>
            <a:off x="4788024" y="88496"/>
            <a:ext cx="4203629"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１．パブリックヘルス</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）ヘルスケア</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人材の育成</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216472" y="54868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38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13189" y="97528"/>
            <a:ext cx="367768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府立大学でのＣＮＳ養成実績</a:t>
            </a:r>
            <a:r>
              <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19"/>
          <p:cNvSpPr>
            <a:spLocks noGrp="1"/>
          </p:cNvSpPr>
          <p:nvPr>
            <p:ph type="sldNum" sz="quarter" idx="12"/>
          </p:nvPr>
        </p:nvSpPr>
        <p:spPr>
          <a:xfrm>
            <a:off x="7009640" y="6483370"/>
            <a:ext cx="2133600" cy="365125"/>
          </a:xfrm>
        </p:spPr>
        <p:txBody>
          <a:bodyPr/>
          <a:lstStyle/>
          <a:p>
            <a:fld id="{2788D170-ED78-4CD6-9DF7-18AA74CDFCD5}" type="slidenum">
              <a:rPr kumimoji="1" lang="ja-JP" altLang="en-US" smtClean="0"/>
              <a:t>15</a:t>
            </a:fld>
            <a:endParaRPr kumimoji="1" lang="ja-JP" altLang="en-US"/>
          </a:p>
        </p:txBody>
      </p:sp>
      <p:sp>
        <p:nvSpPr>
          <p:cNvPr id="15" name="テキスト ボックス 14"/>
          <p:cNvSpPr txBox="1"/>
          <p:nvPr/>
        </p:nvSpPr>
        <p:spPr>
          <a:xfrm>
            <a:off x="683568" y="5797713"/>
            <a:ext cx="8153424" cy="1015663"/>
          </a:xfrm>
          <a:prstGeom prst="rect">
            <a:avLst/>
          </a:prstGeom>
          <a:noFill/>
          <a:ln>
            <a:solidFill>
              <a:schemeClr val="tx1">
                <a:lumMod val="50000"/>
                <a:lumOff val="50000"/>
              </a:schemeClr>
            </a:solidFill>
          </a:ln>
        </p:spPr>
        <p:txBody>
          <a:bodyPr wrap="square" rtlCol="0">
            <a:spAutoFit/>
          </a:bodyPr>
          <a:lstStyle/>
          <a:p>
            <a:pPr marL="1250950" indent="-12509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地域看護ＣＮＳ：産業保健、学校保健、保健行政、在宅ケアのいずれかの領域において水準の高い看護を提供し、地域の保健医療福祉の発展に貢献する分野。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250950" indent="-12509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在宅看護ＣＮＳ：在宅で療養する対象者及びその家族が、個々の生活の場で日常生活を送りながら在宅療養を続けることを支援する。また、在宅看護における新たなケアシステムの構築や既存のケアサービスの連携促進を図り、水準の高い看護を提供する分野。</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2"/>
          <a:stretch>
            <a:fillRect/>
          </a:stretch>
        </p:blipFill>
        <p:spPr>
          <a:xfrm>
            <a:off x="1341552" y="2133684"/>
            <a:ext cx="6398800" cy="3023508"/>
          </a:xfrm>
          <a:prstGeom prst="rect">
            <a:avLst/>
          </a:prstGeom>
        </p:spPr>
      </p:pic>
      <p:sp>
        <p:nvSpPr>
          <p:cNvPr id="13" name="テキスト ボックス 12"/>
          <p:cNvSpPr txBox="1"/>
          <p:nvPr/>
        </p:nvSpPr>
        <p:spPr>
          <a:xfrm>
            <a:off x="3712724" y="3388350"/>
            <a:ext cx="514604" cy="184666"/>
          </a:xfrm>
          <a:prstGeom prst="rect">
            <a:avLst/>
          </a:prstGeom>
          <a:noFill/>
        </p:spPr>
        <p:txBody>
          <a:bodyPr wrap="square" lIns="0" tIns="0" rIns="0" bIns="0" rtlCol="0" anchor="ctr" anchorCtr="1">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32%</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201412" y="3388350"/>
            <a:ext cx="514604" cy="184666"/>
          </a:xfrm>
          <a:prstGeom prst="rect">
            <a:avLst/>
          </a:prstGeom>
          <a:noFill/>
        </p:spPr>
        <p:txBody>
          <a:bodyPr wrap="square" lIns="0" tIns="0" rIns="0" bIns="0" rtlCol="0" anchor="ctr" anchorCtr="1">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31%</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635896" y="2684073"/>
            <a:ext cx="1106585" cy="2041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14400" y="836712"/>
            <a:ext cx="8153424"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府大は全国で唯一、全</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分野の専門看護師を養成する教育機関</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全国の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CNS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人は府大卒業生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特に、地域看護及び在宅看護</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CNS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は全国で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人が府大卒業生</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二等辺三角形 10"/>
          <p:cNvSpPr/>
          <p:nvPr/>
        </p:nvSpPr>
        <p:spPr>
          <a:xfrm flipV="1">
            <a:off x="3635896" y="4822413"/>
            <a:ext cx="1080120" cy="1187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623222" y="4990483"/>
            <a:ext cx="3137520" cy="738664"/>
          </a:xfrm>
          <a:prstGeom prst="rect">
            <a:avLst/>
          </a:prstGeom>
          <a:noFill/>
        </p:spPr>
        <p:txBody>
          <a:bodyPr wrap="squar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今後ニーズの高い</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地域包括ケアシステム領域の専門人材</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特に強い</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2483768" y="5013176"/>
            <a:ext cx="3312368" cy="7200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9" name="直線コネクタ 18"/>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sp>
        <p:nvSpPr>
          <p:cNvPr id="21" name="正方形/長方形 20"/>
          <p:cNvSpPr/>
          <p:nvPr/>
        </p:nvSpPr>
        <p:spPr>
          <a:xfrm>
            <a:off x="4788024" y="88496"/>
            <a:ext cx="4203629"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１．パブリックヘルス</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）ヘルスケア</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人材の育成</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1458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755596" y="908720"/>
            <a:ext cx="8064876" cy="584775"/>
          </a:xfrm>
          <a:prstGeom prst="rect">
            <a:avLst/>
          </a:prstGeom>
          <a:noFill/>
          <a:ln>
            <a:noFill/>
          </a:ln>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文部科学省 課題解決型高度医療人材養成プログラム</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コア・プロジェクト　在宅ケアを支えるリハビリ専門職の育成プロジェクト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10400" y="6521529"/>
            <a:ext cx="2133600" cy="365125"/>
          </a:xfrm>
        </p:spPr>
        <p:txBody>
          <a:bodyPr/>
          <a:lstStyle/>
          <a:p>
            <a:fld id="{2788D170-ED78-4CD6-9DF7-18AA74CDFCD5}" type="slidenum">
              <a:rPr kumimoji="1" lang="ja-JP" altLang="en-US" smtClean="0"/>
              <a:t>16</a:t>
            </a:fld>
            <a:endParaRPr kumimoji="1" lang="ja-JP" altLang="en-US"/>
          </a:p>
        </p:txBody>
      </p:sp>
      <p:sp>
        <p:nvSpPr>
          <p:cNvPr id="15" name="テキスト ボックス 14"/>
          <p:cNvSpPr txBox="1"/>
          <p:nvPr/>
        </p:nvSpPr>
        <p:spPr>
          <a:xfrm>
            <a:off x="426051" y="82139"/>
            <a:ext cx="4536484"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府大における高度療法士養成の取組み</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39552" y="1636071"/>
            <a:ext cx="8136904" cy="1169551"/>
          </a:xfrm>
          <a:prstGeom prst="rect">
            <a:avLst/>
          </a:prstGeom>
          <a:noFill/>
          <a:ln>
            <a:solidFill>
              <a:schemeClr val="tx1">
                <a:lumMod val="50000"/>
                <a:lumOff val="50000"/>
              </a:schemeClr>
            </a:solid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国の理学療法士・作業療法士養成機関で唯一，文部科学省の選定を受けて実施している事業であり，学士課程では地域包括ケアシステムで求められるニーズに対応出来る人材育成を，現職者対象の教育プログラム（履修証明プログラム）では地域包括ケアシステムの中核を担う人材の育成をそれぞれ目指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大阪の公立大学として，地域に大きく貢献しうる，学士課程（学類）と研究科の共同事業であり，全国的に見ても特色のある教育プログラム。</a:t>
            </a:r>
          </a:p>
        </p:txBody>
      </p:sp>
      <p:pic>
        <p:nvPicPr>
          <p:cNvPr id="3" name="図 2"/>
          <p:cNvPicPr>
            <a:picLocks noChangeAspect="1"/>
          </p:cNvPicPr>
          <p:nvPr/>
        </p:nvPicPr>
        <p:blipFill>
          <a:blip r:embed="rId2"/>
          <a:stretch>
            <a:fillRect/>
          </a:stretch>
        </p:blipFill>
        <p:spPr>
          <a:xfrm>
            <a:off x="1043608" y="3941767"/>
            <a:ext cx="7259961" cy="2759296"/>
          </a:xfrm>
          <a:prstGeom prst="rect">
            <a:avLst/>
          </a:prstGeom>
          <a:ln>
            <a:solidFill>
              <a:schemeClr val="tx1">
                <a:lumMod val="50000"/>
                <a:lumOff val="50000"/>
              </a:schemeClr>
            </a:solidFill>
          </a:ln>
        </p:spPr>
      </p:pic>
      <p:sp>
        <p:nvSpPr>
          <p:cNvPr id="16" name="テキスト ボックス 15"/>
          <p:cNvSpPr txBox="1"/>
          <p:nvPr/>
        </p:nvSpPr>
        <p:spPr>
          <a:xfrm>
            <a:off x="1043608" y="3028310"/>
            <a:ext cx="7259961" cy="769441"/>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大阪府立大学大学院　総合リハビリテーション学研究科</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博士</a:t>
            </a:r>
            <a:r>
              <a:rPr lang="ja-JP" altLang="en-US" sz="1600" dirty="0">
                <a:solidFill>
                  <a:srgbClr val="FF6600"/>
                </a:solidFill>
                <a:latin typeface="Meiryo UI" panose="020B0604030504040204" pitchFamily="50" charset="-128"/>
                <a:ea typeface="Meiryo UI" panose="020B0604030504040204" pitchFamily="50" charset="-128"/>
              </a:rPr>
              <a:t>前期</a:t>
            </a:r>
            <a:r>
              <a:rPr lang="ja-JP" altLang="en-US" sz="1600" dirty="0">
                <a:latin typeface="Meiryo UI" panose="020B0604030504040204" pitchFamily="50" charset="-128"/>
                <a:ea typeface="Meiryo UI" panose="020B0604030504040204" pitchFamily="50" charset="-128"/>
              </a:rPr>
              <a:t>課程</a:t>
            </a:r>
            <a:r>
              <a:rPr lang="ja-JP" altLang="en-US" sz="1600" dirty="0" smtClean="0">
                <a:latin typeface="Meiryo UI" panose="020B0604030504040204" pitchFamily="50" charset="-128"/>
                <a:ea typeface="Meiryo UI" panose="020B0604030504040204" pitchFamily="50" charset="-128"/>
              </a:rPr>
              <a:t>の人材養成</a:t>
            </a:r>
            <a:endParaRPr lang="en-US" altLang="ja-JP" sz="1600" dirty="0">
              <a:latin typeface="Meiryo UI" panose="020B0604030504040204" pitchFamily="50" charset="-128"/>
              <a:ea typeface="Meiryo UI" panose="020B0604030504040204" pitchFamily="50" charset="-128"/>
            </a:endParaRPr>
          </a:p>
          <a:p>
            <a:pPr algn="ctr"/>
            <a:endParaRPr lang="ja-JP" altLang="en-US" sz="12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sp>
        <p:nvSpPr>
          <p:cNvPr id="9" name="正方形/長方形 8"/>
          <p:cNvSpPr/>
          <p:nvPr/>
        </p:nvSpPr>
        <p:spPr>
          <a:xfrm>
            <a:off x="4788024" y="88496"/>
            <a:ext cx="4203629"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１．パブリックヘルス</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）ヘルスケア</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人材の育成</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141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83568" y="910461"/>
            <a:ext cx="8153424"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健康科学イノベーションセンター、先端予防医療研究センターにおける抗疲労研究、先端予防医療研究の強化（都市・地域特性に応じた疾病予防）</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図表 2"/>
          <p:cNvGraphicFramePr/>
          <p:nvPr>
            <p:extLst/>
          </p:nvPr>
        </p:nvGraphicFramePr>
        <p:xfrm>
          <a:off x="395536" y="1998755"/>
          <a:ext cx="8441456" cy="463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スライド番号プレースホルダー 1"/>
          <p:cNvSpPr>
            <a:spLocks noGrp="1"/>
          </p:cNvSpPr>
          <p:nvPr>
            <p:ph type="sldNum" sz="quarter" idx="12"/>
          </p:nvPr>
        </p:nvSpPr>
        <p:spPr>
          <a:xfrm>
            <a:off x="7010400" y="6366931"/>
            <a:ext cx="2133600" cy="365125"/>
          </a:xfrm>
        </p:spPr>
        <p:txBody>
          <a:bodyPr/>
          <a:lstStyle/>
          <a:p>
            <a:fld id="{2788D170-ED78-4CD6-9DF7-18AA74CDFCD5}" type="slidenum">
              <a:rPr kumimoji="1" lang="ja-JP" altLang="en-US" smtClean="0"/>
              <a:t>17</a:t>
            </a:fld>
            <a:endParaRPr kumimoji="1" lang="ja-JP" altLang="en-US" dirty="0"/>
          </a:p>
        </p:txBody>
      </p:sp>
      <p:cxnSp>
        <p:nvCxnSpPr>
          <p:cNvPr id="11" name="直線コネクタ 10"/>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sp>
        <p:nvSpPr>
          <p:cNvPr id="9" name="正方形/長方形 8"/>
          <p:cNvSpPr/>
          <p:nvPr/>
        </p:nvSpPr>
        <p:spPr>
          <a:xfrm>
            <a:off x="323528" y="91874"/>
            <a:ext cx="3472425"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大阪市立大学の予防医療研究</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788024" y="88496"/>
            <a:ext cx="4203629"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１．パブリックヘルス</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（ｂ）先端予防と検診の向上</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7875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06098" y="1799220"/>
            <a:ext cx="7998350" cy="4571376"/>
          </a:xfrm>
          <a:prstGeom prst="roundRect">
            <a:avLst>
              <a:gd name="adj" fmla="val 41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372556" y="1078399"/>
            <a:ext cx="8464436" cy="5263987"/>
            <a:chOff x="-46042" y="-7939"/>
            <a:chExt cx="9189926" cy="6858001"/>
          </a:xfrm>
        </p:grpSpPr>
        <p:sp>
          <p:nvSpPr>
            <p:cNvPr id="6" name="AutoShape 3"/>
            <p:cNvSpPr>
              <a:spLocks noChangeAspect="1" noChangeArrowheads="1" noTextEdit="1"/>
            </p:cNvSpPr>
            <p:nvPr/>
          </p:nvSpPr>
          <p:spPr bwMode="auto">
            <a:xfrm>
              <a:off x="-46042" y="-7938"/>
              <a:ext cx="91899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nvGrpSpPr>
            <p:cNvPr id="7" name="Group 205"/>
            <p:cNvGrpSpPr>
              <a:grpSpLocks/>
            </p:cNvGrpSpPr>
            <p:nvPr/>
          </p:nvGrpSpPr>
          <p:grpSpPr bwMode="auto">
            <a:xfrm>
              <a:off x="-46042" y="-7939"/>
              <a:ext cx="9189926" cy="6858001"/>
              <a:chOff x="0" y="0"/>
              <a:chExt cx="5760" cy="4320"/>
            </a:xfrm>
          </p:grpSpPr>
          <p:sp>
            <p:nvSpPr>
              <p:cNvPr id="14" name="Rectangle 6"/>
              <p:cNvSpPr>
                <a:spLocks noChangeArrowheads="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Freeform 7"/>
              <p:cNvSpPr>
                <a:spLocks/>
              </p:cNvSpPr>
              <p:nvPr/>
            </p:nvSpPr>
            <p:spPr bwMode="auto">
              <a:xfrm>
                <a:off x="272" y="2316"/>
                <a:ext cx="5216" cy="1834"/>
              </a:xfrm>
              <a:custGeom>
                <a:avLst/>
                <a:gdLst>
                  <a:gd name="T0" fmla="*/ 4932 w 5216"/>
                  <a:gd name="T1" fmla="*/ 0 h 1834"/>
                  <a:gd name="T2" fmla="*/ 4990 w 5216"/>
                  <a:gd name="T3" fmla="*/ 6 h 1834"/>
                  <a:gd name="T4" fmla="*/ 5042 w 5216"/>
                  <a:gd name="T5" fmla="*/ 22 h 1834"/>
                  <a:gd name="T6" fmla="*/ 5090 w 5216"/>
                  <a:gd name="T7" fmla="*/ 48 h 1834"/>
                  <a:gd name="T8" fmla="*/ 5132 w 5216"/>
                  <a:gd name="T9" fmla="*/ 84 h 1834"/>
                  <a:gd name="T10" fmla="*/ 5166 w 5216"/>
                  <a:gd name="T11" fmla="*/ 126 h 1834"/>
                  <a:gd name="T12" fmla="*/ 5192 w 5216"/>
                  <a:gd name="T13" fmla="*/ 174 h 1834"/>
                  <a:gd name="T14" fmla="*/ 5210 w 5216"/>
                  <a:gd name="T15" fmla="*/ 226 h 1834"/>
                  <a:gd name="T16" fmla="*/ 5216 w 5216"/>
                  <a:gd name="T17" fmla="*/ 282 h 1834"/>
                  <a:gd name="T18" fmla="*/ 5216 w 5216"/>
                  <a:gd name="T19" fmla="*/ 1552 h 1834"/>
                  <a:gd name="T20" fmla="*/ 5210 w 5216"/>
                  <a:gd name="T21" fmla="*/ 1610 h 1834"/>
                  <a:gd name="T22" fmla="*/ 5192 w 5216"/>
                  <a:gd name="T23" fmla="*/ 1662 h 1834"/>
                  <a:gd name="T24" fmla="*/ 5166 w 5216"/>
                  <a:gd name="T25" fmla="*/ 1710 h 1834"/>
                  <a:gd name="T26" fmla="*/ 5132 w 5216"/>
                  <a:gd name="T27" fmla="*/ 1752 h 1834"/>
                  <a:gd name="T28" fmla="*/ 5090 w 5216"/>
                  <a:gd name="T29" fmla="*/ 1786 h 1834"/>
                  <a:gd name="T30" fmla="*/ 5042 w 5216"/>
                  <a:gd name="T31" fmla="*/ 1812 h 1834"/>
                  <a:gd name="T32" fmla="*/ 4990 w 5216"/>
                  <a:gd name="T33" fmla="*/ 1830 h 1834"/>
                  <a:gd name="T34" fmla="*/ 4932 w 5216"/>
                  <a:gd name="T35" fmla="*/ 1834 h 1834"/>
                  <a:gd name="T36" fmla="*/ 282 w 5216"/>
                  <a:gd name="T37" fmla="*/ 1834 h 1834"/>
                  <a:gd name="T38" fmla="*/ 226 w 5216"/>
                  <a:gd name="T39" fmla="*/ 1830 h 1834"/>
                  <a:gd name="T40" fmla="*/ 172 w 5216"/>
                  <a:gd name="T41" fmla="*/ 1812 h 1834"/>
                  <a:gd name="T42" fmla="*/ 124 w 5216"/>
                  <a:gd name="T43" fmla="*/ 1786 h 1834"/>
                  <a:gd name="T44" fmla="*/ 82 w 5216"/>
                  <a:gd name="T45" fmla="*/ 1752 h 1834"/>
                  <a:gd name="T46" fmla="*/ 48 w 5216"/>
                  <a:gd name="T47" fmla="*/ 1710 h 1834"/>
                  <a:gd name="T48" fmla="*/ 22 w 5216"/>
                  <a:gd name="T49" fmla="*/ 1662 h 1834"/>
                  <a:gd name="T50" fmla="*/ 6 w 5216"/>
                  <a:gd name="T51" fmla="*/ 1610 h 1834"/>
                  <a:gd name="T52" fmla="*/ 0 w 5216"/>
                  <a:gd name="T53" fmla="*/ 1552 h 1834"/>
                  <a:gd name="T54" fmla="*/ 0 w 5216"/>
                  <a:gd name="T55" fmla="*/ 282 h 1834"/>
                  <a:gd name="T56" fmla="*/ 6 w 5216"/>
                  <a:gd name="T57" fmla="*/ 226 h 1834"/>
                  <a:gd name="T58" fmla="*/ 22 w 5216"/>
                  <a:gd name="T59" fmla="*/ 174 h 1834"/>
                  <a:gd name="T60" fmla="*/ 48 w 5216"/>
                  <a:gd name="T61" fmla="*/ 126 h 1834"/>
                  <a:gd name="T62" fmla="*/ 82 w 5216"/>
                  <a:gd name="T63" fmla="*/ 84 h 1834"/>
                  <a:gd name="T64" fmla="*/ 124 w 5216"/>
                  <a:gd name="T65" fmla="*/ 48 h 1834"/>
                  <a:gd name="T66" fmla="*/ 172 w 5216"/>
                  <a:gd name="T67" fmla="*/ 22 h 1834"/>
                  <a:gd name="T68" fmla="*/ 226 w 5216"/>
                  <a:gd name="T69" fmla="*/ 6 h 1834"/>
                  <a:gd name="T70" fmla="*/ 282 w 5216"/>
                  <a:gd name="T71" fmla="*/ 0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6" h="1834">
                    <a:moveTo>
                      <a:pt x="4932" y="0"/>
                    </a:moveTo>
                    <a:lnTo>
                      <a:pt x="4932" y="0"/>
                    </a:lnTo>
                    <a:lnTo>
                      <a:pt x="4962" y="2"/>
                    </a:lnTo>
                    <a:lnTo>
                      <a:pt x="4990" y="6"/>
                    </a:lnTo>
                    <a:lnTo>
                      <a:pt x="5016" y="14"/>
                    </a:lnTo>
                    <a:lnTo>
                      <a:pt x="5042" y="22"/>
                    </a:lnTo>
                    <a:lnTo>
                      <a:pt x="5068" y="34"/>
                    </a:lnTo>
                    <a:lnTo>
                      <a:pt x="5090" y="48"/>
                    </a:lnTo>
                    <a:lnTo>
                      <a:pt x="5112" y="66"/>
                    </a:lnTo>
                    <a:lnTo>
                      <a:pt x="5132" y="84"/>
                    </a:lnTo>
                    <a:lnTo>
                      <a:pt x="5150" y="104"/>
                    </a:lnTo>
                    <a:lnTo>
                      <a:pt x="5166" y="126"/>
                    </a:lnTo>
                    <a:lnTo>
                      <a:pt x="5182" y="148"/>
                    </a:lnTo>
                    <a:lnTo>
                      <a:pt x="5192" y="174"/>
                    </a:lnTo>
                    <a:lnTo>
                      <a:pt x="5202" y="200"/>
                    </a:lnTo>
                    <a:lnTo>
                      <a:pt x="5210" y="226"/>
                    </a:lnTo>
                    <a:lnTo>
                      <a:pt x="5214" y="254"/>
                    </a:lnTo>
                    <a:lnTo>
                      <a:pt x="5216" y="282"/>
                    </a:lnTo>
                    <a:lnTo>
                      <a:pt x="5216" y="1552"/>
                    </a:lnTo>
                    <a:lnTo>
                      <a:pt x="5216" y="1552"/>
                    </a:lnTo>
                    <a:lnTo>
                      <a:pt x="5214" y="1582"/>
                    </a:lnTo>
                    <a:lnTo>
                      <a:pt x="5210" y="1610"/>
                    </a:lnTo>
                    <a:lnTo>
                      <a:pt x="5202" y="1636"/>
                    </a:lnTo>
                    <a:lnTo>
                      <a:pt x="5192" y="1662"/>
                    </a:lnTo>
                    <a:lnTo>
                      <a:pt x="5182" y="1686"/>
                    </a:lnTo>
                    <a:lnTo>
                      <a:pt x="5166" y="1710"/>
                    </a:lnTo>
                    <a:lnTo>
                      <a:pt x="5150" y="1732"/>
                    </a:lnTo>
                    <a:lnTo>
                      <a:pt x="5132" y="1752"/>
                    </a:lnTo>
                    <a:lnTo>
                      <a:pt x="5112" y="1770"/>
                    </a:lnTo>
                    <a:lnTo>
                      <a:pt x="5090" y="1786"/>
                    </a:lnTo>
                    <a:lnTo>
                      <a:pt x="5068" y="1800"/>
                    </a:lnTo>
                    <a:lnTo>
                      <a:pt x="5042" y="1812"/>
                    </a:lnTo>
                    <a:lnTo>
                      <a:pt x="5016" y="1822"/>
                    </a:lnTo>
                    <a:lnTo>
                      <a:pt x="4990" y="1830"/>
                    </a:lnTo>
                    <a:lnTo>
                      <a:pt x="4962" y="1834"/>
                    </a:lnTo>
                    <a:lnTo>
                      <a:pt x="4932" y="1834"/>
                    </a:lnTo>
                    <a:lnTo>
                      <a:pt x="282" y="1834"/>
                    </a:lnTo>
                    <a:lnTo>
                      <a:pt x="282" y="1834"/>
                    </a:lnTo>
                    <a:lnTo>
                      <a:pt x="254" y="1834"/>
                    </a:lnTo>
                    <a:lnTo>
                      <a:pt x="226" y="1830"/>
                    </a:lnTo>
                    <a:lnTo>
                      <a:pt x="198" y="1822"/>
                    </a:lnTo>
                    <a:lnTo>
                      <a:pt x="172" y="1812"/>
                    </a:lnTo>
                    <a:lnTo>
                      <a:pt x="148" y="1800"/>
                    </a:lnTo>
                    <a:lnTo>
                      <a:pt x="124" y="1786"/>
                    </a:lnTo>
                    <a:lnTo>
                      <a:pt x="102" y="1770"/>
                    </a:lnTo>
                    <a:lnTo>
                      <a:pt x="82" y="1752"/>
                    </a:lnTo>
                    <a:lnTo>
                      <a:pt x="64" y="1732"/>
                    </a:lnTo>
                    <a:lnTo>
                      <a:pt x="48" y="1710"/>
                    </a:lnTo>
                    <a:lnTo>
                      <a:pt x="34" y="1686"/>
                    </a:lnTo>
                    <a:lnTo>
                      <a:pt x="22" y="1662"/>
                    </a:lnTo>
                    <a:lnTo>
                      <a:pt x="12" y="1636"/>
                    </a:lnTo>
                    <a:lnTo>
                      <a:pt x="6" y="1610"/>
                    </a:lnTo>
                    <a:lnTo>
                      <a:pt x="0" y="1582"/>
                    </a:lnTo>
                    <a:lnTo>
                      <a:pt x="0" y="1552"/>
                    </a:lnTo>
                    <a:lnTo>
                      <a:pt x="0" y="282"/>
                    </a:lnTo>
                    <a:lnTo>
                      <a:pt x="0" y="282"/>
                    </a:lnTo>
                    <a:lnTo>
                      <a:pt x="0" y="254"/>
                    </a:lnTo>
                    <a:lnTo>
                      <a:pt x="6" y="226"/>
                    </a:lnTo>
                    <a:lnTo>
                      <a:pt x="12" y="200"/>
                    </a:lnTo>
                    <a:lnTo>
                      <a:pt x="22" y="174"/>
                    </a:lnTo>
                    <a:lnTo>
                      <a:pt x="34" y="148"/>
                    </a:lnTo>
                    <a:lnTo>
                      <a:pt x="48" y="126"/>
                    </a:lnTo>
                    <a:lnTo>
                      <a:pt x="64" y="104"/>
                    </a:lnTo>
                    <a:lnTo>
                      <a:pt x="82" y="84"/>
                    </a:lnTo>
                    <a:lnTo>
                      <a:pt x="102" y="66"/>
                    </a:lnTo>
                    <a:lnTo>
                      <a:pt x="124" y="48"/>
                    </a:lnTo>
                    <a:lnTo>
                      <a:pt x="148" y="34"/>
                    </a:lnTo>
                    <a:lnTo>
                      <a:pt x="172" y="22"/>
                    </a:lnTo>
                    <a:lnTo>
                      <a:pt x="198" y="14"/>
                    </a:lnTo>
                    <a:lnTo>
                      <a:pt x="226" y="6"/>
                    </a:lnTo>
                    <a:lnTo>
                      <a:pt x="254" y="2"/>
                    </a:lnTo>
                    <a:lnTo>
                      <a:pt x="282" y="0"/>
                    </a:lnTo>
                    <a:lnTo>
                      <a:pt x="4932" y="0"/>
                    </a:lnTo>
                    <a:close/>
                  </a:path>
                </a:pathLst>
              </a:custGeom>
              <a:solidFill>
                <a:srgbClr val="A3C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Freeform 8"/>
              <p:cNvSpPr>
                <a:spLocks/>
              </p:cNvSpPr>
              <p:nvPr/>
            </p:nvSpPr>
            <p:spPr bwMode="auto">
              <a:xfrm>
                <a:off x="1406" y="1312"/>
                <a:ext cx="786" cy="278"/>
              </a:xfrm>
              <a:custGeom>
                <a:avLst/>
                <a:gdLst>
                  <a:gd name="T0" fmla="*/ 0 w 786"/>
                  <a:gd name="T1" fmla="*/ 32 h 278"/>
                  <a:gd name="T2" fmla="*/ 776 w 786"/>
                  <a:gd name="T3" fmla="*/ 278 h 278"/>
                  <a:gd name="T4" fmla="*/ 786 w 786"/>
                  <a:gd name="T5" fmla="*/ 246 h 278"/>
                  <a:gd name="T6" fmla="*/ 10 w 786"/>
                  <a:gd name="T7" fmla="*/ 0 h 278"/>
                  <a:gd name="T8" fmla="*/ 0 w 786"/>
                  <a:gd name="T9" fmla="*/ 32 h 278"/>
                </a:gdLst>
                <a:ahLst/>
                <a:cxnLst>
                  <a:cxn ang="0">
                    <a:pos x="T0" y="T1"/>
                  </a:cxn>
                  <a:cxn ang="0">
                    <a:pos x="T2" y="T3"/>
                  </a:cxn>
                  <a:cxn ang="0">
                    <a:pos x="T4" y="T5"/>
                  </a:cxn>
                  <a:cxn ang="0">
                    <a:pos x="T6" y="T7"/>
                  </a:cxn>
                  <a:cxn ang="0">
                    <a:pos x="T8" y="T9"/>
                  </a:cxn>
                </a:cxnLst>
                <a:rect l="0" t="0" r="r" b="b"/>
                <a:pathLst>
                  <a:path w="786" h="278">
                    <a:moveTo>
                      <a:pt x="0" y="32"/>
                    </a:moveTo>
                    <a:lnTo>
                      <a:pt x="776" y="278"/>
                    </a:lnTo>
                    <a:lnTo>
                      <a:pt x="786" y="246"/>
                    </a:lnTo>
                    <a:lnTo>
                      <a:pt x="10" y="0"/>
                    </a:lnTo>
                    <a:lnTo>
                      <a:pt x="0" y="3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Freeform 9"/>
              <p:cNvSpPr>
                <a:spLocks/>
              </p:cNvSpPr>
              <p:nvPr/>
            </p:nvSpPr>
            <p:spPr bwMode="auto">
              <a:xfrm>
                <a:off x="1406" y="1312"/>
                <a:ext cx="786" cy="278"/>
              </a:xfrm>
              <a:custGeom>
                <a:avLst/>
                <a:gdLst>
                  <a:gd name="T0" fmla="*/ 0 w 786"/>
                  <a:gd name="T1" fmla="*/ 32 h 278"/>
                  <a:gd name="T2" fmla="*/ 776 w 786"/>
                  <a:gd name="T3" fmla="*/ 278 h 278"/>
                  <a:gd name="T4" fmla="*/ 786 w 786"/>
                  <a:gd name="T5" fmla="*/ 246 h 278"/>
                  <a:gd name="T6" fmla="*/ 10 w 786"/>
                  <a:gd name="T7" fmla="*/ 0 h 278"/>
                </a:gdLst>
                <a:ahLst/>
                <a:cxnLst>
                  <a:cxn ang="0">
                    <a:pos x="T0" y="T1"/>
                  </a:cxn>
                  <a:cxn ang="0">
                    <a:pos x="T2" y="T3"/>
                  </a:cxn>
                  <a:cxn ang="0">
                    <a:pos x="T4" y="T5"/>
                  </a:cxn>
                  <a:cxn ang="0">
                    <a:pos x="T6" y="T7"/>
                  </a:cxn>
                </a:cxnLst>
                <a:rect l="0" t="0" r="r" b="b"/>
                <a:pathLst>
                  <a:path w="786" h="278">
                    <a:moveTo>
                      <a:pt x="0" y="32"/>
                    </a:moveTo>
                    <a:lnTo>
                      <a:pt x="776" y="278"/>
                    </a:lnTo>
                    <a:lnTo>
                      <a:pt x="786" y="24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Freeform 10"/>
              <p:cNvSpPr>
                <a:spLocks/>
              </p:cNvSpPr>
              <p:nvPr/>
            </p:nvSpPr>
            <p:spPr bwMode="auto">
              <a:xfrm>
                <a:off x="2038" y="1424"/>
                <a:ext cx="172" cy="238"/>
              </a:xfrm>
              <a:custGeom>
                <a:avLst/>
                <a:gdLst>
                  <a:gd name="T0" fmla="*/ 14 w 172"/>
                  <a:gd name="T1" fmla="*/ 238 h 238"/>
                  <a:gd name="T2" fmla="*/ 172 w 172"/>
                  <a:gd name="T3" fmla="*/ 158 h 238"/>
                  <a:gd name="T4" fmla="*/ 90 w 172"/>
                  <a:gd name="T5" fmla="*/ 0 h 238"/>
                  <a:gd name="T6" fmla="*/ 60 w 172"/>
                  <a:gd name="T7" fmla="*/ 16 h 238"/>
                  <a:gd name="T8" fmla="*/ 126 w 172"/>
                  <a:gd name="T9" fmla="*/ 144 h 238"/>
                  <a:gd name="T10" fmla="*/ 0 w 172"/>
                  <a:gd name="T11" fmla="*/ 208 h 238"/>
                  <a:gd name="T12" fmla="*/ 14 w 172"/>
                  <a:gd name="T13" fmla="*/ 238 h 238"/>
                  <a:gd name="T14" fmla="*/ 14 w 172"/>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38">
                    <a:moveTo>
                      <a:pt x="14" y="238"/>
                    </a:moveTo>
                    <a:lnTo>
                      <a:pt x="172" y="158"/>
                    </a:lnTo>
                    <a:lnTo>
                      <a:pt x="90" y="0"/>
                    </a:lnTo>
                    <a:lnTo>
                      <a:pt x="60" y="16"/>
                    </a:lnTo>
                    <a:lnTo>
                      <a:pt x="126" y="144"/>
                    </a:lnTo>
                    <a:lnTo>
                      <a:pt x="0" y="208"/>
                    </a:lnTo>
                    <a:lnTo>
                      <a:pt x="14" y="238"/>
                    </a:lnTo>
                    <a:lnTo>
                      <a:pt x="14" y="23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Freeform 11"/>
              <p:cNvSpPr>
                <a:spLocks/>
              </p:cNvSpPr>
              <p:nvPr/>
            </p:nvSpPr>
            <p:spPr bwMode="auto">
              <a:xfrm>
                <a:off x="3550" y="1312"/>
                <a:ext cx="786" cy="278"/>
              </a:xfrm>
              <a:custGeom>
                <a:avLst/>
                <a:gdLst>
                  <a:gd name="T0" fmla="*/ 776 w 786"/>
                  <a:gd name="T1" fmla="*/ 0 h 278"/>
                  <a:gd name="T2" fmla="*/ 0 w 786"/>
                  <a:gd name="T3" fmla="*/ 246 h 278"/>
                  <a:gd name="T4" fmla="*/ 10 w 786"/>
                  <a:gd name="T5" fmla="*/ 278 h 278"/>
                  <a:gd name="T6" fmla="*/ 786 w 786"/>
                  <a:gd name="T7" fmla="*/ 32 h 278"/>
                  <a:gd name="T8" fmla="*/ 776 w 786"/>
                  <a:gd name="T9" fmla="*/ 0 h 278"/>
                </a:gdLst>
                <a:ahLst/>
                <a:cxnLst>
                  <a:cxn ang="0">
                    <a:pos x="T0" y="T1"/>
                  </a:cxn>
                  <a:cxn ang="0">
                    <a:pos x="T2" y="T3"/>
                  </a:cxn>
                  <a:cxn ang="0">
                    <a:pos x="T4" y="T5"/>
                  </a:cxn>
                  <a:cxn ang="0">
                    <a:pos x="T6" y="T7"/>
                  </a:cxn>
                  <a:cxn ang="0">
                    <a:pos x="T8" y="T9"/>
                  </a:cxn>
                </a:cxnLst>
                <a:rect l="0" t="0" r="r" b="b"/>
                <a:pathLst>
                  <a:path w="786" h="278">
                    <a:moveTo>
                      <a:pt x="776" y="0"/>
                    </a:moveTo>
                    <a:lnTo>
                      <a:pt x="0" y="246"/>
                    </a:lnTo>
                    <a:lnTo>
                      <a:pt x="10" y="278"/>
                    </a:lnTo>
                    <a:lnTo>
                      <a:pt x="786" y="32"/>
                    </a:lnTo>
                    <a:lnTo>
                      <a:pt x="776" y="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Freeform 12"/>
              <p:cNvSpPr>
                <a:spLocks/>
              </p:cNvSpPr>
              <p:nvPr/>
            </p:nvSpPr>
            <p:spPr bwMode="auto">
              <a:xfrm>
                <a:off x="3550" y="1312"/>
                <a:ext cx="786" cy="278"/>
              </a:xfrm>
              <a:custGeom>
                <a:avLst/>
                <a:gdLst>
                  <a:gd name="T0" fmla="*/ 776 w 786"/>
                  <a:gd name="T1" fmla="*/ 0 h 278"/>
                  <a:gd name="T2" fmla="*/ 0 w 786"/>
                  <a:gd name="T3" fmla="*/ 246 h 278"/>
                  <a:gd name="T4" fmla="*/ 10 w 786"/>
                  <a:gd name="T5" fmla="*/ 278 h 278"/>
                  <a:gd name="T6" fmla="*/ 786 w 786"/>
                  <a:gd name="T7" fmla="*/ 32 h 278"/>
                </a:gdLst>
                <a:ahLst/>
                <a:cxnLst>
                  <a:cxn ang="0">
                    <a:pos x="T0" y="T1"/>
                  </a:cxn>
                  <a:cxn ang="0">
                    <a:pos x="T2" y="T3"/>
                  </a:cxn>
                  <a:cxn ang="0">
                    <a:pos x="T4" y="T5"/>
                  </a:cxn>
                  <a:cxn ang="0">
                    <a:pos x="T6" y="T7"/>
                  </a:cxn>
                </a:cxnLst>
                <a:rect l="0" t="0" r="r" b="b"/>
                <a:pathLst>
                  <a:path w="786" h="278">
                    <a:moveTo>
                      <a:pt x="776" y="0"/>
                    </a:moveTo>
                    <a:lnTo>
                      <a:pt x="0" y="246"/>
                    </a:lnTo>
                    <a:lnTo>
                      <a:pt x="10" y="278"/>
                    </a:lnTo>
                    <a:lnTo>
                      <a:pt x="786"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 name="Freeform 13"/>
              <p:cNvSpPr>
                <a:spLocks/>
              </p:cNvSpPr>
              <p:nvPr/>
            </p:nvSpPr>
            <p:spPr bwMode="auto">
              <a:xfrm>
                <a:off x="3532" y="1424"/>
                <a:ext cx="172" cy="238"/>
              </a:xfrm>
              <a:custGeom>
                <a:avLst/>
                <a:gdLst>
                  <a:gd name="T0" fmla="*/ 172 w 172"/>
                  <a:gd name="T1" fmla="*/ 208 h 238"/>
                  <a:gd name="T2" fmla="*/ 44 w 172"/>
                  <a:gd name="T3" fmla="*/ 144 h 238"/>
                  <a:gd name="T4" fmla="*/ 110 w 172"/>
                  <a:gd name="T5" fmla="*/ 16 h 238"/>
                  <a:gd name="T6" fmla="*/ 82 w 172"/>
                  <a:gd name="T7" fmla="*/ 0 h 238"/>
                  <a:gd name="T8" fmla="*/ 0 w 172"/>
                  <a:gd name="T9" fmla="*/ 158 h 238"/>
                  <a:gd name="T10" fmla="*/ 156 w 172"/>
                  <a:gd name="T11" fmla="*/ 238 h 238"/>
                  <a:gd name="T12" fmla="*/ 172 w 172"/>
                  <a:gd name="T13" fmla="*/ 208 h 238"/>
                  <a:gd name="T14" fmla="*/ 172 w 172"/>
                  <a:gd name="T15" fmla="*/ 20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38">
                    <a:moveTo>
                      <a:pt x="172" y="208"/>
                    </a:moveTo>
                    <a:lnTo>
                      <a:pt x="44" y="144"/>
                    </a:lnTo>
                    <a:lnTo>
                      <a:pt x="110" y="16"/>
                    </a:lnTo>
                    <a:lnTo>
                      <a:pt x="82" y="0"/>
                    </a:lnTo>
                    <a:lnTo>
                      <a:pt x="0" y="158"/>
                    </a:lnTo>
                    <a:lnTo>
                      <a:pt x="156" y="238"/>
                    </a:lnTo>
                    <a:lnTo>
                      <a:pt x="172" y="208"/>
                    </a:lnTo>
                    <a:lnTo>
                      <a:pt x="172" y="208"/>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2" name="Freeform 14"/>
              <p:cNvSpPr>
                <a:spLocks/>
              </p:cNvSpPr>
              <p:nvPr/>
            </p:nvSpPr>
            <p:spPr bwMode="auto">
              <a:xfrm>
                <a:off x="461" y="872"/>
                <a:ext cx="1058" cy="1058"/>
              </a:xfrm>
              <a:custGeom>
                <a:avLst/>
                <a:gdLst>
                  <a:gd name="T0" fmla="*/ 1130 w 1130"/>
                  <a:gd name="T1" fmla="*/ 536 h 1130"/>
                  <a:gd name="T2" fmla="*/ 1118 w 1130"/>
                  <a:gd name="T3" fmla="*/ 452 h 1130"/>
                  <a:gd name="T4" fmla="*/ 1096 w 1130"/>
                  <a:gd name="T5" fmla="*/ 372 h 1130"/>
                  <a:gd name="T6" fmla="*/ 1062 w 1130"/>
                  <a:gd name="T7" fmla="*/ 296 h 1130"/>
                  <a:gd name="T8" fmla="*/ 1018 w 1130"/>
                  <a:gd name="T9" fmla="*/ 228 h 1130"/>
                  <a:gd name="T10" fmla="*/ 964 w 1130"/>
                  <a:gd name="T11" fmla="*/ 166 h 1130"/>
                  <a:gd name="T12" fmla="*/ 904 w 1130"/>
                  <a:gd name="T13" fmla="*/ 112 h 1130"/>
                  <a:gd name="T14" fmla="*/ 834 w 1130"/>
                  <a:gd name="T15" fmla="*/ 68 h 1130"/>
                  <a:gd name="T16" fmla="*/ 760 w 1130"/>
                  <a:gd name="T17" fmla="*/ 34 h 1130"/>
                  <a:gd name="T18" fmla="*/ 680 w 1130"/>
                  <a:gd name="T19" fmla="*/ 12 h 1130"/>
                  <a:gd name="T20" fmla="*/ 594 w 1130"/>
                  <a:gd name="T21" fmla="*/ 2 h 1130"/>
                  <a:gd name="T22" fmla="*/ 536 w 1130"/>
                  <a:gd name="T23" fmla="*/ 2 h 1130"/>
                  <a:gd name="T24" fmla="*/ 452 w 1130"/>
                  <a:gd name="T25" fmla="*/ 12 h 1130"/>
                  <a:gd name="T26" fmla="*/ 372 w 1130"/>
                  <a:gd name="T27" fmla="*/ 34 h 1130"/>
                  <a:gd name="T28" fmla="*/ 296 w 1130"/>
                  <a:gd name="T29" fmla="*/ 68 h 1130"/>
                  <a:gd name="T30" fmla="*/ 228 w 1130"/>
                  <a:gd name="T31" fmla="*/ 112 h 1130"/>
                  <a:gd name="T32" fmla="*/ 166 w 1130"/>
                  <a:gd name="T33" fmla="*/ 166 h 1130"/>
                  <a:gd name="T34" fmla="*/ 112 w 1130"/>
                  <a:gd name="T35" fmla="*/ 228 h 1130"/>
                  <a:gd name="T36" fmla="*/ 68 w 1130"/>
                  <a:gd name="T37" fmla="*/ 296 h 1130"/>
                  <a:gd name="T38" fmla="*/ 34 w 1130"/>
                  <a:gd name="T39" fmla="*/ 372 h 1130"/>
                  <a:gd name="T40" fmla="*/ 12 w 1130"/>
                  <a:gd name="T41" fmla="*/ 452 h 1130"/>
                  <a:gd name="T42" fmla="*/ 2 w 1130"/>
                  <a:gd name="T43" fmla="*/ 536 h 1130"/>
                  <a:gd name="T44" fmla="*/ 2 w 1130"/>
                  <a:gd name="T45" fmla="*/ 594 h 1130"/>
                  <a:gd name="T46" fmla="*/ 12 w 1130"/>
                  <a:gd name="T47" fmla="*/ 680 h 1130"/>
                  <a:gd name="T48" fmla="*/ 34 w 1130"/>
                  <a:gd name="T49" fmla="*/ 760 h 1130"/>
                  <a:gd name="T50" fmla="*/ 68 w 1130"/>
                  <a:gd name="T51" fmla="*/ 834 h 1130"/>
                  <a:gd name="T52" fmla="*/ 112 w 1130"/>
                  <a:gd name="T53" fmla="*/ 904 h 1130"/>
                  <a:gd name="T54" fmla="*/ 166 w 1130"/>
                  <a:gd name="T55" fmla="*/ 964 h 1130"/>
                  <a:gd name="T56" fmla="*/ 228 w 1130"/>
                  <a:gd name="T57" fmla="*/ 1018 h 1130"/>
                  <a:gd name="T58" fmla="*/ 296 w 1130"/>
                  <a:gd name="T59" fmla="*/ 1062 h 1130"/>
                  <a:gd name="T60" fmla="*/ 372 w 1130"/>
                  <a:gd name="T61" fmla="*/ 1096 h 1130"/>
                  <a:gd name="T62" fmla="*/ 452 w 1130"/>
                  <a:gd name="T63" fmla="*/ 1118 h 1130"/>
                  <a:gd name="T64" fmla="*/ 536 w 1130"/>
                  <a:gd name="T65" fmla="*/ 1130 h 1130"/>
                  <a:gd name="T66" fmla="*/ 594 w 1130"/>
                  <a:gd name="T67" fmla="*/ 1130 h 1130"/>
                  <a:gd name="T68" fmla="*/ 680 w 1130"/>
                  <a:gd name="T69" fmla="*/ 1118 h 1130"/>
                  <a:gd name="T70" fmla="*/ 760 w 1130"/>
                  <a:gd name="T71" fmla="*/ 1096 h 1130"/>
                  <a:gd name="T72" fmla="*/ 834 w 1130"/>
                  <a:gd name="T73" fmla="*/ 1062 h 1130"/>
                  <a:gd name="T74" fmla="*/ 904 w 1130"/>
                  <a:gd name="T75" fmla="*/ 1018 h 1130"/>
                  <a:gd name="T76" fmla="*/ 964 w 1130"/>
                  <a:gd name="T77" fmla="*/ 964 h 1130"/>
                  <a:gd name="T78" fmla="*/ 1018 w 1130"/>
                  <a:gd name="T79" fmla="*/ 904 h 1130"/>
                  <a:gd name="T80" fmla="*/ 1062 w 1130"/>
                  <a:gd name="T81" fmla="*/ 834 h 1130"/>
                  <a:gd name="T82" fmla="*/ 1096 w 1130"/>
                  <a:gd name="T83" fmla="*/ 760 h 1130"/>
                  <a:gd name="T84" fmla="*/ 1118 w 1130"/>
                  <a:gd name="T85" fmla="*/ 680 h 1130"/>
                  <a:gd name="T86" fmla="*/ 1130 w 1130"/>
                  <a:gd name="T87" fmla="*/ 59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0" h="1130">
                    <a:moveTo>
                      <a:pt x="1130" y="566"/>
                    </a:moveTo>
                    <a:lnTo>
                      <a:pt x="1130" y="566"/>
                    </a:lnTo>
                    <a:lnTo>
                      <a:pt x="1130" y="536"/>
                    </a:lnTo>
                    <a:lnTo>
                      <a:pt x="1128" y="508"/>
                    </a:lnTo>
                    <a:lnTo>
                      <a:pt x="1124" y="480"/>
                    </a:lnTo>
                    <a:lnTo>
                      <a:pt x="1118" y="452"/>
                    </a:lnTo>
                    <a:lnTo>
                      <a:pt x="1112" y="424"/>
                    </a:lnTo>
                    <a:lnTo>
                      <a:pt x="1106" y="398"/>
                    </a:lnTo>
                    <a:lnTo>
                      <a:pt x="1096" y="372"/>
                    </a:lnTo>
                    <a:lnTo>
                      <a:pt x="1086" y="346"/>
                    </a:lnTo>
                    <a:lnTo>
                      <a:pt x="1074" y="320"/>
                    </a:lnTo>
                    <a:lnTo>
                      <a:pt x="1062" y="296"/>
                    </a:lnTo>
                    <a:lnTo>
                      <a:pt x="1048" y="272"/>
                    </a:lnTo>
                    <a:lnTo>
                      <a:pt x="1034" y="250"/>
                    </a:lnTo>
                    <a:lnTo>
                      <a:pt x="1018" y="228"/>
                    </a:lnTo>
                    <a:lnTo>
                      <a:pt x="1002" y="206"/>
                    </a:lnTo>
                    <a:lnTo>
                      <a:pt x="984" y="186"/>
                    </a:lnTo>
                    <a:lnTo>
                      <a:pt x="964" y="166"/>
                    </a:lnTo>
                    <a:lnTo>
                      <a:pt x="946" y="148"/>
                    </a:lnTo>
                    <a:lnTo>
                      <a:pt x="924" y="130"/>
                    </a:lnTo>
                    <a:lnTo>
                      <a:pt x="904" y="112"/>
                    </a:lnTo>
                    <a:lnTo>
                      <a:pt x="882" y="96"/>
                    </a:lnTo>
                    <a:lnTo>
                      <a:pt x="858" y="82"/>
                    </a:lnTo>
                    <a:lnTo>
                      <a:pt x="834" y="68"/>
                    </a:lnTo>
                    <a:lnTo>
                      <a:pt x="810" y="56"/>
                    </a:lnTo>
                    <a:lnTo>
                      <a:pt x="786" y="44"/>
                    </a:lnTo>
                    <a:lnTo>
                      <a:pt x="760" y="34"/>
                    </a:lnTo>
                    <a:lnTo>
                      <a:pt x="734" y="26"/>
                    </a:lnTo>
                    <a:lnTo>
                      <a:pt x="706" y="18"/>
                    </a:lnTo>
                    <a:lnTo>
                      <a:pt x="680" y="12"/>
                    </a:lnTo>
                    <a:lnTo>
                      <a:pt x="652" y="6"/>
                    </a:lnTo>
                    <a:lnTo>
                      <a:pt x="624" y="4"/>
                    </a:lnTo>
                    <a:lnTo>
                      <a:pt x="594" y="2"/>
                    </a:lnTo>
                    <a:lnTo>
                      <a:pt x="566" y="0"/>
                    </a:lnTo>
                    <a:lnTo>
                      <a:pt x="566" y="0"/>
                    </a:lnTo>
                    <a:lnTo>
                      <a:pt x="536" y="2"/>
                    </a:lnTo>
                    <a:lnTo>
                      <a:pt x="508" y="4"/>
                    </a:lnTo>
                    <a:lnTo>
                      <a:pt x="480" y="6"/>
                    </a:lnTo>
                    <a:lnTo>
                      <a:pt x="452" y="12"/>
                    </a:lnTo>
                    <a:lnTo>
                      <a:pt x="424" y="18"/>
                    </a:lnTo>
                    <a:lnTo>
                      <a:pt x="398" y="26"/>
                    </a:lnTo>
                    <a:lnTo>
                      <a:pt x="372" y="34"/>
                    </a:lnTo>
                    <a:lnTo>
                      <a:pt x="346" y="44"/>
                    </a:lnTo>
                    <a:lnTo>
                      <a:pt x="320" y="56"/>
                    </a:lnTo>
                    <a:lnTo>
                      <a:pt x="296" y="68"/>
                    </a:lnTo>
                    <a:lnTo>
                      <a:pt x="272" y="82"/>
                    </a:lnTo>
                    <a:lnTo>
                      <a:pt x="250" y="96"/>
                    </a:lnTo>
                    <a:lnTo>
                      <a:pt x="228" y="112"/>
                    </a:lnTo>
                    <a:lnTo>
                      <a:pt x="206" y="130"/>
                    </a:lnTo>
                    <a:lnTo>
                      <a:pt x="186" y="148"/>
                    </a:lnTo>
                    <a:lnTo>
                      <a:pt x="166" y="166"/>
                    </a:lnTo>
                    <a:lnTo>
                      <a:pt x="148" y="186"/>
                    </a:lnTo>
                    <a:lnTo>
                      <a:pt x="130" y="206"/>
                    </a:lnTo>
                    <a:lnTo>
                      <a:pt x="112" y="228"/>
                    </a:lnTo>
                    <a:lnTo>
                      <a:pt x="98" y="250"/>
                    </a:lnTo>
                    <a:lnTo>
                      <a:pt x="82" y="272"/>
                    </a:lnTo>
                    <a:lnTo>
                      <a:pt x="68" y="296"/>
                    </a:lnTo>
                    <a:lnTo>
                      <a:pt x="56" y="320"/>
                    </a:lnTo>
                    <a:lnTo>
                      <a:pt x="46" y="346"/>
                    </a:lnTo>
                    <a:lnTo>
                      <a:pt x="34" y="372"/>
                    </a:lnTo>
                    <a:lnTo>
                      <a:pt x="26" y="398"/>
                    </a:lnTo>
                    <a:lnTo>
                      <a:pt x="18" y="424"/>
                    </a:lnTo>
                    <a:lnTo>
                      <a:pt x="12" y="452"/>
                    </a:lnTo>
                    <a:lnTo>
                      <a:pt x="8" y="480"/>
                    </a:lnTo>
                    <a:lnTo>
                      <a:pt x="4" y="508"/>
                    </a:lnTo>
                    <a:lnTo>
                      <a:pt x="2" y="536"/>
                    </a:lnTo>
                    <a:lnTo>
                      <a:pt x="0" y="566"/>
                    </a:lnTo>
                    <a:lnTo>
                      <a:pt x="0" y="566"/>
                    </a:lnTo>
                    <a:lnTo>
                      <a:pt x="2" y="594"/>
                    </a:lnTo>
                    <a:lnTo>
                      <a:pt x="4" y="624"/>
                    </a:lnTo>
                    <a:lnTo>
                      <a:pt x="8" y="652"/>
                    </a:lnTo>
                    <a:lnTo>
                      <a:pt x="12" y="680"/>
                    </a:lnTo>
                    <a:lnTo>
                      <a:pt x="18" y="706"/>
                    </a:lnTo>
                    <a:lnTo>
                      <a:pt x="26" y="734"/>
                    </a:lnTo>
                    <a:lnTo>
                      <a:pt x="34" y="760"/>
                    </a:lnTo>
                    <a:lnTo>
                      <a:pt x="46" y="786"/>
                    </a:lnTo>
                    <a:lnTo>
                      <a:pt x="56" y="810"/>
                    </a:lnTo>
                    <a:lnTo>
                      <a:pt x="68" y="834"/>
                    </a:lnTo>
                    <a:lnTo>
                      <a:pt x="82" y="858"/>
                    </a:lnTo>
                    <a:lnTo>
                      <a:pt x="98" y="882"/>
                    </a:lnTo>
                    <a:lnTo>
                      <a:pt x="112" y="904"/>
                    </a:lnTo>
                    <a:lnTo>
                      <a:pt x="130" y="924"/>
                    </a:lnTo>
                    <a:lnTo>
                      <a:pt x="148" y="946"/>
                    </a:lnTo>
                    <a:lnTo>
                      <a:pt x="166" y="964"/>
                    </a:lnTo>
                    <a:lnTo>
                      <a:pt x="186" y="984"/>
                    </a:lnTo>
                    <a:lnTo>
                      <a:pt x="206" y="1002"/>
                    </a:lnTo>
                    <a:lnTo>
                      <a:pt x="228" y="1018"/>
                    </a:lnTo>
                    <a:lnTo>
                      <a:pt x="250" y="1034"/>
                    </a:lnTo>
                    <a:lnTo>
                      <a:pt x="272" y="1048"/>
                    </a:lnTo>
                    <a:lnTo>
                      <a:pt x="296" y="1062"/>
                    </a:lnTo>
                    <a:lnTo>
                      <a:pt x="320" y="1074"/>
                    </a:lnTo>
                    <a:lnTo>
                      <a:pt x="346" y="1086"/>
                    </a:lnTo>
                    <a:lnTo>
                      <a:pt x="372" y="1096"/>
                    </a:lnTo>
                    <a:lnTo>
                      <a:pt x="398" y="1104"/>
                    </a:lnTo>
                    <a:lnTo>
                      <a:pt x="424" y="1112"/>
                    </a:lnTo>
                    <a:lnTo>
                      <a:pt x="452" y="1118"/>
                    </a:lnTo>
                    <a:lnTo>
                      <a:pt x="480" y="1124"/>
                    </a:lnTo>
                    <a:lnTo>
                      <a:pt x="508" y="1128"/>
                    </a:lnTo>
                    <a:lnTo>
                      <a:pt x="536" y="1130"/>
                    </a:lnTo>
                    <a:lnTo>
                      <a:pt x="566" y="1130"/>
                    </a:lnTo>
                    <a:lnTo>
                      <a:pt x="566" y="1130"/>
                    </a:lnTo>
                    <a:lnTo>
                      <a:pt x="594" y="1130"/>
                    </a:lnTo>
                    <a:lnTo>
                      <a:pt x="624" y="1128"/>
                    </a:lnTo>
                    <a:lnTo>
                      <a:pt x="652" y="1124"/>
                    </a:lnTo>
                    <a:lnTo>
                      <a:pt x="680" y="1118"/>
                    </a:lnTo>
                    <a:lnTo>
                      <a:pt x="706" y="1112"/>
                    </a:lnTo>
                    <a:lnTo>
                      <a:pt x="734" y="1104"/>
                    </a:lnTo>
                    <a:lnTo>
                      <a:pt x="760" y="1096"/>
                    </a:lnTo>
                    <a:lnTo>
                      <a:pt x="786" y="1086"/>
                    </a:lnTo>
                    <a:lnTo>
                      <a:pt x="810" y="1074"/>
                    </a:lnTo>
                    <a:lnTo>
                      <a:pt x="834" y="1062"/>
                    </a:lnTo>
                    <a:lnTo>
                      <a:pt x="858" y="1048"/>
                    </a:lnTo>
                    <a:lnTo>
                      <a:pt x="882" y="1034"/>
                    </a:lnTo>
                    <a:lnTo>
                      <a:pt x="904" y="1018"/>
                    </a:lnTo>
                    <a:lnTo>
                      <a:pt x="924" y="1002"/>
                    </a:lnTo>
                    <a:lnTo>
                      <a:pt x="946" y="984"/>
                    </a:lnTo>
                    <a:lnTo>
                      <a:pt x="964" y="964"/>
                    </a:lnTo>
                    <a:lnTo>
                      <a:pt x="984" y="946"/>
                    </a:lnTo>
                    <a:lnTo>
                      <a:pt x="1002" y="924"/>
                    </a:lnTo>
                    <a:lnTo>
                      <a:pt x="1018" y="904"/>
                    </a:lnTo>
                    <a:lnTo>
                      <a:pt x="1034" y="882"/>
                    </a:lnTo>
                    <a:lnTo>
                      <a:pt x="1048" y="858"/>
                    </a:lnTo>
                    <a:lnTo>
                      <a:pt x="1062" y="834"/>
                    </a:lnTo>
                    <a:lnTo>
                      <a:pt x="1074" y="810"/>
                    </a:lnTo>
                    <a:lnTo>
                      <a:pt x="1086" y="786"/>
                    </a:lnTo>
                    <a:lnTo>
                      <a:pt x="1096" y="760"/>
                    </a:lnTo>
                    <a:lnTo>
                      <a:pt x="1106" y="734"/>
                    </a:lnTo>
                    <a:lnTo>
                      <a:pt x="1112" y="706"/>
                    </a:lnTo>
                    <a:lnTo>
                      <a:pt x="1118" y="680"/>
                    </a:lnTo>
                    <a:lnTo>
                      <a:pt x="1124" y="652"/>
                    </a:lnTo>
                    <a:lnTo>
                      <a:pt x="1128" y="624"/>
                    </a:lnTo>
                    <a:lnTo>
                      <a:pt x="1130" y="594"/>
                    </a:lnTo>
                    <a:lnTo>
                      <a:pt x="1130" y="566"/>
                    </a:lnTo>
                    <a:lnTo>
                      <a:pt x="1130" y="566"/>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Freeform 24"/>
              <p:cNvSpPr>
                <a:spLocks/>
              </p:cNvSpPr>
              <p:nvPr/>
            </p:nvSpPr>
            <p:spPr bwMode="auto">
              <a:xfrm>
                <a:off x="4286" y="741"/>
                <a:ext cx="995" cy="995"/>
              </a:xfrm>
              <a:custGeom>
                <a:avLst/>
                <a:gdLst>
                  <a:gd name="T0" fmla="*/ 1130 w 1130"/>
                  <a:gd name="T1" fmla="*/ 536 h 1130"/>
                  <a:gd name="T2" fmla="*/ 1118 w 1130"/>
                  <a:gd name="T3" fmla="*/ 452 h 1130"/>
                  <a:gd name="T4" fmla="*/ 1096 w 1130"/>
                  <a:gd name="T5" fmla="*/ 372 h 1130"/>
                  <a:gd name="T6" fmla="*/ 1062 w 1130"/>
                  <a:gd name="T7" fmla="*/ 296 h 1130"/>
                  <a:gd name="T8" fmla="*/ 1018 w 1130"/>
                  <a:gd name="T9" fmla="*/ 228 h 1130"/>
                  <a:gd name="T10" fmla="*/ 964 w 1130"/>
                  <a:gd name="T11" fmla="*/ 166 h 1130"/>
                  <a:gd name="T12" fmla="*/ 904 w 1130"/>
                  <a:gd name="T13" fmla="*/ 112 h 1130"/>
                  <a:gd name="T14" fmla="*/ 834 w 1130"/>
                  <a:gd name="T15" fmla="*/ 68 h 1130"/>
                  <a:gd name="T16" fmla="*/ 760 w 1130"/>
                  <a:gd name="T17" fmla="*/ 34 h 1130"/>
                  <a:gd name="T18" fmla="*/ 678 w 1130"/>
                  <a:gd name="T19" fmla="*/ 12 h 1130"/>
                  <a:gd name="T20" fmla="*/ 594 w 1130"/>
                  <a:gd name="T21" fmla="*/ 2 h 1130"/>
                  <a:gd name="T22" fmla="*/ 536 w 1130"/>
                  <a:gd name="T23" fmla="*/ 2 h 1130"/>
                  <a:gd name="T24" fmla="*/ 452 w 1130"/>
                  <a:gd name="T25" fmla="*/ 12 h 1130"/>
                  <a:gd name="T26" fmla="*/ 370 w 1130"/>
                  <a:gd name="T27" fmla="*/ 34 h 1130"/>
                  <a:gd name="T28" fmla="*/ 296 w 1130"/>
                  <a:gd name="T29" fmla="*/ 68 h 1130"/>
                  <a:gd name="T30" fmla="*/ 228 w 1130"/>
                  <a:gd name="T31" fmla="*/ 112 h 1130"/>
                  <a:gd name="T32" fmla="*/ 166 w 1130"/>
                  <a:gd name="T33" fmla="*/ 166 h 1130"/>
                  <a:gd name="T34" fmla="*/ 112 w 1130"/>
                  <a:gd name="T35" fmla="*/ 228 h 1130"/>
                  <a:gd name="T36" fmla="*/ 68 w 1130"/>
                  <a:gd name="T37" fmla="*/ 296 h 1130"/>
                  <a:gd name="T38" fmla="*/ 34 w 1130"/>
                  <a:gd name="T39" fmla="*/ 372 h 1130"/>
                  <a:gd name="T40" fmla="*/ 12 w 1130"/>
                  <a:gd name="T41" fmla="*/ 452 h 1130"/>
                  <a:gd name="T42" fmla="*/ 0 w 1130"/>
                  <a:gd name="T43" fmla="*/ 536 h 1130"/>
                  <a:gd name="T44" fmla="*/ 0 w 1130"/>
                  <a:gd name="T45" fmla="*/ 594 h 1130"/>
                  <a:gd name="T46" fmla="*/ 12 w 1130"/>
                  <a:gd name="T47" fmla="*/ 680 h 1130"/>
                  <a:gd name="T48" fmla="*/ 34 w 1130"/>
                  <a:gd name="T49" fmla="*/ 760 h 1130"/>
                  <a:gd name="T50" fmla="*/ 68 w 1130"/>
                  <a:gd name="T51" fmla="*/ 834 h 1130"/>
                  <a:gd name="T52" fmla="*/ 112 w 1130"/>
                  <a:gd name="T53" fmla="*/ 904 h 1130"/>
                  <a:gd name="T54" fmla="*/ 166 w 1130"/>
                  <a:gd name="T55" fmla="*/ 964 h 1130"/>
                  <a:gd name="T56" fmla="*/ 228 w 1130"/>
                  <a:gd name="T57" fmla="*/ 1018 h 1130"/>
                  <a:gd name="T58" fmla="*/ 296 w 1130"/>
                  <a:gd name="T59" fmla="*/ 1062 h 1130"/>
                  <a:gd name="T60" fmla="*/ 370 w 1130"/>
                  <a:gd name="T61" fmla="*/ 1096 h 1130"/>
                  <a:gd name="T62" fmla="*/ 452 w 1130"/>
                  <a:gd name="T63" fmla="*/ 1118 h 1130"/>
                  <a:gd name="T64" fmla="*/ 536 w 1130"/>
                  <a:gd name="T65" fmla="*/ 1130 h 1130"/>
                  <a:gd name="T66" fmla="*/ 594 w 1130"/>
                  <a:gd name="T67" fmla="*/ 1130 h 1130"/>
                  <a:gd name="T68" fmla="*/ 678 w 1130"/>
                  <a:gd name="T69" fmla="*/ 1118 h 1130"/>
                  <a:gd name="T70" fmla="*/ 760 w 1130"/>
                  <a:gd name="T71" fmla="*/ 1096 h 1130"/>
                  <a:gd name="T72" fmla="*/ 834 w 1130"/>
                  <a:gd name="T73" fmla="*/ 1062 h 1130"/>
                  <a:gd name="T74" fmla="*/ 904 w 1130"/>
                  <a:gd name="T75" fmla="*/ 1018 h 1130"/>
                  <a:gd name="T76" fmla="*/ 964 w 1130"/>
                  <a:gd name="T77" fmla="*/ 964 h 1130"/>
                  <a:gd name="T78" fmla="*/ 1018 w 1130"/>
                  <a:gd name="T79" fmla="*/ 904 h 1130"/>
                  <a:gd name="T80" fmla="*/ 1062 w 1130"/>
                  <a:gd name="T81" fmla="*/ 834 h 1130"/>
                  <a:gd name="T82" fmla="*/ 1096 w 1130"/>
                  <a:gd name="T83" fmla="*/ 760 h 1130"/>
                  <a:gd name="T84" fmla="*/ 1118 w 1130"/>
                  <a:gd name="T85" fmla="*/ 680 h 1130"/>
                  <a:gd name="T86" fmla="*/ 1130 w 1130"/>
                  <a:gd name="T87" fmla="*/ 59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0" h="1130">
                    <a:moveTo>
                      <a:pt x="1130" y="566"/>
                    </a:moveTo>
                    <a:lnTo>
                      <a:pt x="1130" y="566"/>
                    </a:lnTo>
                    <a:lnTo>
                      <a:pt x="1130" y="536"/>
                    </a:lnTo>
                    <a:lnTo>
                      <a:pt x="1128" y="508"/>
                    </a:lnTo>
                    <a:lnTo>
                      <a:pt x="1124" y="480"/>
                    </a:lnTo>
                    <a:lnTo>
                      <a:pt x="1118" y="452"/>
                    </a:lnTo>
                    <a:lnTo>
                      <a:pt x="1112" y="424"/>
                    </a:lnTo>
                    <a:lnTo>
                      <a:pt x="1104" y="398"/>
                    </a:lnTo>
                    <a:lnTo>
                      <a:pt x="1096" y="372"/>
                    </a:lnTo>
                    <a:lnTo>
                      <a:pt x="1086" y="346"/>
                    </a:lnTo>
                    <a:lnTo>
                      <a:pt x="1074" y="320"/>
                    </a:lnTo>
                    <a:lnTo>
                      <a:pt x="1062" y="296"/>
                    </a:lnTo>
                    <a:lnTo>
                      <a:pt x="1048" y="272"/>
                    </a:lnTo>
                    <a:lnTo>
                      <a:pt x="1034" y="250"/>
                    </a:lnTo>
                    <a:lnTo>
                      <a:pt x="1018" y="228"/>
                    </a:lnTo>
                    <a:lnTo>
                      <a:pt x="1000" y="206"/>
                    </a:lnTo>
                    <a:lnTo>
                      <a:pt x="984" y="186"/>
                    </a:lnTo>
                    <a:lnTo>
                      <a:pt x="964" y="166"/>
                    </a:lnTo>
                    <a:lnTo>
                      <a:pt x="944" y="148"/>
                    </a:lnTo>
                    <a:lnTo>
                      <a:pt x="924" y="130"/>
                    </a:lnTo>
                    <a:lnTo>
                      <a:pt x="904" y="112"/>
                    </a:lnTo>
                    <a:lnTo>
                      <a:pt x="880" y="96"/>
                    </a:lnTo>
                    <a:lnTo>
                      <a:pt x="858" y="82"/>
                    </a:lnTo>
                    <a:lnTo>
                      <a:pt x="834" y="68"/>
                    </a:lnTo>
                    <a:lnTo>
                      <a:pt x="810" y="56"/>
                    </a:lnTo>
                    <a:lnTo>
                      <a:pt x="784" y="44"/>
                    </a:lnTo>
                    <a:lnTo>
                      <a:pt x="760" y="34"/>
                    </a:lnTo>
                    <a:lnTo>
                      <a:pt x="734" y="26"/>
                    </a:lnTo>
                    <a:lnTo>
                      <a:pt x="706" y="18"/>
                    </a:lnTo>
                    <a:lnTo>
                      <a:pt x="678" y="12"/>
                    </a:lnTo>
                    <a:lnTo>
                      <a:pt x="652" y="6"/>
                    </a:lnTo>
                    <a:lnTo>
                      <a:pt x="622" y="4"/>
                    </a:lnTo>
                    <a:lnTo>
                      <a:pt x="594" y="2"/>
                    </a:lnTo>
                    <a:lnTo>
                      <a:pt x="566" y="0"/>
                    </a:lnTo>
                    <a:lnTo>
                      <a:pt x="566" y="0"/>
                    </a:lnTo>
                    <a:lnTo>
                      <a:pt x="536" y="2"/>
                    </a:lnTo>
                    <a:lnTo>
                      <a:pt x="508" y="4"/>
                    </a:lnTo>
                    <a:lnTo>
                      <a:pt x="480" y="6"/>
                    </a:lnTo>
                    <a:lnTo>
                      <a:pt x="452" y="12"/>
                    </a:lnTo>
                    <a:lnTo>
                      <a:pt x="424" y="18"/>
                    </a:lnTo>
                    <a:lnTo>
                      <a:pt x="398" y="26"/>
                    </a:lnTo>
                    <a:lnTo>
                      <a:pt x="370" y="34"/>
                    </a:lnTo>
                    <a:lnTo>
                      <a:pt x="346" y="44"/>
                    </a:lnTo>
                    <a:lnTo>
                      <a:pt x="320" y="56"/>
                    </a:lnTo>
                    <a:lnTo>
                      <a:pt x="296" y="68"/>
                    </a:lnTo>
                    <a:lnTo>
                      <a:pt x="272" y="82"/>
                    </a:lnTo>
                    <a:lnTo>
                      <a:pt x="250" y="96"/>
                    </a:lnTo>
                    <a:lnTo>
                      <a:pt x="228" y="112"/>
                    </a:lnTo>
                    <a:lnTo>
                      <a:pt x="206" y="130"/>
                    </a:lnTo>
                    <a:lnTo>
                      <a:pt x="186" y="148"/>
                    </a:lnTo>
                    <a:lnTo>
                      <a:pt x="166" y="166"/>
                    </a:lnTo>
                    <a:lnTo>
                      <a:pt x="146" y="186"/>
                    </a:lnTo>
                    <a:lnTo>
                      <a:pt x="130" y="206"/>
                    </a:lnTo>
                    <a:lnTo>
                      <a:pt x="112" y="228"/>
                    </a:lnTo>
                    <a:lnTo>
                      <a:pt x="96" y="250"/>
                    </a:lnTo>
                    <a:lnTo>
                      <a:pt x="82" y="272"/>
                    </a:lnTo>
                    <a:lnTo>
                      <a:pt x="68" y="296"/>
                    </a:lnTo>
                    <a:lnTo>
                      <a:pt x="56" y="320"/>
                    </a:lnTo>
                    <a:lnTo>
                      <a:pt x="44" y="346"/>
                    </a:lnTo>
                    <a:lnTo>
                      <a:pt x="34" y="372"/>
                    </a:lnTo>
                    <a:lnTo>
                      <a:pt x="26" y="398"/>
                    </a:lnTo>
                    <a:lnTo>
                      <a:pt x="18" y="424"/>
                    </a:lnTo>
                    <a:lnTo>
                      <a:pt x="12" y="452"/>
                    </a:lnTo>
                    <a:lnTo>
                      <a:pt x="6" y="480"/>
                    </a:lnTo>
                    <a:lnTo>
                      <a:pt x="4" y="508"/>
                    </a:lnTo>
                    <a:lnTo>
                      <a:pt x="0" y="536"/>
                    </a:lnTo>
                    <a:lnTo>
                      <a:pt x="0" y="566"/>
                    </a:lnTo>
                    <a:lnTo>
                      <a:pt x="0" y="566"/>
                    </a:lnTo>
                    <a:lnTo>
                      <a:pt x="0" y="594"/>
                    </a:lnTo>
                    <a:lnTo>
                      <a:pt x="4" y="624"/>
                    </a:lnTo>
                    <a:lnTo>
                      <a:pt x="6" y="652"/>
                    </a:lnTo>
                    <a:lnTo>
                      <a:pt x="12" y="680"/>
                    </a:lnTo>
                    <a:lnTo>
                      <a:pt x="18" y="706"/>
                    </a:lnTo>
                    <a:lnTo>
                      <a:pt x="26" y="734"/>
                    </a:lnTo>
                    <a:lnTo>
                      <a:pt x="34" y="760"/>
                    </a:lnTo>
                    <a:lnTo>
                      <a:pt x="44" y="786"/>
                    </a:lnTo>
                    <a:lnTo>
                      <a:pt x="56" y="810"/>
                    </a:lnTo>
                    <a:lnTo>
                      <a:pt x="68" y="834"/>
                    </a:lnTo>
                    <a:lnTo>
                      <a:pt x="82" y="858"/>
                    </a:lnTo>
                    <a:lnTo>
                      <a:pt x="96" y="882"/>
                    </a:lnTo>
                    <a:lnTo>
                      <a:pt x="112" y="904"/>
                    </a:lnTo>
                    <a:lnTo>
                      <a:pt x="130" y="924"/>
                    </a:lnTo>
                    <a:lnTo>
                      <a:pt x="146" y="946"/>
                    </a:lnTo>
                    <a:lnTo>
                      <a:pt x="166" y="964"/>
                    </a:lnTo>
                    <a:lnTo>
                      <a:pt x="186" y="984"/>
                    </a:lnTo>
                    <a:lnTo>
                      <a:pt x="206" y="1002"/>
                    </a:lnTo>
                    <a:lnTo>
                      <a:pt x="228" y="1018"/>
                    </a:lnTo>
                    <a:lnTo>
                      <a:pt x="250" y="1034"/>
                    </a:lnTo>
                    <a:lnTo>
                      <a:pt x="272" y="1048"/>
                    </a:lnTo>
                    <a:lnTo>
                      <a:pt x="296" y="1062"/>
                    </a:lnTo>
                    <a:lnTo>
                      <a:pt x="320" y="1074"/>
                    </a:lnTo>
                    <a:lnTo>
                      <a:pt x="346" y="1086"/>
                    </a:lnTo>
                    <a:lnTo>
                      <a:pt x="370" y="1096"/>
                    </a:lnTo>
                    <a:lnTo>
                      <a:pt x="398" y="1104"/>
                    </a:lnTo>
                    <a:lnTo>
                      <a:pt x="424" y="1112"/>
                    </a:lnTo>
                    <a:lnTo>
                      <a:pt x="452" y="1118"/>
                    </a:lnTo>
                    <a:lnTo>
                      <a:pt x="480" y="1124"/>
                    </a:lnTo>
                    <a:lnTo>
                      <a:pt x="508" y="1128"/>
                    </a:lnTo>
                    <a:lnTo>
                      <a:pt x="536" y="1130"/>
                    </a:lnTo>
                    <a:lnTo>
                      <a:pt x="566" y="1130"/>
                    </a:lnTo>
                    <a:lnTo>
                      <a:pt x="566" y="1130"/>
                    </a:lnTo>
                    <a:lnTo>
                      <a:pt x="594" y="1130"/>
                    </a:lnTo>
                    <a:lnTo>
                      <a:pt x="622" y="1128"/>
                    </a:lnTo>
                    <a:lnTo>
                      <a:pt x="652" y="1124"/>
                    </a:lnTo>
                    <a:lnTo>
                      <a:pt x="678" y="1118"/>
                    </a:lnTo>
                    <a:lnTo>
                      <a:pt x="706" y="1112"/>
                    </a:lnTo>
                    <a:lnTo>
                      <a:pt x="734" y="1104"/>
                    </a:lnTo>
                    <a:lnTo>
                      <a:pt x="760" y="1096"/>
                    </a:lnTo>
                    <a:lnTo>
                      <a:pt x="784" y="1086"/>
                    </a:lnTo>
                    <a:lnTo>
                      <a:pt x="810" y="1074"/>
                    </a:lnTo>
                    <a:lnTo>
                      <a:pt x="834" y="1062"/>
                    </a:lnTo>
                    <a:lnTo>
                      <a:pt x="858" y="1048"/>
                    </a:lnTo>
                    <a:lnTo>
                      <a:pt x="880" y="1034"/>
                    </a:lnTo>
                    <a:lnTo>
                      <a:pt x="904" y="1018"/>
                    </a:lnTo>
                    <a:lnTo>
                      <a:pt x="924" y="1002"/>
                    </a:lnTo>
                    <a:lnTo>
                      <a:pt x="944" y="984"/>
                    </a:lnTo>
                    <a:lnTo>
                      <a:pt x="964" y="964"/>
                    </a:lnTo>
                    <a:lnTo>
                      <a:pt x="984" y="946"/>
                    </a:lnTo>
                    <a:lnTo>
                      <a:pt x="1000" y="924"/>
                    </a:lnTo>
                    <a:lnTo>
                      <a:pt x="1018" y="904"/>
                    </a:lnTo>
                    <a:lnTo>
                      <a:pt x="1034" y="882"/>
                    </a:lnTo>
                    <a:lnTo>
                      <a:pt x="1048" y="858"/>
                    </a:lnTo>
                    <a:lnTo>
                      <a:pt x="1062" y="834"/>
                    </a:lnTo>
                    <a:lnTo>
                      <a:pt x="1074" y="810"/>
                    </a:lnTo>
                    <a:lnTo>
                      <a:pt x="1086" y="786"/>
                    </a:lnTo>
                    <a:lnTo>
                      <a:pt x="1096" y="760"/>
                    </a:lnTo>
                    <a:lnTo>
                      <a:pt x="1104" y="734"/>
                    </a:lnTo>
                    <a:lnTo>
                      <a:pt x="1112" y="706"/>
                    </a:lnTo>
                    <a:lnTo>
                      <a:pt x="1118" y="680"/>
                    </a:lnTo>
                    <a:lnTo>
                      <a:pt x="1124" y="652"/>
                    </a:lnTo>
                    <a:lnTo>
                      <a:pt x="1128" y="624"/>
                    </a:lnTo>
                    <a:lnTo>
                      <a:pt x="1130" y="594"/>
                    </a:lnTo>
                    <a:lnTo>
                      <a:pt x="1130" y="566"/>
                    </a:lnTo>
                    <a:lnTo>
                      <a:pt x="1130" y="566"/>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3" name="Freeform 25"/>
              <p:cNvSpPr>
                <a:spLocks/>
              </p:cNvSpPr>
              <p:nvPr/>
            </p:nvSpPr>
            <p:spPr bwMode="auto">
              <a:xfrm>
                <a:off x="4378" y="968"/>
                <a:ext cx="130" cy="124"/>
              </a:xfrm>
              <a:custGeom>
                <a:avLst/>
                <a:gdLst>
                  <a:gd name="T0" fmla="*/ 70 w 130"/>
                  <a:gd name="T1" fmla="*/ 44 h 124"/>
                  <a:gd name="T2" fmla="*/ 70 w 130"/>
                  <a:gd name="T3" fmla="*/ 44 h 124"/>
                  <a:gd name="T4" fmla="*/ 78 w 130"/>
                  <a:gd name="T5" fmla="*/ 64 h 124"/>
                  <a:gd name="T6" fmla="*/ 90 w 130"/>
                  <a:gd name="T7" fmla="*/ 82 h 124"/>
                  <a:gd name="T8" fmla="*/ 90 w 130"/>
                  <a:gd name="T9" fmla="*/ 82 h 124"/>
                  <a:gd name="T10" fmla="*/ 98 w 130"/>
                  <a:gd name="T11" fmla="*/ 90 h 124"/>
                  <a:gd name="T12" fmla="*/ 108 w 130"/>
                  <a:gd name="T13" fmla="*/ 98 h 124"/>
                  <a:gd name="T14" fmla="*/ 118 w 130"/>
                  <a:gd name="T15" fmla="*/ 104 h 124"/>
                  <a:gd name="T16" fmla="*/ 130 w 130"/>
                  <a:gd name="T17" fmla="*/ 110 h 124"/>
                  <a:gd name="T18" fmla="*/ 130 w 130"/>
                  <a:gd name="T19" fmla="*/ 110 h 124"/>
                  <a:gd name="T20" fmla="*/ 126 w 130"/>
                  <a:gd name="T21" fmla="*/ 116 h 124"/>
                  <a:gd name="T22" fmla="*/ 122 w 130"/>
                  <a:gd name="T23" fmla="*/ 124 h 124"/>
                  <a:gd name="T24" fmla="*/ 122 w 130"/>
                  <a:gd name="T25" fmla="*/ 124 h 124"/>
                  <a:gd name="T26" fmla="*/ 102 w 130"/>
                  <a:gd name="T27" fmla="*/ 110 h 124"/>
                  <a:gd name="T28" fmla="*/ 86 w 130"/>
                  <a:gd name="T29" fmla="*/ 96 h 124"/>
                  <a:gd name="T30" fmla="*/ 86 w 130"/>
                  <a:gd name="T31" fmla="*/ 96 h 124"/>
                  <a:gd name="T32" fmla="*/ 74 w 130"/>
                  <a:gd name="T33" fmla="*/ 80 h 124"/>
                  <a:gd name="T34" fmla="*/ 64 w 130"/>
                  <a:gd name="T35" fmla="*/ 60 h 124"/>
                  <a:gd name="T36" fmla="*/ 64 w 130"/>
                  <a:gd name="T37" fmla="*/ 60 h 124"/>
                  <a:gd name="T38" fmla="*/ 60 w 130"/>
                  <a:gd name="T39" fmla="*/ 72 h 124"/>
                  <a:gd name="T40" fmla="*/ 56 w 130"/>
                  <a:gd name="T41" fmla="*/ 84 h 124"/>
                  <a:gd name="T42" fmla="*/ 48 w 130"/>
                  <a:gd name="T43" fmla="*/ 94 h 124"/>
                  <a:gd name="T44" fmla="*/ 40 w 130"/>
                  <a:gd name="T45" fmla="*/ 102 h 124"/>
                  <a:gd name="T46" fmla="*/ 40 w 130"/>
                  <a:gd name="T47" fmla="*/ 102 h 124"/>
                  <a:gd name="T48" fmla="*/ 26 w 130"/>
                  <a:gd name="T49" fmla="*/ 114 h 124"/>
                  <a:gd name="T50" fmla="*/ 8 w 130"/>
                  <a:gd name="T51" fmla="*/ 124 h 124"/>
                  <a:gd name="T52" fmla="*/ 8 w 130"/>
                  <a:gd name="T53" fmla="*/ 124 h 124"/>
                  <a:gd name="T54" fmla="*/ 4 w 130"/>
                  <a:gd name="T55" fmla="*/ 118 h 124"/>
                  <a:gd name="T56" fmla="*/ 0 w 130"/>
                  <a:gd name="T57" fmla="*/ 112 h 124"/>
                  <a:gd name="T58" fmla="*/ 0 w 130"/>
                  <a:gd name="T59" fmla="*/ 112 h 124"/>
                  <a:gd name="T60" fmla="*/ 12 w 130"/>
                  <a:gd name="T61" fmla="*/ 106 h 124"/>
                  <a:gd name="T62" fmla="*/ 22 w 130"/>
                  <a:gd name="T63" fmla="*/ 100 h 124"/>
                  <a:gd name="T64" fmla="*/ 30 w 130"/>
                  <a:gd name="T65" fmla="*/ 94 h 124"/>
                  <a:gd name="T66" fmla="*/ 38 w 130"/>
                  <a:gd name="T67" fmla="*/ 86 h 124"/>
                  <a:gd name="T68" fmla="*/ 38 w 130"/>
                  <a:gd name="T69" fmla="*/ 86 h 124"/>
                  <a:gd name="T70" fmla="*/ 44 w 130"/>
                  <a:gd name="T71" fmla="*/ 78 h 124"/>
                  <a:gd name="T72" fmla="*/ 48 w 130"/>
                  <a:gd name="T73" fmla="*/ 68 h 124"/>
                  <a:gd name="T74" fmla="*/ 52 w 130"/>
                  <a:gd name="T75" fmla="*/ 56 h 124"/>
                  <a:gd name="T76" fmla="*/ 54 w 130"/>
                  <a:gd name="T77" fmla="*/ 44 h 124"/>
                  <a:gd name="T78" fmla="*/ 20 w 130"/>
                  <a:gd name="T79" fmla="*/ 44 h 124"/>
                  <a:gd name="T80" fmla="*/ 20 w 130"/>
                  <a:gd name="T81" fmla="*/ 44 h 124"/>
                  <a:gd name="T82" fmla="*/ 4 w 130"/>
                  <a:gd name="T83" fmla="*/ 44 h 124"/>
                  <a:gd name="T84" fmla="*/ 4 w 130"/>
                  <a:gd name="T85" fmla="*/ 30 h 124"/>
                  <a:gd name="T86" fmla="*/ 4 w 130"/>
                  <a:gd name="T87" fmla="*/ 30 h 124"/>
                  <a:gd name="T88" fmla="*/ 20 w 130"/>
                  <a:gd name="T89" fmla="*/ 30 h 124"/>
                  <a:gd name="T90" fmla="*/ 56 w 130"/>
                  <a:gd name="T91" fmla="*/ 30 h 124"/>
                  <a:gd name="T92" fmla="*/ 56 w 130"/>
                  <a:gd name="T93" fmla="*/ 30 h 124"/>
                  <a:gd name="T94" fmla="*/ 56 w 130"/>
                  <a:gd name="T95" fmla="*/ 14 h 124"/>
                  <a:gd name="T96" fmla="*/ 56 w 130"/>
                  <a:gd name="T97" fmla="*/ 14 h 124"/>
                  <a:gd name="T98" fmla="*/ 56 w 130"/>
                  <a:gd name="T99" fmla="*/ 0 h 124"/>
                  <a:gd name="T100" fmla="*/ 72 w 130"/>
                  <a:gd name="T101" fmla="*/ 0 h 124"/>
                  <a:gd name="T102" fmla="*/ 72 w 130"/>
                  <a:gd name="T103" fmla="*/ 0 h 124"/>
                  <a:gd name="T104" fmla="*/ 70 w 130"/>
                  <a:gd name="T105" fmla="*/ 16 h 124"/>
                  <a:gd name="T106" fmla="*/ 70 w 130"/>
                  <a:gd name="T107" fmla="*/ 16 h 124"/>
                  <a:gd name="T108" fmla="*/ 70 w 130"/>
                  <a:gd name="T109" fmla="*/ 30 h 124"/>
                  <a:gd name="T110" fmla="*/ 108 w 130"/>
                  <a:gd name="T111" fmla="*/ 30 h 124"/>
                  <a:gd name="T112" fmla="*/ 108 w 130"/>
                  <a:gd name="T113" fmla="*/ 30 h 124"/>
                  <a:gd name="T114" fmla="*/ 126 w 130"/>
                  <a:gd name="T115" fmla="*/ 30 h 124"/>
                  <a:gd name="T116" fmla="*/ 126 w 130"/>
                  <a:gd name="T117" fmla="*/ 44 h 124"/>
                  <a:gd name="T118" fmla="*/ 126 w 130"/>
                  <a:gd name="T119" fmla="*/ 44 h 124"/>
                  <a:gd name="T120" fmla="*/ 108 w 130"/>
                  <a:gd name="T121" fmla="*/ 44 h 124"/>
                  <a:gd name="T122" fmla="*/ 70 w 130"/>
                  <a:gd name="T123" fmla="*/ 4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4">
                    <a:moveTo>
                      <a:pt x="70" y="44"/>
                    </a:moveTo>
                    <a:lnTo>
                      <a:pt x="70" y="44"/>
                    </a:lnTo>
                    <a:lnTo>
                      <a:pt x="78" y="64"/>
                    </a:lnTo>
                    <a:lnTo>
                      <a:pt x="90" y="82"/>
                    </a:lnTo>
                    <a:lnTo>
                      <a:pt x="90" y="82"/>
                    </a:lnTo>
                    <a:lnTo>
                      <a:pt x="98" y="90"/>
                    </a:lnTo>
                    <a:lnTo>
                      <a:pt x="108" y="98"/>
                    </a:lnTo>
                    <a:lnTo>
                      <a:pt x="118" y="104"/>
                    </a:lnTo>
                    <a:lnTo>
                      <a:pt x="130" y="110"/>
                    </a:lnTo>
                    <a:lnTo>
                      <a:pt x="130" y="110"/>
                    </a:lnTo>
                    <a:lnTo>
                      <a:pt x="126" y="116"/>
                    </a:lnTo>
                    <a:lnTo>
                      <a:pt x="122" y="124"/>
                    </a:lnTo>
                    <a:lnTo>
                      <a:pt x="122" y="124"/>
                    </a:lnTo>
                    <a:lnTo>
                      <a:pt x="102" y="110"/>
                    </a:lnTo>
                    <a:lnTo>
                      <a:pt x="86" y="96"/>
                    </a:lnTo>
                    <a:lnTo>
                      <a:pt x="86" y="96"/>
                    </a:lnTo>
                    <a:lnTo>
                      <a:pt x="74" y="80"/>
                    </a:lnTo>
                    <a:lnTo>
                      <a:pt x="64" y="60"/>
                    </a:lnTo>
                    <a:lnTo>
                      <a:pt x="64" y="60"/>
                    </a:lnTo>
                    <a:lnTo>
                      <a:pt x="60" y="72"/>
                    </a:lnTo>
                    <a:lnTo>
                      <a:pt x="56" y="84"/>
                    </a:lnTo>
                    <a:lnTo>
                      <a:pt x="48" y="94"/>
                    </a:lnTo>
                    <a:lnTo>
                      <a:pt x="40" y="102"/>
                    </a:lnTo>
                    <a:lnTo>
                      <a:pt x="40" y="102"/>
                    </a:lnTo>
                    <a:lnTo>
                      <a:pt x="26" y="114"/>
                    </a:lnTo>
                    <a:lnTo>
                      <a:pt x="8" y="124"/>
                    </a:lnTo>
                    <a:lnTo>
                      <a:pt x="8" y="124"/>
                    </a:lnTo>
                    <a:lnTo>
                      <a:pt x="4" y="118"/>
                    </a:lnTo>
                    <a:lnTo>
                      <a:pt x="0" y="112"/>
                    </a:lnTo>
                    <a:lnTo>
                      <a:pt x="0" y="112"/>
                    </a:lnTo>
                    <a:lnTo>
                      <a:pt x="12" y="106"/>
                    </a:lnTo>
                    <a:lnTo>
                      <a:pt x="22" y="100"/>
                    </a:lnTo>
                    <a:lnTo>
                      <a:pt x="30" y="94"/>
                    </a:lnTo>
                    <a:lnTo>
                      <a:pt x="38" y="86"/>
                    </a:lnTo>
                    <a:lnTo>
                      <a:pt x="38" y="86"/>
                    </a:lnTo>
                    <a:lnTo>
                      <a:pt x="44" y="78"/>
                    </a:lnTo>
                    <a:lnTo>
                      <a:pt x="48" y="68"/>
                    </a:lnTo>
                    <a:lnTo>
                      <a:pt x="52" y="56"/>
                    </a:lnTo>
                    <a:lnTo>
                      <a:pt x="54" y="44"/>
                    </a:lnTo>
                    <a:lnTo>
                      <a:pt x="20" y="44"/>
                    </a:lnTo>
                    <a:lnTo>
                      <a:pt x="20" y="44"/>
                    </a:lnTo>
                    <a:lnTo>
                      <a:pt x="4" y="44"/>
                    </a:lnTo>
                    <a:lnTo>
                      <a:pt x="4" y="30"/>
                    </a:lnTo>
                    <a:lnTo>
                      <a:pt x="4" y="30"/>
                    </a:lnTo>
                    <a:lnTo>
                      <a:pt x="20" y="30"/>
                    </a:lnTo>
                    <a:lnTo>
                      <a:pt x="56" y="30"/>
                    </a:lnTo>
                    <a:lnTo>
                      <a:pt x="56" y="30"/>
                    </a:lnTo>
                    <a:lnTo>
                      <a:pt x="56" y="14"/>
                    </a:lnTo>
                    <a:lnTo>
                      <a:pt x="56" y="14"/>
                    </a:lnTo>
                    <a:lnTo>
                      <a:pt x="56" y="0"/>
                    </a:lnTo>
                    <a:lnTo>
                      <a:pt x="72" y="0"/>
                    </a:lnTo>
                    <a:lnTo>
                      <a:pt x="72" y="0"/>
                    </a:lnTo>
                    <a:lnTo>
                      <a:pt x="70" y="16"/>
                    </a:lnTo>
                    <a:lnTo>
                      <a:pt x="70" y="16"/>
                    </a:lnTo>
                    <a:lnTo>
                      <a:pt x="70" y="30"/>
                    </a:lnTo>
                    <a:lnTo>
                      <a:pt x="108" y="30"/>
                    </a:lnTo>
                    <a:lnTo>
                      <a:pt x="108" y="30"/>
                    </a:lnTo>
                    <a:lnTo>
                      <a:pt x="126" y="30"/>
                    </a:lnTo>
                    <a:lnTo>
                      <a:pt x="126" y="44"/>
                    </a:lnTo>
                    <a:lnTo>
                      <a:pt x="126" y="44"/>
                    </a:lnTo>
                    <a:lnTo>
                      <a:pt x="108" y="44"/>
                    </a:lnTo>
                    <a:lnTo>
                      <a:pt x="7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4" name="Freeform 26"/>
              <p:cNvSpPr>
                <a:spLocks noEditPoints="1"/>
              </p:cNvSpPr>
              <p:nvPr/>
            </p:nvSpPr>
            <p:spPr bwMode="auto">
              <a:xfrm>
                <a:off x="4524" y="968"/>
                <a:ext cx="126" cy="124"/>
              </a:xfrm>
              <a:custGeom>
                <a:avLst/>
                <a:gdLst>
                  <a:gd name="T0" fmla="*/ 0 w 126"/>
                  <a:gd name="T1" fmla="*/ 12 h 124"/>
                  <a:gd name="T2" fmla="*/ 0 w 126"/>
                  <a:gd name="T3" fmla="*/ 0 h 124"/>
                  <a:gd name="T4" fmla="*/ 32 w 126"/>
                  <a:gd name="T5" fmla="*/ 2 h 124"/>
                  <a:gd name="T6" fmla="*/ 40 w 126"/>
                  <a:gd name="T7" fmla="*/ 0 h 124"/>
                  <a:gd name="T8" fmla="*/ 46 w 126"/>
                  <a:gd name="T9" fmla="*/ 10 h 124"/>
                  <a:gd name="T10" fmla="*/ 44 w 126"/>
                  <a:gd name="T11" fmla="*/ 16 h 124"/>
                  <a:gd name="T12" fmla="*/ 32 w 126"/>
                  <a:gd name="T13" fmla="*/ 44 h 124"/>
                  <a:gd name="T14" fmla="*/ 40 w 126"/>
                  <a:gd name="T15" fmla="*/ 60 h 124"/>
                  <a:gd name="T16" fmla="*/ 42 w 126"/>
                  <a:gd name="T17" fmla="*/ 74 h 124"/>
                  <a:gd name="T18" fmla="*/ 42 w 126"/>
                  <a:gd name="T19" fmla="*/ 80 h 124"/>
                  <a:gd name="T20" fmla="*/ 38 w 126"/>
                  <a:gd name="T21" fmla="*/ 88 h 124"/>
                  <a:gd name="T22" fmla="*/ 34 w 126"/>
                  <a:gd name="T23" fmla="*/ 90 h 124"/>
                  <a:gd name="T24" fmla="*/ 22 w 126"/>
                  <a:gd name="T25" fmla="*/ 92 h 124"/>
                  <a:gd name="T26" fmla="*/ 18 w 126"/>
                  <a:gd name="T27" fmla="*/ 92 h 124"/>
                  <a:gd name="T28" fmla="*/ 16 w 126"/>
                  <a:gd name="T29" fmla="*/ 80 h 124"/>
                  <a:gd name="T30" fmla="*/ 24 w 126"/>
                  <a:gd name="T31" fmla="*/ 80 h 124"/>
                  <a:gd name="T32" fmla="*/ 30 w 126"/>
                  <a:gd name="T33" fmla="*/ 78 h 124"/>
                  <a:gd name="T34" fmla="*/ 32 w 126"/>
                  <a:gd name="T35" fmla="*/ 72 h 124"/>
                  <a:gd name="T36" fmla="*/ 30 w 126"/>
                  <a:gd name="T37" fmla="*/ 64 h 124"/>
                  <a:gd name="T38" fmla="*/ 18 w 126"/>
                  <a:gd name="T39" fmla="*/ 44 h 124"/>
                  <a:gd name="T40" fmla="*/ 26 w 126"/>
                  <a:gd name="T41" fmla="*/ 30 h 124"/>
                  <a:gd name="T42" fmla="*/ 12 w 126"/>
                  <a:gd name="T43" fmla="*/ 12 h 124"/>
                  <a:gd name="T44" fmla="*/ 12 w 126"/>
                  <a:gd name="T45" fmla="*/ 110 h 124"/>
                  <a:gd name="T46" fmla="*/ 0 w 126"/>
                  <a:gd name="T47" fmla="*/ 124 h 124"/>
                  <a:gd name="T48" fmla="*/ 0 w 126"/>
                  <a:gd name="T49" fmla="*/ 110 h 124"/>
                  <a:gd name="T50" fmla="*/ 62 w 126"/>
                  <a:gd name="T51" fmla="*/ 46 h 124"/>
                  <a:gd name="T52" fmla="*/ 60 w 126"/>
                  <a:gd name="T53" fmla="*/ 74 h 124"/>
                  <a:gd name="T54" fmla="*/ 54 w 126"/>
                  <a:gd name="T55" fmla="*/ 94 h 124"/>
                  <a:gd name="T56" fmla="*/ 34 w 126"/>
                  <a:gd name="T57" fmla="*/ 124 h 124"/>
                  <a:gd name="T58" fmla="*/ 30 w 126"/>
                  <a:gd name="T59" fmla="*/ 120 h 124"/>
                  <a:gd name="T60" fmla="*/ 24 w 126"/>
                  <a:gd name="T61" fmla="*/ 116 h 124"/>
                  <a:gd name="T62" fmla="*/ 40 w 126"/>
                  <a:gd name="T63" fmla="*/ 96 h 124"/>
                  <a:gd name="T64" fmla="*/ 44 w 126"/>
                  <a:gd name="T65" fmla="*/ 88 h 124"/>
                  <a:gd name="T66" fmla="*/ 48 w 126"/>
                  <a:gd name="T67" fmla="*/ 60 h 124"/>
                  <a:gd name="T68" fmla="*/ 50 w 126"/>
                  <a:gd name="T69" fmla="*/ 20 h 124"/>
                  <a:gd name="T70" fmla="*/ 50 w 126"/>
                  <a:gd name="T71" fmla="*/ 2 h 124"/>
                  <a:gd name="T72" fmla="*/ 106 w 126"/>
                  <a:gd name="T73" fmla="*/ 4 h 124"/>
                  <a:gd name="T74" fmla="*/ 120 w 126"/>
                  <a:gd name="T75" fmla="*/ 2 h 124"/>
                  <a:gd name="T76" fmla="*/ 120 w 126"/>
                  <a:gd name="T77" fmla="*/ 16 h 124"/>
                  <a:gd name="T78" fmla="*/ 62 w 126"/>
                  <a:gd name="T79" fmla="*/ 14 h 124"/>
                  <a:gd name="T80" fmla="*/ 62 w 126"/>
                  <a:gd name="T81" fmla="*/ 26 h 124"/>
                  <a:gd name="T82" fmla="*/ 100 w 126"/>
                  <a:gd name="T83" fmla="*/ 34 h 124"/>
                  <a:gd name="T84" fmla="*/ 110 w 126"/>
                  <a:gd name="T85" fmla="*/ 34 h 124"/>
                  <a:gd name="T86" fmla="*/ 116 w 126"/>
                  <a:gd name="T87" fmla="*/ 40 h 124"/>
                  <a:gd name="T88" fmla="*/ 112 w 126"/>
                  <a:gd name="T89" fmla="*/ 56 h 124"/>
                  <a:gd name="T90" fmla="*/ 100 w 126"/>
                  <a:gd name="T91" fmla="*/ 84 h 124"/>
                  <a:gd name="T92" fmla="*/ 96 w 126"/>
                  <a:gd name="T93" fmla="*/ 90 h 124"/>
                  <a:gd name="T94" fmla="*/ 126 w 126"/>
                  <a:gd name="T95" fmla="*/ 112 h 124"/>
                  <a:gd name="T96" fmla="*/ 122 w 126"/>
                  <a:gd name="T97" fmla="*/ 116 h 124"/>
                  <a:gd name="T98" fmla="*/ 118 w 126"/>
                  <a:gd name="T99" fmla="*/ 124 h 124"/>
                  <a:gd name="T100" fmla="*/ 88 w 126"/>
                  <a:gd name="T101" fmla="*/ 100 h 124"/>
                  <a:gd name="T102" fmla="*/ 74 w 126"/>
                  <a:gd name="T103" fmla="*/ 114 h 124"/>
                  <a:gd name="T104" fmla="*/ 56 w 126"/>
                  <a:gd name="T105" fmla="*/ 124 h 124"/>
                  <a:gd name="T106" fmla="*/ 48 w 126"/>
                  <a:gd name="T107" fmla="*/ 114 h 124"/>
                  <a:gd name="T108" fmla="*/ 66 w 126"/>
                  <a:gd name="T109" fmla="*/ 104 h 124"/>
                  <a:gd name="T110" fmla="*/ 82 w 126"/>
                  <a:gd name="T111" fmla="*/ 90 h 124"/>
                  <a:gd name="T112" fmla="*/ 76 w 126"/>
                  <a:gd name="T113" fmla="*/ 80 h 124"/>
                  <a:gd name="T114" fmla="*/ 66 w 126"/>
                  <a:gd name="T115" fmla="*/ 46 h 124"/>
                  <a:gd name="T116" fmla="*/ 78 w 126"/>
                  <a:gd name="T117" fmla="*/ 46 h 124"/>
                  <a:gd name="T118" fmla="*/ 82 w 126"/>
                  <a:gd name="T119" fmla="*/ 64 h 124"/>
                  <a:gd name="T120" fmla="*/ 90 w 126"/>
                  <a:gd name="T121" fmla="*/ 80 h 124"/>
                  <a:gd name="T122" fmla="*/ 102 w 126"/>
                  <a:gd name="T123" fmla="*/ 4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124">
                    <a:moveTo>
                      <a:pt x="0" y="12"/>
                    </a:moveTo>
                    <a:lnTo>
                      <a:pt x="0" y="12"/>
                    </a:lnTo>
                    <a:lnTo>
                      <a:pt x="0" y="0"/>
                    </a:lnTo>
                    <a:lnTo>
                      <a:pt x="0" y="0"/>
                    </a:lnTo>
                    <a:lnTo>
                      <a:pt x="8" y="2"/>
                    </a:lnTo>
                    <a:lnTo>
                      <a:pt x="32" y="2"/>
                    </a:lnTo>
                    <a:lnTo>
                      <a:pt x="32" y="2"/>
                    </a:lnTo>
                    <a:lnTo>
                      <a:pt x="40" y="0"/>
                    </a:lnTo>
                    <a:lnTo>
                      <a:pt x="46" y="10"/>
                    </a:lnTo>
                    <a:lnTo>
                      <a:pt x="46" y="10"/>
                    </a:lnTo>
                    <a:lnTo>
                      <a:pt x="44" y="16"/>
                    </a:lnTo>
                    <a:lnTo>
                      <a:pt x="44" y="16"/>
                    </a:lnTo>
                    <a:lnTo>
                      <a:pt x="38" y="28"/>
                    </a:lnTo>
                    <a:lnTo>
                      <a:pt x="32" y="44"/>
                    </a:lnTo>
                    <a:lnTo>
                      <a:pt x="32" y="44"/>
                    </a:lnTo>
                    <a:lnTo>
                      <a:pt x="40" y="60"/>
                    </a:lnTo>
                    <a:lnTo>
                      <a:pt x="42" y="66"/>
                    </a:lnTo>
                    <a:lnTo>
                      <a:pt x="42" y="74"/>
                    </a:lnTo>
                    <a:lnTo>
                      <a:pt x="42" y="74"/>
                    </a:lnTo>
                    <a:lnTo>
                      <a:pt x="42" y="80"/>
                    </a:lnTo>
                    <a:lnTo>
                      <a:pt x="40" y="84"/>
                    </a:lnTo>
                    <a:lnTo>
                      <a:pt x="38" y="88"/>
                    </a:lnTo>
                    <a:lnTo>
                      <a:pt x="34" y="90"/>
                    </a:lnTo>
                    <a:lnTo>
                      <a:pt x="34" y="90"/>
                    </a:lnTo>
                    <a:lnTo>
                      <a:pt x="22" y="92"/>
                    </a:lnTo>
                    <a:lnTo>
                      <a:pt x="22" y="92"/>
                    </a:lnTo>
                    <a:lnTo>
                      <a:pt x="18" y="92"/>
                    </a:lnTo>
                    <a:lnTo>
                      <a:pt x="18" y="92"/>
                    </a:lnTo>
                    <a:lnTo>
                      <a:pt x="18" y="84"/>
                    </a:lnTo>
                    <a:lnTo>
                      <a:pt x="16" y="80"/>
                    </a:lnTo>
                    <a:lnTo>
                      <a:pt x="16" y="80"/>
                    </a:lnTo>
                    <a:lnTo>
                      <a:pt x="24" y="80"/>
                    </a:lnTo>
                    <a:lnTo>
                      <a:pt x="24" y="80"/>
                    </a:lnTo>
                    <a:lnTo>
                      <a:pt x="30" y="78"/>
                    </a:lnTo>
                    <a:lnTo>
                      <a:pt x="32" y="72"/>
                    </a:lnTo>
                    <a:lnTo>
                      <a:pt x="32" y="72"/>
                    </a:lnTo>
                    <a:lnTo>
                      <a:pt x="30" y="64"/>
                    </a:lnTo>
                    <a:lnTo>
                      <a:pt x="30" y="64"/>
                    </a:lnTo>
                    <a:lnTo>
                      <a:pt x="26" y="54"/>
                    </a:lnTo>
                    <a:lnTo>
                      <a:pt x="18" y="44"/>
                    </a:lnTo>
                    <a:lnTo>
                      <a:pt x="18" y="44"/>
                    </a:lnTo>
                    <a:lnTo>
                      <a:pt x="26" y="30"/>
                    </a:lnTo>
                    <a:lnTo>
                      <a:pt x="32" y="12"/>
                    </a:lnTo>
                    <a:lnTo>
                      <a:pt x="12" y="12"/>
                    </a:lnTo>
                    <a:lnTo>
                      <a:pt x="12" y="110"/>
                    </a:lnTo>
                    <a:lnTo>
                      <a:pt x="12" y="110"/>
                    </a:lnTo>
                    <a:lnTo>
                      <a:pt x="12" y="124"/>
                    </a:lnTo>
                    <a:lnTo>
                      <a:pt x="0" y="124"/>
                    </a:lnTo>
                    <a:lnTo>
                      <a:pt x="0" y="124"/>
                    </a:lnTo>
                    <a:lnTo>
                      <a:pt x="0" y="110"/>
                    </a:lnTo>
                    <a:lnTo>
                      <a:pt x="0" y="12"/>
                    </a:lnTo>
                    <a:close/>
                    <a:moveTo>
                      <a:pt x="62" y="46"/>
                    </a:moveTo>
                    <a:lnTo>
                      <a:pt x="62" y="46"/>
                    </a:lnTo>
                    <a:lnTo>
                      <a:pt x="60" y="74"/>
                    </a:lnTo>
                    <a:lnTo>
                      <a:pt x="54" y="94"/>
                    </a:lnTo>
                    <a:lnTo>
                      <a:pt x="54" y="94"/>
                    </a:lnTo>
                    <a:lnTo>
                      <a:pt x="46" y="110"/>
                    </a:lnTo>
                    <a:lnTo>
                      <a:pt x="34" y="124"/>
                    </a:lnTo>
                    <a:lnTo>
                      <a:pt x="34" y="124"/>
                    </a:lnTo>
                    <a:lnTo>
                      <a:pt x="30" y="120"/>
                    </a:lnTo>
                    <a:lnTo>
                      <a:pt x="24" y="116"/>
                    </a:lnTo>
                    <a:lnTo>
                      <a:pt x="24" y="116"/>
                    </a:lnTo>
                    <a:lnTo>
                      <a:pt x="36" y="102"/>
                    </a:lnTo>
                    <a:lnTo>
                      <a:pt x="40" y="96"/>
                    </a:lnTo>
                    <a:lnTo>
                      <a:pt x="44" y="88"/>
                    </a:lnTo>
                    <a:lnTo>
                      <a:pt x="44" y="88"/>
                    </a:lnTo>
                    <a:lnTo>
                      <a:pt x="46" y="76"/>
                    </a:lnTo>
                    <a:lnTo>
                      <a:pt x="48" y="60"/>
                    </a:lnTo>
                    <a:lnTo>
                      <a:pt x="50" y="20"/>
                    </a:lnTo>
                    <a:lnTo>
                      <a:pt x="50" y="20"/>
                    </a:lnTo>
                    <a:lnTo>
                      <a:pt x="50" y="2"/>
                    </a:lnTo>
                    <a:lnTo>
                      <a:pt x="50" y="2"/>
                    </a:lnTo>
                    <a:lnTo>
                      <a:pt x="66" y="4"/>
                    </a:lnTo>
                    <a:lnTo>
                      <a:pt x="106" y="4"/>
                    </a:lnTo>
                    <a:lnTo>
                      <a:pt x="106" y="4"/>
                    </a:lnTo>
                    <a:lnTo>
                      <a:pt x="120" y="2"/>
                    </a:lnTo>
                    <a:lnTo>
                      <a:pt x="120" y="16"/>
                    </a:lnTo>
                    <a:lnTo>
                      <a:pt x="120" y="16"/>
                    </a:lnTo>
                    <a:lnTo>
                      <a:pt x="106" y="14"/>
                    </a:lnTo>
                    <a:lnTo>
                      <a:pt x="62" y="14"/>
                    </a:lnTo>
                    <a:lnTo>
                      <a:pt x="62" y="26"/>
                    </a:lnTo>
                    <a:lnTo>
                      <a:pt x="62" y="26"/>
                    </a:lnTo>
                    <a:lnTo>
                      <a:pt x="62" y="34"/>
                    </a:lnTo>
                    <a:lnTo>
                      <a:pt x="100" y="34"/>
                    </a:lnTo>
                    <a:lnTo>
                      <a:pt x="100" y="34"/>
                    </a:lnTo>
                    <a:lnTo>
                      <a:pt x="110" y="34"/>
                    </a:lnTo>
                    <a:lnTo>
                      <a:pt x="116" y="40"/>
                    </a:lnTo>
                    <a:lnTo>
                      <a:pt x="116" y="40"/>
                    </a:lnTo>
                    <a:lnTo>
                      <a:pt x="112" y="56"/>
                    </a:lnTo>
                    <a:lnTo>
                      <a:pt x="112" y="56"/>
                    </a:lnTo>
                    <a:lnTo>
                      <a:pt x="100" y="84"/>
                    </a:lnTo>
                    <a:lnTo>
                      <a:pt x="100" y="84"/>
                    </a:lnTo>
                    <a:lnTo>
                      <a:pt x="96" y="90"/>
                    </a:lnTo>
                    <a:lnTo>
                      <a:pt x="96" y="90"/>
                    </a:lnTo>
                    <a:lnTo>
                      <a:pt x="110" y="102"/>
                    </a:lnTo>
                    <a:lnTo>
                      <a:pt x="126" y="112"/>
                    </a:lnTo>
                    <a:lnTo>
                      <a:pt x="126" y="112"/>
                    </a:lnTo>
                    <a:lnTo>
                      <a:pt x="122" y="116"/>
                    </a:lnTo>
                    <a:lnTo>
                      <a:pt x="118" y="124"/>
                    </a:lnTo>
                    <a:lnTo>
                      <a:pt x="118" y="124"/>
                    </a:lnTo>
                    <a:lnTo>
                      <a:pt x="102" y="112"/>
                    </a:lnTo>
                    <a:lnTo>
                      <a:pt x="88" y="100"/>
                    </a:lnTo>
                    <a:lnTo>
                      <a:pt x="88" y="100"/>
                    </a:lnTo>
                    <a:lnTo>
                      <a:pt x="74" y="114"/>
                    </a:lnTo>
                    <a:lnTo>
                      <a:pt x="56" y="124"/>
                    </a:lnTo>
                    <a:lnTo>
                      <a:pt x="56" y="124"/>
                    </a:lnTo>
                    <a:lnTo>
                      <a:pt x="52" y="118"/>
                    </a:lnTo>
                    <a:lnTo>
                      <a:pt x="48" y="114"/>
                    </a:lnTo>
                    <a:lnTo>
                      <a:pt x="48" y="114"/>
                    </a:lnTo>
                    <a:lnTo>
                      <a:pt x="66" y="104"/>
                    </a:lnTo>
                    <a:lnTo>
                      <a:pt x="74" y="98"/>
                    </a:lnTo>
                    <a:lnTo>
                      <a:pt x="82" y="90"/>
                    </a:lnTo>
                    <a:lnTo>
                      <a:pt x="82" y="90"/>
                    </a:lnTo>
                    <a:lnTo>
                      <a:pt x="76" y="80"/>
                    </a:lnTo>
                    <a:lnTo>
                      <a:pt x="72" y="70"/>
                    </a:lnTo>
                    <a:lnTo>
                      <a:pt x="66" y="46"/>
                    </a:lnTo>
                    <a:lnTo>
                      <a:pt x="62" y="46"/>
                    </a:lnTo>
                    <a:close/>
                    <a:moveTo>
                      <a:pt x="78" y="46"/>
                    </a:moveTo>
                    <a:lnTo>
                      <a:pt x="78" y="46"/>
                    </a:lnTo>
                    <a:lnTo>
                      <a:pt x="82" y="64"/>
                    </a:lnTo>
                    <a:lnTo>
                      <a:pt x="90" y="80"/>
                    </a:lnTo>
                    <a:lnTo>
                      <a:pt x="90" y="80"/>
                    </a:lnTo>
                    <a:lnTo>
                      <a:pt x="96" y="64"/>
                    </a:lnTo>
                    <a:lnTo>
                      <a:pt x="102" y="46"/>
                    </a:lnTo>
                    <a:lnTo>
                      <a:pt x="78"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5" name="Freeform 27"/>
              <p:cNvSpPr>
                <a:spLocks noEditPoints="1"/>
              </p:cNvSpPr>
              <p:nvPr/>
            </p:nvSpPr>
            <p:spPr bwMode="auto">
              <a:xfrm>
                <a:off x="4658" y="964"/>
                <a:ext cx="126" cy="128"/>
              </a:xfrm>
              <a:custGeom>
                <a:avLst/>
                <a:gdLst>
                  <a:gd name="T0" fmla="*/ 56 w 126"/>
                  <a:gd name="T1" fmla="*/ 12 h 128"/>
                  <a:gd name="T2" fmla="*/ 70 w 126"/>
                  <a:gd name="T3" fmla="*/ 0 h 128"/>
                  <a:gd name="T4" fmla="*/ 68 w 126"/>
                  <a:gd name="T5" fmla="*/ 12 h 128"/>
                  <a:gd name="T6" fmla="*/ 110 w 126"/>
                  <a:gd name="T7" fmla="*/ 20 h 128"/>
                  <a:gd name="T8" fmla="*/ 126 w 126"/>
                  <a:gd name="T9" fmla="*/ 18 h 128"/>
                  <a:gd name="T10" fmla="*/ 126 w 126"/>
                  <a:gd name="T11" fmla="*/ 32 h 128"/>
                  <a:gd name="T12" fmla="*/ 18 w 126"/>
                  <a:gd name="T13" fmla="*/ 32 h 128"/>
                  <a:gd name="T14" fmla="*/ 0 w 126"/>
                  <a:gd name="T15" fmla="*/ 32 h 128"/>
                  <a:gd name="T16" fmla="*/ 0 w 126"/>
                  <a:gd name="T17" fmla="*/ 18 h 128"/>
                  <a:gd name="T18" fmla="*/ 56 w 126"/>
                  <a:gd name="T19" fmla="*/ 20 h 128"/>
                  <a:gd name="T20" fmla="*/ 56 w 126"/>
                  <a:gd name="T21" fmla="*/ 44 h 128"/>
                  <a:gd name="T22" fmla="*/ 54 w 126"/>
                  <a:gd name="T23" fmla="*/ 34 h 128"/>
                  <a:gd name="T24" fmla="*/ 68 w 126"/>
                  <a:gd name="T25" fmla="*/ 34 h 128"/>
                  <a:gd name="T26" fmla="*/ 68 w 126"/>
                  <a:gd name="T27" fmla="*/ 48 h 128"/>
                  <a:gd name="T28" fmla="*/ 100 w 126"/>
                  <a:gd name="T29" fmla="*/ 48 h 128"/>
                  <a:gd name="T30" fmla="*/ 114 w 126"/>
                  <a:gd name="T31" fmla="*/ 48 h 128"/>
                  <a:gd name="T32" fmla="*/ 114 w 126"/>
                  <a:gd name="T33" fmla="*/ 100 h 128"/>
                  <a:gd name="T34" fmla="*/ 114 w 126"/>
                  <a:gd name="T35" fmla="*/ 106 h 128"/>
                  <a:gd name="T36" fmla="*/ 104 w 126"/>
                  <a:gd name="T37" fmla="*/ 114 h 128"/>
                  <a:gd name="T38" fmla="*/ 96 w 126"/>
                  <a:gd name="T39" fmla="*/ 114 h 128"/>
                  <a:gd name="T40" fmla="*/ 84 w 126"/>
                  <a:gd name="T41" fmla="*/ 114 h 128"/>
                  <a:gd name="T42" fmla="*/ 80 w 126"/>
                  <a:gd name="T43" fmla="*/ 100 h 128"/>
                  <a:gd name="T44" fmla="*/ 94 w 126"/>
                  <a:gd name="T45" fmla="*/ 102 h 128"/>
                  <a:gd name="T46" fmla="*/ 102 w 126"/>
                  <a:gd name="T47" fmla="*/ 98 h 128"/>
                  <a:gd name="T48" fmla="*/ 68 w 126"/>
                  <a:gd name="T49" fmla="*/ 60 h 128"/>
                  <a:gd name="T50" fmla="*/ 68 w 126"/>
                  <a:gd name="T51" fmla="*/ 112 h 128"/>
                  <a:gd name="T52" fmla="*/ 54 w 126"/>
                  <a:gd name="T53" fmla="*/ 128 h 128"/>
                  <a:gd name="T54" fmla="*/ 56 w 126"/>
                  <a:gd name="T55" fmla="*/ 112 h 128"/>
                  <a:gd name="T56" fmla="*/ 26 w 126"/>
                  <a:gd name="T57" fmla="*/ 60 h 128"/>
                  <a:gd name="T58" fmla="*/ 26 w 126"/>
                  <a:gd name="T59" fmla="*/ 100 h 128"/>
                  <a:gd name="T60" fmla="*/ 12 w 126"/>
                  <a:gd name="T61" fmla="*/ 116 h 128"/>
                  <a:gd name="T62" fmla="*/ 12 w 126"/>
                  <a:gd name="T63" fmla="*/ 100 h 128"/>
                  <a:gd name="T64" fmla="*/ 12 w 126"/>
                  <a:gd name="T65" fmla="*/ 58 h 128"/>
                  <a:gd name="T66" fmla="*/ 12 w 126"/>
                  <a:gd name="T67" fmla="*/ 48 h 128"/>
                  <a:gd name="T68" fmla="*/ 56 w 126"/>
                  <a:gd name="T69"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28">
                    <a:moveTo>
                      <a:pt x="56" y="12"/>
                    </a:moveTo>
                    <a:lnTo>
                      <a:pt x="56" y="12"/>
                    </a:lnTo>
                    <a:lnTo>
                      <a:pt x="54" y="0"/>
                    </a:lnTo>
                    <a:lnTo>
                      <a:pt x="70" y="0"/>
                    </a:lnTo>
                    <a:lnTo>
                      <a:pt x="70" y="0"/>
                    </a:lnTo>
                    <a:lnTo>
                      <a:pt x="68" y="12"/>
                    </a:lnTo>
                    <a:lnTo>
                      <a:pt x="68" y="20"/>
                    </a:lnTo>
                    <a:lnTo>
                      <a:pt x="110" y="20"/>
                    </a:lnTo>
                    <a:lnTo>
                      <a:pt x="110" y="20"/>
                    </a:lnTo>
                    <a:lnTo>
                      <a:pt x="126" y="18"/>
                    </a:lnTo>
                    <a:lnTo>
                      <a:pt x="126" y="32"/>
                    </a:lnTo>
                    <a:lnTo>
                      <a:pt x="126" y="32"/>
                    </a:lnTo>
                    <a:lnTo>
                      <a:pt x="110" y="32"/>
                    </a:lnTo>
                    <a:lnTo>
                      <a:pt x="18" y="32"/>
                    </a:lnTo>
                    <a:lnTo>
                      <a:pt x="18" y="32"/>
                    </a:lnTo>
                    <a:lnTo>
                      <a:pt x="0" y="32"/>
                    </a:lnTo>
                    <a:lnTo>
                      <a:pt x="0" y="18"/>
                    </a:lnTo>
                    <a:lnTo>
                      <a:pt x="0" y="18"/>
                    </a:lnTo>
                    <a:lnTo>
                      <a:pt x="18" y="20"/>
                    </a:lnTo>
                    <a:lnTo>
                      <a:pt x="56" y="20"/>
                    </a:lnTo>
                    <a:lnTo>
                      <a:pt x="56" y="12"/>
                    </a:lnTo>
                    <a:close/>
                    <a:moveTo>
                      <a:pt x="56" y="44"/>
                    </a:moveTo>
                    <a:lnTo>
                      <a:pt x="56" y="44"/>
                    </a:lnTo>
                    <a:lnTo>
                      <a:pt x="54" y="34"/>
                    </a:lnTo>
                    <a:lnTo>
                      <a:pt x="68" y="34"/>
                    </a:lnTo>
                    <a:lnTo>
                      <a:pt x="68" y="34"/>
                    </a:lnTo>
                    <a:lnTo>
                      <a:pt x="68" y="44"/>
                    </a:lnTo>
                    <a:lnTo>
                      <a:pt x="68" y="48"/>
                    </a:lnTo>
                    <a:lnTo>
                      <a:pt x="100" y="48"/>
                    </a:lnTo>
                    <a:lnTo>
                      <a:pt x="100" y="48"/>
                    </a:lnTo>
                    <a:lnTo>
                      <a:pt x="114" y="48"/>
                    </a:lnTo>
                    <a:lnTo>
                      <a:pt x="114" y="48"/>
                    </a:lnTo>
                    <a:lnTo>
                      <a:pt x="114" y="58"/>
                    </a:lnTo>
                    <a:lnTo>
                      <a:pt x="114" y="100"/>
                    </a:lnTo>
                    <a:lnTo>
                      <a:pt x="114" y="100"/>
                    </a:lnTo>
                    <a:lnTo>
                      <a:pt x="114" y="106"/>
                    </a:lnTo>
                    <a:lnTo>
                      <a:pt x="110" y="110"/>
                    </a:lnTo>
                    <a:lnTo>
                      <a:pt x="104" y="114"/>
                    </a:lnTo>
                    <a:lnTo>
                      <a:pt x="96" y="114"/>
                    </a:lnTo>
                    <a:lnTo>
                      <a:pt x="96" y="114"/>
                    </a:lnTo>
                    <a:lnTo>
                      <a:pt x="84" y="114"/>
                    </a:lnTo>
                    <a:lnTo>
                      <a:pt x="84" y="114"/>
                    </a:lnTo>
                    <a:lnTo>
                      <a:pt x="80" y="100"/>
                    </a:lnTo>
                    <a:lnTo>
                      <a:pt x="80" y="100"/>
                    </a:lnTo>
                    <a:lnTo>
                      <a:pt x="94" y="102"/>
                    </a:lnTo>
                    <a:lnTo>
                      <a:pt x="94" y="102"/>
                    </a:lnTo>
                    <a:lnTo>
                      <a:pt x="100" y="102"/>
                    </a:lnTo>
                    <a:lnTo>
                      <a:pt x="102" y="98"/>
                    </a:lnTo>
                    <a:lnTo>
                      <a:pt x="102" y="60"/>
                    </a:lnTo>
                    <a:lnTo>
                      <a:pt x="68" y="60"/>
                    </a:lnTo>
                    <a:lnTo>
                      <a:pt x="68" y="112"/>
                    </a:lnTo>
                    <a:lnTo>
                      <a:pt x="68" y="112"/>
                    </a:lnTo>
                    <a:lnTo>
                      <a:pt x="70" y="128"/>
                    </a:lnTo>
                    <a:lnTo>
                      <a:pt x="54" y="128"/>
                    </a:lnTo>
                    <a:lnTo>
                      <a:pt x="54" y="128"/>
                    </a:lnTo>
                    <a:lnTo>
                      <a:pt x="56" y="112"/>
                    </a:lnTo>
                    <a:lnTo>
                      <a:pt x="56" y="60"/>
                    </a:lnTo>
                    <a:lnTo>
                      <a:pt x="26" y="60"/>
                    </a:lnTo>
                    <a:lnTo>
                      <a:pt x="26" y="100"/>
                    </a:lnTo>
                    <a:lnTo>
                      <a:pt x="26" y="100"/>
                    </a:lnTo>
                    <a:lnTo>
                      <a:pt x="26" y="116"/>
                    </a:lnTo>
                    <a:lnTo>
                      <a:pt x="12" y="116"/>
                    </a:lnTo>
                    <a:lnTo>
                      <a:pt x="12" y="116"/>
                    </a:lnTo>
                    <a:lnTo>
                      <a:pt x="12" y="100"/>
                    </a:lnTo>
                    <a:lnTo>
                      <a:pt x="12" y="58"/>
                    </a:lnTo>
                    <a:lnTo>
                      <a:pt x="12" y="58"/>
                    </a:lnTo>
                    <a:lnTo>
                      <a:pt x="12" y="48"/>
                    </a:lnTo>
                    <a:lnTo>
                      <a:pt x="12" y="48"/>
                    </a:lnTo>
                    <a:lnTo>
                      <a:pt x="26" y="48"/>
                    </a:lnTo>
                    <a:lnTo>
                      <a:pt x="56" y="48"/>
                    </a:lnTo>
                    <a:lnTo>
                      <a:pt x="5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6" name="Freeform 28"/>
              <p:cNvSpPr>
                <a:spLocks noEditPoints="1"/>
              </p:cNvSpPr>
              <p:nvPr/>
            </p:nvSpPr>
            <p:spPr bwMode="auto">
              <a:xfrm>
                <a:off x="4798" y="966"/>
                <a:ext cx="126" cy="120"/>
              </a:xfrm>
              <a:custGeom>
                <a:avLst/>
                <a:gdLst>
                  <a:gd name="T0" fmla="*/ 68 w 126"/>
                  <a:gd name="T1" fmla="*/ 106 h 120"/>
                  <a:gd name="T2" fmla="*/ 68 w 126"/>
                  <a:gd name="T3" fmla="*/ 106 h 120"/>
                  <a:gd name="T4" fmla="*/ 74 w 126"/>
                  <a:gd name="T5" fmla="*/ 90 h 120"/>
                  <a:gd name="T6" fmla="*/ 80 w 126"/>
                  <a:gd name="T7" fmla="*/ 72 h 120"/>
                  <a:gd name="T8" fmla="*/ 86 w 126"/>
                  <a:gd name="T9" fmla="*/ 54 h 120"/>
                  <a:gd name="T10" fmla="*/ 90 w 126"/>
                  <a:gd name="T11" fmla="*/ 38 h 120"/>
                  <a:gd name="T12" fmla="*/ 104 w 126"/>
                  <a:gd name="T13" fmla="*/ 44 h 120"/>
                  <a:gd name="T14" fmla="*/ 104 w 126"/>
                  <a:gd name="T15" fmla="*/ 44 h 120"/>
                  <a:gd name="T16" fmla="*/ 100 w 126"/>
                  <a:gd name="T17" fmla="*/ 54 h 120"/>
                  <a:gd name="T18" fmla="*/ 100 w 126"/>
                  <a:gd name="T19" fmla="*/ 54 h 120"/>
                  <a:gd name="T20" fmla="*/ 90 w 126"/>
                  <a:gd name="T21" fmla="*/ 82 h 120"/>
                  <a:gd name="T22" fmla="*/ 80 w 126"/>
                  <a:gd name="T23" fmla="*/ 106 h 120"/>
                  <a:gd name="T24" fmla="*/ 108 w 126"/>
                  <a:gd name="T25" fmla="*/ 106 h 120"/>
                  <a:gd name="T26" fmla="*/ 108 w 126"/>
                  <a:gd name="T27" fmla="*/ 106 h 120"/>
                  <a:gd name="T28" fmla="*/ 126 w 126"/>
                  <a:gd name="T29" fmla="*/ 106 h 120"/>
                  <a:gd name="T30" fmla="*/ 126 w 126"/>
                  <a:gd name="T31" fmla="*/ 120 h 120"/>
                  <a:gd name="T32" fmla="*/ 126 w 126"/>
                  <a:gd name="T33" fmla="*/ 120 h 120"/>
                  <a:gd name="T34" fmla="*/ 108 w 126"/>
                  <a:gd name="T35" fmla="*/ 118 h 120"/>
                  <a:gd name="T36" fmla="*/ 18 w 126"/>
                  <a:gd name="T37" fmla="*/ 118 h 120"/>
                  <a:gd name="T38" fmla="*/ 18 w 126"/>
                  <a:gd name="T39" fmla="*/ 118 h 120"/>
                  <a:gd name="T40" fmla="*/ 0 w 126"/>
                  <a:gd name="T41" fmla="*/ 120 h 120"/>
                  <a:gd name="T42" fmla="*/ 0 w 126"/>
                  <a:gd name="T43" fmla="*/ 106 h 120"/>
                  <a:gd name="T44" fmla="*/ 0 w 126"/>
                  <a:gd name="T45" fmla="*/ 106 h 120"/>
                  <a:gd name="T46" fmla="*/ 18 w 126"/>
                  <a:gd name="T47" fmla="*/ 106 h 120"/>
                  <a:gd name="T48" fmla="*/ 68 w 126"/>
                  <a:gd name="T49" fmla="*/ 106 h 120"/>
                  <a:gd name="T50" fmla="*/ 56 w 126"/>
                  <a:gd name="T51" fmla="*/ 10 h 120"/>
                  <a:gd name="T52" fmla="*/ 56 w 126"/>
                  <a:gd name="T53" fmla="*/ 10 h 120"/>
                  <a:gd name="T54" fmla="*/ 54 w 126"/>
                  <a:gd name="T55" fmla="*/ 0 h 120"/>
                  <a:gd name="T56" fmla="*/ 70 w 126"/>
                  <a:gd name="T57" fmla="*/ 0 h 120"/>
                  <a:gd name="T58" fmla="*/ 70 w 126"/>
                  <a:gd name="T59" fmla="*/ 0 h 120"/>
                  <a:gd name="T60" fmla="*/ 68 w 126"/>
                  <a:gd name="T61" fmla="*/ 10 h 120"/>
                  <a:gd name="T62" fmla="*/ 68 w 126"/>
                  <a:gd name="T63" fmla="*/ 20 h 120"/>
                  <a:gd name="T64" fmla="*/ 104 w 126"/>
                  <a:gd name="T65" fmla="*/ 20 h 120"/>
                  <a:gd name="T66" fmla="*/ 104 w 126"/>
                  <a:gd name="T67" fmla="*/ 20 h 120"/>
                  <a:gd name="T68" fmla="*/ 120 w 126"/>
                  <a:gd name="T69" fmla="*/ 20 h 120"/>
                  <a:gd name="T70" fmla="*/ 120 w 126"/>
                  <a:gd name="T71" fmla="*/ 34 h 120"/>
                  <a:gd name="T72" fmla="*/ 120 w 126"/>
                  <a:gd name="T73" fmla="*/ 34 h 120"/>
                  <a:gd name="T74" fmla="*/ 104 w 126"/>
                  <a:gd name="T75" fmla="*/ 34 h 120"/>
                  <a:gd name="T76" fmla="*/ 22 w 126"/>
                  <a:gd name="T77" fmla="*/ 34 h 120"/>
                  <a:gd name="T78" fmla="*/ 22 w 126"/>
                  <a:gd name="T79" fmla="*/ 34 h 120"/>
                  <a:gd name="T80" fmla="*/ 6 w 126"/>
                  <a:gd name="T81" fmla="*/ 34 h 120"/>
                  <a:gd name="T82" fmla="*/ 6 w 126"/>
                  <a:gd name="T83" fmla="*/ 20 h 120"/>
                  <a:gd name="T84" fmla="*/ 6 w 126"/>
                  <a:gd name="T85" fmla="*/ 20 h 120"/>
                  <a:gd name="T86" fmla="*/ 22 w 126"/>
                  <a:gd name="T87" fmla="*/ 20 h 120"/>
                  <a:gd name="T88" fmla="*/ 56 w 126"/>
                  <a:gd name="T89" fmla="*/ 20 h 120"/>
                  <a:gd name="T90" fmla="*/ 56 w 126"/>
                  <a:gd name="T91" fmla="*/ 10 h 120"/>
                  <a:gd name="T92" fmla="*/ 36 w 126"/>
                  <a:gd name="T93" fmla="*/ 40 h 120"/>
                  <a:gd name="T94" fmla="*/ 36 w 126"/>
                  <a:gd name="T95" fmla="*/ 40 h 120"/>
                  <a:gd name="T96" fmla="*/ 42 w 126"/>
                  <a:gd name="T97" fmla="*/ 64 h 120"/>
                  <a:gd name="T98" fmla="*/ 50 w 126"/>
                  <a:gd name="T99" fmla="*/ 94 h 120"/>
                  <a:gd name="T100" fmla="*/ 38 w 126"/>
                  <a:gd name="T101" fmla="*/ 100 h 120"/>
                  <a:gd name="T102" fmla="*/ 38 w 126"/>
                  <a:gd name="T103" fmla="*/ 100 h 120"/>
                  <a:gd name="T104" fmla="*/ 32 w 126"/>
                  <a:gd name="T105" fmla="*/ 70 h 120"/>
                  <a:gd name="T106" fmla="*/ 22 w 126"/>
                  <a:gd name="T107" fmla="*/ 44 h 120"/>
                  <a:gd name="T108" fmla="*/ 36 w 126"/>
                  <a:gd name="T109"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120">
                    <a:moveTo>
                      <a:pt x="68" y="106"/>
                    </a:moveTo>
                    <a:lnTo>
                      <a:pt x="68" y="106"/>
                    </a:lnTo>
                    <a:lnTo>
                      <a:pt x="74" y="90"/>
                    </a:lnTo>
                    <a:lnTo>
                      <a:pt x="80" y="72"/>
                    </a:lnTo>
                    <a:lnTo>
                      <a:pt x="86" y="54"/>
                    </a:lnTo>
                    <a:lnTo>
                      <a:pt x="90" y="38"/>
                    </a:lnTo>
                    <a:lnTo>
                      <a:pt x="104" y="44"/>
                    </a:lnTo>
                    <a:lnTo>
                      <a:pt x="104" y="44"/>
                    </a:lnTo>
                    <a:lnTo>
                      <a:pt x="100" y="54"/>
                    </a:lnTo>
                    <a:lnTo>
                      <a:pt x="100" y="54"/>
                    </a:lnTo>
                    <a:lnTo>
                      <a:pt x="90" y="82"/>
                    </a:lnTo>
                    <a:lnTo>
                      <a:pt x="80" y="106"/>
                    </a:lnTo>
                    <a:lnTo>
                      <a:pt x="108" y="106"/>
                    </a:lnTo>
                    <a:lnTo>
                      <a:pt x="108" y="106"/>
                    </a:lnTo>
                    <a:lnTo>
                      <a:pt x="126" y="106"/>
                    </a:lnTo>
                    <a:lnTo>
                      <a:pt x="126" y="120"/>
                    </a:lnTo>
                    <a:lnTo>
                      <a:pt x="126" y="120"/>
                    </a:lnTo>
                    <a:lnTo>
                      <a:pt x="108" y="118"/>
                    </a:lnTo>
                    <a:lnTo>
                      <a:pt x="18" y="118"/>
                    </a:lnTo>
                    <a:lnTo>
                      <a:pt x="18" y="118"/>
                    </a:lnTo>
                    <a:lnTo>
                      <a:pt x="0" y="120"/>
                    </a:lnTo>
                    <a:lnTo>
                      <a:pt x="0" y="106"/>
                    </a:lnTo>
                    <a:lnTo>
                      <a:pt x="0" y="106"/>
                    </a:lnTo>
                    <a:lnTo>
                      <a:pt x="18" y="106"/>
                    </a:lnTo>
                    <a:lnTo>
                      <a:pt x="68" y="106"/>
                    </a:lnTo>
                    <a:close/>
                    <a:moveTo>
                      <a:pt x="56" y="10"/>
                    </a:moveTo>
                    <a:lnTo>
                      <a:pt x="56" y="10"/>
                    </a:lnTo>
                    <a:lnTo>
                      <a:pt x="54" y="0"/>
                    </a:lnTo>
                    <a:lnTo>
                      <a:pt x="70" y="0"/>
                    </a:lnTo>
                    <a:lnTo>
                      <a:pt x="70" y="0"/>
                    </a:lnTo>
                    <a:lnTo>
                      <a:pt x="68" y="10"/>
                    </a:lnTo>
                    <a:lnTo>
                      <a:pt x="68" y="20"/>
                    </a:lnTo>
                    <a:lnTo>
                      <a:pt x="104" y="20"/>
                    </a:lnTo>
                    <a:lnTo>
                      <a:pt x="104" y="20"/>
                    </a:lnTo>
                    <a:lnTo>
                      <a:pt x="120" y="20"/>
                    </a:lnTo>
                    <a:lnTo>
                      <a:pt x="120" y="34"/>
                    </a:lnTo>
                    <a:lnTo>
                      <a:pt x="120" y="34"/>
                    </a:lnTo>
                    <a:lnTo>
                      <a:pt x="104" y="34"/>
                    </a:lnTo>
                    <a:lnTo>
                      <a:pt x="22" y="34"/>
                    </a:lnTo>
                    <a:lnTo>
                      <a:pt x="22" y="34"/>
                    </a:lnTo>
                    <a:lnTo>
                      <a:pt x="6" y="34"/>
                    </a:lnTo>
                    <a:lnTo>
                      <a:pt x="6" y="20"/>
                    </a:lnTo>
                    <a:lnTo>
                      <a:pt x="6" y="20"/>
                    </a:lnTo>
                    <a:lnTo>
                      <a:pt x="22" y="20"/>
                    </a:lnTo>
                    <a:lnTo>
                      <a:pt x="56" y="20"/>
                    </a:lnTo>
                    <a:lnTo>
                      <a:pt x="56" y="10"/>
                    </a:lnTo>
                    <a:close/>
                    <a:moveTo>
                      <a:pt x="36" y="40"/>
                    </a:moveTo>
                    <a:lnTo>
                      <a:pt x="36" y="40"/>
                    </a:lnTo>
                    <a:lnTo>
                      <a:pt x="42" y="64"/>
                    </a:lnTo>
                    <a:lnTo>
                      <a:pt x="50" y="94"/>
                    </a:lnTo>
                    <a:lnTo>
                      <a:pt x="38" y="100"/>
                    </a:lnTo>
                    <a:lnTo>
                      <a:pt x="38" y="100"/>
                    </a:lnTo>
                    <a:lnTo>
                      <a:pt x="32" y="70"/>
                    </a:lnTo>
                    <a:lnTo>
                      <a:pt x="22" y="44"/>
                    </a:lnTo>
                    <a:lnTo>
                      <a:pt x="3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7" name="Freeform 29"/>
              <p:cNvSpPr>
                <a:spLocks/>
              </p:cNvSpPr>
              <p:nvPr/>
            </p:nvSpPr>
            <p:spPr bwMode="auto">
              <a:xfrm>
                <a:off x="4936" y="968"/>
                <a:ext cx="130" cy="124"/>
              </a:xfrm>
              <a:custGeom>
                <a:avLst/>
                <a:gdLst>
                  <a:gd name="T0" fmla="*/ 70 w 130"/>
                  <a:gd name="T1" fmla="*/ 44 h 124"/>
                  <a:gd name="T2" fmla="*/ 70 w 130"/>
                  <a:gd name="T3" fmla="*/ 44 h 124"/>
                  <a:gd name="T4" fmla="*/ 78 w 130"/>
                  <a:gd name="T5" fmla="*/ 64 h 124"/>
                  <a:gd name="T6" fmla="*/ 90 w 130"/>
                  <a:gd name="T7" fmla="*/ 82 h 124"/>
                  <a:gd name="T8" fmla="*/ 90 w 130"/>
                  <a:gd name="T9" fmla="*/ 82 h 124"/>
                  <a:gd name="T10" fmla="*/ 98 w 130"/>
                  <a:gd name="T11" fmla="*/ 90 h 124"/>
                  <a:gd name="T12" fmla="*/ 108 w 130"/>
                  <a:gd name="T13" fmla="*/ 98 h 124"/>
                  <a:gd name="T14" fmla="*/ 118 w 130"/>
                  <a:gd name="T15" fmla="*/ 104 h 124"/>
                  <a:gd name="T16" fmla="*/ 130 w 130"/>
                  <a:gd name="T17" fmla="*/ 110 h 124"/>
                  <a:gd name="T18" fmla="*/ 130 w 130"/>
                  <a:gd name="T19" fmla="*/ 110 h 124"/>
                  <a:gd name="T20" fmla="*/ 126 w 130"/>
                  <a:gd name="T21" fmla="*/ 116 h 124"/>
                  <a:gd name="T22" fmla="*/ 122 w 130"/>
                  <a:gd name="T23" fmla="*/ 124 h 124"/>
                  <a:gd name="T24" fmla="*/ 122 w 130"/>
                  <a:gd name="T25" fmla="*/ 124 h 124"/>
                  <a:gd name="T26" fmla="*/ 102 w 130"/>
                  <a:gd name="T27" fmla="*/ 110 h 124"/>
                  <a:gd name="T28" fmla="*/ 86 w 130"/>
                  <a:gd name="T29" fmla="*/ 96 h 124"/>
                  <a:gd name="T30" fmla="*/ 86 w 130"/>
                  <a:gd name="T31" fmla="*/ 96 h 124"/>
                  <a:gd name="T32" fmla="*/ 74 w 130"/>
                  <a:gd name="T33" fmla="*/ 80 h 124"/>
                  <a:gd name="T34" fmla="*/ 64 w 130"/>
                  <a:gd name="T35" fmla="*/ 60 h 124"/>
                  <a:gd name="T36" fmla="*/ 64 w 130"/>
                  <a:gd name="T37" fmla="*/ 60 h 124"/>
                  <a:gd name="T38" fmla="*/ 60 w 130"/>
                  <a:gd name="T39" fmla="*/ 72 h 124"/>
                  <a:gd name="T40" fmla="*/ 56 w 130"/>
                  <a:gd name="T41" fmla="*/ 84 h 124"/>
                  <a:gd name="T42" fmla="*/ 48 w 130"/>
                  <a:gd name="T43" fmla="*/ 94 h 124"/>
                  <a:gd name="T44" fmla="*/ 40 w 130"/>
                  <a:gd name="T45" fmla="*/ 102 h 124"/>
                  <a:gd name="T46" fmla="*/ 40 w 130"/>
                  <a:gd name="T47" fmla="*/ 102 h 124"/>
                  <a:gd name="T48" fmla="*/ 26 w 130"/>
                  <a:gd name="T49" fmla="*/ 114 h 124"/>
                  <a:gd name="T50" fmla="*/ 8 w 130"/>
                  <a:gd name="T51" fmla="*/ 124 h 124"/>
                  <a:gd name="T52" fmla="*/ 8 w 130"/>
                  <a:gd name="T53" fmla="*/ 124 h 124"/>
                  <a:gd name="T54" fmla="*/ 4 w 130"/>
                  <a:gd name="T55" fmla="*/ 118 h 124"/>
                  <a:gd name="T56" fmla="*/ 0 w 130"/>
                  <a:gd name="T57" fmla="*/ 112 h 124"/>
                  <a:gd name="T58" fmla="*/ 0 w 130"/>
                  <a:gd name="T59" fmla="*/ 112 h 124"/>
                  <a:gd name="T60" fmla="*/ 12 w 130"/>
                  <a:gd name="T61" fmla="*/ 106 h 124"/>
                  <a:gd name="T62" fmla="*/ 22 w 130"/>
                  <a:gd name="T63" fmla="*/ 100 h 124"/>
                  <a:gd name="T64" fmla="*/ 30 w 130"/>
                  <a:gd name="T65" fmla="*/ 94 h 124"/>
                  <a:gd name="T66" fmla="*/ 38 w 130"/>
                  <a:gd name="T67" fmla="*/ 86 h 124"/>
                  <a:gd name="T68" fmla="*/ 38 w 130"/>
                  <a:gd name="T69" fmla="*/ 86 h 124"/>
                  <a:gd name="T70" fmla="*/ 44 w 130"/>
                  <a:gd name="T71" fmla="*/ 78 h 124"/>
                  <a:gd name="T72" fmla="*/ 48 w 130"/>
                  <a:gd name="T73" fmla="*/ 68 h 124"/>
                  <a:gd name="T74" fmla="*/ 52 w 130"/>
                  <a:gd name="T75" fmla="*/ 56 h 124"/>
                  <a:gd name="T76" fmla="*/ 54 w 130"/>
                  <a:gd name="T77" fmla="*/ 44 h 124"/>
                  <a:gd name="T78" fmla="*/ 20 w 130"/>
                  <a:gd name="T79" fmla="*/ 44 h 124"/>
                  <a:gd name="T80" fmla="*/ 20 w 130"/>
                  <a:gd name="T81" fmla="*/ 44 h 124"/>
                  <a:gd name="T82" fmla="*/ 4 w 130"/>
                  <a:gd name="T83" fmla="*/ 44 h 124"/>
                  <a:gd name="T84" fmla="*/ 4 w 130"/>
                  <a:gd name="T85" fmla="*/ 30 h 124"/>
                  <a:gd name="T86" fmla="*/ 4 w 130"/>
                  <a:gd name="T87" fmla="*/ 30 h 124"/>
                  <a:gd name="T88" fmla="*/ 20 w 130"/>
                  <a:gd name="T89" fmla="*/ 30 h 124"/>
                  <a:gd name="T90" fmla="*/ 56 w 130"/>
                  <a:gd name="T91" fmla="*/ 30 h 124"/>
                  <a:gd name="T92" fmla="*/ 56 w 130"/>
                  <a:gd name="T93" fmla="*/ 30 h 124"/>
                  <a:gd name="T94" fmla="*/ 56 w 130"/>
                  <a:gd name="T95" fmla="*/ 14 h 124"/>
                  <a:gd name="T96" fmla="*/ 56 w 130"/>
                  <a:gd name="T97" fmla="*/ 14 h 124"/>
                  <a:gd name="T98" fmla="*/ 56 w 130"/>
                  <a:gd name="T99" fmla="*/ 0 h 124"/>
                  <a:gd name="T100" fmla="*/ 70 w 130"/>
                  <a:gd name="T101" fmla="*/ 0 h 124"/>
                  <a:gd name="T102" fmla="*/ 70 w 130"/>
                  <a:gd name="T103" fmla="*/ 0 h 124"/>
                  <a:gd name="T104" fmla="*/ 70 w 130"/>
                  <a:gd name="T105" fmla="*/ 16 h 124"/>
                  <a:gd name="T106" fmla="*/ 70 w 130"/>
                  <a:gd name="T107" fmla="*/ 16 h 124"/>
                  <a:gd name="T108" fmla="*/ 70 w 130"/>
                  <a:gd name="T109" fmla="*/ 30 h 124"/>
                  <a:gd name="T110" fmla="*/ 108 w 130"/>
                  <a:gd name="T111" fmla="*/ 30 h 124"/>
                  <a:gd name="T112" fmla="*/ 108 w 130"/>
                  <a:gd name="T113" fmla="*/ 30 h 124"/>
                  <a:gd name="T114" fmla="*/ 126 w 130"/>
                  <a:gd name="T115" fmla="*/ 30 h 124"/>
                  <a:gd name="T116" fmla="*/ 126 w 130"/>
                  <a:gd name="T117" fmla="*/ 44 h 124"/>
                  <a:gd name="T118" fmla="*/ 126 w 130"/>
                  <a:gd name="T119" fmla="*/ 44 h 124"/>
                  <a:gd name="T120" fmla="*/ 108 w 130"/>
                  <a:gd name="T121" fmla="*/ 44 h 124"/>
                  <a:gd name="T122" fmla="*/ 70 w 130"/>
                  <a:gd name="T123" fmla="*/ 4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4">
                    <a:moveTo>
                      <a:pt x="70" y="44"/>
                    </a:moveTo>
                    <a:lnTo>
                      <a:pt x="70" y="44"/>
                    </a:lnTo>
                    <a:lnTo>
                      <a:pt x="78" y="64"/>
                    </a:lnTo>
                    <a:lnTo>
                      <a:pt x="90" y="82"/>
                    </a:lnTo>
                    <a:lnTo>
                      <a:pt x="90" y="82"/>
                    </a:lnTo>
                    <a:lnTo>
                      <a:pt x="98" y="90"/>
                    </a:lnTo>
                    <a:lnTo>
                      <a:pt x="108" y="98"/>
                    </a:lnTo>
                    <a:lnTo>
                      <a:pt x="118" y="104"/>
                    </a:lnTo>
                    <a:lnTo>
                      <a:pt x="130" y="110"/>
                    </a:lnTo>
                    <a:lnTo>
                      <a:pt x="130" y="110"/>
                    </a:lnTo>
                    <a:lnTo>
                      <a:pt x="126" y="116"/>
                    </a:lnTo>
                    <a:lnTo>
                      <a:pt x="122" y="124"/>
                    </a:lnTo>
                    <a:lnTo>
                      <a:pt x="122" y="124"/>
                    </a:lnTo>
                    <a:lnTo>
                      <a:pt x="102" y="110"/>
                    </a:lnTo>
                    <a:lnTo>
                      <a:pt x="86" y="96"/>
                    </a:lnTo>
                    <a:lnTo>
                      <a:pt x="86" y="96"/>
                    </a:lnTo>
                    <a:lnTo>
                      <a:pt x="74" y="80"/>
                    </a:lnTo>
                    <a:lnTo>
                      <a:pt x="64" y="60"/>
                    </a:lnTo>
                    <a:lnTo>
                      <a:pt x="64" y="60"/>
                    </a:lnTo>
                    <a:lnTo>
                      <a:pt x="60" y="72"/>
                    </a:lnTo>
                    <a:lnTo>
                      <a:pt x="56" y="84"/>
                    </a:lnTo>
                    <a:lnTo>
                      <a:pt x="48" y="94"/>
                    </a:lnTo>
                    <a:lnTo>
                      <a:pt x="40" y="102"/>
                    </a:lnTo>
                    <a:lnTo>
                      <a:pt x="40" y="102"/>
                    </a:lnTo>
                    <a:lnTo>
                      <a:pt x="26" y="114"/>
                    </a:lnTo>
                    <a:lnTo>
                      <a:pt x="8" y="124"/>
                    </a:lnTo>
                    <a:lnTo>
                      <a:pt x="8" y="124"/>
                    </a:lnTo>
                    <a:lnTo>
                      <a:pt x="4" y="118"/>
                    </a:lnTo>
                    <a:lnTo>
                      <a:pt x="0" y="112"/>
                    </a:lnTo>
                    <a:lnTo>
                      <a:pt x="0" y="112"/>
                    </a:lnTo>
                    <a:lnTo>
                      <a:pt x="12" y="106"/>
                    </a:lnTo>
                    <a:lnTo>
                      <a:pt x="22" y="100"/>
                    </a:lnTo>
                    <a:lnTo>
                      <a:pt x="30" y="94"/>
                    </a:lnTo>
                    <a:lnTo>
                      <a:pt x="38" y="86"/>
                    </a:lnTo>
                    <a:lnTo>
                      <a:pt x="38" y="86"/>
                    </a:lnTo>
                    <a:lnTo>
                      <a:pt x="44" y="78"/>
                    </a:lnTo>
                    <a:lnTo>
                      <a:pt x="48" y="68"/>
                    </a:lnTo>
                    <a:lnTo>
                      <a:pt x="52" y="56"/>
                    </a:lnTo>
                    <a:lnTo>
                      <a:pt x="54" y="44"/>
                    </a:lnTo>
                    <a:lnTo>
                      <a:pt x="20" y="44"/>
                    </a:lnTo>
                    <a:lnTo>
                      <a:pt x="20" y="44"/>
                    </a:lnTo>
                    <a:lnTo>
                      <a:pt x="4" y="44"/>
                    </a:lnTo>
                    <a:lnTo>
                      <a:pt x="4" y="30"/>
                    </a:lnTo>
                    <a:lnTo>
                      <a:pt x="4" y="30"/>
                    </a:lnTo>
                    <a:lnTo>
                      <a:pt x="20" y="30"/>
                    </a:lnTo>
                    <a:lnTo>
                      <a:pt x="56" y="30"/>
                    </a:lnTo>
                    <a:lnTo>
                      <a:pt x="56" y="30"/>
                    </a:lnTo>
                    <a:lnTo>
                      <a:pt x="56" y="14"/>
                    </a:lnTo>
                    <a:lnTo>
                      <a:pt x="56" y="14"/>
                    </a:lnTo>
                    <a:lnTo>
                      <a:pt x="56" y="0"/>
                    </a:lnTo>
                    <a:lnTo>
                      <a:pt x="70" y="0"/>
                    </a:lnTo>
                    <a:lnTo>
                      <a:pt x="70" y="0"/>
                    </a:lnTo>
                    <a:lnTo>
                      <a:pt x="70" y="16"/>
                    </a:lnTo>
                    <a:lnTo>
                      <a:pt x="70" y="16"/>
                    </a:lnTo>
                    <a:lnTo>
                      <a:pt x="70" y="30"/>
                    </a:lnTo>
                    <a:lnTo>
                      <a:pt x="108" y="30"/>
                    </a:lnTo>
                    <a:lnTo>
                      <a:pt x="108" y="30"/>
                    </a:lnTo>
                    <a:lnTo>
                      <a:pt x="126" y="30"/>
                    </a:lnTo>
                    <a:lnTo>
                      <a:pt x="126" y="44"/>
                    </a:lnTo>
                    <a:lnTo>
                      <a:pt x="126" y="44"/>
                    </a:lnTo>
                    <a:lnTo>
                      <a:pt x="108" y="44"/>
                    </a:lnTo>
                    <a:lnTo>
                      <a:pt x="7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8" name="Freeform 30"/>
              <p:cNvSpPr>
                <a:spLocks noEditPoints="1"/>
              </p:cNvSpPr>
              <p:nvPr/>
            </p:nvSpPr>
            <p:spPr bwMode="auto">
              <a:xfrm>
                <a:off x="5078" y="966"/>
                <a:ext cx="124" cy="126"/>
              </a:xfrm>
              <a:custGeom>
                <a:avLst/>
                <a:gdLst>
                  <a:gd name="T0" fmla="*/ 68 w 124"/>
                  <a:gd name="T1" fmla="*/ 114 h 126"/>
                  <a:gd name="T2" fmla="*/ 66 w 124"/>
                  <a:gd name="T3" fmla="*/ 124 h 126"/>
                  <a:gd name="T4" fmla="*/ 50 w 124"/>
                  <a:gd name="T5" fmla="*/ 126 h 126"/>
                  <a:gd name="T6" fmla="*/ 34 w 124"/>
                  <a:gd name="T7" fmla="*/ 126 h 126"/>
                  <a:gd name="T8" fmla="*/ 30 w 124"/>
                  <a:gd name="T9" fmla="*/ 114 h 126"/>
                  <a:gd name="T10" fmla="*/ 48 w 124"/>
                  <a:gd name="T11" fmla="*/ 114 h 126"/>
                  <a:gd name="T12" fmla="*/ 54 w 124"/>
                  <a:gd name="T13" fmla="*/ 114 h 126"/>
                  <a:gd name="T14" fmla="*/ 56 w 124"/>
                  <a:gd name="T15" fmla="*/ 88 h 126"/>
                  <a:gd name="T16" fmla="*/ 16 w 124"/>
                  <a:gd name="T17" fmla="*/ 88 h 126"/>
                  <a:gd name="T18" fmla="*/ 0 w 124"/>
                  <a:gd name="T19" fmla="*/ 76 h 126"/>
                  <a:gd name="T20" fmla="*/ 16 w 124"/>
                  <a:gd name="T21" fmla="*/ 76 h 126"/>
                  <a:gd name="T22" fmla="*/ 56 w 124"/>
                  <a:gd name="T23" fmla="*/ 74 h 126"/>
                  <a:gd name="T24" fmla="*/ 56 w 124"/>
                  <a:gd name="T25" fmla="*/ 66 h 126"/>
                  <a:gd name="T26" fmla="*/ 62 w 124"/>
                  <a:gd name="T27" fmla="*/ 66 h 126"/>
                  <a:gd name="T28" fmla="*/ 82 w 124"/>
                  <a:gd name="T29" fmla="*/ 54 h 126"/>
                  <a:gd name="T30" fmla="*/ 38 w 124"/>
                  <a:gd name="T31" fmla="*/ 54 h 126"/>
                  <a:gd name="T32" fmla="*/ 24 w 124"/>
                  <a:gd name="T33" fmla="*/ 42 h 126"/>
                  <a:gd name="T34" fmla="*/ 38 w 124"/>
                  <a:gd name="T35" fmla="*/ 42 h 126"/>
                  <a:gd name="T36" fmla="*/ 86 w 124"/>
                  <a:gd name="T37" fmla="*/ 42 h 126"/>
                  <a:gd name="T38" fmla="*/ 104 w 124"/>
                  <a:gd name="T39" fmla="*/ 50 h 126"/>
                  <a:gd name="T40" fmla="*/ 100 w 124"/>
                  <a:gd name="T41" fmla="*/ 52 h 126"/>
                  <a:gd name="T42" fmla="*/ 84 w 124"/>
                  <a:gd name="T43" fmla="*/ 64 h 126"/>
                  <a:gd name="T44" fmla="*/ 68 w 124"/>
                  <a:gd name="T45" fmla="*/ 76 h 126"/>
                  <a:gd name="T46" fmla="*/ 108 w 124"/>
                  <a:gd name="T47" fmla="*/ 76 h 126"/>
                  <a:gd name="T48" fmla="*/ 124 w 124"/>
                  <a:gd name="T49" fmla="*/ 88 h 126"/>
                  <a:gd name="T50" fmla="*/ 106 w 124"/>
                  <a:gd name="T51" fmla="*/ 88 h 126"/>
                  <a:gd name="T52" fmla="*/ 68 w 124"/>
                  <a:gd name="T53" fmla="*/ 114 h 126"/>
                  <a:gd name="T54" fmla="*/ 26 w 124"/>
                  <a:gd name="T55" fmla="*/ 20 h 126"/>
                  <a:gd name="T56" fmla="*/ 14 w 124"/>
                  <a:gd name="T57" fmla="*/ 4 h 126"/>
                  <a:gd name="T58" fmla="*/ 26 w 124"/>
                  <a:gd name="T59" fmla="*/ 0 h 126"/>
                  <a:gd name="T60" fmla="*/ 40 w 124"/>
                  <a:gd name="T61" fmla="*/ 20 h 126"/>
                  <a:gd name="T62" fmla="*/ 56 w 124"/>
                  <a:gd name="T63" fmla="*/ 20 h 126"/>
                  <a:gd name="T64" fmla="*/ 48 w 124"/>
                  <a:gd name="T65" fmla="*/ 2 h 126"/>
                  <a:gd name="T66" fmla="*/ 60 w 124"/>
                  <a:gd name="T67" fmla="*/ 0 h 126"/>
                  <a:gd name="T68" fmla="*/ 82 w 124"/>
                  <a:gd name="T69" fmla="*/ 20 h 126"/>
                  <a:gd name="T70" fmla="*/ 90 w 124"/>
                  <a:gd name="T71" fmla="*/ 10 h 126"/>
                  <a:gd name="T72" fmla="*/ 108 w 124"/>
                  <a:gd name="T73" fmla="*/ 4 h 126"/>
                  <a:gd name="T74" fmla="*/ 96 w 124"/>
                  <a:gd name="T75" fmla="*/ 20 h 126"/>
                  <a:gd name="T76" fmla="*/ 104 w 124"/>
                  <a:gd name="T77" fmla="*/ 20 h 126"/>
                  <a:gd name="T78" fmla="*/ 122 w 124"/>
                  <a:gd name="T79" fmla="*/ 20 h 126"/>
                  <a:gd name="T80" fmla="*/ 120 w 124"/>
                  <a:gd name="T81" fmla="*/ 44 h 126"/>
                  <a:gd name="T82" fmla="*/ 122 w 124"/>
                  <a:gd name="T83" fmla="*/ 54 h 126"/>
                  <a:gd name="T84" fmla="*/ 108 w 124"/>
                  <a:gd name="T85" fmla="*/ 32 h 126"/>
                  <a:gd name="T86" fmla="*/ 14 w 124"/>
                  <a:gd name="T87" fmla="*/ 54 h 126"/>
                  <a:gd name="T88" fmla="*/ 2 w 124"/>
                  <a:gd name="T89" fmla="*/ 54 h 126"/>
                  <a:gd name="T90" fmla="*/ 2 w 124"/>
                  <a:gd name="T91" fmla="*/ 32 h 126"/>
                  <a:gd name="T92" fmla="*/ 2 w 124"/>
                  <a:gd name="T93" fmla="*/ 20 h 126"/>
                  <a:gd name="T94" fmla="*/ 18 w 124"/>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126">
                    <a:moveTo>
                      <a:pt x="68" y="114"/>
                    </a:moveTo>
                    <a:lnTo>
                      <a:pt x="68" y="114"/>
                    </a:lnTo>
                    <a:lnTo>
                      <a:pt x="68" y="120"/>
                    </a:lnTo>
                    <a:lnTo>
                      <a:pt x="66" y="124"/>
                    </a:lnTo>
                    <a:lnTo>
                      <a:pt x="60" y="126"/>
                    </a:lnTo>
                    <a:lnTo>
                      <a:pt x="50" y="126"/>
                    </a:lnTo>
                    <a:lnTo>
                      <a:pt x="50" y="126"/>
                    </a:lnTo>
                    <a:lnTo>
                      <a:pt x="34" y="126"/>
                    </a:lnTo>
                    <a:lnTo>
                      <a:pt x="34" y="126"/>
                    </a:lnTo>
                    <a:lnTo>
                      <a:pt x="30" y="114"/>
                    </a:lnTo>
                    <a:lnTo>
                      <a:pt x="30" y="114"/>
                    </a:lnTo>
                    <a:lnTo>
                      <a:pt x="48" y="114"/>
                    </a:lnTo>
                    <a:lnTo>
                      <a:pt x="48" y="114"/>
                    </a:lnTo>
                    <a:lnTo>
                      <a:pt x="54" y="114"/>
                    </a:lnTo>
                    <a:lnTo>
                      <a:pt x="56" y="112"/>
                    </a:lnTo>
                    <a:lnTo>
                      <a:pt x="56" y="88"/>
                    </a:lnTo>
                    <a:lnTo>
                      <a:pt x="16" y="88"/>
                    </a:lnTo>
                    <a:lnTo>
                      <a:pt x="16" y="88"/>
                    </a:lnTo>
                    <a:lnTo>
                      <a:pt x="0" y="88"/>
                    </a:lnTo>
                    <a:lnTo>
                      <a:pt x="0" y="76"/>
                    </a:lnTo>
                    <a:lnTo>
                      <a:pt x="0" y="76"/>
                    </a:lnTo>
                    <a:lnTo>
                      <a:pt x="16" y="76"/>
                    </a:lnTo>
                    <a:lnTo>
                      <a:pt x="56" y="76"/>
                    </a:lnTo>
                    <a:lnTo>
                      <a:pt x="56" y="74"/>
                    </a:lnTo>
                    <a:lnTo>
                      <a:pt x="56" y="74"/>
                    </a:lnTo>
                    <a:lnTo>
                      <a:pt x="56" y="66"/>
                    </a:lnTo>
                    <a:lnTo>
                      <a:pt x="62" y="66"/>
                    </a:lnTo>
                    <a:lnTo>
                      <a:pt x="62" y="66"/>
                    </a:lnTo>
                    <a:lnTo>
                      <a:pt x="72" y="60"/>
                    </a:lnTo>
                    <a:lnTo>
                      <a:pt x="82" y="54"/>
                    </a:lnTo>
                    <a:lnTo>
                      <a:pt x="38" y="54"/>
                    </a:lnTo>
                    <a:lnTo>
                      <a:pt x="38" y="54"/>
                    </a:lnTo>
                    <a:lnTo>
                      <a:pt x="24" y="54"/>
                    </a:lnTo>
                    <a:lnTo>
                      <a:pt x="24" y="42"/>
                    </a:lnTo>
                    <a:lnTo>
                      <a:pt x="24" y="42"/>
                    </a:lnTo>
                    <a:lnTo>
                      <a:pt x="38" y="42"/>
                    </a:lnTo>
                    <a:lnTo>
                      <a:pt x="86" y="42"/>
                    </a:lnTo>
                    <a:lnTo>
                      <a:pt x="86" y="42"/>
                    </a:lnTo>
                    <a:lnTo>
                      <a:pt x="96" y="42"/>
                    </a:lnTo>
                    <a:lnTo>
                      <a:pt x="104" y="50"/>
                    </a:lnTo>
                    <a:lnTo>
                      <a:pt x="104" y="50"/>
                    </a:lnTo>
                    <a:lnTo>
                      <a:pt x="100" y="52"/>
                    </a:lnTo>
                    <a:lnTo>
                      <a:pt x="100" y="52"/>
                    </a:lnTo>
                    <a:lnTo>
                      <a:pt x="84" y="64"/>
                    </a:lnTo>
                    <a:lnTo>
                      <a:pt x="68" y="74"/>
                    </a:lnTo>
                    <a:lnTo>
                      <a:pt x="68" y="76"/>
                    </a:lnTo>
                    <a:lnTo>
                      <a:pt x="108" y="76"/>
                    </a:lnTo>
                    <a:lnTo>
                      <a:pt x="108" y="76"/>
                    </a:lnTo>
                    <a:lnTo>
                      <a:pt x="124" y="76"/>
                    </a:lnTo>
                    <a:lnTo>
                      <a:pt x="124" y="88"/>
                    </a:lnTo>
                    <a:lnTo>
                      <a:pt x="124" y="88"/>
                    </a:lnTo>
                    <a:lnTo>
                      <a:pt x="106" y="88"/>
                    </a:lnTo>
                    <a:lnTo>
                      <a:pt x="68" y="88"/>
                    </a:lnTo>
                    <a:lnTo>
                      <a:pt x="68" y="114"/>
                    </a:lnTo>
                    <a:close/>
                    <a:moveTo>
                      <a:pt x="26" y="20"/>
                    </a:moveTo>
                    <a:lnTo>
                      <a:pt x="26" y="20"/>
                    </a:lnTo>
                    <a:lnTo>
                      <a:pt x="22" y="12"/>
                    </a:lnTo>
                    <a:lnTo>
                      <a:pt x="14" y="4"/>
                    </a:lnTo>
                    <a:lnTo>
                      <a:pt x="26" y="0"/>
                    </a:lnTo>
                    <a:lnTo>
                      <a:pt x="26" y="0"/>
                    </a:lnTo>
                    <a:lnTo>
                      <a:pt x="34" y="10"/>
                    </a:lnTo>
                    <a:lnTo>
                      <a:pt x="40" y="20"/>
                    </a:lnTo>
                    <a:lnTo>
                      <a:pt x="56" y="20"/>
                    </a:lnTo>
                    <a:lnTo>
                      <a:pt x="56" y="20"/>
                    </a:lnTo>
                    <a:lnTo>
                      <a:pt x="52" y="12"/>
                    </a:lnTo>
                    <a:lnTo>
                      <a:pt x="48" y="2"/>
                    </a:lnTo>
                    <a:lnTo>
                      <a:pt x="60" y="0"/>
                    </a:lnTo>
                    <a:lnTo>
                      <a:pt x="60" y="0"/>
                    </a:lnTo>
                    <a:lnTo>
                      <a:pt x="70" y="20"/>
                    </a:lnTo>
                    <a:lnTo>
                      <a:pt x="82" y="20"/>
                    </a:lnTo>
                    <a:lnTo>
                      <a:pt x="82" y="20"/>
                    </a:lnTo>
                    <a:lnTo>
                      <a:pt x="90" y="10"/>
                    </a:lnTo>
                    <a:lnTo>
                      <a:pt x="96" y="0"/>
                    </a:lnTo>
                    <a:lnTo>
                      <a:pt x="108" y="4"/>
                    </a:lnTo>
                    <a:lnTo>
                      <a:pt x="108" y="4"/>
                    </a:lnTo>
                    <a:lnTo>
                      <a:pt x="96" y="20"/>
                    </a:lnTo>
                    <a:lnTo>
                      <a:pt x="104" y="20"/>
                    </a:lnTo>
                    <a:lnTo>
                      <a:pt x="104" y="20"/>
                    </a:lnTo>
                    <a:lnTo>
                      <a:pt x="122" y="20"/>
                    </a:lnTo>
                    <a:lnTo>
                      <a:pt x="122" y="20"/>
                    </a:lnTo>
                    <a:lnTo>
                      <a:pt x="120" y="32"/>
                    </a:lnTo>
                    <a:lnTo>
                      <a:pt x="120" y="44"/>
                    </a:lnTo>
                    <a:lnTo>
                      <a:pt x="120" y="44"/>
                    </a:lnTo>
                    <a:lnTo>
                      <a:pt x="122" y="54"/>
                    </a:lnTo>
                    <a:lnTo>
                      <a:pt x="108" y="54"/>
                    </a:lnTo>
                    <a:lnTo>
                      <a:pt x="108" y="32"/>
                    </a:lnTo>
                    <a:lnTo>
                      <a:pt x="14" y="32"/>
                    </a:lnTo>
                    <a:lnTo>
                      <a:pt x="14" y="54"/>
                    </a:lnTo>
                    <a:lnTo>
                      <a:pt x="2" y="54"/>
                    </a:lnTo>
                    <a:lnTo>
                      <a:pt x="2" y="54"/>
                    </a:lnTo>
                    <a:lnTo>
                      <a:pt x="2" y="44"/>
                    </a:lnTo>
                    <a:lnTo>
                      <a:pt x="2" y="32"/>
                    </a:lnTo>
                    <a:lnTo>
                      <a:pt x="2" y="32"/>
                    </a:lnTo>
                    <a:lnTo>
                      <a:pt x="2" y="20"/>
                    </a:lnTo>
                    <a:lnTo>
                      <a:pt x="2" y="20"/>
                    </a:lnTo>
                    <a:lnTo>
                      <a:pt x="18" y="20"/>
                    </a:lnTo>
                    <a:lnTo>
                      <a:pt x="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9" name="Freeform 31"/>
              <p:cNvSpPr>
                <a:spLocks noEditPoints="1"/>
              </p:cNvSpPr>
              <p:nvPr/>
            </p:nvSpPr>
            <p:spPr bwMode="auto">
              <a:xfrm>
                <a:off x="4592" y="1156"/>
                <a:ext cx="122" cy="122"/>
              </a:xfrm>
              <a:custGeom>
                <a:avLst/>
                <a:gdLst>
                  <a:gd name="T0" fmla="*/ 122 w 122"/>
                  <a:gd name="T1" fmla="*/ 118 h 122"/>
                  <a:gd name="T2" fmla="*/ 14 w 122"/>
                  <a:gd name="T3" fmla="*/ 116 h 122"/>
                  <a:gd name="T4" fmla="*/ 0 w 122"/>
                  <a:gd name="T5" fmla="*/ 122 h 122"/>
                  <a:gd name="T6" fmla="*/ 2 w 122"/>
                  <a:gd name="T7" fmla="*/ 106 h 122"/>
                  <a:gd name="T8" fmla="*/ 2 w 122"/>
                  <a:gd name="T9" fmla="*/ 14 h 122"/>
                  <a:gd name="T10" fmla="*/ 2 w 122"/>
                  <a:gd name="T11" fmla="*/ 0 h 122"/>
                  <a:gd name="T12" fmla="*/ 106 w 122"/>
                  <a:gd name="T13" fmla="*/ 0 h 122"/>
                  <a:gd name="T14" fmla="*/ 120 w 122"/>
                  <a:gd name="T15" fmla="*/ 0 h 122"/>
                  <a:gd name="T16" fmla="*/ 120 w 122"/>
                  <a:gd name="T17" fmla="*/ 12 h 122"/>
                  <a:gd name="T18" fmla="*/ 14 w 122"/>
                  <a:gd name="T19" fmla="*/ 12 h 122"/>
                  <a:gd name="T20" fmla="*/ 108 w 122"/>
                  <a:gd name="T21" fmla="*/ 106 h 122"/>
                  <a:gd name="T22" fmla="*/ 122 w 122"/>
                  <a:gd name="T23" fmla="*/ 104 h 122"/>
                  <a:gd name="T24" fmla="*/ 76 w 122"/>
                  <a:gd name="T25" fmla="*/ 64 h 122"/>
                  <a:gd name="T26" fmla="*/ 84 w 122"/>
                  <a:gd name="T27" fmla="*/ 74 h 122"/>
                  <a:gd name="T28" fmla="*/ 92 w 122"/>
                  <a:gd name="T29" fmla="*/ 80 h 122"/>
                  <a:gd name="T30" fmla="*/ 118 w 122"/>
                  <a:gd name="T31" fmla="*/ 90 h 122"/>
                  <a:gd name="T32" fmla="*/ 112 w 122"/>
                  <a:gd name="T33" fmla="*/ 102 h 122"/>
                  <a:gd name="T34" fmla="*/ 96 w 122"/>
                  <a:gd name="T35" fmla="*/ 96 h 122"/>
                  <a:gd name="T36" fmla="*/ 84 w 122"/>
                  <a:gd name="T37" fmla="*/ 88 h 122"/>
                  <a:gd name="T38" fmla="*/ 68 w 122"/>
                  <a:gd name="T39" fmla="*/ 70 h 122"/>
                  <a:gd name="T40" fmla="*/ 62 w 122"/>
                  <a:gd name="T41" fmla="*/ 80 h 122"/>
                  <a:gd name="T42" fmla="*/ 52 w 122"/>
                  <a:gd name="T43" fmla="*/ 88 h 122"/>
                  <a:gd name="T44" fmla="*/ 28 w 122"/>
                  <a:gd name="T45" fmla="*/ 102 h 122"/>
                  <a:gd name="T46" fmla="*/ 24 w 122"/>
                  <a:gd name="T47" fmla="*/ 96 h 122"/>
                  <a:gd name="T48" fmla="*/ 20 w 122"/>
                  <a:gd name="T49" fmla="*/ 90 h 122"/>
                  <a:gd name="T50" fmla="*/ 46 w 122"/>
                  <a:gd name="T51" fmla="*/ 78 h 122"/>
                  <a:gd name="T52" fmla="*/ 54 w 122"/>
                  <a:gd name="T53" fmla="*/ 72 h 122"/>
                  <a:gd name="T54" fmla="*/ 36 w 122"/>
                  <a:gd name="T55" fmla="*/ 64 h 122"/>
                  <a:gd name="T56" fmla="*/ 22 w 122"/>
                  <a:gd name="T57" fmla="*/ 64 h 122"/>
                  <a:gd name="T58" fmla="*/ 22 w 122"/>
                  <a:gd name="T59" fmla="*/ 52 h 122"/>
                  <a:gd name="T60" fmla="*/ 60 w 122"/>
                  <a:gd name="T61" fmla="*/ 54 h 122"/>
                  <a:gd name="T62" fmla="*/ 62 w 122"/>
                  <a:gd name="T63" fmla="*/ 36 h 122"/>
                  <a:gd name="T64" fmla="*/ 42 w 122"/>
                  <a:gd name="T65" fmla="*/ 36 h 122"/>
                  <a:gd name="T66" fmla="*/ 30 w 122"/>
                  <a:gd name="T67" fmla="*/ 50 h 122"/>
                  <a:gd name="T68" fmla="*/ 20 w 122"/>
                  <a:gd name="T69" fmla="*/ 42 h 122"/>
                  <a:gd name="T70" fmla="*/ 34 w 122"/>
                  <a:gd name="T71" fmla="*/ 28 h 122"/>
                  <a:gd name="T72" fmla="*/ 42 w 122"/>
                  <a:gd name="T73" fmla="*/ 12 h 122"/>
                  <a:gd name="T74" fmla="*/ 54 w 122"/>
                  <a:gd name="T75" fmla="*/ 16 h 122"/>
                  <a:gd name="T76" fmla="*/ 52 w 122"/>
                  <a:gd name="T77" fmla="*/ 20 h 122"/>
                  <a:gd name="T78" fmla="*/ 96 w 122"/>
                  <a:gd name="T79" fmla="*/ 26 h 122"/>
                  <a:gd name="T80" fmla="*/ 110 w 122"/>
                  <a:gd name="T81" fmla="*/ 26 h 122"/>
                  <a:gd name="T82" fmla="*/ 110 w 122"/>
                  <a:gd name="T83" fmla="*/ 38 h 122"/>
                  <a:gd name="T84" fmla="*/ 74 w 122"/>
                  <a:gd name="T85" fmla="*/ 36 h 122"/>
                  <a:gd name="T86" fmla="*/ 74 w 122"/>
                  <a:gd name="T87" fmla="*/ 42 h 122"/>
                  <a:gd name="T88" fmla="*/ 74 w 122"/>
                  <a:gd name="T89" fmla="*/ 54 h 122"/>
                  <a:gd name="T90" fmla="*/ 106 w 122"/>
                  <a:gd name="T91" fmla="*/ 54 h 122"/>
                  <a:gd name="T92" fmla="*/ 118 w 122"/>
                  <a:gd name="T93" fmla="*/ 64 h 122"/>
                  <a:gd name="T94" fmla="*/ 106 w 122"/>
                  <a:gd name="T9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2">
                    <a:moveTo>
                      <a:pt x="122" y="118"/>
                    </a:moveTo>
                    <a:lnTo>
                      <a:pt x="122" y="118"/>
                    </a:lnTo>
                    <a:lnTo>
                      <a:pt x="108" y="116"/>
                    </a:lnTo>
                    <a:lnTo>
                      <a:pt x="14" y="116"/>
                    </a:lnTo>
                    <a:lnTo>
                      <a:pt x="14" y="122"/>
                    </a:lnTo>
                    <a:lnTo>
                      <a:pt x="0" y="122"/>
                    </a:lnTo>
                    <a:lnTo>
                      <a:pt x="0" y="122"/>
                    </a:lnTo>
                    <a:lnTo>
                      <a:pt x="2" y="106"/>
                    </a:lnTo>
                    <a:lnTo>
                      <a:pt x="2" y="14"/>
                    </a:lnTo>
                    <a:lnTo>
                      <a:pt x="2" y="14"/>
                    </a:lnTo>
                    <a:lnTo>
                      <a:pt x="2" y="0"/>
                    </a:lnTo>
                    <a:lnTo>
                      <a:pt x="2" y="0"/>
                    </a:lnTo>
                    <a:lnTo>
                      <a:pt x="16" y="0"/>
                    </a:lnTo>
                    <a:lnTo>
                      <a:pt x="106" y="0"/>
                    </a:lnTo>
                    <a:lnTo>
                      <a:pt x="106" y="0"/>
                    </a:lnTo>
                    <a:lnTo>
                      <a:pt x="120" y="0"/>
                    </a:lnTo>
                    <a:lnTo>
                      <a:pt x="120" y="12"/>
                    </a:lnTo>
                    <a:lnTo>
                      <a:pt x="120" y="12"/>
                    </a:lnTo>
                    <a:lnTo>
                      <a:pt x="106" y="12"/>
                    </a:lnTo>
                    <a:lnTo>
                      <a:pt x="14" y="12"/>
                    </a:lnTo>
                    <a:lnTo>
                      <a:pt x="14" y="106"/>
                    </a:lnTo>
                    <a:lnTo>
                      <a:pt x="108" y="106"/>
                    </a:lnTo>
                    <a:lnTo>
                      <a:pt x="108" y="106"/>
                    </a:lnTo>
                    <a:lnTo>
                      <a:pt x="122" y="104"/>
                    </a:lnTo>
                    <a:lnTo>
                      <a:pt x="122" y="118"/>
                    </a:lnTo>
                    <a:close/>
                    <a:moveTo>
                      <a:pt x="76" y="64"/>
                    </a:moveTo>
                    <a:lnTo>
                      <a:pt x="76" y="64"/>
                    </a:lnTo>
                    <a:lnTo>
                      <a:pt x="84" y="74"/>
                    </a:lnTo>
                    <a:lnTo>
                      <a:pt x="92" y="80"/>
                    </a:lnTo>
                    <a:lnTo>
                      <a:pt x="92" y="80"/>
                    </a:lnTo>
                    <a:lnTo>
                      <a:pt x="102" y="86"/>
                    </a:lnTo>
                    <a:lnTo>
                      <a:pt x="118" y="90"/>
                    </a:lnTo>
                    <a:lnTo>
                      <a:pt x="118" y="90"/>
                    </a:lnTo>
                    <a:lnTo>
                      <a:pt x="112" y="102"/>
                    </a:lnTo>
                    <a:lnTo>
                      <a:pt x="112" y="102"/>
                    </a:lnTo>
                    <a:lnTo>
                      <a:pt x="96" y="96"/>
                    </a:lnTo>
                    <a:lnTo>
                      <a:pt x="84" y="88"/>
                    </a:lnTo>
                    <a:lnTo>
                      <a:pt x="84" y="88"/>
                    </a:lnTo>
                    <a:lnTo>
                      <a:pt x="76" y="80"/>
                    </a:lnTo>
                    <a:lnTo>
                      <a:pt x="68" y="70"/>
                    </a:lnTo>
                    <a:lnTo>
                      <a:pt x="68" y="70"/>
                    </a:lnTo>
                    <a:lnTo>
                      <a:pt x="62" y="80"/>
                    </a:lnTo>
                    <a:lnTo>
                      <a:pt x="52" y="88"/>
                    </a:lnTo>
                    <a:lnTo>
                      <a:pt x="52" y="88"/>
                    </a:lnTo>
                    <a:lnTo>
                      <a:pt x="42" y="96"/>
                    </a:lnTo>
                    <a:lnTo>
                      <a:pt x="28" y="102"/>
                    </a:lnTo>
                    <a:lnTo>
                      <a:pt x="28" y="102"/>
                    </a:lnTo>
                    <a:lnTo>
                      <a:pt x="24" y="96"/>
                    </a:lnTo>
                    <a:lnTo>
                      <a:pt x="20" y="90"/>
                    </a:lnTo>
                    <a:lnTo>
                      <a:pt x="20" y="90"/>
                    </a:lnTo>
                    <a:lnTo>
                      <a:pt x="36" y="84"/>
                    </a:lnTo>
                    <a:lnTo>
                      <a:pt x="46" y="78"/>
                    </a:lnTo>
                    <a:lnTo>
                      <a:pt x="46" y="78"/>
                    </a:lnTo>
                    <a:lnTo>
                      <a:pt x="54" y="72"/>
                    </a:lnTo>
                    <a:lnTo>
                      <a:pt x="58" y="64"/>
                    </a:lnTo>
                    <a:lnTo>
                      <a:pt x="36" y="64"/>
                    </a:lnTo>
                    <a:lnTo>
                      <a:pt x="36" y="64"/>
                    </a:lnTo>
                    <a:lnTo>
                      <a:pt x="22" y="64"/>
                    </a:lnTo>
                    <a:lnTo>
                      <a:pt x="22" y="52"/>
                    </a:lnTo>
                    <a:lnTo>
                      <a:pt x="22" y="52"/>
                    </a:lnTo>
                    <a:lnTo>
                      <a:pt x="36" y="54"/>
                    </a:lnTo>
                    <a:lnTo>
                      <a:pt x="60" y="54"/>
                    </a:lnTo>
                    <a:lnTo>
                      <a:pt x="60" y="54"/>
                    </a:lnTo>
                    <a:lnTo>
                      <a:pt x="62" y="36"/>
                    </a:lnTo>
                    <a:lnTo>
                      <a:pt x="42" y="36"/>
                    </a:lnTo>
                    <a:lnTo>
                      <a:pt x="42" y="36"/>
                    </a:lnTo>
                    <a:lnTo>
                      <a:pt x="30" y="50"/>
                    </a:lnTo>
                    <a:lnTo>
                      <a:pt x="30" y="50"/>
                    </a:lnTo>
                    <a:lnTo>
                      <a:pt x="20" y="42"/>
                    </a:lnTo>
                    <a:lnTo>
                      <a:pt x="20" y="42"/>
                    </a:lnTo>
                    <a:lnTo>
                      <a:pt x="28" y="36"/>
                    </a:lnTo>
                    <a:lnTo>
                      <a:pt x="34" y="28"/>
                    </a:lnTo>
                    <a:lnTo>
                      <a:pt x="40" y="20"/>
                    </a:lnTo>
                    <a:lnTo>
                      <a:pt x="42" y="12"/>
                    </a:lnTo>
                    <a:lnTo>
                      <a:pt x="54" y="16"/>
                    </a:lnTo>
                    <a:lnTo>
                      <a:pt x="54" y="16"/>
                    </a:lnTo>
                    <a:lnTo>
                      <a:pt x="52" y="20"/>
                    </a:lnTo>
                    <a:lnTo>
                      <a:pt x="52" y="20"/>
                    </a:lnTo>
                    <a:lnTo>
                      <a:pt x="50" y="26"/>
                    </a:lnTo>
                    <a:lnTo>
                      <a:pt x="96" y="26"/>
                    </a:lnTo>
                    <a:lnTo>
                      <a:pt x="96" y="26"/>
                    </a:lnTo>
                    <a:lnTo>
                      <a:pt x="110" y="26"/>
                    </a:lnTo>
                    <a:lnTo>
                      <a:pt x="110" y="38"/>
                    </a:lnTo>
                    <a:lnTo>
                      <a:pt x="110" y="38"/>
                    </a:lnTo>
                    <a:lnTo>
                      <a:pt x="96" y="36"/>
                    </a:lnTo>
                    <a:lnTo>
                      <a:pt x="74" y="36"/>
                    </a:lnTo>
                    <a:lnTo>
                      <a:pt x="74" y="36"/>
                    </a:lnTo>
                    <a:lnTo>
                      <a:pt x="74" y="42"/>
                    </a:lnTo>
                    <a:lnTo>
                      <a:pt x="74" y="42"/>
                    </a:lnTo>
                    <a:lnTo>
                      <a:pt x="74" y="54"/>
                    </a:lnTo>
                    <a:lnTo>
                      <a:pt x="106" y="54"/>
                    </a:lnTo>
                    <a:lnTo>
                      <a:pt x="106" y="54"/>
                    </a:lnTo>
                    <a:lnTo>
                      <a:pt x="118" y="52"/>
                    </a:lnTo>
                    <a:lnTo>
                      <a:pt x="118" y="64"/>
                    </a:lnTo>
                    <a:lnTo>
                      <a:pt x="118" y="64"/>
                    </a:lnTo>
                    <a:lnTo>
                      <a:pt x="106" y="64"/>
                    </a:lnTo>
                    <a:lnTo>
                      <a:pt x="7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0" name="Freeform 32"/>
              <p:cNvSpPr>
                <a:spLocks noEditPoints="1"/>
              </p:cNvSpPr>
              <p:nvPr/>
            </p:nvSpPr>
            <p:spPr bwMode="auto">
              <a:xfrm>
                <a:off x="4730" y="1152"/>
                <a:ext cx="122" cy="126"/>
              </a:xfrm>
              <a:custGeom>
                <a:avLst/>
                <a:gdLst>
                  <a:gd name="T0" fmla="*/ 68 w 122"/>
                  <a:gd name="T1" fmla="*/ 114 h 126"/>
                  <a:gd name="T2" fmla="*/ 64 w 122"/>
                  <a:gd name="T3" fmla="*/ 124 h 126"/>
                  <a:gd name="T4" fmla="*/ 50 w 122"/>
                  <a:gd name="T5" fmla="*/ 126 h 126"/>
                  <a:gd name="T6" fmla="*/ 34 w 122"/>
                  <a:gd name="T7" fmla="*/ 126 h 126"/>
                  <a:gd name="T8" fmla="*/ 30 w 122"/>
                  <a:gd name="T9" fmla="*/ 114 h 126"/>
                  <a:gd name="T10" fmla="*/ 48 w 122"/>
                  <a:gd name="T11" fmla="*/ 114 h 126"/>
                  <a:gd name="T12" fmla="*/ 54 w 122"/>
                  <a:gd name="T13" fmla="*/ 114 h 126"/>
                  <a:gd name="T14" fmla="*/ 56 w 122"/>
                  <a:gd name="T15" fmla="*/ 88 h 126"/>
                  <a:gd name="T16" fmla="*/ 16 w 122"/>
                  <a:gd name="T17" fmla="*/ 88 h 126"/>
                  <a:gd name="T18" fmla="*/ 0 w 122"/>
                  <a:gd name="T19" fmla="*/ 76 h 126"/>
                  <a:gd name="T20" fmla="*/ 16 w 122"/>
                  <a:gd name="T21" fmla="*/ 76 h 126"/>
                  <a:gd name="T22" fmla="*/ 56 w 122"/>
                  <a:gd name="T23" fmla="*/ 74 h 126"/>
                  <a:gd name="T24" fmla="*/ 54 w 122"/>
                  <a:gd name="T25" fmla="*/ 66 h 126"/>
                  <a:gd name="T26" fmla="*/ 60 w 122"/>
                  <a:gd name="T27" fmla="*/ 66 h 126"/>
                  <a:gd name="T28" fmla="*/ 80 w 122"/>
                  <a:gd name="T29" fmla="*/ 54 h 126"/>
                  <a:gd name="T30" fmla="*/ 38 w 122"/>
                  <a:gd name="T31" fmla="*/ 54 h 126"/>
                  <a:gd name="T32" fmla="*/ 24 w 122"/>
                  <a:gd name="T33" fmla="*/ 42 h 126"/>
                  <a:gd name="T34" fmla="*/ 38 w 122"/>
                  <a:gd name="T35" fmla="*/ 42 h 126"/>
                  <a:gd name="T36" fmla="*/ 86 w 122"/>
                  <a:gd name="T37" fmla="*/ 42 h 126"/>
                  <a:gd name="T38" fmla="*/ 102 w 122"/>
                  <a:gd name="T39" fmla="*/ 50 h 126"/>
                  <a:gd name="T40" fmla="*/ 98 w 122"/>
                  <a:gd name="T41" fmla="*/ 52 h 126"/>
                  <a:gd name="T42" fmla="*/ 84 w 122"/>
                  <a:gd name="T43" fmla="*/ 64 h 126"/>
                  <a:gd name="T44" fmla="*/ 68 w 122"/>
                  <a:gd name="T45" fmla="*/ 76 h 126"/>
                  <a:gd name="T46" fmla="*/ 106 w 122"/>
                  <a:gd name="T47" fmla="*/ 76 h 126"/>
                  <a:gd name="T48" fmla="*/ 122 w 122"/>
                  <a:gd name="T49" fmla="*/ 88 h 126"/>
                  <a:gd name="T50" fmla="*/ 106 w 122"/>
                  <a:gd name="T51" fmla="*/ 88 h 126"/>
                  <a:gd name="T52" fmla="*/ 68 w 122"/>
                  <a:gd name="T53" fmla="*/ 114 h 126"/>
                  <a:gd name="T54" fmla="*/ 26 w 122"/>
                  <a:gd name="T55" fmla="*/ 20 h 126"/>
                  <a:gd name="T56" fmla="*/ 14 w 122"/>
                  <a:gd name="T57" fmla="*/ 4 h 126"/>
                  <a:gd name="T58" fmla="*/ 26 w 122"/>
                  <a:gd name="T59" fmla="*/ 0 h 126"/>
                  <a:gd name="T60" fmla="*/ 56 w 122"/>
                  <a:gd name="T61" fmla="*/ 20 h 126"/>
                  <a:gd name="T62" fmla="*/ 52 w 122"/>
                  <a:gd name="T63" fmla="*/ 12 h 126"/>
                  <a:gd name="T64" fmla="*/ 58 w 122"/>
                  <a:gd name="T65" fmla="*/ 0 h 126"/>
                  <a:gd name="T66" fmla="*/ 64 w 122"/>
                  <a:gd name="T67" fmla="*/ 10 h 126"/>
                  <a:gd name="T68" fmla="*/ 82 w 122"/>
                  <a:gd name="T69" fmla="*/ 20 h 126"/>
                  <a:gd name="T70" fmla="*/ 90 w 122"/>
                  <a:gd name="T71" fmla="*/ 10 h 126"/>
                  <a:gd name="T72" fmla="*/ 108 w 122"/>
                  <a:gd name="T73" fmla="*/ 4 h 126"/>
                  <a:gd name="T74" fmla="*/ 96 w 122"/>
                  <a:gd name="T75" fmla="*/ 20 h 126"/>
                  <a:gd name="T76" fmla="*/ 104 w 122"/>
                  <a:gd name="T77" fmla="*/ 20 h 126"/>
                  <a:gd name="T78" fmla="*/ 120 w 122"/>
                  <a:gd name="T79" fmla="*/ 20 h 126"/>
                  <a:gd name="T80" fmla="*/ 120 w 122"/>
                  <a:gd name="T81" fmla="*/ 44 h 126"/>
                  <a:gd name="T82" fmla="*/ 120 w 122"/>
                  <a:gd name="T83" fmla="*/ 54 h 126"/>
                  <a:gd name="T84" fmla="*/ 108 w 122"/>
                  <a:gd name="T85" fmla="*/ 32 h 126"/>
                  <a:gd name="T86" fmla="*/ 14 w 122"/>
                  <a:gd name="T87" fmla="*/ 54 h 126"/>
                  <a:gd name="T88" fmla="*/ 2 w 122"/>
                  <a:gd name="T89" fmla="*/ 54 h 126"/>
                  <a:gd name="T90" fmla="*/ 2 w 122"/>
                  <a:gd name="T91" fmla="*/ 32 h 126"/>
                  <a:gd name="T92" fmla="*/ 2 w 122"/>
                  <a:gd name="T93" fmla="*/ 20 h 126"/>
                  <a:gd name="T94" fmla="*/ 18 w 12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6">
                    <a:moveTo>
                      <a:pt x="68" y="114"/>
                    </a:moveTo>
                    <a:lnTo>
                      <a:pt x="68" y="114"/>
                    </a:lnTo>
                    <a:lnTo>
                      <a:pt x="68" y="120"/>
                    </a:lnTo>
                    <a:lnTo>
                      <a:pt x="64" y="124"/>
                    </a:lnTo>
                    <a:lnTo>
                      <a:pt x="58" y="126"/>
                    </a:lnTo>
                    <a:lnTo>
                      <a:pt x="50" y="126"/>
                    </a:lnTo>
                    <a:lnTo>
                      <a:pt x="50" y="126"/>
                    </a:lnTo>
                    <a:lnTo>
                      <a:pt x="34" y="126"/>
                    </a:lnTo>
                    <a:lnTo>
                      <a:pt x="34" y="126"/>
                    </a:lnTo>
                    <a:lnTo>
                      <a:pt x="30" y="114"/>
                    </a:lnTo>
                    <a:lnTo>
                      <a:pt x="30" y="114"/>
                    </a:lnTo>
                    <a:lnTo>
                      <a:pt x="48" y="114"/>
                    </a:lnTo>
                    <a:lnTo>
                      <a:pt x="48" y="114"/>
                    </a:lnTo>
                    <a:lnTo>
                      <a:pt x="54" y="114"/>
                    </a:lnTo>
                    <a:lnTo>
                      <a:pt x="56" y="112"/>
                    </a:lnTo>
                    <a:lnTo>
                      <a:pt x="56" y="88"/>
                    </a:lnTo>
                    <a:lnTo>
                      <a:pt x="16" y="88"/>
                    </a:lnTo>
                    <a:lnTo>
                      <a:pt x="16" y="88"/>
                    </a:lnTo>
                    <a:lnTo>
                      <a:pt x="0" y="88"/>
                    </a:lnTo>
                    <a:lnTo>
                      <a:pt x="0" y="76"/>
                    </a:lnTo>
                    <a:lnTo>
                      <a:pt x="0" y="76"/>
                    </a:lnTo>
                    <a:lnTo>
                      <a:pt x="16" y="76"/>
                    </a:lnTo>
                    <a:lnTo>
                      <a:pt x="56" y="76"/>
                    </a:lnTo>
                    <a:lnTo>
                      <a:pt x="56" y="74"/>
                    </a:lnTo>
                    <a:lnTo>
                      <a:pt x="56" y="74"/>
                    </a:lnTo>
                    <a:lnTo>
                      <a:pt x="54" y="66"/>
                    </a:lnTo>
                    <a:lnTo>
                      <a:pt x="60" y="66"/>
                    </a:lnTo>
                    <a:lnTo>
                      <a:pt x="60" y="66"/>
                    </a:lnTo>
                    <a:lnTo>
                      <a:pt x="72" y="60"/>
                    </a:lnTo>
                    <a:lnTo>
                      <a:pt x="80" y="54"/>
                    </a:lnTo>
                    <a:lnTo>
                      <a:pt x="38" y="54"/>
                    </a:lnTo>
                    <a:lnTo>
                      <a:pt x="38" y="54"/>
                    </a:lnTo>
                    <a:lnTo>
                      <a:pt x="24" y="54"/>
                    </a:lnTo>
                    <a:lnTo>
                      <a:pt x="24" y="42"/>
                    </a:lnTo>
                    <a:lnTo>
                      <a:pt x="24" y="42"/>
                    </a:lnTo>
                    <a:lnTo>
                      <a:pt x="38" y="42"/>
                    </a:lnTo>
                    <a:lnTo>
                      <a:pt x="86" y="42"/>
                    </a:lnTo>
                    <a:lnTo>
                      <a:pt x="86" y="42"/>
                    </a:lnTo>
                    <a:lnTo>
                      <a:pt x="96" y="42"/>
                    </a:lnTo>
                    <a:lnTo>
                      <a:pt x="102" y="50"/>
                    </a:lnTo>
                    <a:lnTo>
                      <a:pt x="102" y="50"/>
                    </a:lnTo>
                    <a:lnTo>
                      <a:pt x="98" y="52"/>
                    </a:lnTo>
                    <a:lnTo>
                      <a:pt x="98" y="52"/>
                    </a:lnTo>
                    <a:lnTo>
                      <a:pt x="84" y="64"/>
                    </a:lnTo>
                    <a:lnTo>
                      <a:pt x="68" y="74"/>
                    </a:lnTo>
                    <a:lnTo>
                      <a:pt x="68" y="76"/>
                    </a:lnTo>
                    <a:lnTo>
                      <a:pt x="106" y="76"/>
                    </a:lnTo>
                    <a:lnTo>
                      <a:pt x="106" y="76"/>
                    </a:lnTo>
                    <a:lnTo>
                      <a:pt x="122" y="76"/>
                    </a:lnTo>
                    <a:lnTo>
                      <a:pt x="122" y="88"/>
                    </a:lnTo>
                    <a:lnTo>
                      <a:pt x="122" y="88"/>
                    </a:lnTo>
                    <a:lnTo>
                      <a:pt x="106" y="88"/>
                    </a:lnTo>
                    <a:lnTo>
                      <a:pt x="68" y="88"/>
                    </a:lnTo>
                    <a:lnTo>
                      <a:pt x="68" y="114"/>
                    </a:lnTo>
                    <a:close/>
                    <a:moveTo>
                      <a:pt x="26" y="20"/>
                    </a:moveTo>
                    <a:lnTo>
                      <a:pt x="26" y="20"/>
                    </a:lnTo>
                    <a:lnTo>
                      <a:pt x="20" y="12"/>
                    </a:lnTo>
                    <a:lnTo>
                      <a:pt x="14" y="4"/>
                    </a:lnTo>
                    <a:lnTo>
                      <a:pt x="26" y="0"/>
                    </a:lnTo>
                    <a:lnTo>
                      <a:pt x="26" y="0"/>
                    </a:lnTo>
                    <a:lnTo>
                      <a:pt x="38" y="20"/>
                    </a:lnTo>
                    <a:lnTo>
                      <a:pt x="56" y="20"/>
                    </a:lnTo>
                    <a:lnTo>
                      <a:pt x="56" y="20"/>
                    </a:lnTo>
                    <a:lnTo>
                      <a:pt x="52" y="12"/>
                    </a:lnTo>
                    <a:lnTo>
                      <a:pt x="46" y="2"/>
                    </a:lnTo>
                    <a:lnTo>
                      <a:pt x="58" y="0"/>
                    </a:lnTo>
                    <a:lnTo>
                      <a:pt x="58" y="0"/>
                    </a:lnTo>
                    <a:lnTo>
                      <a:pt x="64" y="10"/>
                    </a:lnTo>
                    <a:lnTo>
                      <a:pt x="68" y="20"/>
                    </a:lnTo>
                    <a:lnTo>
                      <a:pt x="82" y="20"/>
                    </a:lnTo>
                    <a:lnTo>
                      <a:pt x="82" y="20"/>
                    </a:lnTo>
                    <a:lnTo>
                      <a:pt x="90" y="10"/>
                    </a:lnTo>
                    <a:lnTo>
                      <a:pt x="94" y="0"/>
                    </a:lnTo>
                    <a:lnTo>
                      <a:pt x="108" y="4"/>
                    </a:lnTo>
                    <a:lnTo>
                      <a:pt x="108" y="4"/>
                    </a:lnTo>
                    <a:lnTo>
                      <a:pt x="96" y="20"/>
                    </a:lnTo>
                    <a:lnTo>
                      <a:pt x="104" y="20"/>
                    </a:lnTo>
                    <a:lnTo>
                      <a:pt x="104" y="20"/>
                    </a:lnTo>
                    <a:lnTo>
                      <a:pt x="120" y="20"/>
                    </a:lnTo>
                    <a:lnTo>
                      <a:pt x="120" y="20"/>
                    </a:lnTo>
                    <a:lnTo>
                      <a:pt x="120" y="32"/>
                    </a:lnTo>
                    <a:lnTo>
                      <a:pt x="120" y="44"/>
                    </a:lnTo>
                    <a:lnTo>
                      <a:pt x="120" y="44"/>
                    </a:lnTo>
                    <a:lnTo>
                      <a:pt x="120" y="54"/>
                    </a:lnTo>
                    <a:lnTo>
                      <a:pt x="108" y="54"/>
                    </a:lnTo>
                    <a:lnTo>
                      <a:pt x="108" y="32"/>
                    </a:lnTo>
                    <a:lnTo>
                      <a:pt x="14" y="32"/>
                    </a:lnTo>
                    <a:lnTo>
                      <a:pt x="14" y="54"/>
                    </a:lnTo>
                    <a:lnTo>
                      <a:pt x="2" y="54"/>
                    </a:lnTo>
                    <a:lnTo>
                      <a:pt x="2" y="54"/>
                    </a:lnTo>
                    <a:lnTo>
                      <a:pt x="2" y="44"/>
                    </a:lnTo>
                    <a:lnTo>
                      <a:pt x="2" y="32"/>
                    </a:lnTo>
                    <a:lnTo>
                      <a:pt x="2" y="32"/>
                    </a:lnTo>
                    <a:lnTo>
                      <a:pt x="2" y="20"/>
                    </a:lnTo>
                    <a:lnTo>
                      <a:pt x="2" y="20"/>
                    </a:lnTo>
                    <a:lnTo>
                      <a:pt x="18" y="20"/>
                    </a:lnTo>
                    <a:lnTo>
                      <a:pt x="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1" name="Freeform 33"/>
              <p:cNvSpPr>
                <a:spLocks noEditPoints="1"/>
              </p:cNvSpPr>
              <p:nvPr/>
            </p:nvSpPr>
            <p:spPr bwMode="auto">
              <a:xfrm>
                <a:off x="4866" y="1150"/>
                <a:ext cx="128" cy="130"/>
              </a:xfrm>
              <a:custGeom>
                <a:avLst/>
                <a:gdLst>
                  <a:gd name="T0" fmla="*/ 74 w 128"/>
                  <a:gd name="T1" fmla="*/ 52 h 130"/>
                  <a:gd name="T2" fmla="*/ 62 w 128"/>
                  <a:gd name="T3" fmla="*/ 64 h 130"/>
                  <a:gd name="T4" fmla="*/ 0 w 128"/>
                  <a:gd name="T5" fmla="*/ 66 h 130"/>
                  <a:gd name="T6" fmla="*/ 14 w 128"/>
                  <a:gd name="T7" fmla="*/ 54 h 130"/>
                  <a:gd name="T8" fmla="*/ 48 w 128"/>
                  <a:gd name="T9" fmla="*/ 40 h 130"/>
                  <a:gd name="T10" fmla="*/ 64 w 128"/>
                  <a:gd name="T11" fmla="*/ 32 h 130"/>
                  <a:gd name="T12" fmla="*/ 58 w 128"/>
                  <a:gd name="T13" fmla="*/ 16 h 130"/>
                  <a:gd name="T14" fmla="*/ 72 w 128"/>
                  <a:gd name="T15" fmla="*/ 28 h 130"/>
                  <a:gd name="T16" fmla="*/ 16 w 128"/>
                  <a:gd name="T17" fmla="*/ 26 h 130"/>
                  <a:gd name="T18" fmla="*/ 4 w 128"/>
                  <a:gd name="T19" fmla="*/ 14 h 130"/>
                  <a:gd name="T20" fmla="*/ 32 w 128"/>
                  <a:gd name="T21" fmla="*/ 16 h 130"/>
                  <a:gd name="T22" fmla="*/ 32 w 128"/>
                  <a:gd name="T23" fmla="*/ 0 h 130"/>
                  <a:gd name="T24" fmla="*/ 46 w 128"/>
                  <a:gd name="T25" fmla="*/ 10 h 130"/>
                  <a:gd name="T26" fmla="*/ 22 w 128"/>
                  <a:gd name="T27" fmla="*/ 128 h 130"/>
                  <a:gd name="T28" fmla="*/ 10 w 128"/>
                  <a:gd name="T29" fmla="*/ 116 h 130"/>
                  <a:gd name="T30" fmla="*/ 10 w 128"/>
                  <a:gd name="T31" fmla="*/ 74 h 130"/>
                  <a:gd name="T32" fmla="*/ 56 w 128"/>
                  <a:gd name="T33" fmla="*/ 74 h 130"/>
                  <a:gd name="T34" fmla="*/ 66 w 128"/>
                  <a:gd name="T35" fmla="*/ 74 h 130"/>
                  <a:gd name="T36" fmla="*/ 64 w 128"/>
                  <a:gd name="T37" fmla="*/ 118 h 130"/>
                  <a:gd name="T38" fmla="*/ 52 w 128"/>
                  <a:gd name="T39" fmla="*/ 120 h 130"/>
                  <a:gd name="T40" fmla="*/ 24 w 128"/>
                  <a:gd name="T41" fmla="*/ 28 h 130"/>
                  <a:gd name="T42" fmla="*/ 32 w 128"/>
                  <a:gd name="T43" fmla="*/ 48 h 130"/>
                  <a:gd name="T44" fmla="*/ 18 w 128"/>
                  <a:gd name="T45" fmla="*/ 42 h 130"/>
                  <a:gd name="T46" fmla="*/ 22 w 128"/>
                  <a:gd name="T47" fmla="*/ 108 h 130"/>
                  <a:gd name="T48" fmla="*/ 22 w 128"/>
                  <a:gd name="T49" fmla="*/ 86 h 130"/>
                  <a:gd name="T50" fmla="*/ 128 w 128"/>
                  <a:gd name="T51" fmla="*/ 12 h 130"/>
                  <a:gd name="T52" fmla="*/ 110 w 128"/>
                  <a:gd name="T53" fmla="*/ 52 h 130"/>
                  <a:gd name="T54" fmla="*/ 124 w 128"/>
                  <a:gd name="T55" fmla="*/ 74 h 130"/>
                  <a:gd name="T56" fmla="*/ 128 w 128"/>
                  <a:gd name="T57" fmla="*/ 92 h 130"/>
                  <a:gd name="T58" fmla="*/ 124 w 128"/>
                  <a:gd name="T59" fmla="*/ 106 h 130"/>
                  <a:gd name="T60" fmla="*/ 116 w 128"/>
                  <a:gd name="T61" fmla="*/ 110 h 130"/>
                  <a:gd name="T62" fmla="*/ 98 w 128"/>
                  <a:gd name="T63" fmla="*/ 110 h 130"/>
                  <a:gd name="T64" fmla="*/ 94 w 128"/>
                  <a:gd name="T65" fmla="*/ 98 h 130"/>
                  <a:gd name="T66" fmla="*/ 106 w 128"/>
                  <a:gd name="T67" fmla="*/ 98 h 130"/>
                  <a:gd name="T68" fmla="*/ 116 w 128"/>
                  <a:gd name="T69" fmla="*/ 94 h 130"/>
                  <a:gd name="T70" fmla="*/ 116 w 128"/>
                  <a:gd name="T71" fmla="*/ 82 h 130"/>
                  <a:gd name="T72" fmla="*/ 106 w 128"/>
                  <a:gd name="T73" fmla="*/ 64 h 130"/>
                  <a:gd name="T74" fmla="*/ 106 w 128"/>
                  <a:gd name="T75" fmla="*/ 34 h 130"/>
                  <a:gd name="T76" fmla="*/ 90 w 128"/>
                  <a:gd name="T77" fmla="*/ 114 h 130"/>
                  <a:gd name="T78" fmla="*/ 78 w 128"/>
                  <a:gd name="T79" fmla="*/ 130 h 130"/>
                  <a:gd name="T80" fmla="*/ 78 w 128"/>
                  <a:gd name="T81" fmla="*/ 16 h 130"/>
                  <a:gd name="T82" fmla="*/ 78 w 128"/>
                  <a:gd name="T83" fmla="*/ 4 h 130"/>
                  <a:gd name="T84" fmla="*/ 112 w 128"/>
                  <a:gd name="T85" fmla="*/ 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30">
                    <a:moveTo>
                      <a:pt x="60" y="54"/>
                    </a:moveTo>
                    <a:lnTo>
                      <a:pt x="60" y="54"/>
                    </a:lnTo>
                    <a:lnTo>
                      <a:pt x="74" y="52"/>
                    </a:lnTo>
                    <a:lnTo>
                      <a:pt x="74" y="66"/>
                    </a:lnTo>
                    <a:lnTo>
                      <a:pt x="74" y="66"/>
                    </a:lnTo>
                    <a:lnTo>
                      <a:pt x="62" y="64"/>
                    </a:lnTo>
                    <a:lnTo>
                      <a:pt x="14" y="64"/>
                    </a:lnTo>
                    <a:lnTo>
                      <a:pt x="14" y="64"/>
                    </a:lnTo>
                    <a:lnTo>
                      <a:pt x="0" y="66"/>
                    </a:lnTo>
                    <a:lnTo>
                      <a:pt x="0" y="52"/>
                    </a:lnTo>
                    <a:lnTo>
                      <a:pt x="0" y="52"/>
                    </a:lnTo>
                    <a:lnTo>
                      <a:pt x="14" y="54"/>
                    </a:lnTo>
                    <a:lnTo>
                      <a:pt x="44" y="54"/>
                    </a:lnTo>
                    <a:lnTo>
                      <a:pt x="44" y="54"/>
                    </a:lnTo>
                    <a:lnTo>
                      <a:pt x="48" y="40"/>
                    </a:lnTo>
                    <a:lnTo>
                      <a:pt x="52" y="28"/>
                    </a:lnTo>
                    <a:lnTo>
                      <a:pt x="64" y="32"/>
                    </a:lnTo>
                    <a:lnTo>
                      <a:pt x="64" y="32"/>
                    </a:lnTo>
                    <a:lnTo>
                      <a:pt x="54" y="54"/>
                    </a:lnTo>
                    <a:lnTo>
                      <a:pt x="60" y="54"/>
                    </a:lnTo>
                    <a:close/>
                    <a:moveTo>
                      <a:pt x="58" y="16"/>
                    </a:moveTo>
                    <a:lnTo>
                      <a:pt x="58" y="16"/>
                    </a:lnTo>
                    <a:lnTo>
                      <a:pt x="72" y="14"/>
                    </a:lnTo>
                    <a:lnTo>
                      <a:pt x="72" y="28"/>
                    </a:lnTo>
                    <a:lnTo>
                      <a:pt x="72" y="28"/>
                    </a:lnTo>
                    <a:lnTo>
                      <a:pt x="60" y="26"/>
                    </a:lnTo>
                    <a:lnTo>
                      <a:pt x="16" y="26"/>
                    </a:lnTo>
                    <a:lnTo>
                      <a:pt x="16" y="26"/>
                    </a:lnTo>
                    <a:lnTo>
                      <a:pt x="4" y="28"/>
                    </a:lnTo>
                    <a:lnTo>
                      <a:pt x="4" y="14"/>
                    </a:lnTo>
                    <a:lnTo>
                      <a:pt x="4" y="14"/>
                    </a:lnTo>
                    <a:lnTo>
                      <a:pt x="18" y="16"/>
                    </a:lnTo>
                    <a:lnTo>
                      <a:pt x="32" y="16"/>
                    </a:lnTo>
                    <a:lnTo>
                      <a:pt x="32" y="10"/>
                    </a:lnTo>
                    <a:lnTo>
                      <a:pt x="32" y="10"/>
                    </a:lnTo>
                    <a:lnTo>
                      <a:pt x="32" y="0"/>
                    </a:lnTo>
                    <a:lnTo>
                      <a:pt x="46" y="0"/>
                    </a:lnTo>
                    <a:lnTo>
                      <a:pt x="46" y="0"/>
                    </a:lnTo>
                    <a:lnTo>
                      <a:pt x="46" y="10"/>
                    </a:lnTo>
                    <a:lnTo>
                      <a:pt x="46" y="16"/>
                    </a:lnTo>
                    <a:lnTo>
                      <a:pt x="58" y="16"/>
                    </a:lnTo>
                    <a:close/>
                    <a:moveTo>
                      <a:pt x="22" y="128"/>
                    </a:moveTo>
                    <a:lnTo>
                      <a:pt x="10" y="128"/>
                    </a:lnTo>
                    <a:lnTo>
                      <a:pt x="10" y="128"/>
                    </a:lnTo>
                    <a:lnTo>
                      <a:pt x="10" y="116"/>
                    </a:lnTo>
                    <a:lnTo>
                      <a:pt x="10" y="86"/>
                    </a:lnTo>
                    <a:lnTo>
                      <a:pt x="10" y="86"/>
                    </a:lnTo>
                    <a:lnTo>
                      <a:pt x="10" y="74"/>
                    </a:lnTo>
                    <a:lnTo>
                      <a:pt x="10" y="74"/>
                    </a:lnTo>
                    <a:lnTo>
                      <a:pt x="20" y="74"/>
                    </a:lnTo>
                    <a:lnTo>
                      <a:pt x="56" y="74"/>
                    </a:lnTo>
                    <a:lnTo>
                      <a:pt x="56" y="74"/>
                    </a:lnTo>
                    <a:lnTo>
                      <a:pt x="66" y="74"/>
                    </a:lnTo>
                    <a:lnTo>
                      <a:pt x="66" y="74"/>
                    </a:lnTo>
                    <a:lnTo>
                      <a:pt x="64" y="86"/>
                    </a:lnTo>
                    <a:lnTo>
                      <a:pt x="64" y="118"/>
                    </a:lnTo>
                    <a:lnTo>
                      <a:pt x="64" y="118"/>
                    </a:lnTo>
                    <a:lnTo>
                      <a:pt x="66" y="128"/>
                    </a:lnTo>
                    <a:lnTo>
                      <a:pt x="52" y="128"/>
                    </a:lnTo>
                    <a:lnTo>
                      <a:pt x="52" y="120"/>
                    </a:lnTo>
                    <a:lnTo>
                      <a:pt x="22" y="120"/>
                    </a:lnTo>
                    <a:lnTo>
                      <a:pt x="22" y="128"/>
                    </a:lnTo>
                    <a:close/>
                    <a:moveTo>
                      <a:pt x="24" y="28"/>
                    </a:moveTo>
                    <a:lnTo>
                      <a:pt x="24" y="28"/>
                    </a:lnTo>
                    <a:lnTo>
                      <a:pt x="28" y="38"/>
                    </a:lnTo>
                    <a:lnTo>
                      <a:pt x="32" y="48"/>
                    </a:lnTo>
                    <a:lnTo>
                      <a:pt x="20" y="52"/>
                    </a:lnTo>
                    <a:lnTo>
                      <a:pt x="20" y="52"/>
                    </a:lnTo>
                    <a:lnTo>
                      <a:pt x="18" y="42"/>
                    </a:lnTo>
                    <a:lnTo>
                      <a:pt x="14" y="32"/>
                    </a:lnTo>
                    <a:lnTo>
                      <a:pt x="24" y="28"/>
                    </a:lnTo>
                    <a:close/>
                    <a:moveTo>
                      <a:pt x="22" y="108"/>
                    </a:moveTo>
                    <a:lnTo>
                      <a:pt x="52" y="108"/>
                    </a:lnTo>
                    <a:lnTo>
                      <a:pt x="52" y="86"/>
                    </a:lnTo>
                    <a:lnTo>
                      <a:pt x="22" y="86"/>
                    </a:lnTo>
                    <a:lnTo>
                      <a:pt x="22" y="108"/>
                    </a:lnTo>
                    <a:close/>
                    <a:moveTo>
                      <a:pt x="128" y="12"/>
                    </a:moveTo>
                    <a:lnTo>
                      <a:pt x="128" y="12"/>
                    </a:lnTo>
                    <a:lnTo>
                      <a:pt x="126" y="18"/>
                    </a:lnTo>
                    <a:lnTo>
                      <a:pt x="126" y="18"/>
                    </a:lnTo>
                    <a:lnTo>
                      <a:pt x="110" y="52"/>
                    </a:lnTo>
                    <a:lnTo>
                      <a:pt x="110" y="52"/>
                    </a:lnTo>
                    <a:lnTo>
                      <a:pt x="120" y="64"/>
                    </a:lnTo>
                    <a:lnTo>
                      <a:pt x="124" y="74"/>
                    </a:lnTo>
                    <a:lnTo>
                      <a:pt x="124" y="74"/>
                    </a:lnTo>
                    <a:lnTo>
                      <a:pt x="128" y="82"/>
                    </a:lnTo>
                    <a:lnTo>
                      <a:pt x="128" y="92"/>
                    </a:lnTo>
                    <a:lnTo>
                      <a:pt x="128" y="92"/>
                    </a:lnTo>
                    <a:lnTo>
                      <a:pt x="126" y="102"/>
                    </a:lnTo>
                    <a:lnTo>
                      <a:pt x="124" y="106"/>
                    </a:lnTo>
                    <a:lnTo>
                      <a:pt x="122" y="108"/>
                    </a:lnTo>
                    <a:lnTo>
                      <a:pt x="122" y="108"/>
                    </a:lnTo>
                    <a:lnTo>
                      <a:pt x="116" y="110"/>
                    </a:lnTo>
                    <a:lnTo>
                      <a:pt x="106" y="112"/>
                    </a:lnTo>
                    <a:lnTo>
                      <a:pt x="106" y="112"/>
                    </a:lnTo>
                    <a:lnTo>
                      <a:pt x="98" y="110"/>
                    </a:lnTo>
                    <a:lnTo>
                      <a:pt x="98" y="110"/>
                    </a:lnTo>
                    <a:lnTo>
                      <a:pt x="96" y="104"/>
                    </a:lnTo>
                    <a:lnTo>
                      <a:pt x="94" y="98"/>
                    </a:lnTo>
                    <a:lnTo>
                      <a:pt x="94" y="98"/>
                    </a:lnTo>
                    <a:lnTo>
                      <a:pt x="106" y="98"/>
                    </a:lnTo>
                    <a:lnTo>
                      <a:pt x="106" y="98"/>
                    </a:lnTo>
                    <a:lnTo>
                      <a:pt x="110" y="98"/>
                    </a:lnTo>
                    <a:lnTo>
                      <a:pt x="114" y="98"/>
                    </a:lnTo>
                    <a:lnTo>
                      <a:pt x="116" y="94"/>
                    </a:lnTo>
                    <a:lnTo>
                      <a:pt x="116" y="92"/>
                    </a:lnTo>
                    <a:lnTo>
                      <a:pt x="116" y="92"/>
                    </a:lnTo>
                    <a:lnTo>
                      <a:pt x="116" y="82"/>
                    </a:lnTo>
                    <a:lnTo>
                      <a:pt x="112" y="74"/>
                    </a:lnTo>
                    <a:lnTo>
                      <a:pt x="112" y="74"/>
                    </a:lnTo>
                    <a:lnTo>
                      <a:pt x="106" y="64"/>
                    </a:lnTo>
                    <a:lnTo>
                      <a:pt x="96" y="54"/>
                    </a:lnTo>
                    <a:lnTo>
                      <a:pt x="96" y="54"/>
                    </a:lnTo>
                    <a:lnTo>
                      <a:pt x="106" y="34"/>
                    </a:lnTo>
                    <a:lnTo>
                      <a:pt x="112" y="16"/>
                    </a:lnTo>
                    <a:lnTo>
                      <a:pt x="90" y="16"/>
                    </a:lnTo>
                    <a:lnTo>
                      <a:pt x="90" y="114"/>
                    </a:lnTo>
                    <a:lnTo>
                      <a:pt x="90" y="114"/>
                    </a:lnTo>
                    <a:lnTo>
                      <a:pt x="92" y="130"/>
                    </a:lnTo>
                    <a:lnTo>
                      <a:pt x="78" y="130"/>
                    </a:lnTo>
                    <a:lnTo>
                      <a:pt x="78" y="130"/>
                    </a:lnTo>
                    <a:lnTo>
                      <a:pt x="78" y="114"/>
                    </a:lnTo>
                    <a:lnTo>
                      <a:pt x="78" y="16"/>
                    </a:lnTo>
                    <a:lnTo>
                      <a:pt x="78" y="16"/>
                    </a:lnTo>
                    <a:lnTo>
                      <a:pt x="78" y="4"/>
                    </a:lnTo>
                    <a:lnTo>
                      <a:pt x="78" y="4"/>
                    </a:lnTo>
                    <a:lnTo>
                      <a:pt x="88" y="6"/>
                    </a:lnTo>
                    <a:lnTo>
                      <a:pt x="112" y="6"/>
                    </a:lnTo>
                    <a:lnTo>
                      <a:pt x="112" y="6"/>
                    </a:lnTo>
                    <a:lnTo>
                      <a:pt x="124" y="4"/>
                    </a:lnTo>
                    <a:lnTo>
                      <a:pt x="12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2" name="Freeform 34"/>
              <p:cNvSpPr>
                <a:spLocks noEditPoints="1"/>
              </p:cNvSpPr>
              <p:nvPr/>
            </p:nvSpPr>
            <p:spPr bwMode="auto">
              <a:xfrm>
                <a:off x="4524" y="1336"/>
                <a:ext cx="124" cy="128"/>
              </a:xfrm>
              <a:custGeom>
                <a:avLst/>
                <a:gdLst>
                  <a:gd name="T0" fmla="*/ 2 w 124"/>
                  <a:gd name="T1" fmla="*/ 18 h 128"/>
                  <a:gd name="T2" fmla="*/ 0 w 124"/>
                  <a:gd name="T3" fmla="*/ 4 h 128"/>
                  <a:gd name="T4" fmla="*/ 30 w 124"/>
                  <a:gd name="T5" fmla="*/ 6 h 128"/>
                  <a:gd name="T6" fmla="*/ 40 w 124"/>
                  <a:gd name="T7" fmla="*/ 4 h 128"/>
                  <a:gd name="T8" fmla="*/ 46 w 124"/>
                  <a:gd name="T9" fmla="*/ 12 h 128"/>
                  <a:gd name="T10" fmla="*/ 42 w 124"/>
                  <a:gd name="T11" fmla="*/ 18 h 128"/>
                  <a:gd name="T12" fmla="*/ 28 w 124"/>
                  <a:gd name="T13" fmla="*/ 48 h 128"/>
                  <a:gd name="T14" fmla="*/ 40 w 124"/>
                  <a:gd name="T15" fmla="*/ 72 h 128"/>
                  <a:gd name="T16" fmla="*/ 40 w 124"/>
                  <a:gd name="T17" fmla="*/ 80 h 128"/>
                  <a:gd name="T18" fmla="*/ 36 w 124"/>
                  <a:gd name="T19" fmla="*/ 94 h 128"/>
                  <a:gd name="T20" fmla="*/ 22 w 124"/>
                  <a:gd name="T21" fmla="*/ 100 h 128"/>
                  <a:gd name="T22" fmla="*/ 18 w 124"/>
                  <a:gd name="T23" fmla="*/ 100 h 128"/>
                  <a:gd name="T24" fmla="*/ 18 w 124"/>
                  <a:gd name="T25" fmla="*/ 98 h 128"/>
                  <a:gd name="T26" fmla="*/ 14 w 124"/>
                  <a:gd name="T27" fmla="*/ 88 h 128"/>
                  <a:gd name="T28" fmla="*/ 22 w 124"/>
                  <a:gd name="T29" fmla="*/ 88 h 128"/>
                  <a:gd name="T30" fmla="*/ 26 w 124"/>
                  <a:gd name="T31" fmla="*/ 88 h 128"/>
                  <a:gd name="T32" fmla="*/ 28 w 124"/>
                  <a:gd name="T33" fmla="*/ 80 h 128"/>
                  <a:gd name="T34" fmla="*/ 26 w 124"/>
                  <a:gd name="T35" fmla="*/ 66 h 128"/>
                  <a:gd name="T36" fmla="*/ 22 w 124"/>
                  <a:gd name="T37" fmla="*/ 58 h 128"/>
                  <a:gd name="T38" fmla="*/ 16 w 124"/>
                  <a:gd name="T39" fmla="*/ 50 h 128"/>
                  <a:gd name="T40" fmla="*/ 30 w 124"/>
                  <a:gd name="T41" fmla="*/ 16 h 128"/>
                  <a:gd name="T42" fmla="*/ 14 w 124"/>
                  <a:gd name="T43" fmla="*/ 112 h 128"/>
                  <a:gd name="T44" fmla="*/ 14 w 124"/>
                  <a:gd name="T45" fmla="*/ 128 h 128"/>
                  <a:gd name="T46" fmla="*/ 0 w 124"/>
                  <a:gd name="T47" fmla="*/ 128 h 128"/>
                  <a:gd name="T48" fmla="*/ 2 w 124"/>
                  <a:gd name="T49" fmla="*/ 18 h 128"/>
                  <a:gd name="T50" fmla="*/ 50 w 124"/>
                  <a:gd name="T51" fmla="*/ 74 h 128"/>
                  <a:gd name="T52" fmla="*/ 52 w 124"/>
                  <a:gd name="T53" fmla="*/ 56 h 128"/>
                  <a:gd name="T54" fmla="*/ 44 w 124"/>
                  <a:gd name="T55" fmla="*/ 68 h 128"/>
                  <a:gd name="T56" fmla="*/ 36 w 124"/>
                  <a:gd name="T57" fmla="*/ 58 h 128"/>
                  <a:gd name="T58" fmla="*/ 58 w 124"/>
                  <a:gd name="T59" fmla="*/ 20 h 128"/>
                  <a:gd name="T60" fmla="*/ 62 w 124"/>
                  <a:gd name="T61" fmla="*/ 0 h 128"/>
                  <a:gd name="T62" fmla="*/ 74 w 124"/>
                  <a:gd name="T63" fmla="*/ 4 h 128"/>
                  <a:gd name="T64" fmla="*/ 72 w 124"/>
                  <a:gd name="T65" fmla="*/ 12 h 128"/>
                  <a:gd name="T66" fmla="*/ 62 w 124"/>
                  <a:gd name="T67" fmla="*/ 110 h 128"/>
                  <a:gd name="T68" fmla="*/ 64 w 124"/>
                  <a:gd name="T69" fmla="*/ 128 h 128"/>
                  <a:gd name="T70" fmla="*/ 50 w 124"/>
                  <a:gd name="T71" fmla="*/ 128 h 128"/>
                  <a:gd name="T72" fmla="*/ 50 w 124"/>
                  <a:gd name="T73" fmla="*/ 74 h 128"/>
                  <a:gd name="T74" fmla="*/ 82 w 124"/>
                  <a:gd name="T75" fmla="*/ 92 h 128"/>
                  <a:gd name="T76" fmla="*/ 68 w 124"/>
                  <a:gd name="T77" fmla="*/ 60 h 128"/>
                  <a:gd name="T78" fmla="*/ 78 w 124"/>
                  <a:gd name="T79" fmla="*/ 54 h 128"/>
                  <a:gd name="T80" fmla="*/ 94 w 124"/>
                  <a:gd name="T81" fmla="*/ 86 h 128"/>
                  <a:gd name="T82" fmla="*/ 80 w 124"/>
                  <a:gd name="T83" fmla="*/ 44 h 128"/>
                  <a:gd name="T84" fmla="*/ 68 w 124"/>
                  <a:gd name="T85" fmla="*/ 44 h 128"/>
                  <a:gd name="T86" fmla="*/ 68 w 124"/>
                  <a:gd name="T87" fmla="*/ 32 h 128"/>
                  <a:gd name="T88" fmla="*/ 98 w 124"/>
                  <a:gd name="T89" fmla="*/ 32 h 128"/>
                  <a:gd name="T90" fmla="*/ 98 w 124"/>
                  <a:gd name="T91" fmla="*/ 18 h 128"/>
                  <a:gd name="T92" fmla="*/ 112 w 124"/>
                  <a:gd name="T93" fmla="*/ 2 h 128"/>
                  <a:gd name="T94" fmla="*/ 110 w 124"/>
                  <a:gd name="T95" fmla="*/ 18 h 128"/>
                  <a:gd name="T96" fmla="*/ 110 w 124"/>
                  <a:gd name="T97" fmla="*/ 32 h 128"/>
                  <a:gd name="T98" fmla="*/ 124 w 124"/>
                  <a:gd name="T99" fmla="*/ 44 h 128"/>
                  <a:gd name="T100" fmla="*/ 110 w 124"/>
                  <a:gd name="T101" fmla="*/ 44 h 128"/>
                  <a:gd name="T102" fmla="*/ 110 w 124"/>
                  <a:gd name="T103" fmla="*/ 114 h 128"/>
                  <a:gd name="T104" fmla="*/ 108 w 124"/>
                  <a:gd name="T105" fmla="*/ 124 h 128"/>
                  <a:gd name="T106" fmla="*/ 92 w 124"/>
                  <a:gd name="T107" fmla="*/ 126 h 128"/>
                  <a:gd name="T108" fmla="*/ 78 w 124"/>
                  <a:gd name="T109" fmla="*/ 126 h 128"/>
                  <a:gd name="T110" fmla="*/ 78 w 124"/>
                  <a:gd name="T111" fmla="*/ 120 h 128"/>
                  <a:gd name="T112" fmla="*/ 76 w 124"/>
                  <a:gd name="T113" fmla="*/ 114 h 128"/>
                  <a:gd name="T114" fmla="*/ 92 w 124"/>
                  <a:gd name="T115" fmla="*/ 116 h 128"/>
                  <a:gd name="T116" fmla="*/ 98 w 124"/>
                  <a:gd name="T117" fmla="*/ 112 h 128"/>
                  <a:gd name="T118" fmla="*/ 80 w 124"/>
                  <a:gd name="T119"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 h="128">
                    <a:moveTo>
                      <a:pt x="2" y="18"/>
                    </a:moveTo>
                    <a:lnTo>
                      <a:pt x="2" y="18"/>
                    </a:lnTo>
                    <a:lnTo>
                      <a:pt x="0" y="4"/>
                    </a:lnTo>
                    <a:lnTo>
                      <a:pt x="0" y="4"/>
                    </a:lnTo>
                    <a:lnTo>
                      <a:pt x="12" y="6"/>
                    </a:lnTo>
                    <a:lnTo>
                      <a:pt x="30" y="6"/>
                    </a:lnTo>
                    <a:lnTo>
                      <a:pt x="30" y="6"/>
                    </a:lnTo>
                    <a:lnTo>
                      <a:pt x="40" y="4"/>
                    </a:lnTo>
                    <a:lnTo>
                      <a:pt x="46" y="12"/>
                    </a:lnTo>
                    <a:lnTo>
                      <a:pt x="46" y="12"/>
                    </a:lnTo>
                    <a:lnTo>
                      <a:pt x="42" y="18"/>
                    </a:lnTo>
                    <a:lnTo>
                      <a:pt x="42" y="18"/>
                    </a:lnTo>
                    <a:lnTo>
                      <a:pt x="28" y="48"/>
                    </a:lnTo>
                    <a:lnTo>
                      <a:pt x="28" y="48"/>
                    </a:lnTo>
                    <a:lnTo>
                      <a:pt x="38" y="64"/>
                    </a:lnTo>
                    <a:lnTo>
                      <a:pt x="40" y="72"/>
                    </a:lnTo>
                    <a:lnTo>
                      <a:pt x="40" y="80"/>
                    </a:lnTo>
                    <a:lnTo>
                      <a:pt x="40" y="80"/>
                    </a:lnTo>
                    <a:lnTo>
                      <a:pt x="38" y="88"/>
                    </a:lnTo>
                    <a:lnTo>
                      <a:pt x="36" y="94"/>
                    </a:lnTo>
                    <a:lnTo>
                      <a:pt x="30" y="98"/>
                    </a:lnTo>
                    <a:lnTo>
                      <a:pt x="22" y="100"/>
                    </a:lnTo>
                    <a:lnTo>
                      <a:pt x="22" y="100"/>
                    </a:lnTo>
                    <a:lnTo>
                      <a:pt x="18" y="100"/>
                    </a:lnTo>
                    <a:lnTo>
                      <a:pt x="18" y="100"/>
                    </a:lnTo>
                    <a:lnTo>
                      <a:pt x="18" y="98"/>
                    </a:lnTo>
                    <a:lnTo>
                      <a:pt x="18" y="98"/>
                    </a:lnTo>
                    <a:lnTo>
                      <a:pt x="14" y="88"/>
                    </a:lnTo>
                    <a:lnTo>
                      <a:pt x="14" y="88"/>
                    </a:lnTo>
                    <a:lnTo>
                      <a:pt x="22" y="88"/>
                    </a:lnTo>
                    <a:lnTo>
                      <a:pt x="22" y="88"/>
                    </a:lnTo>
                    <a:lnTo>
                      <a:pt x="26" y="88"/>
                    </a:lnTo>
                    <a:lnTo>
                      <a:pt x="28" y="86"/>
                    </a:lnTo>
                    <a:lnTo>
                      <a:pt x="28" y="80"/>
                    </a:lnTo>
                    <a:lnTo>
                      <a:pt x="28" y="80"/>
                    </a:lnTo>
                    <a:lnTo>
                      <a:pt x="26" y="66"/>
                    </a:lnTo>
                    <a:lnTo>
                      <a:pt x="26" y="66"/>
                    </a:lnTo>
                    <a:lnTo>
                      <a:pt x="22" y="58"/>
                    </a:lnTo>
                    <a:lnTo>
                      <a:pt x="16" y="50"/>
                    </a:lnTo>
                    <a:lnTo>
                      <a:pt x="16" y="50"/>
                    </a:lnTo>
                    <a:lnTo>
                      <a:pt x="24" y="32"/>
                    </a:lnTo>
                    <a:lnTo>
                      <a:pt x="30" y="16"/>
                    </a:lnTo>
                    <a:lnTo>
                      <a:pt x="14" y="16"/>
                    </a:lnTo>
                    <a:lnTo>
                      <a:pt x="14" y="112"/>
                    </a:lnTo>
                    <a:lnTo>
                      <a:pt x="14" y="112"/>
                    </a:lnTo>
                    <a:lnTo>
                      <a:pt x="14" y="128"/>
                    </a:lnTo>
                    <a:lnTo>
                      <a:pt x="0" y="128"/>
                    </a:lnTo>
                    <a:lnTo>
                      <a:pt x="0" y="128"/>
                    </a:lnTo>
                    <a:lnTo>
                      <a:pt x="2" y="112"/>
                    </a:lnTo>
                    <a:lnTo>
                      <a:pt x="2" y="18"/>
                    </a:lnTo>
                    <a:close/>
                    <a:moveTo>
                      <a:pt x="50" y="74"/>
                    </a:moveTo>
                    <a:lnTo>
                      <a:pt x="50" y="74"/>
                    </a:lnTo>
                    <a:lnTo>
                      <a:pt x="52" y="56"/>
                    </a:lnTo>
                    <a:lnTo>
                      <a:pt x="52" y="56"/>
                    </a:lnTo>
                    <a:lnTo>
                      <a:pt x="44" y="68"/>
                    </a:lnTo>
                    <a:lnTo>
                      <a:pt x="44" y="68"/>
                    </a:lnTo>
                    <a:lnTo>
                      <a:pt x="36" y="58"/>
                    </a:lnTo>
                    <a:lnTo>
                      <a:pt x="36" y="58"/>
                    </a:lnTo>
                    <a:lnTo>
                      <a:pt x="48" y="40"/>
                    </a:lnTo>
                    <a:lnTo>
                      <a:pt x="58" y="20"/>
                    </a:lnTo>
                    <a:lnTo>
                      <a:pt x="58" y="20"/>
                    </a:lnTo>
                    <a:lnTo>
                      <a:pt x="62" y="0"/>
                    </a:lnTo>
                    <a:lnTo>
                      <a:pt x="74" y="4"/>
                    </a:lnTo>
                    <a:lnTo>
                      <a:pt x="74" y="4"/>
                    </a:lnTo>
                    <a:lnTo>
                      <a:pt x="72" y="12"/>
                    </a:lnTo>
                    <a:lnTo>
                      <a:pt x="72" y="12"/>
                    </a:lnTo>
                    <a:lnTo>
                      <a:pt x="62" y="38"/>
                    </a:lnTo>
                    <a:lnTo>
                      <a:pt x="62" y="110"/>
                    </a:lnTo>
                    <a:lnTo>
                      <a:pt x="62" y="110"/>
                    </a:lnTo>
                    <a:lnTo>
                      <a:pt x="64" y="128"/>
                    </a:lnTo>
                    <a:lnTo>
                      <a:pt x="50" y="128"/>
                    </a:lnTo>
                    <a:lnTo>
                      <a:pt x="50" y="128"/>
                    </a:lnTo>
                    <a:lnTo>
                      <a:pt x="50" y="110"/>
                    </a:lnTo>
                    <a:lnTo>
                      <a:pt x="50" y="74"/>
                    </a:lnTo>
                    <a:close/>
                    <a:moveTo>
                      <a:pt x="82" y="92"/>
                    </a:moveTo>
                    <a:lnTo>
                      <a:pt x="82" y="92"/>
                    </a:lnTo>
                    <a:lnTo>
                      <a:pt x="76" y="74"/>
                    </a:lnTo>
                    <a:lnTo>
                      <a:pt x="68" y="60"/>
                    </a:lnTo>
                    <a:lnTo>
                      <a:pt x="78" y="54"/>
                    </a:lnTo>
                    <a:lnTo>
                      <a:pt x="78" y="54"/>
                    </a:lnTo>
                    <a:lnTo>
                      <a:pt x="86" y="68"/>
                    </a:lnTo>
                    <a:lnTo>
                      <a:pt x="94" y="86"/>
                    </a:lnTo>
                    <a:lnTo>
                      <a:pt x="82" y="92"/>
                    </a:lnTo>
                    <a:close/>
                    <a:moveTo>
                      <a:pt x="80" y="44"/>
                    </a:moveTo>
                    <a:lnTo>
                      <a:pt x="80" y="44"/>
                    </a:lnTo>
                    <a:lnTo>
                      <a:pt x="68" y="44"/>
                    </a:lnTo>
                    <a:lnTo>
                      <a:pt x="68" y="32"/>
                    </a:lnTo>
                    <a:lnTo>
                      <a:pt x="68" y="32"/>
                    </a:lnTo>
                    <a:lnTo>
                      <a:pt x="80" y="32"/>
                    </a:lnTo>
                    <a:lnTo>
                      <a:pt x="98" y="32"/>
                    </a:lnTo>
                    <a:lnTo>
                      <a:pt x="98" y="18"/>
                    </a:lnTo>
                    <a:lnTo>
                      <a:pt x="98" y="18"/>
                    </a:lnTo>
                    <a:lnTo>
                      <a:pt x="98" y="2"/>
                    </a:lnTo>
                    <a:lnTo>
                      <a:pt x="112" y="2"/>
                    </a:lnTo>
                    <a:lnTo>
                      <a:pt x="112" y="2"/>
                    </a:lnTo>
                    <a:lnTo>
                      <a:pt x="110" y="18"/>
                    </a:lnTo>
                    <a:lnTo>
                      <a:pt x="110" y="32"/>
                    </a:lnTo>
                    <a:lnTo>
                      <a:pt x="110" y="32"/>
                    </a:lnTo>
                    <a:lnTo>
                      <a:pt x="124" y="32"/>
                    </a:lnTo>
                    <a:lnTo>
                      <a:pt x="124" y="44"/>
                    </a:lnTo>
                    <a:lnTo>
                      <a:pt x="124" y="44"/>
                    </a:lnTo>
                    <a:lnTo>
                      <a:pt x="110" y="44"/>
                    </a:lnTo>
                    <a:lnTo>
                      <a:pt x="110" y="114"/>
                    </a:lnTo>
                    <a:lnTo>
                      <a:pt x="110" y="114"/>
                    </a:lnTo>
                    <a:lnTo>
                      <a:pt x="110" y="120"/>
                    </a:lnTo>
                    <a:lnTo>
                      <a:pt x="108" y="124"/>
                    </a:lnTo>
                    <a:lnTo>
                      <a:pt x="102" y="126"/>
                    </a:lnTo>
                    <a:lnTo>
                      <a:pt x="92" y="126"/>
                    </a:lnTo>
                    <a:lnTo>
                      <a:pt x="92" y="126"/>
                    </a:lnTo>
                    <a:lnTo>
                      <a:pt x="78" y="126"/>
                    </a:lnTo>
                    <a:lnTo>
                      <a:pt x="78" y="126"/>
                    </a:lnTo>
                    <a:lnTo>
                      <a:pt x="78" y="120"/>
                    </a:lnTo>
                    <a:lnTo>
                      <a:pt x="76" y="114"/>
                    </a:lnTo>
                    <a:lnTo>
                      <a:pt x="76" y="114"/>
                    </a:lnTo>
                    <a:lnTo>
                      <a:pt x="92" y="116"/>
                    </a:lnTo>
                    <a:lnTo>
                      <a:pt x="92" y="116"/>
                    </a:lnTo>
                    <a:lnTo>
                      <a:pt x="98" y="114"/>
                    </a:lnTo>
                    <a:lnTo>
                      <a:pt x="98" y="112"/>
                    </a:lnTo>
                    <a:lnTo>
                      <a:pt x="98" y="44"/>
                    </a:lnTo>
                    <a:lnTo>
                      <a:pt x="8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3" name="Freeform 35"/>
              <p:cNvSpPr>
                <a:spLocks noEditPoints="1"/>
              </p:cNvSpPr>
              <p:nvPr/>
            </p:nvSpPr>
            <p:spPr bwMode="auto">
              <a:xfrm>
                <a:off x="4656" y="1340"/>
                <a:ext cx="124" cy="124"/>
              </a:xfrm>
              <a:custGeom>
                <a:avLst/>
                <a:gdLst>
                  <a:gd name="T0" fmla="*/ 26 w 124"/>
                  <a:gd name="T1" fmla="*/ 62 h 124"/>
                  <a:gd name="T2" fmla="*/ 10 w 124"/>
                  <a:gd name="T3" fmla="*/ 124 h 124"/>
                  <a:gd name="T4" fmla="*/ 0 w 124"/>
                  <a:gd name="T5" fmla="*/ 114 h 124"/>
                  <a:gd name="T6" fmla="*/ 14 w 124"/>
                  <a:gd name="T7" fmla="*/ 50 h 124"/>
                  <a:gd name="T8" fmla="*/ 14 w 124"/>
                  <a:gd name="T9" fmla="*/ 0 h 124"/>
                  <a:gd name="T10" fmla="*/ 106 w 124"/>
                  <a:gd name="T11" fmla="*/ 2 h 124"/>
                  <a:gd name="T12" fmla="*/ 122 w 124"/>
                  <a:gd name="T13" fmla="*/ 0 h 124"/>
                  <a:gd name="T14" fmla="*/ 122 w 124"/>
                  <a:gd name="T15" fmla="*/ 20 h 124"/>
                  <a:gd name="T16" fmla="*/ 108 w 124"/>
                  <a:gd name="T17" fmla="*/ 28 h 124"/>
                  <a:gd name="T18" fmla="*/ 110 w 124"/>
                  <a:gd name="T19" fmla="*/ 12 h 124"/>
                  <a:gd name="T20" fmla="*/ 110 w 124"/>
                  <a:gd name="T21" fmla="*/ 20 h 124"/>
                  <a:gd name="T22" fmla="*/ 40 w 124"/>
                  <a:gd name="T23" fmla="*/ 112 h 124"/>
                  <a:gd name="T24" fmla="*/ 28 w 124"/>
                  <a:gd name="T25" fmla="*/ 124 h 124"/>
                  <a:gd name="T26" fmla="*/ 28 w 124"/>
                  <a:gd name="T27" fmla="*/ 92 h 124"/>
                  <a:gd name="T28" fmla="*/ 28 w 124"/>
                  <a:gd name="T29" fmla="*/ 82 h 124"/>
                  <a:gd name="T30" fmla="*/ 68 w 124"/>
                  <a:gd name="T31" fmla="*/ 74 h 124"/>
                  <a:gd name="T32" fmla="*/ 34 w 124"/>
                  <a:gd name="T33" fmla="*/ 76 h 124"/>
                  <a:gd name="T34" fmla="*/ 34 w 124"/>
                  <a:gd name="T35" fmla="*/ 58 h 124"/>
                  <a:gd name="T36" fmla="*/ 34 w 124"/>
                  <a:gd name="T37" fmla="*/ 48 h 124"/>
                  <a:gd name="T38" fmla="*/ 68 w 124"/>
                  <a:gd name="T39" fmla="*/ 42 h 124"/>
                  <a:gd name="T40" fmla="*/ 36 w 124"/>
                  <a:gd name="T41" fmla="*/ 44 h 124"/>
                  <a:gd name="T42" fmla="*/ 40 w 124"/>
                  <a:gd name="T43" fmla="*/ 36 h 124"/>
                  <a:gd name="T44" fmla="*/ 92 w 124"/>
                  <a:gd name="T45" fmla="*/ 32 h 124"/>
                  <a:gd name="T46" fmla="*/ 114 w 124"/>
                  <a:gd name="T47" fmla="*/ 38 h 124"/>
                  <a:gd name="T48" fmla="*/ 80 w 124"/>
                  <a:gd name="T49" fmla="*/ 48 h 124"/>
                  <a:gd name="T50" fmla="*/ 116 w 124"/>
                  <a:gd name="T51" fmla="*/ 48 h 124"/>
                  <a:gd name="T52" fmla="*/ 116 w 124"/>
                  <a:gd name="T53" fmla="*/ 66 h 124"/>
                  <a:gd name="T54" fmla="*/ 116 w 124"/>
                  <a:gd name="T55" fmla="*/ 76 h 124"/>
                  <a:gd name="T56" fmla="*/ 80 w 124"/>
                  <a:gd name="T57" fmla="*/ 82 h 124"/>
                  <a:gd name="T58" fmla="*/ 124 w 124"/>
                  <a:gd name="T59" fmla="*/ 80 h 124"/>
                  <a:gd name="T60" fmla="*/ 124 w 124"/>
                  <a:gd name="T61" fmla="*/ 112 h 124"/>
                  <a:gd name="T62" fmla="*/ 122 w 124"/>
                  <a:gd name="T63" fmla="*/ 122 h 124"/>
                  <a:gd name="T64" fmla="*/ 110 w 124"/>
                  <a:gd name="T65" fmla="*/ 124 h 124"/>
                  <a:gd name="T66" fmla="*/ 94 w 124"/>
                  <a:gd name="T67" fmla="*/ 114 h 124"/>
                  <a:gd name="T68" fmla="*/ 108 w 124"/>
                  <a:gd name="T69" fmla="*/ 114 h 124"/>
                  <a:gd name="T70" fmla="*/ 112 w 124"/>
                  <a:gd name="T71" fmla="*/ 92 h 124"/>
                  <a:gd name="T72" fmla="*/ 104 w 124"/>
                  <a:gd name="T73" fmla="*/ 100 h 124"/>
                  <a:gd name="T74" fmla="*/ 102 w 124"/>
                  <a:gd name="T75" fmla="*/ 114 h 124"/>
                  <a:gd name="T76" fmla="*/ 52 w 124"/>
                  <a:gd name="T77" fmla="*/ 112 h 124"/>
                  <a:gd name="T78" fmla="*/ 44 w 124"/>
                  <a:gd name="T79" fmla="*/ 102 h 124"/>
                  <a:gd name="T80" fmla="*/ 52 w 124"/>
                  <a:gd name="T81" fmla="*/ 102 h 124"/>
                  <a:gd name="T82" fmla="*/ 68 w 124"/>
                  <a:gd name="T83" fmla="*/ 92 h 124"/>
                  <a:gd name="T84" fmla="*/ 68 w 124"/>
                  <a:gd name="T85" fmla="*/ 66 h 124"/>
                  <a:gd name="T86" fmla="*/ 104 w 124"/>
                  <a:gd name="T87" fmla="*/ 66 h 124"/>
                  <a:gd name="T88" fmla="*/ 80 w 124"/>
                  <a:gd name="T89" fmla="*/ 66 h 124"/>
                  <a:gd name="T90" fmla="*/ 80 w 124"/>
                  <a:gd name="T91" fmla="*/ 100 h 124"/>
                  <a:gd name="T92" fmla="*/ 88 w 124"/>
                  <a:gd name="T93" fmla="*/ 96 h 124"/>
                  <a:gd name="T94" fmla="*/ 80 w 124"/>
                  <a:gd name="T95" fmla="*/ 10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124">
                    <a:moveTo>
                      <a:pt x="26" y="28"/>
                    </a:moveTo>
                    <a:lnTo>
                      <a:pt x="26" y="28"/>
                    </a:lnTo>
                    <a:lnTo>
                      <a:pt x="26" y="62"/>
                    </a:lnTo>
                    <a:lnTo>
                      <a:pt x="22" y="86"/>
                    </a:lnTo>
                    <a:lnTo>
                      <a:pt x="18" y="106"/>
                    </a:lnTo>
                    <a:lnTo>
                      <a:pt x="10" y="124"/>
                    </a:lnTo>
                    <a:lnTo>
                      <a:pt x="10" y="124"/>
                    </a:lnTo>
                    <a:lnTo>
                      <a:pt x="0" y="114"/>
                    </a:lnTo>
                    <a:lnTo>
                      <a:pt x="0" y="114"/>
                    </a:lnTo>
                    <a:lnTo>
                      <a:pt x="6" y="98"/>
                    </a:lnTo>
                    <a:lnTo>
                      <a:pt x="12" y="78"/>
                    </a:lnTo>
                    <a:lnTo>
                      <a:pt x="14" y="50"/>
                    </a:lnTo>
                    <a:lnTo>
                      <a:pt x="14" y="14"/>
                    </a:lnTo>
                    <a:lnTo>
                      <a:pt x="14" y="14"/>
                    </a:lnTo>
                    <a:lnTo>
                      <a:pt x="14" y="0"/>
                    </a:lnTo>
                    <a:lnTo>
                      <a:pt x="14" y="0"/>
                    </a:lnTo>
                    <a:lnTo>
                      <a:pt x="32" y="2"/>
                    </a:lnTo>
                    <a:lnTo>
                      <a:pt x="106" y="2"/>
                    </a:lnTo>
                    <a:lnTo>
                      <a:pt x="106" y="2"/>
                    </a:lnTo>
                    <a:lnTo>
                      <a:pt x="122" y="0"/>
                    </a:lnTo>
                    <a:lnTo>
                      <a:pt x="122" y="0"/>
                    </a:lnTo>
                    <a:lnTo>
                      <a:pt x="122" y="10"/>
                    </a:lnTo>
                    <a:lnTo>
                      <a:pt x="122" y="20"/>
                    </a:lnTo>
                    <a:lnTo>
                      <a:pt x="122" y="20"/>
                    </a:lnTo>
                    <a:lnTo>
                      <a:pt x="122" y="30"/>
                    </a:lnTo>
                    <a:lnTo>
                      <a:pt x="122" y="30"/>
                    </a:lnTo>
                    <a:lnTo>
                      <a:pt x="108" y="28"/>
                    </a:lnTo>
                    <a:lnTo>
                      <a:pt x="26" y="28"/>
                    </a:lnTo>
                    <a:close/>
                    <a:moveTo>
                      <a:pt x="110" y="20"/>
                    </a:moveTo>
                    <a:lnTo>
                      <a:pt x="110" y="12"/>
                    </a:lnTo>
                    <a:lnTo>
                      <a:pt x="26" y="12"/>
                    </a:lnTo>
                    <a:lnTo>
                      <a:pt x="26" y="20"/>
                    </a:lnTo>
                    <a:lnTo>
                      <a:pt x="110" y="20"/>
                    </a:lnTo>
                    <a:close/>
                    <a:moveTo>
                      <a:pt x="68" y="92"/>
                    </a:moveTo>
                    <a:lnTo>
                      <a:pt x="40" y="92"/>
                    </a:lnTo>
                    <a:lnTo>
                      <a:pt x="40" y="112"/>
                    </a:lnTo>
                    <a:lnTo>
                      <a:pt x="40" y="112"/>
                    </a:lnTo>
                    <a:lnTo>
                      <a:pt x="40" y="124"/>
                    </a:lnTo>
                    <a:lnTo>
                      <a:pt x="28" y="124"/>
                    </a:lnTo>
                    <a:lnTo>
                      <a:pt x="28" y="124"/>
                    </a:lnTo>
                    <a:lnTo>
                      <a:pt x="28" y="110"/>
                    </a:lnTo>
                    <a:lnTo>
                      <a:pt x="28" y="92"/>
                    </a:lnTo>
                    <a:lnTo>
                      <a:pt x="28" y="92"/>
                    </a:lnTo>
                    <a:lnTo>
                      <a:pt x="28" y="82"/>
                    </a:lnTo>
                    <a:lnTo>
                      <a:pt x="28" y="82"/>
                    </a:lnTo>
                    <a:lnTo>
                      <a:pt x="40" y="82"/>
                    </a:lnTo>
                    <a:lnTo>
                      <a:pt x="68" y="82"/>
                    </a:lnTo>
                    <a:lnTo>
                      <a:pt x="68" y="74"/>
                    </a:lnTo>
                    <a:lnTo>
                      <a:pt x="46" y="74"/>
                    </a:lnTo>
                    <a:lnTo>
                      <a:pt x="46" y="74"/>
                    </a:lnTo>
                    <a:lnTo>
                      <a:pt x="34" y="76"/>
                    </a:lnTo>
                    <a:lnTo>
                      <a:pt x="34" y="76"/>
                    </a:lnTo>
                    <a:lnTo>
                      <a:pt x="34" y="66"/>
                    </a:lnTo>
                    <a:lnTo>
                      <a:pt x="34" y="58"/>
                    </a:lnTo>
                    <a:lnTo>
                      <a:pt x="34" y="58"/>
                    </a:lnTo>
                    <a:lnTo>
                      <a:pt x="34" y="48"/>
                    </a:lnTo>
                    <a:lnTo>
                      <a:pt x="34" y="48"/>
                    </a:lnTo>
                    <a:lnTo>
                      <a:pt x="46" y="48"/>
                    </a:lnTo>
                    <a:lnTo>
                      <a:pt x="68" y="48"/>
                    </a:lnTo>
                    <a:lnTo>
                      <a:pt x="68" y="42"/>
                    </a:lnTo>
                    <a:lnTo>
                      <a:pt x="68" y="42"/>
                    </a:lnTo>
                    <a:lnTo>
                      <a:pt x="36" y="44"/>
                    </a:lnTo>
                    <a:lnTo>
                      <a:pt x="36" y="44"/>
                    </a:lnTo>
                    <a:lnTo>
                      <a:pt x="32" y="34"/>
                    </a:lnTo>
                    <a:lnTo>
                      <a:pt x="32" y="34"/>
                    </a:lnTo>
                    <a:lnTo>
                      <a:pt x="40" y="36"/>
                    </a:lnTo>
                    <a:lnTo>
                      <a:pt x="40" y="36"/>
                    </a:lnTo>
                    <a:lnTo>
                      <a:pt x="68" y="34"/>
                    </a:lnTo>
                    <a:lnTo>
                      <a:pt x="92" y="32"/>
                    </a:lnTo>
                    <a:lnTo>
                      <a:pt x="92" y="32"/>
                    </a:lnTo>
                    <a:lnTo>
                      <a:pt x="106" y="30"/>
                    </a:lnTo>
                    <a:lnTo>
                      <a:pt x="114" y="38"/>
                    </a:lnTo>
                    <a:lnTo>
                      <a:pt x="114" y="38"/>
                    </a:lnTo>
                    <a:lnTo>
                      <a:pt x="80" y="42"/>
                    </a:lnTo>
                    <a:lnTo>
                      <a:pt x="80" y="48"/>
                    </a:lnTo>
                    <a:lnTo>
                      <a:pt x="104" y="48"/>
                    </a:lnTo>
                    <a:lnTo>
                      <a:pt x="104" y="48"/>
                    </a:lnTo>
                    <a:lnTo>
                      <a:pt x="116" y="48"/>
                    </a:lnTo>
                    <a:lnTo>
                      <a:pt x="116" y="48"/>
                    </a:lnTo>
                    <a:lnTo>
                      <a:pt x="116" y="58"/>
                    </a:lnTo>
                    <a:lnTo>
                      <a:pt x="116" y="66"/>
                    </a:lnTo>
                    <a:lnTo>
                      <a:pt x="116" y="66"/>
                    </a:lnTo>
                    <a:lnTo>
                      <a:pt x="116" y="76"/>
                    </a:lnTo>
                    <a:lnTo>
                      <a:pt x="116" y="76"/>
                    </a:lnTo>
                    <a:lnTo>
                      <a:pt x="106" y="74"/>
                    </a:lnTo>
                    <a:lnTo>
                      <a:pt x="80" y="74"/>
                    </a:lnTo>
                    <a:lnTo>
                      <a:pt x="80" y="82"/>
                    </a:lnTo>
                    <a:lnTo>
                      <a:pt x="112" y="82"/>
                    </a:lnTo>
                    <a:lnTo>
                      <a:pt x="112" y="82"/>
                    </a:lnTo>
                    <a:lnTo>
                      <a:pt x="124" y="80"/>
                    </a:lnTo>
                    <a:lnTo>
                      <a:pt x="124" y="80"/>
                    </a:lnTo>
                    <a:lnTo>
                      <a:pt x="124" y="94"/>
                    </a:lnTo>
                    <a:lnTo>
                      <a:pt x="124" y="112"/>
                    </a:lnTo>
                    <a:lnTo>
                      <a:pt x="124" y="112"/>
                    </a:lnTo>
                    <a:lnTo>
                      <a:pt x="124" y="118"/>
                    </a:lnTo>
                    <a:lnTo>
                      <a:pt x="122" y="122"/>
                    </a:lnTo>
                    <a:lnTo>
                      <a:pt x="116" y="124"/>
                    </a:lnTo>
                    <a:lnTo>
                      <a:pt x="110" y="124"/>
                    </a:lnTo>
                    <a:lnTo>
                      <a:pt x="110" y="124"/>
                    </a:lnTo>
                    <a:lnTo>
                      <a:pt x="96" y="124"/>
                    </a:lnTo>
                    <a:lnTo>
                      <a:pt x="96" y="124"/>
                    </a:lnTo>
                    <a:lnTo>
                      <a:pt x="94" y="114"/>
                    </a:lnTo>
                    <a:lnTo>
                      <a:pt x="94" y="114"/>
                    </a:lnTo>
                    <a:lnTo>
                      <a:pt x="108" y="114"/>
                    </a:lnTo>
                    <a:lnTo>
                      <a:pt x="108" y="114"/>
                    </a:lnTo>
                    <a:lnTo>
                      <a:pt x="112" y="114"/>
                    </a:lnTo>
                    <a:lnTo>
                      <a:pt x="112" y="110"/>
                    </a:lnTo>
                    <a:lnTo>
                      <a:pt x="112" y="92"/>
                    </a:lnTo>
                    <a:lnTo>
                      <a:pt x="96" y="92"/>
                    </a:lnTo>
                    <a:lnTo>
                      <a:pt x="96" y="92"/>
                    </a:lnTo>
                    <a:lnTo>
                      <a:pt x="104" y="100"/>
                    </a:lnTo>
                    <a:lnTo>
                      <a:pt x="110" y="108"/>
                    </a:lnTo>
                    <a:lnTo>
                      <a:pt x="102" y="114"/>
                    </a:lnTo>
                    <a:lnTo>
                      <a:pt x="102" y="114"/>
                    </a:lnTo>
                    <a:lnTo>
                      <a:pt x="98" y="108"/>
                    </a:lnTo>
                    <a:lnTo>
                      <a:pt x="98" y="108"/>
                    </a:lnTo>
                    <a:lnTo>
                      <a:pt x="52" y="112"/>
                    </a:lnTo>
                    <a:lnTo>
                      <a:pt x="52" y="112"/>
                    </a:lnTo>
                    <a:lnTo>
                      <a:pt x="46" y="114"/>
                    </a:lnTo>
                    <a:lnTo>
                      <a:pt x="44" y="102"/>
                    </a:lnTo>
                    <a:lnTo>
                      <a:pt x="46" y="102"/>
                    </a:lnTo>
                    <a:lnTo>
                      <a:pt x="46" y="102"/>
                    </a:lnTo>
                    <a:lnTo>
                      <a:pt x="52" y="102"/>
                    </a:lnTo>
                    <a:lnTo>
                      <a:pt x="52" y="102"/>
                    </a:lnTo>
                    <a:lnTo>
                      <a:pt x="68" y="102"/>
                    </a:lnTo>
                    <a:lnTo>
                      <a:pt x="68" y="92"/>
                    </a:lnTo>
                    <a:close/>
                    <a:moveTo>
                      <a:pt x="46" y="58"/>
                    </a:moveTo>
                    <a:lnTo>
                      <a:pt x="46" y="66"/>
                    </a:lnTo>
                    <a:lnTo>
                      <a:pt x="68" y="66"/>
                    </a:lnTo>
                    <a:lnTo>
                      <a:pt x="68" y="58"/>
                    </a:lnTo>
                    <a:lnTo>
                      <a:pt x="46" y="58"/>
                    </a:lnTo>
                    <a:close/>
                    <a:moveTo>
                      <a:pt x="104" y="66"/>
                    </a:moveTo>
                    <a:lnTo>
                      <a:pt x="104" y="58"/>
                    </a:lnTo>
                    <a:lnTo>
                      <a:pt x="80" y="58"/>
                    </a:lnTo>
                    <a:lnTo>
                      <a:pt x="80" y="66"/>
                    </a:lnTo>
                    <a:lnTo>
                      <a:pt x="104" y="66"/>
                    </a:lnTo>
                    <a:close/>
                    <a:moveTo>
                      <a:pt x="80" y="100"/>
                    </a:moveTo>
                    <a:lnTo>
                      <a:pt x="80" y="100"/>
                    </a:lnTo>
                    <a:lnTo>
                      <a:pt x="92" y="100"/>
                    </a:lnTo>
                    <a:lnTo>
                      <a:pt x="92" y="100"/>
                    </a:lnTo>
                    <a:lnTo>
                      <a:pt x="88" y="96"/>
                    </a:lnTo>
                    <a:lnTo>
                      <a:pt x="96" y="92"/>
                    </a:lnTo>
                    <a:lnTo>
                      <a:pt x="80" y="92"/>
                    </a:lnTo>
                    <a:lnTo>
                      <a:pt x="8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4" name="Freeform 36"/>
              <p:cNvSpPr>
                <a:spLocks noEditPoints="1"/>
              </p:cNvSpPr>
              <p:nvPr/>
            </p:nvSpPr>
            <p:spPr bwMode="auto">
              <a:xfrm>
                <a:off x="4794" y="1336"/>
                <a:ext cx="130" cy="128"/>
              </a:xfrm>
              <a:custGeom>
                <a:avLst/>
                <a:gdLst>
                  <a:gd name="T0" fmla="*/ 68 w 130"/>
                  <a:gd name="T1" fmla="*/ 0 h 128"/>
                  <a:gd name="T2" fmla="*/ 82 w 130"/>
                  <a:gd name="T3" fmla="*/ 10 h 128"/>
                  <a:gd name="T4" fmla="*/ 114 w 130"/>
                  <a:gd name="T5" fmla="*/ 12 h 128"/>
                  <a:gd name="T6" fmla="*/ 130 w 130"/>
                  <a:gd name="T7" fmla="*/ 24 h 128"/>
                  <a:gd name="T8" fmla="*/ 36 w 130"/>
                  <a:gd name="T9" fmla="*/ 24 h 128"/>
                  <a:gd name="T10" fmla="*/ 34 w 130"/>
                  <a:gd name="T11" fmla="*/ 82 h 128"/>
                  <a:gd name="T12" fmla="*/ 22 w 130"/>
                  <a:gd name="T13" fmla="*/ 118 h 128"/>
                  <a:gd name="T14" fmla="*/ 8 w 130"/>
                  <a:gd name="T15" fmla="*/ 122 h 128"/>
                  <a:gd name="T16" fmla="*/ 12 w 130"/>
                  <a:gd name="T17" fmla="*/ 110 h 128"/>
                  <a:gd name="T18" fmla="*/ 22 w 130"/>
                  <a:gd name="T19" fmla="*/ 76 h 128"/>
                  <a:gd name="T20" fmla="*/ 8 w 130"/>
                  <a:gd name="T21" fmla="*/ 84 h 128"/>
                  <a:gd name="T22" fmla="*/ 0 w 130"/>
                  <a:gd name="T23" fmla="*/ 72 h 128"/>
                  <a:gd name="T24" fmla="*/ 24 w 130"/>
                  <a:gd name="T25" fmla="*/ 42 h 128"/>
                  <a:gd name="T26" fmla="*/ 22 w 130"/>
                  <a:gd name="T27" fmla="*/ 12 h 128"/>
                  <a:gd name="T28" fmla="*/ 70 w 130"/>
                  <a:gd name="T29" fmla="*/ 10 h 128"/>
                  <a:gd name="T30" fmla="*/ 18 w 130"/>
                  <a:gd name="T31" fmla="*/ 38 h 128"/>
                  <a:gd name="T32" fmla="*/ 12 w 130"/>
                  <a:gd name="T33" fmla="*/ 56 h 128"/>
                  <a:gd name="T34" fmla="*/ 10 w 130"/>
                  <a:gd name="T35" fmla="*/ 24 h 128"/>
                  <a:gd name="T36" fmla="*/ 104 w 130"/>
                  <a:gd name="T37" fmla="*/ 106 h 128"/>
                  <a:gd name="T38" fmla="*/ 84 w 130"/>
                  <a:gd name="T39" fmla="*/ 82 h 128"/>
                  <a:gd name="T40" fmla="*/ 76 w 130"/>
                  <a:gd name="T41" fmla="*/ 96 h 128"/>
                  <a:gd name="T42" fmla="*/ 56 w 130"/>
                  <a:gd name="T43" fmla="*/ 98 h 128"/>
                  <a:gd name="T44" fmla="*/ 56 w 130"/>
                  <a:gd name="T45" fmla="*/ 128 h 128"/>
                  <a:gd name="T46" fmla="*/ 44 w 130"/>
                  <a:gd name="T47" fmla="*/ 114 h 128"/>
                  <a:gd name="T48" fmla="*/ 44 w 130"/>
                  <a:gd name="T49" fmla="*/ 56 h 128"/>
                  <a:gd name="T50" fmla="*/ 78 w 130"/>
                  <a:gd name="T51" fmla="*/ 56 h 128"/>
                  <a:gd name="T52" fmla="*/ 56 w 130"/>
                  <a:gd name="T53" fmla="*/ 44 h 128"/>
                  <a:gd name="T54" fmla="*/ 42 w 130"/>
                  <a:gd name="T55" fmla="*/ 32 h 128"/>
                  <a:gd name="T56" fmla="*/ 112 w 130"/>
                  <a:gd name="T57" fmla="*/ 34 h 128"/>
                  <a:gd name="T58" fmla="*/ 126 w 130"/>
                  <a:gd name="T59" fmla="*/ 44 h 128"/>
                  <a:gd name="T60" fmla="*/ 90 w 130"/>
                  <a:gd name="T61" fmla="*/ 44 h 128"/>
                  <a:gd name="T62" fmla="*/ 110 w 130"/>
                  <a:gd name="T63" fmla="*/ 56 h 128"/>
                  <a:gd name="T64" fmla="*/ 124 w 130"/>
                  <a:gd name="T65" fmla="*/ 56 h 128"/>
                  <a:gd name="T66" fmla="*/ 124 w 130"/>
                  <a:gd name="T67" fmla="*/ 114 h 128"/>
                  <a:gd name="T68" fmla="*/ 118 w 130"/>
                  <a:gd name="T69" fmla="*/ 124 h 128"/>
                  <a:gd name="T70" fmla="*/ 102 w 130"/>
                  <a:gd name="T71" fmla="*/ 126 h 128"/>
                  <a:gd name="T72" fmla="*/ 90 w 130"/>
                  <a:gd name="T73" fmla="*/ 114 h 128"/>
                  <a:gd name="T74" fmla="*/ 104 w 130"/>
                  <a:gd name="T75" fmla="*/ 116 h 128"/>
                  <a:gd name="T76" fmla="*/ 112 w 130"/>
                  <a:gd name="T77" fmla="*/ 96 h 128"/>
                  <a:gd name="T78" fmla="*/ 62 w 130"/>
                  <a:gd name="T79" fmla="*/ 92 h 128"/>
                  <a:gd name="T80" fmla="*/ 74 w 130"/>
                  <a:gd name="T81" fmla="*/ 78 h 128"/>
                  <a:gd name="T82" fmla="*/ 56 w 130"/>
                  <a:gd name="T83" fmla="*/ 96 h 128"/>
                  <a:gd name="T84" fmla="*/ 88 w 130"/>
                  <a:gd name="T85" fmla="*/ 70 h 128"/>
                  <a:gd name="T86" fmla="*/ 112 w 130"/>
                  <a:gd name="T87"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28">
                    <a:moveTo>
                      <a:pt x="70" y="10"/>
                    </a:moveTo>
                    <a:lnTo>
                      <a:pt x="70" y="10"/>
                    </a:lnTo>
                    <a:lnTo>
                      <a:pt x="68" y="0"/>
                    </a:lnTo>
                    <a:lnTo>
                      <a:pt x="82" y="0"/>
                    </a:lnTo>
                    <a:lnTo>
                      <a:pt x="82" y="0"/>
                    </a:lnTo>
                    <a:lnTo>
                      <a:pt x="82" y="10"/>
                    </a:lnTo>
                    <a:lnTo>
                      <a:pt x="82" y="12"/>
                    </a:lnTo>
                    <a:lnTo>
                      <a:pt x="114" y="12"/>
                    </a:lnTo>
                    <a:lnTo>
                      <a:pt x="114" y="12"/>
                    </a:lnTo>
                    <a:lnTo>
                      <a:pt x="130" y="12"/>
                    </a:lnTo>
                    <a:lnTo>
                      <a:pt x="130" y="24"/>
                    </a:lnTo>
                    <a:lnTo>
                      <a:pt x="130" y="24"/>
                    </a:lnTo>
                    <a:lnTo>
                      <a:pt x="114" y="24"/>
                    </a:lnTo>
                    <a:lnTo>
                      <a:pt x="36" y="24"/>
                    </a:lnTo>
                    <a:lnTo>
                      <a:pt x="36" y="24"/>
                    </a:lnTo>
                    <a:lnTo>
                      <a:pt x="36" y="62"/>
                    </a:lnTo>
                    <a:lnTo>
                      <a:pt x="34" y="82"/>
                    </a:lnTo>
                    <a:lnTo>
                      <a:pt x="34" y="82"/>
                    </a:lnTo>
                    <a:lnTo>
                      <a:pt x="30" y="96"/>
                    </a:lnTo>
                    <a:lnTo>
                      <a:pt x="26" y="108"/>
                    </a:lnTo>
                    <a:lnTo>
                      <a:pt x="22" y="118"/>
                    </a:lnTo>
                    <a:lnTo>
                      <a:pt x="14" y="128"/>
                    </a:lnTo>
                    <a:lnTo>
                      <a:pt x="14" y="128"/>
                    </a:lnTo>
                    <a:lnTo>
                      <a:pt x="8" y="122"/>
                    </a:lnTo>
                    <a:lnTo>
                      <a:pt x="4" y="118"/>
                    </a:lnTo>
                    <a:lnTo>
                      <a:pt x="4" y="118"/>
                    </a:lnTo>
                    <a:lnTo>
                      <a:pt x="12" y="110"/>
                    </a:lnTo>
                    <a:lnTo>
                      <a:pt x="16" y="100"/>
                    </a:lnTo>
                    <a:lnTo>
                      <a:pt x="20" y="88"/>
                    </a:lnTo>
                    <a:lnTo>
                      <a:pt x="22" y="76"/>
                    </a:lnTo>
                    <a:lnTo>
                      <a:pt x="22" y="76"/>
                    </a:lnTo>
                    <a:lnTo>
                      <a:pt x="8" y="84"/>
                    </a:lnTo>
                    <a:lnTo>
                      <a:pt x="8" y="84"/>
                    </a:lnTo>
                    <a:lnTo>
                      <a:pt x="4" y="86"/>
                    </a:lnTo>
                    <a:lnTo>
                      <a:pt x="0" y="72"/>
                    </a:lnTo>
                    <a:lnTo>
                      <a:pt x="0" y="72"/>
                    </a:lnTo>
                    <a:lnTo>
                      <a:pt x="10" y="70"/>
                    </a:lnTo>
                    <a:lnTo>
                      <a:pt x="24" y="62"/>
                    </a:lnTo>
                    <a:lnTo>
                      <a:pt x="24" y="42"/>
                    </a:lnTo>
                    <a:lnTo>
                      <a:pt x="24" y="42"/>
                    </a:lnTo>
                    <a:lnTo>
                      <a:pt x="22" y="12"/>
                    </a:lnTo>
                    <a:lnTo>
                      <a:pt x="22" y="12"/>
                    </a:lnTo>
                    <a:lnTo>
                      <a:pt x="40" y="12"/>
                    </a:lnTo>
                    <a:lnTo>
                      <a:pt x="70" y="12"/>
                    </a:lnTo>
                    <a:lnTo>
                      <a:pt x="70" y="10"/>
                    </a:lnTo>
                    <a:close/>
                    <a:moveTo>
                      <a:pt x="10" y="24"/>
                    </a:moveTo>
                    <a:lnTo>
                      <a:pt x="10" y="24"/>
                    </a:lnTo>
                    <a:lnTo>
                      <a:pt x="18" y="38"/>
                    </a:lnTo>
                    <a:lnTo>
                      <a:pt x="22" y="48"/>
                    </a:lnTo>
                    <a:lnTo>
                      <a:pt x="12" y="56"/>
                    </a:lnTo>
                    <a:lnTo>
                      <a:pt x="12" y="56"/>
                    </a:lnTo>
                    <a:lnTo>
                      <a:pt x="8" y="42"/>
                    </a:lnTo>
                    <a:lnTo>
                      <a:pt x="2" y="30"/>
                    </a:lnTo>
                    <a:lnTo>
                      <a:pt x="10" y="24"/>
                    </a:lnTo>
                    <a:close/>
                    <a:moveTo>
                      <a:pt x="112" y="96"/>
                    </a:moveTo>
                    <a:lnTo>
                      <a:pt x="112" y="96"/>
                    </a:lnTo>
                    <a:lnTo>
                      <a:pt x="104" y="106"/>
                    </a:lnTo>
                    <a:lnTo>
                      <a:pt x="104" y="106"/>
                    </a:lnTo>
                    <a:lnTo>
                      <a:pt x="92" y="94"/>
                    </a:lnTo>
                    <a:lnTo>
                      <a:pt x="84" y="82"/>
                    </a:lnTo>
                    <a:lnTo>
                      <a:pt x="84" y="82"/>
                    </a:lnTo>
                    <a:lnTo>
                      <a:pt x="80" y="90"/>
                    </a:lnTo>
                    <a:lnTo>
                      <a:pt x="76" y="96"/>
                    </a:lnTo>
                    <a:lnTo>
                      <a:pt x="64" y="106"/>
                    </a:lnTo>
                    <a:lnTo>
                      <a:pt x="64" y="106"/>
                    </a:lnTo>
                    <a:lnTo>
                      <a:pt x="56" y="98"/>
                    </a:lnTo>
                    <a:lnTo>
                      <a:pt x="56" y="114"/>
                    </a:lnTo>
                    <a:lnTo>
                      <a:pt x="56" y="114"/>
                    </a:lnTo>
                    <a:lnTo>
                      <a:pt x="56" y="128"/>
                    </a:lnTo>
                    <a:lnTo>
                      <a:pt x="44" y="128"/>
                    </a:lnTo>
                    <a:lnTo>
                      <a:pt x="44" y="128"/>
                    </a:lnTo>
                    <a:lnTo>
                      <a:pt x="44" y="114"/>
                    </a:lnTo>
                    <a:lnTo>
                      <a:pt x="44" y="68"/>
                    </a:lnTo>
                    <a:lnTo>
                      <a:pt x="44" y="68"/>
                    </a:lnTo>
                    <a:lnTo>
                      <a:pt x="44" y="56"/>
                    </a:lnTo>
                    <a:lnTo>
                      <a:pt x="44" y="56"/>
                    </a:lnTo>
                    <a:lnTo>
                      <a:pt x="56" y="56"/>
                    </a:lnTo>
                    <a:lnTo>
                      <a:pt x="78" y="56"/>
                    </a:lnTo>
                    <a:lnTo>
                      <a:pt x="78" y="56"/>
                    </a:lnTo>
                    <a:lnTo>
                      <a:pt x="78" y="44"/>
                    </a:lnTo>
                    <a:lnTo>
                      <a:pt x="56" y="44"/>
                    </a:lnTo>
                    <a:lnTo>
                      <a:pt x="56" y="44"/>
                    </a:lnTo>
                    <a:lnTo>
                      <a:pt x="42" y="44"/>
                    </a:lnTo>
                    <a:lnTo>
                      <a:pt x="42" y="32"/>
                    </a:lnTo>
                    <a:lnTo>
                      <a:pt x="42" y="32"/>
                    </a:lnTo>
                    <a:lnTo>
                      <a:pt x="56" y="34"/>
                    </a:lnTo>
                    <a:lnTo>
                      <a:pt x="112" y="34"/>
                    </a:lnTo>
                    <a:lnTo>
                      <a:pt x="112" y="34"/>
                    </a:lnTo>
                    <a:lnTo>
                      <a:pt x="126" y="32"/>
                    </a:lnTo>
                    <a:lnTo>
                      <a:pt x="126" y="44"/>
                    </a:lnTo>
                    <a:lnTo>
                      <a:pt x="126" y="44"/>
                    </a:lnTo>
                    <a:lnTo>
                      <a:pt x="112" y="44"/>
                    </a:lnTo>
                    <a:lnTo>
                      <a:pt x="90" y="44"/>
                    </a:lnTo>
                    <a:lnTo>
                      <a:pt x="90" y="44"/>
                    </a:lnTo>
                    <a:lnTo>
                      <a:pt x="88" y="56"/>
                    </a:lnTo>
                    <a:lnTo>
                      <a:pt x="110" y="56"/>
                    </a:lnTo>
                    <a:lnTo>
                      <a:pt x="110" y="56"/>
                    </a:lnTo>
                    <a:lnTo>
                      <a:pt x="124" y="56"/>
                    </a:lnTo>
                    <a:lnTo>
                      <a:pt x="124" y="56"/>
                    </a:lnTo>
                    <a:lnTo>
                      <a:pt x="124" y="70"/>
                    </a:lnTo>
                    <a:lnTo>
                      <a:pt x="124" y="114"/>
                    </a:lnTo>
                    <a:lnTo>
                      <a:pt x="124" y="114"/>
                    </a:lnTo>
                    <a:lnTo>
                      <a:pt x="122" y="122"/>
                    </a:lnTo>
                    <a:lnTo>
                      <a:pt x="118" y="124"/>
                    </a:lnTo>
                    <a:lnTo>
                      <a:pt x="118" y="124"/>
                    </a:lnTo>
                    <a:lnTo>
                      <a:pt x="112" y="126"/>
                    </a:lnTo>
                    <a:lnTo>
                      <a:pt x="102" y="126"/>
                    </a:lnTo>
                    <a:lnTo>
                      <a:pt x="102" y="126"/>
                    </a:lnTo>
                    <a:lnTo>
                      <a:pt x="94" y="126"/>
                    </a:lnTo>
                    <a:lnTo>
                      <a:pt x="94" y="126"/>
                    </a:lnTo>
                    <a:lnTo>
                      <a:pt x="90" y="114"/>
                    </a:lnTo>
                    <a:lnTo>
                      <a:pt x="90" y="114"/>
                    </a:lnTo>
                    <a:lnTo>
                      <a:pt x="104" y="116"/>
                    </a:lnTo>
                    <a:lnTo>
                      <a:pt x="104" y="116"/>
                    </a:lnTo>
                    <a:lnTo>
                      <a:pt x="110" y="114"/>
                    </a:lnTo>
                    <a:lnTo>
                      <a:pt x="112" y="112"/>
                    </a:lnTo>
                    <a:lnTo>
                      <a:pt x="112" y="96"/>
                    </a:lnTo>
                    <a:close/>
                    <a:moveTo>
                      <a:pt x="56" y="96"/>
                    </a:moveTo>
                    <a:lnTo>
                      <a:pt x="56" y="96"/>
                    </a:lnTo>
                    <a:lnTo>
                      <a:pt x="62" y="92"/>
                    </a:lnTo>
                    <a:lnTo>
                      <a:pt x="68" y="86"/>
                    </a:lnTo>
                    <a:lnTo>
                      <a:pt x="68" y="86"/>
                    </a:lnTo>
                    <a:lnTo>
                      <a:pt x="74" y="78"/>
                    </a:lnTo>
                    <a:lnTo>
                      <a:pt x="76" y="68"/>
                    </a:lnTo>
                    <a:lnTo>
                      <a:pt x="56" y="68"/>
                    </a:lnTo>
                    <a:lnTo>
                      <a:pt x="56" y="96"/>
                    </a:lnTo>
                    <a:close/>
                    <a:moveTo>
                      <a:pt x="88" y="68"/>
                    </a:moveTo>
                    <a:lnTo>
                      <a:pt x="88" y="68"/>
                    </a:lnTo>
                    <a:lnTo>
                      <a:pt x="88" y="70"/>
                    </a:lnTo>
                    <a:lnTo>
                      <a:pt x="88" y="70"/>
                    </a:lnTo>
                    <a:lnTo>
                      <a:pt x="96" y="84"/>
                    </a:lnTo>
                    <a:lnTo>
                      <a:pt x="112" y="96"/>
                    </a:lnTo>
                    <a:lnTo>
                      <a:pt x="112" y="68"/>
                    </a:lnTo>
                    <a:lnTo>
                      <a:pt x="88"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5" name="Freeform 37"/>
              <p:cNvSpPr>
                <a:spLocks noEditPoints="1"/>
              </p:cNvSpPr>
              <p:nvPr/>
            </p:nvSpPr>
            <p:spPr bwMode="auto">
              <a:xfrm>
                <a:off x="4940" y="1336"/>
                <a:ext cx="126" cy="128"/>
              </a:xfrm>
              <a:custGeom>
                <a:avLst/>
                <a:gdLst>
                  <a:gd name="T0" fmla="*/ 42 w 126"/>
                  <a:gd name="T1" fmla="*/ 18 h 128"/>
                  <a:gd name="T2" fmla="*/ 30 w 126"/>
                  <a:gd name="T3" fmla="*/ 48 h 128"/>
                  <a:gd name="T4" fmla="*/ 40 w 126"/>
                  <a:gd name="T5" fmla="*/ 64 h 128"/>
                  <a:gd name="T6" fmla="*/ 44 w 126"/>
                  <a:gd name="T7" fmla="*/ 82 h 128"/>
                  <a:gd name="T8" fmla="*/ 38 w 126"/>
                  <a:gd name="T9" fmla="*/ 96 h 128"/>
                  <a:gd name="T10" fmla="*/ 22 w 126"/>
                  <a:gd name="T11" fmla="*/ 98 h 128"/>
                  <a:gd name="T12" fmla="*/ 18 w 126"/>
                  <a:gd name="T13" fmla="*/ 90 h 128"/>
                  <a:gd name="T14" fmla="*/ 24 w 126"/>
                  <a:gd name="T15" fmla="*/ 86 h 128"/>
                  <a:gd name="T16" fmla="*/ 30 w 126"/>
                  <a:gd name="T17" fmla="*/ 86 h 128"/>
                  <a:gd name="T18" fmla="*/ 30 w 126"/>
                  <a:gd name="T19" fmla="*/ 70 h 128"/>
                  <a:gd name="T20" fmla="*/ 18 w 126"/>
                  <a:gd name="T21" fmla="*/ 50 h 128"/>
                  <a:gd name="T22" fmla="*/ 30 w 126"/>
                  <a:gd name="T23" fmla="*/ 16 h 128"/>
                  <a:gd name="T24" fmla="*/ 14 w 126"/>
                  <a:gd name="T25" fmla="*/ 114 h 128"/>
                  <a:gd name="T26" fmla="*/ 0 w 126"/>
                  <a:gd name="T27" fmla="*/ 128 h 128"/>
                  <a:gd name="T28" fmla="*/ 2 w 126"/>
                  <a:gd name="T29" fmla="*/ 16 h 128"/>
                  <a:gd name="T30" fmla="*/ 10 w 126"/>
                  <a:gd name="T31" fmla="*/ 6 h 128"/>
                  <a:gd name="T32" fmla="*/ 40 w 126"/>
                  <a:gd name="T33" fmla="*/ 4 h 128"/>
                  <a:gd name="T34" fmla="*/ 44 w 126"/>
                  <a:gd name="T35" fmla="*/ 16 h 128"/>
                  <a:gd name="T36" fmla="*/ 74 w 126"/>
                  <a:gd name="T37" fmla="*/ 16 h 128"/>
                  <a:gd name="T38" fmla="*/ 74 w 126"/>
                  <a:gd name="T39" fmla="*/ 0 h 128"/>
                  <a:gd name="T40" fmla="*/ 88 w 126"/>
                  <a:gd name="T41" fmla="*/ 10 h 128"/>
                  <a:gd name="T42" fmla="*/ 110 w 126"/>
                  <a:gd name="T43" fmla="*/ 16 h 128"/>
                  <a:gd name="T44" fmla="*/ 122 w 126"/>
                  <a:gd name="T45" fmla="*/ 24 h 128"/>
                  <a:gd name="T46" fmla="*/ 122 w 126"/>
                  <a:gd name="T47" fmla="*/ 44 h 128"/>
                  <a:gd name="T48" fmla="*/ 110 w 126"/>
                  <a:gd name="T49" fmla="*/ 50 h 128"/>
                  <a:gd name="T50" fmla="*/ 66 w 126"/>
                  <a:gd name="T51" fmla="*/ 50 h 128"/>
                  <a:gd name="T52" fmla="*/ 42 w 126"/>
                  <a:gd name="T53" fmla="*/ 44 h 128"/>
                  <a:gd name="T54" fmla="*/ 42 w 126"/>
                  <a:gd name="T55" fmla="*/ 34 h 128"/>
                  <a:gd name="T56" fmla="*/ 58 w 126"/>
                  <a:gd name="T57" fmla="*/ 72 h 128"/>
                  <a:gd name="T58" fmla="*/ 44 w 126"/>
                  <a:gd name="T59" fmla="*/ 60 h 128"/>
                  <a:gd name="T60" fmla="*/ 110 w 126"/>
                  <a:gd name="T61" fmla="*/ 62 h 128"/>
                  <a:gd name="T62" fmla="*/ 124 w 126"/>
                  <a:gd name="T63" fmla="*/ 74 h 128"/>
                  <a:gd name="T64" fmla="*/ 96 w 126"/>
                  <a:gd name="T65" fmla="*/ 112 h 128"/>
                  <a:gd name="T66" fmla="*/ 104 w 126"/>
                  <a:gd name="T67" fmla="*/ 116 h 128"/>
                  <a:gd name="T68" fmla="*/ 112 w 126"/>
                  <a:gd name="T69" fmla="*/ 112 h 128"/>
                  <a:gd name="T70" fmla="*/ 114 w 126"/>
                  <a:gd name="T71" fmla="*/ 94 h 128"/>
                  <a:gd name="T72" fmla="*/ 126 w 126"/>
                  <a:gd name="T73" fmla="*/ 98 h 128"/>
                  <a:gd name="T74" fmla="*/ 118 w 126"/>
                  <a:gd name="T75" fmla="*/ 124 h 128"/>
                  <a:gd name="T76" fmla="*/ 104 w 126"/>
                  <a:gd name="T77" fmla="*/ 126 h 128"/>
                  <a:gd name="T78" fmla="*/ 86 w 126"/>
                  <a:gd name="T79" fmla="*/ 122 h 128"/>
                  <a:gd name="T80" fmla="*/ 72 w 126"/>
                  <a:gd name="T81" fmla="*/ 72 h 128"/>
                  <a:gd name="T82" fmla="*/ 68 w 126"/>
                  <a:gd name="T83" fmla="*/ 100 h 128"/>
                  <a:gd name="T84" fmla="*/ 58 w 126"/>
                  <a:gd name="T85" fmla="*/ 114 h 128"/>
                  <a:gd name="T86" fmla="*/ 34 w 126"/>
                  <a:gd name="T87" fmla="*/ 128 h 128"/>
                  <a:gd name="T88" fmla="*/ 42 w 126"/>
                  <a:gd name="T89" fmla="*/ 112 h 128"/>
                  <a:gd name="T90" fmla="*/ 54 w 126"/>
                  <a:gd name="T91" fmla="*/ 100 h 128"/>
                  <a:gd name="T92" fmla="*/ 58 w 126"/>
                  <a:gd name="T93" fmla="*/ 72 h 128"/>
                  <a:gd name="T94" fmla="*/ 54 w 126"/>
                  <a:gd name="T95" fmla="*/ 38 h 128"/>
                  <a:gd name="T96" fmla="*/ 100 w 126"/>
                  <a:gd name="T97" fmla="*/ 38 h 128"/>
                  <a:gd name="T98" fmla="*/ 110 w 126"/>
                  <a:gd name="T9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28">
                    <a:moveTo>
                      <a:pt x="42" y="24"/>
                    </a:moveTo>
                    <a:lnTo>
                      <a:pt x="42" y="24"/>
                    </a:lnTo>
                    <a:lnTo>
                      <a:pt x="42" y="18"/>
                    </a:lnTo>
                    <a:lnTo>
                      <a:pt x="42" y="18"/>
                    </a:lnTo>
                    <a:lnTo>
                      <a:pt x="30" y="48"/>
                    </a:lnTo>
                    <a:lnTo>
                      <a:pt x="30" y="48"/>
                    </a:lnTo>
                    <a:lnTo>
                      <a:pt x="36" y="58"/>
                    </a:lnTo>
                    <a:lnTo>
                      <a:pt x="40" y="64"/>
                    </a:lnTo>
                    <a:lnTo>
                      <a:pt x="40" y="64"/>
                    </a:lnTo>
                    <a:lnTo>
                      <a:pt x="42" y="74"/>
                    </a:lnTo>
                    <a:lnTo>
                      <a:pt x="44" y="82"/>
                    </a:lnTo>
                    <a:lnTo>
                      <a:pt x="44" y="82"/>
                    </a:lnTo>
                    <a:lnTo>
                      <a:pt x="42" y="88"/>
                    </a:lnTo>
                    <a:lnTo>
                      <a:pt x="40" y="92"/>
                    </a:lnTo>
                    <a:lnTo>
                      <a:pt x="38" y="96"/>
                    </a:lnTo>
                    <a:lnTo>
                      <a:pt x="32" y="98"/>
                    </a:lnTo>
                    <a:lnTo>
                      <a:pt x="32" y="98"/>
                    </a:lnTo>
                    <a:lnTo>
                      <a:pt x="22" y="98"/>
                    </a:lnTo>
                    <a:lnTo>
                      <a:pt x="20" y="98"/>
                    </a:lnTo>
                    <a:lnTo>
                      <a:pt x="20" y="98"/>
                    </a:lnTo>
                    <a:lnTo>
                      <a:pt x="18" y="90"/>
                    </a:lnTo>
                    <a:lnTo>
                      <a:pt x="18" y="86"/>
                    </a:lnTo>
                    <a:lnTo>
                      <a:pt x="18" y="86"/>
                    </a:lnTo>
                    <a:lnTo>
                      <a:pt x="24" y="86"/>
                    </a:lnTo>
                    <a:lnTo>
                      <a:pt x="24" y="86"/>
                    </a:lnTo>
                    <a:lnTo>
                      <a:pt x="30" y="86"/>
                    </a:lnTo>
                    <a:lnTo>
                      <a:pt x="30" y="86"/>
                    </a:lnTo>
                    <a:lnTo>
                      <a:pt x="32" y="80"/>
                    </a:lnTo>
                    <a:lnTo>
                      <a:pt x="32" y="80"/>
                    </a:lnTo>
                    <a:lnTo>
                      <a:pt x="30" y="70"/>
                    </a:lnTo>
                    <a:lnTo>
                      <a:pt x="26" y="62"/>
                    </a:lnTo>
                    <a:lnTo>
                      <a:pt x="26" y="62"/>
                    </a:lnTo>
                    <a:lnTo>
                      <a:pt x="18" y="50"/>
                    </a:lnTo>
                    <a:lnTo>
                      <a:pt x="18" y="50"/>
                    </a:lnTo>
                    <a:lnTo>
                      <a:pt x="24" y="34"/>
                    </a:lnTo>
                    <a:lnTo>
                      <a:pt x="30" y="16"/>
                    </a:lnTo>
                    <a:lnTo>
                      <a:pt x="14" y="16"/>
                    </a:lnTo>
                    <a:lnTo>
                      <a:pt x="14" y="114"/>
                    </a:lnTo>
                    <a:lnTo>
                      <a:pt x="14" y="114"/>
                    </a:lnTo>
                    <a:lnTo>
                      <a:pt x="14" y="128"/>
                    </a:lnTo>
                    <a:lnTo>
                      <a:pt x="0" y="128"/>
                    </a:lnTo>
                    <a:lnTo>
                      <a:pt x="0" y="128"/>
                    </a:lnTo>
                    <a:lnTo>
                      <a:pt x="2" y="114"/>
                    </a:lnTo>
                    <a:lnTo>
                      <a:pt x="2" y="16"/>
                    </a:lnTo>
                    <a:lnTo>
                      <a:pt x="2" y="16"/>
                    </a:lnTo>
                    <a:lnTo>
                      <a:pt x="2" y="4"/>
                    </a:lnTo>
                    <a:lnTo>
                      <a:pt x="2" y="4"/>
                    </a:lnTo>
                    <a:lnTo>
                      <a:pt x="10" y="6"/>
                    </a:lnTo>
                    <a:lnTo>
                      <a:pt x="32" y="6"/>
                    </a:lnTo>
                    <a:lnTo>
                      <a:pt x="32" y="6"/>
                    </a:lnTo>
                    <a:lnTo>
                      <a:pt x="40" y="4"/>
                    </a:lnTo>
                    <a:lnTo>
                      <a:pt x="46" y="12"/>
                    </a:lnTo>
                    <a:lnTo>
                      <a:pt x="46" y="12"/>
                    </a:lnTo>
                    <a:lnTo>
                      <a:pt x="44" y="16"/>
                    </a:lnTo>
                    <a:lnTo>
                      <a:pt x="44" y="16"/>
                    </a:lnTo>
                    <a:lnTo>
                      <a:pt x="56" y="16"/>
                    </a:lnTo>
                    <a:lnTo>
                      <a:pt x="74" y="16"/>
                    </a:lnTo>
                    <a:lnTo>
                      <a:pt x="74" y="10"/>
                    </a:lnTo>
                    <a:lnTo>
                      <a:pt x="74" y="10"/>
                    </a:lnTo>
                    <a:lnTo>
                      <a:pt x="74" y="0"/>
                    </a:lnTo>
                    <a:lnTo>
                      <a:pt x="88" y="0"/>
                    </a:lnTo>
                    <a:lnTo>
                      <a:pt x="88" y="0"/>
                    </a:lnTo>
                    <a:lnTo>
                      <a:pt x="88" y="10"/>
                    </a:lnTo>
                    <a:lnTo>
                      <a:pt x="88" y="16"/>
                    </a:lnTo>
                    <a:lnTo>
                      <a:pt x="110" y="16"/>
                    </a:lnTo>
                    <a:lnTo>
                      <a:pt x="110" y="16"/>
                    </a:lnTo>
                    <a:lnTo>
                      <a:pt x="122" y="14"/>
                    </a:lnTo>
                    <a:lnTo>
                      <a:pt x="122" y="14"/>
                    </a:lnTo>
                    <a:lnTo>
                      <a:pt x="122" y="24"/>
                    </a:lnTo>
                    <a:lnTo>
                      <a:pt x="122" y="34"/>
                    </a:lnTo>
                    <a:lnTo>
                      <a:pt x="122" y="34"/>
                    </a:lnTo>
                    <a:lnTo>
                      <a:pt x="122" y="44"/>
                    </a:lnTo>
                    <a:lnTo>
                      <a:pt x="110" y="44"/>
                    </a:lnTo>
                    <a:lnTo>
                      <a:pt x="110" y="50"/>
                    </a:lnTo>
                    <a:lnTo>
                      <a:pt x="110" y="50"/>
                    </a:lnTo>
                    <a:lnTo>
                      <a:pt x="100" y="50"/>
                    </a:lnTo>
                    <a:lnTo>
                      <a:pt x="66" y="50"/>
                    </a:lnTo>
                    <a:lnTo>
                      <a:pt x="66" y="50"/>
                    </a:lnTo>
                    <a:lnTo>
                      <a:pt x="54" y="50"/>
                    </a:lnTo>
                    <a:lnTo>
                      <a:pt x="54" y="44"/>
                    </a:lnTo>
                    <a:lnTo>
                      <a:pt x="42" y="44"/>
                    </a:lnTo>
                    <a:lnTo>
                      <a:pt x="42" y="44"/>
                    </a:lnTo>
                    <a:lnTo>
                      <a:pt x="42" y="44"/>
                    </a:lnTo>
                    <a:lnTo>
                      <a:pt x="42" y="34"/>
                    </a:lnTo>
                    <a:lnTo>
                      <a:pt x="42" y="24"/>
                    </a:lnTo>
                    <a:close/>
                    <a:moveTo>
                      <a:pt x="58" y="72"/>
                    </a:moveTo>
                    <a:lnTo>
                      <a:pt x="58" y="72"/>
                    </a:lnTo>
                    <a:lnTo>
                      <a:pt x="44" y="74"/>
                    </a:lnTo>
                    <a:lnTo>
                      <a:pt x="44" y="60"/>
                    </a:lnTo>
                    <a:lnTo>
                      <a:pt x="44" y="60"/>
                    </a:lnTo>
                    <a:lnTo>
                      <a:pt x="58" y="62"/>
                    </a:lnTo>
                    <a:lnTo>
                      <a:pt x="110" y="62"/>
                    </a:lnTo>
                    <a:lnTo>
                      <a:pt x="110" y="62"/>
                    </a:lnTo>
                    <a:lnTo>
                      <a:pt x="124" y="60"/>
                    </a:lnTo>
                    <a:lnTo>
                      <a:pt x="124" y="74"/>
                    </a:lnTo>
                    <a:lnTo>
                      <a:pt x="124" y="74"/>
                    </a:lnTo>
                    <a:lnTo>
                      <a:pt x="110" y="72"/>
                    </a:lnTo>
                    <a:lnTo>
                      <a:pt x="96" y="72"/>
                    </a:lnTo>
                    <a:lnTo>
                      <a:pt x="96" y="112"/>
                    </a:lnTo>
                    <a:lnTo>
                      <a:pt x="96" y="112"/>
                    </a:lnTo>
                    <a:lnTo>
                      <a:pt x="98" y="114"/>
                    </a:lnTo>
                    <a:lnTo>
                      <a:pt x="104" y="116"/>
                    </a:lnTo>
                    <a:lnTo>
                      <a:pt x="104" y="116"/>
                    </a:lnTo>
                    <a:lnTo>
                      <a:pt x="110" y="114"/>
                    </a:lnTo>
                    <a:lnTo>
                      <a:pt x="112" y="112"/>
                    </a:lnTo>
                    <a:lnTo>
                      <a:pt x="112" y="112"/>
                    </a:lnTo>
                    <a:lnTo>
                      <a:pt x="114" y="106"/>
                    </a:lnTo>
                    <a:lnTo>
                      <a:pt x="114" y="94"/>
                    </a:lnTo>
                    <a:lnTo>
                      <a:pt x="114" y="94"/>
                    </a:lnTo>
                    <a:lnTo>
                      <a:pt x="126" y="98"/>
                    </a:lnTo>
                    <a:lnTo>
                      <a:pt x="126" y="98"/>
                    </a:lnTo>
                    <a:lnTo>
                      <a:pt x="124" y="114"/>
                    </a:lnTo>
                    <a:lnTo>
                      <a:pt x="120" y="122"/>
                    </a:lnTo>
                    <a:lnTo>
                      <a:pt x="118" y="124"/>
                    </a:lnTo>
                    <a:lnTo>
                      <a:pt x="114" y="126"/>
                    </a:lnTo>
                    <a:lnTo>
                      <a:pt x="104" y="126"/>
                    </a:lnTo>
                    <a:lnTo>
                      <a:pt x="104" y="126"/>
                    </a:lnTo>
                    <a:lnTo>
                      <a:pt x="94" y="126"/>
                    </a:lnTo>
                    <a:lnTo>
                      <a:pt x="88" y="124"/>
                    </a:lnTo>
                    <a:lnTo>
                      <a:pt x="86" y="122"/>
                    </a:lnTo>
                    <a:lnTo>
                      <a:pt x="84" y="118"/>
                    </a:lnTo>
                    <a:lnTo>
                      <a:pt x="84" y="72"/>
                    </a:lnTo>
                    <a:lnTo>
                      <a:pt x="72" y="72"/>
                    </a:lnTo>
                    <a:lnTo>
                      <a:pt x="72" y="72"/>
                    </a:lnTo>
                    <a:lnTo>
                      <a:pt x="70" y="92"/>
                    </a:lnTo>
                    <a:lnTo>
                      <a:pt x="68" y="100"/>
                    </a:lnTo>
                    <a:lnTo>
                      <a:pt x="64" y="108"/>
                    </a:lnTo>
                    <a:lnTo>
                      <a:pt x="64" y="108"/>
                    </a:lnTo>
                    <a:lnTo>
                      <a:pt x="58" y="114"/>
                    </a:lnTo>
                    <a:lnTo>
                      <a:pt x="52" y="118"/>
                    </a:lnTo>
                    <a:lnTo>
                      <a:pt x="34" y="128"/>
                    </a:lnTo>
                    <a:lnTo>
                      <a:pt x="34" y="128"/>
                    </a:lnTo>
                    <a:lnTo>
                      <a:pt x="26" y="118"/>
                    </a:lnTo>
                    <a:lnTo>
                      <a:pt x="26" y="118"/>
                    </a:lnTo>
                    <a:lnTo>
                      <a:pt x="42" y="112"/>
                    </a:lnTo>
                    <a:lnTo>
                      <a:pt x="48" y="106"/>
                    </a:lnTo>
                    <a:lnTo>
                      <a:pt x="54" y="100"/>
                    </a:lnTo>
                    <a:lnTo>
                      <a:pt x="54" y="100"/>
                    </a:lnTo>
                    <a:lnTo>
                      <a:pt x="58" y="90"/>
                    </a:lnTo>
                    <a:lnTo>
                      <a:pt x="62" y="72"/>
                    </a:lnTo>
                    <a:lnTo>
                      <a:pt x="58" y="72"/>
                    </a:lnTo>
                    <a:close/>
                    <a:moveTo>
                      <a:pt x="110" y="26"/>
                    </a:moveTo>
                    <a:lnTo>
                      <a:pt x="54" y="26"/>
                    </a:lnTo>
                    <a:lnTo>
                      <a:pt x="54" y="38"/>
                    </a:lnTo>
                    <a:lnTo>
                      <a:pt x="54" y="38"/>
                    </a:lnTo>
                    <a:lnTo>
                      <a:pt x="66" y="38"/>
                    </a:lnTo>
                    <a:lnTo>
                      <a:pt x="100" y="38"/>
                    </a:lnTo>
                    <a:lnTo>
                      <a:pt x="100" y="38"/>
                    </a:lnTo>
                    <a:lnTo>
                      <a:pt x="110" y="38"/>
                    </a:lnTo>
                    <a:lnTo>
                      <a:pt x="11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Freeform 38"/>
              <p:cNvSpPr>
                <a:spLocks/>
              </p:cNvSpPr>
              <p:nvPr/>
            </p:nvSpPr>
            <p:spPr bwMode="auto">
              <a:xfrm>
                <a:off x="2306" y="3152"/>
                <a:ext cx="1130" cy="340"/>
              </a:xfrm>
              <a:custGeom>
                <a:avLst/>
                <a:gdLst>
                  <a:gd name="T0" fmla="*/ 1130 w 1130"/>
                  <a:gd name="T1" fmla="*/ 170 h 340"/>
                  <a:gd name="T2" fmla="*/ 1126 w 1130"/>
                  <a:gd name="T3" fmla="*/ 204 h 340"/>
                  <a:gd name="T4" fmla="*/ 1116 w 1130"/>
                  <a:gd name="T5" fmla="*/ 236 h 340"/>
                  <a:gd name="T6" fmla="*/ 1100 w 1130"/>
                  <a:gd name="T7" fmla="*/ 264 h 340"/>
                  <a:gd name="T8" fmla="*/ 1080 w 1130"/>
                  <a:gd name="T9" fmla="*/ 290 h 340"/>
                  <a:gd name="T10" fmla="*/ 1054 w 1130"/>
                  <a:gd name="T11" fmla="*/ 310 h 340"/>
                  <a:gd name="T12" fmla="*/ 1026 w 1130"/>
                  <a:gd name="T13" fmla="*/ 326 h 340"/>
                  <a:gd name="T14" fmla="*/ 994 w 1130"/>
                  <a:gd name="T15" fmla="*/ 336 h 340"/>
                  <a:gd name="T16" fmla="*/ 960 w 1130"/>
                  <a:gd name="T17" fmla="*/ 340 h 340"/>
                  <a:gd name="T18" fmla="*/ 170 w 1130"/>
                  <a:gd name="T19" fmla="*/ 340 h 340"/>
                  <a:gd name="T20" fmla="*/ 136 w 1130"/>
                  <a:gd name="T21" fmla="*/ 336 h 340"/>
                  <a:gd name="T22" fmla="*/ 104 w 1130"/>
                  <a:gd name="T23" fmla="*/ 326 h 340"/>
                  <a:gd name="T24" fmla="*/ 74 w 1130"/>
                  <a:gd name="T25" fmla="*/ 310 h 340"/>
                  <a:gd name="T26" fmla="*/ 50 w 1130"/>
                  <a:gd name="T27" fmla="*/ 290 h 340"/>
                  <a:gd name="T28" fmla="*/ 30 w 1130"/>
                  <a:gd name="T29" fmla="*/ 264 h 340"/>
                  <a:gd name="T30" fmla="*/ 14 w 1130"/>
                  <a:gd name="T31" fmla="*/ 236 h 340"/>
                  <a:gd name="T32" fmla="*/ 4 w 1130"/>
                  <a:gd name="T33" fmla="*/ 204 h 340"/>
                  <a:gd name="T34" fmla="*/ 0 w 1130"/>
                  <a:gd name="T35" fmla="*/ 170 h 340"/>
                  <a:gd name="T36" fmla="*/ 0 w 1130"/>
                  <a:gd name="T37" fmla="*/ 152 h 340"/>
                  <a:gd name="T38" fmla="*/ 8 w 1130"/>
                  <a:gd name="T39" fmla="*/ 120 h 340"/>
                  <a:gd name="T40" fmla="*/ 20 w 1130"/>
                  <a:gd name="T41" fmla="*/ 90 h 340"/>
                  <a:gd name="T42" fmla="*/ 38 w 1130"/>
                  <a:gd name="T43" fmla="*/ 62 h 340"/>
                  <a:gd name="T44" fmla="*/ 62 w 1130"/>
                  <a:gd name="T45" fmla="*/ 40 h 340"/>
                  <a:gd name="T46" fmla="*/ 88 w 1130"/>
                  <a:gd name="T47" fmla="*/ 20 h 340"/>
                  <a:gd name="T48" fmla="*/ 120 w 1130"/>
                  <a:gd name="T49" fmla="*/ 8 h 340"/>
                  <a:gd name="T50" fmla="*/ 152 w 1130"/>
                  <a:gd name="T51" fmla="*/ 2 h 340"/>
                  <a:gd name="T52" fmla="*/ 960 w 1130"/>
                  <a:gd name="T53" fmla="*/ 0 h 340"/>
                  <a:gd name="T54" fmla="*/ 978 w 1130"/>
                  <a:gd name="T55" fmla="*/ 2 h 340"/>
                  <a:gd name="T56" fmla="*/ 1010 w 1130"/>
                  <a:gd name="T57" fmla="*/ 8 h 340"/>
                  <a:gd name="T58" fmla="*/ 1040 w 1130"/>
                  <a:gd name="T59" fmla="*/ 20 h 340"/>
                  <a:gd name="T60" fmla="*/ 1068 w 1130"/>
                  <a:gd name="T61" fmla="*/ 40 h 340"/>
                  <a:gd name="T62" fmla="*/ 1090 w 1130"/>
                  <a:gd name="T63" fmla="*/ 62 h 340"/>
                  <a:gd name="T64" fmla="*/ 1110 w 1130"/>
                  <a:gd name="T65" fmla="*/ 90 h 340"/>
                  <a:gd name="T66" fmla="*/ 1122 w 1130"/>
                  <a:gd name="T67" fmla="*/ 120 h 340"/>
                  <a:gd name="T68" fmla="*/ 1128 w 1130"/>
                  <a:gd name="T69" fmla="*/ 152 h 340"/>
                  <a:gd name="T70" fmla="*/ 1130 w 1130"/>
                  <a:gd name="T71"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0" h="340">
                    <a:moveTo>
                      <a:pt x="1130" y="170"/>
                    </a:moveTo>
                    <a:lnTo>
                      <a:pt x="1130" y="170"/>
                    </a:lnTo>
                    <a:lnTo>
                      <a:pt x="1128" y="186"/>
                    </a:lnTo>
                    <a:lnTo>
                      <a:pt x="1126" y="204"/>
                    </a:lnTo>
                    <a:lnTo>
                      <a:pt x="1122" y="220"/>
                    </a:lnTo>
                    <a:lnTo>
                      <a:pt x="1116" y="236"/>
                    </a:lnTo>
                    <a:lnTo>
                      <a:pt x="1110" y="250"/>
                    </a:lnTo>
                    <a:lnTo>
                      <a:pt x="1100" y="264"/>
                    </a:lnTo>
                    <a:lnTo>
                      <a:pt x="1090" y="278"/>
                    </a:lnTo>
                    <a:lnTo>
                      <a:pt x="1080" y="290"/>
                    </a:lnTo>
                    <a:lnTo>
                      <a:pt x="1068" y="300"/>
                    </a:lnTo>
                    <a:lnTo>
                      <a:pt x="1054" y="310"/>
                    </a:lnTo>
                    <a:lnTo>
                      <a:pt x="1040" y="318"/>
                    </a:lnTo>
                    <a:lnTo>
                      <a:pt x="1026" y="326"/>
                    </a:lnTo>
                    <a:lnTo>
                      <a:pt x="1010" y="332"/>
                    </a:lnTo>
                    <a:lnTo>
                      <a:pt x="994" y="336"/>
                    </a:lnTo>
                    <a:lnTo>
                      <a:pt x="978" y="338"/>
                    </a:lnTo>
                    <a:lnTo>
                      <a:pt x="960" y="340"/>
                    </a:lnTo>
                    <a:lnTo>
                      <a:pt x="170" y="340"/>
                    </a:lnTo>
                    <a:lnTo>
                      <a:pt x="170" y="340"/>
                    </a:lnTo>
                    <a:lnTo>
                      <a:pt x="152" y="338"/>
                    </a:lnTo>
                    <a:lnTo>
                      <a:pt x="136" y="336"/>
                    </a:lnTo>
                    <a:lnTo>
                      <a:pt x="120" y="332"/>
                    </a:lnTo>
                    <a:lnTo>
                      <a:pt x="104" y="326"/>
                    </a:lnTo>
                    <a:lnTo>
                      <a:pt x="88" y="318"/>
                    </a:lnTo>
                    <a:lnTo>
                      <a:pt x="74" y="310"/>
                    </a:lnTo>
                    <a:lnTo>
                      <a:pt x="62" y="300"/>
                    </a:lnTo>
                    <a:lnTo>
                      <a:pt x="50" y="290"/>
                    </a:lnTo>
                    <a:lnTo>
                      <a:pt x="38" y="278"/>
                    </a:lnTo>
                    <a:lnTo>
                      <a:pt x="30" y="264"/>
                    </a:lnTo>
                    <a:lnTo>
                      <a:pt x="20" y="250"/>
                    </a:lnTo>
                    <a:lnTo>
                      <a:pt x="14" y="236"/>
                    </a:lnTo>
                    <a:lnTo>
                      <a:pt x="8" y="220"/>
                    </a:lnTo>
                    <a:lnTo>
                      <a:pt x="4" y="204"/>
                    </a:lnTo>
                    <a:lnTo>
                      <a:pt x="0" y="186"/>
                    </a:lnTo>
                    <a:lnTo>
                      <a:pt x="0" y="170"/>
                    </a:lnTo>
                    <a:lnTo>
                      <a:pt x="0" y="170"/>
                    </a:lnTo>
                    <a:lnTo>
                      <a:pt x="0" y="152"/>
                    </a:lnTo>
                    <a:lnTo>
                      <a:pt x="4" y="136"/>
                    </a:lnTo>
                    <a:lnTo>
                      <a:pt x="8" y="120"/>
                    </a:lnTo>
                    <a:lnTo>
                      <a:pt x="14" y="104"/>
                    </a:lnTo>
                    <a:lnTo>
                      <a:pt x="20" y="90"/>
                    </a:lnTo>
                    <a:lnTo>
                      <a:pt x="30" y="76"/>
                    </a:lnTo>
                    <a:lnTo>
                      <a:pt x="38" y="62"/>
                    </a:lnTo>
                    <a:lnTo>
                      <a:pt x="50" y="50"/>
                    </a:lnTo>
                    <a:lnTo>
                      <a:pt x="62" y="40"/>
                    </a:lnTo>
                    <a:lnTo>
                      <a:pt x="74" y="30"/>
                    </a:lnTo>
                    <a:lnTo>
                      <a:pt x="88" y="20"/>
                    </a:lnTo>
                    <a:lnTo>
                      <a:pt x="104" y="14"/>
                    </a:lnTo>
                    <a:lnTo>
                      <a:pt x="120" y="8"/>
                    </a:lnTo>
                    <a:lnTo>
                      <a:pt x="136" y="4"/>
                    </a:lnTo>
                    <a:lnTo>
                      <a:pt x="152" y="2"/>
                    </a:lnTo>
                    <a:lnTo>
                      <a:pt x="170" y="0"/>
                    </a:lnTo>
                    <a:lnTo>
                      <a:pt x="960" y="0"/>
                    </a:lnTo>
                    <a:lnTo>
                      <a:pt x="960" y="0"/>
                    </a:lnTo>
                    <a:lnTo>
                      <a:pt x="978" y="2"/>
                    </a:lnTo>
                    <a:lnTo>
                      <a:pt x="994" y="4"/>
                    </a:lnTo>
                    <a:lnTo>
                      <a:pt x="1010" y="8"/>
                    </a:lnTo>
                    <a:lnTo>
                      <a:pt x="1026" y="14"/>
                    </a:lnTo>
                    <a:lnTo>
                      <a:pt x="1040" y="20"/>
                    </a:lnTo>
                    <a:lnTo>
                      <a:pt x="1054" y="30"/>
                    </a:lnTo>
                    <a:lnTo>
                      <a:pt x="1068" y="40"/>
                    </a:lnTo>
                    <a:lnTo>
                      <a:pt x="1080" y="50"/>
                    </a:lnTo>
                    <a:lnTo>
                      <a:pt x="1090" y="62"/>
                    </a:lnTo>
                    <a:lnTo>
                      <a:pt x="1100" y="76"/>
                    </a:lnTo>
                    <a:lnTo>
                      <a:pt x="1110" y="90"/>
                    </a:lnTo>
                    <a:lnTo>
                      <a:pt x="1116" y="104"/>
                    </a:lnTo>
                    <a:lnTo>
                      <a:pt x="1122" y="120"/>
                    </a:lnTo>
                    <a:lnTo>
                      <a:pt x="1126" y="136"/>
                    </a:lnTo>
                    <a:lnTo>
                      <a:pt x="1128" y="152"/>
                    </a:lnTo>
                    <a:lnTo>
                      <a:pt x="1130" y="170"/>
                    </a:lnTo>
                    <a:lnTo>
                      <a:pt x="1130" y="17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7" name="Freeform 39"/>
              <p:cNvSpPr>
                <a:spLocks noEditPoints="1"/>
              </p:cNvSpPr>
              <p:nvPr/>
            </p:nvSpPr>
            <p:spPr bwMode="auto">
              <a:xfrm>
                <a:off x="2508" y="3236"/>
                <a:ext cx="170" cy="170"/>
              </a:xfrm>
              <a:custGeom>
                <a:avLst/>
                <a:gdLst>
                  <a:gd name="T0" fmla="*/ 42 w 170"/>
                  <a:gd name="T1" fmla="*/ 20 h 170"/>
                  <a:gd name="T2" fmla="*/ 64 w 170"/>
                  <a:gd name="T3" fmla="*/ 0 h 170"/>
                  <a:gd name="T4" fmla="*/ 62 w 170"/>
                  <a:gd name="T5" fmla="*/ 18 h 170"/>
                  <a:gd name="T6" fmla="*/ 104 w 170"/>
                  <a:gd name="T7" fmla="*/ 32 h 170"/>
                  <a:gd name="T8" fmla="*/ 104 w 170"/>
                  <a:gd name="T9" fmla="*/ 20 h 170"/>
                  <a:gd name="T10" fmla="*/ 126 w 170"/>
                  <a:gd name="T11" fmla="*/ 0 h 170"/>
                  <a:gd name="T12" fmla="*/ 126 w 170"/>
                  <a:gd name="T13" fmla="*/ 20 h 170"/>
                  <a:gd name="T14" fmla="*/ 140 w 170"/>
                  <a:gd name="T15" fmla="*/ 32 h 170"/>
                  <a:gd name="T16" fmla="*/ 162 w 170"/>
                  <a:gd name="T17" fmla="*/ 30 h 170"/>
                  <a:gd name="T18" fmla="*/ 162 w 170"/>
                  <a:gd name="T19" fmla="*/ 52 h 170"/>
                  <a:gd name="T20" fmla="*/ 126 w 170"/>
                  <a:gd name="T21" fmla="*/ 52 h 170"/>
                  <a:gd name="T22" fmla="*/ 144 w 170"/>
                  <a:gd name="T23" fmla="*/ 90 h 170"/>
                  <a:gd name="T24" fmla="*/ 168 w 170"/>
                  <a:gd name="T25" fmla="*/ 90 h 170"/>
                  <a:gd name="T26" fmla="*/ 168 w 170"/>
                  <a:gd name="T27" fmla="*/ 112 h 170"/>
                  <a:gd name="T28" fmla="*/ 24 w 170"/>
                  <a:gd name="T29" fmla="*/ 110 h 170"/>
                  <a:gd name="T30" fmla="*/ 0 w 170"/>
                  <a:gd name="T31" fmla="*/ 112 h 170"/>
                  <a:gd name="T32" fmla="*/ 0 w 170"/>
                  <a:gd name="T33" fmla="*/ 90 h 170"/>
                  <a:gd name="T34" fmla="*/ 42 w 170"/>
                  <a:gd name="T35" fmla="*/ 90 h 170"/>
                  <a:gd name="T36" fmla="*/ 28 w 170"/>
                  <a:gd name="T37" fmla="*/ 52 h 170"/>
                  <a:gd name="T38" fmla="*/ 8 w 170"/>
                  <a:gd name="T39" fmla="*/ 52 h 170"/>
                  <a:gd name="T40" fmla="*/ 8 w 170"/>
                  <a:gd name="T41" fmla="*/ 30 h 170"/>
                  <a:gd name="T42" fmla="*/ 42 w 170"/>
                  <a:gd name="T43" fmla="*/ 32 h 170"/>
                  <a:gd name="T44" fmla="*/ 70 w 170"/>
                  <a:gd name="T45" fmla="*/ 126 h 170"/>
                  <a:gd name="T46" fmla="*/ 56 w 170"/>
                  <a:gd name="T47" fmla="*/ 140 h 170"/>
                  <a:gd name="T48" fmla="*/ 42 w 170"/>
                  <a:gd name="T49" fmla="*/ 152 h 170"/>
                  <a:gd name="T50" fmla="*/ 14 w 170"/>
                  <a:gd name="T51" fmla="*/ 168 h 170"/>
                  <a:gd name="T52" fmla="*/ 8 w 170"/>
                  <a:gd name="T53" fmla="*/ 160 h 170"/>
                  <a:gd name="T54" fmla="*/ 0 w 170"/>
                  <a:gd name="T55" fmla="*/ 152 h 170"/>
                  <a:gd name="T56" fmla="*/ 30 w 170"/>
                  <a:gd name="T57" fmla="*/ 136 h 170"/>
                  <a:gd name="T58" fmla="*/ 42 w 170"/>
                  <a:gd name="T59" fmla="*/ 126 h 170"/>
                  <a:gd name="T60" fmla="*/ 70 w 170"/>
                  <a:gd name="T61" fmla="*/ 126 h 170"/>
                  <a:gd name="T62" fmla="*/ 104 w 170"/>
                  <a:gd name="T63" fmla="*/ 52 h 170"/>
                  <a:gd name="T64" fmla="*/ 62 w 170"/>
                  <a:gd name="T65" fmla="*/ 90 h 170"/>
                  <a:gd name="T66" fmla="*/ 114 w 170"/>
                  <a:gd name="T67" fmla="*/ 114 h 170"/>
                  <a:gd name="T68" fmla="*/ 128 w 170"/>
                  <a:gd name="T69" fmla="*/ 126 h 170"/>
                  <a:gd name="T70" fmla="*/ 140 w 170"/>
                  <a:gd name="T71" fmla="*/ 136 h 170"/>
                  <a:gd name="T72" fmla="*/ 170 w 170"/>
                  <a:gd name="T73" fmla="*/ 150 h 170"/>
                  <a:gd name="T74" fmla="*/ 162 w 170"/>
                  <a:gd name="T75" fmla="*/ 160 h 170"/>
                  <a:gd name="T76" fmla="*/ 156 w 170"/>
                  <a:gd name="T77" fmla="*/ 170 h 170"/>
                  <a:gd name="T78" fmla="*/ 122 w 170"/>
                  <a:gd name="T79" fmla="*/ 150 h 170"/>
                  <a:gd name="T80" fmla="*/ 110 w 170"/>
                  <a:gd name="T81" fmla="*/ 138 h 170"/>
                  <a:gd name="T82" fmla="*/ 114 w 170"/>
                  <a:gd name="T83" fmla="*/ 11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70">
                    <a:moveTo>
                      <a:pt x="42" y="20"/>
                    </a:moveTo>
                    <a:lnTo>
                      <a:pt x="42" y="20"/>
                    </a:lnTo>
                    <a:lnTo>
                      <a:pt x="42" y="0"/>
                    </a:lnTo>
                    <a:lnTo>
                      <a:pt x="64" y="0"/>
                    </a:lnTo>
                    <a:lnTo>
                      <a:pt x="64" y="0"/>
                    </a:lnTo>
                    <a:lnTo>
                      <a:pt x="62" y="18"/>
                    </a:lnTo>
                    <a:lnTo>
                      <a:pt x="62" y="32"/>
                    </a:lnTo>
                    <a:lnTo>
                      <a:pt x="104" y="32"/>
                    </a:lnTo>
                    <a:lnTo>
                      <a:pt x="104" y="20"/>
                    </a:lnTo>
                    <a:lnTo>
                      <a:pt x="104" y="20"/>
                    </a:lnTo>
                    <a:lnTo>
                      <a:pt x="104" y="0"/>
                    </a:lnTo>
                    <a:lnTo>
                      <a:pt x="126" y="0"/>
                    </a:lnTo>
                    <a:lnTo>
                      <a:pt x="126" y="0"/>
                    </a:lnTo>
                    <a:lnTo>
                      <a:pt x="126" y="20"/>
                    </a:lnTo>
                    <a:lnTo>
                      <a:pt x="126" y="32"/>
                    </a:lnTo>
                    <a:lnTo>
                      <a:pt x="140" y="32"/>
                    </a:lnTo>
                    <a:lnTo>
                      <a:pt x="140" y="32"/>
                    </a:lnTo>
                    <a:lnTo>
                      <a:pt x="162" y="30"/>
                    </a:lnTo>
                    <a:lnTo>
                      <a:pt x="162" y="52"/>
                    </a:lnTo>
                    <a:lnTo>
                      <a:pt x="162" y="52"/>
                    </a:lnTo>
                    <a:lnTo>
                      <a:pt x="140" y="52"/>
                    </a:lnTo>
                    <a:lnTo>
                      <a:pt x="126" y="52"/>
                    </a:lnTo>
                    <a:lnTo>
                      <a:pt x="126" y="90"/>
                    </a:lnTo>
                    <a:lnTo>
                      <a:pt x="144" y="90"/>
                    </a:lnTo>
                    <a:lnTo>
                      <a:pt x="144" y="90"/>
                    </a:lnTo>
                    <a:lnTo>
                      <a:pt x="168" y="90"/>
                    </a:lnTo>
                    <a:lnTo>
                      <a:pt x="168" y="112"/>
                    </a:lnTo>
                    <a:lnTo>
                      <a:pt x="168" y="112"/>
                    </a:lnTo>
                    <a:lnTo>
                      <a:pt x="144" y="110"/>
                    </a:lnTo>
                    <a:lnTo>
                      <a:pt x="24" y="110"/>
                    </a:lnTo>
                    <a:lnTo>
                      <a:pt x="24" y="110"/>
                    </a:lnTo>
                    <a:lnTo>
                      <a:pt x="0" y="112"/>
                    </a:lnTo>
                    <a:lnTo>
                      <a:pt x="0" y="90"/>
                    </a:lnTo>
                    <a:lnTo>
                      <a:pt x="0" y="90"/>
                    </a:lnTo>
                    <a:lnTo>
                      <a:pt x="24" y="90"/>
                    </a:lnTo>
                    <a:lnTo>
                      <a:pt x="42" y="90"/>
                    </a:lnTo>
                    <a:lnTo>
                      <a:pt x="42" y="52"/>
                    </a:lnTo>
                    <a:lnTo>
                      <a:pt x="28" y="52"/>
                    </a:lnTo>
                    <a:lnTo>
                      <a:pt x="28" y="52"/>
                    </a:lnTo>
                    <a:lnTo>
                      <a:pt x="8" y="52"/>
                    </a:lnTo>
                    <a:lnTo>
                      <a:pt x="8" y="30"/>
                    </a:lnTo>
                    <a:lnTo>
                      <a:pt x="8" y="30"/>
                    </a:lnTo>
                    <a:lnTo>
                      <a:pt x="28" y="32"/>
                    </a:lnTo>
                    <a:lnTo>
                      <a:pt x="42" y="32"/>
                    </a:lnTo>
                    <a:lnTo>
                      <a:pt x="42" y="20"/>
                    </a:lnTo>
                    <a:close/>
                    <a:moveTo>
                      <a:pt x="70" y="126"/>
                    </a:moveTo>
                    <a:lnTo>
                      <a:pt x="70" y="126"/>
                    </a:lnTo>
                    <a:lnTo>
                      <a:pt x="56" y="140"/>
                    </a:lnTo>
                    <a:lnTo>
                      <a:pt x="42" y="152"/>
                    </a:lnTo>
                    <a:lnTo>
                      <a:pt x="42" y="152"/>
                    </a:lnTo>
                    <a:lnTo>
                      <a:pt x="30" y="160"/>
                    </a:lnTo>
                    <a:lnTo>
                      <a:pt x="14" y="168"/>
                    </a:lnTo>
                    <a:lnTo>
                      <a:pt x="14" y="168"/>
                    </a:lnTo>
                    <a:lnTo>
                      <a:pt x="8" y="160"/>
                    </a:lnTo>
                    <a:lnTo>
                      <a:pt x="0" y="152"/>
                    </a:lnTo>
                    <a:lnTo>
                      <a:pt x="0" y="152"/>
                    </a:lnTo>
                    <a:lnTo>
                      <a:pt x="16" y="144"/>
                    </a:lnTo>
                    <a:lnTo>
                      <a:pt x="30" y="136"/>
                    </a:lnTo>
                    <a:lnTo>
                      <a:pt x="30" y="136"/>
                    </a:lnTo>
                    <a:lnTo>
                      <a:pt x="42" y="126"/>
                    </a:lnTo>
                    <a:lnTo>
                      <a:pt x="52" y="114"/>
                    </a:lnTo>
                    <a:lnTo>
                      <a:pt x="70" y="126"/>
                    </a:lnTo>
                    <a:close/>
                    <a:moveTo>
                      <a:pt x="104" y="90"/>
                    </a:moveTo>
                    <a:lnTo>
                      <a:pt x="104" y="52"/>
                    </a:lnTo>
                    <a:lnTo>
                      <a:pt x="62" y="52"/>
                    </a:lnTo>
                    <a:lnTo>
                      <a:pt x="62" y="90"/>
                    </a:lnTo>
                    <a:lnTo>
                      <a:pt x="104" y="90"/>
                    </a:lnTo>
                    <a:close/>
                    <a:moveTo>
                      <a:pt x="114" y="114"/>
                    </a:moveTo>
                    <a:lnTo>
                      <a:pt x="114" y="114"/>
                    </a:lnTo>
                    <a:lnTo>
                      <a:pt x="128" y="126"/>
                    </a:lnTo>
                    <a:lnTo>
                      <a:pt x="140" y="136"/>
                    </a:lnTo>
                    <a:lnTo>
                      <a:pt x="140" y="136"/>
                    </a:lnTo>
                    <a:lnTo>
                      <a:pt x="154" y="144"/>
                    </a:lnTo>
                    <a:lnTo>
                      <a:pt x="170" y="150"/>
                    </a:lnTo>
                    <a:lnTo>
                      <a:pt x="170" y="150"/>
                    </a:lnTo>
                    <a:lnTo>
                      <a:pt x="162" y="160"/>
                    </a:lnTo>
                    <a:lnTo>
                      <a:pt x="156" y="170"/>
                    </a:lnTo>
                    <a:lnTo>
                      <a:pt x="156" y="170"/>
                    </a:lnTo>
                    <a:lnTo>
                      <a:pt x="138" y="160"/>
                    </a:lnTo>
                    <a:lnTo>
                      <a:pt x="122" y="150"/>
                    </a:lnTo>
                    <a:lnTo>
                      <a:pt x="122" y="150"/>
                    </a:lnTo>
                    <a:lnTo>
                      <a:pt x="110" y="138"/>
                    </a:lnTo>
                    <a:lnTo>
                      <a:pt x="98" y="126"/>
                    </a:lnTo>
                    <a:lnTo>
                      <a:pt x="114"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0"/>
              <p:cNvSpPr>
                <a:spLocks noEditPoints="1"/>
              </p:cNvSpPr>
              <p:nvPr/>
            </p:nvSpPr>
            <p:spPr bwMode="auto">
              <a:xfrm>
                <a:off x="2700" y="3240"/>
                <a:ext cx="156" cy="164"/>
              </a:xfrm>
              <a:custGeom>
                <a:avLst/>
                <a:gdLst>
                  <a:gd name="T0" fmla="*/ 0 w 156"/>
                  <a:gd name="T1" fmla="*/ 18 h 164"/>
                  <a:gd name="T2" fmla="*/ 0 w 156"/>
                  <a:gd name="T3" fmla="*/ 0 h 164"/>
                  <a:gd name="T4" fmla="*/ 136 w 156"/>
                  <a:gd name="T5" fmla="*/ 0 h 164"/>
                  <a:gd name="T6" fmla="*/ 156 w 156"/>
                  <a:gd name="T7" fmla="*/ 0 h 164"/>
                  <a:gd name="T8" fmla="*/ 156 w 156"/>
                  <a:gd name="T9" fmla="*/ 20 h 164"/>
                  <a:gd name="T10" fmla="*/ 156 w 156"/>
                  <a:gd name="T11" fmla="*/ 144 h 164"/>
                  <a:gd name="T12" fmla="*/ 152 w 156"/>
                  <a:gd name="T13" fmla="*/ 156 h 164"/>
                  <a:gd name="T14" fmla="*/ 140 w 156"/>
                  <a:gd name="T15" fmla="*/ 162 h 164"/>
                  <a:gd name="T16" fmla="*/ 126 w 156"/>
                  <a:gd name="T17" fmla="*/ 162 h 164"/>
                  <a:gd name="T18" fmla="*/ 104 w 156"/>
                  <a:gd name="T19" fmla="*/ 162 h 164"/>
                  <a:gd name="T20" fmla="*/ 100 w 156"/>
                  <a:gd name="T21" fmla="*/ 142 h 164"/>
                  <a:gd name="T22" fmla="*/ 126 w 156"/>
                  <a:gd name="T23" fmla="*/ 144 h 164"/>
                  <a:gd name="T24" fmla="*/ 134 w 156"/>
                  <a:gd name="T25" fmla="*/ 142 h 164"/>
                  <a:gd name="T26" fmla="*/ 134 w 156"/>
                  <a:gd name="T27" fmla="*/ 140 h 164"/>
                  <a:gd name="T28" fmla="*/ 20 w 156"/>
                  <a:gd name="T29" fmla="*/ 18 h 164"/>
                  <a:gd name="T30" fmla="*/ 20 w 156"/>
                  <a:gd name="T31" fmla="*/ 142 h 164"/>
                  <a:gd name="T32" fmla="*/ 0 w 156"/>
                  <a:gd name="T33" fmla="*/ 164 h 164"/>
                  <a:gd name="T34" fmla="*/ 0 w 156"/>
                  <a:gd name="T35" fmla="*/ 142 h 164"/>
                  <a:gd name="T36" fmla="*/ 30 w 156"/>
                  <a:gd name="T37" fmla="*/ 32 h 164"/>
                  <a:gd name="T38" fmla="*/ 46 w 156"/>
                  <a:gd name="T39" fmla="*/ 34 h 164"/>
                  <a:gd name="T40" fmla="*/ 110 w 156"/>
                  <a:gd name="T41" fmla="*/ 34 h 164"/>
                  <a:gd name="T42" fmla="*/ 126 w 156"/>
                  <a:gd name="T43" fmla="*/ 52 h 164"/>
                  <a:gd name="T44" fmla="*/ 110 w 156"/>
                  <a:gd name="T45" fmla="*/ 52 h 164"/>
                  <a:gd name="T46" fmla="*/ 46 w 156"/>
                  <a:gd name="T47" fmla="*/ 52 h 164"/>
                  <a:gd name="T48" fmla="*/ 30 w 156"/>
                  <a:gd name="T49" fmla="*/ 32 h 164"/>
                  <a:gd name="T50" fmla="*/ 116 w 156"/>
                  <a:gd name="T51" fmla="*/ 116 h 164"/>
                  <a:gd name="T52" fmla="*/ 116 w 156"/>
                  <a:gd name="T53" fmla="*/ 128 h 164"/>
                  <a:gd name="T54" fmla="*/ 60 w 156"/>
                  <a:gd name="T55" fmla="*/ 128 h 164"/>
                  <a:gd name="T56" fmla="*/ 40 w 156"/>
                  <a:gd name="T57" fmla="*/ 142 h 164"/>
                  <a:gd name="T58" fmla="*/ 40 w 156"/>
                  <a:gd name="T59" fmla="*/ 126 h 164"/>
                  <a:gd name="T60" fmla="*/ 40 w 156"/>
                  <a:gd name="T61" fmla="*/ 78 h 164"/>
                  <a:gd name="T62" fmla="*/ 40 w 156"/>
                  <a:gd name="T63" fmla="*/ 66 h 164"/>
                  <a:gd name="T64" fmla="*/ 104 w 156"/>
                  <a:gd name="T65" fmla="*/ 66 h 164"/>
                  <a:gd name="T66" fmla="*/ 116 w 156"/>
                  <a:gd name="T67" fmla="*/ 66 h 164"/>
                  <a:gd name="T68" fmla="*/ 116 w 156"/>
                  <a:gd name="T69" fmla="*/ 78 h 164"/>
                  <a:gd name="T70" fmla="*/ 60 w 156"/>
                  <a:gd name="T71" fmla="*/ 110 h 164"/>
                  <a:gd name="T72" fmla="*/ 98 w 156"/>
                  <a:gd name="T73" fmla="*/ 84 h 164"/>
                  <a:gd name="T74" fmla="*/ 60 w 156"/>
                  <a:gd name="T75" fmla="*/ 11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64">
                    <a:moveTo>
                      <a:pt x="0" y="18"/>
                    </a:moveTo>
                    <a:lnTo>
                      <a:pt x="0" y="18"/>
                    </a:lnTo>
                    <a:lnTo>
                      <a:pt x="0" y="0"/>
                    </a:lnTo>
                    <a:lnTo>
                      <a:pt x="0" y="0"/>
                    </a:lnTo>
                    <a:lnTo>
                      <a:pt x="20" y="0"/>
                    </a:lnTo>
                    <a:lnTo>
                      <a:pt x="136" y="0"/>
                    </a:lnTo>
                    <a:lnTo>
                      <a:pt x="136" y="0"/>
                    </a:lnTo>
                    <a:lnTo>
                      <a:pt x="156" y="0"/>
                    </a:lnTo>
                    <a:lnTo>
                      <a:pt x="156" y="0"/>
                    </a:lnTo>
                    <a:lnTo>
                      <a:pt x="156" y="20"/>
                    </a:lnTo>
                    <a:lnTo>
                      <a:pt x="156" y="144"/>
                    </a:lnTo>
                    <a:lnTo>
                      <a:pt x="156" y="144"/>
                    </a:lnTo>
                    <a:lnTo>
                      <a:pt x="154" y="152"/>
                    </a:lnTo>
                    <a:lnTo>
                      <a:pt x="152" y="156"/>
                    </a:lnTo>
                    <a:lnTo>
                      <a:pt x="150" y="158"/>
                    </a:lnTo>
                    <a:lnTo>
                      <a:pt x="140" y="162"/>
                    </a:lnTo>
                    <a:lnTo>
                      <a:pt x="126" y="162"/>
                    </a:lnTo>
                    <a:lnTo>
                      <a:pt x="126" y="162"/>
                    </a:lnTo>
                    <a:lnTo>
                      <a:pt x="104" y="162"/>
                    </a:lnTo>
                    <a:lnTo>
                      <a:pt x="104" y="162"/>
                    </a:lnTo>
                    <a:lnTo>
                      <a:pt x="102" y="152"/>
                    </a:lnTo>
                    <a:lnTo>
                      <a:pt x="100" y="142"/>
                    </a:lnTo>
                    <a:lnTo>
                      <a:pt x="100" y="142"/>
                    </a:lnTo>
                    <a:lnTo>
                      <a:pt x="126" y="144"/>
                    </a:lnTo>
                    <a:lnTo>
                      <a:pt x="126" y="144"/>
                    </a:lnTo>
                    <a:lnTo>
                      <a:pt x="134" y="142"/>
                    </a:lnTo>
                    <a:lnTo>
                      <a:pt x="134" y="142"/>
                    </a:lnTo>
                    <a:lnTo>
                      <a:pt x="134" y="140"/>
                    </a:lnTo>
                    <a:lnTo>
                      <a:pt x="134" y="18"/>
                    </a:lnTo>
                    <a:lnTo>
                      <a:pt x="20" y="18"/>
                    </a:lnTo>
                    <a:lnTo>
                      <a:pt x="20" y="142"/>
                    </a:lnTo>
                    <a:lnTo>
                      <a:pt x="20" y="142"/>
                    </a:lnTo>
                    <a:lnTo>
                      <a:pt x="22" y="164"/>
                    </a:lnTo>
                    <a:lnTo>
                      <a:pt x="0" y="164"/>
                    </a:lnTo>
                    <a:lnTo>
                      <a:pt x="0" y="164"/>
                    </a:lnTo>
                    <a:lnTo>
                      <a:pt x="0" y="142"/>
                    </a:lnTo>
                    <a:lnTo>
                      <a:pt x="0" y="18"/>
                    </a:lnTo>
                    <a:close/>
                    <a:moveTo>
                      <a:pt x="30" y="32"/>
                    </a:moveTo>
                    <a:lnTo>
                      <a:pt x="30" y="32"/>
                    </a:lnTo>
                    <a:lnTo>
                      <a:pt x="46" y="34"/>
                    </a:lnTo>
                    <a:lnTo>
                      <a:pt x="110" y="34"/>
                    </a:lnTo>
                    <a:lnTo>
                      <a:pt x="110" y="34"/>
                    </a:lnTo>
                    <a:lnTo>
                      <a:pt x="126" y="32"/>
                    </a:lnTo>
                    <a:lnTo>
                      <a:pt x="126" y="52"/>
                    </a:lnTo>
                    <a:lnTo>
                      <a:pt x="126" y="52"/>
                    </a:lnTo>
                    <a:lnTo>
                      <a:pt x="110" y="52"/>
                    </a:lnTo>
                    <a:lnTo>
                      <a:pt x="46" y="52"/>
                    </a:lnTo>
                    <a:lnTo>
                      <a:pt x="46" y="52"/>
                    </a:lnTo>
                    <a:lnTo>
                      <a:pt x="30" y="52"/>
                    </a:lnTo>
                    <a:lnTo>
                      <a:pt x="30" y="32"/>
                    </a:lnTo>
                    <a:close/>
                    <a:moveTo>
                      <a:pt x="116" y="116"/>
                    </a:moveTo>
                    <a:lnTo>
                      <a:pt x="116" y="116"/>
                    </a:lnTo>
                    <a:lnTo>
                      <a:pt x="116" y="128"/>
                    </a:lnTo>
                    <a:lnTo>
                      <a:pt x="116" y="128"/>
                    </a:lnTo>
                    <a:lnTo>
                      <a:pt x="104" y="128"/>
                    </a:lnTo>
                    <a:lnTo>
                      <a:pt x="60" y="128"/>
                    </a:lnTo>
                    <a:lnTo>
                      <a:pt x="60" y="142"/>
                    </a:lnTo>
                    <a:lnTo>
                      <a:pt x="40" y="142"/>
                    </a:lnTo>
                    <a:lnTo>
                      <a:pt x="40" y="142"/>
                    </a:lnTo>
                    <a:lnTo>
                      <a:pt x="40" y="126"/>
                    </a:lnTo>
                    <a:lnTo>
                      <a:pt x="40" y="78"/>
                    </a:lnTo>
                    <a:lnTo>
                      <a:pt x="40" y="78"/>
                    </a:lnTo>
                    <a:lnTo>
                      <a:pt x="40" y="66"/>
                    </a:lnTo>
                    <a:lnTo>
                      <a:pt x="40" y="66"/>
                    </a:lnTo>
                    <a:lnTo>
                      <a:pt x="52" y="66"/>
                    </a:lnTo>
                    <a:lnTo>
                      <a:pt x="104" y="66"/>
                    </a:lnTo>
                    <a:lnTo>
                      <a:pt x="104" y="66"/>
                    </a:lnTo>
                    <a:lnTo>
                      <a:pt x="116" y="66"/>
                    </a:lnTo>
                    <a:lnTo>
                      <a:pt x="116" y="66"/>
                    </a:lnTo>
                    <a:lnTo>
                      <a:pt x="116" y="78"/>
                    </a:lnTo>
                    <a:lnTo>
                      <a:pt x="116" y="116"/>
                    </a:lnTo>
                    <a:close/>
                    <a:moveTo>
                      <a:pt x="60" y="110"/>
                    </a:moveTo>
                    <a:lnTo>
                      <a:pt x="98" y="110"/>
                    </a:lnTo>
                    <a:lnTo>
                      <a:pt x="98" y="84"/>
                    </a:lnTo>
                    <a:lnTo>
                      <a:pt x="60" y="84"/>
                    </a:lnTo>
                    <a:lnTo>
                      <a:pt x="6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9" name="Freeform 41"/>
              <p:cNvSpPr>
                <a:spLocks noEditPoints="1"/>
              </p:cNvSpPr>
              <p:nvPr/>
            </p:nvSpPr>
            <p:spPr bwMode="auto">
              <a:xfrm>
                <a:off x="2874" y="3238"/>
                <a:ext cx="176" cy="168"/>
              </a:xfrm>
              <a:custGeom>
                <a:avLst/>
                <a:gdLst>
                  <a:gd name="T0" fmla="*/ 22 w 176"/>
                  <a:gd name="T1" fmla="*/ 20 h 168"/>
                  <a:gd name="T2" fmla="*/ 6 w 176"/>
                  <a:gd name="T3" fmla="*/ 2 h 168"/>
                  <a:gd name="T4" fmla="*/ 24 w 176"/>
                  <a:gd name="T5" fmla="*/ 2 h 168"/>
                  <a:gd name="T6" fmla="*/ 58 w 176"/>
                  <a:gd name="T7" fmla="*/ 2 h 168"/>
                  <a:gd name="T8" fmla="*/ 74 w 176"/>
                  <a:gd name="T9" fmla="*/ 22 h 168"/>
                  <a:gd name="T10" fmla="*/ 58 w 176"/>
                  <a:gd name="T11" fmla="*/ 20 h 168"/>
                  <a:gd name="T12" fmla="*/ 50 w 176"/>
                  <a:gd name="T13" fmla="*/ 20 h 168"/>
                  <a:gd name="T14" fmla="*/ 38 w 176"/>
                  <a:gd name="T15" fmla="*/ 60 h 168"/>
                  <a:gd name="T16" fmla="*/ 60 w 176"/>
                  <a:gd name="T17" fmla="*/ 60 h 168"/>
                  <a:gd name="T18" fmla="*/ 72 w 176"/>
                  <a:gd name="T19" fmla="*/ 60 h 168"/>
                  <a:gd name="T20" fmla="*/ 70 w 176"/>
                  <a:gd name="T21" fmla="*/ 138 h 168"/>
                  <a:gd name="T22" fmla="*/ 72 w 176"/>
                  <a:gd name="T23" fmla="*/ 152 h 168"/>
                  <a:gd name="T24" fmla="*/ 54 w 176"/>
                  <a:gd name="T25" fmla="*/ 144 h 168"/>
                  <a:gd name="T26" fmla="*/ 38 w 176"/>
                  <a:gd name="T27" fmla="*/ 162 h 168"/>
                  <a:gd name="T28" fmla="*/ 16 w 176"/>
                  <a:gd name="T29" fmla="*/ 162 h 168"/>
                  <a:gd name="T30" fmla="*/ 18 w 176"/>
                  <a:gd name="T31" fmla="*/ 110 h 168"/>
                  <a:gd name="T32" fmla="*/ 18 w 176"/>
                  <a:gd name="T33" fmla="*/ 92 h 168"/>
                  <a:gd name="T34" fmla="*/ 14 w 176"/>
                  <a:gd name="T35" fmla="*/ 100 h 168"/>
                  <a:gd name="T36" fmla="*/ 6 w 176"/>
                  <a:gd name="T37" fmla="*/ 108 h 168"/>
                  <a:gd name="T38" fmla="*/ 0 w 176"/>
                  <a:gd name="T39" fmla="*/ 86 h 168"/>
                  <a:gd name="T40" fmla="*/ 6 w 176"/>
                  <a:gd name="T41" fmla="*/ 78 h 168"/>
                  <a:gd name="T42" fmla="*/ 18 w 176"/>
                  <a:gd name="T43" fmla="*/ 58 h 168"/>
                  <a:gd name="T44" fmla="*/ 24 w 176"/>
                  <a:gd name="T45" fmla="*/ 46 h 168"/>
                  <a:gd name="T46" fmla="*/ 30 w 176"/>
                  <a:gd name="T47" fmla="*/ 20 h 168"/>
                  <a:gd name="T48" fmla="*/ 38 w 176"/>
                  <a:gd name="T49" fmla="*/ 128 h 168"/>
                  <a:gd name="T50" fmla="*/ 54 w 176"/>
                  <a:gd name="T51" fmla="*/ 78 h 168"/>
                  <a:gd name="T52" fmla="*/ 38 w 176"/>
                  <a:gd name="T53" fmla="*/ 128 h 168"/>
                  <a:gd name="T54" fmla="*/ 96 w 176"/>
                  <a:gd name="T55" fmla="*/ 20 h 168"/>
                  <a:gd name="T56" fmla="*/ 80 w 176"/>
                  <a:gd name="T57" fmla="*/ 0 h 168"/>
                  <a:gd name="T58" fmla="*/ 102 w 176"/>
                  <a:gd name="T59" fmla="*/ 2 h 168"/>
                  <a:gd name="T60" fmla="*/ 154 w 176"/>
                  <a:gd name="T61" fmla="*/ 2 h 168"/>
                  <a:gd name="T62" fmla="*/ 174 w 176"/>
                  <a:gd name="T63" fmla="*/ 20 h 168"/>
                  <a:gd name="T64" fmla="*/ 156 w 176"/>
                  <a:gd name="T65" fmla="*/ 20 h 168"/>
                  <a:gd name="T66" fmla="*/ 158 w 176"/>
                  <a:gd name="T67" fmla="*/ 64 h 168"/>
                  <a:gd name="T68" fmla="*/ 176 w 176"/>
                  <a:gd name="T69" fmla="*/ 62 h 168"/>
                  <a:gd name="T70" fmla="*/ 176 w 176"/>
                  <a:gd name="T71" fmla="*/ 84 h 168"/>
                  <a:gd name="T72" fmla="*/ 156 w 176"/>
                  <a:gd name="T73" fmla="*/ 82 h 168"/>
                  <a:gd name="T74" fmla="*/ 156 w 176"/>
                  <a:gd name="T75" fmla="*/ 144 h 168"/>
                  <a:gd name="T76" fmla="*/ 136 w 176"/>
                  <a:gd name="T77" fmla="*/ 166 h 168"/>
                  <a:gd name="T78" fmla="*/ 136 w 176"/>
                  <a:gd name="T79" fmla="*/ 144 h 168"/>
                  <a:gd name="T80" fmla="*/ 116 w 176"/>
                  <a:gd name="T81" fmla="*/ 82 h 168"/>
                  <a:gd name="T82" fmla="*/ 114 w 176"/>
                  <a:gd name="T83" fmla="*/ 104 h 168"/>
                  <a:gd name="T84" fmla="*/ 110 w 176"/>
                  <a:gd name="T85" fmla="*/ 120 h 168"/>
                  <a:gd name="T86" fmla="*/ 102 w 176"/>
                  <a:gd name="T87" fmla="*/ 146 h 168"/>
                  <a:gd name="T88" fmla="*/ 88 w 176"/>
                  <a:gd name="T89" fmla="*/ 168 h 168"/>
                  <a:gd name="T90" fmla="*/ 80 w 176"/>
                  <a:gd name="T91" fmla="*/ 160 h 168"/>
                  <a:gd name="T92" fmla="*/ 70 w 176"/>
                  <a:gd name="T93" fmla="*/ 156 h 168"/>
                  <a:gd name="T94" fmla="*/ 84 w 176"/>
                  <a:gd name="T95" fmla="*/ 136 h 168"/>
                  <a:gd name="T96" fmla="*/ 92 w 176"/>
                  <a:gd name="T97" fmla="*/ 112 h 168"/>
                  <a:gd name="T98" fmla="*/ 94 w 176"/>
                  <a:gd name="T99" fmla="*/ 100 h 168"/>
                  <a:gd name="T100" fmla="*/ 96 w 176"/>
                  <a:gd name="T101" fmla="*/ 82 h 168"/>
                  <a:gd name="T102" fmla="*/ 78 w 176"/>
                  <a:gd name="T103" fmla="*/ 62 h 168"/>
                  <a:gd name="T104" fmla="*/ 96 w 176"/>
                  <a:gd name="T105" fmla="*/ 64 h 168"/>
                  <a:gd name="T106" fmla="*/ 136 w 176"/>
                  <a:gd name="T107" fmla="*/ 64 h 168"/>
                  <a:gd name="T108" fmla="*/ 116 w 176"/>
                  <a:gd name="T109" fmla="*/ 20 h 168"/>
                  <a:gd name="T110" fmla="*/ 136 w 176"/>
                  <a:gd name="T111"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68">
                    <a:moveTo>
                      <a:pt x="22" y="20"/>
                    </a:moveTo>
                    <a:lnTo>
                      <a:pt x="22" y="20"/>
                    </a:lnTo>
                    <a:lnTo>
                      <a:pt x="6" y="22"/>
                    </a:lnTo>
                    <a:lnTo>
                      <a:pt x="6" y="2"/>
                    </a:lnTo>
                    <a:lnTo>
                      <a:pt x="6" y="2"/>
                    </a:lnTo>
                    <a:lnTo>
                      <a:pt x="24" y="2"/>
                    </a:lnTo>
                    <a:lnTo>
                      <a:pt x="58" y="2"/>
                    </a:lnTo>
                    <a:lnTo>
                      <a:pt x="58" y="2"/>
                    </a:lnTo>
                    <a:lnTo>
                      <a:pt x="74" y="2"/>
                    </a:lnTo>
                    <a:lnTo>
                      <a:pt x="74" y="22"/>
                    </a:lnTo>
                    <a:lnTo>
                      <a:pt x="74" y="22"/>
                    </a:lnTo>
                    <a:lnTo>
                      <a:pt x="58" y="20"/>
                    </a:lnTo>
                    <a:lnTo>
                      <a:pt x="50" y="20"/>
                    </a:lnTo>
                    <a:lnTo>
                      <a:pt x="50" y="20"/>
                    </a:lnTo>
                    <a:lnTo>
                      <a:pt x="46" y="40"/>
                    </a:lnTo>
                    <a:lnTo>
                      <a:pt x="38" y="60"/>
                    </a:lnTo>
                    <a:lnTo>
                      <a:pt x="60" y="60"/>
                    </a:lnTo>
                    <a:lnTo>
                      <a:pt x="60" y="60"/>
                    </a:lnTo>
                    <a:lnTo>
                      <a:pt x="72" y="60"/>
                    </a:lnTo>
                    <a:lnTo>
                      <a:pt x="72" y="60"/>
                    </a:lnTo>
                    <a:lnTo>
                      <a:pt x="70" y="74"/>
                    </a:lnTo>
                    <a:lnTo>
                      <a:pt x="70" y="138"/>
                    </a:lnTo>
                    <a:lnTo>
                      <a:pt x="70" y="138"/>
                    </a:lnTo>
                    <a:lnTo>
                      <a:pt x="72" y="152"/>
                    </a:lnTo>
                    <a:lnTo>
                      <a:pt x="54" y="152"/>
                    </a:lnTo>
                    <a:lnTo>
                      <a:pt x="54" y="144"/>
                    </a:lnTo>
                    <a:lnTo>
                      <a:pt x="38" y="144"/>
                    </a:lnTo>
                    <a:lnTo>
                      <a:pt x="38" y="162"/>
                    </a:lnTo>
                    <a:lnTo>
                      <a:pt x="16" y="162"/>
                    </a:lnTo>
                    <a:lnTo>
                      <a:pt x="16" y="162"/>
                    </a:lnTo>
                    <a:lnTo>
                      <a:pt x="18" y="144"/>
                    </a:lnTo>
                    <a:lnTo>
                      <a:pt x="18" y="110"/>
                    </a:lnTo>
                    <a:lnTo>
                      <a:pt x="18" y="110"/>
                    </a:lnTo>
                    <a:lnTo>
                      <a:pt x="18" y="92"/>
                    </a:lnTo>
                    <a:lnTo>
                      <a:pt x="18" y="92"/>
                    </a:lnTo>
                    <a:lnTo>
                      <a:pt x="14" y="100"/>
                    </a:lnTo>
                    <a:lnTo>
                      <a:pt x="6" y="108"/>
                    </a:lnTo>
                    <a:lnTo>
                      <a:pt x="6" y="108"/>
                    </a:lnTo>
                    <a:lnTo>
                      <a:pt x="4" y="96"/>
                    </a:lnTo>
                    <a:lnTo>
                      <a:pt x="0" y="86"/>
                    </a:lnTo>
                    <a:lnTo>
                      <a:pt x="0" y="86"/>
                    </a:lnTo>
                    <a:lnTo>
                      <a:pt x="6" y="78"/>
                    </a:lnTo>
                    <a:lnTo>
                      <a:pt x="12" y="68"/>
                    </a:lnTo>
                    <a:lnTo>
                      <a:pt x="18" y="58"/>
                    </a:lnTo>
                    <a:lnTo>
                      <a:pt x="24" y="46"/>
                    </a:lnTo>
                    <a:lnTo>
                      <a:pt x="24" y="46"/>
                    </a:lnTo>
                    <a:lnTo>
                      <a:pt x="26" y="34"/>
                    </a:lnTo>
                    <a:lnTo>
                      <a:pt x="30" y="20"/>
                    </a:lnTo>
                    <a:lnTo>
                      <a:pt x="22" y="20"/>
                    </a:lnTo>
                    <a:close/>
                    <a:moveTo>
                      <a:pt x="38" y="128"/>
                    </a:moveTo>
                    <a:lnTo>
                      <a:pt x="54" y="128"/>
                    </a:lnTo>
                    <a:lnTo>
                      <a:pt x="54" y="78"/>
                    </a:lnTo>
                    <a:lnTo>
                      <a:pt x="38" y="78"/>
                    </a:lnTo>
                    <a:lnTo>
                      <a:pt x="38" y="128"/>
                    </a:lnTo>
                    <a:close/>
                    <a:moveTo>
                      <a:pt x="96" y="20"/>
                    </a:moveTo>
                    <a:lnTo>
                      <a:pt x="96" y="20"/>
                    </a:lnTo>
                    <a:lnTo>
                      <a:pt x="80" y="20"/>
                    </a:lnTo>
                    <a:lnTo>
                      <a:pt x="80" y="0"/>
                    </a:lnTo>
                    <a:lnTo>
                      <a:pt x="80" y="0"/>
                    </a:lnTo>
                    <a:lnTo>
                      <a:pt x="102" y="2"/>
                    </a:lnTo>
                    <a:lnTo>
                      <a:pt x="154" y="2"/>
                    </a:lnTo>
                    <a:lnTo>
                      <a:pt x="154" y="2"/>
                    </a:lnTo>
                    <a:lnTo>
                      <a:pt x="174" y="0"/>
                    </a:lnTo>
                    <a:lnTo>
                      <a:pt x="174" y="20"/>
                    </a:lnTo>
                    <a:lnTo>
                      <a:pt x="174" y="20"/>
                    </a:lnTo>
                    <a:lnTo>
                      <a:pt x="156" y="20"/>
                    </a:lnTo>
                    <a:lnTo>
                      <a:pt x="156" y="64"/>
                    </a:lnTo>
                    <a:lnTo>
                      <a:pt x="158" y="64"/>
                    </a:lnTo>
                    <a:lnTo>
                      <a:pt x="158" y="64"/>
                    </a:lnTo>
                    <a:lnTo>
                      <a:pt x="176" y="62"/>
                    </a:lnTo>
                    <a:lnTo>
                      <a:pt x="176" y="84"/>
                    </a:lnTo>
                    <a:lnTo>
                      <a:pt x="176" y="84"/>
                    </a:lnTo>
                    <a:lnTo>
                      <a:pt x="158" y="82"/>
                    </a:lnTo>
                    <a:lnTo>
                      <a:pt x="156" y="82"/>
                    </a:lnTo>
                    <a:lnTo>
                      <a:pt x="156" y="144"/>
                    </a:lnTo>
                    <a:lnTo>
                      <a:pt x="156" y="144"/>
                    </a:lnTo>
                    <a:lnTo>
                      <a:pt x="158" y="166"/>
                    </a:lnTo>
                    <a:lnTo>
                      <a:pt x="136" y="166"/>
                    </a:lnTo>
                    <a:lnTo>
                      <a:pt x="136" y="166"/>
                    </a:lnTo>
                    <a:lnTo>
                      <a:pt x="136" y="144"/>
                    </a:lnTo>
                    <a:lnTo>
                      <a:pt x="136" y="82"/>
                    </a:lnTo>
                    <a:lnTo>
                      <a:pt x="116" y="82"/>
                    </a:lnTo>
                    <a:lnTo>
                      <a:pt x="116" y="82"/>
                    </a:lnTo>
                    <a:lnTo>
                      <a:pt x="114" y="104"/>
                    </a:lnTo>
                    <a:lnTo>
                      <a:pt x="110" y="120"/>
                    </a:lnTo>
                    <a:lnTo>
                      <a:pt x="110" y="120"/>
                    </a:lnTo>
                    <a:lnTo>
                      <a:pt x="108" y="134"/>
                    </a:lnTo>
                    <a:lnTo>
                      <a:pt x="102" y="146"/>
                    </a:lnTo>
                    <a:lnTo>
                      <a:pt x="96" y="156"/>
                    </a:lnTo>
                    <a:lnTo>
                      <a:pt x="88" y="168"/>
                    </a:lnTo>
                    <a:lnTo>
                      <a:pt x="88" y="168"/>
                    </a:lnTo>
                    <a:lnTo>
                      <a:pt x="80" y="160"/>
                    </a:lnTo>
                    <a:lnTo>
                      <a:pt x="70" y="156"/>
                    </a:lnTo>
                    <a:lnTo>
                      <a:pt x="70" y="156"/>
                    </a:lnTo>
                    <a:lnTo>
                      <a:pt x="78" y="146"/>
                    </a:lnTo>
                    <a:lnTo>
                      <a:pt x="84" y="136"/>
                    </a:lnTo>
                    <a:lnTo>
                      <a:pt x="88" y="124"/>
                    </a:lnTo>
                    <a:lnTo>
                      <a:pt x="92" y="112"/>
                    </a:lnTo>
                    <a:lnTo>
                      <a:pt x="92" y="112"/>
                    </a:lnTo>
                    <a:lnTo>
                      <a:pt x="94" y="100"/>
                    </a:lnTo>
                    <a:lnTo>
                      <a:pt x="96" y="82"/>
                    </a:lnTo>
                    <a:lnTo>
                      <a:pt x="96" y="82"/>
                    </a:lnTo>
                    <a:lnTo>
                      <a:pt x="78" y="84"/>
                    </a:lnTo>
                    <a:lnTo>
                      <a:pt x="78" y="62"/>
                    </a:lnTo>
                    <a:lnTo>
                      <a:pt x="78" y="62"/>
                    </a:lnTo>
                    <a:lnTo>
                      <a:pt x="96" y="64"/>
                    </a:lnTo>
                    <a:lnTo>
                      <a:pt x="96" y="20"/>
                    </a:lnTo>
                    <a:close/>
                    <a:moveTo>
                      <a:pt x="136" y="64"/>
                    </a:moveTo>
                    <a:lnTo>
                      <a:pt x="136" y="20"/>
                    </a:lnTo>
                    <a:lnTo>
                      <a:pt x="116" y="20"/>
                    </a:lnTo>
                    <a:lnTo>
                      <a:pt x="116" y="64"/>
                    </a:lnTo>
                    <a:lnTo>
                      <a:pt x="1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Freeform 42"/>
              <p:cNvSpPr>
                <a:spLocks noEditPoints="1"/>
              </p:cNvSpPr>
              <p:nvPr/>
            </p:nvSpPr>
            <p:spPr bwMode="auto">
              <a:xfrm>
                <a:off x="3064" y="3234"/>
                <a:ext cx="174" cy="172"/>
              </a:xfrm>
              <a:custGeom>
                <a:avLst/>
                <a:gdLst>
                  <a:gd name="T0" fmla="*/ 128 w 174"/>
                  <a:gd name="T1" fmla="*/ 90 h 172"/>
                  <a:gd name="T2" fmla="*/ 126 w 174"/>
                  <a:gd name="T3" fmla="*/ 144 h 172"/>
                  <a:gd name="T4" fmla="*/ 128 w 174"/>
                  <a:gd name="T5" fmla="*/ 148 h 172"/>
                  <a:gd name="T6" fmla="*/ 148 w 174"/>
                  <a:gd name="T7" fmla="*/ 148 h 172"/>
                  <a:gd name="T8" fmla="*/ 152 w 174"/>
                  <a:gd name="T9" fmla="*/ 146 h 172"/>
                  <a:gd name="T10" fmla="*/ 154 w 174"/>
                  <a:gd name="T11" fmla="*/ 116 h 172"/>
                  <a:gd name="T12" fmla="*/ 174 w 174"/>
                  <a:gd name="T13" fmla="*/ 122 h 172"/>
                  <a:gd name="T14" fmla="*/ 166 w 174"/>
                  <a:gd name="T15" fmla="*/ 162 h 172"/>
                  <a:gd name="T16" fmla="*/ 134 w 174"/>
                  <a:gd name="T17" fmla="*/ 168 h 172"/>
                  <a:gd name="T18" fmla="*/ 112 w 174"/>
                  <a:gd name="T19" fmla="*/ 164 h 172"/>
                  <a:gd name="T20" fmla="*/ 106 w 174"/>
                  <a:gd name="T21" fmla="*/ 150 h 172"/>
                  <a:gd name="T22" fmla="*/ 80 w 174"/>
                  <a:gd name="T23" fmla="*/ 110 h 172"/>
                  <a:gd name="T24" fmla="*/ 66 w 174"/>
                  <a:gd name="T25" fmla="*/ 138 h 172"/>
                  <a:gd name="T26" fmla="*/ 48 w 174"/>
                  <a:gd name="T27" fmla="*/ 154 h 172"/>
                  <a:gd name="T28" fmla="*/ 14 w 174"/>
                  <a:gd name="T29" fmla="*/ 172 h 172"/>
                  <a:gd name="T30" fmla="*/ 0 w 174"/>
                  <a:gd name="T31" fmla="*/ 154 h 172"/>
                  <a:gd name="T32" fmla="*/ 36 w 174"/>
                  <a:gd name="T33" fmla="*/ 138 h 172"/>
                  <a:gd name="T34" fmla="*/ 52 w 174"/>
                  <a:gd name="T35" fmla="*/ 122 h 172"/>
                  <a:gd name="T36" fmla="*/ 34 w 174"/>
                  <a:gd name="T37" fmla="*/ 110 h 172"/>
                  <a:gd name="T38" fmla="*/ 12 w 174"/>
                  <a:gd name="T39" fmla="*/ 90 h 172"/>
                  <a:gd name="T40" fmla="*/ 62 w 174"/>
                  <a:gd name="T41" fmla="*/ 90 h 172"/>
                  <a:gd name="T42" fmla="*/ 62 w 174"/>
                  <a:gd name="T43" fmla="*/ 68 h 172"/>
                  <a:gd name="T44" fmla="*/ 82 w 174"/>
                  <a:gd name="T45" fmla="*/ 84 h 172"/>
                  <a:gd name="T46" fmla="*/ 108 w 174"/>
                  <a:gd name="T47" fmla="*/ 90 h 172"/>
                  <a:gd name="T48" fmla="*/ 72 w 174"/>
                  <a:gd name="T49" fmla="*/ 0 h 172"/>
                  <a:gd name="T50" fmla="*/ 94 w 174"/>
                  <a:gd name="T51" fmla="*/ 12 h 172"/>
                  <a:gd name="T52" fmla="*/ 146 w 174"/>
                  <a:gd name="T53" fmla="*/ 16 h 172"/>
                  <a:gd name="T54" fmla="*/ 166 w 174"/>
                  <a:gd name="T55" fmla="*/ 30 h 172"/>
                  <a:gd name="T56" fmla="*/ 168 w 174"/>
                  <a:gd name="T57" fmla="*/ 56 h 172"/>
                  <a:gd name="T58" fmla="*/ 152 w 174"/>
                  <a:gd name="T59" fmla="*/ 68 h 172"/>
                  <a:gd name="T60" fmla="*/ 146 w 174"/>
                  <a:gd name="T61" fmla="*/ 74 h 172"/>
                  <a:gd name="T62" fmla="*/ 116 w 174"/>
                  <a:gd name="T63" fmla="*/ 76 h 172"/>
                  <a:gd name="T64" fmla="*/ 92 w 174"/>
                  <a:gd name="T65" fmla="*/ 68 h 172"/>
                  <a:gd name="T66" fmla="*/ 76 w 174"/>
                  <a:gd name="T67" fmla="*/ 34 h 172"/>
                  <a:gd name="T68" fmla="*/ 66 w 174"/>
                  <a:gd name="T69" fmla="*/ 58 h 172"/>
                  <a:gd name="T70" fmla="*/ 50 w 174"/>
                  <a:gd name="T71" fmla="*/ 72 h 172"/>
                  <a:gd name="T72" fmla="*/ 20 w 174"/>
                  <a:gd name="T73" fmla="*/ 82 h 172"/>
                  <a:gd name="T74" fmla="*/ 8 w 174"/>
                  <a:gd name="T75" fmla="*/ 66 h 172"/>
                  <a:gd name="T76" fmla="*/ 46 w 174"/>
                  <a:gd name="T77" fmla="*/ 52 h 172"/>
                  <a:gd name="T78" fmla="*/ 56 w 174"/>
                  <a:gd name="T79" fmla="*/ 34 h 172"/>
                  <a:gd name="T80" fmla="*/ 4 w 174"/>
                  <a:gd name="T81" fmla="*/ 56 h 172"/>
                  <a:gd name="T82" fmla="*/ 4 w 174"/>
                  <a:gd name="T83" fmla="*/ 30 h 172"/>
                  <a:gd name="T84" fmla="*/ 4 w 174"/>
                  <a:gd name="T85" fmla="*/ 16 h 172"/>
                  <a:gd name="T86" fmla="*/ 74 w 174"/>
                  <a:gd name="T87" fmla="*/ 12 h 172"/>
                  <a:gd name="T88" fmla="*/ 110 w 174"/>
                  <a:gd name="T89" fmla="*/ 54 h 172"/>
                  <a:gd name="T90" fmla="*/ 112 w 174"/>
                  <a:gd name="T91" fmla="*/ 58 h 172"/>
                  <a:gd name="T92" fmla="*/ 132 w 174"/>
                  <a:gd name="T93" fmla="*/ 58 h 172"/>
                  <a:gd name="T94" fmla="*/ 138 w 174"/>
                  <a:gd name="T95" fmla="*/ 44 h 172"/>
                  <a:gd name="T96" fmla="*/ 148 w 174"/>
                  <a:gd name="T97" fmla="*/ 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 h="172">
                    <a:moveTo>
                      <a:pt x="108" y="90"/>
                    </a:moveTo>
                    <a:lnTo>
                      <a:pt x="108" y="90"/>
                    </a:lnTo>
                    <a:lnTo>
                      <a:pt x="128" y="90"/>
                    </a:lnTo>
                    <a:lnTo>
                      <a:pt x="128" y="90"/>
                    </a:lnTo>
                    <a:lnTo>
                      <a:pt x="126" y="106"/>
                    </a:lnTo>
                    <a:lnTo>
                      <a:pt x="126" y="144"/>
                    </a:lnTo>
                    <a:lnTo>
                      <a:pt x="126" y="144"/>
                    </a:lnTo>
                    <a:lnTo>
                      <a:pt x="126" y="146"/>
                    </a:lnTo>
                    <a:lnTo>
                      <a:pt x="128" y="148"/>
                    </a:lnTo>
                    <a:lnTo>
                      <a:pt x="134" y="150"/>
                    </a:lnTo>
                    <a:lnTo>
                      <a:pt x="134" y="150"/>
                    </a:lnTo>
                    <a:lnTo>
                      <a:pt x="148" y="148"/>
                    </a:lnTo>
                    <a:lnTo>
                      <a:pt x="150" y="148"/>
                    </a:lnTo>
                    <a:lnTo>
                      <a:pt x="152" y="146"/>
                    </a:lnTo>
                    <a:lnTo>
                      <a:pt x="152" y="146"/>
                    </a:lnTo>
                    <a:lnTo>
                      <a:pt x="152" y="134"/>
                    </a:lnTo>
                    <a:lnTo>
                      <a:pt x="154" y="116"/>
                    </a:lnTo>
                    <a:lnTo>
                      <a:pt x="154" y="116"/>
                    </a:lnTo>
                    <a:lnTo>
                      <a:pt x="162" y="120"/>
                    </a:lnTo>
                    <a:lnTo>
                      <a:pt x="174" y="122"/>
                    </a:lnTo>
                    <a:lnTo>
                      <a:pt x="174" y="122"/>
                    </a:lnTo>
                    <a:lnTo>
                      <a:pt x="170" y="148"/>
                    </a:lnTo>
                    <a:lnTo>
                      <a:pt x="168" y="156"/>
                    </a:lnTo>
                    <a:lnTo>
                      <a:pt x="166" y="162"/>
                    </a:lnTo>
                    <a:lnTo>
                      <a:pt x="162" y="166"/>
                    </a:lnTo>
                    <a:lnTo>
                      <a:pt x="154" y="166"/>
                    </a:lnTo>
                    <a:lnTo>
                      <a:pt x="134" y="168"/>
                    </a:lnTo>
                    <a:lnTo>
                      <a:pt x="134" y="168"/>
                    </a:lnTo>
                    <a:lnTo>
                      <a:pt x="120" y="168"/>
                    </a:lnTo>
                    <a:lnTo>
                      <a:pt x="112" y="164"/>
                    </a:lnTo>
                    <a:lnTo>
                      <a:pt x="108" y="160"/>
                    </a:lnTo>
                    <a:lnTo>
                      <a:pt x="106" y="150"/>
                    </a:lnTo>
                    <a:lnTo>
                      <a:pt x="106" y="150"/>
                    </a:lnTo>
                    <a:lnTo>
                      <a:pt x="106" y="110"/>
                    </a:lnTo>
                    <a:lnTo>
                      <a:pt x="80" y="110"/>
                    </a:lnTo>
                    <a:lnTo>
                      <a:pt x="80" y="110"/>
                    </a:lnTo>
                    <a:lnTo>
                      <a:pt x="76" y="120"/>
                    </a:lnTo>
                    <a:lnTo>
                      <a:pt x="70" y="130"/>
                    </a:lnTo>
                    <a:lnTo>
                      <a:pt x="66" y="138"/>
                    </a:lnTo>
                    <a:lnTo>
                      <a:pt x="58" y="146"/>
                    </a:lnTo>
                    <a:lnTo>
                      <a:pt x="58" y="146"/>
                    </a:lnTo>
                    <a:lnTo>
                      <a:pt x="48" y="154"/>
                    </a:lnTo>
                    <a:lnTo>
                      <a:pt x="38" y="160"/>
                    </a:lnTo>
                    <a:lnTo>
                      <a:pt x="26" y="166"/>
                    </a:lnTo>
                    <a:lnTo>
                      <a:pt x="14" y="172"/>
                    </a:lnTo>
                    <a:lnTo>
                      <a:pt x="14" y="172"/>
                    </a:lnTo>
                    <a:lnTo>
                      <a:pt x="8" y="162"/>
                    </a:lnTo>
                    <a:lnTo>
                      <a:pt x="0" y="154"/>
                    </a:lnTo>
                    <a:lnTo>
                      <a:pt x="0" y="154"/>
                    </a:lnTo>
                    <a:lnTo>
                      <a:pt x="28" y="144"/>
                    </a:lnTo>
                    <a:lnTo>
                      <a:pt x="36" y="138"/>
                    </a:lnTo>
                    <a:lnTo>
                      <a:pt x="44" y="132"/>
                    </a:lnTo>
                    <a:lnTo>
                      <a:pt x="44" y="132"/>
                    </a:lnTo>
                    <a:lnTo>
                      <a:pt x="52" y="122"/>
                    </a:lnTo>
                    <a:lnTo>
                      <a:pt x="58" y="110"/>
                    </a:lnTo>
                    <a:lnTo>
                      <a:pt x="34" y="110"/>
                    </a:lnTo>
                    <a:lnTo>
                      <a:pt x="34" y="110"/>
                    </a:lnTo>
                    <a:lnTo>
                      <a:pt x="12" y="110"/>
                    </a:lnTo>
                    <a:lnTo>
                      <a:pt x="12" y="90"/>
                    </a:lnTo>
                    <a:lnTo>
                      <a:pt x="12" y="90"/>
                    </a:lnTo>
                    <a:lnTo>
                      <a:pt x="32" y="90"/>
                    </a:lnTo>
                    <a:lnTo>
                      <a:pt x="62" y="90"/>
                    </a:lnTo>
                    <a:lnTo>
                      <a:pt x="62" y="90"/>
                    </a:lnTo>
                    <a:lnTo>
                      <a:pt x="64" y="80"/>
                    </a:lnTo>
                    <a:lnTo>
                      <a:pt x="64" y="80"/>
                    </a:lnTo>
                    <a:lnTo>
                      <a:pt x="62" y="68"/>
                    </a:lnTo>
                    <a:lnTo>
                      <a:pt x="84" y="68"/>
                    </a:lnTo>
                    <a:lnTo>
                      <a:pt x="84" y="68"/>
                    </a:lnTo>
                    <a:lnTo>
                      <a:pt x="82" y="84"/>
                    </a:lnTo>
                    <a:lnTo>
                      <a:pt x="82" y="84"/>
                    </a:lnTo>
                    <a:lnTo>
                      <a:pt x="82" y="90"/>
                    </a:lnTo>
                    <a:lnTo>
                      <a:pt x="108" y="90"/>
                    </a:lnTo>
                    <a:close/>
                    <a:moveTo>
                      <a:pt x="74" y="12"/>
                    </a:moveTo>
                    <a:lnTo>
                      <a:pt x="74" y="12"/>
                    </a:lnTo>
                    <a:lnTo>
                      <a:pt x="72" y="0"/>
                    </a:lnTo>
                    <a:lnTo>
                      <a:pt x="96" y="0"/>
                    </a:lnTo>
                    <a:lnTo>
                      <a:pt x="96" y="0"/>
                    </a:lnTo>
                    <a:lnTo>
                      <a:pt x="94" y="12"/>
                    </a:lnTo>
                    <a:lnTo>
                      <a:pt x="94" y="16"/>
                    </a:lnTo>
                    <a:lnTo>
                      <a:pt x="146" y="16"/>
                    </a:lnTo>
                    <a:lnTo>
                      <a:pt x="146" y="16"/>
                    </a:lnTo>
                    <a:lnTo>
                      <a:pt x="168" y="16"/>
                    </a:lnTo>
                    <a:lnTo>
                      <a:pt x="168" y="16"/>
                    </a:lnTo>
                    <a:lnTo>
                      <a:pt x="166" y="30"/>
                    </a:lnTo>
                    <a:lnTo>
                      <a:pt x="166" y="42"/>
                    </a:lnTo>
                    <a:lnTo>
                      <a:pt x="166" y="42"/>
                    </a:lnTo>
                    <a:lnTo>
                      <a:pt x="168" y="56"/>
                    </a:lnTo>
                    <a:lnTo>
                      <a:pt x="156" y="56"/>
                    </a:lnTo>
                    <a:lnTo>
                      <a:pt x="156" y="56"/>
                    </a:lnTo>
                    <a:lnTo>
                      <a:pt x="152" y="68"/>
                    </a:lnTo>
                    <a:lnTo>
                      <a:pt x="150" y="72"/>
                    </a:lnTo>
                    <a:lnTo>
                      <a:pt x="146" y="74"/>
                    </a:lnTo>
                    <a:lnTo>
                      <a:pt x="146" y="74"/>
                    </a:lnTo>
                    <a:lnTo>
                      <a:pt x="136" y="76"/>
                    </a:lnTo>
                    <a:lnTo>
                      <a:pt x="116" y="76"/>
                    </a:lnTo>
                    <a:lnTo>
                      <a:pt x="116" y="76"/>
                    </a:lnTo>
                    <a:lnTo>
                      <a:pt x="104" y="76"/>
                    </a:lnTo>
                    <a:lnTo>
                      <a:pt x="96" y="74"/>
                    </a:lnTo>
                    <a:lnTo>
                      <a:pt x="92" y="68"/>
                    </a:lnTo>
                    <a:lnTo>
                      <a:pt x="90" y="62"/>
                    </a:lnTo>
                    <a:lnTo>
                      <a:pt x="90" y="34"/>
                    </a:lnTo>
                    <a:lnTo>
                      <a:pt x="76" y="34"/>
                    </a:lnTo>
                    <a:lnTo>
                      <a:pt x="76" y="34"/>
                    </a:lnTo>
                    <a:lnTo>
                      <a:pt x="72" y="48"/>
                    </a:lnTo>
                    <a:lnTo>
                      <a:pt x="66" y="58"/>
                    </a:lnTo>
                    <a:lnTo>
                      <a:pt x="66" y="58"/>
                    </a:lnTo>
                    <a:lnTo>
                      <a:pt x="58" y="66"/>
                    </a:lnTo>
                    <a:lnTo>
                      <a:pt x="50" y="72"/>
                    </a:lnTo>
                    <a:lnTo>
                      <a:pt x="38" y="78"/>
                    </a:lnTo>
                    <a:lnTo>
                      <a:pt x="20" y="82"/>
                    </a:lnTo>
                    <a:lnTo>
                      <a:pt x="20" y="82"/>
                    </a:lnTo>
                    <a:lnTo>
                      <a:pt x="14" y="74"/>
                    </a:lnTo>
                    <a:lnTo>
                      <a:pt x="8" y="66"/>
                    </a:lnTo>
                    <a:lnTo>
                      <a:pt x="8" y="66"/>
                    </a:lnTo>
                    <a:lnTo>
                      <a:pt x="32" y="60"/>
                    </a:lnTo>
                    <a:lnTo>
                      <a:pt x="40" y="56"/>
                    </a:lnTo>
                    <a:lnTo>
                      <a:pt x="46" y="52"/>
                    </a:lnTo>
                    <a:lnTo>
                      <a:pt x="46" y="52"/>
                    </a:lnTo>
                    <a:lnTo>
                      <a:pt x="52" y="46"/>
                    </a:lnTo>
                    <a:lnTo>
                      <a:pt x="56" y="34"/>
                    </a:lnTo>
                    <a:lnTo>
                      <a:pt x="24" y="34"/>
                    </a:lnTo>
                    <a:lnTo>
                      <a:pt x="24" y="56"/>
                    </a:lnTo>
                    <a:lnTo>
                      <a:pt x="4" y="56"/>
                    </a:lnTo>
                    <a:lnTo>
                      <a:pt x="4" y="56"/>
                    </a:lnTo>
                    <a:lnTo>
                      <a:pt x="4" y="42"/>
                    </a:lnTo>
                    <a:lnTo>
                      <a:pt x="4" y="30"/>
                    </a:lnTo>
                    <a:lnTo>
                      <a:pt x="4" y="30"/>
                    </a:lnTo>
                    <a:lnTo>
                      <a:pt x="4" y="16"/>
                    </a:lnTo>
                    <a:lnTo>
                      <a:pt x="4" y="16"/>
                    </a:lnTo>
                    <a:lnTo>
                      <a:pt x="24" y="16"/>
                    </a:lnTo>
                    <a:lnTo>
                      <a:pt x="74" y="16"/>
                    </a:lnTo>
                    <a:lnTo>
                      <a:pt x="74" y="12"/>
                    </a:lnTo>
                    <a:close/>
                    <a:moveTo>
                      <a:pt x="148" y="34"/>
                    </a:moveTo>
                    <a:lnTo>
                      <a:pt x="110" y="34"/>
                    </a:lnTo>
                    <a:lnTo>
                      <a:pt x="110" y="54"/>
                    </a:lnTo>
                    <a:lnTo>
                      <a:pt x="110" y="54"/>
                    </a:lnTo>
                    <a:lnTo>
                      <a:pt x="110" y="56"/>
                    </a:lnTo>
                    <a:lnTo>
                      <a:pt x="112" y="58"/>
                    </a:lnTo>
                    <a:lnTo>
                      <a:pt x="122" y="58"/>
                    </a:lnTo>
                    <a:lnTo>
                      <a:pt x="122" y="58"/>
                    </a:lnTo>
                    <a:lnTo>
                      <a:pt x="132" y="58"/>
                    </a:lnTo>
                    <a:lnTo>
                      <a:pt x="136" y="56"/>
                    </a:lnTo>
                    <a:lnTo>
                      <a:pt x="136" y="56"/>
                    </a:lnTo>
                    <a:lnTo>
                      <a:pt x="138" y="44"/>
                    </a:lnTo>
                    <a:lnTo>
                      <a:pt x="138" y="44"/>
                    </a:lnTo>
                    <a:lnTo>
                      <a:pt x="148" y="48"/>
                    </a:lnTo>
                    <a:lnTo>
                      <a:pt x="14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1" name="Freeform 43"/>
              <p:cNvSpPr>
                <a:spLocks noEditPoints="1"/>
              </p:cNvSpPr>
              <p:nvPr/>
            </p:nvSpPr>
            <p:spPr bwMode="auto">
              <a:xfrm>
                <a:off x="1676" y="2486"/>
                <a:ext cx="202" cy="168"/>
              </a:xfrm>
              <a:custGeom>
                <a:avLst/>
                <a:gdLst>
                  <a:gd name="T0" fmla="*/ 80 w 202"/>
                  <a:gd name="T1" fmla="*/ 14 h 168"/>
                  <a:gd name="T2" fmla="*/ 78 w 202"/>
                  <a:gd name="T3" fmla="*/ 30 h 168"/>
                  <a:gd name="T4" fmla="*/ 60 w 202"/>
                  <a:gd name="T5" fmla="*/ 102 h 168"/>
                  <a:gd name="T6" fmla="*/ 54 w 202"/>
                  <a:gd name="T7" fmla="*/ 120 h 168"/>
                  <a:gd name="T8" fmla="*/ 36 w 202"/>
                  <a:gd name="T9" fmla="*/ 152 h 168"/>
                  <a:gd name="T10" fmla="*/ 24 w 202"/>
                  <a:gd name="T11" fmla="*/ 168 h 168"/>
                  <a:gd name="T12" fmla="*/ 0 w 202"/>
                  <a:gd name="T13" fmla="*/ 150 h 168"/>
                  <a:gd name="T14" fmla="*/ 8 w 202"/>
                  <a:gd name="T15" fmla="*/ 140 h 168"/>
                  <a:gd name="T16" fmla="*/ 22 w 202"/>
                  <a:gd name="T17" fmla="*/ 118 h 168"/>
                  <a:gd name="T18" fmla="*/ 30 w 202"/>
                  <a:gd name="T19" fmla="*/ 104 h 168"/>
                  <a:gd name="T20" fmla="*/ 42 w 202"/>
                  <a:gd name="T21" fmla="*/ 70 h 168"/>
                  <a:gd name="T22" fmla="*/ 50 w 202"/>
                  <a:gd name="T23" fmla="*/ 32 h 168"/>
                  <a:gd name="T24" fmla="*/ 52 w 202"/>
                  <a:gd name="T25" fmla="*/ 10 h 168"/>
                  <a:gd name="T26" fmla="*/ 52 w 202"/>
                  <a:gd name="T27" fmla="*/ 8 h 168"/>
                  <a:gd name="T28" fmla="*/ 140 w 202"/>
                  <a:gd name="T29" fmla="*/ 8 h 168"/>
                  <a:gd name="T30" fmla="*/ 144 w 202"/>
                  <a:gd name="T31" fmla="*/ 30 h 168"/>
                  <a:gd name="T32" fmla="*/ 150 w 202"/>
                  <a:gd name="T33" fmla="*/ 56 h 168"/>
                  <a:gd name="T34" fmla="*/ 168 w 202"/>
                  <a:gd name="T35" fmla="*/ 108 h 168"/>
                  <a:gd name="T36" fmla="*/ 198 w 202"/>
                  <a:gd name="T37" fmla="*/ 148 h 168"/>
                  <a:gd name="T38" fmla="*/ 184 w 202"/>
                  <a:gd name="T39" fmla="*/ 158 h 168"/>
                  <a:gd name="T40" fmla="*/ 174 w 202"/>
                  <a:gd name="T41" fmla="*/ 168 h 168"/>
                  <a:gd name="T42" fmla="*/ 154 w 202"/>
                  <a:gd name="T43" fmla="*/ 140 h 168"/>
                  <a:gd name="T44" fmla="*/ 138 w 202"/>
                  <a:gd name="T45" fmla="*/ 106 h 168"/>
                  <a:gd name="T46" fmla="*/ 132 w 202"/>
                  <a:gd name="T47" fmla="*/ 88 h 168"/>
                  <a:gd name="T48" fmla="*/ 120 w 202"/>
                  <a:gd name="T49" fmla="*/ 48 h 168"/>
                  <a:gd name="T50" fmla="*/ 118 w 202"/>
                  <a:gd name="T51" fmla="*/ 28 h 168"/>
                  <a:gd name="T52" fmla="*/ 140 w 202"/>
                  <a:gd name="T53" fmla="*/ 8 h 168"/>
                  <a:gd name="T54" fmla="*/ 164 w 202"/>
                  <a:gd name="T55" fmla="*/ 10 h 168"/>
                  <a:gd name="T56" fmla="*/ 180 w 202"/>
                  <a:gd name="T57" fmla="*/ 40 h 168"/>
                  <a:gd name="T58" fmla="*/ 164 w 202"/>
                  <a:gd name="T59" fmla="*/ 48 h 168"/>
                  <a:gd name="T60" fmla="*/ 148 w 202"/>
                  <a:gd name="T61" fmla="*/ 18 h 168"/>
                  <a:gd name="T62" fmla="*/ 186 w 202"/>
                  <a:gd name="T63" fmla="*/ 38 h 168"/>
                  <a:gd name="T64" fmla="*/ 180 w 202"/>
                  <a:gd name="T65" fmla="*/ 22 h 168"/>
                  <a:gd name="T66" fmla="*/ 186 w 202"/>
                  <a:gd name="T67" fmla="*/ 0 h 168"/>
                  <a:gd name="T68" fmla="*/ 194 w 202"/>
                  <a:gd name="T69" fmla="*/ 14 h 168"/>
                  <a:gd name="T70" fmla="*/ 186 w 202"/>
                  <a:gd name="T71" fmla="*/ 3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68">
                    <a:moveTo>
                      <a:pt x="80" y="14"/>
                    </a:moveTo>
                    <a:lnTo>
                      <a:pt x="80" y="14"/>
                    </a:lnTo>
                    <a:lnTo>
                      <a:pt x="78" y="30"/>
                    </a:lnTo>
                    <a:lnTo>
                      <a:pt x="78" y="30"/>
                    </a:lnTo>
                    <a:lnTo>
                      <a:pt x="70" y="70"/>
                    </a:lnTo>
                    <a:lnTo>
                      <a:pt x="60" y="102"/>
                    </a:lnTo>
                    <a:lnTo>
                      <a:pt x="60" y="102"/>
                    </a:lnTo>
                    <a:lnTo>
                      <a:pt x="54" y="120"/>
                    </a:lnTo>
                    <a:lnTo>
                      <a:pt x="46" y="138"/>
                    </a:lnTo>
                    <a:lnTo>
                      <a:pt x="36" y="152"/>
                    </a:lnTo>
                    <a:lnTo>
                      <a:pt x="24" y="168"/>
                    </a:lnTo>
                    <a:lnTo>
                      <a:pt x="24" y="168"/>
                    </a:lnTo>
                    <a:lnTo>
                      <a:pt x="12" y="158"/>
                    </a:lnTo>
                    <a:lnTo>
                      <a:pt x="0" y="150"/>
                    </a:lnTo>
                    <a:lnTo>
                      <a:pt x="0" y="150"/>
                    </a:lnTo>
                    <a:lnTo>
                      <a:pt x="8" y="140"/>
                    </a:lnTo>
                    <a:lnTo>
                      <a:pt x="16" y="130"/>
                    </a:lnTo>
                    <a:lnTo>
                      <a:pt x="22" y="118"/>
                    </a:lnTo>
                    <a:lnTo>
                      <a:pt x="30" y="104"/>
                    </a:lnTo>
                    <a:lnTo>
                      <a:pt x="30" y="104"/>
                    </a:lnTo>
                    <a:lnTo>
                      <a:pt x="36" y="88"/>
                    </a:lnTo>
                    <a:lnTo>
                      <a:pt x="42" y="70"/>
                    </a:lnTo>
                    <a:lnTo>
                      <a:pt x="46" y="52"/>
                    </a:lnTo>
                    <a:lnTo>
                      <a:pt x="50" y="32"/>
                    </a:lnTo>
                    <a:lnTo>
                      <a:pt x="50" y="32"/>
                    </a:lnTo>
                    <a:lnTo>
                      <a:pt x="52" y="10"/>
                    </a:lnTo>
                    <a:lnTo>
                      <a:pt x="52" y="10"/>
                    </a:lnTo>
                    <a:lnTo>
                      <a:pt x="52" y="8"/>
                    </a:lnTo>
                    <a:lnTo>
                      <a:pt x="80" y="14"/>
                    </a:lnTo>
                    <a:close/>
                    <a:moveTo>
                      <a:pt x="140" y="8"/>
                    </a:moveTo>
                    <a:lnTo>
                      <a:pt x="140" y="8"/>
                    </a:lnTo>
                    <a:lnTo>
                      <a:pt x="144" y="30"/>
                    </a:lnTo>
                    <a:lnTo>
                      <a:pt x="150" y="56"/>
                    </a:lnTo>
                    <a:lnTo>
                      <a:pt x="150" y="56"/>
                    </a:lnTo>
                    <a:lnTo>
                      <a:pt x="158" y="84"/>
                    </a:lnTo>
                    <a:lnTo>
                      <a:pt x="168" y="108"/>
                    </a:lnTo>
                    <a:lnTo>
                      <a:pt x="182" y="128"/>
                    </a:lnTo>
                    <a:lnTo>
                      <a:pt x="198" y="148"/>
                    </a:lnTo>
                    <a:lnTo>
                      <a:pt x="198" y="148"/>
                    </a:lnTo>
                    <a:lnTo>
                      <a:pt x="184" y="158"/>
                    </a:lnTo>
                    <a:lnTo>
                      <a:pt x="174" y="168"/>
                    </a:lnTo>
                    <a:lnTo>
                      <a:pt x="174" y="168"/>
                    </a:lnTo>
                    <a:lnTo>
                      <a:pt x="164" y="154"/>
                    </a:lnTo>
                    <a:lnTo>
                      <a:pt x="154" y="140"/>
                    </a:lnTo>
                    <a:lnTo>
                      <a:pt x="146" y="124"/>
                    </a:lnTo>
                    <a:lnTo>
                      <a:pt x="138" y="106"/>
                    </a:lnTo>
                    <a:lnTo>
                      <a:pt x="138" y="106"/>
                    </a:lnTo>
                    <a:lnTo>
                      <a:pt x="132" y="88"/>
                    </a:lnTo>
                    <a:lnTo>
                      <a:pt x="126" y="68"/>
                    </a:lnTo>
                    <a:lnTo>
                      <a:pt x="120" y="48"/>
                    </a:lnTo>
                    <a:lnTo>
                      <a:pt x="118" y="28"/>
                    </a:lnTo>
                    <a:lnTo>
                      <a:pt x="118" y="28"/>
                    </a:lnTo>
                    <a:lnTo>
                      <a:pt x="114" y="14"/>
                    </a:lnTo>
                    <a:lnTo>
                      <a:pt x="140" y="8"/>
                    </a:lnTo>
                    <a:close/>
                    <a:moveTo>
                      <a:pt x="164" y="10"/>
                    </a:moveTo>
                    <a:lnTo>
                      <a:pt x="164" y="10"/>
                    </a:lnTo>
                    <a:lnTo>
                      <a:pt x="172" y="24"/>
                    </a:lnTo>
                    <a:lnTo>
                      <a:pt x="180" y="40"/>
                    </a:lnTo>
                    <a:lnTo>
                      <a:pt x="164" y="48"/>
                    </a:lnTo>
                    <a:lnTo>
                      <a:pt x="164" y="48"/>
                    </a:lnTo>
                    <a:lnTo>
                      <a:pt x="156" y="32"/>
                    </a:lnTo>
                    <a:lnTo>
                      <a:pt x="148" y="18"/>
                    </a:lnTo>
                    <a:lnTo>
                      <a:pt x="164" y="10"/>
                    </a:lnTo>
                    <a:close/>
                    <a:moveTo>
                      <a:pt x="186" y="38"/>
                    </a:moveTo>
                    <a:lnTo>
                      <a:pt x="186" y="38"/>
                    </a:lnTo>
                    <a:lnTo>
                      <a:pt x="180" y="22"/>
                    </a:lnTo>
                    <a:lnTo>
                      <a:pt x="172" y="8"/>
                    </a:lnTo>
                    <a:lnTo>
                      <a:pt x="186" y="0"/>
                    </a:lnTo>
                    <a:lnTo>
                      <a:pt x="186" y="0"/>
                    </a:lnTo>
                    <a:lnTo>
                      <a:pt x="194" y="14"/>
                    </a:lnTo>
                    <a:lnTo>
                      <a:pt x="202" y="30"/>
                    </a:lnTo>
                    <a:lnTo>
                      <a:pt x="18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2" name="Freeform 44"/>
              <p:cNvSpPr>
                <a:spLocks/>
              </p:cNvSpPr>
              <p:nvPr/>
            </p:nvSpPr>
            <p:spPr bwMode="auto">
              <a:xfrm>
                <a:off x="1886" y="2480"/>
                <a:ext cx="176" cy="184"/>
              </a:xfrm>
              <a:custGeom>
                <a:avLst/>
                <a:gdLst>
                  <a:gd name="T0" fmla="*/ 176 w 176"/>
                  <a:gd name="T1" fmla="*/ 18 h 184"/>
                  <a:gd name="T2" fmla="*/ 176 w 176"/>
                  <a:gd name="T3" fmla="*/ 18 h 184"/>
                  <a:gd name="T4" fmla="*/ 168 w 176"/>
                  <a:gd name="T5" fmla="*/ 24 h 184"/>
                  <a:gd name="T6" fmla="*/ 168 w 176"/>
                  <a:gd name="T7" fmla="*/ 24 h 184"/>
                  <a:gd name="T8" fmla="*/ 144 w 176"/>
                  <a:gd name="T9" fmla="*/ 48 h 184"/>
                  <a:gd name="T10" fmla="*/ 118 w 176"/>
                  <a:gd name="T11" fmla="*/ 68 h 184"/>
                  <a:gd name="T12" fmla="*/ 118 w 176"/>
                  <a:gd name="T13" fmla="*/ 160 h 184"/>
                  <a:gd name="T14" fmla="*/ 118 w 176"/>
                  <a:gd name="T15" fmla="*/ 160 h 184"/>
                  <a:gd name="T16" fmla="*/ 118 w 176"/>
                  <a:gd name="T17" fmla="*/ 184 h 184"/>
                  <a:gd name="T18" fmla="*/ 88 w 176"/>
                  <a:gd name="T19" fmla="*/ 184 h 184"/>
                  <a:gd name="T20" fmla="*/ 88 w 176"/>
                  <a:gd name="T21" fmla="*/ 184 h 184"/>
                  <a:gd name="T22" fmla="*/ 90 w 176"/>
                  <a:gd name="T23" fmla="*/ 160 h 184"/>
                  <a:gd name="T24" fmla="*/ 90 w 176"/>
                  <a:gd name="T25" fmla="*/ 86 h 184"/>
                  <a:gd name="T26" fmla="*/ 90 w 176"/>
                  <a:gd name="T27" fmla="*/ 86 h 184"/>
                  <a:gd name="T28" fmla="*/ 58 w 176"/>
                  <a:gd name="T29" fmla="*/ 102 h 184"/>
                  <a:gd name="T30" fmla="*/ 14 w 176"/>
                  <a:gd name="T31" fmla="*/ 120 h 184"/>
                  <a:gd name="T32" fmla="*/ 14 w 176"/>
                  <a:gd name="T33" fmla="*/ 120 h 184"/>
                  <a:gd name="T34" fmla="*/ 8 w 176"/>
                  <a:gd name="T35" fmla="*/ 108 h 184"/>
                  <a:gd name="T36" fmla="*/ 0 w 176"/>
                  <a:gd name="T37" fmla="*/ 96 h 184"/>
                  <a:gd name="T38" fmla="*/ 0 w 176"/>
                  <a:gd name="T39" fmla="*/ 96 h 184"/>
                  <a:gd name="T40" fmla="*/ 30 w 176"/>
                  <a:gd name="T41" fmla="*/ 86 h 184"/>
                  <a:gd name="T42" fmla="*/ 58 w 176"/>
                  <a:gd name="T43" fmla="*/ 74 h 184"/>
                  <a:gd name="T44" fmla="*/ 86 w 176"/>
                  <a:gd name="T45" fmla="*/ 58 h 184"/>
                  <a:gd name="T46" fmla="*/ 112 w 176"/>
                  <a:gd name="T47" fmla="*/ 40 h 184"/>
                  <a:gd name="T48" fmla="*/ 112 w 176"/>
                  <a:gd name="T49" fmla="*/ 40 h 184"/>
                  <a:gd name="T50" fmla="*/ 136 w 176"/>
                  <a:gd name="T51" fmla="*/ 18 h 184"/>
                  <a:gd name="T52" fmla="*/ 144 w 176"/>
                  <a:gd name="T53" fmla="*/ 10 h 184"/>
                  <a:gd name="T54" fmla="*/ 150 w 176"/>
                  <a:gd name="T55" fmla="*/ 0 h 184"/>
                  <a:gd name="T56" fmla="*/ 176 w 176"/>
                  <a:gd name="T5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84">
                    <a:moveTo>
                      <a:pt x="176" y="18"/>
                    </a:moveTo>
                    <a:lnTo>
                      <a:pt x="176" y="18"/>
                    </a:lnTo>
                    <a:lnTo>
                      <a:pt x="168" y="24"/>
                    </a:lnTo>
                    <a:lnTo>
                      <a:pt x="168" y="24"/>
                    </a:lnTo>
                    <a:lnTo>
                      <a:pt x="144" y="48"/>
                    </a:lnTo>
                    <a:lnTo>
                      <a:pt x="118" y="68"/>
                    </a:lnTo>
                    <a:lnTo>
                      <a:pt x="118" y="160"/>
                    </a:lnTo>
                    <a:lnTo>
                      <a:pt x="118" y="160"/>
                    </a:lnTo>
                    <a:lnTo>
                      <a:pt x="118" y="184"/>
                    </a:lnTo>
                    <a:lnTo>
                      <a:pt x="88" y="184"/>
                    </a:lnTo>
                    <a:lnTo>
                      <a:pt x="88" y="184"/>
                    </a:lnTo>
                    <a:lnTo>
                      <a:pt x="90" y="160"/>
                    </a:lnTo>
                    <a:lnTo>
                      <a:pt x="90" y="86"/>
                    </a:lnTo>
                    <a:lnTo>
                      <a:pt x="90" y="86"/>
                    </a:lnTo>
                    <a:lnTo>
                      <a:pt x="58" y="102"/>
                    </a:lnTo>
                    <a:lnTo>
                      <a:pt x="14" y="120"/>
                    </a:lnTo>
                    <a:lnTo>
                      <a:pt x="14" y="120"/>
                    </a:lnTo>
                    <a:lnTo>
                      <a:pt x="8" y="108"/>
                    </a:lnTo>
                    <a:lnTo>
                      <a:pt x="0" y="96"/>
                    </a:lnTo>
                    <a:lnTo>
                      <a:pt x="0" y="96"/>
                    </a:lnTo>
                    <a:lnTo>
                      <a:pt x="30" y="86"/>
                    </a:lnTo>
                    <a:lnTo>
                      <a:pt x="58" y="74"/>
                    </a:lnTo>
                    <a:lnTo>
                      <a:pt x="86" y="58"/>
                    </a:lnTo>
                    <a:lnTo>
                      <a:pt x="112" y="40"/>
                    </a:lnTo>
                    <a:lnTo>
                      <a:pt x="112" y="40"/>
                    </a:lnTo>
                    <a:lnTo>
                      <a:pt x="136" y="18"/>
                    </a:lnTo>
                    <a:lnTo>
                      <a:pt x="144" y="10"/>
                    </a:lnTo>
                    <a:lnTo>
                      <a:pt x="150" y="0"/>
                    </a:lnTo>
                    <a:lnTo>
                      <a:pt x="17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Freeform 45"/>
              <p:cNvSpPr>
                <a:spLocks/>
              </p:cNvSpPr>
              <p:nvPr/>
            </p:nvSpPr>
            <p:spPr bwMode="auto">
              <a:xfrm>
                <a:off x="2080" y="2482"/>
                <a:ext cx="184" cy="182"/>
              </a:xfrm>
              <a:custGeom>
                <a:avLst/>
                <a:gdLst>
                  <a:gd name="T0" fmla="*/ 112 w 184"/>
                  <a:gd name="T1" fmla="*/ 92 h 182"/>
                  <a:gd name="T2" fmla="*/ 112 w 184"/>
                  <a:gd name="T3" fmla="*/ 92 h 182"/>
                  <a:gd name="T4" fmla="*/ 114 w 184"/>
                  <a:gd name="T5" fmla="*/ 76 h 182"/>
                  <a:gd name="T6" fmla="*/ 114 w 184"/>
                  <a:gd name="T7" fmla="*/ 76 h 182"/>
                  <a:gd name="T8" fmla="*/ 104 w 184"/>
                  <a:gd name="T9" fmla="*/ 90 h 182"/>
                  <a:gd name="T10" fmla="*/ 92 w 184"/>
                  <a:gd name="T11" fmla="*/ 106 h 182"/>
                  <a:gd name="T12" fmla="*/ 92 w 184"/>
                  <a:gd name="T13" fmla="*/ 106 h 182"/>
                  <a:gd name="T14" fmla="*/ 72 w 184"/>
                  <a:gd name="T15" fmla="*/ 126 h 182"/>
                  <a:gd name="T16" fmla="*/ 50 w 184"/>
                  <a:gd name="T17" fmla="*/ 144 h 182"/>
                  <a:gd name="T18" fmla="*/ 50 w 184"/>
                  <a:gd name="T19" fmla="*/ 144 h 182"/>
                  <a:gd name="T20" fmla="*/ 18 w 184"/>
                  <a:gd name="T21" fmla="*/ 162 h 182"/>
                  <a:gd name="T22" fmla="*/ 18 w 184"/>
                  <a:gd name="T23" fmla="*/ 162 h 182"/>
                  <a:gd name="T24" fmla="*/ 10 w 184"/>
                  <a:gd name="T25" fmla="*/ 150 h 182"/>
                  <a:gd name="T26" fmla="*/ 0 w 184"/>
                  <a:gd name="T27" fmla="*/ 140 h 182"/>
                  <a:gd name="T28" fmla="*/ 0 w 184"/>
                  <a:gd name="T29" fmla="*/ 140 h 182"/>
                  <a:gd name="T30" fmla="*/ 18 w 184"/>
                  <a:gd name="T31" fmla="*/ 132 h 182"/>
                  <a:gd name="T32" fmla="*/ 36 w 184"/>
                  <a:gd name="T33" fmla="*/ 120 h 182"/>
                  <a:gd name="T34" fmla="*/ 52 w 184"/>
                  <a:gd name="T35" fmla="*/ 108 h 182"/>
                  <a:gd name="T36" fmla="*/ 68 w 184"/>
                  <a:gd name="T37" fmla="*/ 94 h 182"/>
                  <a:gd name="T38" fmla="*/ 68 w 184"/>
                  <a:gd name="T39" fmla="*/ 94 h 182"/>
                  <a:gd name="T40" fmla="*/ 84 w 184"/>
                  <a:gd name="T41" fmla="*/ 78 h 182"/>
                  <a:gd name="T42" fmla="*/ 96 w 184"/>
                  <a:gd name="T43" fmla="*/ 60 h 182"/>
                  <a:gd name="T44" fmla="*/ 38 w 184"/>
                  <a:gd name="T45" fmla="*/ 60 h 182"/>
                  <a:gd name="T46" fmla="*/ 38 w 184"/>
                  <a:gd name="T47" fmla="*/ 60 h 182"/>
                  <a:gd name="T48" fmla="*/ 12 w 184"/>
                  <a:gd name="T49" fmla="*/ 60 h 182"/>
                  <a:gd name="T50" fmla="*/ 12 w 184"/>
                  <a:gd name="T51" fmla="*/ 34 h 182"/>
                  <a:gd name="T52" fmla="*/ 12 w 184"/>
                  <a:gd name="T53" fmla="*/ 34 h 182"/>
                  <a:gd name="T54" fmla="*/ 22 w 184"/>
                  <a:gd name="T55" fmla="*/ 36 h 182"/>
                  <a:gd name="T56" fmla="*/ 38 w 184"/>
                  <a:gd name="T57" fmla="*/ 36 h 182"/>
                  <a:gd name="T58" fmla="*/ 112 w 184"/>
                  <a:gd name="T59" fmla="*/ 36 h 182"/>
                  <a:gd name="T60" fmla="*/ 112 w 184"/>
                  <a:gd name="T61" fmla="*/ 18 h 182"/>
                  <a:gd name="T62" fmla="*/ 112 w 184"/>
                  <a:gd name="T63" fmla="*/ 18 h 182"/>
                  <a:gd name="T64" fmla="*/ 110 w 184"/>
                  <a:gd name="T65" fmla="*/ 0 h 182"/>
                  <a:gd name="T66" fmla="*/ 138 w 184"/>
                  <a:gd name="T67" fmla="*/ 0 h 182"/>
                  <a:gd name="T68" fmla="*/ 138 w 184"/>
                  <a:gd name="T69" fmla="*/ 0 h 182"/>
                  <a:gd name="T70" fmla="*/ 138 w 184"/>
                  <a:gd name="T71" fmla="*/ 18 h 182"/>
                  <a:gd name="T72" fmla="*/ 138 w 184"/>
                  <a:gd name="T73" fmla="*/ 18 h 182"/>
                  <a:gd name="T74" fmla="*/ 138 w 184"/>
                  <a:gd name="T75" fmla="*/ 36 h 182"/>
                  <a:gd name="T76" fmla="*/ 160 w 184"/>
                  <a:gd name="T77" fmla="*/ 36 h 182"/>
                  <a:gd name="T78" fmla="*/ 160 w 184"/>
                  <a:gd name="T79" fmla="*/ 36 h 182"/>
                  <a:gd name="T80" fmla="*/ 174 w 184"/>
                  <a:gd name="T81" fmla="*/ 36 h 182"/>
                  <a:gd name="T82" fmla="*/ 184 w 184"/>
                  <a:gd name="T83" fmla="*/ 34 h 182"/>
                  <a:gd name="T84" fmla="*/ 184 w 184"/>
                  <a:gd name="T85" fmla="*/ 60 h 182"/>
                  <a:gd name="T86" fmla="*/ 184 w 184"/>
                  <a:gd name="T87" fmla="*/ 60 h 182"/>
                  <a:gd name="T88" fmla="*/ 160 w 184"/>
                  <a:gd name="T89" fmla="*/ 60 h 182"/>
                  <a:gd name="T90" fmla="*/ 138 w 184"/>
                  <a:gd name="T91" fmla="*/ 60 h 182"/>
                  <a:gd name="T92" fmla="*/ 140 w 184"/>
                  <a:gd name="T93" fmla="*/ 158 h 182"/>
                  <a:gd name="T94" fmla="*/ 140 w 184"/>
                  <a:gd name="T95" fmla="*/ 158 h 182"/>
                  <a:gd name="T96" fmla="*/ 140 w 184"/>
                  <a:gd name="T97" fmla="*/ 182 h 182"/>
                  <a:gd name="T98" fmla="*/ 112 w 184"/>
                  <a:gd name="T99" fmla="*/ 182 h 182"/>
                  <a:gd name="T100" fmla="*/ 112 w 184"/>
                  <a:gd name="T101" fmla="*/ 182 h 182"/>
                  <a:gd name="T102" fmla="*/ 114 w 184"/>
                  <a:gd name="T103" fmla="*/ 162 h 182"/>
                  <a:gd name="T104" fmla="*/ 114 w 184"/>
                  <a:gd name="T105" fmla="*/ 162 h 182"/>
                  <a:gd name="T106" fmla="*/ 114 w 184"/>
                  <a:gd name="T107" fmla="*/ 158 h 182"/>
                  <a:gd name="T108" fmla="*/ 112 w 184"/>
                  <a:gd name="T109" fmla="*/ 94 h 182"/>
                  <a:gd name="T110" fmla="*/ 112 w 184"/>
                  <a:gd name="T111" fmla="*/ 9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182">
                    <a:moveTo>
                      <a:pt x="112" y="92"/>
                    </a:moveTo>
                    <a:lnTo>
                      <a:pt x="112" y="92"/>
                    </a:lnTo>
                    <a:lnTo>
                      <a:pt x="114" y="76"/>
                    </a:lnTo>
                    <a:lnTo>
                      <a:pt x="114" y="76"/>
                    </a:lnTo>
                    <a:lnTo>
                      <a:pt x="104" y="90"/>
                    </a:lnTo>
                    <a:lnTo>
                      <a:pt x="92" y="106"/>
                    </a:lnTo>
                    <a:lnTo>
                      <a:pt x="92" y="106"/>
                    </a:lnTo>
                    <a:lnTo>
                      <a:pt x="72" y="126"/>
                    </a:lnTo>
                    <a:lnTo>
                      <a:pt x="50" y="144"/>
                    </a:lnTo>
                    <a:lnTo>
                      <a:pt x="50" y="144"/>
                    </a:lnTo>
                    <a:lnTo>
                      <a:pt x="18" y="162"/>
                    </a:lnTo>
                    <a:lnTo>
                      <a:pt x="18" y="162"/>
                    </a:lnTo>
                    <a:lnTo>
                      <a:pt x="10" y="150"/>
                    </a:lnTo>
                    <a:lnTo>
                      <a:pt x="0" y="140"/>
                    </a:lnTo>
                    <a:lnTo>
                      <a:pt x="0" y="140"/>
                    </a:lnTo>
                    <a:lnTo>
                      <a:pt x="18" y="132"/>
                    </a:lnTo>
                    <a:lnTo>
                      <a:pt x="36" y="120"/>
                    </a:lnTo>
                    <a:lnTo>
                      <a:pt x="52" y="108"/>
                    </a:lnTo>
                    <a:lnTo>
                      <a:pt x="68" y="94"/>
                    </a:lnTo>
                    <a:lnTo>
                      <a:pt x="68" y="94"/>
                    </a:lnTo>
                    <a:lnTo>
                      <a:pt x="84" y="78"/>
                    </a:lnTo>
                    <a:lnTo>
                      <a:pt x="96" y="60"/>
                    </a:lnTo>
                    <a:lnTo>
                      <a:pt x="38" y="60"/>
                    </a:lnTo>
                    <a:lnTo>
                      <a:pt x="38" y="60"/>
                    </a:lnTo>
                    <a:lnTo>
                      <a:pt x="12" y="60"/>
                    </a:lnTo>
                    <a:lnTo>
                      <a:pt x="12" y="34"/>
                    </a:lnTo>
                    <a:lnTo>
                      <a:pt x="12" y="34"/>
                    </a:lnTo>
                    <a:lnTo>
                      <a:pt x="22" y="36"/>
                    </a:lnTo>
                    <a:lnTo>
                      <a:pt x="38" y="36"/>
                    </a:lnTo>
                    <a:lnTo>
                      <a:pt x="112" y="36"/>
                    </a:lnTo>
                    <a:lnTo>
                      <a:pt x="112" y="18"/>
                    </a:lnTo>
                    <a:lnTo>
                      <a:pt x="112" y="18"/>
                    </a:lnTo>
                    <a:lnTo>
                      <a:pt x="110" y="0"/>
                    </a:lnTo>
                    <a:lnTo>
                      <a:pt x="138" y="0"/>
                    </a:lnTo>
                    <a:lnTo>
                      <a:pt x="138" y="0"/>
                    </a:lnTo>
                    <a:lnTo>
                      <a:pt x="138" y="18"/>
                    </a:lnTo>
                    <a:lnTo>
                      <a:pt x="138" y="18"/>
                    </a:lnTo>
                    <a:lnTo>
                      <a:pt x="138" y="36"/>
                    </a:lnTo>
                    <a:lnTo>
                      <a:pt x="160" y="36"/>
                    </a:lnTo>
                    <a:lnTo>
                      <a:pt x="160" y="36"/>
                    </a:lnTo>
                    <a:lnTo>
                      <a:pt x="174" y="36"/>
                    </a:lnTo>
                    <a:lnTo>
                      <a:pt x="184" y="34"/>
                    </a:lnTo>
                    <a:lnTo>
                      <a:pt x="184" y="60"/>
                    </a:lnTo>
                    <a:lnTo>
                      <a:pt x="184" y="60"/>
                    </a:lnTo>
                    <a:lnTo>
                      <a:pt x="160" y="60"/>
                    </a:lnTo>
                    <a:lnTo>
                      <a:pt x="138" y="60"/>
                    </a:lnTo>
                    <a:lnTo>
                      <a:pt x="140" y="158"/>
                    </a:lnTo>
                    <a:lnTo>
                      <a:pt x="140" y="158"/>
                    </a:lnTo>
                    <a:lnTo>
                      <a:pt x="140" y="182"/>
                    </a:lnTo>
                    <a:lnTo>
                      <a:pt x="112" y="182"/>
                    </a:lnTo>
                    <a:lnTo>
                      <a:pt x="112" y="182"/>
                    </a:lnTo>
                    <a:lnTo>
                      <a:pt x="114" y="162"/>
                    </a:lnTo>
                    <a:lnTo>
                      <a:pt x="114" y="162"/>
                    </a:lnTo>
                    <a:lnTo>
                      <a:pt x="114" y="158"/>
                    </a:lnTo>
                    <a:lnTo>
                      <a:pt x="112" y="94"/>
                    </a:lnTo>
                    <a:lnTo>
                      <a:pt x="112"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4" name="Freeform 46"/>
              <p:cNvSpPr>
                <a:spLocks/>
              </p:cNvSpPr>
              <p:nvPr/>
            </p:nvSpPr>
            <p:spPr bwMode="auto">
              <a:xfrm>
                <a:off x="2302" y="2486"/>
                <a:ext cx="150" cy="174"/>
              </a:xfrm>
              <a:custGeom>
                <a:avLst/>
                <a:gdLst>
                  <a:gd name="T0" fmla="*/ 32 w 150"/>
                  <a:gd name="T1" fmla="*/ 0 h 174"/>
                  <a:gd name="T2" fmla="*/ 32 w 150"/>
                  <a:gd name="T3" fmla="*/ 0 h 174"/>
                  <a:gd name="T4" fmla="*/ 30 w 150"/>
                  <a:gd name="T5" fmla="*/ 22 h 174"/>
                  <a:gd name="T6" fmla="*/ 30 w 150"/>
                  <a:gd name="T7" fmla="*/ 142 h 174"/>
                  <a:gd name="T8" fmla="*/ 30 w 150"/>
                  <a:gd name="T9" fmla="*/ 142 h 174"/>
                  <a:gd name="T10" fmla="*/ 46 w 150"/>
                  <a:gd name="T11" fmla="*/ 138 h 174"/>
                  <a:gd name="T12" fmla="*/ 60 w 150"/>
                  <a:gd name="T13" fmla="*/ 134 h 174"/>
                  <a:gd name="T14" fmla="*/ 74 w 150"/>
                  <a:gd name="T15" fmla="*/ 128 h 174"/>
                  <a:gd name="T16" fmla="*/ 88 w 150"/>
                  <a:gd name="T17" fmla="*/ 120 h 174"/>
                  <a:gd name="T18" fmla="*/ 88 w 150"/>
                  <a:gd name="T19" fmla="*/ 120 h 174"/>
                  <a:gd name="T20" fmla="*/ 100 w 150"/>
                  <a:gd name="T21" fmla="*/ 110 h 174"/>
                  <a:gd name="T22" fmla="*/ 112 w 150"/>
                  <a:gd name="T23" fmla="*/ 98 h 174"/>
                  <a:gd name="T24" fmla="*/ 122 w 150"/>
                  <a:gd name="T25" fmla="*/ 86 h 174"/>
                  <a:gd name="T26" fmla="*/ 130 w 150"/>
                  <a:gd name="T27" fmla="*/ 70 h 174"/>
                  <a:gd name="T28" fmla="*/ 130 w 150"/>
                  <a:gd name="T29" fmla="*/ 70 h 174"/>
                  <a:gd name="T30" fmla="*/ 140 w 150"/>
                  <a:gd name="T31" fmla="*/ 82 h 174"/>
                  <a:gd name="T32" fmla="*/ 150 w 150"/>
                  <a:gd name="T33" fmla="*/ 92 h 174"/>
                  <a:gd name="T34" fmla="*/ 150 w 150"/>
                  <a:gd name="T35" fmla="*/ 92 h 174"/>
                  <a:gd name="T36" fmla="*/ 140 w 150"/>
                  <a:gd name="T37" fmla="*/ 108 h 174"/>
                  <a:gd name="T38" fmla="*/ 128 w 150"/>
                  <a:gd name="T39" fmla="*/ 120 h 174"/>
                  <a:gd name="T40" fmla="*/ 116 w 150"/>
                  <a:gd name="T41" fmla="*/ 132 h 174"/>
                  <a:gd name="T42" fmla="*/ 104 w 150"/>
                  <a:gd name="T43" fmla="*/ 142 h 174"/>
                  <a:gd name="T44" fmla="*/ 104 w 150"/>
                  <a:gd name="T45" fmla="*/ 142 h 174"/>
                  <a:gd name="T46" fmla="*/ 88 w 150"/>
                  <a:gd name="T47" fmla="*/ 152 h 174"/>
                  <a:gd name="T48" fmla="*/ 70 w 150"/>
                  <a:gd name="T49" fmla="*/ 160 h 174"/>
                  <a:gd name="T50" fmla="*/ 50 w 150"/>
                  <a:gd name="T51" fmla="*/ 166 h 174"/>
                  <a:gd name="T52" fmla="*/ 26 w 150"/>
                  <a:gd name="T53" fmla="*/ 172 h 174"/>
                  <a:gd name="T54" fmla="*/ 26 w 150"/>
                  <a:gd name="T55" fmla="*/ 172 h 174"/>
                  <a:gd name="T56" fmla="*/ 14 w 150"/>
                  <a:gd name="T57" fmla="*/ 174 h 174"/>
                  <a:gd name="T58" fmla="*/ 0 w 150"/>
                  <a:gd name="T59" fmla="*/ 158 h 174"/>
                  <a:gd name="T60" fmla="*/ 0 w 150"/>
                  <a:gd name="T61" fmla="*/ 158 h 174"/>
                  <a:gd name="T62" fmla="*/ 2 w 150"/>
                  <a:gd name="T63" fmla="*/ 150 h 174"/>
                  <a:gd name="T64" fmla="*/ 2 w 150"/>
                  <a:gd name="T65" fmla="*/ 136 h 174"/>
                  <a:gd name="T66" fmla="*/ 2 w 150"/>
                  <a:gd name="T67" fmla="*/ 22 h 174"/>
                  <a:gd name="T68" fmla="*/ 2 w 150"/>
                  <a:gd name="T69" fmla="*/ 22 h 174"/>
                  <a:gd name="T70" fmla="*/ 2 w 150"/>
                  <a:gd name="T71" fmla="*/ 0 h 174"/>
                  <a:gd name="T72" fmla="*/ 32 w 150"/>
                  <a:gd name="T7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74">
                    <a:moveTo>
                      <a:pt x="32" y="0"/>
                    </a:moveTo>
                    <a:lnTo>
                      <a:pt x="32" y="0"/>
                    </a:lnTo>
                    <a:lnTo>
                      <a:pt x="30" y="22"/>
                    </a:lnTo>
                    <a:lnTo>
                      <a:pt x="30" y="142"/>
                    </a:lnTo>
                    <a:lnTo>
                      <a:pt x="30" y="142"/>
                    </a:lnTo>
                    <a:lnTo>
                      <a:pt x="46" y="138"/>
                    </a:lnTo>
                    <a:lnTo>
                      <a:pt x="60" y="134"/>
                    </a:lnTo>
                    <a:lnTo>
                      <a:pt x="74" y="128"/>
                    </a:lnTo>
                    <a:lnTo>
                      <a:pt x="88" y="120"/>
                    </a:lnTo>
                    <a:lnTo>
                      <a:pt x="88" y="120"/>
                    </a:lnTo>
                    <a:lnTo>
                      <a:pt x="100" y="110"/>
                    </a:lnTo>
                    <a:lnTo>
                      <a:pt x="112" y="98"/>
                    </a:lnTo>
                    <a:lnTo>
                      <a:pt x="122" y="86"/>
                    </a:lnTo>
                    <a:lnTo>
                      <a:pt x="130" y="70"/>
                    </a:lnTo>
                    <a:lnTo>
                      <a:pt x="130" y="70"/>
                    </a:lnTo>
                    <a:lnTo>
                      <a:pt x="140" y="82"/>
                    </a:lnTo>
                    <a:lnTo>
                      <a:pt x="150" y="92"/>
                    </a:lnTo>
                    <a:lnTo>
                      <a:pt x="150" y="92"/>
                    </a:lnTo>
                    <a:lnTo>
                      <a:pt x="140" y="108"/>
                    </a:lnTo>
                    <a:lnTo>
                      <a:pt x="128" y="120"/>
                    </a:lnTo>
                    <a:lnTo>
                      <a:pt x="116" y="132"/>
                    </a:lnTo>
                    <a:lnTo>
                      <a:pt x="104" y="142"/>
                    </a:lnTo>
                    <a:lnTo>
                      <a:pt x="104" y="142"/>
                    </a:lnTo>
                    <a:lnTo>
                      <a:pt x="88" y="152"/>
                    </a:lnTo>
                    <a:lnTo>
                      <a:pt x="70" y="160"/>
                    </a:lnTo>
                    <a:lnTo>
                      <a:pt x="50" y="166"/>
                    </a:lnTo>
                    <a:lnTo>
                      <a:pt x="26" y="172"/>
                    </a:lnTo>
                    <a:lnTo>
                      <a:pt x="26" y="172"/>
                    </a:lnTo>
                    <a:lnTo>
                      <a:pt x="14" y="174"/>
                    </a:lnTo>
                    <a:lnTo>
                      <a:pt x="0" y="158"/>
                    </a:lnTo>
                    <a:lnTo>
                      <a:pt x="0" y="158"/>
                    </a:lnTo>
                    <a:lnTo>
                      <a:pt x="2" y="150"/>
                    </a:lnTo>
                    <a:lnTo>
                      <a:pt x="2" y="136"/>
                    </a:lnTo>
                    <a:lnTo>
                      <a:pt x="2" y="22"/>
                    </a:lnTo>
                    <a:lnTo>
                      <a:pt x="2" y="22"/>
                    </a:lnTo>
                    <a:lnTo>
                      <a:pt x="2"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Freeform 47"/>
              <p:cNvSpPr>
                <a:spLocks noEditPoints="1"/>
              </p:cNvSpPr>
              <p:nvPr/>
            </p:nvSpPr>
            <p:spPr bwMode="auto">
              <a:xfrm>
                <a:off x="2468" y="2466"/>
                <a:ext cx="196" cy="202"/>
              </a:xfrm>
              <a:custGeom>
                <a:avLst/>
                <a:gdLst>
                  <a:gd name="T0" fmla="*/ 62 w 196"/>
                  <a:gd name="T1" fmla="*/ 98 h 202"/>
                  <a:gd name="T2" fmla="*/ 60 w 196"/>
                  <a:gd name="T3" fmla="*/ 104 h 202"/>
                  <a:gd name="T4" fmla="*/ 46 w 196"/>
                  <a:gd name="T5" fmla="*/ 148 h 202"/>
                  <a:gd name="T6" fmla="*/ 26 w 196"/>
                  <a:gd name="T7" fmla="*/ 186 h 202"/>
                  <a:gd name="T8" fmla="*/ 12 w 196"/>
                  <a:gd name="T9" fmla="*/ 178 h 202"/>
                  <a:gd name="T10" fmla="*/ 0 w 196"/>
                  <a:gd name="T11" fmla="*/ 172 h 202"/>
                  <a:gd name="T12" fmla="*/ 18 w 196"/>
                  <a:gd name="T13" fmla="*/ 148 h 202"/>
                  <a:gd name="T14" fmla="*/ 30 w 196"/>
                  <a:gd name="T15" fmla="*/ 116 h 202"/>
                  <a:gd name="T16" fmla="*/ 34 w 196"/>
                  <a:gd name="T17" fmla="*/ 102 h 202"/>
                  <a:gd name="T18" fmla="*/ 62 w 196"/>
                  <a:gd name="T19" fmla="*/ 98 h 202"/>
                  <a:gd name="T20" fmla="*/ 84 w 196"/>
                  <a:gd name="T21" fmla="*/ 40 h 202"/>
                  <a:gd name="T22" fmla="*/ 112 w 196"/>
                  <a:gd name="T23" fmla="*/ 18 h 202"/>
                  <a:gd name="T24" fmla="*/ 110 w 196"/>
                  <a:gd name="T25" fmla="*/ 40 h 202"/>
                  <a:gd name="T26" fmla="*/ 160 w 196"/>
                  <a:gd name="T27" fmla="*/ 52 h 202"/>
                  <a:gd name="T28" fmla="*/ 176 w 196"/>
                  <a:gd name="T29" fmla="*/ 52 h 202"/>
                  <a:gd name="T30" fmla="*/ 186 w 196"/>
                  <a:gd name="T31" fmla="*/ 76 h 202"/>
                  <a:gd name="T32" fmla="*/ 160 w 196"/>
                  <a:gd name="T33" fmla="*/ 76 h 202"/>
                  <a:gd name="T34" fmla="*/ 110 w 196"/>
                  <a:gd name="T35" fmla="*/ 178 h 202"/>
                  <a:gd name="T36" fmla="*/ 112 w 196"/>
                  <a:gd name="T37" fmla="*/ 202 h 202"/>
                  <a:gd name="T38" fmla="*/ 82 w 196"/>
                  <a:gd name="T39" fmla="*/ 202 h 202"/>
                  <a:gd name="T40" fmla="*/ 84 w 196"/>
                  <a:gd name="T41" fmla="*/ 76 h 202"/>
                  <a:gd name="T42" fmla="*/ 36 w 196"/>
                  <a:gd name="T43" fmla="*/ 76 h 202"/>
                  <a:gd name="T44" fmla="*/ 10 w 196"/>
                  <a:gd name="T45" fmla="*/ 50 h 202"/>
                  <a:gd name="T46" fmla="*/ 22 w 196"/>
                  <a:gd name="T47" fmla="*/ 52 h 202"/>
                  <a:gd name="T48" fmla="*/ 84 w 196"/>
                  <a:gd name="T49" fmla="*/ 52 h 202"/>
                  <a:gd name="T50" fmla="*/ 156 w 196"/>
                  <a:gd name="T51" fmla="*/ 90 h 202"/>
                  <a:gd name="T52" fmla="*/ 164 w 196"/>
                  <a:gd name="T53" fmla="*/ 114 h 202"/>
                  <a:gd name="T54" fmla="*/ 178 w 196"/>
                  <a:gd name="T55" fmla="*/ 146 h 202"/>
                  <a:gd name="T56" fmla="*/ 194 w 196"/>
                  <a:gd name="T57" fmla="*/ 172 h 202"/>
                  <a:gd name="T58" fmla="*/ 182 w 196"/>
                  <a:gd name="T59" fmla="*/ 178 h 202"/>
                  <a:gd name="T60" fmla="*/ 170 w 196"/>
                  <a:gd name="T61" fmla="*/ 186 h 202"/>
                  <a:gd name="T62" fmla="*/ 150 w 196"/>
                  <a:gd name="T63" fmla="*/ 150 h 202"/>
                  <a:gd name="T64" fmla="*/ 136 w 196"/>
                  <a:gd name="T65" fmla="*/ 106 h 202"/>
                  <a:gd name="T66" fmla="*/ 132 w 196"/>
                  <a:gd name="T67" fmla="*/ 98 h 202"/>
                  <a:gd name="T68" fmla="*/ 196 w 196"/>
                  <a:gd name="T69" fmla="*/ 24 h 202"/>
                  <a:gd name="T70" fmla="*/ 194 w 196"/>
                  <a:gd name="T71" fmla="*/ 34 h 202"/>
                  <a:gd name="T72" fmla="*/ 182 w 196"/>
                  <a:gd name="T73" fmla="*/ 46 h 202"/>
                  <a:gd name="T74" fmla="*/ 174 w 196"/>
                  <a:gd name="T75" fmla="*/ 48 h 202"/>
                  <a:gd name="T76" fmla="*/ 156 w 196"/>
                  <a:gd name="T77" fmla="*/ 40 h 202"/>
                  <a:gd name="T78" fmla="*/ 150 w 196"/>
                  <a:gd name="T79" fmla="*/ 24 h 202"/>
                  <a:gd name="T80" fmla="*/ 152 w 196"/>
                  <a:gd name="T81" fmla="*/ 16 h 202"/>
                  <a:gd name="T82" fmla="*/ 164 w 196"/>
                  <a:gd name="T83" fmla="*/ 2 h 202"/>
                  <a:gd name="T84" fmla="*/ 174 w 196"/>
                  <a:gd name="T85" fmla="*/ 0 h 202"/>
                  <a:gd name="T86" fmla="*/ 190 w 196"/>
                  <a:gd name="T87" fmla="*/ 8 h 202"/>
                  <a:gd name="T88" fmla="*/ 196 w 196"/>
                  <a:gd name="T89" fmla="*/ 24 h 202"/>
                  <a:gd name="T90" fmla="*/ 162 w 196"/>
                  <a:gd name="T91" fmla="*/ 24 h 202"/>
                  <a:gd name="T92" fmla="*/ 162 w 196"/>
                  <a:gd name="T93" fmla="*/ 28 h 202"/>
                  <a:gd name="T94" fmla="*/ 168 w 196"/>
                  <a:gd name="T95" fmla="*/ 36 h 202"/>
                  <a:gd name="T96" fmla="*/ 174 w 196"/>
                  <a:gd name="T97" fmla="*/ 36 h 202"/>
                  <a:gd name="T98" fmla="*/ 182 w 196"/>
                  <a:gd name="T99" fmla="*/ 32 h 202"/>
                  <a:gd name="T100" fmla="*/ 186 w 196"/>
                  <a:gd name="T101" fmla="*/ 24 h 202"/>
                  <a:gd name="T102" fmla="*/ 184 w 196"/>
                  <a:gd name="T103" fmla="*/ 20 h 202"/>
                  <a:gd name="T104" fmla="*/ 178 w 196"/>
                  <a:gd name="T105" fmla="*/ 14 h 202"/>
                  <a:gd name="T106" fmla="*/ 174 w 196"/>
                  <a:gd name="T107" fmla="*/ 12 h 202"/>
                  <a:gd name="T108" fmla="*/ 164 w 196"/>
                  <a:gd name="T109" fmla="*/ 16 h 202"/>
                  <a:gd name="T110" fmla="*/ 162 w 196"/>
                  <a:gd name="T111" fmla="*/ 2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202">
                    <a:moveTo>
                      <a:pt x="62" y="98"/>
                    </a:moveTo>
                    <a:lnTo>
                      <a:pt x="62" y="98"/>
                    </a:lnTo>
                    <a:lnTo>
                      <a:pt x="60" y="104"/>
                    </a:lnTo>
                    <a:lnTo>
                      <a:pt x="60" y="104"/>
                    </a:lnTo>
                    <a:lnTo>
                      <a:pt x="54" y="128"/>
                    </a:lnTo>
                    <a:lnTo>
                      <a:pt x="46" y="148"/>
                    </a:lnTo>
                    <a:lnTo>
                      <a:pt x="36" y="168"/>
                    </a:lnTo>
                    <a:lnTo>
                      <a:pt x="26" y="186"/>
                    </a:lnTo>
                    <a:lnTo>
                      <a:pt x="26" y="186"/>
                    </a:lnTo>
                    <a:lnTo>
                      <a:pt x="12" y="178"/>
                    </a:lnTo>
                    <a:lnTo>
                      <a:pt x="0" y="172"/>
                    </a:lnTo>
                    <a:lnTo>
                      <a:pt x="0" y="172"/>
                    </a:lnTo>
                    <a:lnTo>
                      <a:pt x="10" y="160"/>
                    </a:lnTo>
                    <a:lnTo>
                      <a:pt x="18" y="148"/>
                    </a:lnTo>
                    <a:lnTo>
                      <a:pt x="24" y="134"/>
                    </a:lnTo>
                    <a:lnTo>
                      <a:pt x="30" y="116"/>
                    </a:lnTo>
                    <a:lnTo>
                      <a:pt x="30" y="116"/>
                    </a:lnTo>
                    <a:lnTo>
                      <a:pt x="34" y="102"/>
                    </a:lnTo>
                    <a:lnTo>
                      <a:pt x="36" y="90"/>
                    </a:lnTo>
                    <a:lnTo>
                      <a:pt x="62" y="98"/>
                    </a:lnTo>
                    <a:close/>
                    <a:moveTo>
                      <a:pt x="84" y="40"/>
                    </a:moveTo>
                    <a:lnTo>
                      <a:pt x="84" y="40"/>
                    </a:lnTo>
                    <a:lnTo>
                      <a:pt x="82" y="18"/>
                    </a:lnTo>
                    <a:lnTo>
                      <a:pt x="112" y="18"/>
                    </a:lnTo>
                    <a:lnTo>
                      <a:pt x="112" y="18"/>
                    </a:lnTo>
                    <a:lnTo>
                      <a:pt x="110" y="40"/>
                    </a:lnTo>
                    <a:lnTo>
                      <a:pt x="110" y="52"/>
                    </a:lnTo>
                    <a:lnTo>
                      <a:pt x="160" y="52"/>
                    </a:lnTo>
                    <a:lnTo>
                      <a:pt x="160" y="52"/>
                    </a:lnTo>
                    <a:lnTo>
                      <a:pt x="176" y="52"/>
                    </a:lnTo>
                    <a:lnTo>
                      <a:pt x="186" y="50"/>
                    </a:lnTo>
                    <a:lnTo>
                      <a:pt x="186" y="76"/>
                    </a:lnTo>
                    <a:lnTo>
                      <a:pt x="186" y="76"/>
                    </a:lnTo>
                    <a:lnTo>
                      <a:pt x="160" y="76"/>
                    </a:lnTo>
                    <a:lnTo>
                      <a:pt x="110" y="76"/>
                    </a:lnTo>
                    <a:lnTo>
                      <a:pt x="110" y="178"/>
                    </a:lnTo>
                    <a:lnTo>
                      <a:pt x="110" y="178"/>
                    </a:lnTo>
                    <a:lnTo>
                      <a:pt x="112" y="202"/>
                    </a:lnTo>
                    <a:lnTo>
                      <a:pt x="82" y="202"/>
                    </a:lnTo>
                    <a:lnTo>
                      <a:pt x="82" y="202"/>
                    </a:lnTo>
                    <a:lnTo>
                      <a:pt x="84" y="178"/>
                    </a:lnTo>
                    <a:lnTo>
                      <a:pt x="84" y="76"/>
                    </a:lnTo>
                    <a:lnTo>
                      <a:pt x="36" y="76"/>
                    </a:lnTo>
                    <a:lnTo>
                      <a:pt x="36" y="76"/>
                    </a:lnTo>
                    <a:lnTo>
                      <a:pt x="10" y="76"/>
                    </a:lnTo>
                    <a:lnTo>
                      <a:pt x="10" y="50"/>
                    </a:lnTo>
                    <a:lnTo>
                      <a:pt x="10" y="50"/>
                    </a:lnTo>
                    <a:lnTo>
                      <a:pt x="22" y="52"/>
                    </a:lnTo>
                    <a:lnTo>
                      <a:pt x="38" y="52"/>
                    </a:lnTo>
                    <a:lnTo>
                      <a:pt x="84" y="52"/>
                    </a:lnTo>
                    <a:lnTo>
                      <a:pt x="84" y="40"/>
                    </a:lnTo>
                    <a:close/>
                    <a:moveTo>
                      <a:pt x="156" y="90"/>
                    </a:moveTo>
                    <a:lnTo>
                      <a:pt x="156" y="90"/>
                    </a:lnTo>
                    <a:lnTo>
                      <a:pt x="164" y="114"/>
                    </a:lnTo>
                    <a:lnTo>
                      <a:pt x="164" y="114"/>
                    </a:lnTo>
                    <a:lnTo>
                      <a:pt x="178" y="146"/>
                    </a:lnTo>
                    <a:lnTo>
                      <a:pt x="186" y="160"/>
                    </a:lnTo>
                    <a:lnTo>
                      <a:pt x="194" y="172"/>
                    </a:lnTo>
                    <a:lnTo>
                      <a:pt x="194" y="172"/>
                    </a:lnTo>
                    <a:lnTo>
                      <a:pt x="182" y="178"/>
                    </a:lnTo>
                    <a:lnTo>
                      <a:pt x="170" y="186"/>
                    </a:lnTo>
                    <a:lnTo>
                      <a:pt x="170" y="186"/>
                    </a:lnTo>
                    <a:lnTo>
                      <a:pt x="160" y="168"/>
                    </a:lnTo>
                    <a:lnTo>
                      <a:pt x="150" y="150"/>
                    </a:lnTo>
                    <a:lnTo>
                      <a:pt x="142" y="130"/>
                    </a:lnTo>
                    <a:lnTo>
                      <a:pt x="136" y="106"/>
                    </a:lnTo>
                    <a:lnTo>
                      <a:pt x="136" y="106"/>
                    </a:lnTo>
                    <a:lnTo>
                      <a:pt x="132" y="98"/>
                    </a:lnTo>
                    <a:lnTo>
                      <a:pt x="156" y="90"/>
                    </a:lnTo>
                    <a:close/>
                    <a:moveTo>
                      <a:pt x="196" y="24"/>
                    </a:moveTo>
                    <a:lnTo>
                      <a:pt x="196" y="24"/>
                    </a:lnTo>
                    <a:lnTo>
                      <a:pt x="194" y="34"/>
                    </a:lnTo>
                    <a:lnTo>
                      <a:pt x="190" y="40"/>
                    </a:lnTo>
                    <a:lnTo>
                      <a:pt x="182" y="46"/>
                    </a:lnTo>
                    <a:lnTo>
                      <a:pt x="174" y="48"/>
                    </a:lnTo>
                    <a:lnTo>
                      <a:pt x="174" y="48"/>
                    </a:lnTo>
                    <a:lnTo>
                      <a:pt x="164" y="46"/>
                    </a:lnTo>
                    <a:lnTo>
                      <a:pt x="156" y="40"/>
                    </a:lnTo>
                    <a:lnTo>
                      <a:pt x="152" y="34"/>
                    </a:lnTo>
                    <a:lnTo>
                      <a:pt x="150" y="24"/>
                    </a:lnTo>
                    <a:lnTo>
                      <a:pt x="150" y="24"/>
                    </a:lnTo>
                    <a:lnTo>
                      <a:pt x="152" y="16"/>
                    </a:lnTo>
                    <a:lnTo>
                      <a:pt x="156" y="8"/>
                    </a:lnTo>
                    <a:lnTo>
                      <a:pt x="164" y="2"/>
                    </a:lnTo>
                    <a:lnTo>
                      <a:pt x="174" y="0"/>
                    </a:lnTo>
                    <a:lnTo>
                      <a:pt x="174" y="0"/>
                    </a:lnTo>
                    <a:lnTo>
                      <a:pt x="182" y="2"/>
                    </a:lnTo>
                    <a:lnTo>
                      <a:pt x="190" y="8"/>
                    </a:lnTo>
                    <a:lnTo>
                      <a:pt x="194" y="16"/>
                    </a:lnTo>
                    <a:lnTo>
                      <a:pt x="196" y="24"/>
                    </a:lnTo>
                    <a:lnTo>
                      <a:pt x="196" y="24"/>
                    </a:lnTo>
                    <a:close/>
                    <a:moveTo>
                      <a:pt x="162" y="24"/>
                    </a:moveTo>
                    <a:lnTo>
                      <a:pt x="162" y="24"/>
                    </a:lnTo>
                    <a:lnTo>
                      <a:pt x="162" y="28"/>
                    </a:lnTo>
                    <a:lnTo>
                      <a:pt x="164" y="32"/>
                    </a:lnTo>
                    <a:lnTo>
                      <a:pt x="168" y="36"/>
                    </a:lnTo>
                    <a:lnTo>
                      <a:pt x="174" y="36"/>
                    </a:lnTo>
                    <a:lnTo>
                      <a:pt x="174" y="36"/>
                    </a:lnTo>
                    <a:lnTo>
                      <a:pt x="178" y="36"/>
                    </a:lnTo>
                    <a:lnTo>
                      <a:pt x="182" y="32"/>
                    </a:lnTo>
                    <a:lnTo>
                      <a:pt x="184" y="28"/>
                    </a:lnTo>
                    <a:lnTo>
                      <a:pt x="186" y="24"/>
                    </a:lnTo>
                    <a:lnTo>
                      <a:pt x="186" y="24"/>
                    </a:lnTo>
                    <a:lnTo>
                      <a:pt x="184" y="20"/>
                    </a:lnTo>
                    <a:lnTo>
                      <a:pt x="182" y="16"/>
                    </a:lnTo>
                    <a:lnTo>
                      <a:pt x="178" y="14"/>
                    </a:lnTo>
                    <a:lnTo>
                      <a:pt x="174" y="12"/>
                    </a:lnTo>
                    <a:lnTo>
                      <a:pt x="174" y="12"/>
                    </a:lnTo>
                    <a:lnTo>
                      <a:pt x="168" y="14"/>
                    </a:lnTo>
                    <a:lnTo>
                      <a:pt x="164" y="16"/>
                    </a:lnTo>
                    <a:lnTo>
                      <a:pt x="162" y="20"/>
                    </a:lnTo>
                    <a:lnTo>
                      <a:pt x="162" y="24"/>
                    </a:lnTo>
                    <a:lnTo>
                      <a:pt x="16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Freeform 48"/>
              <p:cNvSpPr>
                <a:spLocks noEditPoints="1"/>
              </p:cNvSpPr>
              <p:nvPr/>
            </p:nvSpPr>
            <p:spPr bwMode="auto">
              <a:xfrm>
                <a:off x="2682" y="2474"/>
                <a:ext cx="186" cy="188"/>
              </a:xfrm>
              <a:custGeom>
                <a:avLst/>
                <a:gdLst>
                  <a:gd name="T0" fmla="*/ 14 w 186"/>
                  <a:gd name="T1" fmla="*/ 64 h 188"/>
                  <a:gd name="T2" fmla="*/ 70 w 186"/>
                  <a:gd name="T3" fmla="*/ 92 h 188"/>
                  <a:gd name="T4" fmla="*/ 58 w 186"/>
                  <a:gd name="T5" fmla="*/ 116 h 188"/>
                  <a:gd name="T6" fmla="*/ 0 w 186"/>
                  <a:gd name="T7" fmla="*/ 86 h 188"/>
                  <a:gd name="T8" fmla="*/ 4 w 186"/>
                  <a:gd name="T9" fmla="*/ 158 h 188"/>
                  <a:gd name="T10" fmla="*/ 18 w 186"/>
                  <a:gd name="T11" fmla="*/ 158 h 188"/>
                  <a:gd name="T12" fmla="*/ 50 w 186"/>
                  <a:gd name="T13" fmla="*/ 150 h 188"/>
                  <a:gd name="T14" fmla="*/ 66 w 186"/>
                  <a:gd name="T15" fmla="*/ 144 h 188"/>
                  <a:gd name="T16" fmla="*/ 100 w 186"/>
                  <a:gd name="T17" fmla="*/ 126 h 188"/>
                  <a:gd name="T18" fmla="*/ 128 w 186"/>
                  <a:gd name="T19" fmla="*/ 98 h 188"/>
                  <a:gd name="T20" fmla="*/ 142 w 186"/>
                  <a:gd name="T21" fmla="*/ 76 h 188"/>
                  <a:gd name="T22" fmla="*/ 152 w 186"/>
                  <a:gd name="T23" fmla="*/ 52 h 188"/>
                  <a:gd name="T24" fmla="*/ 174 w 186"/>
                  <a:gd name="T25" fmla="*/ 70 h 188"/>
                  <a:gd name="T26" fmla="*/ 168 w 186"/>
                  <a:gd name="T27" fmla="*/ 86 h 188"/>
                  <a:gd name="T28" fmla="*/ 152 w 186"/>
                  <a:gd name="T29" fmla="*/ 112 h 188"/>
                  <a:gd name="T30" fmla="*/ 142 w 186"/>
                  <a:gd name="T31" fmla="*/ 124 h 188"/>
                  <a:gd name="T32" fmla="*/ 120 w 186"/>
                  <a:gd name="T33" fmla="*/ 146 h 188"/>
                  <a:gd name="T34" fmla="*/ 94 w 186"/>
                  <a:gd name="T35" fmla="*/ 162 h 188"/>
                  <a:gd name="T36" fmla="*/ 64 w 186"/>
                  <a:gd name="T37" fmla="*/ 174 h 188"/>
                  <a:gd name="T38" fmla="*/ 28 w 186"/>
                  <a:gd name="T39" fmla="*/ 184 h 188"/>
                  <a:gd name="T40" fmla="*/ 4 w 186"/>
                  <a:gd name="T41" fmla="*/ 158 h 188"/>
                  <a:gd name="T42" fmla="*/ 30 w 186"/>
                  <a:gd name="T43" fmla="*/ 12 h 188"/>
                  <a:gd name="T44" fmla="*/ 88 w 186"/>
                  <a:gd name="T45" fmla="*/ 40 h 188"/>
                  <a:gd name="T46" fmla="*/ 74 w 186"/>
                  <a:gd name="T47" fmla="*/ 62 h 188"/>
                  <a:gd name="T48" fmla="*/ 18 w 186"/>
                  <a:gd name="T49" fmla="*/ 34 h 188"/>
                  <a:gd name="T50" fmla="*/ 144 w 186"/>
                  <a:gd name="T51" fmla="*/ 12 h 188"/>
                  <a:gd name="T52" fmla="*/ 154 w 186"/>
                  <a:gd name="T53" fmla="*/ 26 h 188"/>
                  <a:gd name="T54" fmla="*/ 148 w 186"/>
                  <a:gd name="T55" fmla="*/ 50 h 188"/>
                  <a:gd name="T56" fmla="*/ 138 w 186"/>
                  <a:gd name="T57" fmla="*/ 34 h 188"/>
                  <a:gd name="T58" fmla="*/ 144 w 186"/>
                  <a:gd name="T59" fmla="*/ 12 h 188"/>
                  <a:gd name="T60" fmla="*/ 172 w 186"/>
                  <a:gd name="T61" fmla="*/ 36 h 188"/>
                  <a:gd name="T62" fmla="*/ 152 w 186"/>
                  <a:gd name="T63" fmla="*/ 10 h 188"/>
                  <a:gd name="T64" fmla="*/ 166 w 186"/>
                  <a:gd name="T65" fmla="*/ 0 h 188"/>
                  <a:gd name="T66" fmla="*/ 186 w 186"/>
                  <a:gd name="T67" fmla="*/ 2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8">
                    <a:moveTo>
                      <a:pt x="14" y="64"/>
                    </a:moveTo>
                    <a:lnTo>
                      <a:pt x="14" y="64"/>
                    </a:lnTo>
                    <a:lnTo>
                      <a:pt x="44" y="76"/>
                    </a:lnTo>
                    <a:lnTo>
                      <a:pt x="70" y="92"/>
                    </a:lnTo>
                    <a:lnTo>
                      <a:pt x="58" y="116"/>
                    </a:lnTo>
                    <a:lnTo>
                      <a:pt x="58" y="116"/>
                    </a:lnTo>
                    <a:lnTo>
                      <a:pt x="30" y="100"/>
                    </a:lnTo>
                    <a:lnTo>
                      <a:pt x="0" y="86"/>
                    </a:lnTo>
                    <a:lnTo>
                      <a:pt x="14" y="64"/>
                    </a:lnTo>
                    <a:close/>
                    <a:moveTo>
                      <a:pt x="4" y="158"/>
                    </a:moveTo>
                    <a:lnTo>
                      <a:pt x="4" y="158"/>
                    </a:lnTo>
                    <a:lnTo>
                      <a:pt x="18" y="158"/>
                    </a:lnTo>
                    <a:lnTo>
                      <a:pt x="34" y="154"/>
                    </a:lnTo>
                    <a:lnTo>
                      <a:pt x="50" y="150"/>
                    </a:lnTo>
                    <a:lnTo>
                      <a:pt x="66" y="144"/>
                    </a:lnTo>
                    <a:lnTo>
                      <a:pt x="66" y="144"/>
                    </a:lnTo>
                    <a:lnTo>
                      <a:pt x="84" y="136"/>
                    </a:lnTo>
                    <a:lnTo>
                      <a:pt x="100" y="126"/>
                    </a:lnTo>
                    <a:lnTo>
                      <a:pt x="114" y="114"/>
                    </a:lnTo>
                    <a:lnTo>
                      <a:pt x="128" y="98"/>
                    </a:lnTo>
                    <a:lnTo>
                      <a:pt x="128" y="98"/>
                    </a:lnTo>
                    <a:lnTo>
                      <a:pt x="142" y="76"/>
                    </a:lnTo>
                    <a:lnTo>
                      <a:pt x="152" y="52"/>
                    </a:lnTo>
                    <a:lnTo>
                      <a:pt x="152" y="52"/>
                    </a:lnTo>
                    <a:lnTo>
                      <a:pt x="162" y="62"/>
                    </a:lnTo>
                    <a:lnTo>
                      <a:pt x="174" y="70"/>
                    </a:lnTo>
                    <a:lnTo>
                      <a:pt x="174" y="70"/>
                    </a:lnTo>
                    <a:lnTo>
                      <a:pt x="168" y="86"/>
                    </a:lnTo>
                    <a:lnTo>
                      <a:pt x="160" y="100"/>
                    </a:lnTo>
                    <a:lnTo>
                      <a:pt x="152" y="112"/>
                    </a:lnTo>
                    <a:lnTo>
                      <a:pt x="142" y="124"/>
                    </a:lnTo>
                    <a:lnTo>
                      <a:pt x="142" y="124"/>
                    </a:lnTo>
                    <a:lnTo>
                      <a:pt x="132" y="134"/>
                    </a:lnTo>
                    <a:lnTo>
                      <a:pt x="120" y="146"/>
                    </a:lnTo>
                    <a:lnTo>
                      <a:pt x="108" y="154"/>
                    </a:lnTo>
                    <a:lnTo>
                      <a:pt x="94" y="162"/>
                    </a:lnTo>
                    <a:lnTo>
                      <a:pt x="80" y="168"/>
                    </a:lnTo>
                    <a:lnTo>
                      <a:pt x="64" y="174"/>
                    </a:lnTo>
                    <a:lnTo>
                      <a:pt x="28" y="184"/>
                    </a:lnTo>
                    <a:lnTo>
                      <a:pt x="28" y="184"/>
                    </a:lnTo>
                    <a:lnTo>
                      <a:pt x="12" y="188"/>
                    </a:lnTo>
                    <a:lnTo>
                      <a:pt x="4" y="158"/>
                    </a:lnTo>
                    <a:close/>
                    <a:moveTo>
                      <a:pt x="30" y="12"/>
                    </a:moveTo>
                    <a:lnTo>
                      <a:pt x="30" y="12"/>
                    </a:lnTo>
                    <a:lnTo>
                      <a:pt x="60" y="24"/>
                    </a:lnTo>
                    <a:lnTo>
                      <a:pt x="88" y="40"/>
                    </a:lnTo>
                    <a:lnTo>
                      <a:pt x="74" y="62"/>
                    </a:lnTo>
                    <a:lnTo>
                      <a:pt x="74" y="62"/>
                    </a:lnTo>
                    <a:lnTo>
                      <a:pt x="46" y="46"/>
                    </a:lnTo>
                    <a:lnTo>
                      <a:pt x="18" y="34"/>
                    </a:lnTo>
                    <a:lnTo>
                      <a:pt x="30" y="12"/>
                    </a:lnTo>
                    <a:close/>
                    <a:moveTo>
                      <a:pt x="144" y="12"/>
                    </a:moveTo>
                    <a:lnTo>
                      <a:pt x="144" y="12"/>
                    </a:lnTo>
                    <a:lnTo>
                      <a:pt x="154" y="26"/>
                    </a:lnTo>
                    <a:lnTo>
                      <a:pt x="164" y="40"/>
                    </a:lnTo>
                    <a:lnTo>
                      <a:pt x="148" y="50"/>
                    </a:lnTo>
                    <a:lnTo>
                      <a:pt x="148" y="50"/>
                    </a:lnTo>
                    <a:lnTo>
                      <a:pt x="138" y="34"/>
                    </a:lnTo>
                    <a:lnTo>
                      <a:pt x="128" y="22"/>
                    </a:lnTo>
                    <a:lnTo>
                      <a:pt x="144" y="12"/>
                    </a:lnTo>
                    <a:close/>
                    <a:moveTo>
                      <a:pt x="172" y="36"/>
                    </a:moveTo>
                    <a:lnTo>
                      <a:pt x="172" y="36"/>
                    </a:lnTo>
                    <a:lnTo>
                      <a:pt x="162" y="22"/>
                    </a:lnTo>
                    <a:lnTo>
                      <a:pt x="152" y="10"/>
                    </a:lnTo>
                    <a:lnTo>
                      <a:pt x="166" y="0"/>
                    </a:lnTo>
                    <a:lnTo>
                      <a:pt x="166" y="0"/>
                    </a:lnTo>
                    <a:lnTo>
                      <a:pt x="178" y="14"/>
                    </a:lnTo>
                    <a:lnTo>
                      <a:pt x="186" y="28"/>
                    </a:lnTo>
                    <a:lnTo>
                      <a:pt x="17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Freeform 49"/>
              <p:cNvSpPr>
                <a:spLocks/>
              </p:cNvSpPr>
              <p:nvPr/>
            </p:nvSpPr>
            <p:spPr bwMode="auto">
              <a:xfrm>
                <a:off x="2908" y="2480"/>
                <a:ext cx="124" cy="182"/>
              </a:xfrm>
              <a:custGeom>
                <a:avLst/>
                <a:gdLst>
                  <a:gd name="T0" fmla="*/ 0 w 124"/>
                  <a:gd name="T1" fmla="*/ 182 h 182"/>
                  <a:gd name="T2" fmla="*/ 0 w 124"/>
                  <a:gd name="T3" fmla="*/ 182 h 182"/>
                  <a:gd name="T4" fmla="*/ 2 w 124"/>
                  <a:gd name="T5" fmla="*/ 158 h 182"/>
                  <a:gd name="T6" fmla="*/ 2 w 124"/>
                  <a:gd name="T7" fmla="*/ 22 h 182"/>
                  <a:gd name="T8" fmla="*/ 2 w 124"/>
                  <a:gd name="T9" fmla="*/ 22 h 182"/>
                  <a:gd name="T10" fmla="*/ 0 w 124"/>
                  <a:gd name="T11" fmla="*/ 0 h 182"/>
                  <a:gd name="T12" fmla="*/ 28 w 124"/>
                  <a:gd name="T13" fmla="*/ 0 h 182"/>
                  <a:gd name="T14" fmla="*/ 28 w 124"/>
                  <a:gd name="T15" fmla="*/ 0 h 182"/>
                  <a:gd name="T16" fmla="*/ 28 w 124"/>
                  <a:gd name="T17" fmla="*/ 24 h 182"/>
                  <a:gd name="T18" fmla="*/ 28 w 124"/>
                  <a:gd name="T19" fmla="*/ 62 h 182"/>
                  <a:gd name="T20" fmla="*/ 28 w 124"/>
                  <a:gd name="T21" fmla="*/ 62 h 182"/>
                  <a:gd name="T22" fmla="*/ 50 w 124"/>
                  <a:gd name="T23" fmla="*/ 72 h 182"/>
                  <a:gd name="T24" fmla="*/ 74 w 124"/>
                  <a:gd name="T25" fmla="*/ 82 h 182"/>
                  <a:gd name="T26" fmla="*/ 124 w 124"/>
                  <a:gd name="T27" fmla="*/ 108 h 182"/>
                  <a:gd name="T28" fmla="*/ 110 w 124"/>
                  <a:gd name="T29" fmla="*/ 132 h 182"/>
                  <a:gd name="T30" fmla="*/ 110 w 124"/>
                  <a:gd name="T31" fmla="*/ 132 h 182"/>
                  <a:gd name="T32" fmla="*/ 78 w 124"/>
                  <a:gd name="T33" fmla="*/ 114 h 182"/>
                  <a:gd name="T34" fmla="*/ 34 w 124"/>
                  <a:gd name="T35" fmla="*/ 92 h 182"/>
                  <a:gd name="T36" fmla="*/ 34 w 124"/>
                  <a:gd name="T37" fmla="*/ 92 h 182"/>
                  <a:gd name="T38" fmla="*/ 28 w 124"/>
                  <a:gd name="T39" fmla="*/ 88 h 182"/>
                  <a:gd name="T40" fmla="*/ 28 w 124"/>
                  <a:gd name="T41" fmla="*/ 88 h 182"/>
                  <a:gd name="T42" fmla="*/ 28 w 124"/>
                  <a:gd name="T43" fmla="*/ 102 h 182"/>
                  <a:gd name="T44" fmla="*/ 28 w 124"/>
                  <a:gd name="T45" fmla="*/ 160 h 182"/>
                  <a:gd name="T46" fmla="*/ 28 w 124"/>
                  <a:gd name="T47" fmla="*/ 160 h 182"/>
                  <a:gd name="T48" fmla="*/ 28 w 124"/>
                  <a:gd name="T49" fmla="*/ 182 h 182"/>
                  <a:gd name="T50" fmla="*/ 0 w 124"/>
                  <a:gd name="T5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82">
                    <a:moveTo>
                      <a:pt x="0" y="182"/>
                    </a:moveTo>
                    <a:lnTo>
                      <a:pt x="0" y="182"/>
                    </a:lnTo>
                    <a:lnTo>
                      <a:pt x="2" y="158"/>
                    </a:lnTo>
                    <a:lnTo>
                      <a:pt x="2" y="22"/>
                    </a:lnTo>
                    <a:lnTo>
                      <a:pt x="2" y="22"/>
                    </a:lnTo>
                    <a:lnTo>
                      <a:pt x="0" y="0"/>
                    </a:lnTo>
                    <a:lnTo>
                      <a:pt x="28" y="0"/>
                    </a:lnTo>
                    <a:lnTo>
                      <a:pt x="28" y="0"/>
                    </a:lnTo>
                    <a:lnTo>
                      <a:pt x="28" y="24"/>
                    </a:lnTo>
                    <a:lnTo>
                      <a:pt x="28" y="62"/>
                    </a:lnTo>
                    <a:lnTo>
                      <a:pt x="28" y="62"/>
                    </a:lnTo>
                    <a:lnTo>
                      <a:pt x="50" y="72"/>
                    </a:lnTo>
                    <a:lnTo>
                      <a:pt x="74" y="82"/>
                    </a:lnTo>
                    <a:lnTo>
                      <a:pt x="124" y="108"/>
                    </a:lnTo>
                    <a:lnTo>
                      <a:pt x="110" y="132"/>
                    </a:lnTo>
                    <a:lnTo>
                      <a:pt x="110" y="132"/>
                    </a:lnTo>
                    <a:lnTo>
                      <a:pt x="78" y="114"/>
                    </a:lnTo>
                    <a:lnTo>
                      <a:pt x="34" y="92"/>
                    </a:lnTo>
                    <a:lnTo>
                      <a:pt x="34" y="92"/>
                    </a:lnTo>
                    <a:lnTo>
                      <a:pt x="28" y="88"/>
                    </a:lnTo>
                    <a:lnTo>
                      <a:pt x="28" y="88"/>
                    </a:lnTo>
                    <a:lnTo>
                      <a:pt x="28" y="102"/>
                    </a:lnTo>
                    <a:lnTo>
                      <a:pt x="28" y="160"/>
                    </a:lnTo>
                    <a:lnTo>
                      <a:pt x="28" y="160"/>
                    </a:lnTo>
                    <a:lnTo>
                      <a:pt x="28" y="182"/>
                    </a:lnTo>
                    <a:lnTo>
                      <a:pt x="0"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Freeform 50"/>
              <p:cNvSpPr>
                <a:spLocks noEditPoints="1"/>
              </p:cNvSpPr>
              <p:nvPr/>
            </p:nvSpPr>
            <p:spPr bwMode="auto">
              <a:xfrm>
                <a:off x="3076" y="2486"/>
                <a:ext cx="126" cy="178"/>
              </a:xfrm>
              <a:custGeom>
                <a:avLst/>
                <a:gdLst>
                  <a:gd name="T0" fmla="*/ 28 w 126"/>
                  <a:gd name="T1" fmla="*/ 0 h 178"/>
                  <a:gd name="T2" fmla="*/ 28 w 126"/>
                  <a:gd name="T3" fmla="*/ 0 h 178"/>
                  <a:gd name="T4" fmla="*/ 28 w 126"/>
                  <a:gd name="T5" fmla="*/ 18 h 178"/>
                  <a:gd name="T6" fmla="*/ 28 w 126"/>
                  <a:gd name="T7" fmla="*/ 78 h 178"/>
                  <a:gd name="T8" fmla="*/ 28 w 126"/>
                  <a:gd name="T9" fmla="*/ 78 h 178"/>
                  <a:gd name="T10" fmla="*/ 28 w 126"/>
                  <a:gd name="T11" fmla="*/ 96 h 178"/>
                  <a:gd name="T12" fmla="*/ 0 w 126"/>
                  <a:gd name="T13" fmla="*/ 96 h 178"/>
                  <a:gd name="T14" fmla="*/ 0 w 126"/>
                  <a:gd name="T15" fmla="*/ 96 h 178"/>
                  <a:gd name="T16" fmla="*/ 0 w 126"/>
                  <a:gd name="T17" fmla="*/ 78 h 178"/>
                  <a:gd name="T18" fmla="*/ 0 w 126"/>
                  <a:gd name="T19" fmla="*/ 18 h 178"/>
                  <a:gd name="T20" fmla="*/ 0 w 126"/>
                  <a:gd name="T21" fmla="*/ 18 h 178"/>
                  <a:gd name="T22" fmla="*/ 0 w 126"/>
                  <a:gd name="T23" fmla="*/ 0 h 178"/>
                  <a:gd name="T24" fmla="*/ 28 w 126"/>
                  <a:gd name="T25" fmla="*/ 0 h 178"/>
                  <a:gd name="T26" fmla="*/ 126 w 126"/>
                  <a:gd name="T27" fmla="*/ 0 h 178"/>
                  <a:gd name="T28" fmla="*/ 126 w 126"/>
                  <a:gd name="T29" fmla="*/ 0 h 178"/>
                  <a:gd name="T30" fmla="*/ 124 w 126"/>
                  <a:gd name="T31" fmla="*/ 20 h 178"/>
                  <a:gd name="T32" fmla="*/ 124 w 126"/>
                  <a:gd name="T33" fmla="*/ 48 h 178"/>
                  <a:gd name="T34" fmla="*/ 124 w 126"/>
                  <a:gd name="T35" fmla="*/ 48 h 178"/>
                  <a:gd name="T36" fmla="*/ 122 w 126"/>
                  <a:gd name="T37" fmla="*/ 88 h 178"/>
                  <a:gd name="T38" fmla="*/ 120 w 126"/>
                  <a:gd name="T39" fmla="*/ 102 h 178"/>
                  <a:gd name="T40" fmla="*/ 118 w 126"/>
                  <a:gd name="T41" fmla="*/ 112 h 178"/>
                  <a:gd name="T42" fmla="*/ 118 w 126"/>
                  <a:gd name="T43" fmla="*/ 112 h 178"/>
                  <a:gd name="T44" fmla="*/ 112 w 126"/>
                  <a:gd name="T45" fmla="*/ 128 h 178"/>
                  <a:gd name="T46" fmla="*/ 104 w 126"/>
                  <a:gd name="T47" fmla="*/ 140 h 178"/>
                  <a:gd name="T48" fmla="*/ 92 w 126"/>
                  <a:gd name="T49" fmla="*/ 152 h 178"/>
                  <a:gd name="T50" fmla="*/ 76 w 126"/>
                  <a:gd name="T51" fmla="*/ 162 h 178"/>
                  <a:gd name="T52" fmla="*/ 76 w 126"/>
                  <a:gd name="T53" fmla="*/ 162 h 178"/>
                  <a:gd name="T54" fmla="*/ 58 w 126"/>
                  <a:gd name="T55" fmla="*/ 170 h 178"/>
                  <a:gd name="T56" fmla="*/ 36 w 126"/>
                  <a:gd name="T57" fmla="*/ 178 h 178"/>
                  <a:gd name="T58" fmla="*/ 36 w 126"/>
                  <a:gd name="T59" fmla="*/ 178 h 178"/>
                  <a:gd name="T60" fmla="*/ 30 w 126"/>
                  <a:gd name="T61" fmla="*/ 166 h 178"/>
                  <a:gd name="T62" fmla="*/ 20 w 126"/>
                  <a:gd name="T63" fmla="*/ 154 h 178"/>
                  <a:gd name="T64" fmla="*/ 20 w 126"/>
                  <a:gd name="T65" fmla="*/ 154 h 178"/>
                  <a:gd name="T66" fmla="*/ 46 w 126"/>
                  <a:gd name="T67" fmla="*/ 146 h 178"/>
                  <a:gd name="T68" fmla="*/ 56 w 126"/>
                  <a:gd name="T69" fmla="*/ 142 h 178"/>
                  <a:gd name="T70" fmla="*/ 66 w 126"/>
                  <a:gd name="T71" fmla="*/ 136 h 178"/>
                  <a:gd name="T72" fmla="*/ 66 w 126"/>
                  <a:gd name="T73" fmla="*/ 136 h 178"/>
                  <a:gd name="T74" fmla="*/ 78 w 126"/>
                  <a:gd name="T75" fmla="*/ 126 h 178"/>
                  <a:gd name="T76" fmla="*/ 88 w 126"/>
                  <a:gd name="T77" fmla="*/ 114 h 178"/>
                  <a:gd name="T78" fmla="*/ 92 w 126"/>
                  <a:gd name="T79" fmla="*/ 100 h 178"/>
                  <a:gd name="T80" fmla="*/ 96 w 126"/>
                  <a:gd name="T81" fmla="*/ 82 h 178"/>
                  <a:gd name="T82" fmla="*/ 96 w 126"/>
                  <a:gd name="T83" fmla="*/ 82 h 178"/>
                  <a:gd name="T84" fmla="*/ 96 w 126"/>
                  <a:gd name="T85" fmla="*/ 46 h 178"/>
                  <a:gd name="T86" fmla="*/ 96 w 126"/>
                  <a:gd name="T87" fmla="*/ 20 h 178"/>
                  <a:gd name="T88" fmla="*/ 96 w 126"/>
                  <a:gd name="T89" fmla="*/ 20 h 178"/>
                  <a:gd name="T90" fmla="*/ 96 w 126"/>
                  <a:gd name="T91" fmla="*/ 0 h 178"/>
                  <a:gd name="T92" fmla="*/ 126 w 126"/>
                  <a:gd name="T9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178">
                    <a:moveTo>
                      <a:pt x="28" y="0"/>
                    </a:moveTo>
                    <a:lnTo>
                      <a:pt x="28" y="0"/>
                    </a:lnTo>
                    <a:lnTo>
                      <a:pt x="28" y="18"/>
                    </a:lnTo>
                    <a:lnTo>
                      <a:pt x="28" y="78"/>
                    </a:lnTo>
                    <a:lnTo>
                      <a:pt x="28" y="78"/>
                    </a:lnTo>
                    <a:lnTo>
                      <a:pt x="28" y="96"/>
                    </a:lnTo>
                    <a:lnTo>
                      <a:pt x="0" y="96"/>
                    </a:lnTo>
                    <a:lnTo>
                      <a:pt x="0" y="96"/>
                    </a:lnTo>
                    <a:lnTo>
                      <a:pt x="0" y="78"/>
                    </a:lnTo>
                    <a:lnTo>
                      <a:pt x="0" y="18"/>
                    </a:lnTo>
                    <a:lnTo>
                      <a:pt x="0" y="18"/>
                    </a:lnTo>
                    <a:lnTo>
                      <a:pt x="0" y="0"/>
                    </a:lnTo>
                    <a:lnTo>
                      <a:pt x="28" y="0"/>
                    </a:lnTo>
                    <a:close/>
                    <a:moveTo>
                      <a:pt x="126" y="0"/>
                    </a:moveTo>
                    <a:lnTo>
                      <a:pt x="126" y="0"/>
                    </a:lnTo>
                    <a:lnTo>
                      <a:pt x="124" y="20"/>
                    </a:lnTo>
                    <a:lnTo>
                      <a:pt x="124" y="48"/>
                    </a:lnTo>
                    <a:lnTo>
                      <a:pt x="124" y="48"/>
                    </a:lnTo>
                    <a:lnTo>
                      <a:pt x="122" y="88"/>
                    </a:lnTo>
                    <a:lnTo>
                      <a:pt x="120" y="102"/>
                    </a:lnTo>
                    <a:lnTo>
                      <a:pt x="118" y="112"/>
                    </a:lnTo>
                    <a:lnTo>
                      <a:pt x="118" y="112"/>
                    </a:lnTo>
                    <a:lnTo>
                      <a:pt x="112" y="128"/>
                    </a:lnTo>
                    <a:lnTo>
                      <a:pt x="104" y="140"/>
                    </a:lnTo>
                    <a:lnTo>
                      <a:pt x="92" y="152"/>
                    </a:lnTo>
                    <a:lnTo>
                      <a:pt x="76" y="162"/>
                    </a:lnTo>
                    <a:lnTo>
                      <a:pt x="76" y="162"/>
                    </a:lnTo>
                    <a:lnTo>
                      <a:pt x="58" y="170"/>
                    </a:lnTo>
                    <a:lnTo>
                      <a:pt x="36" y="178"/>
                    </a:lnTo>
                    <a:lnTo>
                      <a:pt x="36" y="178"/>
                    </a:lnTo>
                    <a:lnTo>
                      <a:pt x="30" y="166"/>
                    </a:lnTo>
                    <a:lnTo>
                      <a:pt x="20" y="154"/>
                    </a:lnTo>
                    <a:lnTo>
                      <a:pt x="20" y="154"/>
                    </a:lnTo>
                    <a:lnTo>
                      <a:pt x="46" y="146"/>
                    </a:lnTo>
                    <a:lnTo>
                      <a:pt x="56" y="142"/>
                    </a:lnTo>
                    <a:lnTo>
                      <a:pt x="66" y="136"/>
                    </a:lnTo>
                    <a:lnTo>
                      <a:pt x="66" y="136"/>
                    </a:lnTo>
                    <a:lnTo>
                      <a:pt x="78" y="126"/>
                    </a:lnTo>
                    <a:lnTo>
                      <a:pt x="88" y="114"/>
                    </a:lnTo>
                    <a:lnTo>
                      <a:pt x="92" y="100"/>
                    </a:lnTo>
                    <a:lnTo>
                      <a:pt x="96" y="82"/>
                    </a:lnTo>
                    <a:lnTo>
                      <a:pt x="96" y="82"/>
                    </a:lnTo>
                    <a:lnTo>
                      <a:pt x="96" y="46"/>
                    </a:lnTo>
                    <a:lnTo>
                      <a:pt x="96" y="20"/>
                    </a:lnTo>
                    <a:lnTo>
                      <a:pt x="96" y="20"/>
                    </a:lnTo>
                    <a:lnTo>
                      <a:pt x="96" y="0"/>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Freeform 51"/>
              <p:cNvSpPr>
                <a:spLocks/>
              </p:cNvSpPr>
              <p:nvPr/>
            </p:nvSpPr>
            <p:spPr bwMode="auto">
              <a:xfrm>
                <a:off x="3242" y="2556"/>
                <a:ext cx="182" cy="30"/>
              </a:xfrm>
              <a:custGeom>
                <a:avLst/>
                <a:gdLst>
                  <a:gd name="T0" fmla="*/ 0 w 182"/>
                  <a:gd name="T1" fmla="*/ 0 h 30"/>
                  <a:gd name="T2" fmla="*/ 0 w 182"/>
                  <a:gd name="T3" fmla="*/ 0 h 30"/>
                  <a:gd name="T4" fmla="*/ 14 w 182"/>
                  <a:gd name="T5" fmla="*/ 2 h 30"/>
                  <a:gd name="T6" fmla="*/ 36 w 182"/>
                  <a:gd name="T7" fmla="*/ 2 h 30"/>
                  <a:gd name="T8" fmla="*/ 148 w 182"/>
                  <a:gd name="T9" fmla="*/ 2 h 30"/>
                  <a:gd name="T10" fmla="*/ 148 w 182"/>
                  <a:gd name="T11" fmla="*/ 2 h 30"/>
                  <a:gd name="T12" fmla="*/ 170 w 182"/>
                  <a:gd name="T13" fmla="*/ 2 h 30"/>
                  <a:gd name="T14" fmla="*/ 182 w 182"/>
                  <a:gd name="T15" fmla="*/ 0 h 30"/>
                  <a:gd name="T16" fmla="*/ 182 w 182"/>
                  <a:gd name="T17" fmla="*/ 30 h 30"/>
                  <a:gd name="T18" fmla="*/ 182 w 182"/>
                  <a:gd name="T19" fmla="*/ 30 h 30"/>
                  <a:gd name="T20" fmla="*/ 172 w 182"/>
                  <a:gd name="T21" fmla="*/ 30 h 30"/>
                  <a:gd name="T22" fmla="*/ 148 w 182"/>
                  <a:gd name="T23" fmla="*/ 30 h 30"/>
                  <a:gd name="T24" fmla="*/ 36 w 182"/>
                  <a:gd name="T25" fmla="*/ 30 h 30"/>
                  <a:gd name="T26" fmla="*/ 36 w 182"/>
                  <a:gd name="T27" fmla="*/ 30 h 30"/>
                  <a:gd name="T28" fmla="*/ 12 w 182"/>
                  <a:gd name="T29" fmla="*/ 30 h 30"/>
                  <a:gd name="T30" fmla="*/ 0 w 182"/>
                  <a:gd name="T31" fmla="*/ 30 h 30"/>
                  <a:gd name="T32" fmla="*/ 0 w 18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30">
                    <a:moveTo>
                      <a:pt x="0" y="0"/>
                    </a:moveTo>
                    <a:lnTo>
                      <a:pt x="0" y="0"/>
                    </a:lnTo>
                    <a:lnTo>
                      <a:pt x="14" y="2"/>
                    </a:lnTo>
                    <a:lnTo>
                      <a:pt x="36" y="2"/>
                    </a:lnTo>
                    <a:lnTo>
                      <a:pt x="148" y="2"/>
                    </a:lnTo>
                    <a:lnTo>
                      <a:pt x="148" y="2"/>
                    </a:lnTo>
                    <a:lnTo>
                      <a:pt x="170" y="2"/>
                    </a:lnTo>
                    <a:lnTo>
                      <a:pt x="182" y="0"/>
                    </a:lnTo>
                    <a:lnTo>
                      <a:pt x="182" y="30"/>
                    </a:lnTo>
                    <a:lnTo>
                      <a:pt x="182" y="30"/>
                    </a:lnTo>
                    <a:lnTo>
                      <a:pt x="172" y="30"/>
                    </a:lnTo>
                    <a:lnTo>
                      <a:pt x="148" y="30"/>
                    </a:lnTo>
                    <a:lnTo>
                      <a:pt x="36" y="30"/>
                    </a:lnTo>
                    <a:lnTo>
                      <a:pt x="36" y="30"/>
                    </a:lnTo>
                    <a:lnTo>
                      <a:pt x="12" y="30"/>
                    </a:lnTo>
                    <a:lnTo>
                      <a:pt x="0" y="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0" name="Freeform 52"/>
              <p:cNvSpPr>
                <a:spLocks noEditPoints="1"/>
              </p:cNvSpPr>
              <p:nvPr/>
            </p:nvSpPr>
            <p:spPr bwMode="auto">
              <a:xfrm>
                <a:off x="3452" y="2494"/>
                <a:ext cx="180" cy="166"/>
              </a:xfrm>
              <a:custGeom>
                <a:avLst/>
                <a:gdLst>
                  <a:gd name="T0" fmla="*/ 84 w 180"/>
                  <a:gd name="T1" fmla="*/ 110 h 166"/>
                  <a:gd name="T2" fmla="*/ 66 w 180"/>
                  <a:gd name="T3" fmla="*/ 140 h 166"/>
                  <a:gd name="T4" fmla="*/ 54 w 180"/>
                  <a:gd name="T5" fmla="*/ 148 h 166"/>
                  <a:gd name="T6" fmla="*/ 42 w 180"/>
                  <a:gd name="T7" fmla="*/ 150 h 166"/>
                  <a:gd name="T8" fmla="*/ 34 w 180"/>
                  <a:gd name="T9" fmla="*/ 148 h 166"/>
                  <a:gd name="T10" fmla="*/ 18 w 180"/>
                  <a:gd name="T11" fmla="*/ 140 h 166"/>
                  <a:gd name="T12" fmla="*/ 6 w 180"/>
                  <a:gd name="T13" fmla="*/ 124 h 166"/>
                  <a:gd name="T14" fmla="*/ 0 w 180"/>
                  <a:gd name="T15" fmla="*/ 104 h 166"/>
                  <a:gd name="T16" fmla="*/ 0 w 180"/>
                  <a:gd name="T17" fmla="*/ 90 h 166"/>
                  <a:gd name="T18" fmla="*/ 6 w 180"/>
                  <a:gd name="T19" fmla="*/ 58 h 166"/>
                  <a:gd name="T20" fmla="*/ 24 w 180"/>
                  <a:gd name="T21" fmla="*/ 28 h 166"/>
                  <a:gd name="T22" fmla="*/ 38 w 180"/>
                  <a:gd name="T23" fmla="*/ 16 h 166"/>
                  <a:gd name="T24" fmla="*/ 74 w 180"/>
                  <a:gd name="T25" fmla="*/ 0 h 166"/>
                  <a:gd name="T26" fmla="*/ 96 w 180"/>
                  <a:gd name="T27" fmla="*/ 0 h 166"/>
                  <a:gd name="T28" fmla="*/ 132 w 180"/>
                  <a:gd name="T29" fmla="*/ 4 h 166"/>
                  <a:gd name="T30" fmla="*/ 158 w 180"/>
                  <a:gd name="T31" fmla="*/ 20 h 166"/>
                  <a:gd name="T32" fmla="*/ 174 w 180"/>
                  <a:gd name="T33" fmla="*/ 46 h 166"/>
                  <a:gd name="T34" fmla="*/ 180 w 180"/>
                  <a:gd name="T35" fmla="*/ 78 h 166"/>
                  <a:gd name="T36" fmla="*/ 180 w 180"/>
                  <a:gd name="T37" fmla="*/ 92 h 166"/>
                  <a:gd name="T38" fmla="*/ 172 w 180"/>
                  <a:gd name="T39" fmla="*/ 116 h 166"/>
                  <a:gd name="T40" fmla="*/ 160 w 180"/>
                  <a:gd name="T41" fmla="*/ 136 h 166"/>
                  <a:gd name="T42" fmla="*/ 140 w 180"/>
                  <a:gd name="T43" fmla="*/ 152 h 166"/>
                  <a:gd name="T44" fmla="*/ 130 w 180"/>
                  <a:gd name="T45" fmla="*/ 158 h 166"/>
                  <a:gd name="T46" fmla="*/ 96 w 180"/>
                  <a:gd name="T47" fmla="*/ 166 h 166"/>
                  <a:gd name="T48" fmla="*/ 90 w 180"/>
                  <a:gd name="T49" fmla="*/ 152 h 166"/>
                  <a:gd name="T50" fmla="*/ 82 w 180"/>
                  <a:gd name="T51" fmla="*/ 142 h 166"/>
                  <a:gd name="T52" fmla="*/ 118 w 180"/>
                  <a:gd name="T53" fmla="*/ 134 h 166"/>
                  <a:gd name="T54" fmla="*/ 126 w 180"/>
                  <a:gd name="T55" fmla="*/ 130 h 166"/>
                  <a:gd name="T56" fmla="*/ 146 w 180"/>
                  <a:gd name="T57" fmla="*/ 108 h 166"/>
                  <a:gd name="T58" fmla="*/ 154 w 180"/>
                  <a:gd name="T59" fmla="*/ 76 h 166"/>
                  <a:gd name="T60" fmla="*/ 152 w 180"/>
                  <a:gd name="T61" fmla="*/ 62 h 166"/>
                  <a:gd name="T62" fmla="*/ 140 w 180"/>
                  <a:gd name="T63" fmla="*/ 38 h 166"/>
                  <a:gd name="T64" fmla="*/ 128 w 180"/>
                  <a:gd name="T65" fmla="*/ 30 h 166"/>
                  <a:gd name="T66" fmla="*/ 108 w 180"/>
                  <a:gd name="T67" fmla="*/ 22 h 166"/>
                  <a:gd name="T68" fmla="*/ 104 w 180"/>
                  <a:gd name="T69" fmla="*/ 48 h 166"/>
                  <a:gd name="T70" fmla="*/ 92 w 180"/>
                  <a:gd name="T71" fmla="*/ 90 h 166"/>
                  <a:gd name="T72" fmla="*/ 84 w 180"/>
                  <a:gd name="T73" fmla="*/ 110 h 166"/>
                  <a:gd name="T74" fmla="*/ 54 w 180"/>
                  <a:gd name="T75" fmla="*/ 34 h 166"/>
                  <a:gd name="T76" fmla="*/ 32 w 180"/>
                  <a:gd name="T77" fmla="*/ 58 h 166"/>
                  <a:gd name="T78" fmla="*/ 24 w 180"/>
                  <a:gd name="T79" fmla="*/ 90 h 166"/>
                  <a:gd name="T80" fmla="*/ 26 w 180"/>
                  <a:gd name="T81" fmla="*/ 104 h 166"/>
                  <a:gd name="T82" fmla="*/ 34 w 180"/>
                  <a:gd name="T83" fmla="*/ 120 h 166"/>
                  <a:gd name="T84" fmla="*/ 42 w 180"/>
                  <a:gd name="T85" fmla="*/ 122 h 166"/>
                  <a:gd name="T86" fmla="*/ 46 w 180"/>
                  <a:gd name="T87" fmla="*/ 120 h 166"/>
                  <a:gd name="T88" fmla="*/ 58 w 180"/>
                  <a:gd name="T89" fmla="*/ 106 h 166"/>
                  <a:gd name="T90" fmla="*/ 64 w 180"/>
                  <a:gd name="T91" fmla="*/ 94 h 166"/>
                  <a:gd name="T92" fmla="*/ 74 w 180"/>
                  <a:gd name="T93" fmla="*/ 60 h 166"/>
                  <a:gd name="T94" fmla="*/ 82 w 180"/>
                  <a:gd name="T95" fmla="*/ 24 h 166"/>
                  <a:gd name="T96" fmla="*/ 66 w 180"/>
                  <a:gd name="T97" fmla="*/ 26 h 166"/>
                  <a:gd name="T98" fmla="*/ 54 w 180"/>
                  <a:gd name="T99" fmla="*/ 3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66">
                    <a:moveTo>
                      <a:pt x="84" y="110"/>
                    </a:moveTo>
                    <a:lnTo>
                      <a:pt x="84" y="110"/>
                    </a:lnTo>
                    <a:lnTo>
                      <a:pt x="76" y="128"/>
                    </a:lnTo>
                    <a:lnTo>
                      <a:pt x="66" y="140"/>
                    </a:lnTo>
                    <a:lnTo>
                      <a:pt x="60" y="144"/>
                    </a:lnTo>
                    <a:lnTo>
                      <a:pt x="54" y="148"/>
                    </a:lnTo>
                    <a:lnTo>
                      <a:pt x="48" y="148"/>
                    </a:lnTo>
                    <a:lnTo>
                      <a:pt x="42" y="150"/>
                    </a:lnTo>
                    <a:lnTo>
                      <a:pt x="42" y="150"/>
                    </a:lnTo>
                    <a:lnTo>
                      <a:pt x="34" y="148"/>
                    </a:lnTo>
                    <a:lnTo>
                      <a:pt x="26" y="146"/>
                    </a:lnTo>
                    <a:lnTo>
                      <a:pt x="18" y="140"/>
                    </a:lnTo>
                    <a:lnTo>
                      <a:pt x="12" y="132"/>
                    </a:lnTo>
                    <a:lnTo>
                      <a:pt x="6" y="124"/>
                    </a:lnTo>
                    <a:lnTo>
                      <a:pt x="4" y="114"/>
                    </a:lnTo>
                    <a:lnTo>
                      <a:pt x="0" y="104"/>
                    </a:lnTo>
                    <a:lnTo>
                      <a:pt x="0" y="90"/>
                    </a:lnTo>
                    <a:lnTo>
                      <a:pt x="0" y="90"/>
                    </a:lnTo>
                    <a:lnTo>
                      <a:pt x="2" y="74"/>
                    </a:lnTo>
                    <a:lnTo>
                      <a:pt x="6" y="58"/>
                    </a:lnTo>
                    <a:lnTo>
                      <a:pt x="14" y="42"/>
                    </a:lnTo>
                    <a:lnTo>
                      <a:pt x="24" y="28"/>
                    </a:lnTo>
                    <a:lnTo>
                      <a:pt x="24" y="28"/>
                    </a:lnTo>
                    <a:lnTo>
                      <a:pt x="38" y="16"/>
                    </a:lnTo>
                    <a:lnTo>
                      <a:pt x="56" y="6"/>
                    </a:lnTo>
                    <a:lnTo>
                      <a:pt x="74" y="0"/>
                    </a:lnTo>
                    <a:lnTo>
                      <a:pt x="96" y="0"/>
                    </a:lnTo>
                    <a:lnTo>
                      <a:pt x="96" y="0"/>
                    </a:lnTo>
                    <a:lnTo>
                      <a:pt x="114" y="0"/>
                    </a:lnTo>
                    <a:lnTo>
                      <a:pt x="132" y="4"/>
                    </a:lnTo>
                    <a:lnTo>
                      <a:pt x="146" y="12"/>
                    </a:lnTo>
                    <a:lnTo>
                      <a:pt x="158" y="20"/>
                    </a:lnTo>
                    <a:lnTo>
                      <a:pt x="168" y="32"/>
                    </a:lnTo>
                    <a:lnTo>
                      <a:pt x="174" y="46"/>
                    </a:lnTo>
                    <a:lnTo>
                      <a:pt x="180" y="60"/>
                    </a:lnTo>
                    <a:lnTo>
                      <a:pt x="180" y="78"/>
                    </a:lnTo>
                    <a:lnTo>
                      <a:pt x="180" y="78"/>
                    </a:lnTo>
                    <a:lnTo>
                      <a:pt x="180" y="92"/>
                    </a:lnTo>
                    <a:lnTo>
                      <a:pt x="178" y="104"/>
                    </a:lnTo>
                    <a:lnTo>
                      <a:pt x="172" y="116"/>
                    </a:lnTo>
                    <a:lnTo>
                      <a:pt x="168" y="126"/>
                    </a:lnTo>
                    <a:lnTo>
                      <a:pt x="160" y="136"/>
                    </a:lnTo>
                    <a:lnTo>
                      <a:pt x="150" y="144"/>
                    </a:lnTo>
                    <a:lnTo>
                      <a:pt x="140" y="152"/>
                    </a:lnTo>
                    <a:lnTo>
                      <a:pt x="130" y="158"/>
                    </a:lnTo>
                    <a:lnTo>
                      <a:pt x="130" y="158"/>
                    </a:lnTo>
                    <a:lnTo>
                      <a:pt x="114" y="162"/>
                    </a:lnTo>
                    <a:lnTo>
                      <a:pt x="96" y="166"/>
                    </a:lnTo>
                    <a:lnTo>
                      <a:pt x="96" y="166"/>
                    </a:lnTo>
                    <a:lnTo>
                      <a:pt x="90" y="152"/>
                    </a:lnTo>
                    <a:lnTo>
                      <a:pt x="82" y="142"/>
                    </a:lnTo>
                    <a:lnTo>
                      <a:pt x="82" y="142"/>
                    </a:lnTo>
                    <a:lnTo>
                      <a:pt x="108" y="136"/>
                    </a:lnTo>
                    <a:lnTo>
                      <a:pt x="118" y="134"/>
                    </a:lnTo>
                    <a:lnTo>
                      <a:pt x="126" y="130"/>
                    </a:lnTo>
                    <a:lnTo>
                      <a:pt x="126" y="130"/>
                    </a:lnTo>
                    <a:lnTo>
                      <a:pt x="138" y="120"/>
                    </a:lnTo>
                    <a:lnTo>
                      <a:pt x="146" y="108"/>
                    </a:lnTo>
                    <a:lnTo>
                      <a:pt x="152" y="92"/>
                    </a:lnTo>
                    <a:lnTo>
                      <a:pt x="154" y="76"/>
                    </a:lnTo>
                    <a:lnTo>
                      <a:pt x="154" y="76"/>
                    </a:lnTo>
                    <a:lnTo>
                      <a:pt x="152" y="62"/>
                    </a:lnTo>
                    <a:lnTo>
                      <a:pt x="148" y="50"/>
                    </a:lnTo>
                    <a:lnTo>
                      <a:pt x="140" y="38"/>
                    </a:lnTo>
                    <a:lnTo>
                      <a:pt x="128" y="30"/>
                    </a:lnTo>
                    <a:lnTo>
                      <a:pt x="128" y="30"/>
                    </a:lnTo>
                    <a:lnTo>
                      <a:pt x="118" y="24"/>
                    </a:lnTo>
                    <a:lnTo>
                      <a:pt x="108" y="22"/>
                    </a:lnTo>
                    <a:lnTo>
                      <a:pt x="108" y="22"/>
                    </a:lnTo>
                    <a:lnTo>
                      <a:pt x="104" y="48"/>
                    </a:lnTo>
                    <a:lnTo>
                      <a:pt x="98" y="70"/>
                    </a:lnTo>
                    <a:lnTo>
                      <a:pt x="92" y="90"/>
                    </a:lnTo>
                    <a:lnTo>
                      <a:pt x="84" y="110"/>
                    </a:lnTo>
                    <a:lnTo>
                      <a:pt x="84" y="110"/>
                    </a:lnTo>
                    <a:close/>
                    <a:moveTo>
                      <a:pt x="54" y="34"/>
                    </a:moveTo>
                    <a:lnTo>
                      <a:pt x="54" y="34"/>
                    </a:lnTo>
                    <a:lnTo>
                      <a:pt x="42" y="44"/>
                    </a:lnTo>
                    <a:lnTo>
                      <a:pt x="32" y="58"/>
                    </a:lnTo>
                    <a:lnTo>
                      <a:pt x="26" y="74"/>
                    </a:lnTo>
                    <a:lnTo>
                      <a:pt x="24" y="90"/>
                    </a:lnTo>
                    <a:lnTo>
                      <a:pt x="24" y="90"/>
                    </a:lnTo>
                    <a:lnTo>
                      <a:pt x="26" y="104"/>
                    </a:lnTo>
                    <a:lnTo>
                      <a:pt x="30" y="114"/>
                    </a:lnTo>
                    <a:lnTo>
                      <a:pt x="34" y="120"/>
                    </a:lnTo>
                    <a:lnTo>
                      <a:pt x="38" y="122"/>
                    </a:lnTo>
                    <a:lnTo>
                      <a:pt x="42" y="122"/>
                    </a:lnTo>
                    <a:lnTo>
                      <a:pt x="42" y="122"/>
                    </a:lnTo>
                    <a:lnTo>
                      <a:pt x="46" y="120"/>
                    </a:lnTo>
                    <a:lnTo>
                      <a:pt x="52" y="116"/>
                    </a:lnTo>
                    <a:lnTo>
                      <a:pt x="58" y="106"/>
                    </a:lnTo>
                    <a:lnTo>
                      <a:pt x="64" y="94"/>
                    </a:lnTo>
                    <a:lnTo>
                      <a:pt x="64" y="94"/>
                    </a:lnTo>
                    <a:lnTo>
                      <a:pt x="70" y="80"/>
                    </a:lnTo>
                    <a:lnTo>
                      <a:pt x="74" y="60"/>
                    </a:lnTo>
                    <a:lnTo>
                      <a:pt x="78" y="42"/>
                    </a:lnTo>
                    <a:lnTo>
                      <a:pt x="82" y="24"/>
                    </a:lnTo>
                    <a:lnTo>
                      <a:pt x="82" y="24"/>
                    </a:lnTo>
                    <a:lnTo>
                      <a:pt x="66" y="26"/>
                    </a:lnTo>
                    <a:lnTo>
                      <a:pt x="54" y="34"/>
                    </a:lnTo>
                    <a:lnTo>
                      <a:pt x="5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1" name="Freeform 53"/>
              <p:cNvSpPr>
                <a:spLocks noEditPoints="1"/>
              </p:cNvSpPr>
              <p:nvPr/>
            </p:nvSpPr>
            <p:spPr bwMode="auto">
              <a:xfrm>
                <a:off x="3652" y="2474"/>
                <a:ext cx="198" cy="192"/>
              </a:xfrm>
              <a:custGeom>
                <a:avLst/>
                <a:gdLst>
                  <a:gd name="T0" fmla="*/ 180 w 198"/>
                  <a:gd name="T1" fmla="*/ 40 h 192"/>
                  <a:gd name="T2" fmla="*/ 162 w 198"/>
                  <a:gd name="T3" fmla="*/ 76 h 192"/>
                  <a:gd name="T4" fmla="*/ 198 w 198"/>
                  <a:gd name="T5" fmla="*/ 92 h 192"/>
                  <a:gd name="T6" fmla="*/ 188 w 198"/>
                  <a:gd name="T7" fmla="*/ 112 h 192"/>
                  <a:gd name="T8" fmla="*/ 146 w 198"/>
                  <a:gd name="T9" fmla="*/ 92 h 192"/>
                  <a:gd name="T10" fmla="*/ 108 w 198"/>
                  <a:gd name="T11" fmla="*/ 114 h 192"/>
                  <a:gd name="T12" fmla="*/ 98 w 198"/>
                  <a:gd name="T13" fmla="*/ 96 h 192"/>
                  <a:gd name="T14" fmla="*/ 90 w 198"/>
                  <a:gd name="T15" fmla="*/ 108 h 192"/>
                  <a:gd name="T16" fmla="*/ 64 w 198"/>
                  <a:gd name="T17" fmla="*/ 86 h 192"/>
                  <a:gd name="T18" fmla="*/ 64 w 198"/>
                  <a:gd name="T19" fmla="*/ 96 h 192"/>
                  <a:gd name="T20" fmla="*/ 66 w 198"/>
                  <a:gd name="T21" fmla="*/ 110 h 192"/>
                  <a:gd name="T22" fmla="*/ 44 w 198"/>
                  <a:gd name="T23" fmla="*/ 102 h 192"/>
                  <a:gd name="T24" fmla="*/ 46 w 198"/>
                  <a:gd name="T25" fmla="*/ 86 h 192"/>
                  <a:gd name="T26" fmla="*/ 32 w 198"/>
                  <a:gd name="T27" fmla="*/ 100 h 192"/>
                  <a:gd name="T28" fmla="*/ 10 w 198"/>
                  <a:gd name="T29" fmla="*/ 114 h 192"/>
                  <a:gd name="T30" fmla="*/ 0 w 198"/>
                  <a:gd name="T31" fmla="*/ 98 h 192"/>
                  <a:gd name="T32" fmla="*/ 26 w 198"/>
                  <a:gd name="T33" fmla="*/ 78 h 192"/>
                  <a:gd name="T34" fmla="*/ 10 w 198"/>
                  <a:gd name="T35" fmla="*/ 78 h 192"/>
                  <a:gd name="T36" fmla="*/ 10 w 198"/>
                  <a:gd name="T37" fmla="*/ 50 h 192"/>
                  <a:gd name="T38" fmla="*/ 26 w 198"/>
                  <a:gd name="T39" fmla="*/ 36 h 192"/>
                  <a:gd name="T40" fmla="*/ 22 w 198"/>
                  <a:gd name="T41" fmla="*/ 30 h 192"/>
                  <a:gd name="T42" fmla="*/ 4 w 198"/>
                  <a:gd name="T43" fmla="*/ 10 h 192"/>
                  <a:gd name="T44" fmla="*/ 44 w 198"/>
                  <a:gd name="T45" fmla="*/ 12 h 192"/>
                  <a:gd name="T46" fmla="*/ 66 w 198"/>
                  <a:gd name="T47" fmla="*/ 0 h 192"/>
                  <a:gd name="T48" fmla="*/ 88 w 198"/>
                  <a:gd name="T49" fmla="*/ 12 h 192"/>
                  <a:gd name="T50" fmla="*/ 106 w 198"/>
                  <a:gd name="T51" fmla="*/ 30 h 192"/>
                  <a:gd name="T52" fmla="*/ 64 w 198"/>
                  <a:gd name="T53" fmla="*/ 30 h 192"/>
                  <a:gd name="T54" fmla="*/ 82 w 198"/>
                  <a:gd name="T55" fmla="*/ 36 h 192"/>
                  <a:gd name="T56" fmla="*/ 98 w 198"/>
                  <a:gd name="T57" fmla="*/ 48 h 192"/>
                  <a:gd name="T58" fmla="*/ 116 w 198"/>
                  <a:gd name="T59" fmla="*/ 26 h 192"/>
                  <a:gd name="T60" fmla="*/ 148 w 198"/>
                  <a:gd name="T61" fmla="*/ 4 h 192"/>
                  <a:gd name="T62" fmla="*/ 174 w 198"/>
                  <a:gd name="T63" fmla="*/ 20 h 192"/>
                  <a:gd name="T64" fmla="*/ 196 w 198"/>
                  <a:gd name="T65" fmla="*/ 40 h 192"/>
                  <a:gd name="T66" fmla="*/ 34 w 198"/>
                  <a:gd name="T67" fmla="*/ 132 h 192"/>
                  <a:gd name="T68" fmla="*/ 14 w 198"/>
                  <a:gd name="T69" fmla="*/ 114 h 192"/>
                  <a:gd name="T70" fmla="*/ 164 w 198"/>
                  <a:gd name="T71" fmla="*/ 114 h 192"/>
                  <a:gd name="T72" fmla="*/ 186 w 198"/>
                  <a:gd name="T73" fmla="*/ 134 h 192"/>
                  <a:gd name="T74" fmla="*/ 112 w 198"/>
                  <a:gd name="T75" fmla="*/ 142 h 192"/>
                  <a:gd name="T76" fmla="*/ 176 w 198"/>
                  <a:gd name="T77" fmla="*/ 142 h 192"/>
                  <a:gd name="T78" fmla="*/ 156 w 198"/>
                  <a:gd name="T79" fmla="*/ 162 h 192"/>
                  <a:gd name="T80" fmla="*/ 172 w 198"/>
                  <a:gd name="T81" fmla="*/ 172 h 192"/>
                  <a:gd name="T82" fmla="*/ 196 w 198"/>
                  <a:gd name="T83" fmla="*/ 192 h 192"/>
                  <a:gd name="T84" fmla="*/ 26 w 198"/>
                  <a:gd name="T85" fmla="*/ 190 h 192"/>
                  <a:gd name="T86" fmla="*/ 4 w 198"/>
                  <a:gd name="T87" fmla="*/ 172 h 192"/>
                  <a:gd name="T88" fmla="*/ 40 w 198"/>
                  <a:gd name="T89" fmla="*/ 172 h 192"/>
                  <a:gd name="T90" fmla="*/ 38 w 198"/>
                  <a:gd name="T91" fmla="*/ 140 h 192"/>
                  <a:gd name="T92" fmla="*/ 62 w 198"/>
                  <a:gd name="T93" fmla="*/ 156 h 192"/>
                  <a:gd name="T94" fmla="*/ 88 w 198"/>
                  <a:gd name="T95" fmla="*/ 132 h 192"/>
                  <a:gd name="T96" fmla="*/ 44 w 198"/>
                  <a:gd name="T97" fmla="*/ 64 h 192"/>
                  <a:gd name="T98" fmla="*/ 64 w 198"/>
                  <a:gd name="T99" fmla="*/ 64 h 192"/>
                  <a:gd name="T100" fmla="*/ 64 w 198"/>
                  <a:gd name="T101" fmla="*/ 52 h 192"/>
                  <a:gd name="T102" fmla="*/ 100 w 198"/>
                  <a:gd name="T103" fmla="*/ 94 h 192"/>
                  <a:gd name="T104" fmla="*/ 132 w 198"/>
                  <a:gd name="T105" fmla="*/ 78 h 192"/>
                  <a:gd name="T106" fmla="*/ 118 w 198"/>
                  <a:gd name="T107" fmla="*/ 56 h 192"/>
                  <a:gd name="T108" fmla="*/ 98 w 198"/>
                  <a:gd name="T109" fmla="*/ 60 h 192"/>
                  <a:gd name="T110" fmla="*/ 100 w 198"/>
                  <a:gd name="T111" fmla="*/ 78 h 192"/>
                  <a:gd name="T112" fmla="*/ 76 w 198"/>
                  <a:gd name="T113" fmla="*/ 78 h 192"/>
                  <a:gd name="T114" fmla="*/ 102 w 198"/>
                  <a:gd name="T115" fmla="*/ 92 h 192"/>
                  <a:gd name="T116" fmla="*/ 130 w 198"/>
                  <a:gd name="T117" fmla="*/ 40 h 192"/>
                  <a:gd name="T118" fmla="*/ 146 w 198"/>
                  <a:gd name="T119" fmla="*/ 64 h 192"/>
                  <a:gd name="T120" fmla="*/ 130 w 198"/>
                  <a:gd name="T121" fmla="*/ 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192">
                    <a:moveTo>
                      <a:pt x="196" y="40"/>
                    </a:moveTo>
                    <a:lnTo>
                      <a:pt x="196" y="40"/>
                    </a:lnTo>
                    <a:lnTo>
                      <a:pt x="180" y="40"/>
                    </a:lnTo>
                    <a:lnTo>
                      <a:pt x="180" y="40"/>
                    </a:lnTo>
                    <a:lnTo>
                      <a:pt x="172" y="60"/>
                    </a:lnTo>
                    <a:lnTo>
                      <a:pt x="162" y="76"/>
                    </a:lnTo>
                    <a:lnTo>
                      <a:pt x="162" y="76"/>
                    </a:lnTo>
                    <a:lnTo>
                      <a:pt x="176" y="84"/>
                    </a:lnTo>
                    <a:lnTo>
                      <a:pt x="198" y="92"/>
                    </a:lnTo>
                    <a:lnTo>
                      <a:pt x="198" y="92"/>
                    </a:lnTo>
                    <a:lnTo>
                      <a:pt x="192" y="102"/>
                    </a:lnTo>
                    <a:lnTo>
                      <a:pt x="188" y="112"/>
                    </a:lnTo>
                    <a:lnTo>
                      <a:pt x="188" y="112"/>
                    </a:lnTo>
                    <a:lnTo>
                      <a:pt x="166" y="104"/>
                    </a:lnTo>
                    <a:lnTo>
                      <a:pt x="146" y="92"/>
                    </a:lnTo>
                    <a:lnTo>
                      <a:pt x="146" y="92"/>
                    </a:lnTo>
                    <a:lnTo>
                      <a:pt x="128" y="104"/>
                    </a:lnTo>
                    <a:lnTo>
                      <a:pt x="108" y="114"/>
                    </a:lnTo>
                    <a:lnTo>
                      <a:pt x="108" y="114"/>
                    </a:lnTo>
                    <a:lnTo>
                      <a:pt x="102" y="104"/>
                    </a:lnTo>
                    <a:lnTo>
                      <a:pt x="98" y="96"/>
                    </a:lnTo>
                    <a:lnTo>
                      <a:pt x="98" y="96"/>
                    </a:lnTo>
                    <a:lnTo>
                      <a:pt x="90" y="108"/>
                    </a:lnTo>
                    <a:lnTo>
                      <a:pt x="90" y="108"/>
                    </a:lnTo>
                    <a:lnTo>
                      <a:pt x="76" y="98"/>
                    </a:lnTo>
                    <a:lnTo>
                      <a:pt x="64" y="86"/>
                    </a:lnTo>
                    <a:lnTo>
                      <a:pt x="64" y="86"/>
                    </a:lnTo>
                    <a:lnTo>
                      <a:pt x="64" y="88"/>
                    </a:lnTo>
                    <a:lnTo>
                      <a:pt x="64" y="88"/>
                    </a:lnTo>
                    <a:lnTo>
                      <a:pt x="64" y="96"/>
                    </a:lnTo>
                    <a:lnTo>
                      <a:pt x="64" y="102"/>
                    </a:lnTo>
                    <a:lnTo>
                      <a:pt x="64" y="102"/>
                    </a:lnTo>
                    <a:lnTo>
                      <a:pt x="66" y="110"/>
                    </a:lnTo>
                    <a:lnTo>
                      <a:pt x="44" y="110"/>
                    </a:lnTo>
                    <a:lnTo>
                      <a:pt x="44" y="110"/>
                    </a:lnTo>
                    <a:lnTo>
                      <a:pt x="44" y="102"/>
                    </a:lnTo>
                    <a:lnTo>
                      <a:pt x="44" y="96"/>
                    </a:lnTo>
                    <a:lnTo>
                      <a:pt x="44" y="96"/>
                    </a:lnTo>
                    <a:lnTo>
                      <a:pt x="46" y="86"/>
                    </a:lnTo>
                    <a:lnTo>
                      <a:pt x="46" y="86"/>
                    </a:lnTo>
                    <a:lnTo>
                      <a:pt x="40" y="94"/>
                    </a:lnTo>
                    <a:lnTo>
                      <a:pt x="32" y="100"/>
                    </a:lnTo>
                    <a:lnTo>
                      <a:pt x="22" y="108"/>
                    </a:lnTo>
                    <a:lnTo>
                      <a:pt x="10" y="114"/>
                    </a:lnTo>
                    <a:lnTo>
                      <a:pt x="10" y="114"/>
                    </a:lnTo>
                    <a:lnTo>
                      <a:pt x="6" y="106"/>
                    </a:lnTo>
                    <a:lnTo>
                      <a:pt x="0" y="98"/>
                    </a:lnTo>
                    <a:lnTo>
                      <a:pt x="0" y="98"/>
                    </a:lnTo>
                    <a:lnTo>
                      <a:pt x="18" y="90"/>
                    </a:lnTo>
                    <a:lnTo>
                      <a:pt x="32" y="78"/>
                    </a:lnTo>
                    <a:lnTo>
                      <a:pt x="26" y="78"/>
                    </a:lnTo>
                    <a:lnTo>
                      <a:pt x="26" y="78"/>
                    </a:lnTo>
                    <a:lnTo>
                      <a:pt x="10" y="78"/>
                    </a:lnTo>
                    <a:lnTo>
                      <a:pt x="10" y="78"/>
                    </a:lnTo>
                    <a:lnTo>
                      <a:pt x="10" y="64"/>
                    </a:lnTo>
                    <a:lnTo>
                      <a:pt x="10" y="50"/>
                    </a:lnTo>
                    <a:lnTo>
                      <a:pt x="10" y="50"/>
                    </a:lnTo>
                    <a:lnTo>
                      <a:pt x="10" y="36"/>
                    </a:lnTo>
                    <a:lnTo>
                      <a:pt x="10" y="36"/>
                    </a:lnTo>
                    <a:lnTo>
                      <a:pt x="26" y="36"/>
                    </a:lnTo>
                    <a:lnTo>
                      <a:pt x="44" y="36"/>
                    </a:lnTo>
                    <a:lnTo>
                      <a:pt x="44" y="30"/>
                    </a:lnTo>
                    <a:lnTo>
                      <a:pt x="22" y="30"/>
                    </a:lnTo>
                    <a:lnTo>
                      <a:pt x="22" y="30"/>
                    </a:lnTo>
                    <a:lnTo>
                      <a:pt x="4" y="30"/>
                    </a:lnTo>
                    <a:lnTo>
                      <a:pt x="4" y="10"/>
                    </a:lnTo>
                    <a:lnTo>
                      <a:pt x="4" y="10"/>
                    </a:lnTo>
                    <a:lnTo>
                      <a:pt x="22" y="12"/>
                    </a:lnTo>
                    <a:lnTo>
                      <a:pt x="44" y="12"/>
                    </a:lnTo>
                    <a:lnTo>
                      <a:pt x="44" y="12"/>
                    </a:lnTo>
                    <a:lnTo>
                      <a:pt x="44" y="0"/>
                    </a:lnTo>
                    <a:lnTo>
                      <a:pt x="66" y="0"/>
                    </a:lnTo>
                    <a:lnTo>
                      <a:pt x="66" y="0"/>
                    </a:lnTo>
                    <a:lnTo>
                      <a:pt x="64" y="12"/>
                    </a:lnTo>
                    <a:lnTo>
                      <a:pt x="88" y="12"/>
                    </a:lnTo>
                    <a:lnTo>
                      <a:pt x="88" y="12"/>
                    </a:lnTo>
                    <a:lnTo>
                      <a:pt x="106" y="10"/>
                    </a:lnTo>
                    <a:lnTo>
                      <a:pt x="106" y="30"/>
                    </a:lnTo>
                    <a:lnTo>
                      <a:pt x="106" y="30"/>
                    </a:lnTo>
                    <a:lnTo>
                      <a:pt x="88" y="30"/>
                    </a:lnTo>
                    <a:lnTo>
                      <a:pt x="64" y="30"/>
                    </a:lnTo>
                    <a:lnTo>
                      <a:pt x="64" y="36"/>
                    </a:lnTo>
                    <a:lnTo>
                      <a:pt x="82" y="36"/>
                    </a:lnTo>
                    <a:lnTo>
                      <a:pt x="82" y="36"/>
                    </a:lnTo>
                    <a:lnTo>
                      <a:pt x="100" y="36"/>
                    </a:lnTo>
                    <a:lnTo>
                      <a:pt x="100" y="36"/>
                    </a:lnTo>
                    <a:lnTo>
                      <a:pt x="98" y="48"/>
                    </a:lnTo>
                    <a:lnTo>
                      <a:pt x="98" y="48"/>
                    </a:lnTo>
                    <a:lnTo>
                      <a:pt x="108" y="38"/>
                    </a:lnTo>
                    <a:lnTo>
                      <a:pt x="116" y="26"/>
                    </a:lnTo>
                    <a:lnTo>
                      <a:pt x="122" y="12"/>
                    </a:lnTo>
                    <a:lnTo>
                      <a:pt x="126" y="0"/>
                    </a:lnTo>
                    <a:lnTo>
                      <a:pt x="148" y="4"/>
                    </a:lnTo>
                    <a:lnTo>
                      <a:pt x="148" y="4"/>
                    </a:lnTo>
                    <a:lnTo>
                      <a:pt x="140" y="20"/>
                    </a:lnTo>
                    <a:lnTo>
                      <a:pt x="174" y="20"/>
                    </a:lnTo>
                    <a:lnTo>
                      <a:pt x="174" y="20"/>
                    </a:lnTo>
                    <a:lnTo>
                      <a:pt x="196" y="18"/>
                    </a:lnTo>
                    <a:lnTo>
                      <a:pt x="196" y="40"/>
                    </a:lnTo>
                    <a:close/>
                    <a:moveTo>
                      <a:pt x="88" y="132"/>
                    </a:moveTo>
                    <a:lnTo>
                      <a:pt x="34" y="132"/>
                    </a:lnTo>
                    <a:lnTo>
                      <a:pt x="34" y="132"/>
                    </a:lnTo>
                    <a:lnTo>
                      <a:pt x="14" y="134"/>
                    </a:lnTo>
                    <a:lnTo>
                      <a:pt x="14" y="114"/>
                    </a:lnTo>
                    <a:lnTo>
                      <a:pt x="14" y="114"/>
                    </a:lnTo>
                    <a:lnTo>
                      <a:pt x="34" y="114"/>
                    </a:lnTo>
                    <a:lnTo>
                      <a:pt x="164" y="114"/>
                    </a:lnTo>
                    <a:lnTo>
                      <a:pt x="164" y="114"/>
                    </a:lnTo>
                    <a:lnTo>
                      <a:pt x="186" y="114"/>
                    </a:lnTo>
                    <a:lnTo>
                      <a:pt x="186" y="134"/>
                    </a:lnTo>
                    <a:lnTo>
                      <a:pt x="186" y="134"/>
                    </a:lnTo>
                    <a:lnTo>
                      <a:pt x="164" y="132"/>
                    </a:lnTo>
                    <a:lnTo>
                      <a:pt x="112" y="132"/>
                    </a:lnTo>
                    <a:lnTo>
                      <a:pt x="112" y="142"/>
                    </a:lnTo>
                    <a:lnTo>
                      <a:pt x="156" y="142"/>
                    </a:lnTo>
                    <a:lnTo>
                      <a:pt x="156" y="142"/>
                    </a:lnTo>
                    <a:lnTo>
                      <a:pt x="176" y="142"/>
                    </a:lnTo>
                    <a:lnTo>
                      <a:pt x="176" y="162"/>
                    </a:lnTo>
                    <a:lnTo>
                      <a:pt x="176" y="162"/>
                    </a:lnTo>
                    <a:lnTo>
                      <a:pt x="156" y="162"/>
                    </a:lnTo>
                    <a:lnTo>
                      <a:pt x="112" y="162"/>
                    </a:lnTo>
                    <a:lnTo>
                      <a:pt x="112" y="172"/>
                    </a:lnTo>
                    <a:lnTo>
                      <a:pt x="172" y="172"/>
                    </a:lnTo>
                    <a:lnTo>
                      <a:pt x="172" y="172"/>
                    </a:lnTo>
                    <a:lnTo>
                      <a:pt x="196" y="172"/>
                    </a:lnTo>
                    <a:lnTo>
                      <a:pt x="196" y="192"/>
                    </a:lnTo>
                    <a:lnTo>
                      <a:pt x="196" y="192"/>
                    </a:lnTo>
                    <a:lnTo>
                      <a:pt x="172" y="190"/>
                    </a:lnTo>
                    <a:lnTo>
                      <a:pt x="26" y="190"/>
                    </a:lnTo>
                    <a:lnTo>
                      <a:pt x="26" y="190"/>
                    </a:lnTo>
                    <a:lnTo>
                      <a:pt x="4" y="192"/>
                    </a:lnTo>
                    <a:lnTo>
                      <a:pt x="4" y="172"/>
                    </a:lnTo>
                    <a:lnTo>
                      <a:pt x="4" y="172"/>
                    </a:lnTo>
                    <a:lnTo>
                      <a:pt x="26" y="172"/>
                    </a:lnTo>
                    <a:lnTo>
                      <a:pt x="40" y="172"/>
                    </a:lnTo>
                    <a:lnTo>
                      <a:pt x="40" y="156"/>
                    </a:lnTo>
                    <a:lnTo>
                      <a:pt x="40" y="156"/>
                    </a:lnTo>
                    <a:lnTo>
                      <a:pt x="38" y="140"/>
                    </a:lnTo>
                    <a:lnTo>
                      <a:pt x="62" y="140"/>
                    </a:lnTo>
                    <a:lnTo>
                      <a:pt x="62" y="140"/>
                    </a:lnTo>
                    <a:lnTo>
                      <a:pt x="62" y="156"/>
                    </a:lnTo>
                    <a:lnTo>
                      <a:pt x="62" y="172"/>
                    </a:lnTo>
                    <a:lnTo>
                      <a:pt x="88" y="172"/>
                    </a:lnTo>
                    <a:lnTo>
                      <a:pt x="88" y="132"/>
                    </a:lnTo>
                    <a:close/>
                    <a:moveTo>
                      <a:pt x="28" y="52"/>
                    </a:moveTo>
                    <a:lnTo>
                      <a:pt x="28" y="64"/>
                    </a:lnTo>
                    <a:lnTo>
                      <a:pt x="44" y="64"/>
                    </a:lnTo>
                    <a:lnTo>
                      <a:pt x="44" y="52"/>
                    </a:lnTo>
                    <a:lnTo>
                      <a:pt x="28" y="52"/>
                    </a:lnTo>
                    <a:close/>
                    <a:moveTo>
                      <a:pt x="64" y="64"/>
                    </a:moveTo>
                    <a:lnTo>
                      <a:pt x="82" y="64"/>
                    </a:lnTo>
                    <a:lnTo>
                      <a:pt x="82" y="52"/>
                    </a:lnTo>
                    <a:lnTo>
                      <a:pt x="64" y="52"/>
                    </a:lnTo>
                    <a:lnTo>
                      <a:pt x="64" y="64"/>
                    </a:lnTo>
                    <a:close/>
                    <a:moveTo>
                      <a:pt x="100" y="94"/>
                    </a:moveTo>
                    <a:lnTo>
                      <a:pt x="100" y="94"/>
                    </a:lnTo>
                    <a:lnTo>
                      <a:pt x="118" y="86"/>
                    </a:lnTo>
                    <a:lnTo>
                      <a:pt x="132" y="78"/>
                    </a:lnTo>
                    <a:lnTo>
                      <a:pt x="132" y="78"/>
                    </a:lnTo>
                    <a:lnTo>
                      <a:pt x="124" y="68"/>
                    </a:lnTo>
                    <a:lnTo>
                      <a:pt x="118" y="56"/>
                    </a:lnTo>
                    <a:lnTo>
                      <a:pt x="118" y="56"/>
                    </a:lnTo>
                    <a:lnTo>
                      <a:pt x="108" y="68"/>
                    </a:lnTo>
                    <a:lnTo>
                      <a:pt x="108" y="68"/>
                    </a:lnTo>
                    <a:lnTo>
                      <a:pt x="98" y="60"/>
                    </a:lnTo>
                    <a:lnTo>
                      <a:pt x="98" y="64"/>
                    </a:lnTo>
                    <a:lnTo>
                      <a:pt x="98" y="64"/>
                    </a:lnTo>
                    <a:lnTo>
                      <a:pt x="100" y="78"/>
                    </a:lnTo>
                    <a:lnTo>
                      <a:pt x="100" y="78"/>
                    </a:lnTo>
                    <a:lnTo>
                      <a:pt x="84" y="78"/>
                    </a:lnTo>
                    <a:lnTo>
                      <a:pt x="76" y="78"/>
                    </a:lnTo>
                    <a:lnTo>
                      <a:pt x="76" y="78"/>
                    </a:lnTo>
                    <a:lnTo>
                      <a:pt x="86" y="86"/>
                    </a:lnTo>
                    <a:lnTo>
                      <a:pt x="102" y="92"/>
                    </a:lnTo>
                    <a:lnTo>
                      <a:pt x="100" y="94"/>
                    </a:lnTo>
                    <a:close/>
                    <a:moveTo>
                      <a:pt x="130" y="40"/>
                    </a:moveTo>
                    <a:lnTo>
                      <a:pt x="130" y="40"/>
                    </a:lnTo>
                    <a:lnTo>
                      <a:pt x="136" y="52"/>
                    </a:lnTo>
                    <a:lnTo>
                      <a:pt x="146" y="64"/>
                    </a:lnTo>
                    <a:lnTo>
                      <a:pt x="146" y="64"/>
                    </a:lnTo>
                    <a:lnTo>
                      <a:pt x="154" y="54"/>
                    </a:lnTo>
                    <a:lnTo>
                      <a:pt x="160" y="40"/>
                    </a:lnTo>
                    <a:lnTo>
                      <a:pt x="130" y="40"/>
                    </a:lnTo>
                    <a:lnTo>
                      <a:pt x="13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2" name="Freeform 54"/>
              <p:cNvSpPr>
                <a:spLocks noEditPoints="1"/>
              </p:cNvSpPr>
              <p:nvPr/>
            </p:nvSpPr>
            <p:spPr bwMode="auto">
              <a:xfrm>
                <a:off x="3860" y="2472"/>
                <a:ext cx="202" cy="198"/>
              </a:xfrm>
              <a:custGeom>
                <a:avLst/>
                <a:gdLst>
                  <a:gd name="T0" fmla="*/ 82 w 202"/>
                  <a:gd name="T1" fmla="*/ 114 h 198"/>
                  <a:gd name="T2" fmla="*/ 76 w 202"/>
                  <a:gd name="T3" fmla="*/ 160 h 198"/>
                  <a:gd name="T4" fmla="*/ 62 w 202"/>
                  <a:gd name="T5" fmla="*/ 198 h 198"/>
                  <a:gd name="T6" fmla="*/ 46 w 202"/>
                  <a:gd name="T7" fmla="*/ 180 h 198"/>
                  <a:gd name="T8" fmla="*/ 22 w 202"/>
                  <a:gd name="T9" fmla="*/ 198 h 198"/>
                  <a:gd name="T10" fmla="*/ 24 w 202"/>
                  <a:gd name="T11" fmla="*/ 114 h 198"/>
                  <a:gd name="T12" fmla="*/ 24 w 202"/>
                  <a:gd name="T13" fmla="*/ 86 h 198"/>
                  <a:gd name="T14" fmla="*/ 10 w 202"/>
                  <a:gd name="T15" fmla="*/ 110 h 198"/>
                  <a:gd name="T16" fmla="*/ 0 w 202"/>
                  <a:gd name="T17" fmla="*/ 84 h 198"/>
                  <a:gd name="T18" fmla="*/ 30 w 202"/>
                  <a:gd name="T19" fmla="*/ 36 h 198"/>
                  <a:gd name="T20" fmla="*/ 40 w 202"/>
                  <a:gd name="T21" fmla="*/ 0 h 198"/>
                  <a:gd name="T22" fmla="*/ 60 w 202"/>
                  <a:gd name="T23" fmla="*/ 18 h 198"/>
                  <a:gd name="T24" fmla="*/ 46 w 202"/>
                  <a:gd name="T25" fmla="*/ 52 h 198"/>
                  <a:gd name="T26" fmla="*/ 52 w 202"/>
                  <a:gd name="T27" fmla="*/ 162 h 198"/>
                  <a:gd name="T28" fmla="*/ 60 w 202"/>
                  <a:gd name="T29" fmla="*/ 118 h 198"/>
                  <a:gd name="T30" fmla="*/ 60 w 202"/>
                  <a:gd name="T31" fmla="*/ 54 h 198"/>
                  <a:gd name="T32" fmla="*/ 178 w 202"/>
                  <a:gd name="T33" fmla="*/ 56 h 198"/>
                  <a:gd name="T34" fmla="*/ 202 w 202"/>
                  <a:gd name="T35" fmla="*/ 76 h 198"/>
                  <a:gd name="T36" fmla="*/ 82 w 202"/>
                  <a:gd name="T37" fmla="*/ 76 h 198"/>
                  <a:gd name="T38" fmla="*/ 92 w 202"/>
                  <a:gd name="T39" fmla="*/ 2 h 198"/>
                  <a:gd name="T40" fmla="*/ 114 w 202"/>
                  <a:gd name="T41" fmla="*/ 14 h 198"/>
                  <a:gd name="T42" fmla="*/ 144 w 202"/>
                  <a:gd name="T43" fmla="*/ 14 h 198"/>
                  <a:gd name="T44" fmla="*/ 166 w 202"/>
                  <a:gd name="T45" fmla="*/ 2 h 198"/>
                  <a:gd name="T46" fmla="*/ 164 w 202"/>
                  <a:gd name="T47" fmla="*/ 20 h 198"/>
                  <a:gd name="T48" fmla="*/ 200 w 202"/>
                  <a:gd name="T49" fmla="*/ 18 h 198"/>
                  <a:gd name="T50" fmla="*/ 178 w 202"/>
                  <a:gd name="T51" fmla="*/ 38 h 198"/>
                  <a:gd name="T52" fmla="*/ 164 w 202"/>
                  <a:gd name="T53" fmla="*/ 42 h 198"/>
                  <a:gd name="T54" fmla="*/ 142 w 202"/>
                  <a:gd name="T55" fmla="*/ 52 h 198"/>
                  <a:gd name="T56" fmla="*/ 114 w 202"/>
                  <a:gd name="T57" fmla="*/ 38 h 198"/>
                  <a:gd name="T58" fmla="*/ 114 w 202"/>
                  <a:gd name="T59" fmla="*/ 52 h 198"/>
                  <a:gd name="T60" fmla="*/ 92 w 202"/>
                  <a:gd name="T61" fmla="*/ 42 h 198"/>
                  <a:gd name="T62" fmla="*/ 84 w 202"/>
                  <a:gd name="T63" fmla="*/ 38 h 198"/>
                  <a:gd name="T64" fmla="*/ 62 w 202"/>
                  <a:gd name="T65" fmla="*/ 18 h 198"/>
                  <a:gd name="T66" fmla="*/ 92 w 202"/>
                  <a:gd name="T67" fmla="*/ 14 h 198"/>
                  <a:gd name="T68" fmla="*/ 108 w 202"/>
                  <a:gd name="T69" fmla="*/ 174 h 198"/>
                  <a:gd name="T70" fmla="*/ 86 w 202"/>
                  <a:gd name="T71" fmla="*/ 198 h 198"/>
                  <a:gd name="T72" fmla="*/ 88 w 202"/>
                  <a:gd name="T73" fmla="*/ 108 h 198"/>
                  <a:gd name="T74" fmla="*/ 110 w 202"/>
                  <a:gd name="T75" fmla="*/ 86 h 198"/>
                  <a:gd name="T76" fmla="*/ 194 w 202"/>
                  <a:gd name="T77" fmla="*/ 84 h 198"/>
                  <a:gd name="T78" fmla="*/ 194 w 202"/>
                  <a:gd name="T79" fmla="*/ 180 h 198"/>
                  <a:gd name="T80" fmla="*/ 188 w 202"/>
                  <a:gd name="T81" fmla="*/ 194 h 198"/>
                  <a:gd name="T82" fmla="*/ 168 w 202"/>
                  <a:gd name="T83" fmla="*/ 196 h 198"/>
                  <a:gd name="T84" fmla="*/ 158 w 202"/>
                  <a:gd name="T85" fmla="*/ 186 h 198"/>
                  <a:gd name="T86" fmla="*/ 168 w 202"/>
                  <a:gd name="T87" fmla="*/ 180 h 198"/>
                  <a:gd name="T88" fmla="*/ 172 w 202"/>
                  <a:gd name="T89" fmla="*/ 174 h 198"/>
                  <a:gd name="T90" fmla="*/ 150 w 202"/>
                  <a:gd name="T91" fmla="*/ 172 h 198"/>
                  <a:gd name="T92" fmla="*/ 128 w 202"/>
                  <a:gd name="T93" fmla="*/ 196 h 198"/>
                  <a:gd name="T94" fmla="*/ 130 w 202"/>
                  <a:gd name="T95" fmla="*/ 162 h 198"/>
                  <a:gd name="T96" fmla="*/ 108 w 202"/>
                  <a:gd name="T97" fmla="*/ 104 h 198"/>
                  <a:gd name="T98" fmla="*/ 130 w 202"/>
                  <a:gd name="T99" fmla="*/ 104 h 198"/>
                  <a:gd name="T100" fmla="*/ 108 w 202"/>
                  <a:gd name="T101" fmla="*/ 144 h 198"/>
                  <a:gd name="T102" fmla="*/ 172 w 202"/>
                  <a:gd name="T103" fmla="*/ 116 h 198"/>
                  <a:gd name="T104" fmla="*/ 150 w 202"/>
                  <a:gd name="T105" fmla="*/ 116 h 198"/>
                  <a:gd name="T106" fmla="*/ 172 w 202"/>
                  <a:gd name="T107" fmla="*/ 132 h 198"/>
                  <a:gd name="T108" fmla="*/ 172 w 202"/>
                  <a:gd name="T109" fmla="*/ 14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198">
                    <a:moveTo>
                      <a:pt x="82" y="76"/>
                    </a:moveTo>
                    <a:lnTo>
                      <a:pt x="82" y="76"/>
                    </a:lnTo>
                    <a:lnTo>
                      <a:pt x="82" y="114"/>
                    </a:lnTo>
                    <a:lnTo>
                      <a:pt x="78" y="144"/>
                    </a:lnTo>
                    <a:lnTo>
                      <a:pt x="78" y="144"/>
                    </a:lnTo>
                    <a:lnTo>
                      <a:pt x="76" y="160"/>
                    </a:lnTo>
                    <a:lnTo>
                      <a:pt x="72" y="174"/>
                    </a:lnTo>
                    <a:lnTo>
                      <a:pt x="68" y="186"/>
                    </a:lnTo>
                    <a:lnTo>
                      <a:pt x="62" y="198"/>
                    </a:lnTo>
                    <a:lnTo>
                      <a:pt x="62" y="198"/>
                    </a:lnTo>
                    <a:lnTo>
                      <a:pt x="54" y="188"/>
                    </a:lnTo>
                    <a:lnTo>
                      <a:pt x="46" y="180"/>
                    </a:lnTo>
                    <a:lnTo>
                      <a:pt x="46" y="180"/>
                    </a:lnTo>
                    <a:lnTo>
                      <a:pt x="48" y="198"/>
                    </a:lnTo>
                    <a:lnTo>
                      <a:pt x="22" y="198"/>
                    </a:lnTo>
                    <a:lnTo>
                      <a:pt x="22" y="198"/>
                    </a:lnTo>
                    <a:lnTo>
                      <a:pt x="24" y="174"/>
                    </a:lnTo>
                    <a:lnTo>
                      <a:pt x="24" y="114"/>
                    </a:lnTo>
                    <a:lnTo>
                      <a:pt x="24" y="114"/>
                    </a:lnTo>
                    <a:lnTo>
                      <a:pt x="24" y="86"/>
                    </a:lnTo>
                    <a:lnTo>
                      <a:pt x="24" y="86"/>
                    </a:lnTo>
                    <a:lnTo>
                      <a:pt x="18" y="98"/>
                    </a:lnTo>
                    <a:lnTo>
                      <a:pt x="10" y="110"/>
                    </a:lnTo>
                    <a:lnTo>
                      <a:pt x="10" y="110"/>
                    </a:lnTo>
                    <a:lnTo>
                      <a:pt x="6" y="96"/>
                    </a:lnTo>
                    <a:lnTo>
                      <a:pt x="0" y="84"/>
                    </a:lnTo>
                    <a:lnTo>
                      <a:pt x="0" y="84"/>
                    </a:lnTo>
                    <a:lnTo>
                      <a:pt x="10" y="74"/>
                    </a:lnTo>
                    <a:lnTo>
                      <a:pt x="16" y="62"/>
                    </a:lnTo>
                    <a:lnTo>
                      <a:pt x="30" y="36"/>
                    </a:lnTo>
                    <a:lnTo>
                      <a:pt x="30" y="36"/>
                    </a:lnTo>
                    <a:lnTo>
                      <a:pt x="36" y="18"/>
                    </a:lnTo>
                    <a:lnTo>
                      <a:pt x="40" y="0"/>
                    </a:lnTo>
                    <a:lnTo>
                      <a:pt x="64" y="6"/>
                    </a:lnTo>
                    <a:lnTo>
                      <a:pt x="64" y="6"/>
                    </a:lnTo>
                    <a:lnTo>
                      <a:pt x="60" y="18"/>
                    </a:lnTo>
                    <a:lnTo>
                      <a:pt x="60" y="18"/>
                    </a:lnTo>
                    <a:lnTo>
                      <a:pt x="54" y="36"/>
                    </a:lnTo>
                    <a:lnTo>
                      <a:pt x="46" y="52"/>
                    </a:lnTo>
                    <a:lnTo>
                      <a:pt x="46" y="176"/>
                    </a:lnTo>
                    <a:lnTo>
                      <a:pt x="46" y="176"/>
                    </a:lnTo>
                    <a:lnTo>
                      <a:pt x="52" y="162"/>
                    </a:lnTo>
                    <a:lnTo>
                      <a:pt x="56" y="148"/>
                    </a:lnTo>
                    <a:lnTo>
                      <a:pt x="56" y="148"/>
                    </a:lnTo>
                    <a:lnTo>
                      <a:pt x="60" y="118"/>
                    </a:lnTo>
                    <a:lnTo>
                      <a:pt x="62" y="76"/>
                    </a:lnTo>
                    <a:lnTo>
                      <a:pt x="62" y="76"/>
                    </a:lnTo>
                    <a:lnTo>
                      <a:pt x="60" y="54"/>
                    </a:lnTo>
                    <a:lnTo>
                      <a:pt x="60" y="54"/>
                    </a:lnTo>
                    <a:lnTo>
                      <a:pt x="82" y="56"/>
                    </a:lnTo>
                    <a:lnTo>
                      <a:pt x="178" y="56"/>
                    </a:lnTo>
                    <a:lnTo>
                      <a:pt x="178" y="56"/>
                    </a:lnTo>
                    <a:lnTo>
                      <a:pt x="202" y="54"/>
                    </a:lnTo>
                    <a:lnTo>
                      <a:pt x="202" y="76"/>
                    </a:lnTo>
                    <a:lnTo>
                      <a:pt x="202" y="76"/>
                    </a:lnTo>
                    <a:lnTo>
                      <a:pt x="180" y="76"/>
                    </a:lnTo>
                    <a:lnTo>
                      <a:pt x="82" y="76"/>
                    </a:lnTo>
                    <a:close/>
                    <a:moveTo>
                      <a:pt x="92" y="14"/>
                    </a:moveTo>
                    <a:lnTo>
                      <a:pt x="92" y="14"/>
                    </a:lnTo>
                    <a:lnTo>
                      <a:pt x="92" y="2"/>
                    </a:lnTo>
                    <a:lnTo>
                      <a:pt x="114" y="2"/>
                    </a:lnTo>
                    <a:lnTo>
                      <a:pt x="114" y="2"/>
                    </a:lnTo>
                    <a:lnTo>
                      <a:pt x="114" y="14"/>
                    </a:lnTo>
                    <a:lnTo>
                      <a:pt x="114" y="20"/>
                    </a:lnTo>
                    <a:lnTo>
                      <a:pt x="144" y="20"/>
                    </a:lnTo>
                    <a:lnTo>
                      <a:pt x="144" y="14"/>
                    </a:lnTo>
                    <a:lnTo>
                      <a:pt x="144" y="14"/>
                    </a:lnTo>
                    <a:lnTo>
                      <a:pt x="142" y="2"/>
                    </a:lnTo>
                    <a:lnTo>
                      <a:pt x="166" y="2"/>
                    </a:lnTo>
                    <a:lnTo>
                      <a:pt x="166" y="2"/>
                    </a:lnTo>
                    <a:lnTo>
                      <a:pt x="164" y="14"/>
                    </a:lnTo>
                    <a:lnTo>
                      <a:pt x="164" y="20"/>
                    </a:lnTo>
                    <a:lnTo>
                      <a:pt x="178" y="20"/>
                    </a:lnTo>
                    <a:lnTo>
                      <a:pt x="178" y="20"/>
                    </a:lnTo>
                    <a:lnTo>
                      <a:pt x="200" y="18"/>
                    </a:lnTo>
                    <a:lnTo>
                      <a:pt x="200" y="40"/>
                    </a:lnTo>
                    <a:lnTo>
                      <a:pt x="200" y="40"/>
                    </a:lnTo>
                    <a:lnTo>
                      <a:pt x="178" y="38"/>
                    </a:lnTo>
                    <a:lnTo>
                      <a:pt x="164" y="38"/>
                    </a:lnTo>
                    <a:lnTo>
                      <a:pt x="164" y="42"/>
                    </a:lnTo>
                    <a:lnTo>
                      <a:pt x="164" y="42"/>
                    </a:lnTo>
                    <a:lnTo>
                      <a:pt x="166" y="52"/>
                    </a:lnTo>
                    <a:lnTo>
                      <a:pt x="142" y="52"/>
                    </a:lnTo>
                    <a:lnTo>
                      <a:pt x="142" y="52"/>
                    </a:lnTo>
                    <a:lnTo>
                      <a:pt x="144" y="40"/>
                    </a:lnTo>
                    <a:lnTo>
                      <a:pt x="144" y="38"/>
                    </a:lnTo>
                    <a:lnTo>
                      <a:pt x="114" y="38"/>
                    </a:lnTo>
                    <a:lnTo>
                      <a:pt x="114" y="40"/>
                    </a:lnTo>
                    <a:lnTo>
                      <a:pt x="114" y="40"/>
                    </a:lnTo>
                    <a:lnTo>
                      <a:pt x="114" y="52"/>
                    </a:lnTo>
                    <a:lnTo>
                      <a:pt x="92" y="52"/>
                    </a:lnTo>
                    <a:lnTo>
                      <a:pt x="92" y="52"/>
                    </a:lnTo>
                    <a:lnTo>
                      <a:pt x="92" y="42"/>
                    </a:lnTo>
                    <a:lnTo>
                      <a:pt x="92" y="38"/>
                    </a:lnTo>
                    <a:lnTo>
                      <a:pt x="84" y="38"/>
                    </a:lnTo>
                    <a:lnTo>
                      <a:pt x="84" y="38"/>
                    </a:lnTo>
                    <a:lnTo>
                      <a:pt x="62" y="40"/>
                    </a:lnTo>
                    <a:lnTo>
                      <a:pt x="62" y="18"/>
                    </a:lnTo>
                    <a:lnTo>
                      <a:pt x="62" y="18"/>
                    </a:lnTo>
                    <a:lnTo>
                      <a:pt x="84" y="20"/>
                    </a:lnTo>
                    <a:lnTo>
                      <a:pt x="92" y="20"/>
                    </a:lnTo>
                    <a:lnTo>
                      <a:pt x="92" y="14"/>
                    </a:lnTo>
                    <a:close/>
                    <a:moveTo>
                      <a:pt x="108" y="162"/>
                    </a:moveTo>
                    <a:lnTo>
                      <a:pt x="108" y="174"/>
                    </a:lnTo>
                    <a:lnTo>
                      <a:pt x="108" y="174"/>
                    </a:lnTo>
                    <a:lnTo>
                      <a:pt x="108" y="198"/>
                    </a:lnTo>
                    <a:lnTo>
                      <a:pt x="86" y="198"/>
                    </a:lnTo>
                    <a:lnTo>
                      <a:pt x="86" y="198"/>
                    </a:lnTo>
                    <a:lnTo>
                      <a:pt x="88" y="174"/>
                    </a:lnTo>
                    <a:lnTo>
                      <a:pt x="88" y="108"/>
                    </a:lnTo>
                    <a:lnTo>
                      <a:pt x="88" y="108"/>
                    </a:lnTo>
                    <a:lnTo>
                      <a:pt x="86" y="84"/>
                    </a:lnTo>
                    <a:lnTo>
                      <a:pt x="86" y="84"/>
                    </a:lnTo>
                    <a:lnTo>
                      <a:pt x="110" y="86"/>
                    </a:lnTo>
                    <a:lnTo>
                      <a:pt x="174" y="86"/>
                    </a:lnTo>
                    <a:lnTo>
                      <a:pt x="174" y="86"/>
                    </a:lnTo>
                    <a:lnTo>
                      <a:pt x="194" y="84"/>
                    </a:lnTo>
                    <a:lnTo>
                      <a:pt x="194" y="84"/>
                    </a:lnTo>
                    <a:lnTo>
                      <a:pt x="194" y="108"/>
                    </a:lnTo>
                    <a:lnTo>
                      <a:pt x="194" y="180"/>
                    </a:lnTo>
                    <a:lnTo>
                      <a:pt x="194" y="180"/>
                    </a:lnTo>
                    <a:lnTo>
                      <a:pt x="192" y="188"/>
                    </a:lnTo>
                    <a:lnTo>
                      <a:pt x="188" y="194"/>
                    </a:lnTo>
                    <a:lnTo>
                      <a:pt x="182" y="196"/>
                    </a:lnTo>
                    <a:lnTo>
                      <a:pt x="168" y="196"/>
                    </a:lnTo>
                    <a:lnTo>
                      <a:pt x="168" y="196"/>
                    </a:lnTo>
                    <a:lnTo>
                      <a:pt x="160" y="196"/>
                    </a:lnTo>
                    <a:lnTo>
                      <a:pt x="160" y="196"/>
                    </a:lnTo>
                    <a:lnTo>
                      <a:pt x="158" y="186"/>
                    </a:lnTo>
                    <a:lnTo>
                      <a:pt x="156" y="178"/>
                    </a:lnTo>
                    <a:lnTo>
                      <a:pt x="156" y="178"/>
                    </a:lnTo>
                    <a:lnTo>
                      <a:pt x="168" y="180"/>
                    </a:lnTo>
                    <a:lnTo>
                      <a:pt x="168" y="180"/>
                    </a:lnTo>
                    <a:lnTo>
                      <a:pt x="172" y="178"/>
                    </a:lnTo>
                    <a:lnTo>
                      <a:pt x="172" y="174"/>
                    </a:lnTo>
                    <a:lnTo>
                      <a:pt x="172" y="162"/>
                    </a:lnTo>
                    <a:lnTo>
                      <a:pt x="150" y="162"/>
                    </a:lnTo>
                    <a:lnTo>
                      <a:pt x="150" y="172"/>
                    </a:lnTo>
                    <a:lnTo>
                      <a:pt x="150" y="172"/>
                    </a:lnTo>
                    <a:lnTo>
                      <a:pt x="150" y="196"/>
                    </a:lnTo>
                    <a:lnTo>
                      <a:pt x="128" y="196"/>
                    </a:lnTo>
                    <a:lnTo>
                      <a:pt x="128" y="196"/>
                    </a:lnTo>
                    <a:lnTo>
                      <a:pt x="130" y="172"/>
                    </a:lnTo>
                    <a:lnTo>
                      <a:pt x="130" y="162"/>
                    </a:lnTo>
                    <a:lnTo>
                      <a:pt x="108" y="162"/>
                    </a:lnTo>
                    <a:close/>
                    <a:moveTo>
                      <a:pt x="130" y="104"/>
                    </a:moveTo>
                    <a:lnTo>
                      <a:pt x="108" y="104"/>
                    </a:lnTo>
                    <a:lnTo>
                      <a:pt x="108" y="116"/>
                    </a:lnTo>
                    <a:lnTo>
                      <a:pt x="130" y="116"/>
                    </a:lnTo>
                    <a:lnTo>
                      <a:pt x="130" y="104"/>
                    </a:lnTo>
                    <a:close/>
                    <a:moveTo>
                      <a:pt x="130" y="132"/>
                    </a:moveTo>
                    <a:lnTo>
                      <a:pt x="108" y="132"/>
                    </a:lnTo>
                    <a:lnTo>
                      <a:pt x="108" y="144"/>
                    </a:lnTo>
                    <a:lnTo>
                      <a:pt x="130" y="144"/>
                    </a:lnTo>
                    <a:lnTo>
                      <a:pt x="130" y="132"/>
                    </a:lnTo>
                    <a:close/>
                    <a:moveTo>
                      <a:pt x="172" y="116"/>
                    </a:moveTo>
                    <a:lnTo>
                      <a:pt x="172" y="104"/>
                    </a:lnTo>
                    <a:lnTo>
                      <a:pt x="150" y="104"/>
                    </a:lnTo>
                    <a:lnTo>
                      <a:pt x="150" y="116"/>
                    </a:lnTo>
                    <a:lnTo>
                      <a:pt x="172" y="116"/>
                    </a:lnTo>
                    <a:close/>
                    <a:moveTo>
                      <a:pt x="172" y="144"/>
                    </a:moveTo>
                    <a:lnTo>
                      <a:pt x="172" y="132"/>
                    </a:lnTo>
                    <a:lnTo>
                      <a:pt x="150" y="132"/>
                    </a:lnTo>
                    <a:lnTo>
                      <a:pt x="150" y="144"/>
                    </a:lnTo>
                    <a:lnTo>
                      <a:pt x="172"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3" name="Freeform 55"/>
              <p:cNvSpPr>
                <a:spLocks/>
              </p:cNvSpPr>
              <p:nvPr/>
            </p:nvSpPr>
            <p:spPr bwMode="auto">
              <a:xfrm>
                <a:off x="946" y="2115"/>
                <a:ext cx="984" cy="1741"/>
              </a:xfrm>
              <a:custGeom>
                <a:avLst/>
                <a:gdLst>
                  <a:gd name="T0" fmla="*/ 0 w 984"/>
                  <a:gd name="T1" fmla="*/ 0 h 1786"/>
                  <a:gd name="T2" fmla="*/ 0 w 984"/>
                  <a:gd name="T3" fmla="*/ 1392 h 1786"/>
                  <a:gd name="T4" fmla="*/ 0 w 984"/>
                  <a:gd name="T5" fmla="*/ 1392 h 1786"/>
                  <a:gd name="T6" fmla="*/ 2 w 984"/>
                  <a:gd name="T7" fmla="*/ 1434 h 1786"/>
                  <a:gd name="T8" fmla="*/ 8 w 984"/>
                  <a:gd name="T9" fmla="*/ 1472 h 1786"/>
                  <a:gd name="T10" fmla="*/ 18 w 984"/>
                  <a:gd name="T11" fmla="*/ 1510 h 1786"/>
                  <a:gd name="T12" fmla="*/ 32 w 984"/>
                  <a:gd name="T13" fmla="*/ 1546 h 1786"/>
                  <a:gd name="T14" fmla="*/ 48 w 984"/>
                  <a:gd name="T15" fmla="*/ 1580 h 1786"/>
                  <a:gd name="T16" fmla="*/ 68 w 984"/>
                  <a:gd name="T17" fmla="*/ 1612 h 1786"/>
                  <a:gd name="T18" fmla="*/ 90 w 984"/>
                  <a:gd name="T19" fmla="*/ 1642 h 1786"/>
                  <a:gd name="T20" fmla="*/ 116 w 984"/>
                  <a:gd name="T21" fmla="*/ 1670 h 1786"/>
                  <a:gd name="T22" fmla="*/ 144 w 984"/>
                  <a:gd name="T23" fmla="*/ 1696 h 1786"/>
                  <a:gd name="T24" fmla="*/ 174 w 984"/>
                  <a:gd name="T25" fmla="*/ 1718 h 1786"/>
                  <a:gd name="T26" fmla="*/ 208 w 984"/>
                  <a:gd name="T27" fmla="*/ 1738 h 1786"/>
                  <a:gd name="T28" fmla="*/ 242 w 984"/>
                  <a:gd name="T29" fmla="*/ 1756 h 1786"/>
                  <a:gd name="T30" fmla="*/ 278 w 984"/>
                  <a:gd name="T31" fmla="*/ 1768 h 1786"/>
                  <a:gd name="T32" fmla="*/ 316 w 984"/>
                  <a:gd name="T33" fmla="*/ 1778 h 1786"/>
                  <a:gd name="T34" fmla="*/ 354 w 984"/>
                  <a:gd name="T35" fmla="*/ 1784 h 1786"/>
                  <a:gd name="T36" fmla="*/ 394 w 984"/>
                  <a:gd name="T37" fmla="*/ 1786 h 1786"/>
                  <a:gd name="T38" fmla="*/ 984 w 984"/>
                  <a:gd name="T39" fmla="*/ 1786 h 1786"/>
                  <a:gd name="T40" fmla="*/ 984 w 984"/>
                  <a:gd name="T41" fmla="*/ 1752 h 1786"/>
                  <a:gd name="T42" fmla="*/ 394 w 984"/>
                  <a:gd name="T43" fmla="*/ 1752 h 1786"/>
                  <a:gd name="T44" fmla="*/ 394 w 984"/>
                  <a:gd name="T45" fmla="*/ 1752 h 1786"/>
                  <a:gd name="T46" fmla="*/ 358 w 984"/>
                  <a:gd name="T47" fmla="*/ 1752 h 1786"/>
                  <a:gd name="T48" fmla="*/ 322 w 984"/>
                  <a:gd name="T49" fmla="*/ 1746 h 1786"/>
                  <a:gd name="T50" fmla="*/ 288 w 984"/>
                  <a:gd name="T51" fmla="*/ 1736 h 1786"/>
                  <a:gd name="T52" fmla="*/ 254 w 984"/>
                  <a:gd name="T53" fmla="*/ 1724 h 1786"/>
                  <a:gd name="T54" fmla="*/ 222 w 984"/>
                  <a:gd name="T55" fmla="*/ 1710 h 1786"/>
                  <a:gd name="T56" fmla="*/ 194 w 984"/>
                  <a:gd name="T57" fmla="*/ 1692 h 1786"/>
                  <a:gd name="T58" fmla="*/ 166 w 984"/>
                  <a:gd name="T59" fmla="*/ 1670 h 1786"/>
                  <a:gd name="T60" fmla="*/ 140 w 984"/>
                  <a:gd name="T61" fmla="*/ 1648 h 1786"/>
                  <a:gd name="T62" fmla="*/ 140 w 984"/>
                  <a:gd name="T63" fmla="*/ 1648 h 1786"/>
                  <a:gd name="T64" fmla="*/ 116 w 984"/>
                  <a:gd name="T65" fmla="*/ 1622 h 1786"/>
                  <a:gd name="T66" fmla="*/ 96 w 984"/>
                  <a:gd name="T67" fmla="*/ 1594 h 1786"/>
                  <a:gd name="T68" fmla="*/ 78 w 984"/>
                  <a:gd name="T69" fmla="*/ 1564 h 1786"/>
                  <a:gd name="T70" fmla="*/ 62 w 984"/>
                  <a:gd name="T71" fmla="*/ 1532 h 1786"/>
                  <a:gd name="T72" fmla="*/ 50 w 984"/>
                  <a:gd name="T73" fmla="*/ 1500 h 1786"/>
                  <a:gd name="T74" fmla="*/ 42 w 984"/>
                  <a:gd name="T75" fmla="*/ 1466 h 1786"/>
                  <a:gd name="T76" fmla="*/ 36 w 984"/>
                  <a:gd name="T77" fmla="*/ 1430 h 1786"/>
                  <a:gd name="T78" fmla="*/ 34 w 984"/>
                  <a:gd name="T79" fmla="*/ 1392 h 1786"/>
                  <a:gd name="T80" fmla="*/ 34 w 984"/>
                  <a:gd name="T81" fmla="*/ 0 h 1786"/>
                  <a:gd name="T82" fmla="*/ 0 w 984"/>
                  <a:gd name="T83" fmla="*/ 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786">
                    <a:moveTo>
                      <a:pt x="0" y="0"/>
                    </a:moveTo>
                    <a:lnTo>
                      <a:pt x="0" y="1392"/>
                    </a:lnTo>
                    <a:lnTo>
                      <a:pt x="0" y="1392"/>
                    </a:lnTo>
                    <a:lnTo>
                      <a:pt x="2" y="1434"/>
                    </a:lnTo>
                    <a:lnTo>
                      <a:pt x="8" y="1472"/>
                    </a:lnTo>
                    <a:lnTo>
                      <a:pt x="18" y="1510"/>
                    </a:lnTo>
                    <a:lnTo>
                      <a:pt x="32" y="1546"/>
                    </a:lnTo>
                    <a:lnTo>
                      <a:pt x="48" y="1580"/>
                    </a:lnTo>
                    <a:lnTo>
                      <a:pt x="68" y="1612"/>
                    </a:lnTo>
                    <a:lnTo>
                      <a:pt x="90" y="1642"/>
                    </a:lnTo>
                    <a:lnTo>
                      <a:pt x="116" y="1670"/>
                    </a:lnTo>
                    <a:lnTo>
                      <a:pt x="144" y="1696"/>
                    </a:lnTo>
                    <a:lnTo>
                      <a:pt x="174" y="1718"/>
                    </a:lnTo>
                    <a:lnTo>
                      <a:pt x="208" y="1738"/>
                    </a:lnTo>
                    <a:lnTo>
                      <a:pt x="242" y="1756"/>
                    </a:lnTo>
                    <a:lnTo>
                      <a:pt x="278" y="1768"/>
                    </a:lnTo>
                    <a:lnTo>
                      <a:pt x="316" y="1778"/>
                    </a:lnTo>
                    <a:lnTo>
                      <a:pt x="354" y="1784"/>
                    </a:lnTo>
                    <a:lnTo>
                      <a:pt x="394" y="1786"/>
                    </a:lnTo>
                    <a:lnTo>
                      <a:pt x="984" y="1786"/>
                    </a:lnTo>
                    <a:lnTo>
                      <a:pt x="984" y="1752"/>
                    </a:lnTo>
                    <a:lnTo>
                      <a:pt x="394" y="1752"/>
                    </a:lnTo>
                    <a:lnTo>
                      <a:pt x="394" y="1752"/>
                    </a:lnTo>
                    <a:lnTo>
                      <a:pt x="358" y="1752"/>
                    </a:lnTo>
                    <a:lnTo>
                      <a:pt x="322" y="1746"/>
                    </a:lnTo>
                    <a:lnTo>
                      <a:pt x="288" y="1736"/>
                    </a:lnTo>
                    <a:lnTo>
                      <a:pt x="254" y="1724"/>
                    </a:lnTo>
                    <a:lnTo>
                      <a:pt x="222" y="1710"/>
                    </a:lnTo>
                    <a:lnTo>
                      <a:pt x="194" y="1692"/>
                    </a:lnTo>
                    <a:lnTo>
                      <a:pt x="166" y="1670"/>
                    </a:lnTo>
                    <a:lnTo>
                      <a:pt x="140" y="1648"/>
                    </a:lnTo>
                    <a:lnTo>
                      <a:pt x="140" y="1648"/>
                    </a:lnTo>
                    <a:lnTo>
                      <a:pt x="116" y="1622"/>
                    </a:lnTo>
                    <a:lnTo>
                      <a:pt x="96" y="1594"/>
                    </a:lnTo>
                    <a:lnTo>
                      <a:pt x="78" y="1564"/>
                    </a:lnTo>
                    <a:lnTo>
                      <a:pt x="62" y="1532"/>
                    </a:lnTo>
                    <a:lnTo>
                      <a:pt x="50" y="1500"/>
                    </a:lnTo>
                    <a:lnTo>
                      <a:pt x="42" y="1466"/>
                    </a:lnTo>
                    <a:lnTo>
                      <a:pt x="36" y="1430"/>
                    </a:lnTo>
                    <a:lnTo>
                      <a:pt x="34" y="1392"/>
                    </a:lnTo>
                    <a:lnTo>
                      <a:pt x="3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5" name="Freeform 57"/>
              <p:cNvSpPr>
                <a:spLocks/>
              </p:cNvSpPr>
              <p:nvPr/>
            </p:nvSpPr>
            <p:spPr bwMode="auto">
              <a:xfrm>
                <a:off x="3812" y="2122"/>
                <a:ext cx="1000" cy="1734"/>
              </a:xfrm>
              <a:custGeom>
                <a:avLst/>
                <a:gdLst>
                  <a:gd name="T0" fmla="*/ 966 w 1000"/>
                  <a:gd name="T1" fmla="*/ 0 h 1786"/>
                  <a:gd name="T2" fmla="*/ 966 w 1000"/>
                  <a:gd name="T3" fmla="*/ 1392 h 1786"/>
                  <a:gd name="T4" fmla="*/ 966 w 1000"/>
                  <a:gd name="T5" fmla="*/ 1392 h 1786"/>
                  <a:gd name="T6" fmla="*/ 964 w 1000"/>
                  <a:gd name="T7" fmla="*/ 1430 h 1786"/>
                  <a:gd name="T8" fmla="*/ 960 w 1000"/>
                  <a:gd name="T9" fmla="*/ 1466 h 1786"/>
                  <a:gd name="T10" fmla="*/ 950 w 1000"/>
                  <a:gd name="T11" fmla="*/ 1500 h 1786"/>
                  <a:gd name="T12" fmla="*/ 938 w 1000"/>
                  <a:gd name="T13" fmla="*/ 1532 h 1786"/>
                  <a:gd name="T14" fmla="*/ 924 w 1000"/>
                  <a:gd name="T15" fmla="*/ 1564 h 1786"/>
                  <a:gd name="T16" fmla="*/ 906 w 1000"/>
                  <a:gd name="T17" fmla="*/ 1594 h 1786"/>
                  <a:gd name="T18" fmla="*/ 884 w 1000"/>
                  <a:gd name="T19" fmla="*/ 1622 h 1786"/>
                  <a:gd name="T20" fmla="*/ 860 w 1000"/>
                  <a:gd name="T21" fmla="*/ 1648 h 1786"/>
                  <a:gd name="T22" fmla="*/ 860 w 1000"/>
                  <a:gd name="T23" fmla="*/ 1648 h 1786"/>
                  <a:gd name="T24" fmla="*/ 836 w 1000"/>
                  <a:gd name="T25" fmla="*/ 1670 h 1786"/>
                  <a:gd name="T26" fmla="*/ 808 w 1000"/>
                  <a:gd name="T27" fmla="*/ 1692 h 1786"/>
                  <a:gd name="T28" fmla="*/ 778 w 1000"/>
                  <a:gd name="T29" fmla="*/ 1710 h 1786"/>
                  <a:gd name="T30" fmla="*/ 746 w 1000"/>
                  <a:gd name="T31" fmla="*/ 1724 h 1786"/>
                  <a:gd name="T32" fmla="*/ 714 w 1000"/>
                  <a:gd name="T33" fmla="*/ 1736 h 1786"/>
                  <a:gd name="T34" fmla="*/ 680 w 1000"/>
                  <a:gd name="T35" fmla="*/ 1746 h 1786"/>
                  <a:gd name="T36" fmla="*/ 644 w 1000"/>
                  <a:gd name="T37" fmla="*/ 1752 h 1786"/>
                  <a:gd name="T38" fmla="*/ 606 w 1000"/>
                  <a:gd name="T39" fmla="*/ 1752 h 1786"/>
                  <a:gd name="T40" fmla="*/ 0 w 1000"/>
                  <a:gd name="T41" fmla="*/ 1752 h 1786"/>
                  <a:gd name="T42" fmla="*/ 0 w 1000"/>
                  <a:gd name="T43" fmla="*/ 1786 h 1786"/>
                  <a:gd name="T44" fmla="*/ 606 w 1000"/>
                  <a:gd name="T45" fmla="*/ 1786 h 1786"/>
                  <a:gd name="T46" fmla="*/ 606 w 1000"/>
                  <a:gd name="T47" fmla="*/ 1786 h 1786"/>
                  <a:gd name="T48" fmla="*/ 646 w 1000"/>
                  <a:gd name="T49" fmla="*/ 1784 h 1786"/>
                  <a:gd name="T50" fmla="*/ 686 w 1000"/>
                  <a:gd name="T51" fmla="*/ 1778 h 1786"/>
                  <a:gd name="T52" fmla="*/ 724 w 1000"/>
                  <a:gd name="T53" fmla="*/ 1768 h 1786"/>
                  <a:gd name="T54" fmla="*/ 760 w 1000"/>
                  <a:gd name="T55" fmla="*/ 1756 h 1786"/>
                  <a:gd name="T56" fmla="*/ 794 w 1000"/>
                  <a:gd name="T57" fmla="*/ 1738 h 1786"/>
                  <a:gd name="T58" fmla="*/ 826 w 1000"/>
                  <a:gd name="T59" fmla="*/ 1718 h 1786"/>
                  <a:gd name="T60" fmla="*/ 856 w 1000"/>
                  <a:gd name="T61" fmla="*/ 1696 h 1786"/>
                  <a:gd name="T62" fmla="*/ 884 w 1000"/>
                  <a:gd name="T63" fmla="*/ 1670 h 1786"/>
                  <a:gd name="T64" fmla="*/ 910 w 1000"/>
                  <a:gd name="T65" fmla="*/ 1642 h 1786"/>
                  <a:gd name="T66" fmla="*/ 932 w 1000"/>
                  <a:gd name="T67" fmla="*/ 1612 h 1786"/>
                  <a:gd name="T68" fmla="*/ 952 w 1000"/>
                  <a:gd name="T69" fmla="*/ 1580 h 1786"/>
                  <a:gd name="T70" fmla="*/ 968 w 1000"/>
                  <a:gd name="T71" fmla="*/ 1546 h 1786"/>
                  <a:gd name="T72" fmla="*/ 982 w 1000"/>
                  <a:gd name="T73" fmla="*/ 1510 h 1786"/>
                  <a:gd name="T74" fmla="*/ 992 w 1000"/>
                  <a:gd name="T75" fmla="*/ 1472 h 1786"/>
                  <a:gd name="T76" fmla="*/ 998 w 1000"/>
                  <a:gd name="T77" fmla="*/ 1434 h 1786"/>
                  <a:gd name="T78" fmla="*/ 1000 w 1000"/>
                  <a:gd name="T79" fmla="*/ 1392 h 1786"/>
                  <a:gd name="T80" fmla="*/ 1000 w 1000"/>
                  <a:gd name="T81" fmla="*/ 0 h 1786"/>
                  <a:gd name="T82" fmla="*/ 966 w 1000"/>
                  <a:gd name="T83" fmla="*/ 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0" h="1786">
                    <a:moveTo>
                      <a:pt x="966" y="0"/>
                    </a:moveTo>
                    <a:lnTo>
                      <a:pt x="966" y="1392"/>
                    </a:lnTo>
                    <a:lnTo>
                      <a:pt x="966" y="1392"/>
                    </a:lnTo>
                    <a:lnTo>
                      <a:pt x="964" y="1430"/>
                    </a:lnTo>
                    <a:lnTo>
                      <a:pt x="960" y="1466"/>
                    </a:lnTo>
                    <a:lnTo>
                      <a:pt x="950" y="1500"/>
                    </a:lnTo>
                    <a:lnTo>
                      <a:pt x="938" y="1532"/>
                    </a:lnTo>
                    <a:lnTo>
                      <a:pt x="924" y="1564"/>
                    </a:lnTo>
                    <a:lnTo>
                      <a:pt x="906" y="1594"/>
                    </a:lnTo>
                    <a:lnTo>
                      <a:pt x="884" y="1622"/>
                    </a:lnTo>
                    <a:lnTo>
                      <a:pt x="860" y="1648"/>
                    </a:lnTo>
                    <a:lnTo>
                      <a:pt x="860" y="1648"/>
                    </a:lnTo>
                    <a:lnTo>
                      <a:pt x="836" y="1670"/>
                    </a:lnTo>
                    <a:lnTo>
                      <a:pt x="808" y="1692"/>
                    </a:lnTo>
                    <a:lnTo>
                      <a:pt x="778" y="1710"/>
                    </a:lnTo>
                    <a:lnTo>
                      <a:pt x="746" y="1724"/>
                    </a:lnTo>
                    <a:lnTo>
                      <a:pt x="714" y="1736"/>
                    </a:lnTo>
                    <a:lnTo>
                      <a:pt x="680" y="1746"/>
                    </a:lnTo>
                    <a:lnTo>
                      <a:pt x="644" y="1752"/>
                    </a:lnTo>
                    <a:lnTo>
                      <a:pt x="606" y="1752"/>
                    </a:lnTo>
                    <a:lnTo>
                      <a:pt x="0" y="1752"/>
                    </a:lnTo>
                    <a:lnTo>
                      <a:pt x="0" y="1786"/>
                    </a:lnTo>
                    <a:lnTo>
                      <a:pt x="606" y="1786"/>
                    </a:lnTo>
                    <a:lnTo>
                      <a:pt x="606" y="1786"/>
                    </a:lnTo>
                    <a:lnTo>
                      <a:pt x="646" y="1784"/>
                    </a:lnTo>
                    <a:lnTo>
                      <a:pt x="686" y="1778"/>
                    </a:lnTo>
                    <a:lnTo>
                      <a:pt x="724" y="1768"/>
                    </a:lnTo>
                    <a:lnTo>
                      <a:pt x="760" y="1756"/>
                    </a:lnTo>
                    <a:lnTo>
                      <a:pt x="794" y="1738"/>
                    </a:lnTo>
                    <a:lnTo>
                      <a:pt x="826" y="1718"/>
                    </a:lnTo>
                    <a:lnTo>
                      <a:pt x="856" y="1696"/>
                    </a:lnTo>
                    <a:lnTo>
                      <a:pt x="884" y="1670"/>
                    </a:lnTo>
                    <a:lnTo>
                      <a:pt x="910" y="1642"/>
                    </a:lnTo>
                    <a:lnTo>
                      <a:pt x="932" y="1612"/>
                    </a:lnTo>
                    <a:lnTo>
                      <a:pt x="952" y="1580"/>
                    </a:lnTo>
                    <a:lnTo>
                      <a:pt x="968" y="1546"/>
                    </a:lnTo>
                    <a:lnTo>
                      <a:pt x="982" y="1510"/>
                    </a:lnTo>
                    <a:lnTo>
                      <a:pt x="992" y="1472"/>
                    </a:lnTo>
                    <a:lnTo>
                      <a:pt x="998" y="1434"/>
                    </a:lnTo>
                    <a:lnTo>
                      <a:pt x="1000" y="1392"/>
                    </a:lnTo>
                    <a:lnTo>
                      <a:pt x="1000" y="0"/>
                    </a:lnTo>
                    <a:lnTo>
                      <a:pt x="9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 name="Freeform 59"/>
              <p:cNvSpPr>
                <a:spLocks/>
              </p:cNvSpPr>
              <p:nvPr/>
            </p:nvSpPr>
            <p:spPr bwMode="auto">
              <a:xfrm>
                <a:off x="1930" y="3670"/>
                <a:ext cx="1882" cy="340"/>
              </a:xfrm>
              <a:custGeom>
                <a:avLst/>
                <a:gdLst>
                  <a:gd name="T0" fmla="*/ 1882 w 1882"/>
                  <a:gd name="T1" fmla="*/ 170 h 340"/>
                  <a:gd name="T2" fmla="*/ 1878 w 1882"/>
                  <a:gd name="T3" fmla="*/ 204 h 340"/>
                  <a:gd name="T4" fmla="*/ 1868 w 1882"/>
                  <a:gd name="T5" fmla="*/ 236 h 340"/>
                  <a:gd name="T6" fmla="*/ 1854 w 1882"/>
                  <a:gd name="T7" fmla="*/ 264 h 340"/>
                  <a:gd name="T8" fmla="*/ 1832 w 1882"/>
                  <a:gd name="T9" fmla="*/ 290 h 340"/>
                  <a:gd name="T10" fmla="*/ 1808 w 1882"/>
                  <a:gd name="T11" fmla="*/ 310 h 340"/>
                  <a:gd name="T12" fmla="*/ 1778 w 1882"/>
                  <a:gd name="T13" fmla="*/ 326 h 340"/>
                  <a:gd name="T14" fmla="*/ 1746 w 1882"/>
                  <a:gd name="T15" fmla="*/ 336 h 340"/>
                  <a:gd name="T16" fmla="*/ 1712 w 1882"/>
                  <a:gd name="T17" fmla="*/ 340 h 340"/>
                  <a:gd name="T18" fmla="*/ 168 w 1882"/>
                  <a:gd name="T19" fmla="*/ 340 h 340"/>
                  <a:gd name="T20" fmla="*/ 134 w 1882"/>
                  <a:gd name="T21" fmla="*/ 336 h 340"/>
                  <a:gd name="T22" fmla="*/ 104 w 1882"/>
                  <a:gd name="T23" fmla="*/ 326 h 340"/>
                  <a:gd name="T24" fmla="*/ 74 w 1882"/>
                  <a:gd name="T25" fmla="*/ 310 h 340"/>
                  <a:gd name="T26" fmla="*/ 50 w 1882"/>
                  <a:gd name="T27" fmla="*/ 290 h 340"/>
                  <a:gd name="T28" fmla="*/ 28 w 1882"/>
                  <a:gd name="T29" fmla="*/ 264 h 340"/>
                  <a:gd name="T30" fmla="*/ 12 w 1882"/>
                  <a:gd name="T31" fmla="*/ 236 h 340"/>
                  <a:gd name="T32" fmla="*/ 2 w 1882"/>
                  <a:gd name="T33" fmla="*/ 204 h 340"/>
                  <a:gd name="T34" fmla="*/ 0 w 1882"/>
                  <a:gd name="T35" fmla="*/ 170 h 340"/>
                  <a:gd name="T36" fmla="*/ 0 w 1882"/>
                  <a:gd name="T37" fmla="*/ 170 h 340"/>
                  <a:gd name="T38" fmla="*/ 2 w 1882"/>
                  <a:gd name="T39" fmla="*/ 136 h 340"/>
                  <a:gd name="T40" fmla="*/ 12 w 1882"/>
                  <a:gd name="T41" fmla="*/ 104 h 340"/>
                  <a:gd name="T42" fmla="*/ 28 w 1882"/>
                  <a:gd name="T43" fmla="*/ 74 h 340"/>
                  <a:gd name="T44" fmla="*/ 50 w 1882"/>
                  <a:gd name="T45" fmla="*/ 50 h 340"/>
                  <a:gd name="T46" fmla="*/ 74 w 1882"/>
                  <a:gd name="T47" fmla="*/ 30 h 340"/>
                  <a:gd name="T48" fmla="*/ 104 w 1882"/>
                  <a:gd name="T49" fmla="*/ 14 h 340"/>
                  <a:gd name="T50" fmla="*/ 134 w 1882"/>
                  <a:gd name="T51" fmla="*/ 4 h 340"/>
                  <a:gd name="T52" fmla="*/ 168 w 1882"/>
                  <a:gd name="T53" fmla="*/ 0 h 340"/>
                  <a:gd name="T54" fmla="*/ 1712 w 1882"/>
                  <a:gd name="T55" fmla="*/ 0 h 340"/>
                  <a:gd name="T56" fmla="*/ 1746 w 1882"/>
                  <a:gd name="T57" fmla="*/ 4 h 340"/>
                  <a:gd name="T58" fmla="*/ 1778 w 1882"/>
                  <a:gd name="T59" fmla="*/ 14 h 340"/>
                  <a:gd name="T60" fmla="*/ 1808 w 1882"/>
                  <a:gd name="T61" fmla="*/ 30 h 340"/>
                  <a:gd name="T62" fmla="*/ 1832 w 1882"/>
                  <a:gd name="T63" fmla="*/ 50 h 340"/>
                  <a:gd name="T64" fmla="*/ 1854 w 1882"/>
                  <a:gd name="T65" fmla="*/ 74 h 340"/>
                  <a:gd name="T66" fmla="*/ 1868 w 1882"/>
                  <a:gd name="T67" fmla="*/ 104 h 340"/>
                  <a:gd name="T68" fmla="*/ 1878 w 1882"/>
                  <a:gd name="T69" fmla="*/ 136 h 340"/>
                  <a:gd name="T70" fmla="*/ 1882 w 1882"/>
                  <a:gd name="T71"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340">
                    <a:moveTo>
                      <a:pt x="1882" y="170"/>
                    </a:moveTo>
                    <a:lnTo>
                      <a:pt x="1882" y="170"/>
                    </a:lnTo>
                    <a:lnTo>
                      <a:pt x="1882" y="186"/>
                    </a:lnTo>
                    <a:lnTo>
                      <a:pt x="1878" y="204"/>
                    </a:lnTo>
                    <a:lnTo>
                      <a:pt x="1874" y="220"/>
                    </a:lnTo>
                    <a:lnTo>
                      <a:pt x="1868" y="236"/>
                    </a:lnTo>
                    <a:lnTo>
                      <a:pt x="1862" y="250"/>
                    </a:lnTo>
                    <a:lnTo>
                      <a:pt x="1854" y="264"/>
                    </a:lnTo>
                    <a:lnTo>
                      <a:pt x="1844" y="278"/>
                    </a:lnTo>
                    <a:lnTo>
                      <a:pt x="1832" y="290"/>
                    </a:lnTo>
                    <a:lnTo>
                      <a:pt x="1820" y="300"/>
                    </a:lnTo>
                    <a:lnTo>
                      <a:pt x="1808" y="310"/>
                    </a:lnTo>
                    <a:lnTo>
                      <a:pt x="1794" y="318"/>
                    </a:lnTo>
                    <a:lnTo>
                      <a:pt x="1778" y="326"/>
                    </a:lnTo>
                    <a:lnTo>
                      <a:pt x="1764" y="332"/>
                    </a:lnTo>
                    <a:lnTo>
                      <a:pt x="1746" y="336"/>
                    </a:lnTo>
                    <a:lnTo>
                      <a:pt x="1730" y="338"/>
                    </a:lnTo>
                    <a:lnTo>
                      <a:pt x="1712" y="340"/>
                    </a:lnTo>
                    <a:lnTo>
                      <a:pt x="168" y="340"/>
                    </a:lnTo>
                    <a:lnTo>
                      <a:pt x="168" y="340"/>
                    </a:lnTo>
                    <a:lnTo>
                      <a:pt x="152" y="338"/>
                    </a:lnTo>
                    <a:lnTo>
                      <a:pt x="134" y="336"/>
                    </a:lnTo>
                    <a:lnTo>
                      <a:pt x="118" y="332"/>
                    </a:lnTo>
                    <a:lnTo>
                      <a:pt x="104" y="326"/>
                    </a:lnTo>
                    <a:lnTo>
                      <a:pt x="88" y="318"/>
                    </a:lnTo>
                    <a:lnTo>
                      <a:pt x="74" y="310"/>
                    </a:lnTo>
                    <a:lnTo>
                      <a:pt x="62" y="300"/>
                    </a:lnTo>
                    <a:lnTo>
                      <a:pt x="50" y="290"/>
                    </a:lnTo>
                    <a:lnTo>
                      <a:pt x="38" y="278"/>
                    </a:lnTo>
                    <a:lnTo>
                      <a:pt x="28" y="264"/>
                    </a:lnTo>
                    <a:lnTo>
                      <a:pt x="20" y="250"/>
                    </a:lnTo>
                    <a:lnTo>
                      <a:pt x="12" y="236"/>
                    </a:lnTo>
                    <a:lnTo>
                      <a:pt x="8" y="220"/>
                    </a:lnTo>
                    <a:lnTo>
                      <a:pt x="2" y="204"/>
                    </a:lnTo>
                    <a:lnTo>
                      <a:pt x="0" y="186"/>
                    </a:lnTo>
                    <a:lnTo>
                      <a:pt x="0" y="170"/>
                    </a:lnTo>
                    <a:lnTo>
                      <a:pt x="0" y="170"/>
                    </a:lnTo>
                    <a:lnTo>
                      <a:pt x="0" y="170"/>
                    </a:lnTo>
                    <a:lnTo>
                      <a:pt x="0" y="152"/>
                    </a:lnTo>
                    <a:lnTo>
                      <a:pt x="2" y="136"/>
                    </a:lnTo>
                    <a:lnTo>
                      <a:pt x="8" y="120"/>
                    </a:lnTo>
                    <a:lnTo>
                      <a:pt x="12" y="104"/>
                    </a:lnTo>
                    <a:lnTo>
                      <a:pt x="20" y="88"/>
                    </a:lnTo>
                    <a:lnTo>
                      <a:pt x="28" y="74"/>
                    </a:lnTo>
                    <a:lnTo>
                      <a:pt x="38" y="62"/>
                    </a:lnTo>
                    <a:lnTo>
                      <a:pt x="50" y="50"/>
                    </a:lnTo>
                    <a:lnTo>
                      <a:pt x="62" y="38"/>
                    </a:lnTo>
                    <a:lnTo>
                      <a:pt x="74" y="30"/>
                    </a:lnTo>
                    <a:lnTo>
                      <a:pt x="88" y="20"/>
                    </a:lnTo>
                    <a:lnTo>
                      <a:pt x="104" y="14"/>
                    </a:lnTo>
                    <a:lnTo>
                      <a:pt x="118" y="8"/>
                    </a:lnTo>
                    <a:lnTo>
                      <a:pt x="134" y="4"/>
                    </a:lnTo>
                    <a:lnTo>
                      <a:pt x="152" y="0"/>
                    </a:lnTo>
                    <a:lnTo>
                      <a:pt x="168" y="0"/>
                    </a:lnTo>
                    <a:lnTo>
                      <a:pt x="1712" y="0"/>
                    </a:lnTo>
                    <a:lnTo>
                      <a:pt x="1712" y="0"/>
                    </a:lnTo>
                    <a:lnTo>
                      <a:pt x="1730" y="0"/>
                    </a:lnTo>
                    <a:lnTo>
                      <a:pt x="1746" y="4"/>
                    </a:lnTo>
                    <a:lnTo>
                      <a:pt x="1764" y="8"/>
                    </a:lnTo>
                    <a:lnTo>
                      <a:pt x="1778" y="14"/>
                    </a:lnTo>
                    <a:lnTo>
                      <a:pt x="1794" y="20"/>
                    </a:lnTo>
                    <a:lnTo>
                      <a:pt x="1808" y="30"/>
                    </a:lnTo>
                    <a:lnTo>
                      <a:pt x="1820" y="38"/>
                    </a:lnTo>
                    <a:lnTo>
                      <a:pt x="1832" y="50"/>
                    </a:lnTo>
                    <a:lnTo>
                      <a:pt x="1844" y="62"/>
                    </a:lnTo>
                    <a:lnTo>
                      <a:pt x="1854" y="74"/>
                    </a:lnTo>
                    <a:lnTo>
                      <a:pt x="1862" y="88"/>
                    </a:lnTo>
                    <a:lnTo>
                      <a:pt x="1868" y="104"/>
                    </a:lnTo>
                    <a:lnTo>
                      <a:pt x="1874" y="120"/>
                    </a:lnTo>
                    <a:lnTo>
                      <a:pt x="1878" y="136"/>
                    </a:lnTo>
                    <a:lnTo>
                      <a:pt x="1882" y="152"/>
                    </a:lnTo>
                    <a:lnTo>
                      <a:pt x="1882" y="170"/>
                    </a:lnTo>
                    <a:lnTo>
                      <a:pt x="188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 name="Freeform 60"/>
              <p:cNvSpPr>
                <a:spLocks noEditPoints="1"/>
              </p:cNvSpPr>
              <p:nvPr/>
            </p:nvSpPr>
            <p:spPr bwMode="auto">
              <a:xfrm>
                <a:off x="2502" y="3756"/>
                <a:ext cx="176" cy="168"/>
              </a:xfrm>
              <a:custGeom>
                <a:avLst/>
                <a:gdLst>
                  <a:gd name="T0" fmla="*/ 22 w 176"/>
                  <a:gd name="T1" fmla="*/ 20 h 168"/>
                  <a:gd name="T2" fmla="*/ 6 w 176"/>
                  <a:gd name="T3" fmla="*/ 0 h 168"/>
                  <a:gd name="T4" fmla="*/ 24 w 176"/>
                  <a:gd name="T5" fmla="*/ 2 h 168"/>
                  <a:gd name="T6" fmla="*/ 58 w 176"/>
                  <a:gd name="T7" fmla="*/ 2 h 168"/>
                  <a:gd name="T8" fmla="*/ 76 w 176"/>
                  <a:gd name="T9" fmla="*/ 20 h 168"/>
                  <a:gd name="T10" fmla="*/ 60 w 176"/>
                  <a:gd name="T11" fmla="*/ 20 h 168"/>
                  <a:gd name="T12" fmla="*/ 50 w 176"/>
                  <a:gd name="T13" fmla="*/ 20 h 168"/>
                  <a:gd name="T14" fmla="*/ 38 w 176"/>
                  <a:gd name="T15" fmla="*/ 60 h 168"/>
                  <a:gd name="T16" fmla="*/ 60 w 176"/>
                  <a:gd name="T17" fmla="*/ 60 h 168"/>
                  <a:gd name="T18" fmla="*/ 72 w 176"/>
                  <a:gd name="T19" fmla="*/ 60 h 168"/>
                  <a:gd name="T20" fmla="*/ 72 w 176"/>
                  <a:gd name="T21" fmla="*/ 138 h 168"/>
                  <a:gd name="T22" fmla="*/ 72 w 176"/>
                  <a:gd name="T23" fmla="*/ 152 h 168"/>
                  <a:gd name="T24" fmla="*/ 54 w 176"/>
                  <a:gd name="T25" fmla="*/ 144 h 168"/>
                  <a:gd name="T26" fmla="*/ 38 w 176"/>
                  <a:gd name="T27" fmla="*/ 162 h 168"/>
                  <a:gd name="T28" fmla="*/ 18 w 176"/>
                  <a:gd name="T29" fmla="*/ 162 h 168"/>
                  <a:gd name="T30" fmla="*/ 18 w 176"/>
                  <a:gd name="T31" fmla="*/ 108 h 168"/>
                  <a:gd name="T32" fmla="*/ 18 w 176"/>
                  <a:gd name="T33" fmla="*/ 90 h 168"/>
                  <a:gd name="T34" fmla="*/ 14 w 176"/>
                  <a:gd name="T35" fmla="*/ 100 h 168"/>
                  <a:gd name="T36" fmla="*/ 6 w 176"/>
                  <a:gd name="T37" fmla="*/ 108 h 168"/>
                  <a:gd name="T38" fmla="*/ 0 w 176"/>
                  <a:gd name="T39" fmla="*/ 86 h 168"/>
                  <a:gd name="T40" fmla="*/ 6 w 176"/>
                  <a:gd name="T41" fmla="*/ 78 h 168"/>
                  <a:gd name="T42" fmla="*/ 18 w 176"/>
                  <a:gd name="T43" fmla="*/ 58 h 168"/>
                  <a:gd name="T44" fmla="*/ 24 w 176"/>
                  <a:gd name="T45" fmla="*/ 46 h 168"/>
                  <a:gd name="T46" fmla="*/ 30 w 176"/>
                  <a:gd name="T47" fmla="*/ 20 h 168"/>
                  <a:gd name="T48" fmla="*/ 38 w 176"/>
                  <a:gd name="T49" fmla="*/ 126 h 168"/>
                  <a:gd name="T50" fmla="*/ 54 w 176"/>
                  <a:gd name="T51" fmla="*/ 78 h 168"/>
                  <a:gd name="T52" fmla="*/ 38 w 176"/>
                  <a:gd name="T53" fmla="*/ 126 h 168"/>
                  <a:gd name="T54" fmla="*/ 96 w 176"/>
                  <a:gd name="T55" fmla="*/ 20 h 168"/>
                  <a:gd name="T56" fmla="*/ 80 w 176"/>
                  <a:gd name="T57" fmla="*/ 0 h 168"/>
                  <a:gd name="T58" fmla="*/ 102 w 176"/>
                  <a:gd name="T59" fmla="*/ 2 h 168"/>
                  <a:gd name="T60" fmla="*/ 156 w 176"/>
                  <a:gd name="T61" fmla="*/ 2 h 168"/>
                  <a:gd name="T62" fmla="*/ 176 w 176"/>
                  <a:gd name="T63" fmla="*/ 20 h 168"/>
                  <a:gd name="T64" fmla="*/ 156 w 176"/>
                  <a:gd name="T65" fmla="*/ 20 h 168"/>
                  <a:gd name="T66" fmla="*/ 158 w 176"/>
                  <a:gd name="T67" fmla="*/ 64 h 168"/>
                  <a:gd name="T68" fmla="*/ 176 w 176"/>
                  <a:gd name="T69" fmla="*/ 62 h 168"/>
                  <a:gd name="T70" fmla="*/ 176 w 176"/>
                  <a:gd name="T71" fmla="*/ 84 h 168"/>
                  <a:gd name="T72" fmla="*/ 156 w 176"/>
                  <a:gd name="T73" fmla="*/ 82 h 168"/>
                  <a:gd name="T74" fmla="*/ 156 w 176"/>
                  <a:gd name="T75" fmla="*/ 144 h 168"/>
                  <a:gd name="T76" fmla="*/ 136 w 176"/>
                  <a:gd name="T77" fmla="*/ 166 h 168"/>
                  <a:gd name="T78" fmla="*/ 138 w 176"/>
                  <a:gd name="T79" fmla="*/ 144 h 168"/>
                  <a:gd name="T80" fmla="*/ 116 w 176"/>
                  <a:gd name="T81" fmla="*/ 82 h 168"/>
                  <a:gd name="T82" fmla="*/ 114 w 176"/>
                  <a:gd name="T83" fmla="*/ 104 h 168"/>
                  <a:gd name="T84" fmla="*/ 112 w 176"/>
                  <a:gd name="T85" fmla="*/ 120 h 168"/>
                  <a:gd name="T86" fmla="*/ 102 w 176"/>
                  <a:gd name="T87" fmla="*/ 146 h 168"/>
                  <a:gd name="T88" fmla="*/ 88 w 176"/>
                  <a:gd name="T89" fmla="*/ 168 h 168"/>
                  <a:gd name="T90" fmla="*/ 80 w 176"/>
                  <a:gd name="T91" fmla="*/ 160 h 168"/>
                  <a:gd name="T92" fmla="*/ 70 w 176"/>
                  <a:gd name="T93" fmla="*/ 154 h 168"/>
                  <a:gd name="T94" fmla="*/ 84 w 176"/>
                  <a:gd name="T95" fmla="*/ 136 h 168"/>
                  <a:gd name="T96" fmla="*/ 92 w 176"/>
                  <a:gd name="T97" fmla="*/ 112 h 168"/>
                  <a:gd name="T98" fmla="*/ 94 w 176"/>
                  <a:gd name="T99" fmla="*/ 98 h 168"/>
                  <a:gd name="T100" fmla="*/ 96 w 176"/>
                  <a:gd name="T101" fmla="*/ 82 h 168"/>
                  <a:gd name="T102" fmla="*/ 78 w 176"/>
                  <a:gd name="T103" fmla="*/ 62 h 168"/>
                  <a:gd name="T104" fmla="*/ 96 w 176"/>
                  <a:gd name="T105" fmla="*/ 64 h 168"/>
                  <a:gd name="T106" fmla="*/ 138 w 176"/>
                  <a:gd name="T107" fmla="*/ 64 h 168"/>
                  <a:gd name="T108" fmla="*/ 116 w 176"/>
                  <a:gd name="T109" fmla="*/ 20 h 168"/>
                  <a:gd name="T110" fmla="*/ 138 w 176"/>
                  <a:gd name="T111"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68">
                    <a:moveTo>
                      <a:pt x="22" y="20"/>
                    </a:moveTo>
                    <a:lnTo>
                      <a:pt x="22" y="20"/>
                    </a:lnTo>
                    <a:lnTo>
                      <a:pt x="6" y="22"/>
                    </a:lnTo>
                    <a:lnTo>
                      <a:pt x="6" y="0"/>
                    </a:lnTo>
                    <a:lnTo>
                      <a:pt x="6" y="0"/>
                    </a:lnTo>
                    <a:lnTo>
                      <a:pt x="24" y="2"/>
                    </a:lnTo>
                    <a:lnTo>
                      <a:pt x="58" y="2"/>
                    </a:lnTo>
                    <a:lnTo>
                      <a:pt x="58" y="2"/>
                    </a:lnTo>
                    <a:lnTo>
                      <a:pt x="76" y="0"/>
                    </a:lnTo>
                    <a:lnTo>
                      <a:pt x="76" y="20"/>
                    </a:lnTo>
                    <a:lnTo>
                      <a:pt x="76" y="20"/>
                    </a:lnTo>
                    <a:lnTo>
                      <a:pt x="60" y="20"/>
                    </a:lnTo>
                    <a:lnTo>
                      <a:pt x="50" y="20"/>
                    </a:lnTo>
                    <a:lnTo>
                      <a:pt x="50" y="20"/>
                    </a:lnTo>
                    <a:lnTo>
                      <a:pt x="46" y="40"/>
                    </a:lnTo>
                    <a:lnTo>
                      <a:pt x="38" y="60"/>
                    </a:lnTo>
                    <a:lnTo>
                      <a:pt x="60" y="60"/>
                    </a:lnTo>
                    <a:lnTo>
                      <a:pt x="60" y="60"/>
                    </a:lnTo>
                    <a:lnTo>
                      <a:pt x="72" y="60"/>
                    </a:lnTo>
                    <a:lnTo>
                      <a:pt x="72" y="60"/>
                    </a:lnTo>
                    <a:lnTo>
                      <a:pt x="72" y="74"/>
                    </a:lnTo>
                    <a:lnTo>
                      <a:pt x="72" y="138"/>
                    </a:lnTo>
                    <a:lnTo>
                      <a:pt x="72" y="138"/>
                    </a:lnTo>
                    <a:lnTo>
                      <a:pt x="72" y="152"/>
                    </a:lnTo>
                    <a:lnTo>
                      <a:pt x="54" y="152"/>
                    </a:lnTo>
                    <a:lnTo>
                      <a:pt x="54" y="144"/>
                    </a:lnTo>
                    <a:lnTo>
                      <a:pt x="38" y="144"/>
                    </a:lnTo>
                    <a:lnTo>
                      <a:pt x="38" y="162"/>
                    </a:lnTo>
                    <a:lnTo>
                      <a:pt x="18" y="162"/>
                    </a:lnTo>
                    <a:lnTo>
                      <a:pt x="18" y="162"/>
                    </a:lnTo>
                    <a:lnTo>
                      <a:pt x="18" y="142"/>
                    </a:lnTo>
                    <a:lnTo>
                      <a:pt x="18" y="108"/>
                    </a:lnTo>
                    <a:lnTo>
                      <a:pt x="18" y="108"/>
                    </a:lnTo>
                    <a:lnTo>
                      <a:pt x="18" y="90"/>
                    </a:lnTo>
                    <a:lnTo>
                      <a:pt x="18" y="90"/>
                    </a:lnTo>
                    <a:lnTo>
                      <a:pt x="14" y="100"/>
                    </a:lnTo>
                    <a:lnTo>
                      <a:pt x="6" y="108"/>
                    </a:lnTo>
                    <a:lnTo>
                      <a:pt x="6" y="108"/>
                    </a:lnTo>
                    <a:lnTo>
                      <a:pt x="4" y="96"/>
                    </a:lnTo>
                    <a:lnTo>
                      <a:pt x="0" y="86"/>
                    </a:lnTo>
                    <a:lnTo>
                      <a:pt x="0" y="86"/>
                    </a:lnTo>
                    <a:lnTo>
                      <a:pt x="6" y="78"/>
                    </a:lnTo>
                    <a:lnTo>
                      <a:pt x="12" y="68"/>
                    </a:lnTo>
                    <a:lnTo>
                      <a:pt x="18" y="58"/>
                    </a:lnTo>
                    <a:lnTo>
                      <a:pt x="24" y="46"/>
                    </a:lnTo>
                    <a:lnTo>
                      <a:pt x="24" y="46"/>
                    </a:lnTo>
                    <a:lnTo>
                      <a:pt x="28" y="34"/>
                    </a:lnTo>
                    <a:lnTo>
                      <a:pt x="30" y="20"/>
                    </a:lnTo>
                    <a:lnTo>
                      <a:pt x="22" y="20"/>
                    </a:lnTo>
                    <a:close/>
                    <a:moveTo>
                      <a:pt x="38" y="126"/>
                    </a:moveTo>
                    <a:lnTo>
                      <a:pt x="54" y="126"/>
                    </a:lnTo>
                    <a:lnTo>
                      <a:pt x="54" y="78"/>
                    </a:lnTo>
                    <a:lnTo>
                      <a:pt x="38" y="78"/>
                    </a:lnTo>
                    <a:lnTo>
                      <a:pt x="38" y="126"/>
                    </a:lnTo>
                    <a:close/>
                    <a:moveTo>
                      <a:pt x="96" y="20"/>
                    </a:moveTo>
                    <a:lnTo>
                      <a:pt x="96" y="20"/>
                    </a:lnTo>
                    <a:lnTo>
                      <a:pt x="80" y="20"/>
                    </a:lnTo>
                    <a:lnTo>
                      <a:pt x="80" y="0"/>
                    </a:lnTo>
                    <a:lnTo>
                      <a:pt x="80" y="0"/>
                    </a:lnTo>
                    <a:lnTo>
                      <a:pt x="102" y="2"/>
                    </a:lnTo>
                    <a:lnTo>
                      <a:pt x="156" y="2"/>
                    </a:lnTo>
                    <a:lnTo>
                      <a:pt x="156" y="2"/>
                    </a:lnTo>
                    <a:lnTo>
                      <a:pt x="176" y="0"/>
                    </a:lnTo>
                    <a:lnTo>
                      <a:pt x="176" y="20"/>
                    </a:lnTo>
                    <a:lnTo>
                      <a:pt x="176" y="20"/>
                    </a:lnTo>
                    <a:lnTo>
                      <a:pt x="156" y="20"/>
                    </a:lnTo>
                    <a:lnTo>
                      <a:pt x="156" y="64"/>
                    </a:lnTo>
                    <a:lnTo>
                      <a:pt x="158" y="64"/>
                    </a:lnTo>
                    <a:lnTo>
                      <a:pt x="158" y="64"/>
                    </a:lnTo>
                    <a:lnTo>
                      <a:pt x="176" y="62"/>
                    </a:lnTo>
                    <a:lnTo>
                      <a:pt x="176" y="84"/>
                    </a:lnTo>
                    <a:lnTo>
                      <a:pt x="176" y="84"/>
                    </a:lnTo>
                    <a:lnTo>
                      <a:pt x="158" y="82"/>
                    </a:lnTo>
                    <a:lnTo>
                      <a:pt x="156" y="82"/>
                    </a:lnTo>
                    <a:lnTo>
                      <a:pt x="156" y="144"/>
                    </a:lnTo>
                    <a:lnTo>
                      <a:pt x="156" y="144"/>
                    </a:lnTo>
                    <a:lnTo>
                      <a:pt x="158" y="166"/>
                    </a:lnTo>
                    <a:lnTo>
                      <a:pt x="136" y="166"/>
                    </a:lnTo>
                    <a:lnTo>
                      <a:pt x="136" y="166"/>
                    </a:lnTo>
                    <a:lnTo>
                      <a:pt x="138" y="144"/>
                    </a:lnTo>
                    <a:lnTo>
                      <a:pt x="138" y="82"/>
                    </a:lnTo>
                    <a:lnTo>
                      <a:pt x="116" y="82"/>
                    </a:lnTo>
                    <a:lnTo>
                      <a:pt x="116" y="82"/>
                    </a:lnTo>
                    <a:lnTo>
                      <a:pt x="114" y="104"/>
                    </a:lnTo>
                    <a:lnTo>
                      <a:pt x="112" y="120"/>
                    </a:lnTo>
                    <a:lnTo>
                      <a:pt x="112" y="120"/>
                    </a:lnTo>
                    <a:lnTo>
                      <a:pt x="108" y="134"/>
                    </a:lnTo>
                    <a:lnTo>
                      <a:pt x="102" y="146"/>
                    </a:lnTo>
                    <a:lnTo>
                      <a:pt x="96" y="156"/>
                    </a:lnTo>
                    <a:lnTo>
                      <a:pt x="88" y="168"/>
                    </a:lnTo>
                    <a:lnTo>
                      <a:pt x="88" y="168"/>
                    </a:lnTo>
                    <a:lnTo>
                      <a:pt x="80" y="160"/>
                    </a:lnTo>
                    <a:lnTo>
                      <a:pt x="70" y="154"/>
                    </a:lnTo>
                    <a:lnTo>
                      <a:pt x="70" y="154"/>
                    </a:lnTo>
                    <a:lnTo>
                      <a:pt x="78" y="146"/>
                    </a:lnTo>
                    <a:lnTo>
                      <a:pt x="84" y="136"/>
                    </a:lnTo>
                    <a:lnTo>
                      <a:pt x="88" y="124"/>
                    </a:lnTo>
                    <a:lnTo>
                      <a:pt x="92" y="112"/>
                    </a:lnTo>
                    <a:lnTo>
                      <a:pt x="92" y="112"/>
                    </a:lnTo>
                    <a:lnTo>
                      <a:pt x="94" y="98"/>
                    </a:lnTo>
                    <a:lnTo>
                      <a:pt x="96" y="82"/>
                    </a:lnTo>
                    <a:lnTo>
                      <a:pt x="96" y="82"/>
                    </a:lnTo>
                    <a:lnTo>
                      <a:pt x="78" y="84"/>
                    </a:lnTo>
                    <a:lnTo>
                      <a:pt x="78" y="62"/>
                    </a:lnTo>
                    <a:lnTo>
                      <a:pt x="78" y="62"/>
                    </a:lnTo>
                    <a:lnTo>
                      <a:pt x="96" y="64"/>
                    </a:lnTo>
                    <a:lnTo>
                      <a:pt x="96" y="20"/>
                    </a:lnTo>
                    <a:close/>
                    <a:moveTo>
                      <a:pt x="138" y="64"/>
                    </a:moveTo>
                    <a:lnTo>
                      <a:pt x="138" y="20"/>
                    </a:lnTo>
                    <a:lnTo>
                      <a:pt x="116" y="20"/>
                    </a:lnTo>
                    <a:lnTo>
                      <a:pt x="116" y="64"/>
                    </a:lnTo>
                    <a:lnTo>
                      <a:pt x="138" y="6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9" name="Freeform 61"/>
              <p:cNvSpPr>
                <a:spLocks noEditPoints="1"/>
              </p:cNvSpPr>
              <p:nvPr/>
            </p:nvSpPr>
            <p:spPr bwMode="auto">
              <a:xfrm>
                <a:off x="2694" y="3752"/>
                <a:ext cx="172" cy="172"/>
              </a:xfrm>
              <a:custGeom>
                <a:avLst/>
                <a:gdLst>
                  <a:gd name="T0" fmla="*/ 126 w 172"/>
                  <a:gd name="T1" fmla="*/ 90 h 172"/>
                  <a:gd name="T2" fmla="*/ 124 w 172"/>
                  <a:gd name="T3" fmla="*/ 144 h 172"/>
                  <a:gd name="T4" fmla="*/ 126 w 172"/>
                  <a:gd name="T5" fmla="*/ 148 h 172"/>
                  <a:gd name="T6" fmla="*/ 146 w 172"/>
                  <a:gd name="T7" fmla="*/ 148 h 172"/>
                  <a:gd name="T8" fmla="*/ 150 w 172"/>
                  <a:gd name="T9" fmla="*/ 144 h 172"/>
                  <a:gd name="T10" fmla="*/ 152 w 172"/>
                  <a:gd name="T11" fmla="*/ 116 h 172"/>
                  <a:gd name="T12" fmla="*/ 172 w 172"/>
                  <a:gd name="T13" fmla="*/ 122 h 172"/>
                  <a:gd name="T14" fmla="*/ 164 w 172"/>
                  <a:gd name="T15" fmla="*/ 162 h 172"/>
                  <a:gd name="T16" fmla="*/ 132 w 172"/>
                  <a:gd name="T17" fmla="*/ 168 h 172"/>
                  <a:gd name="T18" fmla="*/ 110 w 172"/>
                  <a:gd name="T19" fmla="*/ 164 h 172"/>
                  <a:gd name="T20" fmla="*/ 104 w 172"/>
                  <a:gd name="T21" fmla="*/ 150 h 172"/>
                  <a:gd name="T22" fmla="*/ 78 w 172"/>
                  <a:gd name="T23" fmla="*/ 108 h 172"/>
                  <a:gd name="T24" fmla="*/ 64 w 172"/>
                  <a:gd name="T25" fmla="*/ 138 h 172"/>
                  <a:gd name="T26" fmla="*/ 48 w 172"/>
                  <a:gd name="T27" fmla="*/ 154 h 172"/>
                  <a:gd name="T28" fmla="*/ 12 w 172"/>
                  <a:gd name="T29" fmla="*/ 172 h 172"/>
                  <a:gd name="T30" fmla="*/ 0 w 172"/>
                  <a:gd name="T31" fmla="*/ 154 h 172"/>
                  <a:gd name="T32" fmla="*/ 34 w 172"/>
                  <a:gd name="T33" fmla="*/ 138 h 172"/>
                  <a:gd name="T34" fmla="*/ 50 w 172"/>
                  <a:gd name="T35" fmla="*/ 122 h 172"/>
                  <a:gd name="T36" fmla="*/ 32 w 172"/>
                  <a:gd name="T37" fmla="*/ 108 h 172"/>
                  <a:gd name="T38" fmla="*/ 10 w 172"/>
                  <a:gd name="T39" fmla="*/ 90 h 172"/>
                  <a:gd name="T40" fmla="*/ 60 w 172"/>
                  <a:gd name="T41" fmla="*/ 90 h 172"/>
                  <a:gd name="T42" fmla="*/ 60 w 172"/>
                  <a:gd name="T43" fmla="*/ 68 h 172"/>
                  <a:gd name="T44" fmla="*/ 82 w 172"/>
                  <a:gd name="T45" fmla="*/ 84 h 172"/>
                  <a:gd name="T46" fmla="*/ 106 w 172"/>
                  <a:gd name="T47" fmla="*/ 90 h 172"/>
                  <a:gd name="T48" fmla="*/ 72 w 172"/>
                  <a:gd name="T49" fmla="*/ 0 h 172"/>
                  <a:gd name="T50" fmla="*/ 92 w 172"/>
                  <a:gd name="T51" fmla="*/ 12 h 172"/>
                  <a:gd name="T52" fmla="*/ 146 w 172"/>
                  <a:gd name="T53" fmla="*/ 16 h 172"/>
                  <a:gd name="T54" fmla="*/ 164 w 172"/>
                  <a:gd name="T55" fmla="*/ 30 h 172"/>
                  <a:gd name="T56" fmla="*/ 166 w 172"/>
                  <a:gd name="T57" fmla="*/ 56 h 172"/>
                  <a:gd name="T58" fmla="*/ 150 w 172"/>
                  <a:gd name="T59" fmla="*/ 68 h 172"/>
                  <a:gd name="T60" fmla="*/ 144 w 172"/>
                  <a:gd name="T61" fmla="*/ 74 h 172"/>
                  <a:gd name="T62" fmla="*/ 114 w 172"/>
                  <a:gd name="T63" fmla="*/ 76 h 172"/>
                  <a:gd name="T64" fmla="*/ 90 w 172"/>
                  <a:gd name="T65" fmla="*/ 68 h 172"/>
                  <a:gd name="T66" fmla="*/ 74 w 172"/>
                  <a:gd name="T67" fmla="*/ 34 h 172"/>
                  <a:gd name="T68" fmla="*/ 64 w 172"/>
                  <a:gd name="T69" fmla="*/ 58 h 172"/>
                  <a:gd name="T70" fmla="*/ 48 w 172"/>
                  <a:gd name="T71" fmla="*/ 72 h 172"/>
                  <a:gd name="T72" fmla="*/ 18 w 172"/>
                  <a:gd name="T73" fmla="*/ 82 h 172"/>
                  <a:gd name="T74" fmla="*/ 6 w 172"/>
                  <a:gd name="T75" fmla="*/ 66 h 172"/>
                  <a:gd name="T76" fmla="*/ 44 w 172"/>
                  <a:gd name="T77" fmla="*/ 52 h 172"/>
                  <a:gd name="T78" fmla="*/ 54 w 172"/>
                  <a:gd name="T79" fmla="*/ 34 h 172"/>
                  <a:gd name="T80" fmla="*/ 2 w 172"/>
                  <a:gd name="T81" fmla="*/ 56 h 172"/>
                  <a:gd name="T82" fmla="*/ 4 w 172"/>
                  <a:gd name="T83" fmla="*/ 30 h 172"/>
                  <a:gd name="T84" fmla="*/ 2 w 172"/>
                  <a:gd name="T85" fmla="*/ 16 h 172"/>
                  <a:gd name="T86" fmla="*/ 72 w 172"/>
                  <a:gd name="T87" fmla="*/ 12 h 172"/>
                  <a:gd name="T88" fmla="*/ 108 w 172"/>
                  <a:gd name="T89" fmla="*/ 54 h 172"/>
                  <a:gd name="T90" fmla="*/ 110 w 172"/>
                  <a:gd name="T91" fmla="*/ 58 h 172"/>
                  <a:gd name="T92" fmla="*/ 130 w 172"/>
                  <a:gd name="T93" fmla="*/ 58 h 172"/>
                  <a:gd name="T94" fmla="*/ 136 w 172"/>
                  <a:gd name="T95" fmla="*/ 44 h 172"/>
                  <a:gd name="T96" fmla="*/ 146 w 172"/>
                  <a:gd name="T97" fmla="*/ 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 h="172">
                    <a:moveTo>
                      <a:pt x="106" y="90"/>
                    </a:moveTo>
                    <a:lnTo>
                      <a:pt x="106" y="90"/>
                    </a:lnTo>
                    <a:lnTo>
                      <a:pt x="126" y="90"/>
                    </a:lnTo>
                    <a:lnTo>
                      <a:pt x="126" y="90"/>
                    </a:lnTo>
                    <a:lnTo>
                      <a:pt x="124" y="106"/>
                    </a:lnTo>
                    <a:lnTo>
                      <a:pt x="124" y="144"/>
                    </a:lnTo>
                    <a:lnTo>
                      <a:pt x="124" y="144"/>
                    </a:lnTo>
                    <a:lnTo>
                      <a:pt x="124" y="146"/>
                    </a:lnTo>
                    <a:lnTo>
                      <a:pt x="126" y="148"/>
                    </a:lnTo>
                    <a:lnTo>
                      <a:pt x="132" y="150"/>
                    </a:lnTo>
                    <a:lnTo>
                      <a:pt x="132" y="150"/>
                    </a:lnTo>
                    <a:lnTo>
                      <a:pt x="146" y="148"/>
                    </a:lnTo>
                    <a:lnTo>
                      <a:pt x="148" y="148"/>
                    </a:lnTo>
                    <a:lnTo>
                      <a:pt x="150" y="144"/>
                    </a:lnTo>
                    <a:lnTo>
                      <a:pt x="150" y="144"/>
                    </a:lnTo>
                    <a:lnTo>
                      <a:pt x="152" y="134"/>
                    </a:lnTo>
                    <a:lnTo>
                      <a:pt x="152" y="116"/>
                    </a:lnTo>
                    <a:lnTo>
                      <a:pt x="152" y="116"/>
                    </a:lnTo>
                    <a:lnTo>
                      <a:pt x="160" y="120"/>
                    </a:lnTo>
                    <a:lnTo>
                      <a:pt x="172" y="122"/>
                    </a:lnTo>
                    <a:lnTo>
                      <a:pt x="172" y="122"/>
                    </a:lnTo>
                    <a:lnTo>
                      <a:pt x="170" y="148"/>
                    </a:lnTo>
                    <a:lnTo>
                      <a:pt x="168" y="156"/>
                    </a:lnTo>
                    <a:lnTo>
                      <a:pt x="164" y="162"/>
                    </a:lnTo>
                    <a:lnTo>
                      <a:pt x="160" y="164"/>
                    </a:lnTo>
                    <a:lnTo>
                      <a:pt x="152" y="166"/>
                    </a:lnTo>
                    <a:lnTo>
                      <a:pt x="132" y="168"/>
                    </a:lnTo>
                    <a:lnTo>
                      <a:pt x="132" y="168"/>
                    </a:lnTo>
                    <a:lnTo>
                      <a:pt x="118" y="166"/>
                    </a:lnTo>
                    <a:lnTo>
                      <a:pt x="110" y="164"/>
                    </a:lnTo>
                    <a:lnTo>
                      <a:pt x="106" y="158"/>
                    </a:lnTo>
                    <a:lnTo>
                      <a:pt x="104" y="150"/>
                    </a:lnTo>
                    <a:lnTo>
                      <a:pt x="104" y="150"/>
                    </a:lnTo>
                    <a:lnTo>
                      <a:pt x="104" y="108"/>
                    </a:lnTo>
                    <a:lnTo>
                      <a:pt x="78" y="108"/>
                    </a:lnTo>
                    <a:lnTo>
                      <a:pt x="78" y="108"/>
                    </a:lnTo>
                    <a:lnTo>
                      <a:pt x="74" y="120"/>
                    </a:lnTo>
                    <a:lnTo>
                      <a:pt x="70" y="130"/>
                    </a:lnTo>
                    <a:lnTo>
                      <a:pt x="64" y="138"/>
                    </a:lnTo>
                    <a:lnTo>
                      <a:pt x="56" y="146"/>
                    </a:lnTo>
                    <a:lnTo>
                      <a:pt x="56" y="146"/>
                    </a:lnTo>
                    <a:lnTo>
                      <a:pt x="48" y="154"/>
                    </a:lnTo>
                    <a:lnTo>
                      <a:pt x="36" y="160"/>
                    </a:lnTo>
                    <a:lnTo>
                      <a:pt x="24" y="166"/>
                    </a:lnTo>
                    <a:lnTo>
                      <a:pt x="12" y="172"/>
                    </a:lnTo>
                    <a:lnTo>
                      <a:pt x="12" y="172"/>
                    </a:lnTo>
                    <a:lnTo>
                      <a:pt x="6" y="162"/>
                    </a:lnTo>
                    <a:lnTo>
                      <a:pt x="0" y="154"/>
                    </a:lnTo>
                    <a:lnTo>
                      <a:pt x="0" y="154"/>
                    </a:lnTo>
                    <a:lnTo>
                      <a:pt x="26" y="142"/>
                    </a:lnTo>
                    <a:lnTo>
                      <a:pt x="34" y="138"/>
                    </a:lnTo>
                    <a:lnTo>
                      <a:pt x="42" y="132"/>
                    </a:lnTo>
                    <a:lnTo>
                      <a:pt x="42" y="132"/>
                    </a:lnTo>
                    <a:lnTo>
                      <a:pt x="50" y="122"/>
                    </a:lnTo>
                    <a:lnTo>
                      <a:pt x="56" y="108"/>
                    </a:lnTo>
                    <a:lnTo>
                      <a:pt x="32" y="108"/>
                    </a:lnTo>
                    <a:lnTo>
                      <a:pt x="32" y="108"/>
                    </a:lnTo>
                    <a:lnTo>
                      <a:pt x="10" y="110"/>
                    </a:lnTo>
                    <a:lnTo>
                      <a:pt x="10" y="90"/>
                    </a:lnTo>
                    <a:lnTo>
                      <a:pt x="10" y="90"/>
                    </a:lnTo>
                    <a:lnTo>
                      <a:pt x="30" y="90"/>
                    </a:lnTo>
                    <a:lnTo>
                      <a:pt x="60" y="90"/>
                    </a:lnTo>
                    <a:lnTo>
                      <a:pt x="60" y="90"/>
                    </a:lnTo>
                    <a:lnTo>
                      <a:pt x="62" y="80"/>
                    </a:lnTo>
                    <a:lnTo>
                      <a:pt x="62" y="80"/>
                    </a:lnTo>
                    <a:lnTo>
                      <a:pt x="60" y="68"/>
                    </a:lnTo>
                    <a:lnTo>
                      <a:pt x="82" y="68"/>
                    </a:lnTo>
                    <a:lnTo>
                      <a:pt x="82" y="68"/>
                    </a:lnTo>
                    <a:lnTo>
                      <a:pt x="82" y="84"/>
                    </a:lnTo>
                    <a:lnTo>
                      <a:pt x="82" y="84"/>
                    </a:lnTo>
                    <a:lnTo>
                      <a:pt x="80" y="90"/>
                    </a:lnTo>
                    <a:lnTo>
                      <a:pt x="106" y="90"/>
                    </a:lnTo>
                    <a:close/>
                    <a:moveTo>
                      <a:pt x="72" y="12"/>
                    </a:moveTo>
                    <a:lnTo>
                      <a:pt x="72" y="12"/>
                    </a:lnTo>
                    <a:lnTo>
                      <a:pt x="72" y="0"/>
                    </a:lnTo>
                    <a:lnTo>
                      <a:pt x="94" y="0"/>
                    </a:lnTo>
                    <a:lnTo>
                      <a:pt x="94" y="0"/>
                    </a:lnTo>
                    <a:lnTo>
                      <a:pt x="92" y="12"/>
                    </a:lnTo>
                    <a:lnTo>
                      <a:pt x="92" y="16"/>
                    </a:lnTo>
                    <a:lnTo>
                      <a:pt x="146" y="16"/>
                    </a:lnTo>
                    <a:lnTo>
                      <a:pt x="146" y="16"/>
                    </a:lnTo>
                    <a:lnTo>
                      <a:pt x="166" y="16"/>
                    </a:lnTo>
                    <a:lnTo>
                      <a:pt x="166" y="16"/>
                    </a:lnTo>
                    <a:lnTo>
                      <a:pt x="164" y="30"/>
                    </a:lnTo>
                    <a:lnTo>
                      <a:pt x="164" y="42"/>
                    </a:lnTo>
                    <a:lnTo>
                      <a:pt x="164" y="42"/>
                    </a:lnTo>
                    <a:lnTo>
                      <a:pt x="166" y="56"/>
                    </a:lnTo>
                    <a:lnTo>
                      <a:pt x="154" y="56"/>
                    </a:lnTo>
                    <a:lnTo>
                      <a:pt x="154" y="56"/>
                    </a:lnTo>
                    <a:lnTo>
                      <a:pt x="150" y="68"/>
                    </a:lnTo>
                    <a:lnTo>
                      <a:pt x="148" y="72"/>
                    </a:lnTo>
                    <a:lnTo>
                      <a:pt x="144" y="74"/>
                    </a:lnTo>
                    <a:lnTo>
                      <a:pt x="144" y="74"/>
                    </a:lnTo>
                    <a:lnTo>
                      <a:pt x="134" y="76"/>
                    </a:lnTo>
                    <a:lnTo>
                      <a:pt x="114" y="76"/>
                    </a:lnTo>
                    <a:lnTo>
                      <a:pt x="114" y="76"/>
                    </a:lnTo>
                    <a:lnTo>
                      <a:pt x="102" y="76"/>
                    </a:lnTo>
                    <a:lnTo>
                      <a:pt x="94" y="74"/>
                    </a:lnTo>
                    <a:lnTo>
                      <a:pt x="90" y="68"/>
                    </a:lnTo>
                    <a:lnTo>
                      <a:pt x="90" y="62"/>
                    </a:lnTo>
                    <a:lnTo>
                      <a:pt x="90" y="34"/>
                    </a:lnTo>
                    <a:lnTo>
                      <a:pt x="74" y="34"/>
                    </a:lnTo>
                    <a:lnTo>
                      <a:pt x="74" y="34"/>
                    </a:lnTo>
                    <a:lnTo>
                      <a:pt x="70" y="48"/>
                    </a:lnTo>
                    <a:lnTo>
                      <a:pt x="64" y="58"/>
                    </a:lnTo>
                    <a:lnTo>
                      <a:pt x="64" y="58"/>
                    </a:lnTo>
                    <a:lnTo>
                      <a:pt x="56" y="66"/>
                    </a:lnTo>
                    <a:lnTo>
                      <a:pt x="48" y="72"/>
                    </a:lnTo>
                    <a:lnTo>
                      <a:pt x="36" y="78"/>
                    </a:lnTo>
                    <a:lnTo>
                      <a:pt x="18" y="82"/>
                    </a:lnTo>
                    <a:lnTo>
                      <a:pt x="18" y="82"/>
                    </a:lnTo>
                    <a:lnTo>
                      <a:pt x="14" y="74"/>
                    </a:lnTo>
                    <a:lnTo>
                      <a:pt x="6" y="66"/>
                    </a:lnTo>
                    <a:lnTo>
                      <a:pt x="6" y="66"/>
                    </a:lnTo>
                    <a:lnTo>
                      <a:pt x="30" y="60"/>
                    </a:lnTo>
                    <a:lnTo>
                      <a:pt x="38" y="56"/>
                    </a:lnTo>
                    <a:lnTo>
                      <a:pt x="44" y="52"/>
                    </a:lnTo>
                    <a:lnTo>
                      <a:pt x="44" y="52"/>
                    </a:lnTo>
                    <a:lnTo>
                      <a:pt x="50" y="44"/>
                    </a:lnTo>
                    <a:lnTo>
                      <a:pt x="54" y="34"/>
                    </a:lnTo>
                    <a:lnTo>
                      <a:pt x="22" y="34"/>
                    </a:lnTo>
                    <a:lnTo>
                      <a:pt x="22" y="56"/>
                    </a:lnTo>
                    <a:lnTo>
                      <a:pt x="2" y="56"/>
                    </a:lnTo>
                    <a:lnTo>
                      <a:pt x="2" y="56"/>
                    </a:lnTo>
                    <a:lnTo>
                      <a:pt x="4" y="42"/>
                    </a:lnTo>
                    <a:lnTo>
                      <a:pt x="4" y="30"/>
                    </a:lnTo>
                    <a:lnTo>
                      <a:pt x="4" y="30"/>
                    </a:lnTo>
                    <a:lnTo>
                      <a:pt x="2" y="16"/>
                    </a:lnTo>
                    <a:lnTo>
                      <a:pt x="2" y="16"/>
                    </a:lnTo>
                    <a:lnTo>
                      <a:pt x="22" y="16"/>
                    </a:lnTo>
                    <a:lnTo>
                      <a:pt x="72" y="16"/>
                    </a:lnTo>
                    <a:lnTo>
                      <a:pt x="72" y="12"/>
                    </a:lnTo>
                    <a:close/>
                    <a:moveTo>
                      <a:pt x="146" y="34"/>
                    </a:moveTo>
                    <a:lnTo>
                      <a:pt x="108" y="34"/>
                    </a:lnTo>
                    <a:lnTo>
                      <a:pt x="108" y="54"/>
                    </a:lnTo>
                    <a:lnTo>
                      <a:pt x="108" y="54"/>
                    </a:lnTo>
                    <a:lnTo>
                      <a:pt x="108" y="56"/>
                    </a:lnTo>
                    <a:lnTo>
                      <a:pt x="110" y="58"/>
                    </a:lnTo>
                    <a:lnTo>
                      <a:pt x="120" y="58"/>
                    </a:lnTo>
                    <a:lnTo>
                      <a:pt x="120" y="58"/>
                    </a:lnTo>
                    <a:lnTo>
                      <a:pt x="130" y="58"/>
                    </a:lnTo>
                    <a:lnTo>
                      <a:pt x="134" y="56"/>
                    </a:lnTo>
                    <a:lnTo>
                      <a:pt x="134" y="56"/>
                    </a:lnTo>
                    <a:lnTo>
                      <a:pt x="136" y="44"/>
                    </a:lnTo>
                    <a:lnTo>
                      <a:pt x="136" y="44"/>
                    </a:lnTo>
                    <a:lnTo>
                      <a:pt x="146" y="48"/>
                    </a:lnTo>
                    <a:lnTo>
                      <a:pt x="146" y="3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 name="Freeform 62"/>
              <p:cNvSpPr>
                <a:spLocks/>
              </p:cNvSpPr>
              <p:nvPr/>
            </p:nvSpPr>
            <p:spPr bwMode="auto">
              <a:xfrm>
                <a:off x="2876" y="3752"/>
                <a:ext cx="176" cy="170"/>
              </a:xfrm>
              <a:custGeom>
                <a:avLst/>
                <a:gdLst>
                  <a:gd name="T0" fmla="*/ 162 w 176"/>
                  <a:gd name="T1" fmla="*/ 64 h 170"/>
                  <a:gd name="T2" fmla="*/ 158 w 176"/>
                  <a:gd name="T3" fmla="*/ 74 h 170"/>
                  <a:gd name="T4" fmla="*/ 132 w 176"/>
                  <a:gd name="T5" fmla="*/ 120 h 170"/>
                  <a:gd name="T6" fmla="*/ 138 w 176"/>
                  <a:gd name="T7" fmla="*/ 128 h 170"/>
                  <a:gd name="T8" fmla="*/ 144 w 176"/>
                  <a:gd name="T9" fmla="*/ 136 h 170"/>
                  <a:gd name="T10" fmla="*/ 152 w 176"/>
                  <a:gd name="T11" fmla="*/ 142 h 170"/>
                  <a:gd name="T12" fmla="*/ 154 w 176"/>
                  <a:gd name="T13" fmla="*/ 140 h 170"/>
                  <a:gd name="T14" fmla="*/ 158 w 176"/>
                  <a:gd name="T15" fmla="*/ 118 h 170"/>
                  <a:gd name="T16" fmla="*/ 176 w 176"/>
                  <a:gd name="T17" fmla="*/ 130 h 170"/>
                  <a:gd name="T18" fmla="*/ 172 w 176"/>
                  <a:gd name="T19" fmla="*/ 146 h 170"/>
                  <a:gd name="T20" fmla="*/ 162 w 176"/>
                  <a:gd name="T21" fmla="*/ 164 h 170"/>
                  <a:gd name="T22" fmla="*/ 154 w 176"/>
                  <a:gd name="T23" fmla="*/ 166 h 170"/>
                  <a:gd name="T24" fmla="*/ 138 w 176"/>
                  <a:gd name="T25" fmla="*/ 158 h 170"/>
                  <a:gd name="T26" fmla="*/ 120 w 176"/>
                  <a:gd name="T27" fmla="*/ 136 h 170"/>
                  <a:gd name="T28" fmla="*/ 98 w 176"/>
                  <a:gd name="T29" fmla="*/ 154 h 170"/>
                  <a:gd name="T30" fmla="*/ 74 w 176"/>
                  <a:gd name="T31" fmla="*/ 168 h 170"/>
                  <a:gd name="T32" fmla="*/ 60 w 176"/>
                  <a:gd name="T33" fmla="*/ 152 h 170"/>
                  <a:gd name="T34" fmla="*/ 74 w 176"/>
                  <a:gd name="T35" fmla="*/ 146 h 170"/>
                  <a:gd name="T36" fmla="*/ 98 w 176"/>
                  <a:gd name="T37" fmla="*/ 128 h 170"/>
                  <a:gd name="T38" fmla="*/ 110 w 176"/>
                  <a:gd name="T39" fmla="*/ 118 h 170"/>
                  <a:gd name="T40" fmla="*/ 100 w 176"/>
                  <a:gd name="T41" fmla="*/ 86 h 170"/>
                  <a:gd name="T42" fmla="*/ 96 w 176"/>
                  <a:gd name="T43" fmla="*/ 44 h 170"/>
                  <a:gd name="T44" fmla="*/ 38 w 176"/>
                  <a:gd name="T45" fmla="*/ 44 h 170"/>
                  <a:gd name="T46" fmla="*/ 72 w 176"/>
                  <a:gd name="T47" fmla="*/ 68 h 170"/>
                  <a:gd name="T48" fmla="*/ 86 w 176"/>
                  <a:gd name="T49" fmla="*/ 68 h 170"/>
                  <a:gd name="T50" fmla="*/ 84 w 176"/>
                  <a:gd name="T51" fmla="*/ 84 h 170"/>
                  <a:gd name="T52" fmla="*/ 82 w 176"/>
                  <a:gd name="T53" fmla="*/ 118 h 170"/>
                  <a:gd name="T54" fmla="*/ 78 w 176"/>
                  <a:gd name="T55" fmla="*/ 134 h 170"/>
                  <a:gd name="T56" fmla="*/ 70 w 176"/>
                  <a:gd name="T57" fmla="*/ 142 h 170"/>
                  <a:gd name="T58" fmla="*/ 54 w 176"/>
                  <a:gd name="T59" fmla="*/ 146 h 170"/>
                  <a:gd name="T60" fmla="*/ 40 w 176"/>
                  <a:gd name="T61" fmla="*/ 144 h 170"/>
                  <a:gd name="T62" fmla="*/ 38 w 176"/>
                  <a:gd name="T63" fmla="*/ 134 h 170"/>
                  <a:gd name="T64" fmla="*/ 36 w 176"/>
                  <a:gd name="T65" fmla="*/ 124 h 170"/>
                  <a:gd name="T66" fmla="*/ 54 w 176"/>
                  <a:gd name="T67" fmla="*/ 126 h 170"/>
                  <a:gd name="T68" fmla="*/ 62 w 176"/>
                  <a:gd name="T69" fmla="*/ 120 h 170"/>
                  <a:gd name="T70" fmla="*/ 64 w 176"/>
                  <a:gd name="T71" fmla="*/ 106 h 170"/>
                  <a:gd name="T72" fmla="*/ 38 w 176"/>
                  <a:gd name="T73" fmla="*/ 86 h 170"/>
                  <a:gd name="T74" fmla="*/ 34 w 176"/>
                  <a:gd name="T75" fmla="*/ 114 h 170"/>
                  <a:gd name="T76" fmla="*/ 32 w 176"/>
                  <a:gd name="T77" fmla="*/ 134 h 170"/>
                  <a:gd name="T78" fmla="*/ 16 w 176"/>
                  <a:gd name="T79" fmla="*/ 170 h 170"/>
                  <a:gd name="T80" fmla="*/ 8 w 176"/>
                  <a:gd name="T81" fmla="*/ 160 h 170"/>
                  <a:gd name="T82" fmla="*/ 0 w 176"/>
                  <a:gd name="T83" fmla="*/ 154 h 170"/>
                  <a:gd name="T84" fmla="*/ 12 w 176"/>
                  <a:gd name="T85" fmla="*/ 124 h 170"/>
                  <a:gd name="T86" fmla="*/ 18 w 176"/>
                  <a:gd name="T87" fmla="*/ 94 h 170"/>
                  <a:gd name="T88" fmla="*/ 18 w 176"/>
                  <a:gd name="T89" fmla="*/ 52 h 170"/>
                  <a:gd name="T90" fmla="*/ 18 w 176"/>
                  <a:gd name="T91" fmla="*/ 24 h 170"/>
                  <a:gd name="T92" fmla="*/ 96 w 176"/>
                  <a:gd name="T93" fmla="*/ 26 h 170"/>
                  <a:gd name="T94" fmla="*/ 94 w 176"/>
                  <a:gd name="T95" fmla="*/ 12 h 170"/>
                  <a:gd name="T96" fmla="*/ 94 w 176"/>
                  <a:gd name="T97" fmla="*/ 0 h 170"/>
                  <a:gd name="T98" fmla="*/ 116 w 176"/>
                  <a:gd name="T99" fmla="*/ 0 h 170"/>
                  <a:gd name="T100" fmla="*/ 116 w 176"/>
                  <a:gd name="T101" fmla="*/ 18 h 170"/>
                  <a:gd name="T102" fmla="*/ 140 w 176"/>
                  <a:gd name="T103" fmla="*/ 26 h 170"/>
                  <a:gd name="T104" fmla="*/ 132 w 176"/>
                  <a:gd name="T105" fmla="*/ 16 h 170"/>
                  <a:gd name="T106" fmla="*/ 138 w 176"/>
                  <a:gd name="T107" fmla="*/ 0 h 170"/>
                  <a:gd name="T108" fmla="*/ 148 w 176"/>
                  <a:gd name="T109" fmla="*/ 8 h 170"/>
                  <a:gd name="T110" fmla="*/ 146 w 176"/>
                  <a:gd name="T111" fmla="*/ 26 h 170"/>
                  <a:gd name="T112" fmla="*/ 152 w 176"/>
                  <a:gd name="T113" fmla="*/ 26 h 170"/>
                  <a:gd name="T114" fmla="*/ 172 w 176"/>
                  <a:gd name="T115" fmla="*/ 44 h 170"/>
                  <a:gd name="T116" fmla="*/ 150 w 176"/>
                  <a:gd name="T117" fmla="*/ 44 h 170"/>
                  <a:gd name="T118" fmla="*/ 116 w 176"/>
                  <a:gd name="T119" fmla="*/ 44 h 170"/>
                  <a:gd name="T120" fmla="*/ 124 w 176"/>
                  <a:gd name="T121" fmla="*/ 100 h 170"/>
                  <a:gd name="T122" fmla="*/ 136 w 176"/>
                  <a:gd name="T123" fmla="*/ 78 h 170"/>
                  <a:gd name="T124" fmla="*/ 162 w 176"/>
                  <a:gd name="T125"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0">
                    <a:moveTo>
                      <a:pt x="162" y="64"/>
                    </a:moveTo>
                    <a:lnTo>
                      <a:pt x="162" y="64"/>
                    </a:lnTo>
                    <a:lnTo>
                      <a:pt x="158" y="74"/>
                    </a:lnTo>
                    <a:lnTo>
                      <a:pt x="158" y="74"/>
                    </a:lnTo>
                    <a:lnTo>
                      <a:pt x="146" y="100"/>
                    </a:lnTo>
                    <a:lnTo>
                      <a:pt x="132" y="120"/>
                    </a:lnTo>
                    <a:lnTo>
                      <a:pt x="132" y="120"/>
                    </a:lnTo>
                    <a:lnTo>
                      <a:pt x="138" y="128"/>
                    </a:lnTo>
                    <a:lnTo>
                      <a:pt x="144" y="136"/>
                    </a:lnTo>
                    <a:lnTo>
                      <a:pt x="144" y="136"/>
                    </a:lnTo>
                    <a:lnTo>
                      <a:pt x="152" y="142"/>
                    </a:lnTo>
                    <a:lnTo>
                      <a:pt x="152" y="142"/>
                    </a:lnTo>
                    <a:lnTo>
                      <a:pt x="154" y="140"/>
                    </a:lnTo>
                    <a:lnTo>
                      <a:pt x="154" y="140"/>
                    </a:lnTo>
                    <a:lnTo>
                      <a:pt x="158" y="118"/>
                    </a:lnTo>
                    <a:lnTo>
                      <a:pt x="158" y="118"/>
                    </a:lnTo>
                    <a:lnTo>
                      <a:pt x="166" y="124"/>
                    </a:lnTo>
                    <a:lnTo>
                      <a:pt x="176" y="130"/>
                    </a:lnTo>
                    <a:lnTo>
                      <a:pt x="176" y="130"/>
                    </a:lnTo>
                    <a:lnTo>
                      <a:pt x="172" y="146"/>
                    </a:lnTo>
                    <a:lnTo>
                      <a:pt x="166" y="158"/>
                    </a:lnTo>
                    <a:lnTo>
                      <a:pt x="162" y="164"/>
                    </a:lnTo>
                    <a:lnTo>
                      <a:pt x="154" y="166"/>
                    </a:lnTo>
                    <a:lnTo>
                      <a:pt x="154" y="166"/>
                    </a:lnTo>
                    <a:lnTo>
                      <a:pt x="146" y="164"/>
                    </a:lnTo>
                    <a:lnTo>
                      <a:pt x="138" y="158"/>
                    </a:lnTo>
                    <a:lnTo>
                      <a:pt x="128" y="148"/>
                    </a:lnTo>
                    <a:lnTo>
                      <a:pt x="120" y="136"/>
                    </a:lnTo>
                    <a:lnTo>
                      <a:pt x="120" y="136"/>
                    </a:lnTo>
                    <a:lnTo>
                      <a:pt x="98" y="154"/>
                    </a:lnTo>
                    <a:lnTo>
                      <a:pt x="74" y="168"/>
                    </a:lnTo>
                    <a:lnTo>
                      <a:pt x="74" y="168"/>
                    </a:lnTo>
                    <a:lnTo>
                      <a:pt x="68" y="160"/>
                    </a:lnTo>
                    <a:lnTo>
                      <a:pt x="60" y="152"/>
                    </a:lnTo>
                    <a:lnTo>
                      <a:pt x="60" y="152"/>
                    </a:lnTo>
                    <a:lnTo>
                      <a:pt x="74" y="146"/>
                    </a:lnTo>
                    <a:lnTo>
                      <a:pt x="88" y="138"/>
                    </a:lnTo>
                    <a:lnTo>
                      <a:pt x="98" y="128"/>
                    </a:lnTo>
                    <a:lnTo>
                      <a:pt x="110" y="118"/>
                    </a:lnTo>
                    <a:lnTo>
                      <a:pt x="110" y="118"/>
                    </a:lnTo>
                    <a:lnTo>
                      <a:pt x="104" y="104"/>
                    </a:lnTo>
                    <a:lnTo>
                      <a:pt x="100" y="86"/>
                    </a:lnTo>
                    <a:lnTo>
                      <a:pt x="98" y="66"/>
                    </a:lnTo>
                    <a:lnTo>
                      <a:pt x="96" y="44"/>
                    </a:lnTo>
                    <a:lnTo>
                      <a:pt x="38" y="44"/>
                    </a:lnTo>
                    <a:lnTo>
                      <a:pt x="38" y="44"/>
                    </a:lnTo>
                    <a:lnTo>
                      <a:pt x="38" y="68"/>
                    </a:lnTo>
                    <a:lnTo>
                      <a:pt x="72" y="68"/>
                    </a:lnTo>
                    <a:lnTo>
                      <a:pt x="72" y="68"/>
                    </a:lnTo>
                    <a:lnTo>
                      <a:pt x="86" y="68"/>
                    </a:lnTo>
                    <a:lnTo>
                      <a:pt x="86" y="68"/>
                    </a:lnTo>
                    <a:lnTo>
                      <a:pt x="84" y="84"/>
                    </a:lnTo>
                    <a:lnTo>
                      <a:pt x="84" y="84"/>
                    </a:lnTo>
                    <a:lnTo>
                      <a:pt x="82" y="118"/>
                    </a:lnTo>
                    <a:lnTo>
                      <a:pt x="78" y="134"/>
                    </a:lnTo>
                    <a:lnTo>
                      <a:pt x="78" y="134"/>
                    </a:lnTo>
                    <a:lnTo>
                      <a:pt x="76" y="140"/>
                    </a:lnTo>
                    <a:lnTo>
                      <a:pt x="70" y="142"/>
                    </a:lnTo>
                    <a:lnTo>
                      <a:pt x="64" y="144"/>
                    </a:lnTo>
                    <a:lnTo>
                      <a:pt x="54" y="146"/>
                    </a:lnTo>
                    <a:lnTo>
                      <a:pt x="54" y="146"/>
                    </a:lnTo>
                    <a:lnTo>
                      <a:pt x="40" y="144"/>
                    </a:lnTo>
                    <a:lnTo>
                      <a:pt x="40" y="144"/>
                    </a:lnTo>
                    <a:lnTo>
                      <a:pt x="38" y="134"/>
                    </a:lnTo>
                    <a:lnTo>
                      <a:pt x="36" y="124"/>
                    </a:lnTo>
                    <a:lnTo>
                      <a:pt x="36" y="124"/>
                    </a:lnTo>
                    <a:lnTo>
                      <a:pt x="54" y="126"/>
                    </a:lnTo>
                    <a:lnTo>
                      <a:pt x="54" y="126"/>
                    </a:lnTo>
                    <a:lnTo>
                      <a:pt x="60" y="126"/>
                    </a:lnTo>
                    <a:lnTo>
                      <a:pt x="62" y="120"/>
                    </a:lnTo>
                    <a:lnTo>
                      <a:pt x="62" y="120"/>
                    </a:lnTo>
                    <a:lnTo>
                      <a:pt x="64" y="106"/>
                    </a:lnTo>
                    <a:lnTo>
                      <a:pt x="64" y="86"/>
                    </a:lnTo>
                    <a:lnTo>
                      <a:pt x="38" y="86"/>
                    </a:lnTo>
                    <a:lnTo>
                      <a:pt x="38" y="86"/>
                    </a:lnTo>
                    <a:lnTo>
                      <a:pt x="34" y="114"/>
                    </a:lnTo>
                    <a:lnTo>
                      <a:pt x="32" y="134"/>
                    </a:lnTo>
                    <a:lnTo>
                      <a:pt x="32" y="134"/>
                    </a:lnTo>
                    <a:lnTo>
                      <a:pt x="26" y="152"/>
                    </a:lnTo>
                    <a:lnTo>
                      <a:pt x="16" y="170"/>
                    </a:lnTo>
                    <a:lnTo>
                      <a:pt x="16" y="170"/>
                    </a:lnTo>
                    <a:lnTo>
                      <a:pt x="8" y="160"/>
                    </a:lnTo>
                    <a:lnTo>
                      <a:pt x="0" y="154"/>
                    </a:lnTo>
                    <a:lnTo>
                      <a:pt x="0" y="154"/>
                    </a:lnTo>
                    <a:lnTo>
                      <a:pt x="8" y="140"/>
                    </a:lnTo>
                    <a:lnTo>
                      <a:pt x="12" y="124"/>
                    </a:lnTo>
                    <a:lnTo>
                      <a:pt x="12" y="124"/>
                    </a:lnTo>
                    <a:lnTo>
                      <a:pt x="18" y="94"/>
                    </a:lnTo>
                    <a:lnTo>
                      <a:pt x="18" y="52"/>
                    </a:lnTo>
                    <a:lnTo>
                      <a:pt x="18" y="52"/>
                    </a:lnTo>
                    <a:lnTo>
                      <a:pt x="18" y="24"/>
                    </a:lnTo>
                    <a:lnTo>
                      <a:pt x="18" y="24"/>
                    </a:lnTo>
                    <a:lnTo>
                      <a:pt x="42" y="26"/>
                    </a:lnTo>
                    <a:lnTo>
                      <a:pt x="96" y="26"/>
                    </a:lnTo>
                    <a:lnTo>
                      <a:pt x="96" y="26"/>
                    </a:lnTo>
                    <a:lnTo>
                      <a:pt x="94" y="12"/>
                    </a:lnTo>
                    <a:lnTo>
                      <a:pt x="94" y="12"/>
                    </a:lnTo>
                    <a:lnTo>
                      <a:pt x="94" y="0"/>
                    </a:lnTo>
                    <a:lnTo>
                      <a:pt x="116" y="0"/>
                    </a:lnTo>
                    <a:lnTo>
                      <a:pt x="116" y="0"/>
                    </a:lnTo>
                    <a:lnTo>
                      <a:pt x="116" y="18"/>
                    </a:lnTo>
                    <a:lnTo>
                      <a:pt x="116" y="18"/>
                    </a:lnTo>
                    <a:lnTo>
                      <a:pt x="116" y="26"/>
                    </a:lnTo>
                    <a:lnTo>
                      <a:pt x="140" y="26"/>
                    </a:lnTo>
                    <a:lnTo>
                      <a:pt x="140" y="26"/>
                    </a:lnTo>
                    <a:lnTo>
                      <a:pt x="132" y="16"/>
                    </a:lnTo>
                    <a:lnTo>
                      <a:pt x="124" y="8"/>
                    </a:lnTo>
                    <a:lnTo>
                      <a:pt x="138" y="0"/>
                    </a:lnTo>
                    <a:lnTo>
                      <a:pt x="138" y="0"/>
                    </a:lnTo>
                    <a:lnTo>
                      <a:pt x="148" y="8"/>
                    </a:lnTo>
                    <a:lnTo>
                      <a:pt x="156" y="18"/>
                    </a:lnTo>
                    <a:lnTo>
                      <a:pt x="146" y="26"/>
                    </a:lnTo>
                    <a:lnTo>
                      <a:pt x="152" y="26"/>
                    </a:lnTo>
                    <a:lnTo>
                      <a:pt x="152" y="26"/>
                    </a:lnTo>
                    <a:lnTo>
                      <a:pt x="172" y="24"/>
                    </a:lnTo>
                    <a:lnTo>
                      <a:pt x="172" y="44"/>
                    </a:lnTo>
                    <a:lnTo>
                      <a:pt x="172" y="44"/>
                    </a:lnTo>
                    <a:lnTo>
                      <a:pt x="150" y="44"/>
                    </a:lnTo>
                    <a:lnTo>
                      <a:pt x="116" y="44"/>
                    </a:lnTo>
                    <a:lnTo>
                      <a:pt x="116" y="44"/>
                    </a:lnTo>
                    <a:lnTo>
                      <a:pt x="120" y="76"/>
                    </a:lnTo>
                    <a:lnTo>
                      <a:pt x="124" y="100"/>
                    </a:lnTo>
                    <a:lnTo>
                      <a:pt x="124" y="100"/>
                    </a:lnTo>
                    <a:lnTo>
                      <a:pt x="136" y="78"/>
                    </a:lnTo>
                    <a:lnTo>
                      <a:pt x="142" y="56"/>
                    </a:lnTo>
                    <a:lnTo>
                      <a:pt x="162" y="6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 name="Freeform 63"/>
              <p:cNvSpPr>
                <a:spLocks noEditPoints="1"/>
              </p:cNvSpPr>
              <p:nvPr/>
            </p:nvSpPr>
            <p:spPr bwMode="auto">
              <a:xfrm>
                <a:off x="3062" y="3756"/>
                <a:ext cx="176" cy="166"/>
              </a:xfrm>
              <a:custGeom>
                <a:avLst/>
                <a:gdLst>
                  <a:gd name="T0" fmla="*/ 44 w 176"/>
                  <a:gd name="T1" fmla="*/ 78 h 166"/>
                  <a:gd name="T2" fmla="*/ 22 w 176"/>
                  <a:gd name="T3" fmla="*/ 78 h 166"/>
                  <a:gd name="T4" fmla="*/ 22 w 176"/>
                  <a:gd name="T5" fmla="*/ 20 h 166"/>
                  <a:gd name="T6" fmla="*/ 22 w 176"/>
                  <a:gd name="T7" fmla="*/ 0 h 166"/>
                  <a:gd name="T8" fmla="*/ 44 w 176"/>
                  <a:gd name="T9" fmla="*/ 2 h 166"/>
                  <a:gd name="T10" fmla="*/ 132 w 176"/>
                  <a:gd name="T11" fmla="*/ 2 h 166"/>
                  <a:gd name="T12" fmla="*/ 154 w 176"/>
                  <a:gd name="T13" fmla="*/ 0 h 166"/>
                  <a:gd name="T14" fmla="*/ 154 w 176"/>
                  <a:gd name="T15" fmla="*/ 56 h 166"/>
                  <a:gd name="T16" fmla="*/ 154 w 176"/>
                  <a:gd name="T17" fmla="*/ 78 h 166"/>
                  <a:gd name="T18" fmla="*/ 132 w 176"/>
                  <a:gd name="T19" fmla="*/ 78 h 166"/>
                  <a:gd name="T20" fmla="*/ 96 w 176"/>
                  <a:gd name="T21" fmla="*/ 88 h 166"/>
                  <a:gd name="T22" fmla="*/ 150 w 176"/>
                  <a:gd name="T23" fmla="*/ 88 h 166"/>
                  <a:gd name="T24" fmla="*/ 172 w 176"/>
                  <a:gd name="T25" fmla="*/ 108 h 166"/>
                  <a:gd name="T26" fmla="*/ 150 w 176"/>
                  <a:gd name="T27" fmla="*/ 106 h 166"/>
                  <a:gd name="T28" fmla="*/ 110 w 176"/>
                  <a:gd name="T29" fmla="*/ 106 h 166"/>
                  <a:gd name="T30" fmla="*/ 136 w 176"/>
                  <a:gd name="T31" fmla="*/ 126 h 166"/>
                  <a:gd name="T32" fmla="*/ 154 w 176"/>
                  <a:gd name="T33" fmla="*/ 136 h 166"/>
                  <a:gd name="T34" fmla="*/ 176 w 176"/>
                  <a:gd name="T35" fmla="*/ 142 h 166"/>
                  <a:gd name="T36" fmla="*/ 164 w 176"/>
                  <a:gd name="T37" fmla="*/ 162 h 166"/>
                  <a:gd name="T38" fmla="*/ 144 w 176"/>
                  <a:gd name="T39" fmla="*/ 154 h 166"/>
                  <a:gd name="T40" fmla="*/ 110 w 176"/>
                  <a:gd name="T41" fmla="*/ 132 h 166"/>
                  <a:gd name="T42" fmla="*/ 96 w 176"/>
                  <a:gd name="T43" fmla="*/ 116 h 166"/>
                  <a:gd name="T44" fmla="*/ 96 w 176"/>
                  <a:gd name="T45" fmla="*/ 122 h 166"/>
                  <a:gd name="T46" fmla="*/ 96 w 176"/>
                  <a:gd name="T47" fmla="*/ 146 h 166"/>
                  <a:gd name="T48" fmla="*/ 98 w 176"/>
                  <a:gd name="T49" fmla="*/ 166 h 166"/>
                  <a:gd name="T50" fmla="*/ 76 w 176"/>
                  <a:gd name="T51" fmla="*/ 166 h 166"/>
                  <a:gd name="T52" fmla="*/ 76 w 176"/>
                  <a:gd name="T53" fmla="*/ 130 h 166"/>
                  <a:gd name="T54" fmla="*/ 78 w 176"/>
                  <a:gd name="T55" fmla="*/ 118 h 166"/>
                  <a:gd name="T56" fmla="*/ 64 w 176"/>
                  <a:gd name="T57" fmla="*/ 132 h 166"/>
                  <a:gd name="T58" fmla="*/ 48 w 176"/>
                  <a:gd name="T59" fmla="*/ 144 h 166"/>
                  <a:gd name="T60" fmla="*/ 12 w 176"/>
                  <a:gd name="T61" fmla="*/ 164 h 166"/>
                  <a:gd name="T62" fmla="*/ 8 w 176"/>
                  <a:gd name="T63" fmla="*/ 154 h 166"/>
                  <a:gd name="T64" fmla="*/ 0 w 176"/>
                  <a:gd name="T65" fmla="*/ 144 h 166"/>
                  <a:gd name="T66" fmla="*/ 38 w 176"/>
                  <a:gd name="T67" fmla="*/ 128 h 166"/>
                  <a:gd name="T68" fmla="*/ 50 w 176"/>
                  <a:gd name="T69" fmla="*/ 118 h 166"/>
                  <a:gd name="T70" fmla="*/ 26 w 176"/>
                  <a:gd name="T71" fmla="*/ 106 h 166"/>
                  <a:gd name="T72" fmla="*/ 4 w 176"/>
                  <a:gd name="T73" fmla="*/ 108 h 166"/>
                  <a:gd name="T74" fmla="*/ 4 w 176"/>
                  <a:gd name="T75" fmla="*/ 86 h 166"/>
                  <a:gd name="T76" fmla="*/ 76 w 176"/>
                  <a:gd name="T77" fmla="*/ 88 h 166"/>
                  <a:gd name="T78" fmla="*/ 44 w 176"/>
                  <a:gd name="T79" fmla="*/ 78 h 166"/>
                  <a:gd name="T80" fmla="*/ 42 w 176"/>
                  <a:gd name="T81" fmla="*/ 32 h 166"/>
                  <a:gd name="T82" fmla="*/ 76 w 176"/>
                  <a:gd name="T83" fmla="*/ 20 h 166"/>
                  <a:gd name="T84" fmla="*/ 42 w 176"/>
                  <a:gd name="T85" fmla="*/ 48 h 166"/>
                  <a:gd name="T86" fmla="*/ 76 w 176"/>
                  <a:gd name="T87" fmla="*/ 60 h 166"/>
                  <a:gd name="T88" fmla="*/ 42 w 176"/>
                  <a:gd name="T89" fmla="*/ 48 h 166"/>
                  <a:gd name="T90" fmla="*/ 134 w 176"/>
                  <a:gd name="T91" fmla="*/ 32 h 166"/>
                  <a:gd name="T92" fmla="*/ 96 w 176"/>
                  <a:gd name="T93" fmla="*/ 20 h 166"/>
                  <a:gd name="T94" fmla="*/ 96 w 176"/>
                  <a:gd name="T95" fmla="*/ 60 h 166"/>
                  <a:gd name="T96" fmla="*/ 134 w 176"/>
                  <a:gd name="T97" fmla="*/ 48 h 166"/>
                  <a:gd name="T98" fmla="*/ 96 w 176"/>
                  <a:gd name="T99" fmla="*/ 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66">
                    <a:moveTo>
                      <a:pt x="44" y="78"/>
                    </a:moveTo>
                    <a:lnTo>
                      <a:pt x="44" y="78"/>
                    </a:lnTo>
                    <a:lnTo>
                      <a:pt x="22" y="78"/>
                    </a:lnTo>
                    <a:lnTo>
                      <a:pt x="22" y="78"/>
                    </a:lnTo>
                    <a:lnTo>
                      <a:pt x="22" y="56"/>
                    </a:lnTo>
                    <a:lnTo>
                      <a:pt x="22" y="20"/>
                    </a:lnTo>
                    <a:lnTo>
                      <a:pt x="22" y="20"/>
                    </a:lnTo>
                    <a:lnTo>
                      <a:pt x="22" y="0"/>
                    </a:lnTo>
                    <a:lnTo>
                      <a:pt x="22" y="0"/>
                    </a:lnTo>
                    <a:lnTo>
                      <a:pt x="44" y="2"/>
                    </a:lnTo>
                    <a:lnTo>
                      <a:pt x="132" y="2"/>
                    </a:lnTo>
                    <a:lnTo>
                      <a:pt x="132" y="2"/>
                    </a:lnTo>
                    <a:lnTo>
                      <a:pt x="154" y="0"/>
                    </a:lnTo>
                    <a:lnTo>
                      <a:pt x="154" y="0"/>
                    </a:lnTo>
                    <a:lnTo>
                      <a:pt x="154" y="22"/>
                    </a:lnTo>
                    <a:lnTo>
                      <a:pt x="154" y="56"/>
                    </a:lnTo>
                    <a:lnTo>
                      <a:pt x="154" y="56"/>
                    </a:lnTo>
                    <a:lnTo>
                      <a:pt x="154" y="78"/>
                    </a:lnTo>
                    <a:lnTo>
                      <a:pt x="154" y="78"/>
                    </a:lnTo>
                    <a:lnTo>
                      <a:pt x="132" y="78"/>
                    </a:lnTo>
                    <a:lnTo>
                      <a:pt x="96" y="78"/>
                    </a:lnTo>
                    <a:lnTo>
                      <a:pt x="96" y="88"/>
                    </a:lnTo>
                    <a:lnTo>
                      <a:pt x="150" y="88"/>
                    </a:lnTo>
                    <a:lnTo>
                      <a:pt x="150" y="88"/>
                    </a:lnTo>
                    <a:lnTo>
                      <a:pt x="172" y="86"/>
                    </a:lnTo>
                    <a:lnTo>
                      <a:pt x="172" y="108"/>
                    </a:lnTo>
                    <a:lnTo>
                      <a:pt x="172" y="108"/>
                    </a:lnTo>
                    <a:lnTo>
                      <a:pt x="150" y="106"/>
                    </a:lnTo>
                    <a:lnTo>
                      <a:pt x="110" y="106"/>
                    </a:lnTo>
                    <a:lnTo>
                      <a:pt x="110" y="106"/>
                    </a:lnTo>
                    <a:lnTo>
                      <a:pt x="122" y="118"/>
                    </a:lnTo>
                    <a:lnTo>
                      <a:pt x="136" y="126"/>
                    </a:lnTo>
                    <a:lnTo>
                      <a:pt x="136" y="126"/>
                    </a:lnTo>
                    <a:lnTo>
                      <a:pt x="154" y="136"/>
                    </a:lnTo>
                    <a:lnTo>
                      <a:pt x="176" y="142"/>
                    </a:lnTo>
                    <a:lnTo>
                      <a:pt x="176" y="142"/>
                    </a:lnTo>
                    <a:lnTo>
                      <a:pt x="170" y="152"/>
                    </a:lnTo>
                    <a:lnTo>
                      <a:pt x="164" y="162"/>
                    </a:lnTo>
                    <a:lnTo>
                      <a:pt x="164" y="162"/>
                    </a:lnTo>
                    <a:lnTo>
                      <a:pt x="144" y="154"/>
                    </a:lnTo>
                    <a:lnTo>
                      <a:pt x="126" y="144"/>
                    </a:lnTo>
                    <a:lnTo>
                      <a:pt x="110" y="132"/>
                    </a:lnTo>
                    <a:lnTo>
                      <a:pt x="96" y="116"/>
                    </a:lnTo>
                    <a:lnTo>
                      <a:pt x="96" y="116"/>
                    </a:lnTo>
                    <a:lnTo>
                      <a:pt x="96" y="122"/>
                    </a:lnTo>
                    <a:lnTo>
                      <a:pt x="96" y="122"/>
                    </a:lnTo>
                    <a:lnTo>
                      <a:pt x="96" y="130"/>
                    </a:lnTo>
                    <a:lnTo>
                      <a:pt x="96" y="146"/>
                    </a:lnTo>
                    <a:lnTo>
                      <a:pt x="96" y="146"/>
                    </a:lnTo>
                    <a:lnTo>
                      <a:pt x="98" y="166"/>
                    </a:lnTo>
                    <a:lnTo>
                      <a:pt x="76" y="166"/>
                    </a:lnTo>
                    <a:lnTo>
                      <a:pt x="76" y="166"/>
                    </a:lnTo>
                    <a:lnTo>
                      <a:pt x="76" y="146"/>
                    </a:lnTo>
                    <a:lnTo>
                      <a:pt x="76" y="130"/>
                    </a:lnTo>
                    <a:lnTo>
                      <a:pt x="76" y="130"/>
                    </a:lnTo>
                    <a:lnTo>
                      <a:pt x="78" y="118"/>
                    </a:lnTo>
                    <a:lnTo>
                      <a:pt x="78" y="118"/>
                    </a:lnTo>
                    <a:lnTo>
                      <a:pt x="64" y="132"/>
                    </a:lnTo>
                    <a:lnTo>
                      <a:pt x="48" y="144"/>
                    </a:lnTo>
                    <a:lnTo>
                      <a:pt x="48" y="144"/>
                    </a:lnTo>
                    <a:lnTo>
                      <a:pt x="32" y="154"/>
                    </a:lnTo>
                    <a:lnTo>
                      <a:pt x="12" y="164"/>
                    </a:lnTo>
                    <a:lnTo>
                      <a:pt x="12" y="164"/>
                    </a:lnTo>
                    <a:lnTo>
                      <a:pt x="8" y="154"/>
                    </a:lnTo>
                    <a:lnTo>
                      <a:pt x="0" y="144"/>
                    </a:lnTo>
                    <a:lnTo>
                      <a:pt x="0" y="144"/>
                    </a:lnTo>
                    <a:lnTo>
                      <a:pt x="20" y="136"/>
                    </a:lnTo>
                    <a:lnTo>
                      <a:pt x="38" y="128"/>
                    </a:lnTo>
                    <a:lnTo>
                      <a:pt x="38" y="128"/>
                    </a:lnTo>
                    <a:lnTo>
                      <a:pt x="50" y="118"/>
                    </a:lnTo>
                    <a:lnTo>
                      <a:pt x="62" y="106"/>
                    </a:lnTo>
                    <a:lnTo>
                      <a:pt x="26" y="106"/>
                    </a:lnTo>
                    <a:lnTo>
                      <a:pt x="26" y="106"/>
                    </a:lnTo>
                    <a:lnTo>
                      <a:pt x="4" y="108"/>
                    </a:lnTo>
                    <a:lnTo>
                      <a:pt x="4" y="86"/>
                    </a:lnTo>
                    <a:lnTo>
                      <a:pt x="4" y="86"/>
                    </a:lnTo>
                    <a:lnTo>
                      <a:pt x="26" y="88"/>
                    </a:lnTo>
                    <a:lnTo>
                      <a:pt x="76" y="88"/>
                    </a:lnTo>
                    <a:lnTo>
                      <a:pt x="76" y="78"/>
                    </a:lnTo>
                    <a:lnTo>
                      <a:pt x="44" y="78"/>
                    </a:lnTo>
                    <a:close/>
                    <a:moveTo>
                      <a:pt x="42" y="20"/>
                    </a:moveTo>
                    <a:lnTo>
                      <a:pt x="42" y="32"/>
                    </a:lnTo>
                    <a:lnTo>
                      <a:pt x="76" y="32"/>
                    </a:lnTo>
                    <a:lnTo>
                      <a:pt x="76" y="20"/>
                    </a:lnTo>
                    <a:lnTo>
                      <a:pt x="42" y="20"/>
                    </a:lnTo>
                    <a:close/>
                    <a:moveTo>
                      <a:pt x="42" y="48"/>
                    </a:moveTo>
                    <a:lnTo>
                      <a:pt x="42" y="60"/>
                    </a:lnTo>
                    <a:lnTo>
                      <a:pt x="76" y="60"/>
                    </a:lnTo>
                    <a:lnTo>
                      <a:pt x="76" y="48"/>
                    </a:lnTo>
                    <a:lnTo>
                      <a:pt x="42" y="48"/>
                    </a:lnTo>
                    <a:close/>
                    <a:moveTo>
                      <a:pt x="96" y="32"/>
                    </a:moveTo>
                    <a:lnTo>
                      <a:pt x="134" y="32"/>
                    </a:lnTo>
                    <a:lnTo>
                      <a:pt x="134" y="20"/>
                    </a:lnTo>
                    <a:lnTo>
                      <a:pt x="96" y="20"/>
                    </a:lnTo>
                    <a:lnTo>
                      <a:pt x="96" y="32"/>
                    </a:lnTo>
                    <a:close/>
                    <a:moveTo>
                      <a:pt x="96" y="60"/>
                    </a:moveTo>
                    <a:lnTo>
                      <a:pt x="134" y="60"/>
                    </a:lnTo>
                    <a:lnTo>
                      <a:pt x="134" y="48"/>
                    </a:lnTo>
                    <a:lnTo>
                      <a:pt x="96" y="48"/>
                    </a:lnTo>
                    <a:lnTo>
                      <a:pt x="96" y="6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 name="Freeform 64"/>
              <p:cNvSpPr>
                <a:spLocks/>
              </p:cNvSpPr>
              <p:nvPr/>
            </p:nvSpPr>
            <p:spPr bwMode="auto">
              <a:xfrm>
                <a:off x="446" y="2898"/>
                <a:ext cx="1224" cy="264"/>
              </a:xfrm>
              <a:custGeom>
                <a:avLst/>
                <a:gdLst>
                  <a:gd name="T0" fmla="*/ 1224 w 1224"/>
                  <a:gd name="T1" fmla="*/ 132 h 264"/>
                  <a:gd name="T2" fmla="*/ 1220 w 1224"/>
                  <a:gd name="T3" fmla="*/ 160 h 264"/>
                  <a:gd name="T4" fmla="*/ 1214 w 1224"/>
                  <a:gd name="T5" fmla="*/ 184 h 264"/>
                  <a:gd name="T6" fmla="*/ 1202 w 1224"/>
                  <a:gd name="T7" fmla="*/ 206 h 264"/>
                  <a:gd name="T8" fmla="*/ 1184 w 1224"/>
                  <a:gd name="T9" fmla="*/ 226 h 264"/>
                  <a:gd name="T10" fmla="*/ 1166 w 1224"/>
                  <a:gd name="T11" fmla="*/ 242 h 264"/>
                  <a:gd name="T12" fmla="*/ 1144 w 1224"/>
                  <a:gd name="T13" fmla="*/ 254 h 264"/>
                  <a:gd name="T14" fmla="*/ 1118 w 1224"/>
                  <a:gd name="T15" fmla="*/ 262 h 264"/>
                  <a:gd name="T16" fmla="*/ 1092 w 1224"/>
                  <a:gd name="T17" fmla="*/ 264 h 264"/>
                  <a:gd name="T18" fmla="*/ 132 w 1224"/>
                  <a:gd name="T19" fmla="*/ 264 h 264"/>
                  <a:gd name="T20" fmla="*/ 106 w 1224"/>
                  <a:gd name="T21" fmla="*/ 262 h 264"/>
                  <a:gd name="T22" fmla="*/ 80 w 1224"/>
                  <a:gd name="T23" fmla="*/ 254 h 264"/>
                  <a:gd name="T24" fmla="*/ 58 w 1224"/>
                  <a:gd name="T25" fmla="*/ 242 h 264"/>
                  <a:gd name="T26" fmla="*/ 38 w 1224"/>
                  <a:gd name="T27" fmla="*/ 226 h 264"/>
                  <a:gd name="T28" fmla="*/ 22 w 1224"/>
                  <a:gd name="T29" fmla="*/ 206 h 264"/>
                  <a:gd name="T30" fmla="*/ 10 w 1224"/>
                  <a:gd name="T31" fmla="*/ 184 h 264"/>
                  <a:gd name="T32" fmla="*/ 2 w 1224"/>
                  <a:gd name="T33" fmla="*/ 160 h 264"/>
                  <a:gd name="T34" fmla="*/ 0 w 1224"/>
                  <a:gd name="T35" fmla="*/ 132 h 264"/>
                  <a:gd name="T36" fmla="*/ 0 w 1224"/>
                  <a:gd name="T37" fmla="*/ 120 h 264"/>
                  <a:gd name="T38" fmla="*/ 6 w 1224"/>
                  <a:gd name="T39" fmla="*/ 94 h 264"/>
                  <a:gd name="T40" fmla="*/ 16 w 1224"/>
                  <a:gd name="T41" fmla="*/ 70 h 264"/>
                  <a:gd name="T42" fmla="*/ 30 w 1224"/>
                  <a:gd name="T43" fmla="*/ 48 h 264"/>
                  <a:gd name="T44" fmla="*/ 48 w 1224"/>
                  <a:gd name="T45" fmla="*/ 30 h 264"/>
                  <a:gd name="T46" fmla="*/ 68 w 1224"/>
                  <a:gd name="T47" fmla="*/ 16 h 264"/>
                  <a:gd name="T48" fmla="*/ 92 w 1224"/>
                  <a:gd name="T49" fmla="*/ 6 h 264"/>
                  <a:gd name="T50" fmla="*/ 118 w 1224"/>
                  <a:gd name="T51" fmla="*/ 2 h 264"/>
                  <a:gd name="T52" fmla="*/ 1092 w 1224"/>
                  <a:gd name="T53" fmla="*/ 0 h 264"/>
                  <a:gd name="T54" fmla="*/ 1106 w 1224"/>
                  <a:gd name="T55" fmla="*/ 2 h 264"/>
                  <a:gd name="T56" fmla="*/ 1130 w 1224"/>
                  <a:gd name="T57" fmla="*/ 6 h 264"/>
                  <a:gd name="T58" fmla="*/ 1154 w 1224"/>
                  <a:gd name="T59" fmla="*/ 16 h 264"/>
                  <a:gd name="T60" fmla="*/ 1176 w 1224"/>
                  <a:gd name="T61" fmla="*/ 30 h 264"/>
                  <a:gd name="T62" fmla="*/ 1194 w 1224"/>
                  <a:gd name="T63" fmla="*/ 48 h 264"/>
                  <a:gd name="T64" fmla="*/ 1208 w 1224"/>
                  <a:gd name="T65" fmla="*/ 70 h 264"/>
                  <a:gd name="T66" fmla="*/ 1218 w 1224"/>
                  <a:gd name="T67" fmla="*/ 94 h 264"/>
                  <a:gd name="T68" fmla="*/ 1222 w 1224"/>
                  <a:gd name="T69" fmla="*/ 120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2" y="146"/>
                    </a:lnTo>
                    <a:lnTo>
                      <a:pt x="1220" y="160"/>
                    </a:lnTo>
                    <a:lnTo>
                      <a:pt x="1218" y="172"/>
                    </a:lnTo>
                    <a:lnTo>
                      <a:pt x="1214" y="184"/>
                    </a:lnTo>
                    <a:lnTo>
                      <a:pt x="1208" y="196"/>
                    </a:lnTo>
                    <a:lnTo>
                      <a:pt x="1202" y="206"/>
                    </a:lnTo>
                    <a:lnTo>
                      <a:pt x="1194" y="216"/>
                    </a:lnTo>
                    <a:lnTo>
                      <a:pt x="1184" y="226"/>
                    </a:lnTo>
                    <a:lnTo>
                      <a:pt x="1176" y="234"/>
                    </a:lnTo>
                    <a:lnTo>
                      <a:pt x="1166" y="242"/>
                    </a:lnTo>
                    <a:lnTo>
                      <a:pt x="1154" y="248"/>
                    </a:lnTo>
                    <a:lnTo>
                      <a:pt x="1144" y="254"/>
                    </a:lnTo>
                    <a:lnTo>
                      <a:pt x="1130" y="258"/>
                    </a:lnTo>
                    <a:lnTo>
                      <a:pt x="1118" y="262"/>
                    </a:lnTo>
                    <a:lnTo>
                      <a:pt x="1106" y="264"/>
                    </a:lnTo>
                    <a:lnTo>
                      <a:pt x="1092" y="264"/>
                    </a:lnTo>
                    <a:lnTo>
                      <a:pt x="132" y="264"/>
                    </a:lnTo>
                    <a:lnTo>
                      <a:pt x="132" y="264"/>
                    </a:lnTo>
                    <a:lnTo>
                      <a:pt x="118" y="264"/>
                    </a:lnTo>
                    <a:lnTo>
                      <a:pt x="106" y="262"/>
                    </a:lnTo>
                    <a:lnTo>
                      <a:pt x="92" y="258"/>
                    </a:lnTo>
                    <a:lnTo>
                      <a:pt x="80" y="254"/>
                    </a:lnTo>
                    <a:lnTo>
                      <a:pt x="68" y="248"/>
                    </a:lnTo>
                    <a:lnTo>
                      <a:pt x="58" y="242"/>
                    </a:lnTo>
                    <a:lnTo>
                      <a:pt x="48" y="234"/>
                    </a:lnTo>
                    <a:lnTo>
                      <a:pt x="38" y="226"/>
                    </a:lnTo>
                    <a:lnTo>
                      <a:pt x="30" y="216"/>
                    </a:lnTo>
                    <a:lnTo>
                      <a:pt x="22" y="206"/>
                    </a:lnTo>
                    <a:lnTo>
                      <a:pt x="16" y="196"/>
                    </a:lnTo>
                    <a:lnTo>
                      <a:pt x="10" y="184"/>
                    </a:lnTo>
                    <a:lnTo>
                      <a:pt x="6" y="172"/>
                    </a:lnTo>
                    <a:lnTo>
                      <a:pt x="2" y="160"/>
                    </a:lnTo>
                    <a:lnTo>
                      <a:pt x="0" y="146"/>
                    </a:lnTo>
                    <a:lnTo>
                      <a:pt x="0" y="132"/>
                    </a:lnTo>
                    <a:lnTo>
                      <a:pt x="0" y="132"/>
                    </a:lnTo>
                    <a:lnTo>
                      <a:pt x="0" y="120"/>
                    </a:lnTo>
                    <a:lnTo>
                      <a:pt x="2" y="106"/>
                    </a:lnTo>
                    <a:lnTo>
                      <a:pt x="6" y="94"/>
                    </a:lnTo>
                    <a:lnTo>
                      <a:pt x="10" y="82"/>
                    </a:lnTo>
                    <a:lnTo>
                      <a:pt x="16" y="70"/>
                    </a:lnTo>
                    <a:lnTo>
                      <a:pt x="22" y="58"/>
                    </a:lnTo>
                    <a:lnTo>
                      <a:pt x="30" y="48"/>
                    </a:lnTo>
                    <a:lnTo>
                      <a:pt x="38" y="40"/>
                    </a:lnTo>
                    <a:lnTo>
                      <a:pt x="48" y="30"/>
                    </a:lnTo>
                    <a:lnTo>
                      <a:pt x="58" y="24"/>
                    </a:lnTo>
                    <a:lnTo>
                      <a:pt x="68" y="16"/>
                    </a:lnTo>
                    <a:lnTo>
                      <a:pt x="80" y="12"/>
                    </a:lnTo>
                    <a:lnTo>
                      <a:pt x="92" y="6"/>
                    </a:lnTo>
                    <a:lnTo>
                      <a:pt x="106" y="4"/>
                    </a:lnTo>
                    <a:lnTo>
                      <a:pt x="118" y="2"/>
                    </a:lnTo>
                    <a:lnTo>
                      <a:pt x="132" y="0"/>
                    </a:lnTo>
                    <a:lnTo>
                      <a:pt x="1092" y="0"/>
                    </a:lnTo>
                    <a:lnTo>
                      <a:pt x="1092" y="0"/>
                    </a:lnTo>
                    <a:lnTo>
                      <a:pt x="1106" y="2"/>
                    </a:lnTo>
                    <a:lnTo>
                      <a:pt x="1118" y="4"/>
                    </a:lnTo>
                    <a:lnTo>
                      <a:pt x="1130" y="6"/>
                    </a:lnTo>
                    <a:lnTo>
                      <a:pt x="1144" y="12"/>
                    </a:lnTo>
                    <a:lnTo>
                      <a:pt x="1154" y="16"/>
                    </a:lnTo>
                    <a:lnTo>
                      <a:pt x="1166" y="24"/>
                    </a:lnTo>
                    <a:lnTo>
                      <a:pt x="1176" y="30"/>
                    </a:lnTo>
                    <a:lnTo>
                      <a:pt x="1184" y="40"/>
                    </a:lnTo>
                    <a:lnTo>
                      <a:pt x="1194" y="48"/>
                    </a:lnTo>
                    <a:lnTo>
                      <a:pt x="1202" y="58"/>
                    </a:lnTo>
                    <a:lnTo>
                      <a:pt x="1208" y="70"/>
                    </a:lnTo>
                    <a:lnTo>
                      <a:pt x="1214" y="82"/>
                    </a:lnTo>
                    <a:lnTo>
                      <a:pt x="1218" y="94"/>
                    </a:lnTo>
                    <a:lnTo>
                      <a:pt x="1220" y="106"/>
                    </a:lnTo>
                    <a:lnTo>
                      <a:pt x="1222" y="120"/>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 name="Freeform 65"/>
              <p:cNvSpPr>
                <a:spLocks/>
              </p:cNvSpPr>
              <p:nvPr/>
            </p:nvSpPr>
            <p:spPr bwMode="auto">
              <a:xfrm>
                <a:off x="646" y="2980"/>
                <a:ext cx="110" cy="110"/>
              </a:xfrm>
              <a:custGeom>
                <a:avLst/>
                <a:gdLst>
                  <a:gd name="T0" fmla="*/ 26 w 110"/>
                  <a:gd name="T1" fmla="*/ 28 h 110"/>
                  <a:gd name="T2" fmla="*/ 14 w 110"/>
                  <a:gd name="T3" fmla="*/ 44 h 110"/>
                  <a:gd name="T4" fmla="*/ 4 w 110"/>
                  <a:gd name="T5" fmla="*/ 38 h 110"/>
                  <a:gd name="T6" fmla="*/ 20 w 110"/>
                  <a:gd name="T7" fmla="*/ 18 h 110"/>
                  <a:gd name="T8" fmla="*/ 24 w 110"/>
                  <a:gd name="T9" fmla="*/ 10 h 110"/>
                  <a:gd name="T10" fmla="*/ 38 w 110"/>
                  <a:gd name="T11" fmla="*/ 4 h 110"/>
                  <a:gd name="T12" fmla="*/ 36 w 110"/>
                  <a:gd name="T13" fmla="*/ 10 h 110"/>
                  <a:gd name="T14" fmla="*/ 32 w 110"/>
                  <a:gd name="T15" fmla="*/ 18 h 110"/>
                  <a:gd name="T16" fmla="*/ 50 w 110"/>
                  <a:gd name="T17" fmla="*/ 12 h 110"/>
                  <a:gd name="T18" fmla="*/ 50 w 110"/>
                  <a:gd name="T19" fmla="*/ 0 h 110"/>
                  <a:gd name="T20" fmla="*/ 62 w 110"/>
                  <a:gd name="T21" fmla="*/ 0 h 110"/>
                  <a:gd name="T22" fmla="*/ 62 w 110"/>
                  <a:gd name="T23" fmla="*/ 18 h 110"/>
                  <a:gd name="T24" fmla="*/ 88 w 110"/>
                  <a:gd name="T25" fmla="*/ 18 h 110"/>
                  <a:gd name="T26" fmla="*/ 100 w 110"/>
                  <a:gd name="T27" fmla="*/ 30 h 110"/>
                  <a:gd name="T28" fmla="*/ 88 w 110"/>
                  <a:gd name="T29" fmla="*/ 28 h 110"/>
                  <a:gd name="T30" fmla="*/ 62 w 110"/>
                  <a:gd name="T31" fmla="*/ 48 h 110"/>
                  <a:gd name="T32" fmla="*/ 96 w 110"/>
                  <a:gd name="T33" fmla="*/ 48 h 110"/>
                  <a:gd name="T34" fmla="*/ 110 w 110"/>
                  <a:gd name="T35" fmla="*/ 58 h 110"/>
                  <a:gd name="T36" fmla="*/ 96 w 110"/>
                  <a:gd name="T37" fmla="*/ 58 h 110"/>
                  <a:gd name="T38" fmla="*/ 72 w 110"/>
                  <a:gd name="T39" fmla="*/ 94 h 110"/>
                  <a:gd name="T40" fmla="*/ 74 w 110"/>
                  <a:gd name="T41" fmla="*/ 96 h 110"/>
                  <a:gd name="T42" fmla="*/ 82 w 110"/>
                  <a:gd name="T43" fmla="*/ 98 h 110"/>
                  <a:gd name="T44" fmla="*/ 92 w 110"/>
                  <a:gd name="T45" fmla="*/ 96 h 110"/>
                  <a:gd name="T46" fmla="*/ 96 w 110"/>
                  <a:gd name="T47" fmla="*/ 94 h 110"/>
                  <a:gd name="T48" fmla="*/ 98 w 110"/>
                  <a:gd name="T49" fmla="*/ 78 h 110"/>
                  <a:gd name="T50" fmla="*/ 98 w 110"/>
                  <a:gd name="T51" fmla="*/ 76 h 110"/>
                  <a:gd name="T52" fmla="*/ 110 w 110"/>
                  <a:gd name="T53" fmla="*/ 80 h 110"/>
                  <a:gd name="T54" fmla="*/ 104 w 110"/>
                  <a:gd name="T55" fmla="*/ 102 h 110"/>
                  <a:gd name="T56" fmla="*/ 102 w 110"/>
                  <a:gd name="T57" fmla="*/ 104 h 110"/>
                  <a:gd name="T58" fmla="*/ 96 w 110"/>
                  <a:gd name="T59" fmla="*/ 106 h 110"/>
                  <a:gd name="T60" fmla="*/ 82 w 110"/>
                  <a:gd name="T61" fmla="*/ 108 h 110"/>
                  <a:gd name="T62" fmla="*/ 66 w 110"/>
                  <a:gd name="T63" fmla="*/ 106 h 110"/>
                  <a:gd name="T64" fmla="*/ 62 w 110"/>
                  <a:gd name="T65" fmla="*/ 98 h 110"/>
                  <a:gd name="T66" fmla="*/ 46 w 110"/>
                  <a:gd name="T67" fmla="*/ 58 h 110"/>
                  <a:gd name="T68" fmla="*/ 46 w 110"/>
                  <a:gd name="T69" fmla="*/ 70 h 110"/>
                  <a:gd name="T70" fmla="*/ 44 w 110"/>
                  <a:gd name="T71" fmla="*/ 78 h 110"/>
                  <a:gd name="T72" fmla="*/ 36 w 110"/>
                  <a:gd name="T73" fmla="*/ 92 h 110"/>
                  <a:gd name="T74" fmla="*/ 24 w 110"/>
                  <a:gd name="T75" fmla="*/ 102 h 110"/>
                  <a:gd name="T76" fmla="*/ 8 w 110"/>
                  <a:gd name="T77" fmla="*/ 110 h 110"/>
                  <a:gd name="T78" fmla="*/ 0 w 110"/>
                  <a:gd name="T79" fmla="*/ 100 h 110"/>
                  <a:gd name="T80" fmla="*/ 26 w 110"/>
                  <a:gd name="T81" fmla="*/ 86 h 110"/>
                  <a:gd name="T82" fmla="*/ 32 w 110"/>
                  <a:gd name="T83" fmla="*/ 76 h 110"/>
                  <a:gd name="T84" fmla="*/ 36 w 110"/>
                  <a:gd name="T85" fmla="*/ 66 h 110"/>
                  <a:gd name="T86" fmla="*/ 16 w 110"/>
                  <a:gd name="T87" fmla="*/ 58 h 110"/>
                  <a:gd name="T88" fmla="*/ 4 w 110"/>
                  <a:gd name="T89" fmla="*/ 58 h 110"/>
                  <a:gd name="T90" fmla="*/ 4 w 110"/>
                  <a:gd name="T91" fmla="*/ 46 h 110"/>
                  <a:gd name="T92" fmla="*/ 50 w 110"/>
                  <a:gd name="T93" fmla="*/ 48 h 110"/>
                  <a:gd name="T94" fmla="*/ 26 w 110"/>
                  <a:gd name="T95"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110">
                    <a:moveTo>
                      <a:pt x="26" y="28"/>
                    </a:moveTo>
                    <a:lnTo>
                      <a:pt x="26" y="28"/>
                    </a:lnTo>
                    <a:lnTo>
                      <a:pt x="14" y="44"/>
                    </a:lnTo>
                    <a:lnTo>
                      <a:pt x="14" y="44"/>
                    </a:lnTo>
                    <a:lnTo>
                      <a:pt x="4" y="38"/>
                    </a:lnTo>
                    <a:lnTo>
                      <a:pt x="4" y="38"/>
                    </a:lnTo>
                    <a:lnTo>
                      <a:pt x="14" y="28"/>
                    </a:lnTo>
                    <a:lnTo>
                      <a:pt x="20" y="18"/>
                    </a:lnTo>
                    <a:lnTo>
                      <a:pt x="20" y="18"/>
                    </a:lnTo>
                    <a:lnTo>
                      <a:pt x="24" y="10"/>
                    </a:lnTo>
                    <a:lnTo>
                      <a:pt x="26" y="2"/>
                    </a:lnTo>
                    <a:lnTo>
                      <a:pt x="38" y="4"/>
                    </a:lnTo>
                    <a:lnTo>
                      <a:pt x="38" y="4"/>
                    </a:lnTo>
                    <a:lnTo>
                      <a:pt x="36" y="10"/>
                    </a:lnTo>
                    <a:lnTo>
                      <a:pt x="36" y="10"/>
                    </a:lnTo>
                    <a:lnTo>
                      <a:pt x="32" y="18"/>
                    </a:lnTo>
                    <a:lnTo>
                      <a:pt x="50" y="18"/>
                    </a:lnTo>
                    <a:lnTo>
                      <a:pt x="50" y="12"/>
                    </a:lnTo>
                    <a:lnTo>
                      <a:pt x="50" y="12"/>
                    </a:lnTo>
                    <a:lnTo>
                      <a:pt x="50" y="0"/>
                    </a:lnTo>
                    <a:lnTo>
                      <a:pt x="62" y="0"/>
                    </a:lnTo>
                    <a:lnTo>
                      <a:pt x="62" y="0"/>
                    </a:lnTo>
                    <a:lnTo>
                      <a:pt x="62" y="12"/>
                    </a:lnTo>
                    <a:lnTo>
                      <a:pt x="62" y="18"/>
                    </a:lnTo>
                    <a:lnTo>
                      <a:pt x="88" y="18"/>
                    </a:lnTo>
                    <a:lnTo>
                      <a:pt x="88" y="18"/>
                    </a:lnTo>
                    <a:lnTo>
                      <a:pt x="100" y="18"/>
                    </a:lnTo>
                    <a:lnTo>
                      <a:pt x="100" y="30"/>
                    </a:lnTo>
                    <a:lnTo>
                      <a:pt x="100" y="30"/>
                    </a:lnTo>
                    <a:lnTo>
                      <a:pt x="88" y="28"/>
                    </a:lnTo>
                    <a:lnTo>
                      <a:pt x="62" y="28"/>
                    </a:lnTo>
                    <a:lnTo>
                      <a:pt x="62" y="48"/>
                    </a:lnTo>
                    <a:lnTo>
                      <a:pt x="96" y="48"/>
                    </a:lnTo>
                    <a:lnTo>
                      <a:pt x="96" y="48"/>
                    </a:lnTo>
                    <a:lnTo>
                      <a:pt x="110" y="46"/>
                    </a:lnTo>
                    <a:lnTo>
                      <a:pt x="110" y="58"/>
                    </a:lnTo>
                    <a:lnTo>
                      <a:pt x="110" y="58"/>
                    </a:lnTo>
                    <a:lnTo>
                      <a:pt x="96" y="58"/>
                    </a:lnTo>
                    <a:lnTo>
                      <a:pt x="72" y="58"/>
                    </a:lnTo>
                    <a:lnTo>
                      <a:pt x="72" y="94"/>
                    </a:lnTo>
                    <a:lnTo>
                      <a:pt x="72" y="94"/>
                    </a:lnTo>
                    <a:lnTo>
                      <a:pt x="74" y="96"/>
                    </a:lnTo>
                    <a:lnTo>
                      <a:pt x="74" y="96"/>
                    </a:lnTo>
                    <a:lnTo>
                      <a:pt x="82" y="98"/>
                    </a:lnTo>
                    <a:lnTo>
                      <a:pt x="82" y="98"/>
                    </a:lnTo>
                    <a:lnTo>
                      <a:pt x="92" y="96"/>
                    </a:lnTo>
                    <a:lnTo>
                      <a:pt x="96" y="94"/>
                    </a:lnTo>
                    <a:lnTo>
                      <a:pt x="96" y="94"/>
                    </a:lnTo>
                    <a:lnTo>
                      <a:pt x="98" y="88"/>
                    </a:lnTo>
                    <a:lnTo>
                      <a:pt x="98" y="78"/>
                    </a:lnTo>
                    <a:lnTo>
                      <a:pt x="98" y="76"/>
                    </a:lnTo>
                    <a:lnTo>
                      <a:pt x="98" y="76"/>
                    </a:lnTo>
                    <a:lnTo>
                      <a:pt x="110" y="80"/>
                    </a:lnTo>
                    <a:lnTo>
                      <a:pt x="110" y="80"/>
                    </a:lnTo>
                    <a:lnTo>
                      <a:pt x="108" y="94"/>
                    </a:lnTo>
                    <a:lnTo>
                      <a:pt x="104" y="102"/>
                    </a:lnTo>
                    <a:lnTo>
                      <a:pt x="104" y="102"/>
                    </a:lnTo>
                    <a:lnTo>
                      <a:pt x="102" y="104"/>
                    </a:lnTo>
                    <a:lnTo>
                      <a:pt x="96" y="106"/>
                    </a:lnTo>
                    <a:lnTo>
                      <a:pt x="96" y="106"/>
                    </a:lnTo>
                    <a:lnTo>
                      <a:pt x="82" y="108"/>
                    </a:lnTo>
                    <a:lnTo>
                      <a:pt x="82" y="108"/>
                    </a:lnTo>
                    <a:lnTo>
                      <a:pt x="72" y="108"/>
                    </a:lnTo>
                    <a:lnTo>
                      <a:pt x="66" y="106"/>
                    </a:lnTo>
                    <a:lnTo>
                      <a:pt x="62" y="102"/>
                    </a:lnTo>
                    <a:lnTo>
                      <a:pt x="62" y="98"/>
                    </a:lnTo>
                    <a:lnTo>
                      <a:pt x="62" y="58"/>
                    </a:lnTo>
                    <a:lnTo>
                      <a:pt x="46" y="58"/>
                    </a:lnTo>
                    <a:lnTo>
                      <a:pt x="46" y="58"/>
                    </a:lnTo>
                    <a:lnTo>
                      <a:pt x="46" y="70"/>
                    </a:lnTo>
                    <a:lnTo>
                      <a:pt x="44" y="78"/>
                    </a:lnTo>
                    <a:lnTo>
                      <a:pt x="44" y="78"/>
                    </a:lnTo>
                    <a:lnTo>
                      <a:pt x="40" y="86"/>
                    </a:lnTo>
                    <a:lnTo>
                      <a:pt x="36" y="92"/>
                    </a:lnTo>
                    <a:lnTo>
                      <a:pt x="24" y="102"/>
                    </a:lnTo>
                    <a:lnTo>
                      <a:pt x="24" y="102"/>
                    </a:lnTo>
                    <a:lnTo>
                      <a:pt x="8" y="110"/>
                    </a:lnTo>
                    <a:lnTo>
                      <a:pt x="8" y="110"/>
                    </a:lnTo>
                    <a:lnTo>
                      <a:pt x="0" y="100"/>
                    </a:lnTo>
                    <a:lnTo>
                      <a:pt x="0" y="100"/>
                    </a:lnTo>
                    <a:lnTo>
                      <a:pt x="16" y="94"/>
                    </a:lnTo>
                    <a:lnTo>
                      <a:pt x="26" y="86"/>
                    </a:lnTo>
                    <a:lnTo>
                      <a:pt x="26" y="86"/>
                    </a:lnTo>
                    <a:lnTo>
                      <a:pt x="32" y="76"/>
                    </a:lnTo>
                    <a:lnTo>
                      <a:pt x="36" y="66"/>
                    </a:lnTo>
                    <a:lnTo>
                      <a:pt x="36" y="66"/>
                    </a:lnTo>
                    <a:lnTo>
                      <a:pt x="36" y="58"/>
                    </a:lnTo>
                    <a:lnTo>
                      <a:pt x="16" y="58"/>
                    </a:lnTo>
                    <a:lnTo>
                      <a:pt x="16" y="58"/>
                    </a:lnTo>
                    <a:lnTo>
                      <a:pt x="4" y="58"/>
                    </a:lnTo>
                    <a:lnTo>
                      <a:pt x="4" y="46"/>
                    </a:lnTo>
                    <a:lnTo>
                      <a:pt x="4" y="46"/>
                    </a:lnTo>
                    <a:lnTo>
                      <a:pt x="16" y="48"/>
                    </a:lnTo>
                    <a:lnTo>
                      <a:pt x="50" y="48"/>
                    </a:lnTo>
                    <a:lnTo>
                      <a:pt x="50" y="28"/>
                    </a:lnTo>
                    <a:lnTo>
                      <a:pt x="26"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 name="Freeform 66"/>
              <p:cNvSpPr>
                <a:spLocks noEditPoints="1"/>
              </p:cNvSpPr>
              <p:nvPr/>
            </p:nvSpPr>
            <p:spPr bwMode="auto">
              <a:xfrm>
                <a:off x="768" y="2980"/>
                <a:ext cx="104" cy="110"/>
              </a:xfrm>
              <a:custGeom>
                <a:avLst/>
                <a:gdLst>
                  <a:gd name="T0" fmla="*/ 14 w 104"/>
                  <a:gd name="T1" fmla="*/ 26 h 110"/>
                  <a:gd name="T2" fmla="*/ 8 w 104"/>
                  <a:gd name="T3" fmla="*/ 36 h 110"/>
                  <a:gd name="T4" fmla="*/ 0 w 104"/>
                  <a:gd name="T5" fmla="*/ 30 h 110"/>
                  <a:gd name="T6" fmla="*/ 10 w 104"/>
                  <a:gd name="T7" fmla="*/ 8 h 110"/>
                  <a:gd name="T8" fmla="*/ 10 w 104"/>
                  <a:gd name="T9" fmla="*/ 2 h 110"/>
                  <a:gd name="T10" fmla="*/ 20 w 104"/>
                  <a:gd name="T11" fmla="*/ 4 h 110"/>
                  <a:gd name="T12" fmla="*/ 20 w 104"/>
                  <a:gd name="T13" fmla="*/ 8 h 110"/>
                  <a:gd name="T14" fmla="*/ 28 w 104"/>
                  <a:gd name="T15" fmla="*/ 16 h 110"/>
                  <a:gd name="T16" fmla="*/ 28 w 104"/>
                  <a:gd name="T17" fmla="*/ 12 h 110"/>
                  <a:gd name="T18" fmla="*/ 38 w 104"/>
                  <a:gd name="T19" fmla="*/ 0 h 110"/>
                  <a:gd name="T20" fmla="*/ 38 w 104"/>
                  <a:gd name="T21" fmla="*/ 12 h 110"/>
                  <a:gd name="T22" fmla="*/ 50 w 104"/>
                  <a:gd name="T23" fmla="*/ 16 h 110"/>
                  <a:gd name="T24" fmla="*/ 60 w 104"/>
                  <a:gd name="T25" fmla="*/ 14 h 110"/>
                  <a:gd name="T26" fmla="*/ 60 w 104"/>
                  <a:gd name="T27" fmla="*/ 26 h 110"/>
                  <a:gd name="T28" fmla="*/ 38 w 104"/>
                  <a:gd name="T29" fmla="*/ 26 h 110"/>
                  <a:gd name="T30" fmla="*/ 54 w 104"/>
                  <a:gd name="T31" fmla="*/ 36 h 110"/>
                  <a:gd name="T32" fmla="*/ 64 w 104"/>
                  <a:gd name="T33" fmla="*/ 36 h 110"/>
                  <a:gd name="T34" fmla="*/ 64 w 104"/>
                  <a:gd name="T35" fmla="*/ 48 h 110"/>
                  <a:gd name="T36" fmla="*/ 38 w 104"/>
                  <a:gd name="T37" fmla="*/ 46 h 110"/>
                  <a:gd name="T38" fmla="*/ 50 w 104"/>
                  <a:gd name="T39" fmla="*/ 58 h 110"/>
                  <a:gd name="T40" fmla="*/ 62 w 104"/>
                  <a:gd name="T41" fmla="*/ 56 h 110"/>
                  <a:gd name="T42" fmla="*/ 60 w 104"/>
                  <a:gd name="T43" fmla="*/ 68 h 110"/>
                  <a:gd name="T44" fmla="*/ 60 w 104"/>
                  <a:gd name="T45" fmla="*/ 92 h 110"/>
                  <a:gd name="T46" fmla="*/ 58 w 104"/>
                  <a:gd name="T47" fmla="*/ 98 h 110"/>
                  <a:gd name="T48" fmla="*/ 48 w 104"/>
                  <a:gd name="T49" fmla="*/ 100 h 110"/>
                  <a:gd name="T50" fmla="*/ 42 w 104"/>
                  <a:gd name="T51" fmla="*/ 100 h 110"/>
                  <a:gd name="T52" fmla="*/ 40 w 104"/>
                  <a:gd name="T53" fmla="*/ 90 h 110"/>
                  <a:gd name="T54" fmla="*/ 46 w 104"/>
                  <a:gd name="T55" fmla="*/ 90 h 110"/>
                  <a:gd name="T56" fmla="*/ 50 w 104"/>
                  <a:gd name="T57" fmla="*/ 90 h 110"/>
                  <a:gd name="T58" fmla="*/ 52 w 104"/>
                  <a:gd name="T59" fmla="*/ 66 h 110"/>
                  <a:gd name="T60" fmla="*/ 38 w 104"/>
                  <a:gd name="T61" fmla="*/ 96 h 110"/>
                  <a:gd name="T62" fmla="*/ 38 w 104"/>
                  <a:gd name="T63" fmla="*/ 110 h 110"/>
                  <a:gd name="T64" fmla="*/ 28 w 104"/>
                  <a:gd name="T65" fmla="*/ 110 h 110"/>
                  <a:gd name="T66" fmla="*/ 28 w 104"/>
                  <a:gd name="T67" fmla="*/ 66 h 110"/>
                  <a:gd name="T68" fmla="*/ 14 w 104"/>
                  <a:gd name="T69" fmla="*/ 88 h 110"/>
                  <a:gd name="T70" fmla="*/ 14 w 104"/>
                  <a:gd name="T71" fmla="*/ 100 h 110"/>
                  <a:gd name="T72" fmla="*/ 4 w 104"/>
                  <a:gd name="T73" fmla="*/ 100 h 110"/>
                  <a:gd name="T74" fmla="*/ 4 w 104"/>
                  <a:gd name="T75" fmla="*/ 68 h 110"/>
                  <a:gd name="T76" fmla="*/ 4 w 104"/>
                  <a:gd name="T77" fmla="*/ 56 h 110"/>
                  <a:gd name="T78" fmla="*/ 16 w 104"/>
                  <a:gd name="T79" fmla="*/ 58 h 110"/>
                  <a:gd name="T80" fmla="*/ 28 w 104"/>
                  <a:gd name="T81" fmla="*/ 46 h 110"/>
                  <a:gd name="T82" fmla="*/ 12 w 104"/>
                  <a:gd name="T83" fmla="*/ 46 h 110"/>
                  <a:gd name="T84" fmla="*/ 0 w 104"/>
                  <a:gd name="T85" fmla="*/ 36 h 110"/>
                  <a:gd name="T86" fmla="*/ 10 w 104"/>
                  <a:gd name="T87" fmla="*/ 36 h 110"/>
                  <a:gd name="T88" fmla="*/ 28 w 104"/>
                  <a:gd name="T89" fmla="*/ 26 h 110"/>
                  <a:gd name="T90" fmla="*/ 80 w 104"/>
                  <a:gd name="T91" fmla="*/ 8 h 110"/>
                  <a:gd name="T92" fmla="*/ 80 w 104"/>
                  <a:gd name="T93" fmla="*/ 20 h 110"/>
                  <a:gd name="T94" fmla="*/ 80 w 104"/>
                  <a:gd name="T95" fmla="*/ 68 h 110"/>
                  <a:gd name="T96" fmla="*/ 70 w 104"/>
                  <a:gd name="T97" fmla="*/ 80 h 110"/>
                  <a:gd name="T98" fmla="*/ 70 w 104"/>
                  <a:gd name="T99" fmla="*/ 68 h 110"/>
                  <a:gd name="T100" fmla="*/ 70 w 104"/>
                  <a:gd name="T101" fmla="*/ 20 h 110"/>
                  <a:gd name="T102" fmla="*/ 80 w 104"/>
                  <a:gd name="T103" fmla="*/ 8 h 110"/>
                  <a:gd name="T104" fmla="*/ 104 w 104"/>
                  <a:gd name="T105" fmla="*/ 0 h 110"/>
                  <a:gd name="T106" fmla="*/ 104 w 104"/>
                  <a:gd name="T107" fmla="*/ 94 h 110"/>
                  <a:gd name="T108" fmla="*/ 102 w 104"/>
                  <a:gd name="T109" fmla="*/ 102 h 110"/>
                  <a:gd name="T110" fmla="*/ 96 w 104"/>
                  <a:gd name="T111" fmla="*/ 108 h 110"/>
                  <a:gd name="T112" fmla="*/ 88 w 104"/>
                  <a:gd name="T113" fmla="*/ 108 h 110"/>
                  <a:gd name="T114" fmla="*/ 76 w 104"/>
                  <a:gd name="T115" fmla="*/ 108 h 110"/>
                  <a:gd name="T116" fmla="*/ 72 w 104"/>
                  <a:gd name="T117" fmla="*/ 96 h 110"/>
                  <a:gd name="T118" fmla="*/ 88 w 104"/>
                  <a:gd name="T119" fmla="*/ 98 h 110"/>
                  <a:gd name="T120" fmla="*/ 94 w 104"/>
                  <a:gd name="T121" fmla="*/ 94 h 110"/>
                  <a:gd name="T122" fmla="*/ 94 w 104"/>
                  <a:gd name="T123" fmla="*/ 14 h 110"/>
                  <a:gd name="T124" fmla="*/ 104 w 104"/>
                  <a:gd name="T12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 h="110">
                    <a:moveTo>
                      <a:pt x="14" y="26"/>
                    </a:moveTo>
                    <a:lnTo>
                      <a:pt x="14" y="26"/>
                    </a:lnTo>
                    <a:lnTo>
                      <a:pt x="8" y="36"/>
                    </a:lnTo>
                    <a:lnTo>
                      <a:pt x="8" y="36"/>
                    </a:lnTo>
                    <a:lnTo>
                      <a:pt x="0" y="30"/>
                    </a:lnTo>
                    <a:lnTo>
                      <a:pt x="0" y="30"/>
                    </a:lnTo>
                    <a:lnTo>
                      <a:pt x="6" y="20"/>
                    </a:lnTo>
                    <a:lnTo>
                      <a:pt x="10" y="8"/>
                    </a:lnTo>
                    <a:lnTo>
                      <a:pt x="10" y="8"/>
                    </a:lnTo>
                    <a:lnTo>
                      <a:pt x="10" y="2"/>
                    </a:lnTo>
                    <a:lnTo>
                      <a:pt x="20" y="4"/>
                    </a:lnTo>
                    <a:lnTo>
                      <a:pt x="20" y="4"/>
                    </a:lnTo>
                    <a:lnTo>
                      <a:pt x="20" y="8"/>
                    </a:lnTo>
                    <a:lnTo>
                      <a:pt x="20" y="8"/>
                    </a:lnTo>
                    <a:lnTo>
                      <a:pt x="18" y="16"/>
                    </a:lnTo>
                    <a:lnTo>
                      <a:pt x="28" y="16"/>
                    </a:lnTo>
                    <a:lnTo>
                      <a:pt x="28" y="12"/>
                    </a:lnTo>
                    <a:lnTo>
                      <a:pt x="28" y="12"/>
                    </a:lnTo>
                    <a:lnTo>
                      <a:pt x="28" y="0"/>
                    </a:lnTo>
                    <a:lnTo>
                      <a:pt x="38" y="0"/>
                    </a:lnTo>
                    <a:lnTo>
                      <a:pt x="38" y="0"/>
                    </a:lnTo>
                    <a:lnTo>
                      <a:pt x="38" y="12"/>
                    </a:lnTo>
                    <a:lnTo>
                      <a:pt x="38" y="16"/>
                    </a:lnTo>
                    <a:lnTo>
                      <a:pt x="50" y="16"/>
                    </a:lnTo>
                    <a:lnTo>
                      <a:pt x="50" y="16"/>
                    </a:lnTo>
                    <a:lnTo>
                      <a:pt x="60" y="14"/>
                    </a:lnTo>
                    <a:lnTo>
                      <a:pt x="60" y="26"/>
                    </a:lnTo>
                    <a:lnTo>
                      <a:pt x="60" y="26"/>
                    </a:lnTo>
                    <a:lnTo>
                      <a:pt x="50" y="26"/>
                    </a:lnTo>
                    <a:lnTo>
                      <a:pt x="38" y="26"/>
                    </a:lnTo>
                    <a:lnTo>
                      <a:pt x="38" y="36"/>
                    </a:lnTo>
                    <a:lnTo>
                      <a:pt x="54" y="36"/>
                    </a:lnTo>
                    <a:lnTo>
                      <a:pt x="54" y="36"/>
                    </a:lnTo>
                    <a:lnTo>
                      <a:pt x="64" y="36"/>
                    </a:lnTo>
                    <a:lnTo>
                      <a:pt x="64" y="48"/>
                    </a:lnTo>
                    <a:lnTo>
                      <a:pt x="64" y="48"/>
                    </a:lnTo>
                    <a:lnTo>
                      <a:pt x="52" y="46"/>
                    </a:lnTo>
                    <a:lnTo>
                      <a:pt x="38" y="46"/>
                    </a:lnTo>
                    <a:lnTo>
                      <a:pt x="38" y="58"/>
                    </a:lnTo>
                    <a:lnTo>
                      <a:pt x="50" y="58"/>
                    </a:lnTo>
                    <a:lnTo>
                      <a:pt x="50" y="58"/>
                    </a:lnTo>
                    <a:lnTo>
                      <a:pt x="62" y="56"/>
                    </a:lnTo>
                    <a:lnTo>
                      <a:pt x="62" y="56"/>
                    </a:lnTo>
                    <a:lnTo>
                      <a:pt x="60" y="68"/>
                    </a:lnTo>
                    <a:lnTo>
                      <a:pt x="60" y="92"/>
                    </a:lnTo>
                    <a:lnTo>
                      <a:pt x="60" y="92"/>
                    </a:lnTo>
                    <a:lnTo>
                      <a:pt x="60" y="96"/>
                    </a:lnTo>
                    <a:lnTo>
                      <a:pt x="58" y="98"/>
                    </a:lnTo>
                    <a:lnTo>
                      <a:pt x="54" y="100"/>
                    </a:lnTo>
                    <a:lnTo>
                      <a:pt x="48" y="100"/>
                    </a:lnTo>
                    <a:lnTo>
                      <a:pt x="48" y="100"/>
                    </a:lnTo>
                    <a:lnTo>
                      <a:pt x="42" y="100"/>
                    </a:lnTo>
                    <a:lnTo>
                      <a:pt x="42" y="100"/>
                    </a:lnTo>
                    <a:lnTo>
                      <a:pt x="40" y="90"/>
                    </a:lnTo>
                    <a:lnTo>
                      <a:pt x="40" y="90"/>
                    </a:lnTo>
                    <a:lnTo>
                      <a:pt x="46" y="90"/>
                    </a:lnTo>
                    <a:lnTo>
                      <a:pt x="46" y="90"/>
                    </a:lnTo>
                    <a:lnTo>
                      <a:pt x="50" y="90"/>
                    </a:lnTo>
                    <a:lnTo>
                      <a:pt x="52" y="88"/>
                    </a:lnTo>
                    <a:lnTo>
                      <a:pt x="52" y="66"/>
                    </a:lnTo>
                    <a:lnTo>
                      <a:pt x="38" y="66"/>
                    </a:lnTo>
                    <a:lnTo>
                      <a:pt x="38" y="96"/>
                    </a:lnTo>
                    <a:lnTo>
                      <a:pt x="38" y="96"/>
                    </a:lnTo>
                    <a:lnTo>
                      <a:pt x="38" y="110"/>
                    </a:lnTo>
                    <a:lnTo>
                      <a:pt x="28" y="110"/>
                    </a:lnTo>
                    <a:lnTo>
                      <a:pt x="28" y="110"/>
                    </a:lnTo>
                    <a:lnTo>
                      <a:pt x="28" y="96"/>
                    </a:lnTo>
                    <a:lnTo>
                      <a:pt x="28" y="66"/>
                    </a:lnTo>
                    <a:lnTo>
                      <a:pt x="14" y="66"/>
                    </a:lnTo>
                    <a:lnTo>
                      <a:pt x="14" y="88"/>
                    </a:lnTo>
                    <a:lnTo>
                      <a:pt x="14" y="88"/>
                    </a:lnTo>
                    <a:lnTo>
                      <a:pt x="14" y="100"/>
                    </a:lnTo>
                    <a:lnTo>
                      <a:pt x="4" y="100"/>
                    </a:lnTo>
                    <a:lnTo>
                      <a:pt x="4" y="100"/>
                    </a:lnTo>
                    <a:lnTo>
                      <a:pt x="4" y="88"/>
                    </a:lnTo>
                    <a:lnTo>
                      <a:pt x="4" y="68"/>
                    </a:lnTo>
                    <a:lnTo>
                      <a:pt x="4" y="68"/>
                    </a:lnTo>
                    <a:lnTo>
                      <a:pt x="4" y="56"/>
                    </a:lnTo>
                    <a:lnTo>
                      <a:pt x="4" y="56"/>
                    </a:lnTo>
                    <a:lnTo>
                      <a:pt x="16" y="58"/>
                    </a:lnTo>
                    <a:lnTo>
                      <a:pt x="28" y="58"/>
                    </a:lnTo>
                    <a:lnTo>
                      <a:pt x="28" y="46"/>
                    </a:lnTo>
                    <a:lnTo>
                      <a:pt x="12" y="46"/>
                    </a:lnTo>
                    <a:lnTo>
                      <a:pt x="12" y="46"/>
                    </a:lnTo>
                    <a:lnTo>
                      <a:pt x="0" y="48"/>
                    </a:lnTo>
                    <a:lnTo>
                      <a:pt x="0" y="36"/>
                    </a:lnTo>
                    <a:lnTo>
                      <a:pt x="0" y="36"/>
                    </a:lnTo>
                    <a:lnTo>
                      <a:pt x="10" y="36"/>
                    </a:lnTo>
                    <a:lnTo>
                      <a:pt x="28" y="36"/>
                    </a:lnTo>
                    <a:lnTo>
                      <a:pt x="28" y="26"/>
                    </a:lnTo>
                    <a:lnTo>
                      <a:pt x="14" y="26"/>
                    </a:lnTo>
                    <a:close/>
                    <a:moveTo>
                      <a:pt x="80" y="8"/>
                    </a:moveTo>
                    <a:lnTo>
                      <a:pt x="80" y="8"/>
                    </a:lnTo>
                    <a:lnTo>
                      <a:pt x="80" y="20"/>
                    </a:lnTo>
                    <a:lnTo>
                      <a:pt x="80" y="68"/>
                    </a:lnTo>
                    <a:lnTo>
                      <a:pt x="80" y="68"/>
                    </a:lnTo>
                    <a:lnTo>
                      <a:pt x="80" y="80"/>
                    </a:lnTo>
                    <a:lnTo>
                      <a:pt x="70" y="80"/>
                    </a:lnTo>
                    <a:lnTo>
                      <a:pt x="70" y="80"/>
                    </a:lnTo>
                    <a:lnTo>
                      <a:pt x="70" y="68"/>
                    </a:lnTo>
                    <a:lnTo>
                      <a:pt x="70" y="20"/>
                    </a:lnTo>
                    <a:lnTo>
                      <a:pt x="70" y="20"/>
                    </a:lnTo>
                    <a:lnTo>
                      <a:pt x="68" y="8"/>
                    </a:lnTo>
                    <a:lnTo>
                      <a:pt x="80" y="8"/>
                    </a:lnTo>
                    <a:close/>
                    <a:moveTo>
                      <a:pt x="104" y="0"/>
                    </a:moveTo>
                    <a:lnTo>
                      <a:pt x="104" y="0"/>
                    </a:lnTo>
                    <a:lnTo>
                      <a:pt x="104" y="14"/>
                    </a:lnTo>
                    <a:lnTo>
                      <a:pt x="104" y="94"/>
                    </a:lnTo>
                    <a:lnTo>
                      <a:pt x="104" y="94"/>
                    </a:lnTo>
                    <a:lnTo>
                      <a:pt x="102" y="102"/>
                    </a:lnTo>
                    <a:lnTo>
                      <a:pt x="100" y="106"/>
                    </a:lnTo>
                    <a:lnTo>
                      <a:pt x="96" y="108"/>
                    </a:lnTo>
                    <a:lnTo>
                      <a:pt x="88" y="108"/>
                    </a:lnTo>
                    <a:lnTo>
                      <a:pt x="88" y="108"/>
                    </a:lnTo>
                    <a:lnTo>
                      <a:pt x="76" y="108"/>
                    </a:lnTo>
                    <a:lnTo>
                      <a:pt x="76" y="108"/>
                    </a:lnTo>
                    <a:lnTo>
                      <a:pt x="72" y="96"/>
                    </a:lnTo>
                    <a:lnTo>
                      <a:pt x="72" y="96"/>
                    </a:lnTo>
                    <a:lnTo>
                      <a:pt x="88" y="98"/>
                    </a:lnTo>
                    <a:lnTo>
                      <a:pt x="88" y="98"/>
                    </a:lnTo>
                    <a:lnTo>
                      <a:pt x="92" y="96"/>
                    </a:lnTo>
                    <a:lnTo>
                      <a:pt x="94" y="94"/>
                    </a:lnTo>
                    <a:lnTo>
                      <a:pt x="94" y="14"/>
                    </a:lnTo>
                    <a:lnTo>
                      <a:pt x="94" y="14"/>
                    </a:lnTo>
                    <a:lnTo>
                      <a:pt x="92" y="0"/>
                    </a:lnTo>
                    <a:lnTo>
                      <a:pt x="104"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 name="Freeform 67"/>
              <p:cNvSpPr>
                <a:spLocks noEditPoints="1"/>
              </p:cNvSpPr>
              <p:nvPr/>
            </p:nvSpPr>
            <p:spPr bwMode="auto">
              <a:xfrm>
                <a:off x="890" y="2984"/>
                <a:ext cx="104" cy="104"/>
              </a:xfrm>
              <a:custGeom>
                <a:avLst/>
                <a:gdLst>
                  <a:gd name="T0" fmla="*/ 104 w 104"/>
                  <a:gd name="T1" fmla="*/ 100 h 104"/>
                  <a:gd name="T2" fmla="*/ 12 w 104"/>
                  <a:gd name="T3" fmla="*/ 100 h 104"/>
                  <a:gd name="T4" fmla="*/ 0 w 104"/>
                  <a:gd name="T5" fmla="*/ 104 h 104"/>
                  <a:gd name="T6" fmla="*/ 2 w 104"/>
                  <a:gd name="T7" fmla="*/ 92 h 104"/>
                  <a:gd name="T8" fmla="*/ 2 w 104"/>
                  <a:gd name="T9" fmla="*/ 12 h 104"/>
                  <a:gd name="T10" fmla="*/ 2 w 104"/>
                  <a:gd name="T11" fmla="*/ 0 h 104"/>
                  <a:gd name="T12" fmla="*/ 90 w 104"/>
                  <a:gd name="T13" fmla="*/ 0 h 104"/>
                  <a:gd name="T14" fmla="*/ 102 w 104"/>
                  <a:gd name="T15" fmla="*/ 0 h 104"/>
                  <a:gd name="T16" fmla="*/ 102 w 104"/>
                  <a:gd name="T17" fmla="*/ 10 h 104"/>
                  <a:gd name="T18" fmla="*/ 12 w 104"/>
                  <a:gd name="T19" fmla="*/ 10 h 104"/>
                  <a:gd name="T20" fmla="*/ 92 w 104"/>
                  <a:gd name="T21" fmla="*/ 90 h 104"/>
                  <a:gd name="T22" fmla="*/ 104 w 104"/>
                  <a:gd name="T23" fmla="*/ 90 h 104"/>
                  <a:gd name="T24" fmla="*/ 66 w 104"/>
                  <a:gd name="T25" fmla="*/ 54 h 104"/>
                  <a:gd name="T26" fmla="*/ 72 w 104"/>
                  <a:gd name="T27" fmla="*/ 62 h 104"/>
                  <a:gd name="T28" fmla="*/ 80 w 104"/>
                  <a:gd name="T29" fmla="*/ 68 h 104"/>
                  <a:gd name="T30" fmla="*/ 102 w 104"/>
                  <a:gd name="T31" fmla="*/ 76 h 104"/>
                  <a:gd name="T32" fmla="*/ 96 w 104"/>
                  <a:gd name="T33" fmla="*/ 86 h 104"/>
                  <a:gd name="T34" fmla="*/ 82 w 104"/>
                  <a:gd name="T35" fmla="*/ 82 h 104"/>
                  <a:gd name="T36" fmla="*/ 72 w 104"/>
                  <a:gd name="T37" fmla="*/ 76 h 104"/>
                  <a:gd name="T38" fmla="*/ 58 w 104"/>
                  <a:gd name="T39" fmla="*/ 60 h 104"/>
                  <a:gd name="T40" fmla="*/ 52 w 104"/>
                  <a:gd name="T41" fmla="*/ 70 h 104"/>
                  <a:gd name="T42" fmla="*/ 46 w 104"/>
                  <a:gd name="T43" fmla="*/ 76 h 104"/>
                  <a:gd name="T44" fmla="*/ 24 w 104"/>
                  <a:gd name="T45" fmla="*/ 86 h 104"/>
                  <a:gd name="T46" fmla="*/ 18 w 104"/>
                  <a:gd name="T47" fmla="*/ 78 h 104"/>
                  <a:gd name="T48" fmla="*/ 30 w 104"/>
                  <a:gd name="T49" fmla="*/ 72 h 104"/>
                  <a:gd name="T50" fmla="*/ 40 w 104"/>
                  <a:gd name="T51" fmla="*/ 66 h 104"/>
                  <a:gd name="T52" fmla="*/ 50 w 104"/>
                  <a:gd name="T53" fmla="*/ 54 h 104"/>
                  <a:gd name="T54" fmla="*/ 32 w 104"/>
                  <a:gd name="T55" fmla="*/ 54 h 104"/>
                  <a:gd name="T56" fmla="*/ 18 w 104"/>
                  <a:gd name="T57" fmla="*/ 44 h 104"/>
                  <a:gd name="T58" fmla="*/ 32 w 104"/>
                  <a:gd name="T59" fmla="*/ 46 h 104"/>
                  <a:gd name="T60" fmla="*/ 52 w 104"/>
                  <a:gd name="T61" fmla="*/ 46 h 104"/>
                  <a:gd name="T62" fmla="*/ 36 w 104"/>
                  <a:gd name="T63" fmla="*/ 32 h 104"/>
                  <a:gd name="T64" fmla="*/ 26 w 104"/>
                  <a:gd name="T65" fmla="*/ 42 h 104"/>
                  <a:gd name="T66" fmla="*/ 18 w 104"/>
                  <a:gd name="T67" fmla="*/ 36 h 104"/>
                  <a:gd name="T68" fmla="*/ 30 w 104"/>
                  <a:gd name="T69" fmla="*/ 24 h 104"/>
                  <a:gd name="T70" fmla="*/ 36 w 104"/>
                  <a:gd name="T71" fmla="*/ 10 h 104"/>
                  <a:gd name="T72" fmla="*/ 46 w 104"/>
                  <a:gd name="T73" fmla="*/ 14 h 104"/>
                  <a:gd name="T74" fmla="*/ 44 w 104"/>
                  <a:gd name="T75" fmla="*/ 18 h 104"/>
                  <a:gd name="T76" fmla="*/ 82 w 104"/>
                  <a:gd name="T77" fmla="*/ 22 h 104"/>
                  <a:gd name="T78" fmla="*/ 94 w 104"/>
                  <a:gd name="T79" fmla="*/ 22 h 104"/>
                  <a:gd name="T80" fmla="*/ 94 w 104"/>
                  <a:gd name="T81" fmla="*/ 32 h 104"/>
                  <a:gd name="T82" fmla="*/ 64 w 104"/>
                  <a:gd name="T83" fmla="*/ 32 h 104"/>
                  <a:gd name="T84" fmla="*/ 64 w 104"/>
                  <a:gd name="T85" fmla="*/ 36 h 104"/>
                  <a:gd name="T86" fmla="*/ 62 w 104"/>
                  <a:gd name="T87" fmla="*/ 46 h 104"/>
                  <a:gd name="T88" fmla="*/ 90 w 104"/>
                  <a:gd name="T89" fmla="*/ 46 h 104"/>
                  <a:gd name="T90" fmla="*/ 102 w 104"/>
                  <a:gd name="T91" fmla="*/ 56 h 104"/>
                  <a:gd name="T92" fmla="*/ 90 w 104"/>
                  <a:gd name="T93"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104" y="100"/>
                    </a:moveTo>
                    <a:lnTo>
                      <a:pt x="104" y="100"/>
                    </a:lnTo>
                    <a:lnTo>
                      <a:pt x="92" y="100"/>
                    </a:lnTo>
                    <a:lnTo>
                      <a:pt x="12" y="100"/>
                    </a:lnTo>
                    <a:lnTo>
                      <a:pt x="12" y="104"/>
                    </a:lnTo>
                    <a:lnTo>
                      <a:pt x="0" y="104"/>
                    </a:lnTo>
                    <a:lnTo>
                      <a:pt x="0" y="104"/>
                    </a:lnTo>
                    <a:lnTo>
                      <a:pt x="2" y="92"/>
                    </a:lnTo>
                    <a:lnTo>
                      <a:pt x="2" y="12"/>
                    </a:lnTo>
                    <a:lnTo>
                      <a:pt x="2" y="12"/>
                    </a:lnTo>
                    <a:lnTo>
                      <a:pt x="2" y="0"/>
                    </a:lnTo>
                    <a:lnTo>
                      <a:pt x="2" y="0"/>
                    </a:lnTo>
                    <a:lnTo>
                      <a:pt x="14" y="0"/>
                    </a:lnTo>
                    <a:lnTo>
                      <a:pt x="90" y="0"/>
                    </a:lnTo>
                    <a:lnTo>
                      <a:pt x="90" y="0"/>
                    </a:lnTo>
                    <a:lnTo>
                      <a:pt x="102" y="0"/>
                    </a:lnTo>
                    <a:lnTo>
                      <a:pt x="102" y="10"/>
                    </a:lnTo>
                    <a:lnTo>
                      <a:pt x="102" y="10"/>
                    </a:lnTo>
                    <a:lnTo>
                      <a:pt x="90" y="10"/>
                    </a:lnTo>
                    <a:lnTo>
                      <a:pt x="12" y="10"/>
                    </a:lnTo>
                    <a:lnTo>
                      <a:pt x="12" y="90"/>
                    </a:lnTo>
                    <a:lnTo>
                      <a:pt x="92" y="90"/>
                    </a:lnTo>
                    <a:lnTo>
                      <a:pt x="92" y="90"/>
                    </a:lnTo>
                    <a:lnTo>
                      <a:pt x="104" y="90"/>
                    </a:lnTo>
                    <a:lnTo>
                      <a:pt x="104" y="100"/>
                    </a:lnTo>
                    <a:close/>
                    <a:moveTo>
                      <a:pt x="66" y="54"/>
                    </a:moveTo>
                    <a:lnTo>
                      <a:pt x="66" y="54"/>
                    </a:lnTo>
                    <a:lnTo>
                      <a:pt x="72" y="62"/>
                    </a:lnTo>
                    <a:lnTo>
                      <a:pt x="80" y="68"/>
                    </a:lnTo>
                    <a:lnTo>
                      <a:pt x="80" y="68"/>
                    </a:lnTo>
                    <a:lnTo>
                      <a:pt x="88" y="72"/>
                    </a:lnTo>
                    <a:lnTo>
                      <a:pt x="102" y="76"/>
                    </a:lnTo>
                    <a:lnTo>
                      <a:pt x="102" y="76"/>
                    </a:lnTo>
                    <a:lnTo>
                      <a:pt x="96" y="86"/>
                    </a:lnTo>
                    <a:lnTo>
                      <a:pt x="96" y="86"/>
                    </a:lnTo>
                    <a:lnTo>
                      <a:pt x="82" y="82"/>
                    </a:lnTo>
                    <a:lnTo>
                      <a:pt x="72" y="76"/>
                    </a:lnTo>
                    <a:lnTo>
                      <a:pt x="72" y="76"/>
                    </a:lnTo>
                    <a:lnTo>
                      <a:pt x="64" y="68"/>
                    </a:lnTo>
                    <a:lnTo>
                      <a:pt x="58" y="60"/>
                    </a:lnTo>
                    <a:lnTo>
                      <a:pt x="58" y="60"/>
                    </a:lnTo>
                    <a:lnTo>
                      <a:pt x="52" y="70"/>
                    </a:lnTo>
                    <a:lnTo>
                      <a:pt x="46" y="76"/>
                    </a:lnTo>
                    <a:lnTo>
                      <a:pt x="46" y="76"/>
                    </a:lnTo>
                    <a:lnTo>
                      <a:pt x="36" y="82"/>
                    </a:lnTo>
                    <a:lnTo>
                      <a:pt x="24" y="86"/>
                    </a:lnTo>
                    <a:lnTo>
                      <a:pt x="24" y="86"/>
                    </a:lnTo>
                    <a:lnTo>
                      <a:pt x="18" y="78"/>
                    </a:lnTo>
                    <a:lnTo>
                      <a:pt x="18" y="78"/>
                    </a:lnTo>
                    <a:lnTo>
                      <a:pt x="30" y="72"/>
                    </a:lnTo>
                    <a:lnTo>
                      <a:pt x="40" y="66"/>
                    </a:lnTo>
                    <a:lnTo>
                      <a:pt x="40" y="66"/>
                    </a:lnTo>
                    <a:lnTo>
                      <a:pt x="46" y="62"/>
                    </a:lnTo>
                    <a:lnTo>
                      <a:pt x="50" y="54"/>
                    </a:lnTo>
                    <a:lnTo>
                      <a:pt x="32" y="54"/>
                    </a:lnTo>
                    <a:lnTo>
                      <a:pt x="32" y="54"/>
                    </a:lnTo>
                    <a:lnTo>
                      <a:pt x="18" y="56"/>
                    </a:lnTo>
                    <a:lnTo>
                      <a:pt x="18" y="44"/>
                    </a:lnTo>
                    <a:lnTo>
                      <a:pt x="18" y="44"/>
                    </a:lnTo>
                    <a:lnTo>
                      <a:pt x="32" y="46"/>
                    </a:lnTo>
                    <a:lnTo>
                      <a:pt x="52" y="46"/>
                    </a:lnTo>
                    <a:lnTo>
                      <a:pt x="52" y="46"/>
                    </a:lnTo>
                    <a:lnTo>
                      <a:pt x="52" y="32"/>
                    </a:lnTo>
                    <a:lnTo>
                      <a:pt x="36" y="32"/>
                    </a:lnTo>
                    <a:lnTo>
                      <a:pt x="36" y="32"/>
                    </a:lnTo>
                    <a:lnTo>
                      <a:pt x="26" y="42"/>
                    </a:lnTo>
                    <a:lnTo>
                      <a:pt x="26" y="42"/>
                    </a:lnTo>
                    <a:lnTo>
                      <a:pt x="18" y="36"/>
                    </a:lnTo>
                    <a:lnTo>
                      <a:pt x="18" y="36"/>
                    </a:lnTo>
                    <a:lnTo>
                      <a:pt x="30" y="24"/>
                    </a:lnTo>
                    <a:lnTo>
                      <a:pt x="34" y="18"/>
                    </a:lnTo>
                    <a:lnTo>
                      <a:pt x="36" y="10"/>
                    </a:lnTo>
                    <a:lnTo>
                      <a:pt x="46" y="14"/>
                    </a:lnTo>
                    <a:lnTo>
                      <a:pt x="46" y="14"/>
                    </a:lnTo>
                    <a:lnTo>
                      <a:pt x="44" y="18"/>
                    </a:lnTo>
                    <a:lnTo>
                      <a:pt x="44" y="18"/>
                    </a:lnTo>
                    <a:lnTo>
                      <a:pt x="42" y="22"/>
                    </a:lnTo>
                    <a:lnTo>
                      <a:pt x="82" y="22"/>
                    </a:lnTo>
                    <a:lnTo>
                      <a:pt x="82" y="22"/>
                    </a:lnTo>
                    <a:lnTo>
                      <a:pt x="94" y="22"/>
                    </a:lnTo>
                    <a:lnTo>
                      <a:pt x="94" y="32"/>
                    </a:lnTo>
                    <a:lnTo>
                      <a:pt x="94" y="32"/>
                    </a:lnTo>
                    <a:lnTo>
                      <a:pt x="82" y="32"/>
                    </a:lnTo>
                    <a:lnTo>
                      <a:pt x="64" y="32"/>
                    </a:lnTo>
                    <a:lnTo>
                      <a:pt x="64" y="32"/>
                    </a:lnTo>
                    <a:lnTo>
                      <a:pt x="64" y="36"/>
                    </a:lnTo>
                    <a:lnTo>
                      <a:pt x="64" y="36"/>
                    </a:lnTo>
                    <a:lnTo>
                      <a:pt x="62" y="46"/>
                    </a:lnTo>
                    <a:lnTo>
                      <a:pt x="90" y="46"/>
                    </a:lnTo>
                    <a:lnTo>
                      <a:pt x="90" y="46"/>
                    </a:lnTo>
                    <a:lnTo>
                      <a:pt x="102" y="44"/>
                    </a:lnTo>
                    <a:lnTo>
                      <a:pt x="102" y="56"/>
                    </a:lnTo>
                    <a:lnTo>
                      <a:pt x="102" y="56"/>
                    </a:lnTo>
                    <a:lnTo>
                      <a:pt x="90" y="54"/>
                    </a:lnTo>
                    <a:lnTo>
                      <a:pt x="66" y="5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 name="Freeform 68"/>
              <p:cNvSpPr>
                <a:spLocks noEditPoints="1"/>
              </p:cNvSpPr>
              <p:nvPr/>
            </p:nvSpPr>
            <p:spPr bwMode="auto">
              <a:xfrm>
                <a:off x="1002" y="2978"/>
                <a:ext cx="116" cy="110"/>
              </a:xfrm>
              <a:custGeom>
                <a:avLst/>
                <a:gdLst>
                  <a:gd name="T0" fmla="*/ 100 w 116"/>
                  <a:gd name="T1" fmla="*/ 84 h 110"/>
                  <a:gd name="T2" fmla="*/ 74 w 116"/>
                  <a:gd name="T3" fmla="*/ 84 h 110"/>
                  <a:gd name="T4" fmla="*/ 74 w 116"/>
                  <a:gd name="T5" fmla="*/ 106 h 110"/>
                  <a:gd name="T6" fmla="*/ 62 w 116"/>
                  <a:gd name="T7" fmla="*/ 110 h 110"/>
                  <a:gd name="T8" fmla="*/ 48 w 116"/>
                  <a:gd name="T9" fmla="*/ 110 h 110"/>
                  <a:gd name="T10" fmla="*/ 60 w 116"/>
                  <a:gd name="T11" fmla="*/ 102 h 110"/>
                  <a:gd name="T12" fmla="*/ 64 w 116"/>
                  <a:gd name="T13" fmla="*/ 98 h 110"/>
                  <a:gd name="T14" fmla="*/ 52 w 116"/>
                  <a:gd name="T15" fmla="*/ 84 h 110"/>
                  <a:gd name="T16" fmla="*/ 40 w 116"/>
                  <a:gd name="T17" fmla="*/ 74 h 110"/>
                  <a:gd name="T18" fmla="*/ 34 w 116"/>
                  <a:gd name="T19" fmla="*/ 64 h 110"/>
                  <a:gd name="T20" fmla="*/ 30 w 116"/>
                  <a:gd name="T21" fmla="*/ 58 h 110"/>
                  <a:gd name="T22" fmla="*/ 24 w 116"/>
                  <a:gd name="T23" fmla="*/ 88 h 110"/>
                  <a:gd name="T24" fmla="*/ 12 w 116"/>
                  <a:gd name="T25" fmla="*/ 110 h 110"/>
                  <a:gd name="T26" fmla="*/ 10 w 116"/>
                  <a:gd name="T27" fmla="*/ 94 h 110"/>
                  <a:gd name="T28" fmla="*/ 18 w 116"/>
                  <a:gd name="T29" fmla="*/ 64 h 110"/>
                  <a:gd name="T30" fmla="*/ 6 w 116"/>
                  <a:gd name="T31" fmla="*/ 72 h 110"/>
                  <a:gd name="T32" fmla="*/ 0 w 116"/>
                  <a:gd name="T33" fmla="*/ 62 h 110"/>
                  <a:gd name="T34" fmla="*/ 20 w 116"/>
                  <a:gd name="T35" fmla="*/ 38 h 110"/>
                  <a:gd name="T36" fmla="*/ 18 w 116"/>
                  <a:gd name="T37" fmla="*/ 8 h 110"/>
                  <a:gd name="T38" fmla="*/ 58 w 116"/>
                  <a:gd name="T39" fmla="*/ 8 h 110"/>
                  <a:gd name="T40" fmla="*/ 70 w 116"/>
                  <a:gd name="T41" fmla="*/ 0 h 110"/>
                  <a:gd name="T42" fmla="*/ 70 w 116"/>
                  <a:gd name="T43" fmla="*/ 8 h 110"/>
                  <a:gd name="T44" fmla="*/ 112 w 116"/>
                  <a:gd name="T45" fmla="*/ 8 h 110"/>
                  <a:gd name="T46" fmla="*/ 100 w 116"/>
                  <a:gd name="T47" fmla="*/ 18 h 110"/>
                  <a:gd name="T48" fmla="*/ 30 w 116"/>
                  <a:gd name="T49" fmla="*/ 36 h 110"/>
                  <a:gd name="T50" fmla="*/ 42 w 116"/>
                  <a:gd name="T51" fmla="*/ 48 h 110"/>
                  <a:gd name="T52" fmla="*/ 38 w 116"/>
                  <a:gd name="T53" fmla="*/ 36 h 110"/>
                  <a:gd name="T54" fmla="*/ 48 w 116"/>
                  <a:gd name="T55" fmla="*/ 44 h 110"/>
                  <a:gd name="T56" fmla="*/ 44 w 116"/>
                  <a:gd name="T57" fmla="*/ 34 h 110"/>
                  <a:gd name="T58" fmla="*/ 32 w 116"/>
                  <a:gd name="T59" fmla="*/ 24 h 110"/>
                  <a:gd name="T60" fmla="*/ 60 w 116"/>
                  <a:gd name="T61" fmla="*/ 26 h 110"/>
                  <a:gd name="T62" fmla="*/ 72 w 116"/>
                  <a:gd name="T63" fmla="*/ 20 h 110"/>
                  <a:gd name="T64" fmla="*/ 100 w 116"/>
                  <a:gd name="T65" fmla="*/ 26 h 110"/>
                  <a:gd name="T66" fmla="*/ 112 w 116"/>
                  <a:gd name="T67" fmla="*/ 34 h 110"/>
                  <a:gd name="T68" fmla="*/ 82 w 116"/>
                  <a:gd name="T69" fmla="*/ 34 h 110"/>
                  <a:gd name="T70" fmla="*/ 92 w 116"/>
                  <a:gd name="T71" fmla="*/ 44 h 110"/>
                  <a:gd name="T72" fmla="*/ 108 w 116"/>
                  <a:gd name="T73" fmla="*/ 40 h 110"/>
                  <a:gd name="T74" fmla="*/ 106 w 116"/>
                  <a:gd name="T75" fmla="*/ 54 h 110"/>
                  <a:gd name="T76" fmla="*/ 110 w 116"/>
                  <a:gd name="T77" fmla="*/ 66 h 110"/>
                  <a:gd name="T78" fmla="*/ 100 w 116"/>
                  <a:gd name="T79" fmla="*/ 74 h 110"/>
                  <a:gd name="T80" fmla="*/ 14 w 116"/>
                  <a:gd name="T81" fmla="*/ 32 h 110"/>
                  <a:gd name="T82" fmla="*/ 10 w 116"/>
                  <a:gd name="T83" fmla="*/ 48 h 110"/>
                  <a:gd name="T84" fmla="*/ 10 w 116"/>
                  <a:gd name="T85" fmla="*/ 22 h 110"/>
                  <a:gd name="T86" fmla="*/ 42 w 116"/>
                  <a:gd name="T87" fmla="*/ 100 h 110"/>
                  <a:gd name="T88" fmla="*/ 24 w 116"/>
                  <a:gd name="T89" fmla="*/ 102 h 110"/>
                  <a:gd name="T90" fmla="*/ 44 w 116"/>
                  <a:gd name="T91" fmla="*/ 84 h 110"/>
                  <a:gd name="T92" fmla="*/ 90 w 116"/>
                  <a:gd name="T93" fmla="*/ 62 h 110"/>
                  <a:gd name="T94" fmla="*/ 50 w 116"/>
                  <a:gd name="T95" fmla="*/ 62 h 110"/>
                  <a:gd name="T96" fmla="*/ 90 w 116"/>
                  <a:gd name="T97" fmla="*/ 70 h 110"/>
                  <a:gd name="T98" fmla="*/ 82 w 116"/>
                  <a:gd name="T99" fmla="*/ 48 h 110"/>
                  <a:gd name="T100" fmla="*/ 66 w 116"/>
                  <a:gd name="T101" fmla="*/ 34 h 110"/>
                  <a:gd name="T102" fmla="*/ 82 w 116"/>
                  <a:gd name="T103" fmla="*/ 48 h 110"/>
                  <a:gd name="T104" fmla="*/ 100 w 116"/>
                  <a:gd name="T105" fmla="*/ 94 h 110"/>
                  <a:gd name="T106" fmla="*/ 106 w 116"/>
                  <a:gd name="T107" fmla="*/ 110 h 110"/>
                  <a:gd name="T108" fmla="*/ 82 w 116"/>
                  <a:gd name="T109"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 h="110">
                    <a:moveTo>
                      <a:pt x="100" y="74"/>
                    </a:moveTo>
                    <a:lnTo>
                      <a:pt x="100" y="74"/>
                    </a:lnTo>
                    <a:lnTo>
                      <a:pt x="100" y="84"/>
                    </a:lnTo>
                    <a:lnTo>
                      <a:pt x="100" y="84"/>
                    </a:lnTo>
                    <a:lnTo>
                      <a:pt x="90" y="84"/>
                    </a:lnTo>
                    <a:lnTo>
                      <a:pt x="74" y="84"/>
                    </a:lnTo>
                    <a:lnTo>
                      <a:pt x="74" y="102"/>
                    </a:lnTo>
                    <a:lnTo>
                      <a:pt x="74" y="102"/>
                    </a:lnTo>
                    <a:lnTo>
                      <a:pt x="74" y="106"/>
                    </a:lnTo>
                    <a:lnTo>
                      <a:pt x="72" y="108"/>
                    </a:lnTo>
                    <a:lnTo>
                      <a:pt x="68" y="110"/>
                    </a:lnTo>
                    <a:lnTo>
                      <a:pt x="62" y="110"/>
                    </a:lnTo>
                    <a:lnTo>
                      <a:pt x="62" y="110"/>
                    </a:lnTo>
                    <a:lnTo>
                      <a:pt x="48" y="110"/>
                    </a:lnTo>
                    <a:lnTo>
                      <a:pt x="48" y="110"/>
                    </a:lnTo>
                    <a:lnTo>
                      <a:pt x="46" y="100"/>
                    </a:lnTo>
                    <a:lnTo>
                      <a:pt x="46" y="100"/>
                    </a:lnTo>
                    <a:lnTo>
                      <a:pt x="60" y="102"/>
                    </a:lnTo>
                    <a:lnTo>
                      <a:pt x="60" y="102"/>
                    </a:lnTo>
                    <a:lnTo>
                      <a:pt x="64" y="100"/>
                    </a:lnTo>
                    <a:lnTo>
                      <a:pt x="64" y="98"/>
                    </a:lnTo>
                    <a:lnTo>
                      <a:pt x="64" y="84"/>
                    </a:lnTo>
                    <a:lnTo>
                      <a:pt x="52" y="84"/>
                    </a:lnTo>
                    <a:lnTo>
                      <a:pt x="52" y="84"/>
                    </a:lnTo>
                    <a:lnTo>
                      <a:pt x="40" y="84"/>
                    </a:lnTo>
                    <a:lnTo>
                      <a:pt x="40" y="84"/>
                    </a:lnTo>
                    <a:lnTo>
                      <a:pt x="40" y="74"/>
                    </a:lnTo>
                    <a:lnTo>
                      <a:pt x="40" y="60"/>
                    </a:lnTo>
                    <a:lnTo>
                      <a:pt x="40" y="60"/>
                    </a:lnTo>
                    <a:lnTo>
                      <a:pt x="34" y="64"/>
                    </a:lnTo>
                    <a:lnTo>
                      <a:pt x="34" y="64"/>
                    </a:lnTo>
                    <a:lnTo>
                      <a:pt x="30" y="58"/>
                    </a:lnTo>
                    <a:lnTo>
                      <a:pt x="30" y="58"/>
                    </a:lnTo>
                    <a:lnTo>
                      <a:pt x="28" y="74"/>
                    </a:lnTo>
                    <a:lnTo>
                      <a:pt x="24" y="88"/>
                    </a:lnTo>
                    <a:lnTo>
                      <a:pt x="24" y="88"/>
                    </a:lnTo>
                    <a:lnTo>
                      <a:pt x="20" y="100"/>
                    </a:lnTo>
                    <a:lnTo>
                      <a:pt x="12" y="110"/>
                    </a:lnTo>
                    <a:lnTo>
                      <a:pt x="12" y="110"/>
                    </a:lnTo>
                    <a:lnTo>
                      <a:pt x="4" y="102"/>
                    </a:lnTo>
                    <a:lnTo>
                      <a:pt x="4" y="102"/>
                    </a:lnTo>
                    <a:lnTo>
                      <a:pt x="10" y="94"/>
                    </a:lnTo>
                    <a:lnTo>
                      <a:pt x="14" y="86"/>
                    </a:lnTo>
                    <a:lnTo>
                      <a:pt x="18" y="76"/>
                    </a:lnTo>
                    <a:lnTo>
                      <a:pt x="18" y="64"/>
                    </a:lnTo>
                    <a:lnTo>
                      <a:pt x="18" y="64"/>
                    </a:lnTo>
                    <a:lnTo>
                      <a:pt x="6" y="72"/>
                    </a:lnTo>
                    <a:lnTo>
                      <a:pt x="6" y="72"/>
                    </a:lnTo>
                    <a:lnTo>
                      <a:pt x="4" y="74"/>
                    </a:lnTo>
                    <a:lnTo>
                      <a:pt x="0" y="62"/>
                    </a:lnTo>
                    <a:lnTo>
                      <a:pt x="0" y="62"/>
                    </a:lnTo>
                    <a:lnTo>
                      <a:pt x="8" y="60"/>
                    </a:lnTo>
                    <a:lnTo>
                      <a:pt x="20" y="54"/>
                    </a:lnTo>
                    <a:lnTo>
                      <a:pt x="20" y="38"/>
                    </a:lnTo>
                    <a:lnTo>
                      <a:pt x="20" y="38"/>
                    </a:lnTo>
                    <a:lnTo>
                      <a:pt x="18" y="8"/>
                    </a:lnTo>
                    <a:lnTo>
                      <a:pt x="18" y="8"/>
                    </a:lnTo>
                    <a:lnTo>
                      <a:pt x="34" y="8"/>
                    </a:lnTo>
                    <a:lnTo>
                      <a:pt x="58" y="8"/>
                    </a:lnTo>
                    <a:lnTo>
                      <a:pt x="58" y="8"/>
                    </a:lnTo>
                    <a:lnTo>
                      <a:pt x="58" y="8"/>
                    </a:lnTo>
                    <a:lnTo>
                      <a:pt x="58" y="0"/>
                    </a:lnTo>
                    <a:lnTo>
                      <a:pt x="70" y="0"/>
                    </a:lnTo>
                    <a:lnTo>
                      <a:pt x="70" y="0"/>
                    </a:lnTo>
                    <a:lnTo>
                      <a:pt x="70" y="8"/>
                    </a:lnTo>
                    <a:lnTo>
                      <a:pt x="70" y="8"/>
                    </a:lnTo>
                    <a:lnTo>
                      <a:pt x="98" y="8"/>
                    </a:lnTo>
                    <a:lnTo>
                      <a:pt x="98" y="8"/>
                    </a:lnTo>
                    <a:lnTo>
                      <a:pt x="112" y="8"/>
                    </a:lnTo>
                    <a:lnTo>
                      <a:pt x="112" y="18"/>
                    </a:lnTo>
                    <a:lnTo>
                      <a:pt x="112" y="18"/>
                    </a:lnTo>
                    <a:lnTo>
                      <a:pt x="100" y="18"/>
                    </a:lnTo>
                    <a:lnTo>
                      <a:pt x="30" y="18"/>
                    </a:lnTo>
                    <a:lnTo>
                      <a:pt x="30" y="36"/>
                    </a:lnTo>
                    <a:lnTo>
                      <a:pt x="30" y="36"/>
                    </a:lnTo>
                    <a:lnTo>
                      <a:pt x="30" y="56"/>
                    </a:lnTo>
                    <a:lnTo>
                      <a:pt x="30" y="56"/>
                    </a:lnTo>
                    <a:lnTo>
                      <a:pt x="42" y="48"/>
                    </a:lnTo>
                    <a:lnTo>
                      <a:pt x="42" y="48"/>
                    </a:lnTo>
                    <a:lnTo>
                      <a:pt x="32" y="40"/>
                    </a:lnTo>
                    <a:lnTo>
                      <a:pt x="38" y="36"/>
                    </a:lnTo>
                    <a:lnTo>
                      <a:pt x="38" y="36"/>
                    </a:lnTo>
                    <a:lnTo>
                      <a:pt x="48" y="44"/>
                    </a:lnTo>
                    <a:lnTo>
                      <a:pt x="48" y="44"/>
                    </a:lnTo>
                    <a:lnTo>
                      <a:pt x="56" y="34"/>
                    </a:lnTo>
                    <a:lnTo>
                      <a:pt x="44" y="34"/>
                    </a:lnTo>
                    <a:lnTo>
                      <a:pt x="44" y="34"/>
                    </a:lnTo>
                    <a:lnTo>
                      <a:pt x="32" y="34"/>
                    </a:lnTo>
                    <a:lnTo>
                      <a:pt x="32" y="24"/>
                    </a:lnTo>
                    <a:lnTo>
                      <a:pt x="32" y="24"/>
                    </a:lnTo>
                    <a:lnTo>
                      <a:pt x="44" y="26"/>
                    </a:lnTo>
                    <a:lnTo>
                      <a:pt x="60" y="26"/>
                    </a:lnTo>
                    <a:lnTo>
                      <a:pt x="60" y="26"/>
                    </a:lnTo>
                    <a:lnTo>
                      <a:pt x="62" y="20"/>
                    </a:lnTo>
                    <a:lnTo>
                      <a:pt x="72" y="20"/>
                    </a:lnTo>
                    <a:lnTo>
                      <a:pt x="72" y="20"/>
                    </a:lnTo>
                    <a:lnTo>
                      <a:pt x="70" y="26"/>
                    </a:lnTo>
                    <a:lnTo>
                      <a:pt x="100" y="26"/>
                    </a:lnTo>
                    <a:lnTo>
                      <a:pt x="100" y="26"/>
                    </a:lnTo>
                    <a:lnTo>
                      <a:pt x="112" y="24"/>
                    </a:lnTo>
                    <a:lnTo>
                      <a:pt x="112" y="34"/>
                    </a:lnTo>
                    <a:lnTo>
                      <a:pt x="112" y="34"/>
                    </a:lnTo>
                    <a:lnTo>
                      <a:pt x="100" y="34"/>
                    </a:lnTo>
                    <a:lnTo>
                      <a:pt x="82" y="34"/>
                    </a:lnTo>
                    <a:lnTo>
                      <a:pt x="82" y="34"/>
                    </a:lnTo>
                    <a:lnTo>
                      <a:pt x="86" y="40"/>
                    </a:lnTo>
                    <a:lnTo>
                      <a:pt x="92" y="44"/>
                    </a:lnTo>
                    <a:lnTo>
                      <a:pt x="92" y="44"/>
                    </a:lnTo>
                    <a:lnTo>
                      <a:pt x="100" y="36"/>
                    </a:lnTo>
                    <a:lnTo>
                      <a:pt x="108" y="40"/>
                    </a:lnTo>
                    <a:lnTo>
                      <a:pt x="108" y="40"/>
                    </a:lnTo>
                    <a:lnTo>
                      <a:pt x="98" y="50"/>
                    </a:lnTo>
                    <a:lnTo>
                      <a:pt x="98" y="50"/>
                    </a:lnTo>
                    <a:lnTo>
                      <a:pt x="106" y="54"/>
                    </a:lnTo>
                    <a:lnTo>
                      <a:pt x="116" y="56"/>
                    </a:lnTo>
                    <a:lnTo>
                      <a:pt x="116" y="56"/>
                    </a:lnTo>
                    <a:lnTo>
                      <a:pt x="110" y="66"/>
                    </a:lnTo>
                    <a:lnTo>
                      <a:pt x="110" y="66"/>
                    </a:lnTo>
                    <a:lnTo>
                      <a:pt x="100" y="60"/>
                    </a:lnTo>
                    <a:lnTo>
                      <a:pt x="100" y="74"/>
                    </a:lnTo>
                    <a:close/>
                    <a:moveTo>
                      <a:pt x="10" y="22"/>
                    </a:moveTo>
                    <a:lnTo>
                      <a:pt x="10" y="22"/>
                    </a:lnTo>
                    <a:lnTo>
                      <a:pt x="14" y="32"/>
                    </a:lnTo>
                    <a:lnTo>
                      <a:pt x="18" y="42"/>
                    </a:lnTo>
                    <a:lnTo>
                      <a:pt x="10" y="48"/>
                    </a:lnTo>
                    <a:lnTo>
                      <a:pt x="10" y="48"/>
                    </a:lnTo>
                    <a:lnTo>
                      <a:pt x="6" y="36"/>
                    </a:lnTo>
                    <a:lnTo>
                      <a:pt x="2" y="26"/>
                    </a:lnTo>
                    <a:lnTo>
                      <a:pt x="10" y="22"/>
                    </a:lnTo>
                    <a:close/>
                    <a:moveTo>
                      <a:pt x="52" y="88"/>
                    </a:moveTo>
                    <a:lnTo>
                      <a:pt x="52" y="88"/>
                    </a:lnTo>
                    <a:lnTo>
                      <a:pt x="42" y="100"/>
                    </a:lnTo>
                    <a:lnTo>
                      <a:pt x="30" y="110"/>
                    </a:lnTo>
                    <a:lnTo>
                      <a:pt x="30" y="110"/>
                    </a:lnTo>
                    <a:lnTo>
                      <a:pt x="24" y="102"/>
                    </a:lnTo>
                    <a:lnTo>
                      <a:pt x="24" y="102"/>
                    </a:lnTo>
                    <a:lnTo>
                      <a:pt x="36" y="94"/>
                    </a:lnTo>
                    <a:lnTo>
                      <a:pt x="44" y="84"/>
                    </a:lnTo>
                    <a:lnTo>
                      <a:pt x="52" y="88"/>
                    </a:lnTo>
                    <a:close/>
                    <a:moveTo>
                      <a:pt x="50" y="62"/>
                    </a:moveTo>
                    <a:lnTo>
                      <a:pt x="90" y="62"/>
                    </a:lnTo>
                    <a:lnTo>
                      <a:pt x="90" y="56"/>
                    </a:lnTo>
                    <a:lnTo>
                      <a:pt x="50" y="56"/>
                    </a:lnTo>
                    <a:lnTo>
                      <a:pt x="50" y="62"/>
                    </a:lnTo>
                    <a:close/>
                    <a:moveTo>
                      <a:pt x="50" y="76"/>
                    </a:moveTo>
                    <a:lnTo>
                      <a:pt x="90" y="76"/>
                    </a:lnTo>
                    <a:lnTo>
                      <a:pt x="90" y="70"/>
                    </a:lnTo>
                    <a:lnTo>
                      <a:pt x="50" y="70"/>
                    </a:lnTo>
                    <a:lnTo>
                      <a:pt x="50" y="76"/>
                    </a:lnTo>
                    <a:close/>
                    <a:moveTo>
                      <a:pt x="82" y="48"/>
                    </a:moveTo>
                    <a:lnTo>
                      <a:pt x="82" y="48"/>
                    </a:lnTo>
                    <a:lnTo>
                      <a:pt x="72" y="34"/>
                    </a:lnTo>
                    <a:lnTo>
                      <a:pt x="66" y="34"/>
                    </a:lnTo>
                    <a:lnTo>
                      <a:pt x="66" y="34"/>
                    </a:lnTo>
                    <a:lnTo>
                      <a:pt x="56" y="48"/>
                    </a:lnTo>
                    <a:lnTo>
                      <a:pt x="82" y="48"/>
                    </a:lnTo>
                    <a:close/>
                    <a:moveTo>
                      <a:pt x="90" y="84"/>
                    </a:moveTo>
                    <a:lnTo>
                      <a:pt x="90" y="84"/>
                    </a:lnTo>
                    <a:lnTo>
                      <a:pt x="100" y="94"/>
                    </a:lnTo>
                    <a:lnTo>
                      <a:pt x="112" y="100"/>
                    </a:lnTo>
                    <a:lnTo>
                      <a:pt x="112" y="100"/>
                    </a:lnTo>
                    <a:lnTo>
                      <a:pt x="106" y="110"/>
                    </a:lnTo>
                    <a:lnTo>
                      <a:pt x="106" y="110"/>
                    </a:lnTo>
                    <a:lnTo>
                      <a:pt x="94" y="100"/>
                    </a:lnTo>
                    <a:lnTo>
                      <a:pt x="82" y="90"/>
                    </a:lnTo>
                    <a:lnTo>
                      <a:pt x="90" y="8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 name="Freeform 69"/>
              <p:cNvSpPr>
                <a:spLocks noEditPoints="1"/>
              </p:cNvSpPr>
              <p:nvPr/>
            </p:nvSpPr>
            <p:spPr bwMode="auto">
              <a:xfrm>
                <a:off x="1128" y="2990"/>
                <a:ext cx="98" cy="92"/>
              </a:xfrm>
              <a:custGeom>
                <a:avLst/>
                <a:gdLst>
                  <a:gd name="T0" fmla="*/ 46 w 98"/>
                  <a:gd name="T1" fmla="*/ 60 h 92"/>
                  <a:gd name="T2" fmla="*/ 34 w 98"/>
                  <a:gd name="T3" fmla="*/ 78 h 92"/>
                  <a:gd name="T4" fmla="*/ 22 w 98"/>
                  <a:gd name="T5" fmla="*/ 82 h 92"/>
                  <a:gd name="T6" fmla="*/ 18 w 98"/>
                  <a:gd name="T7" fmla="*/ 82 h 92"/>
                  <a:gd name="T8" fmla="*/ 6 w 98"/>
                  <a:gd name="T9" fmla="*/ 74 h 92"/>
                  <a:gd name="T10" fmla="*/ 0 w 98"/>
                  <a:gd name="T11" fmla="*/ 52 h 92"/>
                  <a:gd name="T12" fmla="*/ 0 w 98"/>
                  <a:gd name="T13" fmla="*/ 42 h 92"/>
                  <a:gd name="T14" fmla="*/ 6 w 98"/>
                  <a:gd name="T15" fmla="*/ 24 h 92"/>
                  <a:gd name="T16" fmla="*/ 12 w 98"/>
                  <a:gd name="T17" fmla="*/ 18 h 92"/>
                  <a:gd name="T18" fmla="*/ 30 w 98"/>
                  <a:gd name="T19" fmla="*/ 4 h 92"/>
                  <a:gd name="T20" fmla="*/ 52 w 98"/>
                  <a:gd name="T21" fmla="*/ 0 h 92"/>
                  <a:gd name="T22" fmla="*/ 62 w 98"/>
                  <a:gd name="T23" fmla="*/ 2 h 92"/>
                  <a:gd name="T24" fmla="*/ 80 w 98"/>
                  <a:gd name="T25" fmla="*/ 8 h 92"/>
                  <a:gd name="T26" fmla="*/ 92 w 98"/>
                  <a:gd name="T27" fmla="*/ 18 h 92"/>
                  <a:gd name="T28" fmla="*/ 98 w 98"/>
                  <a:gd name="T29" fmla="*/ 34 h 92"/>
                  <a:gd name="T30" fmla="*/ 98 w 98"/>
                  <a:gd name="T31" fmla="*/ 44 h 92"/>
                  <a:gd name="T32" fmla="*/ 92 w 98"/>
                  <a:gd name="T33" fmla="*/ 70 h 92"/>
                  <a:gd name="T34" fmla="*/ 70 w 98"/>
                  <a:gd name="T35" fmla="*/ 88 h 92"/>
                  <a:gd name="T36" fmla="*/ 52 w 98"/>
                  <a:gd name="T37" fmla="*/ 92 h 92"/>
                  <a:gd name="T38" fmla="*/ 50 w 98"/>
                  <a:gd name="T39" fmla="*/ 86 h 92"/>
                  <a:gd name="T40" fmla="*/ 46 w 98"/>
                  <a:gd name="T41" fmla="*/ 80 h 92"/>
                  <a:gd name="T42" fmla="*/ 66 w 98"/>
                  <a:gd name="T43" fmla="*/ 76 h 92"/>
                  <a:gd name="T44" fmla="*/ 74 w 98"/>
                  <a:gd name="T45" fmla="*/ 70 h 92"/>
                  <a:gd name="T46" fmla="*/ 86 w 98"/>
                  <a:gd name="T47" fmla="*/ 54 h 92"/>
                  <a:gd name="T48" fmla="*/ 86 w 98"/>
                  <a:gd name="T49" fmla="*/ 44 h 92"/>
                  <a:gd name="T50" fmla="*/ 82 w 98"/>
                  <a:gd name="T51" fmla="*/ 26 h 92"/>
                  <a:gd name="T52" fmla="*/ 70 w 98"/>
                  <a:gd name="T53" fmla="*/ 16 h 92"/>
                  <a:gd name="T54" fmla="*/ 64 w 98"/>
                  <a:gd name="T55" fmla="*/ 12 h 92"/>
                  <a:gd name="T56" fmla="*/ 58 w 98"/>
                  <a:gd name="T57" fmla="*/ 12 h 92"/>
                  <a:gd name="T58" fmla="*/ 46 w 98"/>
                  <a:gd name="T59" fmla="*/ 60 h 92"/>
                  <a:gd name="T60" fmla="*/ 28 w 98"/>
                  <a:gd name="T61" fmla="*/ 18 h 92"/>
                  <a:gd name="T62" fmla="*/ 22 w 98"/>
                  <a:gd name="T63" fmla="*/ 24 h 92"/>
                  <a:gd name="T64" fmla="*/ 12 w 98"/>
                  <a:gd name="T65" fmla="*/ 42 h 92"/>
                  <a:gd name="T66" fmla="*/ 12 w 98"/>
                  <a:gd name="T67" fmla="*/ 52 h 92"/>
                  <a:gd name="T68" fmla="*/ 14 w 98"/>
                  <a:gd name="T69" fmla="*/ 64 h 92"/>
                  <a:gd name="T70" fmla="*/ 22 w 98"/>
                  <a:gd name="T71" fmla="*/ 70 h 92"/>
                  <a:gd name="T72" fmla="*/ 24 w 98"/>
                  <a:gd name="T73" fmla="*/ 68 h 92"/>
                  <a:gd name="T74" fmla="*/ 34 w 98"/>
                  <a:gd name="T75" fmla="*/ 54 h 92"/>
                  <a:gd name="T76" fmla="*/ 42 w 98"/>
                  <a:gd name="T77" fmla="*/ 34 h 92"/>
                  <a:gd name="T78" fmla="*/ 46 w 98"/>
                  <a:gd name="T79" fmla="*/ 12 h 92"/>
                  <a:gd name="T80" fmla="*/ 28 w 98"/>
                  <a:gd name="T81"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92">
                    <a:moveTo>
                      <a:pt x="46" y="60"/>
                    </a:moveTo>
                    <a:lnTo>
                      <a:pt x="46" y="60"/>
                    </a:lnTo>
                    <a:lnTo>
                      <a:pt x="40" y="70"/>
                    </a:lnTo>
                    <a:lnTo>
                      <a:pt x="34" y="78"/>
                    </a:lnTo>
                    <a:lnTo>
                      <a:pt x="28" y="82"/>
                    </a:lnTo>
                    <a:lnTo>
                      <a:pt x="22" y="82"/>
                    </a:lnTo>
                    <a:lnTo>
                      <a:pt x="22" y="82"/>
                    </a:lnTo>
                    <a:lnTo>
                      <a:pt x="18" y="82"/>
                    </a:lnTo>
                    <a:lnTo>
                      <a:pt x="12" y="80"/>
                    </a:lnTo>
                    <a:lnTo>
                      <a:pt x="6" y="74"/>
                    </a:lnTo>
                    <a:lnTo>
                      <a:pt x="2" y="64"/>
                    </a:lnTo>
                    <a:lnTo>
                      <a:pt x="0" y="52"/>
                    </a:lnTo>
                    <a:lnTo>
                      <a:pt x="0" y="52"/>
                    </a:lnTo>
                    <a:lnTo>
                      <a:pt x="0" y="42"/>
                    </a:lnTo>
                    <a:lnTo>
                      <a:pt x="2" y="32"/>
                    </a:lnTo>
                    <a:lnTo>
                      <a:pt x="6" y="24"/>
                    </a:lnTo>
                    <a:lnTo>
                      <a:pt x="12" y="18"/>
                    </a:lnTo>
                    <a:lnTo>
                      <a:pt x="12" y="18"/>
                    </a:lnTo>
                    <a:lnTo>
                      <a:pt x="20" y="10"/>
                    </a:lnTo>
                    <a:lnTo>
                      <a:pt x="30" y="4"/>
                    </a:lnTo>
                    <a:lnTo>
                      <a:pt x="40" y="2"/>
                    </a:lnTo>
                    <a:lnTo>
                      <a:pt x="52" y="0"/>
                    </a:lnTo>
                    <a:lnTo>
                      <a:pt x="52" y="0"/>
                    </a:lnTo>
                    <a:lnTo>
                      <a:pt x="62" y="2"/>
                    </a:lnTo>
                    <a:lnTo>
                      <a:pt x="72" y="4"/>
                    </a:lnTo>
                    <a:lnTo>
                      <a:pt x="80" y="8"/>
                    </a:lnTo>
                    <a:lnTo>
                      <a:pt x="86" y="12"/>
                    </a:lnTo>
                    <a:lnTo>
                      <a:pt x="92" y="18"/>
                    </a:lnTo>
                    <a:lnTo>
                      <a:pt x="96" y="26"/>
                    </a:lnTo>
                    <a:lnTo>
                      <a:pt x="98" y="34"/>
                    </a:lnTo>
                    <a:lnTo>
                      <a:pt x="98" y="44"/>
                    </a:lnTo>
                    <a:lnTo>
                      <a:pt x="98" y="44"/>
                    </a:lnTo>
                    <a:lnTo>
                      <a:pt x="96" y="58"/>
                    </a:lnTo>
                    <a:lnTo>
                      <a:pt x="92" y="70"/>
                    </a:lnTo>
                    <a:lnTo>
                      <a:pt x="82" y="80"/>
                    </a:lnTo>
                    <a:lnTo>
                      <a:pt x="70" y="88"/>
                    </a:lnTo>
                    <a:lnTo>
                      <a:pt x="70" y="88"/>
                    </a:lnTo>
                    <a:lnTo>
                      <a:pt x="52" y="92"/>
                    </a:lnTo>
                    <a:lnTo>
                      <a:pt x="52" y="92"/>
                    </a:lnTo>
                    <a:lnTo>
                      <a:pt x="50" y="86"/>
                    </a:lnTo>
                    <a:lnTo>
                      <a:pt x="46" y="80"/>
                    </a:lnTo>
                    <a:lnTo>
                      <a:pt x="46" y="80"/>
                    </a:lnTo>
                    <a:lnTo>
                      <a:pt x="58" y="78"/>
                    </a:lnTo>
                    <a:lnTo>
                      <a:pt x="66" y="76"/>
                    </a:lnTo>
                    <a:lnTo>
                      <a:pt x="66" y="76"/>
                    </a:lnTo>
                    <a:lnTo>
                      <a:pt x="74" y="70"/>
                    </a:lnTo>
                    <a:lnTo>
                      <a:pt x="80" y="62"/>
                    </a:lnTo>
                    <a:lnTo>
                      <a:pt x="86" y="54"/>
                    </a:lnTo>
                    <a:lnTo>
                      <a:pt x="86" y="44"/>
                    </a:lnTo>
                    <a:lnTo>
                      <a:pt x="86" y="44"/>
                    </a:lnTo>
                    <a:lnTo>
                      <a:pt x="86" y="34"/>
                    </a:lnTo>
                    <a:lnTo>
                      <a:pt x="82" y="26"/>
                    </a:lnTo>
                    <a:lnTo>
                      <a:pt x="78" y="20"/>
                    </a:lnTo>
                    <a:lnTo>
                      <a:pt x="70" y="16"/>
                    </a:lnTo>
                    <a:lnTo>
                      <a:pt x="70" y="16"/>
                    </a:lnTo>
                    <a:lnTo>
                      <a:pt x="64" y="12"/>
                    </a:lnTo>
                    <a:lnTo>
                      <a:pt x="58" y="12"/>
                    </a:lnTo>
                    <a:lnTo>
                      <a:pt x="58" y="12"/>
                    </a:lnTo>
                    <a:lnTo>
                      <a:pt x="52" y="38"/>
                    </a:lnTo>
                    <a:lnTo>
                      <a:pt x="46" y="60"/>
                    </a:lnTo>
                    <a:lnTo>
                      <a:pt x="46" y="60"/>
                    </a:lnTo>
                    <a:close/>
                    <a:moveTo>
                      <a:pt x="28" y="18"/>
                    </a:moveTo>
                    <a:lnTo>
                      <a:pt x="28" y="18"/>
                    </a:lnTo>
                    <a:lnTo>
                      <a:pt x="22" y="24"/>
                    </a:lnTo>
                    <a:lnTo>
                      <a:pt x="16" y="32"/>
                    </a:lnTo>
                    <a:lnTo>
                      <a:pt x="12" y="42"/>
                    </a:lnTo>
                    <a:lnTo>
                      <a:pt x="12" y="52"/>
                    </a:lnTo>
                    <a:lnTo>
                      <a:pt x="12" y="52"/>
                    </a:lnTo>
                    <a:lnTo>
                      <a:pt x="12" y="58"/>
                    </a:lnTo>
                    <a:lnTo>
                      <a:pt x="14" y="64"/>
                    </a:lnTo>
                    <a:lnTo>
                      <a:pt x="18" y="68"/>
                    </a:lnTo>
                    <a:lnTo>
                      <a:pt x="22" y="70"/>
                    </a:lnTo>
                    <a:lnTo>
                      <a:pt x="22" y="70"/>
                    </a:lnTo>
                    <a:lnTo>
                      <a:pt x="24" y="68"/>
                    </a:lnTo>
                    <a:lnTo>
                      <a:pt x="28" y="66"/>
                    </a:lnTo>
                    <a:lnTo>
                      <a:pt x="34" y="54"/>
                    </a:lnTo>
                    <a:lnTo>
                      <a:pt x="34" y="54"/>
                    </a:lnTo>
                    <a:lnTo>
                      <a:pt x="42" y="34"/>
                    </a:lnTo>
                    <a:lnTo>
                      <a:pt x="46" y="12"/>
                    </a:lnTo>
                    <a:lnTo>
                      <a:pt x="46" y="12"/>
                    </a:lnTo>
                    <a:lnTo>
                      <a:pt x="36" y="14"/>
                    </a:lnTo>
                    <a:lnTo>
                      <a:pt x="28" y="18"/>
                    </a:lnTo>
                    <a:lnTo>
                      <a:pt x="28" y="1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 name="Freeform 70"/>
              <p:cNvSpPr>
                <a:spLocks noEditPoints="1"/>
              </p:cNvSpPr>
              <p:nvPr/>
            </p:nvSpPr>
            <p:spPr bwMode="auto">
              <a:xfrm>
                <a:off x="1244" y="2982"/>
                <a:ext cx="100" cy="106"/>
              </a:xfrm>
              <a:custGeom>
                <a:avLst/>
                <a:gdLst>
                  <a:gd name="T0" fmla="*/ 12 w 100"/>
                  <a:gd name="T1" fmla="*/ 106 h 106"/>
                  <a:gd name="T2" fmla="*/ 0 w 100"/>
                  <a:gd name="T3" fmla="*/ 92 h 106"/>
                  <a:gd name="T4" fmla="*/ 0 w 100"/>
                  <a:gd name="T5" fmla="*/ 0 h 106"/>
                  <a:gd name="T6" fmla="*/ 32 w 100"/>
                  <a:gd name="T7" fmla="*/ 0 h 106"/>
                  <a:gd name="T8" fmla="*/ 46 w 100"/>
                  <a:gd name="T9" fmla="*/ 0 h 106"/>
                  <a:gd name="T10" fmla="*/ 44 w 100"/>
                  <a:gd name="T11" fmla="*/ 28 h 106"/>
                  <a:gd name="T12" fmla="*/ 34 w 100"/>
                  <a:gd name="T13" fmla="*/ 38 h 106"/>
                  <a:gd name="T14" fmla="*/ 10 w 100"/>
                  <a:gd name="T15" fmla="*/ 16 h 106"/>
                  <a:gd name="T16" fmla="*/ 10 w 100"/>
                  <a:gd name="T17" fmla="*/ 8 h 106"/>
                  <a:gd name="T18" fmla="*/ 34 w 100"/>
                  <a:gd name="T19" fmla="*/ 30 h 106"/>
                  <a:gd name="T20" fmla="*/ 10 w 100"/>
                  <a:gd name="T21" fmla="*/ 30 h 106"/>
                  <a:gd name="T22" fmla="*/ 20 w 100"/>
                  <a:gd name="T23" fmla="*/ 54 h 106"/>
                  <a:gd name="T24" fmla="*/ 32 w 100"/>
                  <a:gd name="T25" fmla="*/ 46 h 106"/>
                  <a:gd name="T26" fmla="*/ 80 w 100"/>
                  <a:gd name="T27" fmla="*/ 46 h 106"/>
                  <a:gd name="T28" fmla="*/ 68 w 100"/>
                  <a:gd name="T29" fmla="*/ 54 h 106"/>
                  <a:gd name="T30" fmla="*/ 70 w 100"/>
                  <a:gd name="T31" fmla="*/ 66 h 106"/>
                  <a:gd name="T32" fmla="*/ 82 w 100"/>
                  <a:gd name="T33" fmla="*/ 76 h 106"/>
                  <a:gd name="T34" fmla="*/ 66 w 100"/>
                  <a:gd name="T35" fmla="*/ 74 h 106"/>
                  <a:gd name="T36" fmla="*/ 68 w 100"/>
                  <a:gd name="T37" fmla="*/ 104 h 106"/>
                  <a:gd name="T38" fmla="*/ 56 w 100"/>
                  <a:gd name="T39" fmla="*/ 94 h 106"/>
                  <a:gd name="T40" fmla="*/ 42 w 100"/>
                  <a:gd name="T41" fmla="*/ 74 h 106"/>
                  <a:gd name="T42" fmla="*/ 38 w 100"/>
                  <a:gd name="T43" fmla="*/ 90 h 106"/>
                  <a:gd name="T44" fmla="*/ 26 w 100"/>
                  <a:gd name="T45" fmla="*/ 104 h 106"/>
                  <a:gd name="T46" fmla="*/ 24 w 100"/>
                  <a:gd name="T47" fmla="*/ 92 h 106"/>
                  <a:gd name="T48" fmla="*/ 30 w 100"/>
                  <a:gd name="T49" fmla="*/ 82 h 106"/>
                  <a:gd name="T50" fmla="*/ 30 w 100"/>
                  <a:gd name="T51" fmla="*/ 74 h 106"/>
                  <a:gd name="T52" fmla="*/ 18 w 100"/>
                  <a:gd name="T53" fmla="*/ 66 h 106"/>
                  <a:gd name="T54" fmla="*/ 32 w 100"/>
                  <a:gd name="T55" fmla="*/ 66 h 106"/>
                  <a:gd name="T56" fmla="*/ 42 w 100"/>
                  <a:gd name="T57" fmla="*/ 54 h 106"/>
                  <a:gd name="T58" fmla="*/ 56 w 100"/>
                  <a:gd name="T59" fmla="*/ 66 h 106"/>
                  <a:gd name="T60" fmla="*/ 100 w 100"/>
                  <a:gd name="T61" fmla="*/ 92 h 106"/>
                  <a:gd name="T62" fmla="*/ 96 w 100"/>
                  <a:gd name="T63" fmla="*/ 102 h 106"/>
                  <a:gd name="T64" fmla="*/ 86 w 100"/>
                  <a:gd name="T65" fmla="*/ 104 h 106"/>
                  <a:gd name="T66" fmla="*/ 76 w 100"/>
                  <a:gd name="T67" fmla="*/ 104 h 106"/>
                  <a:gd name="T68" fmla="*/ 86 w 100"/>
                  <a:gd name="T69" fmla="*/ 96 h 106"/>
                  <a:gd name="T70" fmla="*/ 90 w 100"/>
                  <a:gd name="T71" fmla="*/ 92 h 106"/>
                  <a:gd name="T72" fmla="*/ 66 w 100"/>
                  <a:gd name="T73" fmla="*/ 38 h 106"/>
                  <a:gd name="T74" fmla="*/ 54 w 100"/>
                  <a:gd name="T75" fmla="*/ 28 h 106"/>
                  <a:gd name="T76" fmla="*/ 54 w 100"/>
                  <a:gd name="T77" fmla="*/ 0 h 106"/>
                  <a:gd name="T78" fmla="*/ 88 w 100"/>
                  <a:gd name="T79" fmla="*/ 0 h 106"/>
                  <a:gd name="T80" fmla="*/ 100 w 100"/>
                  <a:gd name="T81" fmla="*/ 0 h 106"/>
                  <a:gd name="T82" fmla="*/ 64 w 100"/>
                  <a:gd name="T83" fmla="*/ 16 h 106"/>
                  <a:gd name="T84" fmla="*/ 64 w 100"/>
                  <a:gd name="T85" fmla="*/ 8 h 106"/>
                  <a:gd name="T86" fmla="*/ 90 w 100"/>
                  <a:gd name="T87" fmla="*/ 30 h 106"/>
                  <a:gd name="T88" fmla="*/ 64 w 100"/>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06">
                    <a:moveTo>
                      <a:pt x="10" y="92"/>
                    </a:moveTo>
                    <a:lnTo>
                      <a:pt x="10" y="92"/>
                    </a:lnTo>
                    <a:lnTo>
                      <a:pt x="12" y="106"/>
                    </a:lnTo>
                    <a:lnTo>
                      <a:pt x="0" y="106"/>
                    </a:lnTo>
                    <a:lnTo>
                      <a:pt x="0" y="106"/>
                    </a:lnTo>
                    <a:lnTo>
                      <a:pt x="0" y="92"/>
                    </a:lnTo>
                    <a:lnTo>
                      <a:pt x="0" y="14"/>
                    </a:lnTo>
                    <a:lnTo>
                      <a:pt x="0" y="14"/>
                    </a:lnTo>
                    <a:lnTo>
                      <a:pt x="0" y="0"/>
                    </a:lnTo>
                    <a:lnTo>
                      <a:pt x="0" y="0"/>
                    </a:lnTo>
                    <a:lnTo>
                      <a:pt x="12" y="0"/>
                    </a:lnTo>
                    <a:lnTo>
                      <a:pt x="32" y="0"/>
                    </a:lnTo>
                    <a:lnTo>
                      <a:pt x="32" y="0"/>
                    </a:lnTo>
                    <a:lnTo>
                      <a:pt x="46" y="0"/>
                    </a:lnTo>
                    <a:lnTo>
                      <a:pt x="46" y="0"/>
                    </a:lnTo>
                    <a:lnTo>
                      <a:pt x="44" y="12"/>
                    </a:lnTo>
                    <a:lnTo>
                      <a:pt x="44" y="28"/>
                    </a:lnTo>
                    <a:lnTo>
                      <a:pt x="44" y="28"/>
                    </a:lnTo>
                    <a:lnTo>
                      <a:pt x="46" y="40"/>
                    </a:lnTo>
                    <a:lnTo>
                      <a:pt x="46" y="40"/>
                    </a:lnTo>
                    <a:lnTo>
                      <a:pt x="34" y="38"/>
                    </a:lnTo>
                    <a:lnTo>
                      <a:pt x="10" y="38"/>
                    </a:lnTo>
                    <a:lnTo>
                      <a:pt x="10" y="92"/>
                    </a:lnTo>
                    <a:close/>
                    <a:moveTo>
                      <a:pt x="10" y="16"/>
                    </a:moveTo>
                    <a:lnTo>
                      <a:pt x="34" y="16"/>
                    </a:lnTo>
                    <a:lnTo>
                      <a:pt x="34" y="8"/>
                    </a:lnTo>
                    <a:lnTo>
                      <a:pt x="10" y="8"/>
                    </a:lnTo>
                    <a:lnTo>
                      <a:pt x="10" y="16"/>
                    </a:lnTo>
                    <a:close/>
                    <a:moveTo>
                      <a:pt x="10" y="30"/>
                    </a:moveTo>
                    <a:lnTo>
                      <a:pt x="34" y="30"/>
                    </a:lnTo>
                    <a:lnTo>
                      <a:pt x="34" y="24"/>
                    </a:lnTo>
                    <a:lnTo>
                      <a:pt x="10" y="24"/>
                    </a:lnTo>
                    <a:lnTo>
                      <a:pt x="10" y="30"/>
                    </a:lnTo>
                    <a:close/>
                    <a:moveTo>
                      <a:pt x="32" y="54"/>
                    </a:moveTo>
                    <a:lnTo>
                      <a:pt x="32" y="54"/>
                    </a:lnTo>
                    <a:lnTo>
                      <a:pt x="20" y="54"/>
                    </a:lnTo>
                    <a:lnTo>
                      <a:pt x="20" y="46"/>
                    </a:lnTo>
                    <a:lnTo>
                      <a:pt x="20" y="46"/>
                    </a:lnTo>
                    <a:lnTo>
                      <a:pt x="32" y="46"/>
                    </a:lnTo>
                    <a:lnTo>
                      <a:pt x="68" y="46"/>
                    </a:lnTo>
                    <a:lnTo>
                      <a:pt x="68" y="46"/>
                    </a:lnTo>
                    <a:lnTo>
                      <a:pt x="80" y="46"/>
                    </a:lnTo>
                    <a:lnTo>
                      <a:pt x="80" y="54"/>
                    </a:lnTo>
                    <a:lnTo>
                      <a:pt x="80" y="54"/>
                    </a:lnTo>
                    <a:lnTo>
                      <a:pt x="68" y="54"/>
                    </a:lnTo>
                    <a:lnTo>
                      <a:pt x="66" y="54"/>
                    </a:lnTo>
                    <a:lnTo>
                      <a:pt x="66" y="66"/>
                    </a:lnTo>
                    <a:lnTo>
                      <a:pt x="70" y="66"/>
                    </a:lnTo>
                    <a:lnTo>
                      <a:pt x="70" y="66"/>
                    </a:lnTo>
                    <a:lnTo>
                      <a:pt x="82" y="66"/>
                    </a:lnTo>
                    <a:lnTo>
                      <a:pt x="82" y="76"/>
                    </a:lnTo>
                    <a:lnTo>
                      <a:pt x="82" y="76"/>
                    </a:lnTo>
                    <a:lnTo>
                      <a:pt x="70" y="74"/>
                    </a:lnTo>
                    <a:lnTo>
                      <a:pt x="66" y="74"/>
                    </a:lnTo>
                    <a:lnTo>
                      <a:pt x="66" y="94"/>
                    </a:lnTo>
                    <a:lnTo>
                      <a:pt x="66" y="94"/>
                    </a:lnTo>
                    <a:lnTo>
                      <a:pt x="68" y="104"/>
                    </a:lnTo>
                    <a:lnTo>
                      <a:pt x="56" y="104"/>
                    </a:lnTo>
                    <a:lnTo>
                      <a:pt x="56" y="104"/>
                    </a:lnTo>
                    <a:lnTo>
                      <a:pt x="56" y="94"/>
                    </a:lnTo>
                    <a:lnTo>
                      <a:pt x="56" y="74"/>
                    </a:lnTo>
                    <a:lnTo>
                      <a:pt x="42" y="74"/>
                    </a:lnTo>
                    <a:lnTo>
                      <a:pt x="42" y="74"/>
                    </a:lnTo>
                    <a:lnTo>
                      <a:pt x="40" y="82"/>
                    </a:lnTo>
                    <a:lnTo>
                      <a:pt x="38" y="90"/>
                    </a:lnTo>
                    <a:lnTo>
                      <a:pt x="38" y="90"/>
                    </a:lnTo>
                    <a:lnTo>
                      <a:pt x="34" y="98"/>
                    </a:lnTo>
                    <a:lnTo>
                      <a:pt x="26" y="104"/>
                    </a:lnTo>
                    <a:lnTo>
                      <a:pt x="26" y="104"/>
                    </a:lnTo>
                    <a:lnTo>
                      <a:pt x="18" y="98"/>
                    </a:lnTo>
                    <a:lnTo>
                      <a:pt x="18" y="98"/>
                    </a:lnTo>
                    <a:lnTo>
                      <a:pt x="24" y="92"/>
                    </a:lnTo>
                    <a:lnTo>
                      <a:pt x="28" y="88"/>
                    </a:lnTo>
                    <a:lnTo>
                      <a:pt x="28" y="88"/>
                    </a:lnTo>
                    <a:lnTo>
                      <a:pt x="30" y="82"/>
                    </a:lnTo>
                    <a:lnTo>
                      <a:pt x="32" y="74"/>
                    </a:lnTo>
                    <a:lnTo>
                      <a:pt x="30" y="74"/>
                    </a:lnTo>
                    <a:lnTo>
                      <a:pt x="30" y="74"/>
                    </a:lnTo>
                    <a:lnTo>
                      <a:pt x="18" y="76"/>
                    </a:lnTo>
                    <a:lnTo>
                      <a:pt x="18" y="66"/>
                    </a:lnTo>
                    <a:lnTo>
                      <a:pt x="18" y="66"/>
                    </a:lnTo>
                    <a:lnTo>
                      <a:pt x="30" y="66"/>
                    </a:lnTo>
                    <a:lnTo>
                      <a:pt x="32" y="66"/>
                    </a:lnTo>
                    <a:lnTo>
                      <a:pt x="32" y="66"/>
                    </a:lnTo>
                    <a:lnTo>
                      <a:pt x="34" y="54"/>
                    </a:lnTo>
                    <a:lnTo>
                      <a:pt x="32" y="54"/>
                    </a:lnTo>
                    <a:close/>
                    <a:moveTo>
                      <a:pt x="42" y="54"/>
                    </a:moveTo>
                    <a:lnTo>
                      <a:pt x="42" y="54"/>
                    </a:lnTo>
                    <a:lnTo>
                      <a:pt x="42" y="66"/>
                    </a:lnTo>
                    <a:lnTo>
                      <a:pt x="56" y="66"/>
                    </a:lnTo>
                    <a:lnTo>
                      <a:pt x="56" y="54"/>
                    </a:lnTo>
                    <a:lnTo>
                      <a:pt x="42" y="54"/>
                    </a:lnTo>
                    <a:close/>
                    <a:moveTo>
                      <a:pt x="100" y="92"/>
                    </a:moveTo>
                    <a:lnTo>
                      <a:pt x="100" y="92"/>
                    </a:lnTo>
                    <a:lnTo>
                      <a:pt x="98" y="98"/>
                    </a:lnTo>
                    <a:lnTo>
                      <a:pt x="96" y="102"/>
                    </a:lnTo>
                    <a:lnTo>
                      <a:pt x="96" y="102"/>
                    </a:lnTo>
                    <a:lnTo>
                      <a:pt x="92" y="104"/>
                    </a:lnTo>
                    <a:lnTo>
                      <a:pt x="86" y="104"/>
                    </a:lnTo>
                    <a:lnTo>
                      <a:pt x="86" y="104"/>
                    </a:lnTo>
                    <a:lnTo>
                      <a:pt x="76" y="104"/>
                    </a:lnTo>
                    <a:lnTo>
                      <a:pt x="76" y="104"/>
                    </a:lnTo>
                    <a:lnTo>
                      <a:pt x="72" y="94"/>
                    </a:lnTo>
                    <a:lnTo>
                      <a:pt x="72" y="94"/>
                    </a:lnTo>
                    <a:lnTo>
                      <a:pt x="86" y="96"/>
                    </a:lnTo>
                    <a:lnTo>
                      <a:pt x="86" y="96"/>
                    </a:lnTo>
                    <a:lnTo>
                      <a:pt x="88" y="94"/>
                    </a:lnTo>
                    <a:lnTo>
                      <a:pt x="90" y="92"/>
                    </a:lnTo>
                    <a:lnTo>
                      <a:pt x="90" y="38"/>
                    </a:lnTo>
                    <a:lnTo>
                      <a:pt x="66" y="38"/>
                    </a:lnTo>
                    <a:lnTo>
                      <a:pt x="66" y="38"/>
                    </a:lnTo>
                    <a:lnTo>
                      <a:pt x="54" y="40"/>
                    </a:lnTo>
                    <a:lnTo>
                      <a:pt x="54" y="40"/>
                    </a:lnTo>
                    <a:lnTo>
                      <a:pt x="54" y="28"/>
                    </a:lnTo>
                    <a:lnTo>
                      <a:pt x="54" y="12"/>
                    </a:lnTo>
                    <a:lnTo>
                      <a:pt x="54" y="12"/>
                    </a:lnTo>
                    <a:lnTo>
                      <a:pt x="54" y="0"/>
                    </a:lnTo>
                    <a:lnTo>
                      <a:pt x="54" y="0"/>
                    </a:lnTo>
                    <a:lnTo>
                      <a:pt x="66" y="0"/>
                    </a:lnTo>
                    <a:lnTo>
                      <a:pt x="88" y="0"/>
                    </a:lnTo>
                    <a:lnTo>
                      <a:pt x="88" y="0"/>
                    </a:lnTo>
                    <a:lnTo>
                      <a:pt x="100" y="0"/>
                    </a:lnTo>
                    <a:lnTo>
                      <a:pt x="100" y="0"/>
                    </a:lnTo>
                    <a:lnTo>
                      <a:pt x="100" y="14"/>
                    </a:lnTo>
                    <a:lnTo>
                      <a:pt x="100" y="92"/>
                    </a:lnTo>
                    <a:close/>
                    <a:moveTo>
                      <a:pt x="64" y="16"/>
                    </a:moveTo>
                    <a:lnTo>
                      <a:pt x="90" y="16"/>
                    </a:lnTo>
                    <a:lnTo>
                      <a:pt x="90" y="8"/>
                    </a:lnTo>
                    <a:lnTo>
                      <a:pt x="64" y="8"/>
                    </a:lnTo>
                    <a:lnTo>
                      <a:pt x="64" y="16"/>
                    </a:lnTo>
                    <a:close/>
                    <a:moveTo>
                      <a:pt x="64" y="30"/>
                    </a:moveTo>
                    <a:lnTo>
                      <a:pt x="90" y="30"/>
                    </a:lnTo>
                    <a:lnTo>
                      <a:pt x="90" y="24"/>
                    </a:lnTo>
                    <a:lnTo>
                      <a:pt x="64" y="24"/>
                    </a:lnTo>
                    <a:lnTo>
                      <a:pt x="64"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 name="Freeform 71"/>
              <p:cNvSpPr>
                <a:spLocks noEditPoints="1"/>
              </p:cNvSpPr>
              <p:nvPr/>
            </p:nvSpPr>
            <p:spPr bwMode="auto">
              <a:xfrm>
                <a:off x="1358" y="2982"/>
                <a:ext cx="112" cy="108"/>
              </a:xfrm>
              <a:custGeom>
                <a:avLst/>
                <a:gdLst>
                  <a:gd name="T0" fmla="*/ 28 w 112"/>
                  <a:gd name="T1" fmla="*/ 48 h 108"/>
                  <a:gd name="T2" fmla="*/ 18 w 112"/>
                  <a:gd name="T3" fmla="*/ 48 h 108"/>
                  <a:gd name="T4" fmla="*/ 0 w 112"/>
                  <a:gd name="T5" fmla="*/ 46 h 108"/>
                  <a:gd name="T6" fmla="*/ 24 w 112"/>
                  <a:gd name="T7" fmla="*/ 32 h 108"/>
                  <a:gd name="T8" fmla="*/ 6 w 112"/>
                  <a:gd name="T9" fmla="*/ 16 h 108"/>
                  <a:gd name="T10" fmla="*/ 32 w 112"/>
                  <a:gd name="T11" fmla="*/ 26 h 108"/>
                  <a:gd name="T12" fmla="*/ 46 w 112"/>
                  <a:gd name="T13" fmla="*/ 10 h 108"/>
                  <a:gd name="T14" fmla="*/ 18 w 112"/>
                  <a:gd name="T15" fmla="*/ 12 h 108"/>
                  <a:gd name="T16" fmla="*/ 28 w 112"/>
                  <a:gd name="T17" fmla="*/ 2 h 108"/>
                  <a:gd name="T18" fmla="*/ 60 w 112"/>
                  <a:gd name="T19" fmla="*/ 0 h 108"/>
                  <a:gd name="T20" fmla="*/ 68 w 112"/>
                  <a:gd name="T21" fmla="*/ 16 h 108"/>
                  <a:gd name="T22" fmla="*/ 80 w 112"/>
                  <a:gd name="T23" fmla="*/ 2 h 108"/>
                  <a:gd name="T24" fmla="*/ 86 w 112"/>
                  <a:gd name="T25" fmla="*/ 10 h 108"/>
                  <a:gd name="T26" fmla="*/ 76 w 112"/>
                  <a:gd name="T27" fmla="*/ 22 h 108"/>
                  <a:gd name="T28" fmla="*/ 92 w 112"/>
                  <a:gd name="T29" fmla="*/ 22 h 108"/>
                  <a:gd name="T30" fmla="*/ 106 w 112"/>
                  <a:gd name="T31" fmla="*/ 20 h 108"/>
                  <a:gd name="T32" fmla="*/ 90 w 112"/>
                  <a:gd name="T33" fmla="*/ 34 h 108"/>
                  <a:gd name="T34" fmla="*/ 112 w 112"/>
                  <a:gd name="T35" fmla="*/ 44 h 108"/>
                  <a:gd name="T36" fmla="*/ 106 w 112"/>
                  <a:gd name="T37" fmla="*/ 54 h 108"/>
                  <a:gd name="T38" fmla="*/ 84 w 112"/>
                  <a:gd name="T39" fmla="*/ 48 h 108"/>
                  <a:gd name="T40" fmla="*/ 72 w 112"/>
                  <a:gd name="T41" fmla="*/ 48 h 108"/>
                  <a:gd name="T42" fmla="*/ 92 w 112"/>
                  <a:gd name="T43" fmla="*/ 62 h 108"/>
                  <a:gd name="T44" fmla="*/ 106 w 112"/>
                  <a:gd name="T45" fmla="*/ 72 h 108"/>
                  <a:gd name="T46" fmla="*/ 72 w 112"/>
                  <a:gd name="T47" fmla="*/ 92 h 108"/>
                  <a:gd name="T48" fmla="*/ 76 w 112"/>
                  <a:gd name="T49" fmla="*/ 94 h 108"/>
                  <a:gd name="T50" fmla="*/ 84 w 112"/>
                  <a:gd name="T51" fmla="*/ 96 h 108"/>
                  <a:gd name="T52" fmla="*/ 98 w 112"/>
                  <a:gd name="T53" fmla="*/ 88 h 108"/>
                  <a:gd name="T54" fmla="*/ 108 w 112"/>
                  <a:gd name="T55" fmla="*/ 84 h 108"/>
                  <a:gd name="T56" fmla="*/ 102 w 112"/>
                  <a:gd name="T57" fmla="*/ 102 h 108"/>
                  <a:gd name="T58" fmla="*/ 82 w 112"/>
                  <a:gd name="T59" fmla="*/ 104 h 108"/>
                  <a:gd name="T60" fmla="*/ 64 w 112"/>
                  <a:gd name="T61" fmla="*/ 100 h 108"/>
                  <a:gd name="T62" fmla="*/ 46 w 112"/>
                  <a:gd name="T63" fmla="*/ 72 h 108"/>
                  <a:gd name="T64" fmla="*/ 36 w 112"/>
                  <a:gd name="T65" fmla="*/ 90 h 108"/>
                  <a:gd name="T66" fmla="*/ 10 w 112"/>
                  <a:gd name="T67" fmla="*/ 108 h 108"/>
                  <a:gd name="T68" fmla="*/ 4 w 112"/>
                  <a:gd name="T69" fmla="*/ 98 h 108"/>
                  <a:gd name="T70" fmla="*/ 24 w 112"/>
                  <a:gd name="T71" fmla="*/ 88 h 108"/>
                  <a:gd name="T72" fmla="*/ 18 w 112"/>
                  <a:gd name="T73" fmla="*/ 72 h 108"/>
                  <a:gd name="T74" fmla="*/ 6 w 112"/>
                  <a:gd name="T75" fmla="*/ 62 h 108"/>
                  <a:gd name="T76" fmla="*/ 36 w 112"/>
                  <a:gd name="T77" fmla="*/ 62 h 108"/>
                  <a:gd name="T78" fmla="*/ 36 w 112"/>
                  <a:gd name="T79" fmla="*/ 48 h 108"/>
                  <a:gd name="T80" fmla="*/ 78 w 112"/>
                  <a:gd name="T81" fmla="*/ 38 h 108"/>
                  <a:gd name="T82" fmla="*/ 56 w 112"/>
                  <a:gd name="T83" fmla="*/ 14 h 108"/>
                  <a:gd name="T84" fmla="*/ 34 w 112"/>
                  <a:gd name="T85" fmla="*/ 38 h 108"/>
                  <a:gd name="T86" fmla="*/ 72 w 112"/>
                  <a:gd name="T87" fmla="*/ 38 h 108"/>
                  <a:gd name="T88" fmla="*/ 46 w 112"/>
                  <a:gd name="T89" fmla="*/ 62 h 108"/>
                  <a:gd name="T90" fmla="*/ 46 w 112"/>
                  <a:gd name="T91"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8">
                    <a:moveTo>
                      <a:pt x="36" y="48"/>
                    </a:moveTo>
                    <a:lnTo>
                      <a:pt x="36" y="48"/>
                    </a:lnTo>
                    <a:lnTo>
                      <a:pt x="28" y="48"/>
                    </a:lnTo>
                    <a:lnTo>
                      <a:pt x="28" y="42"/>
                    </a:lnTo>
                    <a:lnTo>
                      <a:pt x="28" y="42"/>
                    </a:lnTo>
                    <a:lnTo>
                      <a:pt x="18" y="48"/>
                    </a:lnTo>
                    <a:lnTo>
                      <a:pt x="6" y="54"/>
                    </a:lnTo>
                    <a:lnTo>
                      <a:pt x="6" y="54"/>
                    </a:lnTo>
                    <a:lnTo>
                      <a:pt x="0" y="46"/>
                    </a:lnTo>
                    <a:lnTo>
                      <a:pt x="0" y="46"/>
                    </a:lnTo>
                    <a:lnTo>
                      <a:pt x="12" y="40"/>
                    </a:lnTo>
                    <a:lnTo>
                      <a:pt x="24" y="32"/>
                    </a:lnTo>
                    <a:lnTo>
                      <a:pt x="24" y="32"/>
                    </a:lnTo>
                    <a:lnTo>
                      <a:pt x="16" y="24"/>
                    </a:lnTo>
                    <a:lnTo>
                      <a:pt x="6" y="16"/>
                    </a:lnTo>
                    <a:lnTo>
                      <a:pt x="16" y="10"/>
                    </a:lnTo>
                    <a:lnTo>
                      <a:pt x="16" y="10"/>
                    </a:lnTo>
                    <a:lnTo>
                      <a:pt x="32" y="26"/>
                    </a:lnTo>
                    <a:lnTo>
                      <a:pt x="32" y="26"/>
                    </a:lnTo>
                    <a:lnTo>
                      <a:pt x="40" y="18"/>
                    </a:lnTo>
                    <a:lnTo>
                      <a:pt x="46" y="10"/>
                    </a:lnTo>
                    <a:lnTo>
                      <a:pt x="26" y="10"/>
                    </a:lnTo>
                    <a:lnTo>
                      <a:pt x="26" y="10"/>
                    </a:lnTo>
                    <a:lnTo>
                      <a:pt x="18" y="12"/>
                    </a:lnTo>
                    <a:lnTo>
                      <a:pt x="18" y="0"/>
                    </a:lnTo>
                    <a:lnTo>
                      <a:pt x="18" y="0"/>
                    </a:lnTo>
                    <a:lnTo>
                      <a:pt x="28" y="2"/>
                    </a:lnTo>
                    <a:lnTo>
                      <a:pt x="50" y="2"/>
                    </a:lnTo>
                    <a:lnTo>
                      <a:pt x="50" y="2"/>
                    </a:lnTo>
                    <a:lnTo>
                      <a:pt x="60" y="0"/>
                    </a:lnTo>
                    <a:lnTo>
                      <a:pt x="60" y="0"/>
                    </a:lnTo>
                    <a:lnTo>
                      <a:pt x="64" y="8"/>
                    </a:lnTo>
                    <a:lnTo>
                      <a:pt x="68" y="16"/>
                    </a:lnTo>
                    <a:lnTo>
                      <a:pt x="68" y="16"/>
                    </a:lnTo>
                    <a:lnTo>
                      <a:pt x="76" y="8"/>
                    </a:lnTo>
                    <a:lnTo>
                      <a:pt x="80" y="2"/>
                    </a:lnTo>
                    <a:lnTo>
                      <a:pt x="88" y="6"/>
                    </a:lnTo>
                    <a:lnTo>
                      <a:pt x="88" y="6"/>
                    </a:lnTo>
                    <a:lnTo>
                      <a:pt x="86" y="10"/>
                    </a:lnTo>
                    <a:lnTo>
                      <a:pt x="86" y="10"/>
                    </a:lnTo>
                    <a:lnTo>
                      <a:pt x="76" y="22"/>
                    </a:lnTo>
                    <a:lnTo>
                      <a:pt x="76" y="22"/>
                    </a:lnTo>
                    <a:lnTo>
                      <a:pt x="84" y="28"/>
                    </a:lnTo>
                    <a:lnTo>
                      <a:pt x="84" y="28"/>
                    </a:lnTo>
                    <a:lnTo>
                      <a:pt x="92" y="22"/>
                    </a:lnTo>
                    <a:lnTo>
                      <a:pt x="96" y="14"/>
                    </a:lnTo>
                    <a:lnTo>
                      <a:pt x="106" y="20"/>
                    </a:lnTo>
                    <a:lnTo>
                      <a:pt x="106" y="20"/>
                    </a:lnTo>
                    <a:lnTo>
                      <a:pt x="100" y="26"/>
                    </a:lnTo>
                    <a:lnTo>
                      <a:pt x="100" y="26"/>
                    </a:lnTo>
                    <a:lnTo>
                      <a:pt x="90" y="34"/>
                    </a:lnTo>
                    <a:lnTo>
                      <a:pt x="90" y="34"/>
                    </a:lnTo>
                    <a:lnTo>
                      <a:pt x="100" y="40"/>
                    </a:lnTo>
                    <a:lnTo>
                      <a:pt x="112" y="44"/>
                    </a:lnTo>
                    <a:lnTo>
                      <a:pt x="112" y="44"/>
                    </a:lnTo>
                    <a:lnTo>
                      <a:pt x="106" y="54"/>
                    </a:lnTo>
                    <a:lnTo>
                      <a:pt x="106" y="54"/>
                    </a:lnTo>
                    <a:lnTo>
                      <a:pt x="94" y="48"/>
                    </a:lnTo>
                    <a:lnTo>
                      <a:pt x="84" y="42"/>
                    </a:lnTo>
                    <a:lnTo>
                      <a:pt x="84" y="48"/>
                    </a:lnTo>
                    <a:lnTo>
                      <a:pt x="84" y="48"/>
                    </a:lnTo>
                    <a:lnTo>
                      <a:pt x="74" y="48"/>
                    </a:lnTo>
                    <a:lnTo>
                      <a:pt x="72" y="48"/>
                    </a:lnTo>
                    <a:lnTo>
                      <a:pt x="72" y="62"/>
                    </a:lnTo>
                    <a:lnTo>
                      <a:pt x="92" y="62"/>
                    </a:lnTo>
                    <a:lnTo>
                      <a:pt x="92" y="62"/>
                    </a:lnTo>
                    <a:lnTo>
                      <a:pt x="106" y="62"/>
                    </a:lnTo>
                    <a:lnTo>
                      <a:pt x="106" y="72"/>
                    </a:lnTo>
                    <a:lnTo>
                      <a:pt x="106" y="72"/>
                    </a:lnTo>
                    <a:lnTo>
                      <a:pt x="92" y="72"/>
                    </a:lnTo>
                    <a:lnTo>
                      <a:pt x="72" y="72"/>
                    </a:lnTo>
                    <a:lnTo>
                      <a:pt x="72" y="92"/>
                    </a:lnTo>
                    <a:lnTo>
                      <a:pt x="72" y="92"/>
                    </a:lnTo>
                    <a:lnTo>
                      <a:pt x="74" y="94"/>
                    </a:lnTo>
                    <a:lnTo>
                      <a:pt x="76" y="94"/>
                    </a:lnTo>
                    <a:lnTo>
                      <a:pt x="76" y="94"/>
                    </a:lnTo>
                    <a:lnTo>
                      <a:pt x="84" y="96"/>
                    </a:lnTo>
                    <a:lnTo>
                      <a:pt x="84" y="96"/>
                    </a:lnTo>
                    <a:lnTo>
                      <a:pt x="92" y="94"/>
                    </a:lnTo>
                    <a:lnTo>
                      <a:pt x="96" y="92"/>
                    </a:lnTo>
                    <a:lnTo>
                      <a:pt x="98" y="88"/>
                    </a:lnTo>
                    <a:lnTo>
                      <a:pt x="98" y="80"/>
                    </a:lnTo>
                    <a:lnTo>
                      <a:pt x="98" y="80"/>
                    </a:lnTo>
                    <a:lnTo>
                      <a:pt x="108" y="84"/>
                    </a:lnTo>
                    <a:lnTo>
                      <a:pt x="108" y="84"/>
                    </a:lnTo>
                    <a:lnTo>
                      <a:pt x="106" y="96"/>
                    </a:lnTo>
                    <a:lnTo>
                      <a:pt x="102" y="102"/>
                    </a:lnTo>
                    <a:lnTo>
                      <a:pt x="94" y="104"/>
                    </a:lnTo>
                    <a:lnTo>
                      <a:pt x="82" y="104"/>
                    </a:lnTo>
                    <a:lnTo>
                      <a:pt x="82" y="104"/>
                    </a:lnTo>
                    <a:lnTo>
                      <a:pt x="72" y="104"/>
                    </a:lnTo>
                    <a:lnTo>
                      <a:pt x="66" y="104"/>
                    </a:lnTo>
                    <a:lnTo>
                      <a:pt x="64" y="100"/>
                    </a:lnTo>
                    <a:lnTo>
                      <a:pt x="62" y="96"/>
                    </a:lnTo>
                    <a:lnTo>
                      <a:pt x="62" y="72"/>
                    </a:lnTo>
                    <a:lnTo>
                      <a:pt x="46" y="72"/>
                    </a:lnTo>
                    <a:lnTo>
                      <a:pt x="46" y="72"/>
                    </a:lnTo>
                    <a:lnTo>
                      <a:pt x="42" y="82"/>
                    </a:lnTo>
                    <a:lnTo>
                      <a:pt x="36" y="90"/>
                    </a:lnTo>
                    <a:lnTo>
                      <a:pt x="36" y="90"/>
                    </a:lnTo>
                    <a:lnTo>
                      <a:pt x="26" y="100"/>
                    </a:lnTo>
                    <a:lnTo>
                      <a:pt x="10" y="108"/>
                    </a:lnTo>
                    <a:lnTo>
                      <a:pt x="10" y="108"/>
                    </a:lnTo>
                    <a:lnTo>
                      <a:pt x="4" y="98"/>
                    </a:lnTo>
                    <a:lnTo>
                      <a:pt x="4" y="98"/>
                    </a:lnTo>
                    <a:lnTo>
                      <a:pt x="16" y="92"/>
                    </a:lnTo>
                    <a:lnTo>
                      <a:pt x="24" y="88"/>
                    </a:lnTo>
                    <a:lnTo>
                      <a:pt x="24" y="88"/>
                    </a:lnTo>
                    <a:lnTo>
                      <a:pt x="30" y="80"/>
                    </a:lnTo>
                    <a:lnTo>
                      <a:pt x="34" y="72"/>
                    </a:lnTo>
                    <a:lnTo>
                      <a:pt x="18" y="72"/>
                    </a:lnTo>
                    <a:lnTo>
                      <a:pt x="18" y="72"/>
                    </a:lnTo>
                    <a:lnTo>
                      <a:pt x="6" y="72"/>
                    </a:lnTo>
                    <a:lnTo>
                      <a:pt x="6" y="62"/>
                    </a:lnTo>
                    <a:lnTo>
                      <a:pt x="6" y="62"/>
                    </a:lnTo>
                    <a:lnTo>
                      <a:pt x="18" y="62"/>
                    </a:lnTo>
                    <a:lnTo>
                      <a:pt x="36" y="62"/>
                    </a:lnTo>
                    <a:lnTo>
                      <a:pt x="36" y="62"/>
                    </a:lnTo>
                    <a:lnTo>
                      <a:pt x="36" y="48"/>
                    </a:lnTo>
                    <a:lnTo>
                      <a:pt x="36" y="48"/>
                    </a:lnTo>
                    <a:close/>
                    <a:moveTo>
                      <a:pt x="72" y="38"/>
                    </a:moveTo>
                    <a:lnTo>
                      <a:pt x="72" y="38"/>
                    </a:lnTo>
                    <a:lnTo>
                      <a:pt x="78" y="38"/>
                    </a:lnTo>
                    <a:lnTo>
                      <a:pt x="78" y="38"/>
                    </a:lnTo>
                    <a:lnTo>
                      <a:pt x="66" y="26"/>
                    </a:lnTo>
                    <a:lnTo>
                      <a:pt x="56" y="14"/>
                    </a:lnTo>
                    <a:lnTo>
                      <a:pt x="56" y="14"/>
                    </a:lnTo>
                    <a:lnTo>
                      <a:pt x="46" y="26"/>
                    </a:lnTo>
                    <a:lnTo>
                      <a:pt x="34" y="38"/>
                    </a:lnTo>
                    <a:lnTo>
                      <a:pt x="34" y="38"/>
                    </a:lnTo>
                    <a:lnTo>
                      <a:pt x="38" y="38"/>
                    </a:lnTo>
                    <a:lnTo>
                      <a:pt x="72" y="38"/>
                    </a:lnTo>
                    <a:close/>
                    <a:moveTo>
                      <a:pt x="46" y="48"/>
                    </a:moveTo>
                    <a:lnTo>
                      <a:pt x="46" y="48"/>
                    </a:lnTo>
                    <a:lnTo>
                      <a:pt x="46" y="62"/>
                    </a:lnTo>
                    <a:lnTo>
                      <a:pt x="62" y="62"/>
                    </a:lnTo>
                    <a:lnTo>
                      <a:pt x="62" y="48"/>
                    </a:lnTo>
                    <a:lnTo>
                      <a:pt x="46"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 name="Freeform 72"/>
              <p:cNvSpPr>
                <a:spLocks/>
              </p:cNvSpPr>
              <p:nvPr/>
            </p:nvSpPr>
            <p:spPr bwMode="auto">
              <a:xfrm>
                <a:off x="1852" y="2776"/>
                <a:ext cx="428" cy="426"/>
              </a:xfrm>
              <a:custGeom>
                <a:avLst/>
                <a:gdLst>
                  <a:gd name="T0" fmla="*/ 428 w 428"/>
                  <a:gd name="T1" fmla="*/ 212 h 426"/>
                  <a:gd name="T2" fmla="*/ 424 w 428"/>
                  <a:gd name="T3" fmla="*/ 170 h 426"/>
                  <a:gd name="T4" fmla="*/ 410 w 428"/>
                  <a:gd name="T5" fmla="*/ 130 h 426"/>
                  <a:gd name="T6" fmla="*/ 392 w 428"/>
                  <a:gd name="T7" fmla="*/ 94 h 426"/>
                  <a:gd name="T8" fmla="*/ 366 w 428"/>
                  <a:gd name="T9" fmla="*/ 62 h 426"/>
                  <a:gd name="T10" fmla="*/ 334 w 428"/>
                  <a:gd name="T11" fmla="*/ 36 h 426"/>
                  <a:gd name="T12" fmla="*/ 298 w 428"/>
                  <a:gd name="T13" fmla="*/ 16 h 426"/>
                  <a:gd name="T14" fmla="*/ 258 w 428"/>
                  <a:gd name="T15" fmla="*/ 4 h 426"/>
                  <a:gd name="T16" fmla="*/ 214 w 428"/>
                  <a:gd name="T17" fmla="*/ 0 h 426"/>
                  <a:gd name="T18" fmla="*/ 192 w 428"/>
                  <a:gd name="T19" fmla="*/ 0 h 426"/>
                  <a:gd name="T20" fmla="*/ 150 w 428"/>
                  <a:gd name="T21" fmla="*/ 8 h 426"/>
                  <a:gd name="T22" fmla="*/ 112 w 428"/>
                  <a:gd name="T23" fmla="*/ 24 h 426"/>
                  <a:gd name="T24" fmla="*/ 78 w 428"/>
                  <a:gd name="T25" fmla="*/ 48 h 426"/>
                  <a:gd name="T26" fmla="*/ 48 w 428"/>
                  <a:gd name="T27" fmla="*/ 76 h 426"/>
                  <a:gd name="T28" fmla="*/ 26 w 428"/>
                  <a:gd name="T29" fmla="*/ 110 h 426"/>
                  <a:gd name="T30" fmla="*/ 10 w 428"/>
                  <a:gd name="T31" fmla="*/ 150 h 426"/>
                  <a:gd name="T32" fmla="*/ 2 w 428"/>
                  <a:gd name="T33" fmla="*/ 190 h 426"/>
                  <a:gd name="T34" fmla="*/ 0 w 428"/>
                  <a:gd name="T35" fmla="*/ 212 h 426"/>
                  <a:gd name="T36" fmla="*/ 4 w 428"/>
                  <a:gd name="T37" fmla="*/ 256 h 426"/>
                  <a:gd name="T38" fmla="*/ 16 w 428"/>
                  <a:gd name="T39" fmla="*/ 296 h 426"/>
                  <a:gd name="T40" fmla="*/ 36 w 428"/>
                  <a:gd name="T41" fmla="*/ 332 h 426"/>
                  <a:gd name="T42" fmla="*/ 62 w 428"/>
                  <a:gd name="T43" fmla="*/ 364 h 426"/>
                  <a:gd name="T44" fmla="*/ 94 w 428"/>
                  <a:gd name="T45" fmla="*/ 390 h 426"/>
                  <a:gd name="T46" fmla="*/ 130 w 428"/>
                  <a:gd name="T47" fmla="*/ 410 h 426"/>
                  <a:gd name="T48" fmla="*/ 170 w 428"/>
                  <a:gd name="T49" fmla="*/ 422 h 426"/>
                  <a:gd name="T50" fmla="*/ 214 w 428"/>
                  <a:gd name="T51" fmla="*/ 426 h 426"/>
                  <a:gd name="T52" fmla="*/ 236 w 428"/>
                  <a:gd name="T53" fmla="*/ 426 h 426"/>
                  <a:gd name="T54" fmla="*/ 278 w 428"/>
                  <a:gd name="T55" fmla="*/ 416 h 426"/>
                  <a:gd name="T56" fmla="*/ 316 w 428"/>
                  <a:gd name="T57" fmla="*/ 400 h 426"/>
                  <a:gd name="T58" fmla="*/ 350 w 428"/>
                  <a:gd name="T59" fmla="*/ 378 h 426"/>
                  <a:gd name="T60" fmla="*/ 378 w 428"/>
                  <a:gd name="T61" fmla="*/ 348 h 426"/>
                  <a:gd name="T62" fmla="*/ 402 w 428"/>
                  <a:gd name="T63" fmla="*/ 314 h 426"/>
                  <a:gd name="T64" fmla="*/ 418 w 428"/>
                  <a:gd name="T65" fmla="*/ 276 h 426"/>
                  <a:gd name="T66" fmla="*/ 426 w 428"/>
                  <a:gd name="T67" fmla="*/ 234 h 426"/>
                  <a:gd name="T68" fmla="*/ 428 w 428"/>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8" h="426">
                    <a:moveTo>
                      <a:pt x="428" y="212"/>
                    </a:moveTo>
                    <a:lnTo>
                      <a:pt x="428" y="212"/>
                    </a:lnTo>
                    <a:lnTo>
                      <a:pt x="426" y="190"/>
                    </a:lnTo>
                    <a:lnTo>
                      <a:pt x="424" y="170"/>
                    </a:lnTo>
                    <a:lnTo>
                      <a:pt x="418" y="150"/>
                    </a:lnTo>
                    <a:lnTo>
                      <a:pt x="410" y="130"/>
                    </a:lnTo>
                    <a:lnTo>
                      <a:pt x="402" y="110"/>
                    </a:lnTo>
                    <a:lnTo>
                      <a:pt x="392" y="94"/>
                    </a:lnTo>
                    <a:lnTo>
                      <a:pt x="378" y="76"/>
                    </a:lnTo>
                    <a:lnTo>
                      <a:pt x="366" y="62"/>
                    </a:lnTo>
                    <a:lnTo>
                      <a:pt x="350" y="48"/>
                    </a:lnTo>
                    <a:lnTo>
                      <a:pt x="334" y="36"/>
                    </a:lnTo>
                    <a:lnTo>
                      <a:pt x="316" y="24"/>
                    </a:lnTo>
                    <a:lnTo>
                      <a:pt x="298" y="16"/>
                    </a:lnTo>
                    <a:lnTo>
                      <a:pt x="278" y="8"/>
                    </a:lnTo>
                    <a:lnTo>
                      <a:pt x="258" y="4"/>
                    </a:lnTo>
                    <a:lnTo>
                      <a:pt x="236" y="0"/>
                    </a:lnTo>
                    <a:lnTo>
                      <a:pt x="214" y="0"/>
                    </a:lnTo>
                    <a:lnTo>
                      <a:pt x="214" y="0"/>
                    </a:lnTo>
                    <a:lnTo>
                      <a:pt x="192" y="0"/>
                    </a:lnTo>
                    <a:lnTo>
                      <a:pt x="170" y="4"/>
                    </a:lnTo>
                    <a:lnTo>
                      <a:pt x="150" y="8"/>
                    </a:lnTo>
                    <a:lnTo>
                      <a:pt x="130" y="16"/>
                    </a:lnTo>
                    <a:lnTo>
                      <a:pt x="112" y="24"/>
                    </a:lnTo>
                    <a:lnTo>
                      <a:pt x="94" y="36"/>
                    </a:lnTo>
                    <a:lnTo>
                      <a:pt x="78" y="48"/>
                    </a:lnTo>
                    <a:lnTo>
                      <a:pt x="62" y="62"/>
                    </a:lnTo>
                    <a:lnTo>
                      <a:pt x="48" y="76"/>
                    </a:lnTo>
                    <a:lnTo>
                      <a:pt x="36" y="94"/>
                    </a:lnTo>
                    <a:lnTo>
                      <a:pt x="26" y="110"/>
                    </a:lnTo>
                    <a:lnTo>
                      <a:pt x="16" y="130"/>
                    </a:lnTo>
                    <a:lnTo>
                      <a:pt x="10" y="150"/>
                    </a:lnTo>
                    <a:lnTo>
                      <a:pt x="4" y="170"/>
                    </a:lnTo>
                    <a:lnTo>
                      <a:pt x="2" y="190"/>
                    </a:lnTo>
                    <a:lnTo>
                      <a:pt x="0" y="212"/>
                    </a:lnTo>
                    <a:lnTo>
                      <a:pt x="0" y="212"/>
                    </a:lnTo>
                    <a:lnTo>
                      <a:pt x="2" y="234"/>
                    </a:lnTo>
                    <a:lnTo>
                      <a:pt x="4" y="256"/>
                    </a:lnTo>
                    <a:lnTo>
                      <a:pt x="10" y="276"/>
                    </a:lnTo>
                    <a:lnTo>
                      <a:pt x="16" y="296"/>
                    </a:lnTo>
                    <a:lnTo>
                      <a:pt x="26" y="314"/>
                    </a:lnTo>
                    <a:lnTo>
                      <a:pt x="36" y="332"/>
                    </a:lnTo>
                    <a:lnTo>
                      <a:pt x="48" y="348"/>
                    </a:lnTo>
                    <a:lnTo>
                      <a:pt x="62" y="364"/>
                    </a:lnTo>
                    <a:lnTo>
                      <a:pt x="78" y="378"/>
                    </a:lnTo>
                    <a:lnTo>
                      <a:pt x="94" y="390"/>
                    </a:lnTo>
                    <a:lnTo>
                      <a:pt x="112" y="400"/>
                    </a:lnTo>
                    <a:lnTo>
                      <a:pt x="130" y="410"/>
                    </a:lnTo>
                    <a:lnTo>
                      <a:pt x="150" y="416"/>
                    </a:lnTo>
                    <a:lnTo>
                      <a:pt x="170" y="422"/>
                    </a:lnTo>
                    <a:lnTo>
                      <a:pt x="192" y="426"/>
                    </a:lnTo>
                    <a:lnTo>
                      <a:pt x="214" y="426"/>
                    </a:lnTo>
                    <a:lnTo>
                      <a:pt x="214" y="426"/>
                    </a:lnTo>
                    <a:lnTo>
                      <a:pt x="236" y="426"/>
                    </a:lnTo>
                    <a:lnTo>
                      <a:pt x="258" y="422"/>
                    </a:lnTo>
                    <a:lnTo>
                      <a:pt x="278" y="416"/>
                    </a:lnTo>
                    <a:lnTo>
                      <a:pt x="298" y="410"/>
                    </a:lnTo>
                    <a:lnTo>
                      <a:pt x="316" y="400"/>
                    </a:lnTo>
                    <a:lnTo>
                      <a:pt x="334" y="390"/>
                    </a:lnTo>
                    <a:lnTo>
                      <a:pt x="350" y="378"/>
                    </a:lnTo>
                    <a:lnTo>
                      <a:pt x="366" y="364"/>
                    </a:lnTo>
                    <a:lnTo>
                      <a:pt x="378" y="348"/>
                    </a:lnTo>
                    <a:lnTo>
                      <a:pt x="392" y="332"/>
                    </a:lnTo>
                    <a:lnTo>
                      <a:pt x="402" y="314"/>
                    </a:lnTo>
                    <a:lnTo>
                      <a:pt x="410" y="296"/>
                    </a:lnTo>
                    <a:lnTo>
                      <a:pt x="418" y="276"/>
                    </a:lnTo>
                    <a:lnTo>
                      <a:pt x="424" y="256"/>
                    </a:lnTo>
                    <a:lnTo>
                      <a:pt x="426" y="234"/>
                    </a:lnTo>
                    <a:lnTo>
                      <a:pt x="428" y="212"/>
                    </a:lnTo>
                    <a:lnTo>
                      <a:pt x="428" y="21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 name="Freeform 73"/>
              <p:cNvSpPr>
                <a:spLocks/>
              </p:cNvSpPr>
              <p:nvPr/>
            </p:nvSpPr>
            <p:spPr bwMode="auto">
              <a:xfrm>
                <a:off x="3462" y="2776"/>
                <a:ext cx="428" cy="426"/>
              </a:xfrm>
              <a:custGeom>
                <a:avLst/>
                <a:gdLst>
                  <a:gd name="T0" fmla="*/ 428 w 428"/>
                  <a:gd name="T1" fmla="*/ 212 h 426"/>
                  <a:gd name="T2" fmla="*/ 424 w 428"/>
                  <a:gd name="T3" fmla="*/ 170 h 426"/>
                  <a:gd name="T4" fmla="*/ 412 w 428"/>
                  <a:gd name="T5" fmla="*/ 130 h 426"/>
                  <a:gd name="T6" fmla="*/ 392 w 428"/>
                  <a:gd name="T7" fmla="*/ 94 h 426"/>
                  <a:gd name="T8" fmla="*/ 366 w 428"/>
                  <a:gd name="T9" fmla="*/ 62 h 426"/>
                  <a:gd name="T10" fmla="*/ 334 w 428"/>
                  <a:gd name="T11" fmla="*/ 36 h 426"/>
                  <a:gd name="T12" fmla="*/ 298 w 428"/>
                  <a:gd name="T13" fmla="*/ 16 h 426"/>
                  <a:gd name="T14" fmla="*/ 258 w 428"/>
                  <a:gd name="T15" fmla="*/ 4 h 426"/>
                  <a:gd name="T16" fmla="*/ 214 w 428"/>
                  <a:gd name="T17" fmla="*/ 0 h 426"/>
                  <a:gd name="T18" fmla="*/ 192 w 428"/>
                  <a:gd name="T19" fmla="*/ 0 h 426"/>
                  <a:gd name="T20" fmla="*/ 150 w 428"/>
                  <a:gd name="T21" fmla="*/ 8 h 426"/>
                  <a:gd name="T22" fmla="*/ 112 w 428"/>
                  <a:gd name="T23" fmla="*/ 24 h 426"/>
                  <a:gd name="T24" fmla="*/ 78 w 428"/>
                  <a:gd name="T25" fmla="*/ 48 h 426"/>
                  <a:gd name="T26" fmla="*/ 50 w 428"/>
                  <a:gd name="T27" fmla="*/ 76 h 426"/>
                  <a:gd name="T28" fmla="*/ 26 w 428"/>
                  <a:gd name="T29" fmla="*/ 110 h 426"/>
                  <a:gd name="T30" fmla="*/ 10 w 428"/>
                  <a:gd name="T31" fmla="*/ 150 h 426"/>
                  <a:gd name="T32" fmla="*/ 2 w 428"/>
                  <a:gd name="T33" fmla="*/ 190 h 426"/>
                  <a:gd name="T34" fmla="*/ 0 w 428"/>
                  <a:gd name="T35" fmla="*/ 212 h 426"/>
                  <a:gd name="T36" fmla="*/ 4 w 428"/>
                  <a:gd name="T37" fmla="*/ 256 h 426"/>
                  <a:gd name="T38" fmla="*/ 18 w 428"/>
                  <a:gd name="T39" fmla="*/ 296 h 426"/>
                  <a:gd name="T40" fmla="*/ 36 w 428"/>
                  <a:gd name="T41" fmla="*/ 332 h 426"/>
                  <a:gd name="T42" fmla="*/ 64 w 428"/>
                  <a:gd name="T43" fmla="*/ 364 h 426"/>
                  <a:gd name="T44" fmla="*/ 94 w 428"/>
                  <a:gd name="T45" fmla="*/ 390 h 426"/>
                  <a:gd name="T46" fmla="*/ 132 w 428"/>
                  <a:gd name="T47" fmla="*/ 410 h 426"/>
                  <a:gd name="T48" fmla="*/ 172 w 428"/>
                  <a:gd name="T49" fmla="*/ 422 h 426"/>
                  <a:gd name="T50" fmla="*/ 214 w 428"/>
                  <a:gd name="T51" fmla="*/ 426 h 426"/>
                  <a:gd name="T52" fmla="*/ 236 w 428"/>
                  <a:gd name="T53" fmla="*/ 426 h 426"/>
                  <a:gd name="T54" fmla="*/ 278 w 428"/>
                  <a:gd name="T55" fmla="*/ 416 h 426"/>
                  <a:gd name="T56" fmla="*/ 316 w 428"/>
                  <a:gd name="T57" fmla="*/ 400 h 426"/>
                  <a:gd name="T58" fmla="*/ 350 w 428"/>
                  <a:gd name="T59" fmla="*/ 378 h 426"/>
                  <a:gd name="T60" fmla="*/ 380 w 428"/>
                  <a:gd name="T61" fmla="*/ 348 h 426"/>
                  <a:gd name="T62" fmla="*/ 402 w 428"/>
                  <a:gd name="T63" fmla="*/ 314 h 426"/>
                  <a:gd name="T64" fmla="*/ 418 w 428"/>
                  <a:gd name="T65" fmla="*/ 276 h 426"/>
                  <a:gd name="T66" fmla="*/ 426 w 428"/>
                  <a:gd name="T67" fmla="*/ 234 h 426"/>
                  <a:gd name="T68" fmla="*/ 428 w 428"/>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8" h="426">
                    <a:moveTo>
                      <a:pt x="428" y="212"/>
                    </a:moveTo>
                    <a:lnTo>
                      <a:pt x="428" y="212"/>
                    </a:lnTo>
                    <a:lnTo>
                      <a:pt x="426" y="190"/>
                    </a:lnTo>
                    <a:lnTo>
                      <a:pt x="424" y="170"/>
                    </a:lnTo>
                    <a:lnTo>
                      <a:pt x="418" y="150"/>
                    </a:lnTo>
                    <a:lnTo>
                      <a:pt x="412" y="130"/>
                    </a:lnTo>
                    <a:lnTo>
                      <a:pt x="402" y="110"/>
                    </a:lnTo>
                    <a:lnTo>
                      <a:pt x="392" y="94"/>
                    </a:lnTo>
                    <a:lnTo>
                      <a:pt x="380" y="76"/>
                    </a:lnTo>
                    <a:lnTo>
                      <a:pt x="366" y="62"/>
                    </a:lnTo>
                    <a:lnTo>
                      <a:pt x="350" y="48"/>
                    </a:lnTo>
                    <a:lnTo>
                      <a:pt x="334" y="36"/>
                    </a:lnTo>
                    <a:lnTo>
                      <a:pt x="316" y="24"/>
                    </a:lnTo>
                    <a:lnTo>
                      <a:pt x="298" y="16"/>
                    </a:lnTo>
                    <a:lnTo>
                      <a:pt x="278" y="8"/>
                    </a:lnTo>
                    <a:lnTo>
                      <a:pt x="258" y="4"/>
                    </a:lnTo>
                    <a:lnTo>
                      <a:pt x="236" y="0"/>
                    </a:lnTo>
                    <a:lnTo>
                      <a:pt x="214" y="0"/>
                    </a:lnTo>
                    <a:lnTo>
                      <a:pt x="214" y="0"/>
                    </a:lnTo>
                    <a:lnTo>
                      <a:pt x="192" y="0"/>
                    </a:lnTo>
                    <a:lnTo>
                      <a:pt x="172" y="4"/>
                    </a:lnTo>
                    <a:lnTo>
                      <a:pt x="150" y="8"/>
                    </a:lnTo>
                    <a:lnTo>
                      <a:pt x="132" y="16"/>
                    </a:lnTo>
                    <a:lnTo>
                      <a:pt x="112" y="24"/>
                    </a:lnTo>
                    <a:lnTo>
                      <a:pt x="94" y="36"/>
                    </a:lnTo>
                    <a:lnTo>
                      <a:pt x="78" y="48"/>
                    </a:lnTo>
                    <a:lnTo>
                      <a:pt x="64" y="62"/>
                    </a:lnTo>
                    <a:lnTo>
                      <a:pt x="50" y="76"/>
                    </a:lnTo>
                    <a:lnTo>
                      <a:pt x="36" y="94"/>
                    </a:lnTo>
                    <a:lnTo>
                      <a:pt x="26" y="110"/>
                    </a:lnTo>
                    <a:lnTo>
                      <a:pt x="18" y="130"/>
                    </a:lnTo>
                    <a:lnTo>
                      <a:pt x="10" y="150"/>
                    </a:lnTo>
                    <a:lnTo>
                      <a:pt x="4" y="170"/>
                    </a:lnTo>
                    <a:lnTo>
                      <a:pt x="2" y="190"/>
                    </a:lnTo>
                    <a:lnTo>
                      <a:pt x="0" y="212"/>
                    </a:lnTo>
                    <a:lnTo>
                      <a:pt x="0" y="212"/>
                    </a:lnTo>
                    <a:lnTo>
                      <a:pt x="2" y="234"/>
                    </a:lnTo>
                    <a:lnTo>
                      <a:pt x="4" y="256"/>
                    </a:lnTo>
                    <a:lnTo>
                      <a:pt x="10" y="276"/>
                    </a:lnTo>
                    <a:lnTo>
                      <a:pt x="18" y="296"/>
                    </a:lnTo>
                    <a:lnTo>
                      <a:pt x="26" y="314"/>
                    </a:lnTo>
                    <a:lnTo>
                      <a:pt x="36" y="332"/>
                    </a:lnTo>
                    <a:lnTo>
                      <a:pt x="50" y="348"/>
                    </a:lnTo>
                    <a:lnTo>
                      <a:pt x="64" y="364"/>
                    </a:lnTo>
                    <a:lnTo>
                      <a:pt x="78" y="378"/>
                    </a:lnTo>
                    <a:lnTo>
                      <a:pt x="94" y="390"/>
                    </a:lnTo>
                    <a:lnTo>
                      <a:pt x="112" y="400"/>
                    </a:lnTo>
                    <a:lnTo>
                      <a:pt x="132" y="410"/>
                    </a:lnTo>
                    <a:lnTo>
                      <a:pt x="150" y="416"/>
                    </a:lnTo>
                    <a:lnTo>
                      <a:pt x="172" y="422"/>
                    </a:lnTo>
                    <a:lnTo>
                      <a:pt x="192" y="426"/>
                    </a:lnTo>
                    <a:lnTo>
                      <a:pt x="214" y="426"/>
                    </a:lnTo>
                    <a:lnTo>
                      <a:pt x="214" y="426"/>
                    </a:lnTo>
                    <a:lnTo>
                      <a:pt x="236" y="426"/>
                    </a:lnTo>
                    <a:lnTo>
                      <a:pt x="258" y="422"/>
                    </a:lnTo>
                    <a:lnTo>
                      <a:pt x="278" y="416"/>
                    </a:lnTo>
                    <a:lnTo>
                      <a:pt x="298" y="410"/>
                    </a:lnTo>
                    <a:lnTo>
                      <a:pt x="316" y="400"/>
                    </a:lnTo>
                    <a:lnTo>
                      <a:pt x="334" y="390"/>
                    </a:lnTo>
                    <a:lnTo>
                      <a:pt x="350" y="378"/>
                    </a:lnTo>
                    <a:lnTo>
                      <a:pt x="366" y="364"/>
                    </a:lnTo>
                    <a:lnTo>
                      <a:pt x="380" y="348"/>
                    </a:lnTo>
                    <a:lnTo>
                      <a:pt x="392" y="332"/>
                    </a:lnTo>
                    <a:lnTo>
                      <a:pt x="402" y="314"/>
                    </a:lnTo>
                    <a:lnTo>
                      <a:pt x="412" y="296"/>
                    </a:lnTo>
                    <a:lnTo>
                      <a:pt x="418" y="276"/>
                    </a:lnTo>
                    <a:lnTo>
                      <a:pt x="424" y="256"/>
                    </a:lnTo>
                    <a:lnTo>
                      <a:pt x="426" y="234"/>
                    </a:lnTo>
                    <a:lnTo>
                      <a:pt x="428" y="212"/>
                    </a:lnTo>
                    <a:lnTo>
                      <a:pt x="428" y="212"/>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 name="Freeform 74"/>
              <p:cNvSpPr>
                <a:spLocks noEditPoints="1"/>
              </p:cNvSpPr>
              <p:nvPr/>
            </p:nvSpPr>
            <p:spPr bwMode="auto">
              <a:xfrm>
                <a:off x="1900" y="2940"/>
                <a:ext cx="106" cy="100"/>
              </a:xfrm>
              <a:custGeom>
                <a:avLst/>
                <a:gdLst>
                  <a:gd name="T0" fmla="*/ 14 w 106"/>
                  <a:gd name="T1" fmla="*/ 10 h 100"/>
                  <a:gd name="T2" fmla="*/ 4 w 106"/>
                  <a:gd name="T3" fmla="*/ 0 h 100"/>
                  <a:gd name="T4" fmla="*/ 14 w 106"/>
                  <a:gd name="T5" fmla="*/ 2 h 100"/>
                  <a:gd name="T6" fmla="*/ 34 w 106"/>
                  <a:gd name="T7" fmla="*/ 2 h 100"/>
                  <a:gd name="T8" fmla="*/ 44 w 106"/>
                  <a:gd name="T9" fmla="*/ 10 h 100"/>
                  <a:gd name="T10" fmla="*/ 34 w 106"/>
                  <a:gd name="T11" fmla="*/ 10 h 100"/>
                  <a:gd name="T12" fmla="*/ 28 w 106"/>
                  <a:gd name="T13" fmla="*/ 10 h 100"/>
                  <a:gd name="T14" fmla="*/ 20 w 106"/>
                  <a:gd name="T15" fmla="*/ 36 h 100"/>
                  <a:gd name="T16" fmla="*/ 34 w 106"/>
                  <a:gd name="T17" fmla="*/ 36 h 100"/>
                  <a:gd name="T18" fmla="*/ 42 w 106"/>
                  <a:gd name="T19" fmla="*/ 36 h 100"/>
                  <a:gd name="T20" fmla="*/ 42 w 106"/>
                  <a:gd name="T21" fmla="*/ 82 h 100"/>
                  <a:gd name="T22" fmla="*/ 42 w 106"/>
                  <a:gd name="T23" fmla="*/ 90 h 100"/>
                  <a:gd name="T24" fmla="*/ 32 w 106"/>
                  <a:gd name="T25" fmla="*/ 86 h 100"/>
                  <a:gd name="T26" fmla="*/ 20 w 106"/>
                  <a:gd name="T27" fmla="*/ 96 h 100"/>
                  <a:gd name="T28" fmla="*/ 10 w 106"/>
                  <a:gd name="T29" fmla="*/ 96 h 100"/>
                  <a:gd name="T30" fmla="*/ 12 w 106"/>
                  <a:gd name="T31" fmla="*/ 62 h 100"/>
                  <a:gd name="T32" fmla="*/ 12 w 106"/>
                  <a:gd name="T33" fmla="*/ 52 h 100"/>
                  <a:gd name="T34" fmla="*/ 4 w 106"/>
                  <a:gd name="T35" fmla="*/ 64 h 100"/>
                  <a:gd name="T36" fmla="*/ 0 w 106"/>
                  <a:gd name="T37" fmla="*/ 52 h 100"/>
                  <a:gd name="T38" fmla="*/ 8 w 106"/>
                  <a:gd name="T39" fmla="*/ 42 h 100"/>
                  <a:gd name="T40" fmla="*/ 14 w 106"/>
                  <a:gd name="T41" fmla="*/ 26 h 100"/>
                  <a:gd name="T42" fmla="*/ 14 w 106"/>
                  <a:gd name="T43" fmla="*/ 10 h 100"/>
                  <a:gd name="T44" fmla="*/ 32 w 106"/>
                  <a:gd name="T45" fmla="*/ 76 h 100"/>
                  <a:gd name="T46" fmla="*/ 20 w 106"/>
                  <a:gd name="T47" fmla="*/ 44 h 100"/>
                  <a:gd name="T48" fmla="*/ 58 w 106"/>
                  <a:gd name="T49" fmla="*/ 36 h 100"/>
                  <a:gd name="T50" fmla="*/ 58 w 106"/>
                  <a:gd name="T51" fmla="*/ 10 h 100"/>
                  <a:gd name="T52" fmla="*/ 48 w 106"/>
                  <a:gd name="T53" fmla="*/ 0 h 100"/>
                  <a:gd name="T54" fmla="*/ 60 w 106"/>
                  <a:gd name="T55" fmla="*/ 2 h 100"/>
                  <a:gd name="T56" fmla="*/ 94 w 106"/>
                  <a:gd name="T57" fmla="*/ 2 h 100"/>
                  <a:gd name="T58" fmla="*/ 104 w 106"/>
                  <a:gd name="T59" fmla="*/ 10 h 100"/>
                  <a:gd name="T60" fmla="*/ 94 w 106"/>
                  <a:gd name="T61" fmla="*/ 10 h 100"/>
                  <a:gd name="T62" fmla="*/ 92 w 106"/>
                  <a:gd name="T63" fmla="*/ 38 h 100"/>
                  <a:gd name="T64" fmla="*/ 94 w 106"/>
                  <a:gd name="T65" fmla="*/ 38 h 100"/>
                  <a:gd name="T66" fmla="*/ 106 w 106"/>
                  <a:gd name="T67" fmla="*/ 48 h 100"/>
                  <a:gd name="T68" fmla="*/ 94 w 106"/>
                  <a:gd name="T69" fmla="*/ 48 h 100"/>
                  <a:gd name="T70" fmla="*/ 92 w 106"/>
                  <a:gd name="T71" fmla="*/ 86 h 100"/>
                  <a:gd name="T72" fmla="*/ 94 w 106"/>
                  <a:gd name="T73" fmla="*/ 100 h 100"/>
                  <a:gd name="T74" fmla="*/ 82 w 106"/>
                  <a:gd name="T75" fmla="*/ 100 h 100"/>
                  <a:gd name="T76" fmla="*/ 82 w 106"/>
                  <a:gd name="T77" fmla="*/ 48 h 100"/>
                  <a:gd name="T78" fmla="*/ 68 w 106"/>
                  <a:gd name="T79" fmla="*/ 48 h 100"/>
                  <a:gd name="T80" fmla="*/ 64 w 106"/>
                  <a:gd name="T81" fmla="*/ 72 h 100"/>
                  <a:gd name="T82" fmla="*/ 58 w 106"/>
                  <a:gd name="T83" fmla="*/ 88 h 100"/>
                  <a:gd name="T84" fmla="*/ 50 w 106"/>
                  <a:gd name="T85" fmla="*/ 100 h 100"/>
                  <a:gd name="T86" fmla="*/ 42 w 106"/>
                  <a:gd name="T87" fmla="*/ 94 h 100"/>
                  <a:gd name="T88" fmla="*/ 50 w 106"/>
                  <a:gd name="T89" fmla="*/ 82 h 100"/>
                  <a:gd name="T90" fmla="*/ 56 w 106"/>
                  <a:gd name="T91" fmla="*/ 68 h 100"/>
                  <a:gd name="T92" fmla="*/ 56 w 106"/>
                  <a:gd name="T93" fmla="*/ 48 h 100"/>
                  <a:gd name="T94" fmla="*/ 46 w 106"/>
                  <a:gd name="T95" fmla="*/ 48 h 100"/>
                  <a:gd name="T96" fmla="*/ 46 w 106"/>
                  <a:gd name="T97" fmla="*/ 38 h 100"/>
                  <a:gd name="T98" fmla="*/ 58 w 106"/>
                  <a:gd name="T99" fmla="*/ 38 h 100"/>
                  <a:gd name="T100" fmla="*/ 82 w 106"/>
                  <a:gd name="T101" fmla="*/ 38 h 100"/>
                  <a:gd name="T102" fmla="*/ 68 w 106"/>
                  <a:gd name="T103" fmla="*/ 10 h 100"/>
                  <a:gd name="T104" fmla="*/ 68 w 106"/>
                  <a:gd name="T105" fmla="*/ 36 h 100"/>
                  <a:gd name="T106" fmla="*/ 82 w 106"/>
                  <a:gd name="T107"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00">
                    <a:moveTo>
                      <a:pt x="14" y="10"/>
                    </a:moveTo>
                    <a:lnTo>
                      <a:pt x="14" y="10"/>
                    </a:lnTo>
                    <a:lnTo>
                      <a:pt x="4" y="10"/>
                    </a:lnTo>
                    <a:lnTo>
                      <a:pt x="4" y="0"/>
                    </a:lnTo>
                    <a:lnTo>
                      <a:pt x="4" y="0"/>
                    </a:lnTo>
                    <a:lnTo>
                      <a:pt x="14" y="2"/>
                    </a:lnTo>
                    <a:lnTo>
                      <a:pt x="34" y="2"/>
                    </a:lnTo>
                    <a:lnTo>
                      <a:pt x="34" y="2"/>
                    </a:lnTo>
                    <a:lnTo>
                      <a:pt x="44" y="0"/>
                    </a:lnTo>
                    <a:lnTo>
                      <a:pt x="44" y="10"/>
                    </a:lnTo>
                    <a:lnTo>
                      <a:pt x="44" y="10"/>
                    </a:lnTo>
                    <a:lnTo>
                      <a:pt x="34" y="10"/>
                    </a:lnTo>
                    <a:lnTo>
                      <a:pt x="28" y="10"/>
                    </a:lnTo>
                    <a:lnTo>
                      <a:pt x="28" y="10"/>
                    </a:lnTo>
                    <a:lnTo>
                      <a:pt x="26" y="24"/>
                    </a:lnTo>
                    <a:lnTo>
                      <a:pt x="20" y="36"/>
                    </a:lnTo>
                    <a:lnTo>
                      <a:pt x="34" y="36"/>
                    </a:lnTo>
                    <a:lnTo>
                      <a:pt x="34" y="36"/>
                    </a:lnTo>
                    <a:lnTo>
                      <a:pt x="42" y="36"/>
                    </a:lnTo>
                    <a:lnTo>
                      <a:pt x="42" y="36"/>
                    </a:lnTo>
                    <a:lnTo>
                      <a:pt x="42" y="44"/>
                    </a:lnTo>
                    <a:lnTo>
                      <a:pt x="42" y="82"/>
                    </a:lnTo>
                    <a:lnTo>
                      <a:pt x="42" y="82"/>
                    </a:lnTo>
                    <a:lnTo>
                      <a:pt x="42" y="90"/>
                    </a:lnTo>
                    <a:lnTo>
                      <a:pt x="32" y="90"/>
                    </a:lnTo>
                    <a:lnTo>
                      <a:pt x="32" y="86"/>
                    </a:lnTo>
                    <a:lnTo>
                      <a:pt x="20" y="86"/>
                    </a:lnTo>
                    <a:lnTo>
                      <a:pt x="20" y="96"/>
                    </a:lnTo>
                    <a:lnTo>
                      <a:pt x="10" y="96"/>
                    </a:lnTo>
                    <a:lnTo>
                      <a:pt x="10" y="96"/>
                    </a:lnTo>
                    <a:lnTo>
                      <a:pt x="12" y="86"/>
                    </a:lnTo>
                    <a:lnTo>
                      <a:pt x="12" y="62"/>
                    </a:lnTo>
                    <a:lnTo>
                      <a:pt x="12" y="62"/>
                    </a:lnTo>
                    <a:lnTo>
                      <a:pt x="12" y="52"/>
                    </a:lnTo>
                    <a:lnTo>
                      <a:pt x="12" y="52"/>
                    </a:lnTo>
                    <a:lnTo>
                      <a:pt x="4" y="64"/>
                    </a:lnTo>
                    <a:lnTo>
                      <a:pt x="4" y="64"/>
                    </a:lnTo>
                    <a:lnTo>
                      <a:pt x="0" y="52"/>
                    </a:lnTo>
                    <a:lnTo>
                      <a:pt x="0" y="52"/>
                    </a:lnTo>
                    <a:lnTo>
                      <a:pt x="8" y="42"/>
                    </a:lnTo>
                    <a:lnTo>
                      <a:pt x="14" y="26"/>
                    </a:lnTo>
                    <a:lnTo>
                      <a:pt x="14" y="26"/>
                    </a:lnTo>
                    <a:lnTo>
                      <a:pt x="18" y="10"/>
                    </a:lnTo>
                    <a:lnTo>
                      <a:pt x="14" y="10"/>
                    </a:lnTo>
                    <a:close/>
                    <a:moveTo>
                      <a:pt x="20" y="76"/>
                    </a:moveTo>
                    <a:lnTo>
                      <a:pt x="32" y="76"/>
                    </a:lnTo>
                    <a:lnTo>
                      <a:pt x="32" y="44"/>
                    </a:lnTo>
                    <a:lnTo>
                      <a:pt x="20" y="44"/>
                    </a:lnTo>
                    <a:lnTo>
                      <a:pt x="20" y="76"/>
                    </a:lnTo>
                    <a:close/>
                    <a:moveTo>
                      <a:pt x="58" y="36"/>
                    </a:moveTo>
                    <a:lnTo>
                      <a:pt x="58" y="10"/>
                    </a:lnTo>
                    <a:lnTo>
                      <a:pt x="58" y="10"/>
                    </a:lnTo>
                    <a:lnTo>
                      <a:pt x="48" y="10"/>
                    </a:lnTo>
                    <a:lnTo>
                      <a:pt x="48" y="0"/>
                    </a:lnTo>
                    <a:lnTo>
                      <a:pt x="48" y="0"/>
                    </a:lnTo>
                    <a:lnTo>
                      <a:pt x="60" y="2"/>
                    </a:lnTo>
                    <a:lnTo>
                      <a:pt x="94" y="2"/>
                    </a:lnTo>
                    <a:lnTo>
                      <a:pt x="94" y="2"/>
                    </a:lnTo>
                    <a:lnTo>
                      <a:pt x="104" y="0"/>
                    </a:lnTo>
                    <a:lnTo>
                      <a:pt x="104" y="10"/>
                    </a:lnTo>
                    <a:lnTo>
                      <a:pt x="104" y="10"/>
                    </a:lnTo>
                    <a:lnTo>
                      <a:pt x="94" y="10"/>
                    </a:lnTo>
                    <a:lnTo>
                      <a:pt x="92" y="10"/>
                    </a:lnTo>
                    <a:lnTo>
                      <a:pt x="92" y="38"/>
                    </a:lnTo>
                    <a:lnTo>
                      <a:pt x="94" y="38"/>
                    </a:lnTo>
                    <a:lnTo>
                      <a:pt x="94" y="38"/>
                    </a:lnTo>
                    <a:lnTo>
                      <a:pt x="106" y="38"/>
                    </a:lnTo>
                    <a:lnTo>
                      <a:pt x="106" y="48"/>
                    </a:lnTo>
                    <a:lnTo>
                      <a:pt x="106" y="48"/>
                    </a:lnTo>
                    <a:lnTo>
                      <a:pt x="94" y="48"/>
                    </a:lnTo>
                    <a:lnTo>
                      <a:pt x="92" y="48"/>
                    </a:lnTo>
                    <a:lnTo>
                      <a:pt x="92" y="86"/>
                    </a:lnTo>
                    <a:lnTo>
                      <a:pt x="92" y="86"/>
                    </a:lnTo>
                    <a:lnTo>
                      <a:pt x="94" y="100"/>
                    </a:lnTo>
                    <a:lnTo>
                      <a:pt x="82" y="100"/>
                    </a:lnTo>
                    <a:lnTo>
                      <a:pt x="82" y="100"/>
                    </a:lnTo>
                    <a:lnTo>
                      <a:pt x="82" y="86"/>
                    </a:lnTo>
                    <a:lnTo>
                      <a:pt x="82" y="48"/>
                    </a:lnTo>
                    <a:lnTo>
                      <a:pt x="68" y="48"/>
                    </a:lnTo>
                    <a:lnTo>
                      <a:pt x="68" y="48"/>
                    </a:lnTo>
                    <a:lnTo>
                      <a:pt x="66" y="62"/>
                    </a:lnTo>
                    <a:lnTo>
                      <a:pt x="64" y="72"/>
                    </a:lnTo>
                    <a:lnTo>
                      <a:pt x="64" y="72"/>
                    </a:lnTo>
                    <a:lnTo>
                      <a:pt x="58" y="88"/>
                    </a:lnTo>
                    <a:lnTo>
                      <a:pt x="50" y="100"/>
                    </a:lnTo>
                    <a:lnTo>
                      <a:pt x="50" y="100"/>
                    </a:lnTo>
                    <a:lnTo>
                      <a:pt x="46" y="96"/>
                    </a:lnTo>
                    <a:lnTo>
                      <a:pt x="42" y="94"/>
                    </a:lnTo>
                    <a:lnTo>
                      <a:pt x="42" y="94"/>
                    </a:lnTo>
                    <a:lnTo>
                      <a:pt x="50" y="82"/>
                    </a:lnTo>
                    <a:lnTo>
                      <a:pt x="56" y="68"/>
                    </a:lnTo>
                    <a:lnTo>
                      <a:pt x="56" y="68"/>
                    </a:lnTo>
                    <a:lnTo>
                      <a:pt x="58" y="48"/>
                    </a:lnTo>
                    <a:lnTo>
                      <a:pt x="56" y="48"/>
                    </a:lnTo>
                    <a:lnTo>
                      <a:pt x="56" y="48"/>
                    </a:lnTo>
                    <a:lnTo>
                      <a:pt x="46" y="48"/>
                    </a:lnTo>
                    <a:lnTo>
                      <a:pt x="46" y="38"/>
                    </a:lnTo>
                    <a:lnTo>
                      <a:pt x="46" y="38"/>
                    </a:lnTo>
                    <a:lnTo>
                      <a:pt x="56" y="38"/>
                    </a:lnTo>
                    <a:lnTo>
                      <a:pt x="58" y="38"/>
                    </a:lnTo>
                    <a:lnTo>
                      <a:pt x="58" y="36"/>
                    </a:lnTo>
                    <a:close/>
                    <a:moveTo>
                      <a:pt x="82" y="38"/>
                    </a:moveTo>
                    <a:lnTo>
                      <a:pt x="82" y="10"/>
                    </a:lnTo>
                    <a:lnTo>
                      <a:pt x="68" y="10"/>
                    </a:lnTo>
                    <a:lnTo>
                      <a:pt x="68" y="36"/>
                    </a:lnTo>
                    <a:lnTo>
                      <a:pt x="68" y="36"/>
                    </a:lnTo>
                    <a:lnTo>
                      <a:pt x="68" y="38"/>
                    </a:lnTo>
                    <a:lnTo>
                      <a:pt x="8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 name="Freeform 75"/>
              <p:cNvSpPr>
                <a:spLocks noEditPoints="1"/>
              </p:cNvSpPr>
              <p:nvPr/>
            </p:nvSpPr>
            <p:spPr bwMode="auto">
              <a:xfrm>
                <a:off x="2016" y="2938"/>
                <a:ext cx="102" cy="102"/>
              </a:xfrm>
              <a:custGeom>
                <a:avLst/>
                <a:gdLst>
                  <a:gd name="T0" fmla="*/ 74 w 102"/>
                  <a:gd name="T1" fmla="*/ 54 h 102"/>
                  <a:gd name="T2" fmla="*/ 74 w 102"/>
                  <a:gd name="T3" fmla="*/ 86 h 102"/>
                  <a:gd name="T4" fmla="*/ 80 w 102"/>
                  <a:gd name="T5" fmla="*/ 90 h 102"/>
                  <a:gd name="T6" fmla="*/ 90 w 102"/>
                  <a:gd name="T7" fmla="*/ 88 h 102"/>
                  <a:gd name="T8" fmla="*/ 92 w 102"/>
                  <a:gd name="T9" fmla="*/ 70 h 102"/>
                  <a:gd name="T10" fmla="*/ 100 w 102"/>
                  <a:gd name="T11" fmla="*/ 88 h 102"/>
                  <a:gd name="T12" fmla="*/ 92 w 102"/>
                  <a:gd name="T13" fmla="*/ 98 h 102"/>
                  <a:gd name="T14" fmla="*/ 72 w 102"/>
                  <a:gd name="T15" fmla="*/ 98 h 102"/>
                  <a:gd name="T16" fmla="*/ 64 w 102"/>
                  <a:gd name="T17" fmla="*/ 90 h 102"/>
                  <a:gd name="T18" fmla="*/ 46 w 102"/>
                  <a:gd name="T19" fmla="*/ 64 h 102"/>
                  <a:gd name="T20" fmla="*/ 34 w 102"/>
                  <a:gd name="T21" fmla="*/ 84 h 102"/>
                  <a:gd name="T22" fmla="*/ 6 w 102"/>
                  <a:gd name="T23" fmla="*/ 102 h 102"/>
                  <a:gd name="T24" fmla="*/ 0 w 102"/>
                  <a:gd name="T25" fmla="*/ 92 h 102"/>
                  <a:gd name="T26" fmla="*/ 26 w 102"/>
                  <a:gd name="T27" fmla="*/ 78 h 102"/>
                  <a:gd name="T28" fmla="*/ 18 w 102"/>
                  <a:gd name="T29" fmla="*/ 64 h 102"/>
                  <a:gd name="T30" fmla="*/ 6 w 102"/>
                  <a:gd name="T31" fmla="*/ 54 h 102"/>
                  <a:gd name="T32" fmla="*/ 36 w 102"/>
                  <a:gd name="T33" fmla="*/ 54 h 102"/>
                  <a:gd name="T34" fmla="*/ 38 w 102"/>
                  <a:gd name="T35" fmla="*/ 46 h 102"/>
                  <a:gd name="T36" fmla="*/ 48 w 102"/>
                  <a:gd name="T37" fmla="*/ 40 h 102"/>
                  <a:gd name="T38" fmla="*/ 46 w 102"/>
                  <a:gd name="T39" fmla="*/ 54 h 102"/>
                  <a:gd name="T40" fmla="*/ 44 w 102"/>
                  <a:gd name="T41" fmla="*/ 6 h 102"/>
                  <a:gd name="T42" fmla="*/ 54 w 102"/>
                  <a:gd name="T43" fmla="*/ 0 h 102"/>
                  <a:gd name="T44" fmla="*/ 86 w 102"/>
                  <a:gd name="T45" fmla="*/ 10 h 102"/>
                  <a:gd name="T46" fmla="*/ 98 w 102"/>
                  <a:gd name="T47" fmla="*/ 10 h 102"/>
                  <a:gd name="T48" fmla="*/ 98 w 102"/>
                  <a:gd name="T49" fmla="*/ 24 h 102"/>
                  <a:gd name="T50" fmla="*/ 90 w 102"/>
                  <a:gd name="T51" fmla="*/ 32 h 102"/>
                  <a:gd name="T52" fmla="*/ 80 w 102"/>
                  <a:gd name="T53" fmla="*/ 44 h 102"/>
                  <a:gd name="T54" fmla="*/ 62 w 102"/>
                  <a:gd name="T55" fmla="*/ 44 h 102"/>
                  <a:gd name="T56" fmla="*/ 54 w 102"/>
                  <a:gd name="T57" fmla="*/ 36 h 102"/>
                  <a:gd name="T58" fmla="*/ 42 w 102"/>
                  <a:gd name="T59" fmla="*/ 18 h 102"/>
                  <a:gd name="T60" fmla="*/ 38 w 102"/>
                  <a:gd name="T61" fmla="*/ 32 h 102"/>
                  <a:gd name="T62" fmla="*/ 20 w 102"/>
                  <a:gd name="T63" fmla="*/ 44 h 102"/>
                  <a:gd name="T64" fmla="*/ 4 w 102"/>
                  <a:gd name="T65" fmla="*/ 40 h 102"/>
                  <a:gd name="T66" fmla="*/ 26 w 102"/>
                  <a:gd name="T67" fmla="*/ 32 h 102"/>
                  <a:gd name="T68" fmla="*/ 32 w 102"/>
                  <a:gd name="T69" fmla="*/ 18 h 102"/>
                  <a:gd name="T70" fmla="*/ 2 w 102"/>
                  <a:gd name="T71" fmla="*/ 32 h 102"/>
                  <a:gd name="T72" fmla="*/ 2 w 102"/>
                  <a:gd name="T73" fmla="*/ 18 h 102"/>
                  <a:gd name="T74" fmla="*/ 2 w 102"/>
                  <a:gd name="T75" fmla="*/ 10 h 102"/>
                  <a:gd name="T76" fmla="*/ 44 w 102"/>
                  <a:gd name="T77" fmla="*/ 6 h 102"/>
                  <a:gd name="T78" fmla="*/ 64 w 102"/>
                  <a:gd name="T79" fmla="*/ 32 h 102"/>
                  <a:gd name="T80" fmla="*/ 64 w 102"/>
                  <a:gd name="T81" fmla="*/ 34 h 102"/>
                  <a:gd name="T82" fmla="*/ 78 w 102"/>
                  <a:gd name="T83" fmla="*/ 36 h 102"/>
                  <a:gd name="T84" fmla="*/ 82 w 102"/>
                  <a:gd name="T85" fmla="*/ 26 h 102"/>
                  <a:gd name="T86" fmla="*/ 88 w 102"/>
                  <a:gd name="T87"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02">
                    <a:moveTo>
                      <a:pt x="62" y="54"/>
                    </a:moveTo>
                    <a:lnTo>
                      <a:pt x="62" y="54"/>
                    </a:lnTo>
                    <a:lnTo>
                      <a:pt x="74" y="54"/>
                    </a:lnTo>
                    <a:lnTo>
                      <a:pt x="74" y="54"/>
                    </a:lnTo>
                    <a:lnTo>
                      <a:pt x="74" y="64"/>
                    </a:lnTo>
                    <a:lnTo>
                      <a:pt x="74" y="86"/>
                    </a:lnTo>
                    <a:lnTo>
                      <a:pt x="74" y="86"/>
                    </a:lnTo>
                    <a:lnTo>
                      <a:pt x="74" y="88"/>
                    </a:lnTo>
                    <a:lnTo>
                      <a:pt x="80" y="90"/>
                    </a:lnTo>
                    <a:lnTo>
                      <a:pt x="80" y="90"/>
                    </a:lnTo>
                    <a:lnTo>
                      <a:pt x="88" y="90"/>
                    </a:lnTo>
                    <a:lnTo>
                      <a:pt x="90" y="88"/>
                    </a:lnTo>
                    <a:lnTo>
                      <a:pt x="90" y="88"/>
                    </a:lnTo>
                    <a:lnTo>
                      <a:pt x="92" y="70"/>
                    </a:lnTo>
                    <a:lnTo>
                      <a:pt x="92" y="70"/>
                    </a:lnTo>
                    <a:lnTo>
                      <a:pt x="102" y="74"/>
                    </a:lnTo>
                    <a:lnTo>
                      <a:pt x="102" y="74"/>
                    </a:lnTo>
                    <a:lnTo>
                      <a:pt x="100" y="88"/>
                    </a:lnTo>
                    <a:lnTo>
                      <a:pt x="98" y="96"/>
                    </a:lnTo>
                    <a:lnTo>
                      <a:pt x="96" y="98"/>
                    </a:lnTo>
                    <a:lnTo>
                      <a:pt x="92" y="98"/>
                    </a:lnTo>
                    <a:lnTo>
                      <a:pt x="80" y="98"/>
                    </a:lnTo>
                    <a:lnTo>
                      <a:pt x="80" y="98"/>
                    </a:lnTo>
                    <a:lnTo>
                      <a:pt x="72" y="98"/>
                    </a:lnTo>
                    <a:lnTo>
                      <a:pt x="66" y="98"/>
                    </a:lnTo>
                    <a:lnTo>
                      <a:pt x="64" y="94"/>
                    </a:lnTo>
                    <a:lnTo>
                      <a:pt x="64" y="90"/>
                    </a:lnTo>
                    <a:lnTo>
                      <a:pt x="64" y="88"/>
                    </a:lnTo>
                    <a:lnTo>
                      <a:pt x="64" y="64"/>
                    </a:lnTo>
                    <a:lnTo>
                      <a:pt x="46" y="64"/>
                    </a:lnTo>
                    <a:lnTo>
                      <a:pt x="46" y="64"/>
                    </a:lnTo>
                    <a:lnTo>
                      <a:pt x="40" y="74"/>
                    </a:lnTo>
                    <a:lnTo>
                      <a:pt x="34" y="84"/>
                    </a:lnTo>
                    <a:lnTo>
                      <a:pt x="34" y="84"/>
                    </a:lnTo>
                    <a:lnTo>
                      <a:pt x="22" y="94"/>
                    </a:lnTo>
                    <a:lnTo>
                      <a:pt x="6" y="102"/>
                    </a:lnTo>
                    <a:lnTo>
                      <a:pt x="6" y="102"/>
                    </a:lnTo>
                    <a:lnTo>
                      <a:pt x="0" y="92"/>
                    </a:lnTo>
                    <a:lnTo>
                      <a:pt x="0" y="92"/>
                    </a:lnTo>
                    <a:lnTo>
                      <a:pt x="16" y="86"/>
                    </a:lnTo>
                    <a:lnTo>
                      <a:pt x="26" y="78"/>
                    </a:lnTo>
                    <a:lnTo>
                      <a:pt x="26" y="78"/>
                    </a:lnTo>
                    <a:lnTo>
                      <a:pt x="32" y="72"/>
                    </a:lnTo>
                    <a:lnTo>
                      <a:pt x="36" y="64"/>
                    </a:lnTo>
                    <a:lnTo>
                      <a:pt x="18" y="64"/>
                    </a:lnTo>
                    <a:lnTo>
                      <a:pt x="18" y="64"/>
                    </a:lnTo>
                    <a:lnTo>
                      <a:pt x="6" y="64"/>
                    </a:lnTo>
                    <a:lnTo>
                      <a:pt x="6" y="54"/>
                    </a:lnTo>
                    <a:lnTo>
                      <a:pt x="6" y="54"/>
                    </a:lnTo>
                    <a:lnTo>
                      <a:pt x="18" y="54"/>
                    </a:lnTo>
                    <a:lnTo>
                      <a:pt x="36" y="54"/>
                    </a:lnTo>
                    <a:lnTo>
                      <a:pt x="36" y="54"/>
                    </a:lnTo>
                    <a:lnTo>
                      <a:pt x="38" y="46"/>
                    </a:lnTo>
                    <a:lnTo>
                      <a:pt x="38" y="46"/>
                    </a:lnTo>
                    <a:lnTo>
                      <a:pt x="38" y="40"/>
                    </a:lnTo>
                    <a:lnTo>
                      <a:pt x="48" y="40"/>
                    </a:lnTo>
                    <a:lnTo>
                      <a:pt x="48" y="40"/>
                    </a:lnTo>
                    <a:lnTo>
                      <a:pt x="48" y="48"/>
                    </a:lnTo>
                    <a:lnTo>
                      <a:pt x="48" y="48"/>
                    </a:lnTo>
                    <a:lnTo>
                      <a:pt x="46" y="54"/>
                    </a:lnTo>
                    <a:lnTo>
                      <a:pt x="62" y="54"/>
                    </a:lnTo>
                    <a:close/>
                    <a:moveTo>
                      <a:pt x="44" y="6"/>
                    </a:moveTo>
                    <a:lnTo>
                      <a:pt x="44" y="6"/>
                    </a:lnTo>
                    <a:lnTo>
                      <a:pt x="44" y="0"/>
                    </a:lnTo>
                    <a:lnTo>
                      <a:pt x="54" y="0"/>
                    </a:lnTo>
                    <a:lnTo>
                      <a:pt x="54" y="0"/>
                    </a:lnTo>
                    <a:lnTo>
                      <a:pt x="54" y="6"/>
                    </a:lnTo>
                    <a:lnTo>
                      <a:pt x="54" y="10"/>
                    </a:lnTo>
                    <a:lnTo>
                      <a:pt x="86" y="10"/>
                    </a:lnTo>
                    <a:lnTo>
                      <a:pt x="86" y="10"/>
                    </a:lnTo>
                    <a:lnTo>
                      <a:pt x="98" y="10"/>
                    </a:lnTo>
                    <a:lnTo>
                      <a:pt x="98" y="10"/>
                    </a:lnTo>
                    <a:lnTo>
                      <a:pt x="98" y="18"/>
                    </a:lnTo>
                    <a:lnTo>
                      <a:pt x="98" y="24"/>
                    </a:lnTo>
                    <a:lnTo>
                      <a:pt x="98" y="24"/>
                    </a:lnTo>
                    <a:lnTo>
                      <a:pt x="98" y="32"/>
                    </a:lnTo>
                    <a:lnTo>
                      <a:pt x="90" y="32"/>
                    </a:lnTo>
                    <a:lnTo>
                      <a:pt x="90" y="32"/>
                    </a:lnTo>
                    <a:lnTo>
                      <a:pt x="88" y="38"/>
                    </a:lnTo>
                    <a:lnTo>
                      <a:pt x="86" y="42"/>
                    </a:lnTo>
                    <a:lnTo>
                      <a:pt x="80" y="44"/>
                    </a:lnTo>
                    <a:lnTo>
                      <a:pt x="68" y="44"/>
                    </a:lnTo>
                    <a:lnTo>
                      <a:pt x="68" y="44"/>
                    </a:lnTo>
                    <a:lnTo>
                      <a:pt x="62" y="44"/>
                    </a:lnTo>
                    <a:lnTo>
                      <a:pt x="56" y="42"/>
                    </a:lnTo>
                    <a:lnTo>
                      <a:pt x="54" y="40"/>
                    </a:lnTo>
                    <a:lnTo>
                      <a:pt x="54" y="36"/>
                    </a:lnTo>
                    <a:lnTo>
                      <a:pt x="54" y="18"/>
                    </a:lnTo>
                    <a:lnTo>
                      <a:pt x="42" y="18"/>
                    </a:lnTo>
                    <a:lnTo>
                      <a:pt x="42" y="18"/>
                    </a:lnTo>
                    <a:lnTo>
                      <a:pt x="40" y="26"/>
                    </a:lnTo>
                    <a:lnTo>
                      <a:pt x="38" y="32"/>
                    </a:lnTo>
                    <a:lnTo>
                      <a:pt x="38" y="32"/>
                    </a:lnTo>
                    <a:lnTo>
                      <a:pt x="30" y="40"/>
                    </a:lnTo>
                    <a:lnTo>
                      <a:pt x="20" y="44"/>
                    </a:lnTo>
                    <a:lnTo>
                      <a:pt x="20" y="44"/>
                    </a:lnTo>
                    <a:lnTo>
                      <a:pt x="10" y="48"/>
                    </a:lnTo>
                    <a:lnTo>
                      <a:pt x="10" y="48"/>
                    </a:lnTo>
                    <a:lnTo>
                      <a:pt x="4" y="40"/>
                    </a:lnTo>
                    <a:lnTo>
                      <a:pt x="4" y="40"/>
                    </a:lnTo>
                    <a:lnTo>
                      <a:pt x="18" y="36"/>
                    </a:lnTo>
                    <a:lnTo>
                      <a:pt x="26" y="32"/>
                    </a:lnTo>
                    <a:lnTo>
                      <a:pt x="26" y="32"/>
                    </a:lnTo>
                    <a:lnTo>
                      <a:pt x="30" y="26"/>
                    </a:lnTo>
                    <a:lnTo>
                      <a:pt x="32" y="18"/>
                    </a:lnTo>
                    <a:lnTo>
                      <a:pt x="12" y="18"/>
                    </a:lnTo>
                    <a:lnTo>
                      <a:pt x="12" y="32"/>
                    </a:lnTo>
                    <a:lnTo>
                      <a:pt x="2" y="32"/>
                    </a:lnTo>
                    <a:lnTo>
                      <a:pt x="2" y="32"/>
                    </a:lnTo>
                    <a:lnTo>
                      <a:pt x="2" y="24"/>
                    </a:lnTo>
                    <a:lnTo>
                      <a:pt x="2" y="18"/>
                    </a:lnTo>
                    <a:lnTo>
                      <a:pt x="2" y="18"/>
                    </a:lnTo>
                    <a:lnTo>
                      <a:pt x="2" y="10"/>
                    </a:lnTo>
                    <a:lnTo>
                      <a:pt x="2" y="10"/>
                    </a:lnTo>
                    <a:lnTo>
                      <a:pt x="14" y="10"/>
                    </a:lnTo>
                    <a:lnTo>
                      <a:pt x="44" y="10"/>
                    </a:lnTo>
                    <a:lnTo>
                      <a:pt x="44" y="6"/>
                    </a:lnTo>
                    <a:close/>
                    <a:moveTo>
                      <a:pt x="88" y="18"/>
                    </a:moveTo>
                    <a:lnTo>
                      <a:pt x="64" y="18"/>
                    </a:lnTo>
                    <a:lnTo>
                      <a:pt x="64" y="32"/>
                    </a:lnTo>
                    <a:lnTo>
                      <a:pt x="64" y="32"/>
                    </a:lnTo>
                    <a:lnTo>
                      <a:pt x="64" y="34"/>
                    </a:lnTo>
                    <a:lnTo>
                      <a:pt x="64" y="34"/>
                    </a:lnTo>
                    <a:lnTo>
                      <a:pt x="72" y="36"/>
                    </a:lnTo>
                    <a:lnTo>
                      <a:pt x="72" y="36"/>
                    </a:lnTo>
                    <a:lnTo>
                      <a:pt x="78" y="36"/>
                    </a:lnTo>
                    <a:lnTo>
                      <a:pt x="80" y="34"/>
                    </a:lnTo>
                    <a:lnTo>
                      <a:pt x="80" y="32"/>
                    </a:lnTo>
                    <a:lnTo>
                      <a:pt x="82" y="26"/>
                    </a:lnTo>
                    <a:lnTo>
                      <a:pt x="82" y="26"/>
                    </a:lnTo>
                    <a:lnTo>
                      <a:pt x="88" y="28"/>
                    </a:lnTo>
                    <a:lnTo>
                      <a:pt x="8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 name="Freeform 76"/>
              <p:cNvSpPr>
                <a:spLocks noEditPoints="1"/>
              </p:cNvSpPr>
              <p:nvPr/>
            </p:nvSpPr>
            <p:spPr bwMode="auto">
              <a:xfrm>
                <a:off x="2126" y="2936"/>
                <a:ext cx="102" cy="104"/>
              </a:xfrm>
              <a:custGeom>
                <a:avLst/>
                <a:gdLst>
                  <a:gd name="T0" fmla="*/ 16 w 102"/>
                  <a:gd name="T1" fmla="*/ 42 h 104"/>
                  <a:gd name="T2" fmla="*/ 2 w 102"/>
                  <a:gd name="T3" fmla="*/ 34 h 104"/>
                  <a:gd name="T4" fmla="*/ 16 w 102"/>
                  <a:gd name="T5" fmla="*/ 34 h 104"/>
                  <a:gd name="T6" fmla="*/ 42 w 102"/>
                  <a:gd name="T7" fmla="*/ 22 h 104"/>
                  <a:gd name="T8" fmla="*/ 26 w 102"/>
                  <a:gd name="T9" fmla="*/ 22 h 104"/>
                  <a:gd name="T10" fmla="*/ 12 w 102"/>
                  <a:gd name="T11" fmla="*/ 12 h 104"/>
                  <a:gd name="T12" fmla="*/ 26 w 102"/>
                  <a:gd name="T13" fmla="*/ 14 h 104"/>
                  <a:gd name="T14" fmla="*/ 42 w 102"/>
                  <a:gd name="T15" fmla="*/ 10 h 104"/>
                  <a:gd name="T16" fmla="*/ 42 w 102"/>
                  <a:gd name="T17" fmla="*/ 0 h 104"/>
                  <a:gd name="T18" fmla="*/ 54 w 102"/>
                  <a:gd name="T19" fmla="*/ 0 h 104"/>
                  <a:gd name="T20" fmla="*/ 52 w 102"/>
                  <a:gd name="T21" fmla="*/ 14 h 104"/>
                  <a:gd name="T22" fmla="*/ 62 w 102"/>
                  <a:gd name="T23" fmla="*/ 14 h 104"/>
                  <a:gd name="T24" fmla="*/ 74 w 102"/>
                  <a:gd name="T25" fmla="*/ 22 h 104"/>
                  <a:gd name="T26" fmla="*/ 82 w 102"/>
                  <a:gd name="T27" fmla="*/ 12 h 104"/>
                  <a:gd name="T28" fmla="*/ 98 w 102"/>
                  <a:gd name="T29" fmla="*/ 10 h 104"/>
                  <a:gd name="T30" fmla="*/ 94 w 102"/>
                  <a:gd name="T31" fmla="*/ 16 h 104"/>
                  <a:gd name="T32" fmla="*/ 76 w 102"/>
                  <a:gd name="T33" fmla="*/ 34 h 104"/>
                  <a:gd name="T34" fmla="*/ 90 w 102"/>
                  <a:gd name="T35" fmla="*/ 34 h 104"/>
                  <a:gd name="T36" fmla="*/ 102 w 102"/>
                  <a:gd name="T37" fmla="*/ 44 h 104"/>
                  <a:gd name="T38" fmla="*/ 88 w 102"/>
                  <a:gd name="T39" fmla="*/ 42 h 104"/>
                  <a:gd name="T40" fmla="*/ 64 w 102"/>
                  <a:gd name="T41" fmla="*/ 42 h 104"/>
                  <a:gd name="T42" fmla="*/ 50 w 102"/>
                  <a:gd name="T43" fmla="*/ 52 h 104"/>
                  <a:gd name="T44" fmla="*/ 76 w 102"/>
                  <a:gd name="T45" fmla="*/ 52 h 104"/>
                  <a:gd name="T46" fmla="*/ 88 w 102"/>
                  <a:gd name="T47" fmla="*/ 52 h 104"/>
                  <a:gd name="T48" fmla="*/ 88 w 102"/>
                  <a:gd name="T49" fmla="*/ 64 h 104"/>
                  <a:gd name="T50" fmla="*/ 88 w 102"/>
                  <a:gd name="T51" fmla="*/ 90 h 104"/>
                  <a:gd name="T52" fmla="*/ 78 w 102"/>
                  <a:gd name="T53" fmla="*/ 104 h 104"/>
                  <a:gd name="T54" fmla="*/ 36 w 102"/>
                  <a:gd name="T55" fmla="*/ 98 h 104"/>
                  <a:gd name="T56" fmla="*/ 24 w 102"/>
                  <a:gd name="T57" fmla="*/ 104 h 104"/>
                  <a:gd name="T58" fmla="*/ 26 w 102"/>
                  <a:gd name="T59" fmla="*/ 90 h 104"/>
                  <a:gd name="T60" fmla="*/ 26 w 102"/>
                  <a:gd name="T61" fmla="*/ 72 h 104"/>
                  <a:gd name="T62" fmla="*/ 26 w 102"/>
                  <a:gd name="T63" fmla="*/ 66 h 104"/>
                  <a:gd name="T64" fmla="*/ 6 w 102"/>
                  <a:gd name="T65" fmla="*/ 74 h 104"/>
                  <a:gd name="T66" fmla="*/ 0 w 102"/>
                  <a:gd name="T67" fmla="*/ 66 h 104"/>
                  <a:gd name="T68" fmla="*/ 48 w 102"/>
                  <a:gd name="T69" fmla="*/ 42 h 104"/>
                  <a:gd name="T70" fmla="*/ 36 w 102"/>
                  <a:gd name="T71" fmla="*/ 70 h 104"/>
                  <a:gd name="T72" fmla="*/ 78 w 102"/>
                  <a:gd name="T73" fmla="*/ 60 h 104"/>
                  <a:gd name="T74" fmla="*/ 36 w 102"/>
                  <a:gd name="T75" fmla="*/ 70 h 104"/>
                  <a:gd name="T76" fmla="*/ 78 w 102"/>
                  <a:gd name="T77" fmla="*/ 90 h 104"/>
                  <a:gd name="T78" fmla="*/ 36 w 102"/>
                  <a:gd name="T79" fmla="*/ 78 h 104"/>
                  <a:gd name="T80" fmla="*/ 62 w 102"/>
                  <a:gd name="T81" fmla="*/ 34 h 104"/>
                  <a:gd name="T82" fmla="*/ 74 w 102"/>
                  <a:gd name="T83" fmla="*/ 22 h 104"/>
                  <a:gd name="T84" fmla="*/ 62 w 102"/>
                  <a:gd name="T85" fmla="*/ 22 h 104"/>
                  <a:gd name="T86" fmla="*/ 52 w 102"/>
                  <a:gd name="T87"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04">
                    <a:moveTo>
                      <a:pt x="16" y="42"/>
                    </a:moveTo>
                    <a:lnTo>
                      <a:pt x="16" y="42"/>
                    </a:lnTo>
                    <a:lnTo>
                      <a:pt x="2" y="44"/>
                    </a:lnTo>
                    <a:lnTo>
                      <a:pt x="2" y="34"/>
                    </a:lnTo>
                    <a:lnTo>
                      <a:pt x="2" y="34"/>
                    </a:lnTo>
                    <a:lnTo>
                      <a:pt x="16" y="34"/>
                    </a:lnTo>
                    <a:lnTo>
                      <a:pt x="42" y="34"/>
                    </a:lnTo>
                    <a:lnTo>
                      <a:pt x="42" y="22"/>
                    </a:lnTo>
                    <a:lnTo>
                      <a:pt x="26" y="22"/>
                    </a:lnTo>
                    <a:lnTo>
                      <a:pt x="26" y="22"/>
                    </a:lnTo>
                    <a:lnTo>
                      <a:pt x="12" y="22"/>
                    </a:lnTo>
                    <a:lnTo>
                      <a:pt x="12" y="12"/>
                    </a:lnTo>
                    <a:lnTo>
                      <a:pt x="12" y="12"/>
                    </a:lnTo>
                    <a:lnTo>
                      <a:pt x="26" y="14"/>
                    </a:lnTo>
                    <a:lnTo>
                      <a:pt x="42" y="14"/>
                    </a:lnTo>
                    <a:lnTo>
                      <a:pt x="42" y="10"/>
                    </a:lnTo>
                    <a:lnTo>
                      <a:pt x="42" y="10"/>
                    </a:lnTo>
                    <a:lnTo>
                      <a:pt x="42" y="0"/>
                    </a:lnTo>
                    <a:lnTo>
                      <a:pt x="54" y="0"/>
                    </a:lnTo>
                    <a:lnTo>
                      <a:pt x="54" y="0"/>
                    </a:lnTo>
                    <a:lnTo>
                      <a:pt x="52" y="10"/>
                    </a:lnTo>
                    <a:lnTo>
                      <a:pt x="52" y="14"/>
                    </a:lnTo>
                    <a:lnTo>
                      <a:pt x="62" y="14"/>
                    </a:lnTo>
                    <a:lnTo>
                      <a:pt x="62" y="14"/>
                    </a:lnTo>
                    <a:lnTo>
                      <a:pt x="74" y="12"/>
                    </a:lnTo>
                    <a:lnTo>
                      <a:pt x="74" y="22"/>
                    </a:lnTo>
                    <a:lnTo>
                      <a:pt x="74" y="22"/>
                    </a:lnTo>
                    <a:lnTo>
                      <a:pt x="82" y="12"/>
                    </a:lnTo>
                    <a:lnTo>
                      <a:pt x="88" y="4"/>
                    </a:lnTo>
                    <a:lnTo>
                      <a:pt x="98" y="10"/>
                    </a:lnTo>
                    <a:lnTo>
                      <a:pt x="98" y="10"/>
                    </a:lnTo>
                    <a:lnTo>
                      <a:pt x="94" y="16"/>
                    </a:lnTo>
                    <a:lnTo>
                      <a:pt x="94" y="16"/>
                    </a:lnTo>
                    <a:lnTo>
                      <a:pt x="76" y="34"/>
                    </a:lnTo>
                    <a:lnTo>
                      <a:pt x="90" y="34"/>
                    </a:lnTo>
                    <a:lnTo>
                      <a:pt x="90" y="34"/>
                    </a:lnTo>
                    <a:lnTo>
                      <a:pt x="102" y="34"/>
                    </a:lnTo>
                    <a:lnTo>
                      <a:pt x="102" y="44"/>
                    </a:lnTo>
                    <a:lnTo>
                      <a:pt x="102" y="44"/>
                    </a:lnTo>
                    <a:lnTo>
                      <a:pt x="88" y="42"/>
                    </a:lnTo>
                    <a:lnTo>
                      <a:pt x="64" y="42"/>
                    </a:lnTo>
                    <a:lnTo>
                      <a:pt x="64" y="42"/>
                    </a:lnTo>
                    <a:lnTo>
                      <a:pt x="50" y="52"/>
                    </a:lnTo>
                    <a:lnTo>
                      <a:pt x="50" y="52"/>
                    </a:lnTo>
                    <a:lnTo>
                      <a:pt x="60" y="52"/>
                    </a:lnTo>
                    <a:lnTo>
                      <a:pt x="76" y="52"/>
                    </a:lnTo>
                    <a:lnTo>
                      <a:pt x="76" y="52"/>
                    </a:lnTo>
                    <a:lnTo>
                      <a:pt x="88" y="52"/>
                    </a:lnTo>
                    <a:lnTo>
                      <a:pt x="88" y="52"/>
                    </a:lnTo>
                    <a:lnTo>
                      <a:pt x="88" y="64"/>
                    </a:lnTo>
                    <a:lnTo>
                      <a:pt x="88" y="90"/>
                    </a:lnTo>
                    <a:lnTo>
                      <a:pt x="88" y="90"/>
                    </a:lnTo>
                    <a:lnTo>
                      <a:pt x="90" y="104"/>
                    </a:lnTo>
                    <a:lnTo>
                      <a:pt x="78" y="104"/>
                    </a:lnTo>
                    <a:lnTo>
                      <a:pt x="78" y="98"/>
                    </a:lnTo>
                    <a:lnTo>
                      <a:pt x="36" y="98"/>
                    </a:lnTo>
                    <a:lnTo>
                      <a:pt x="36" y="104"/>
                    </a:lnTo>
                    <a:lnTo>
                      <a:pt x="24" y="104"/>
                    </a:lnTo>
                    <a:lnTo>
                      <a:pt x="24" y="104"/>
                    </a:lnTo>
                    <a:lnTo>
                      <a:pt x="26" y="90"/>
                    </a:lnTo>
                    <a:lnTo>
                      <a:pt x="26" y="72"/>
                    </a:lnTo>
                    <a:lnTo>
                      <a:pt x="26" y="72"/>
                    </a:lnTo>
                    <a:lnTo>
                      <a:pt x="26" y="66"/>
                    </a:lnTo>
                    <a:lnTo>
                      <a:pt x="26" y="66"/>
                    </a:lnTo>
                    <a:lnTo>
                      <a:pt x="6" y="74"/>
                    </a:lnTo>
                    <a:lnTo>
                      <a:pt x="6" y="74"/>
                    </a:lnTo>
                    <a:lnTo>
                      <a:pt x="0" y="66"/>
                    </a:lnTo>
                    <a:lnTo>
                      <a:pt x="0" y="66"/>
                    </a:lnTo>
                    <a:lnTo>
                      <a:pt x="26" y="56"/>
                    </a:lnTo>
                    <a:lnTo>
                      <a:pt x="48" y="42"/>
                    </a:lnTo>
                    <a:lnTo>
                      <a:pt x="16" y="42"/>
                    </a:lnTo>
                    <a:close/>
                    <a:moveTo>
                      <a:pt x="36" y="70"/>
                    </a:moveTo>
                    <a:lnTo>
                      <a:pt x="78" y="70"/>
                    </a:lnTo>
                    <a:lnTo>
                      <a:pt x="78" y="60"/>
                    </a:lnTo>
                    <a:lnTo>
                      <a:pt x="36" y="60"/>
                    </a:lnTo>
                    <a:lnTo>
                      <a:pt x="36" y="70"/>
                    </a:lnTo>
                    <a:close/>
                    <a:moveTo>
                      <a:pt x="36" y="90"/>
                    </a:moveTo>
                    <a:lnTo>
                      <a:pt x="78" y="90"/>
                    </a:lnTo>
                    <a:lnTo>
                      <a:pt x="78" y="78"/>
                    </a:lnTo>
                    <a:lnTo>
                      <a:pt x="36" y="78"/>
                    </a:lnTo>
                    <a:lnTo>
                      <a:pt x="36" y="90"/>
                    </a:lnTo>
                    <a:close/>
                    <a:moveTo>
                      <a:pt x="62" y="34"/>
                    </a:moveTo>
                    <a:lnTo>
                      <a:pt x="62" y="34"/>
                    </a:lnTo>
                    <a:lnTo>
                      <a:pt x="74" y="22"/>
                    </a:lnTo>
                    <a:lnTo>
                      <a:pt x="74" y="22"/>
                    </a:lnTo>
                    <a:lnTo>
                      <a:pt x="62" y="22"/>
                    </a:lnTo>
                    <a:lnTo>
                      <a:pt x="52" y="22"/>
                    </a:lnTo>
                    <a:lnTo>
                      <a:pt x="52" y="34"/>
                    </a:lnTo>
                    <a:lnTo>
                      <a:pt x="6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 name="Freeform 77"/>
              <p:cNvSpPr>
                <a:spLocks noEditPoints="1"/>
              </p:cNvSpPr>
              <p:nvPr/>
            </p:nvSpPr>
            <p:spPr bwMode="auto">
              <a:xfrm>
                <a:off x="3514" y="2936"/>
                <a:ext cx="100" cy="102"/>
              </a:xfrm>
              <a:custGeom>
                <a:avLst/>
                <a:gdLst>
                  <a:gd name="T0" fmla="*/ 12 w 100"/>
                  <a:gd name="T1" fmla="*/ 18 h 102"/>
                  <a:gd name="T2" fmla="*/ 0 w 100"/>
                  <a:gd name="T3" fmla="*/ 8 h 102"/>
                  <a:gd name="T4" fmla="*/ 12 w 100"/>
                  <a:gd name="T5" fmla="*/ 10 h 102"/>
                  <a:gd name="T6" fmla="*/ 44 w 100"/>
                  <a:gd name="T7" fmla="*/ 10 h 102"/>
                  <a:gd name="T8" fmla="*/ 54 w 100"/>
                  <a:gd name="T9" fmla="*/ 0 h 102"/>
                  <a:gd name="T10" fmla="*/ 54 w 100"/>
                  <a:gd name="T11" fmla="*/ 10 h 102"/>
                  <a:gd name="T12" fmla="*/ 88 w 100"/>
                  <a:gd name="T13" fmla="*/ 10 h 102"/>
                  <a:gd name="T14" fmla="*/ 100 w 100"/>
                  <a:gd name="T15" fmla="*/ 18 h 102"/>
                  <a:gd name="T16" fmla="*/ 88 w 100"/>
                  <a:gd name="T17" fmla="*/ 18 h 102"/>
                  <a:gd name="T18" fmla="*/ 54 w 100"/>
                  <a:gd name="T19" fmla="*/ 24 h 102"/>
                  <a:gd name="T20" fmla="*/ 80 w 100"/>
                  <a:gd name="T21" fmla="*/ 24 h 102"/>
                  <a:gd name="T22" fmla="*/ 90 w 100"/>
                  <a:gd name="T23" fmla="*/ 24 h 102"/>
                  <a:gd name="T24" fmla="*/ 90 w 100"/>
                  <a:gd name="T25" fmla="*/ 54 h 102"/>
                  <a:gd name="T26" fmla="*/ 90 w 100"/>
                  <a:gd name="T27" fmla="*/ 62 h 102"/>
                  <a:gd name="T28" fmla="*/ 80 w 100"/>
                  <a:gd name="T29" fmla="*/ 62 h 102"/>
                  <a:gd name="T30" fmla="*/ 78 w 100"/>
                  <a:gd name="T31" fmla="*/ 68 h 102"/>
                  <a:gd name="T32" fmla="*/ 88 w 100"/>
                  <a:gd name="T33" fmla="*/ 68 h 102"/>
                  <a:gd name="T34" fmla="*/ 100 w 100"/>
                  <a:gd name="T35" fmla="*/ 78 h 102"/>
                  <a:gd name="T36" fmla="*/ 88 w 100"/>
                  <a:gd name="T37" fmla="*/ 78 h 102"/>
                  <a:gd name="T38" fmla="*/ 78 w 100"/>
                  <a:gd name="T39" fmla="*/ 94 h 102"/>
                  <a:gd name="T40" fmla="*/ 76 w 100"/>
                  <a:gd name="T41" fmla="*/ 98 h 102"/>
                  <a:gd name="T42" fmla="*/ 74 w 100"/>
                  <a:gd name="T43" fmla="*/ 100 h 102"/>
                  <a:gd name="T44" fmla="*/ 62 w 100"/>
                  <a:gd name="T45" fmla="*/ 102 h 102"/>
                  <a:gd name="T46" fmla="*/ 54 w 100"/>
                  <a:gd name="T47" fmla="*/ 102 h 102"/>
                  <a:gd name="T48" fmla="*/ 50 w 100"/>
                  <a:gd name="T49" fmla="*/ 92 h 102"/>
                  <a:gd name="T50" fmla="*/ 64 w 100"/>
                  <a:gd name="T51" fmla="*/ 94 h 102"/>
                  <a:gd name="T52" fmla="*/ 68 w 100"/>
                  <a:gd name="T53" fmla="*/ 94 h 102"/>
                  <a:gd name="T54" fmla="*/ 68 w 100"/>
                  <a:gd name="T55" fmla="*/ 78 h 102"/>
                  <a:gd name="T56" fmla="*/ 12 w 100"/>
                  <a:gd name="T57" fmla="*/ 78 h 102"/>
                  <a:gd name="T58" fmla="*/ 0 w 100"/>
                  <a:gd name="T59" fmla="*/ 68 h 102"/>
                  <a:gd name="T60" fmla="*/ 12 w 100"/>
                  <a:gd name="T61" fmla="*/ 68 h 102"/>
                  <a:gd name="T62" fmla="*/ 68 w 100"/>
                  <a:gd name="T63" fmla="*/ 62 h 102"/>
                  <a:gd name="T64" fmla="*/ 20 w 100"/>
                  <a:gd name="T65" fmla="*/ 62 h 102"/>
                  <a:gd name="T66" fmla="*/ 10 w 100"/>
                  <a:gd name="T67" fmla="*/ 62 h 102"/>
                  <a:gd name="T68" fmla="*/ 10 w 100"/>
                  <a:gd name="T69" fmla="*/ 32 h 102"/>
                  <a:gd name="T70" fmla="*/ 10 w 100"/>
                  <a:gd name="T71" fmla="*/ 24 h 102"/>
                  <a:gd name="T72" fmla="*/ 20 w 100"/>
                  <a:gd name="T73" fmla="*/ 24 h 102"/>
                  <a:gd name="T74" fmla="*/ 44 w 100"/>
                  <a:gd name="T75" fmla="*/ 18 h 102"/>
                  <a:gd name="T76" fmla="*/ 20 w 100"/>
                  <a:gd name="T77" fmla="*/ 32 h 102"/>
                  <a:gd name="T78" fmla="*/ 44 w 100"/>
                  <a:gd name="T79" fmla="*/ 40 h 102"/>
                  <a:gd name="T80" fmla="*/ 20 w 100"/>
                  <a:gd name="T81" fmla="*/ 32 h 102"/>
                  <a:gd name="T82" fmla="*/ 20 w 100"/>
                  <a:gd name="T83" fmla="*/ 54 h 102"/>
                  <a:gd name="T84" fmla="*/ 44 w 100"/>
                  <a:gd name="T85" fmla="*/ 48 h 102"/>
                  <a:gd name="T86" fmla="*/ 38 w 100"/>
                  <a:gd name="T87" fmla="*/ 100 h 102"/>
                  <a:gd name="T88" fmla="*/ 30 w 100"/>
                  <a:gd name="T89" fmla="*/ 92 h 102"/>
                  <a:gd name="T90" fmla="*/ 28 w 100"/>
                  <a:gd name="T91" fmla="*/ 78 h 102"/>
                  <a:gd name="T92" fmla="*/ 38 w 100"/>
                  <a:gd name="T93" fmla="*/ 86 h 102"/>
                  <a:gd name="T94" fmla="*/ 38 w 100"/>
                  <a:gd name="T95" fmla="*/ 100 h 102"/>
                  <a:gd name="T96" fmla="*/ 80 w 100"/>
                  <a:gd name="T97" fmla="*/ 40 h 102"/>
                  <a:gd name="T98" fmla="*/ 54 w 100"/>
                  <a:gd name="T99" fmla="*/ 32 h 102"/>
                  <a:gd name="T100" fmla="*/ 54 w 100"/>
                  <a:gd name="T101" fmla="*/ 54 h 102"/>
                  <a:gd name="T102" fmla="*/ 80 w 100"/>
                  <a:gd name="T103" fmla="*/ 48 h 102"/>
                  <a:gd name="T104" fmla="*/ 54 w 100"/>
                  <a:gd name="T105" fmla="*/ 5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02">
                    <a:moveTo>
                      <a:pt x="12" y="18"/>
                    </a:moveTo>
                    <a:lnTo>
                      <a:pt x="12" y="18"/>
                    </a:lnTo>
                    <a:lnTo>
                      <a:pt x="0" y="18"/>
                    </a:lnTo>
                    <a:lnTo>
                      <a:pt x="0" y="8"/>
                    </a:lnTo>
                    <a:lnTo>
                      <a:pt x="0" y="8"/>
                    </a:lnTo>
                    <a:lnTo>
                      <a:pt x="12" y="10"/>
                    </a:lnTo>
                    <a:lnTo>
                      <a:pt x="44" y="10"/>
                    </a:lnTo>
                    <a:lnTo>
                      <a:pt x="44" y="10"/>
                    </a:lnTo>
                    <a:lnTo>
                      <a:pt x="44" y="0"/>
                    </a:lnTo>
                    <a:lnTo>
                      <a:pt x="54" y="0"/>
                    </a:lnTo>
                    <a:lnTo>
                      <a:pt x="54" y="0"/>
                    </a:lnTo>
                    <a:lnTo>
                      <a:pt x="54" y="10"/>
                    </a:lnTo>
                    <a:lnTo>
                      <a:pt x="88" y="10"/>
                    </a:lnTo>
                    <a:lnTo>
                      <a:pt x="88" y="10"/>
                    </a:lnTo>
                    <a:lnTo>
                      <a:pt x="100" y="8"/>
                    </a:lnTo>
                    <a:lnTo>
                      <a:pt x="100" y="18"/>
                    </a:lnTo>
                    <a:lnTo>
                      <a:pt x="100" y="18"/>
                    </a:lnTo>
                    <a:lnTo>
                      <a:pt x="88" y="18"/>
                    </a:lnTo>
                    <a:lnTo>
                      <a:pt x="54" y="18"/>
                    </a:lnTo>
                    <a:lnTo>
                      <a:pt x="54" y="24"/>
                    </a:lnTo>
                    <a:lnTo>
                      <a:pt x="80" y="24"/>
                    </a:lnTo>
                    <a:lnTo>
                      <a:pt x="80" y="24"/>
                    </a:lnTo>
                    <a:lnTo>
                      <a:pt x="90" y="24"/>
                    </a:lnTo>
                    <a:lnTo>
                      <a:pt x="90" y="24"/>
                    </a:lnTo>
                    <a:lnTo>
                      <a:pt x="90" y="32"/>
                    </a:lnTo>
                    <a:lnTo>
                      <a:pt x="90" y="54"/>
                    </a:lnTo>
                    <a:lnTo>
                      <a:pt x="90" y="54"/>
                    </a:lnTo>
                    <a:lnTo>
                      <a:pt x="90" y="62"/>
                    </a:lnTo>
                    <a:lnTo>
                      <a:pt x="90" y="62"/>
                    </a:lnTo>
                    <a:lnTo>
                      <a:pt x="80" y="62"/>
                    </a:lnTo>
                    <a:lnTo>
                      <a:pt x="78" y="62"/>
                    </a:lnTo>
                    <a:lnTo>
                      <a:pt x="78" y="68"/>
                    </a:lnTo>
                    <a:lnTo>
                      <a:pt x="88" y="68"/>
                    </a:lnTo>
                    <a:lnTo>
                      <a:pt x="88" y="68"/>
                    </a:lnTo>
                    <a:lnTo>
                      <a:pt x="100" y="68"/>
                    </a:lnTo>
                    <a:lnTo>
                      <a:pt x="100" y="78"/>
                    </a:lnTo>
                    <a:lnTo>
                      <a:pt x="100" y="78"/>
                    </a:lnTo>
                    <a:lnTo>
                      <a:pt x="88" y="78"/>
                    </a:lnTo>
                    <a:lnTo>
                      <a:pt x="78" y="78"/>
                    </a:lnTo>
                    <a:lnTo>
                      <a:pt x="78" y="94"/>
                    </a:lnTo>
                    <a:lnTo>
                      <a:pt x="78" y="94"/>
                    </a:lnTo>
                    <a:lnTo>
                      <a:pt x="76" y="98"/>
                    </a:lnTo>
                    <a:lnTo>
                      <a:pt x="74" y="100"/>
                    </a:lnTo>
                    <a:lnTo>
                      <a:pt x="74" y="100"/>
                    </a:lnTo>
                    <a:lnTo>
                      <a:pt x="70" y="102"/>
                    </a:lnTo>
                    <a:lnTo>
                      <a:pt x="62" y="102"/>
                    </a:lnTo>
                    <a:lnTo>
                      <a:pt x="62" y="102"/>
                    </a:lnTo>
                    <a:lnTo>
                      <a:pt x="54" y="102"/>
                    </a:lnTo>
                    <a:lnTo>
                      <a:pt x="54" y="102"/>
                    </a:lnTo>
                    <a:lnTo>
                      <a:pt x="50" y="92"/>
                    </a:lnTo>
                    <a:lnTo>
                      <a:pt x="50" y="92"/>
                    </a:lnTo>
                    <a:lnTo>
                      <a:pt x="64" y="94"/>
                    </a:lnTo>
                    <a:lnTo>
                      <a:pt x="64" y="94"/>
                    </a:lnTo>
                    <a:lnTo>
                      <a:pt x="68" y="94"/>
                    </a:lnTo>
                    <a:lnTo>
                      <a:pt x="68" y="90"/>
                    </a:lnTo>
                    <a:lnTo>
                      <a:pt x="68" y="78"/>
                    </a:lnTo>
                    <a:lnTo>
                      <a:pt x="12" y="78"/>
                    </a:lnTo>
                    <a:lnTo>
                      <a:pt x="12" y="78"/>
                    </a:lnTo>
                    <a:lnTo>
                      <a:pt x="0" y="78"/>
                    </a:lnTo>
                    <a:lnTo>
                      <a:pt x="0" y="68"/>
                    </a:lnTo>
                    <a:lnTo>
                      <a:pt x="0" y="68"/>
                    </a:lnTo>
                    <a:lnTo>
                      <a:pt x="12" y="68"/>
                    </a:lnTo>
                    <a:lnTo>
                      <a:pt x="68" y="68"/>
                    </a:lnTo>
                    <a:lnTo>
                      <a:pt x="68" y="62"/>
                    </a:lnTo>
                    <a:lnTo>
                      <a:pt x="20" y="62"/>
                    </a:lnTo>
                    <a:lnTo>
                      <a:pt x="20" y="62"/>
                    </a:lnTo>
                    <a:lnTo>
                      <a:pt x="10" y="62"/>
                    </a:lnTo>
                    <a:lnTo>
                      <a:pt x="10" y="62"/>
                    </a:lnTo>
                    <a:lnTo>
                      <a:pt x="10" y="54"/>
                    </a:lnTo>
                    <a:lnTo>
                      <a:pt x="10" y="32"/>
                    </a:lnTo>
                    <a:lnTo>
                      <a:pt x="10" y="32"/>
                    </a:lnTo>
                    <a:lnTo>
                      <a:pt x="10" y="24"/>
                    </a:lnTo>
                    <a:lnTo>
                      <a:pt x="10" y="24"/>
                    </a:lnTo>
                    <a:lnTo>
                      <a:pt x="20" y="24"/>
                    </a:lnTo>
                    <a:lnTo>
                      <a:pt x="44" y="24"/>
                    </a:lnTo>
                    <a:lnTo>
                      <a:pt x="44" y="18"/>
                    </a:lnTo>
                    <a:lnTo>
                      <a:pt x="12" y="18"/>
                    </a:lnTo>
                    <a:close/>
                    <a:moveTo>
                      <a:pt x="20" y="32"/>
                    </a:moveTo>
                    <a:lnTo>
                      <a:pt x="20" y="40"/>
                    </a:lnTo>
                    <a:lnTo>
                      <a:pt x="44" y="40"/>
                    </a:lnTo>
                    <a:lnTo>
                      <a:pt x="44" y="32"/>
                    </a:lnTo>
                    <a:lnTo>
                      <a:pt x="20" y="32"/>
                    </a:lnTo>
                    <a:close/>
                    <a:moveTo>
                      <a:pt x="20" y="48"/>
                    </a:moveTo>
                    <a:lnTo>
                      <a:pt x="20" y="54"/>
                    </a:lnTo>
                    <a:lnTo>
                      <a:pt x="44" y="54"/>
                    </a:lnTo>
                    <a:lnTo>
                      <a:pt x="44" y="48"/>
                    </a:lnTo>
                    <a:lnTo>
                      <a:pt x="20" y="48"/>
                    </a:lnTo>
                    <a:close/>
                    <a:moveTo>
                      <a:pt x="38" y="100"/>
                    </a:moveTo>
                    <a:lnTo>
                      <a:pt x="38" y="100"/>
                    </a:lnTo>
                    <a:lnTo>
                      <a:pt x="30" y="92"/>
                    </a:lnTo>
                    <a:lnTo>
                      <a:pt x="20" y="84"/>
                    </a:lnTo>
                    <a:lnTo>
                      <a:pt x="28" y="78"/>
                    </a:lnTo>
                    <a:lnTo>
                      <a:pt x="28" y="78"/>
                    </a:lnTo>
                    <a:lnTo>
                      <a:pt x="38" y="86"/>
                    </a:lnTo>
                    <a:lnTo>
                      <a:pt x="44" y="92"/>
                    </a:lnTo>
                    <a:lnTo>
                      <a:pt x="38" y="100"/>
                    </a:lnTo>
                    <a:close/>
                    <a:moveTo>
                      <a:pt x="54" y="40"/>
                    </a:moveTo>
                    <a:lnTo>
                      <a:pt x="80" y="40"/>
                    </a:lnTo>
                    <a:lnTo>
                      <a:pt x="80" y="32"/>
                    </a:lnTo>
                    <a:lnTo>
                      <a:pt x="54" y="32"/>
                    </a:lnTo>
                    <a:lnTo>
                      <a:pt x="54" y="40"/>
                    </a:lnTo>
                    <a:close/>
                    <a:moveTo>
                      <a:pt x="54" y="54"/>
                    </a:moveTo>
                    <a:lnTo>
                      <a:pt x="80" y="54"/>
                    </a:lnTo>
                    <a:lnTo>
                      <a:pt x="80" y="48"/>
                    </a:lnTo>
                    <a:lnTo>
                      <a:pt x="54" y="48"/>
                    </a:lnTo>
                    <a:lnTo>
                      <a:pt x="54"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 name="Freeform 78"/>
              <p:cNvSpPr>
                <a:spLocks noEditPoints="1"/>
              </p:cNvSpPr>
              <p:nvPr/>
            </p:nvSpPr>
            <p:spPr bwMode="auto">
              <a:xfrm>
                <a:off x="3630" y="2940"/>
                <a:ext cx="92" cy="98"/>
              </a:xfrm>
              <a:custGeom>
                <a:avLst/>
                <a:gdLst>
                  <a:gd name="T0" fmla="*/ 10 w 92"/>
                  <a:gd name="T1" fmla="*/ 86 h 98"/>
                  <a:gd name="T2" fmla="*/ 0 w 92"/>
                  <a:gd name="T3" fmla="*/ 98 h 98"/>
                  <a:gd name="T4" fmla="*/ 0 w 92"/>
                  <a:gd name="T5" fmla="*/ 86 h 98"/>
                  <a:gd name="T6" fmla="*/ 0 w 92"/>
                  <a:gd name="T7" fmla="*/ 12 h 98"/>
                  <a:gd name="T8" fmla="*/ 0 w 92"/>
                  <a:gd name="T9" fmla="*/ 0 h 98"/>
                  <a:gd name="T10" fmla="*/ 30 w 92"/>
                  <a:gd name="T11" fmla="*/ 0 h 98"/>
                  <a:gd name="T12" fmla="*/ 42 w 92"/>
                  <a:gd name="T13" fmla="*/ 0 h 98"/>
                  <a:gd name="T14" fmla="*/ 40 w 92"/>
                  <a:gd name="T15" fmla="*/ 10 h 98"/>
                  <a:gd name="T16" fmla="*/ 40 w 92"/>
                  <a:gd name="T17" fmla="*/ 30 h 98"/>
                  <a:gd name="T18" fmla="*/ 42 w 92"/>
                  <a:gd name="T19" fmla="*/ 42 h 98"/>
                  <a:gd name="T20" fmla="*/ 10 w 92"/>
                  <a:gd name="T21" fmla="*/ 40 h 98"/>
                  <a:gd name="T22" fmla="*/ 10 w 92"/>
                  <a:gd name="T23" fmla="*/ 16 h 98"/>
                  <a:gd name="T24" fmla="*/ 32 w 92"/>
                  <a:gd name="T25" fmla="*/ 8 h 98"/>
                  <a:gd name="T26" fmla="*/ 10 w 92"/>
                  <a:gd name="T27" fmla="*/ 16 h 98"/>
                  <a:gd name="T28" fmla="*/ 32 w 92"/>
                  <a:gd name="T29" fmla="*/ 32 h 98"/>
                  <a:gd name="T30" fmla="*/ 10 w 92"/>
                  <a:gd name="T31" fmla="*/ 24 h 98"/>
                  <a:gd name="T32" fmla="*/ 92 w 92"/>
                  <a:gd name="T33" fmla="*/ 86 h 98"/>
                  <a:gd name="T34" fmla="*/ 92 w 92"/>
                  <a:gd name="T35" fmla="*/ 92 h 98"/>
                  <a:gd name="T36" fmla="*/ 84 w 92"/>
                  <a:gd name="T37" fmla="*/ 96 h 98"/>
                  <a:gd name="T38" fmla="*/ 76 w 92"/>
                  <a:gd name="T39" fmla="*/ 98 h 98"/>
                  <a:gd name="T40" fmla="*/ 64 w 92"/>
                  <a:gd name="T41" fmla="*/ 98 h 98"/>
                  <a:gd name="T42" fmla="*/ 62 w 92"/>
                  <a:gd name="T43" fmla="*/ 86 h 98"/>
                  <a:gd name="T44" fmla="*/ 76 w 92"/>
                  <a:gd name="T45" fmla="*/ 88 h 98"/>
                  <a:gd name="T46" fmla="*/ 82 w 92"/>
                  <a:gd name="T47" fmla="*/ 84 h 98"/>
                  <a:gd name="T48" fmla="*/ 60 w 92"/>
                  <a:gd name="T49" fmla="*/ 40 h 98"/>
                  <a:gd name="T50" fmla="*/ 50 w 92"/>
                  <a:gd name="T51" fmla="*/ 42 h 98"/>
                  <a:gd name="T52" fmla="*/ 50 w 92"/>
                  <a:gd name="T53" fmla="*/ 30 h 98"/>
                  <a:gd name="T54" fmla="*/ 50 w 92"/>
                  <a:gd name="T55" fmla="*/ 10 h 98"/>
                  <a:gd name="T56" fmla="*/ 50 w 92"/>
                  <a:gd name="T57" fmla="*/ 0 h 98"/>
                  <a:gd name="T58" fmla="*/ 80 w 92"/>
                  <a:gd name="T59" fmla="*/ 0 h 98"/>
                  <a:gd name="T60" fmla="*/ 92 w 92"/>
                  <a:gd name="T61" fmla="*/ 0 h 98"/>
                  <a:gd name="T62" fmla="*/ 92 w 92"/>
                  <a:gd name="T63" fmla="*/ 12 h 98"/>
                  <a:gd name="T64" fmla="*/ 60 w 92"/>
                  <a:gd name="T65" fmla="*/ 16 h 98"/>
                  <a:gd name="T66" fmla="*/ 82 w 92"/>
                  <a:gd name="T67" fmla="*/ 8 h 98"/>
                  <a:gd name="T68" fmla="*/ 60 w 92"/>
                  <a:gd name="T69" fmla="*/ 16 h 98"/>
                  <a:gd name="T70" fmla="*/ 82 w 92"/>
                  <a:gd name="T71" fmla="*/ 32 h 98"/>
                  <a:gd name="T72" fmla="*/ 60 w 92"/>
                  <a:gd name="T73" fmla="*/ 2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8">
                    <a:moveTo>
                      <a:pt x="10" y="86"/>
                    </a:moveTo>
                    <a:lnTo>
                      <a:pt x="10" y="86"/>
                    </a:lnTo>
                    <a:lnTo>
                      <a:pt x="12" y="98"/>
                    </a:lnTo>
                    <a:lnTo>
                      <a:pt x="0" y="98"/>
                    </a:lnTo>
                    <a:lnTo>
                      <a:pt x="0" y="98"/>
                    </a:lnTo>
                    <a:lnTo>
                      <a:pt x="0" y="86"/>
                    </a:lnTo>
                    <a:lnTo>
                      <a:pt x="0" y="12"/>
                    </a:lnTo>
                    <a:lnTo>
                      <a:pt x="0" y="12"/>
                    </a:lnTo>
                    <a:lnTo>
                      <a:pt x="0" y="0"/>
                    </a:lnTo>
                    <a:lnTo>
                      <a:pt x="0" y="0"/>
                    </a:lnTo>
                    <a:lnTo>
                      <a:pt x="12" y="0"/>
                    </a:lnTo>
                    <a:lnTo>
                      <a:pt x="30" y="0"/>
                    </a:lnTo>
                    <a:lnTo>
                      <a:pt x="30" y="0"/>
                    </a:lnTo>
                    <a:lnTo>
                      <a:pt x="42" y="0"/>
                    </a:lnTo>
                    <a:lnTo>
                      <a:pt x="42" y="0"/>
                    </a:lnTo>
                    <a:lnTo>
                      <a:pt x="40" y="10"/>
                    </a:lnTo>
                    <a:lnTo>
                      <a:pt x="40" y="30"/>
                    </a:lnTo>
                    <a:lnTo>
                      <a:pt x="40" y="30"/>
                    </a:lnTo>
                    <a:lnTo>
                      <a:pt x="42" y="42"/>
                    </a:lnTo>
                    <a:lnTo>
                      <a:pt x="42" y="42"/>
                    </a:lnTo>
                    <a:lnTo>
                      <a:pt x="30" y="40"/>
                    </a:lnTo>
                    <a:lnTo>
                      <a:pt x="10" y="40"/>
                    </a:lnTo>
                    <a:lnTo>
                      <a:pt x="10" y="86"/>
                    </a:lnTo>
                    <a:close/>
                    <a:moveTo>
                      <a:pt x="10" y="16"/>
                    </a:moveTo>
                    <a:lnTo>
                      <a:pt x="32" y="16"/>
                    </a:lnTo>
                    <a:lnTo>
                      <a:pt x="32" y="8"/>
                    </a:lnTo>
                    <a:lnTo>
                      <a:pt x="10" y="8"/>
                    </a:lnTo>
                    <a:lnTo>
                      <a:pt x="10" y="16"/>
                    </a:lnTo>
                    <a:close/>
                    <a:moveTo>
                      <a:pt x="10" y="32"/>
                    </a:moveTo>
                    <a:lnTo>
                      <a:pt x="32" y="32"/>
                    </a:lnTo>
                    <a:lnTo>
                      <a:pt x="32" y="24"/>
                    </a:lnTo>
                    <a:lnTo>
                      <a:pt x="10" y="24"/>
                    </a:lnTo>
                    <a:lnTo>
                      <a:pt x="10" y="32"/>
                    </a:lnTo>
                    <a:close/>
                    <a:moveTo>
                      <a:pt x="92" y="86"/>
                    </a:moveTo>
                    <a:lnTo>
                      <a:pt x="92" y="86"/>
                    </a:lnTo>
                    <a:lnTo>
                      <a:pt x="92" y="92"/>
                    </a:lnTo>
                    <a:lnTo>
                      <a:pt x="88" y="96"/>
                    </a:lnTo>
                    <a:lnTo>
                      <a:pt x="84" y="96"/>
                    </a:lnTo>
                    <a:lnTo>
                      <a:pt x="76" y="98"/>
                    </a:lnTo>
                    <a:lnTo>
                      <a:pt x="76" y="98"/>
                    </a:lnTo>
                    <a:lnTo>
                      <a:pt x="64" y="98"/>
                    </a:lnTo>
                    <a:lnTo>
                      <a:pt x="64" y="98"/>
                    </a:lnTo>
                    <a:lnTo>
                      <a:pt x="62" y="86"/>
                    </a:lnTo>
                    <a:lnTo>
                      <a:pt x="62" y="86"/>
                    </a:lnTo>
                    <a:lnTo>
                      <a:pt x="76" y="88"/>
                    </a:lnTo>
                    <a:lnTo>
                      <a:pt x="76" y="88"/>
                    </a:lnTo>
                    <a:lnTo>
                      <a:pt x="80" y="88"/>
                    </a:lnTo>
                    <a:lnTo>
                      <a:pt x="82" y="84"/>
                    </a:lnTo>
                    <a:lnTo>
                      <a:pt x="82" y="40"/>
                    </a:lnTo>
                    <a:lnTo>
                      <a:pt x="60" y="40"/>
                    </a:lnTo>
                    <a:lnTo>
                      <a:pt x="60" y="40"/>
                    </a:lnTo>
                    <a:lnTo>
                      <a:pt x="50" y="42"/>
                    </a:lnTo>
                    <a:lnTo>
                      <a:pt x="50" y="42"/>
                    </a:lnTo>
                    <a:lnTo>
                      <a:pt x="50" y="30"/>
                    </a:lnTo>
                    <a:lnTo>
                      <a:pt x="50" y="10"/>
                    </a:lnTo>
                    <a:lnTo>
                      <a:pt x="50" y="10"/>
                    </a:lnTo>
                    <a:lnTo>
                      <a:pt x="50" y="0"/>
                    </a:lnTo>
                    <a:lnTo>
                      <a:pt x="50" y="0"/>
                    </a:lnTo>
                    <a:lnTo>
                      <a:pt x="62" y="0"/>
                    </a:lnTo>
                    <a:lnTo>
                      <a:pt x="80" y="0"/>
                    </a:lnTo>
                    <a:lnTo>
                      <a:pt x="80" y="0"/>
                    </a:lnTo>
                    <a:lnTo>
                      <a:pt x="92" y="0"/>
                    </a:lnTo>
                    <a:lnTo>
                      <a:pt x="92" y="0"/>
                    </a:lnTo>
                    <a:lnTo>
                      <a:pt x="92" y="12"/>
                    </a:lnTo>
                    <a:lnTo>
                      <a:pt x="92" y="86"/>
                    </a:lnTo>
                    <a:close/>
                    <a:moveTo>
                      <a:pt x="60" y="16"/>
                    </a:moveTo>
                    <a:lnTo>
                      <a:pt x="82" y="16"/>
                    </a:lnTo>
                    <a:lnTo>
                      <a:pt x="82" y="8"/>
                    </a:lnTo>
                    <a:lnTo>
                      <a:pt x="60" y="8"/>
                    </a:lnTo>
                    <a:lnTo>
                      <a:pt x="60" y="16"/>
                    </a:lnTo>
                    <a:close/>
                    <a:moveTo>
                      <a:pt x="60" y="32"/>
                    </a:moveTo>
                    <a:lnTo>
                      <a:pt x="82" y="32"/>
                    </a:lnTo>
                    <a:lnTo>
                      <a:pt x="82" y="24"/>
                    </a:lnTo>
                    <a:lnTo>
                      <a:pt x="60" y="24"/>
                    </a:lnTo>
                    <a:lnTo>
                      <a:pt x="6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 name="Freeform 79"/>
              <p:cNvSpPr>
                <a:spLocks noEditPoints="1"/>
              </p:cNvSpPr>
              <p:nvPr/>
            </p:nvSpPr>
            <p:spPr bwMode="auto">
              <a:xfrm>
                <a:off x="3740" y="2940"/>
                <a:ext cx="98" cy="100"/>
              </a:xfrm>
              <a:custGeom>
                <a:avLst/>
                <a:gdLst>
                  <a:gd name="T0" fmla="*/ 98 w 98"/>
                  <a:gd name="T1" fmla="*/ 96 h 100"/>
                  <a:gd name="T2" fmla="*/ 12 w 98"/>
                  <a:gd name="T3" fmla="*/ 94 h 100"/>
                  <a:gd name="T4" fmla="*/ 0 w 98"/>
                  <a:gd name="T5" fmla="*/ 100 h 100"/>
                  <a:gd name="T6" fmla="*/ 2 w 98"/>
                  <a:gd name="T7" fmla="*/ 86 h 100"/>
                  <a:gd name="T8" fmla="*/ 2 w 98"/>
                  <a:gd name="T9" fmla="*/ 12 h 100"/>
                  <a:gd name="T10" fmla="*/ 0 w 98"/>
                  <a:gd name="T11" fmla="*/ 0 h 100"/>
                  <a:gd name="T12" fmla="*/ 84 w 98"/>
                  <a:gd name="T13" fmla="*/ 0 h 100"/>
                  <a:gd name="T14" fmla="*/ 96 w 98"/>
                  <a:gd name="T15" fmla="*/ 0 h 100"/>
                  <a:gd name="T16" fmla="*/ 96 w 98"/>
                  <a:gd name="T17" fmla="*/ 10 h 100"/>
                  <a:gd name="T18" fmla="*/ 12 w 98"/>
                  <a:gd name="T19" fmla="*/ 10 h 100"/>
                  <a:gd name="T20" fmla="*/ 86 w 98"/>
                  <a:gd name="T21" fmla="*/ 86 h 100"/>
                  <a:gd name="T22" fmla="*/ 98 w 98"/>
                  <a:gd name="T23" fmla="*/ 84 h 100"/>
                  <a:gd name="T24" fmla="*/ 62 w 98"/>
                  <a:gd name="T25" fmla="*/ 52 h 100"/>
                  <a:gd name="T26" fmla="*/ 66 w 98"/>
                  <a:gd name="T27" fmla="*/ 60 h 100"/>
                  <a:gd name="T28" fmla="*/ 74 w 98"/>
                  <a:gd name="T29" fmla="*/ 66 h 100"/>
                  <a:gd name="T30" fmla="*/ 96 w 98"/>
                  <a:gd name="T31" fmla="*/ 72 h 100"/>
                  <a:gd name="T32" fmla="*/ 90 w 98"/>
                  <a:gd name="T33" fmla="*/ 82 h 100"/>
                  <a:gd name="T34" fmla="*/ 76 w 98"/>
                  <a:gd name="T35" fmla="*/ 78 h 100"/>
                  <a:gd name="T36" fmla="*/ 68 w 98"/>
                  <a:gd name="T37" fmla="*/ 72 h 100"/>
                  <a:gd name="T38" fmla="*/ 54 w 98"/>
                  <a:gd name="T39" fmla="*/ 58 h 100"/>
                  <a:gd name="T40" fmla="*/ 50 w 98"/>
                  <a:gd name="T41" fmla="*/ 66 h 100"/>
                  <a:gd name="T42" fmla="*/ 42 w 98"/>
                  <a:gd name="T43" fmla="*/ 72 h 100"/>
                  <a:gd name="T44" fmla="*/ 22 w 98"/>
                  <a:gd name="T45" fmla="*/ 82 h 100"/>
                  <a:gd name="T46" fmla="*/ 16 w 98"/>
                  <a:gd name="T47" fmla="*/ 74 h 100"/>
                  <a:gd name="T48" fmla="*/ 28 w 98"/>
                  <a:gd name="T49" fmla="*/ 70 h 100"/>
                  <a:gd name="T50" fmla="*/ 38 w 98"/>
                  <a:gd name="T51" fmla="*/ 64 h 100"/>
                  <a:gd name="T52" fmla="*/ 46 w 98"/>
                  <a:gd name="T53" fmla="*/ 52 h 100"/>
                  <a:gd name="T54" fmla="*/ 30 w 98"/>
                  <a:gd name="T55" fmla="*/ 52 h 100"/>
                  <a:gd name="T56" fmla="*/ 18 w 98"/>
                  <a:gd name="T57" fmla="*/ 44 h 100"/>
                  <a:gd name="T58" fmla="*/ 30 w 98"/>
                  <a:gd name="T59" fmla="*/ 44 h 100"/>
                  <a:gd name="T60" fmla="*/ 48 w 98"/>
                  <a:gd name="T61" fmla="*/ 44 h 100"/>
                  <a:gd name="T62" fmla="*/ 34 w 98"/>
                  <a:gd name="T63" fmla="*/ 30 h 100"/>
                  <a:gd name="T64" fmla="*/ 24 w 98"/>
                  <a:gd name="T65" fmla="*/ 42 h 100"/>
                  <a:gd name="T66" fmla="*/ 16 w 98"/>
                  <a:gd name="T67" fmla="*/ 36 h 100"/>
                  <a:gd name="T68" fmla="*/ 28 w 98"/>
                  <a:gd name="T69" fmla="*/ 24 h 100"/>
                  <a:gd name="T70" fmla="*/ 44 w 98"/>
                  <a:gd name="T71" fmla="*/ 14 h 100"/>
                  <a:gd name="T72" fmla="*/ 42 w 98"/>
                  <a:gd name="T73" fmla="*/ 18 h 100"/>
                  <a:gd name="T74" fmla="*/ 40 w 98"/>
                  <a:gd name="T75" fmla="*/ 22 h 100"/>
                  <a:gd name="T76" fmla="*/ 78 w 98"/>
                  <a:gd name="T77" fmla="*/ 22 h 100"/>
                  <a:gd name="T78" fmla="*/ 88 w 98"/>
                  <a:gd name="T79" fmla="*/ 32 h 100"/>
                  <a:gd name="T80" fmla="*/ 78 w 98"/>
                  <a:gd name="T81" fmla="*/ 30 h 100"/>
                  <a:gd name="T82" fmla="*/ 60 w 98"/>
                  <a:gd name="T83" fmla="*/ 30 h 100"/>
                  <a:gd name="T84" fmla="*/ 60 w 98"/>
                  <a:gd name="T85" fmla="*/ 34 h 100"/>
                  <a:gd name="T86" fmla="*/ 84 w 98"/>
                  <a:gd name="T87" fmla="*/ 44 h 100"/>
                  <a:gd name="T88" fmla="*/ 96 w 98"/>
                  <a:gd name="T89" fmla="*/ 42 h 100"/>
                  <a:gd name="T90" fmla="*/ 96 w 98"/>
                  <a:gd name="T91" fmla="*/ 54 h 100"/>
                  <a:gd name="T92" fmla="*/ 62 w 98"/>
                  <a:gd name="T93"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00">
                    <a:moveTo>
                      <a:pt x="98" y="96"/>
                    </a:moveTo>
                    <a:lnTo>
                      <a:pt x="98" y="96"/>
                    </a:lnTo>
                    <a:lnTo>
                      <a:pt x="86" y="94"/>
                    </a:lnTo>
                    <a:lnTo>
                      <a:pt x="12" y="94"/>
                    </a:lnTo>
                    <a:lnTo>
                      <a:pt x="12" y="100"/>
                    </a:lnTo>
                    <a:lnTo>
                      <a:pt x="0" y="100"/>
                    </a:lnTo>
                    <a:lnTo>
                      <a:pt x="0" y="100"/>
                    </a:lnTo>
                    <a:lnTo>
                      <a:pt x="2" y="86"/>
                    </a:lnTo>
                    <a:lnTo>
                      <a:pt x="2" y="12"/>
                    </a:lnTo>
                    <a:lnTo>
                      <a:pt x="2" y="12"/>
                    </a:lnTo>
                    <a:lnTo>
                      <a:pt x="0" y="0"/>
                    </a:lnTo>
                    <a:lnTo>
                      <a:pt x="0" y="0"/>
                    </a:lnTo>
                    <a:lnTo>
                      <a:pt x="12" y="0"/>
                    </a:lnTo>
                    <a:lnTo>
                      <a:pt x="84" y="0"/>
                    </a:lnTo>
                    <a:lnTo>
                      <a:pt x="84" y="0"/>
                    </a:lnTo>
                    <a:lnTo>
                      <a:pt x="96" y="0"/>
                    </a:lnTo>
                    <a:lnTo>
                      <a:pt x="96" y="10"/>
                    </a:lnTo>
                    <a:lnTo>
                      <a:pt x="96" y="10"/>
                    </a:lnTo>
                    <a:lnTo>
                      <a:pt x="84" y="10"/>
                    </a:lnTo>
                    <a:lnTo>
                      <a:pt x="12" y="10"/>
                    </a:lnTo>
                    <a:lnTo>
                      <a:pt x="12" y="86"/>
                    </a:lnTo>
                    <a:lnTo>
                      <a:pt x="86" y="86"/>
                    </a:lnTo>
                    <a:lnTo>
                      <a:pt x="86" y="86"/>
                    </a:lnTo>
                    <a:lnTo>
                      <a:pt x="98" y="84"/>
                    </a:lnTo>
                    <a:lnTo>
                      <a:pt x="98" y="96"/>
                    </a:lnTo>
                    <a:close/>
                    <a:moveTo>
                      <a:pt x="62" y="52"/>
                    </a:moveTo>
                    <a:lnTo>
                      <a:pt x="62" y="52"/>
                    </a:lnTo>
                    <a:lnTo>
                      <a:pt x="66" y="60"/>
                    </a:lnTo>
                    <a:lnTo>
                      <a:pt x="74" y="66"/>
                    </a:lnTo>
                    <a:lnTo>
                      <a:pt x="74" y="66"/>
                    </a:lnTo>
                    <a:lnTo>
                      <a:pt x="82" y="70"/>
                    </a:lnTo>
                    <a:lnTo>
                      <a:pt x="96" y="72"/>
                    </a:lnTo>
                    <a:lnTo>
                      <a:pt x="96" y="72"/>
                    </a:lnTo>
                    <a:lnTo>
                      <a:pt x="90" y="82"/>
                    </a:lnTo>
                    <a:lnTo>
                      <a:pt x="90" y="82"/>
                    </a:lnTo>
                    <a:lnTo>
                      <a:pt x="76" y="78"/>
                    </a:lnTo>
                    <a:lnTo>
                      <a:pt x="68" y="72"/>
                    </a:lnTo>
                    <a:lnTo>
                      <a:pt x="68" y="72"/>
                    </a:lnTo>
                    <a:lnTo>
                      <a:pt x="60" y="66"/>
                    </a:lnTo>
                    <a:lnTo>
                      <a:pt x="54" y="58"/>
                    </a:lnTo>
                    <a:lnTo>
                      <a:pt x="54" y="58"/>
                    </a:lnTo>
                    <a:lnTo>
                      <a:pt x="50" y="66"/>
                    </a:lnTo>
                    <a:lnTo>
                      <a:pt x="42" y="72"/>
                    </a:lnTo>
                    <a:lnTo>
                      <a:pt x="42" y="72"/>
                    </a:lnTo>
                    <a:lnTo>
                      <a:pt x="34" y="78"/>
                    </a:lnTo>
                    <a:lnTo>
                      <a:pt x="22" y="82"/>
                    </a:lnTo>
                    <a:lnTo>
                      <a:pt x="22" y="82"/>
                    </a:lnTo>
                    <a:lnTo>
                      <a:pt x="16" y="74"/>
                    </a:lnTo>
                    <a:lnTo>
                      <a:pt x="16" y="74"/>
                    </a:lnTo>
                    <a:lnTo>
                      <a:pt x="28" y="70"/>
                    </a:lnTo>
                    <a:lnTo>
                      <a:pt x="38" y="64"/>
                    </a:lnTo>
                    <a:lnTo>
                      <a:pt x="38" y="64"/>
                    </a:lnTo>
                    <a:lnTo>
                      <a:pt x="44" y="58"/>
                    </a:lnTo>
                    <a:lnTo>
                      <a:pt x="46" y="52"/>
                    </a:lnTo>
                    <a:lnTo>
                      <a:pt x="30" y="52"/>
                    </a:lnTo>
                    <a:lnTo>
                      <a:pt x="30" y="52"/>
                    </a:lnTo>
                    <a:lnTo>
                      <a:pt x="18" y="54"/>
                    </a:lnTo>
                    <a:lnTo>
                      <a:pt x="18" y="44"/>
                    </a:lnTo>
                    <a:lnTo>
                      <a:pt x="18" y="44"/>
                    </a:lnTo>
                    <a:lnTo>
                      <a:pt x="30" y="44"/>
                    </a:lnTo>
                    <a:lnTo>
                      <a:pt x="48" y="44"/>
                    </a:lnTo>
                    <a:lnTo>
                      <a:pt x="48" y="44"/>
                    </a:lnTo>
                    <a:lnTo>
                      <a:pt x="50" y="30"/>
                    </a:lnTo>
                    <a:lnTo>
                      <a:pt x="34" y="30"/>
                    </a:lnTo>
                    <a:lnTo>
                      <a:pt x="34" y="30"/>
                    </a:lnTo>
                    <a:lnTo>
                      <a:pt x="24" y="42"/>
                    </a:lnTo>
                    <a:lnTo>
                      <a:pt x="24" y="42"/>
                    </a:lnTo>
                    <a:lnTo>
                      <a:pt x="16" y="36"/>
                    </a:lnTo>
                    <a:lnTo>
                      <a:pt x="16" y="36"/>
                    </a:lnTo>
                    <a:lnTo>
                      <a:pt x="28" y="24"/>
                    </a:lnTo>
                    <a:lnTo>
                      <a:pt x="34" y="10"/>
                    </a:lnTo>
                    <a:lnTo>
                      <a:pt x="44" y="14"/>
                    </a:lnTo>
                    <a:lnTo>
                      <a:pt x="44" y="14"/>
                    </a:lnTo>
                    <a:lnTo>
                      <a:pt x="42" y="18"/>
                    </a:lnTo>
                    <a:lnTo>
                      <a:pt x="42" y="18"/>
                    </a:lnTo>
                    <a:lnTo>
                      <a:pt x="40" y="22"/>
                    </a:lnTo>
                    <a:lnTo>
                      <a:pt x="78" y="22"/>
                    </a:lnTo>
                    <a:lnTo>
                      <a:pt x="78" y="22"/>
                    </a:lnTo>
                    <a:lnTo>
                      <a:pt x="88" y="22"/>
                    </a:lnTo>
                    <a:lnTo>
                      <a:pt x="88" y="32"/>
                    </a:lnTo>
                    <a:lnTo>
                      <a:pt x="88" y="32"/>
                    </a:lnTo>
                    <a:lnTo>
                      <a:pt x="78" y="30"/>
                    </a:lnTo>
                    <a:lnTo>
                      <a:pt x="60" y="30"/>
                    </a:lnTo>
                    <a:lnTo>
                      <a:pt x="60" y="30"/>
                    </a:lnTo>
                    <a:lnTo>
                      <a:pt x="60" y="34"/>
                    </a:lnTo>
                    <a:lnTo>
                      <a:pt x="60" y="34"/>
                    </a:lnTo>
                    <a:lnTo>
                      <a:pt x="58" y="44"/>
                    </a:lnTo>
                    <a:lnTo>
                      <a:pt x="84" y="44"/>
                    </a:lnTo>
                    <a:lnTo>
                      <a:pt x="84" y="44"/>
                    </a:lnTo>
                    <a:lnTo>
                      <a:pt x="96" y="42"/>
                    </a:lnTo>
                    <a:lnTo>
                      <a:pt x="96" y="54"/>
                    </a:lnTo>
                    <a:lnTo>
                      <a:pt x="96" y="54"/>
                    </a:lnTo>
                    <a:lnTo>
                      <a:pt x="84" y="52"/>
                    </a:lnTo>
                    <a:lnTo>
                      <a:pt x="6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 name="Freeform 80"/>
              <p:cNvSpPr>
                <a:spLocks/>
              </p:cNvSpPr>
              <p:nvPr/>
            </p:nvSpPr>
            <p:spPr bwMode="auto">
              <a:xfrm>
                <a:off x="446" y="3256"/>
                <a:ext cx="1224" cy="264"/>
              </a:xfrm>
              <a:custGeom>
                <a:avLst/>
                <a:gdLst>
                  <a:gd name="T0" fmla="*/ 1224 w 1224"/>
                  <a:gd name="T1" fmla="*/ 132 h 264"/>
                  <a:gd name="T2" fmla="*/ 1220 w 1224"/>
                  <a:gd name="T3" fmla="*/ 158 h 264"/>
                  <a:gd name="T4" fmla="*/ 1214 w 1224"/>
                  <a:gd name="T5" fmla="*/ 184 h 264"/>
                  <a:gd name="T6" fmla="*/ 1202 w 1224"/>
                  <a:gd name="T7" fmla="*/ 206 h 264"/>
                  <a:gd name="T8" fmla="*/ 1184 w 1224"/>
                  <a:gd name="T9" fmla="*/ 226 h 264"/>
                  <a:gd name="T10" fmla="*/ 1166 w 1224"/>
                  <a:gd name="T11" fmla="*/ 242 h 264"/>
                  <a:gd name="T12" fmla="*/ 1144 w 1224"/>
                  <a:gd name="T13" fmla="*/ 254 h 264"/>
                  <a:gd name="T14" fmla="*/ 1118 w 1224"/>
                  <a:gd name="T15" fmla="*/ 262 h 264"/>
                  <a:gd name="T16" fmla="*/ 1092 w 1224"/>
                  <a:gd name="T17" fmla="*/ 264 h 264"/>
                  <a:gd name="T18" fmla="*/ 132 w 1224"/>
                  <a:gd name="T19" fmla="*/ 264 h 264"/>
                  <a:gd name="T20" fmla="*/ 106 w 1224"/>
                  <a:gd name="T21" fmla="*/ 262 h 264"/>
                  <a:gd name="T22" fmla="*/ 80 w 1224"/>
                  <a:gd name="T23" fmla="*/ 254 h 264"/>
                  <a:gd name="T24" fmla="*/ 58 w 1224"/>
                  <a:gd name="T25" fmla="*/ 242 h 264"/>
                  <a:gd name="T26" fmla="*/ 38 w 1224"/>
                  <a:gd name="T27" fmla="*/ 226 h 264"/>
                  <a:gd name="T28" fmla="*/ 22 w 1224"/>
                  <a:gd name="T29" fmla="*/ 206 h 264"/>
                  <a:gd name="T30" fmla="*/ 10 w 1224"/>
                  <a:gd name="T31" fmla="*/ 184 h 264"/>
                  <a:gd name="T32" fmla="*/ 2 w 1224"/>
                  <a:gd name="T33" fmla="*/ 158 h 264"/>
                  <a:gd name="T34" fmla="*/ 0 w 1224"/>
                  <a:gd name="T35" fmla="*/ 132 h 264"/>
                  <a:gd name="T36" fmla="*/ 0 w 1224"/>
                  <a:gd name="T37" fmla="*/ 118 h 264"/>
                  <a:gd name="T38" fmla="*/ 6 w 1224"/>
                  <a:gd name="T39" fmla="*/ 94 h 264"/>
                  <a:gd name="T40" fmla="*/ 16 w 1224"/>
                  <a:gd name="T41" fmla="*/ 70 h 264"/>
                  <a:gd name="T42" fmla="*/ 30 w 1224"/>
                  <a:gd name="T43" fmla="*/ 48 h 264"/>
                  <a:gd name="T44" fmla="*/ 48 w 1224"/>
                  <a:gd name="T45" fmla="*/ 30 h 264"/>
                  <a:gd name="T46" fmla="*/ 68 w 1224"/>
                  <a:gd name="T47" fmla="*/ 16 h 264"/>
                  <a:gd name="T48" fmla="*/ 92 w 1224"/>
                  <a:gd name="T49" fmla="*/ 6 h 264"/>
                  <a:gd name="T50" fmla="*/ 118 w 1224"/>
                  <a:gd name="T51" fmla="*/ 2 h 264"/>
                  <a:gd name="T52" fmla="*/ 1092 w 1224"/>
                  <a:gd name="T53" fmla="*/ 0 h 264"/>
                  <a:gd name="T54" fmla="*/ 1106 w 1224"/>
                  <a:gd name="T55" fmla="*/ 2 h 264"/>
                  <a:gd name="T56" fmla="*/ 1130 w 1224"/>
                  <a:gd name="T57" fmla="*/ 6 h 264"/>
                  <a:gd name="T58" fmla="*/ 1154 w 1224"/>
                  <a:gd name="T59" fmla="*/ 16 h 264"/>
                  <a:gd name="T60" fmla="*/ 1176 w 1224"/>
                  <a:gd name="T61" fmla="*/ 30 h 264"/>
                  <a:gd name="T62" fmla="*/ 1194 w 1224"/>
                  <a:gd name="T63" fmla="*/ 48 h 264"/>
                  <a:gd name="T64" fmla="*/ 1208 w 1224"/>
                  <a:gd name="T65" fmla="*/ 70 h 264"/>
                  <a:gd name="T66" fmla="*/ 1218 w 1224"/>
                  <a:gd name="T67" fmla="*/ 94 h 264"/>
                  <a:gd name="T68" fmla="*/ 1222 w 1224"/>
                  <a:gd name="T69" fmla="*/ 118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2" y="146"/>
                    </a:lnTo>
                    <a:lnTo>
                      <a:pt x="1220" y="158"/>
                    </a:lnTo>
                    <a:lnTo>
                      <a:pt x="1218" y="172"/>
                    </a:lnTo>
                    <a:lnTo>
                      <a:pt x="1214" y="184"/>
                    </a:lnTo>
                    <a:lnTo>
                      <a:pt x="1208" y="194"/>
                    </a:lnTo>
                    <a:lnTo>
                      <a:pt x="1202" y="206"/>
                    </a:lnTo>
                    <a:lnTo>
                      <a:pt x="1194" y="216"/>
                    </a:lnTo>
                    <a:lnTo>
                      <a:pt x="1184" y="226"/>
                    </a:lnTo>
                    <a:lnTo>
                      <a:pt x="1176" y="234"/>
                    </a:lnTo>
                    <a:lnTo>
                      <a:pt x="1166" y="242"/>
                    </a:lnTo>
                    <a:lnTo>
                      <a:pt x="1154" y="248"/>
                    </a:lnTo>
                    <a:lnTo>
                      <a:pt x="1144" y="254"/>
                    </a:lnTo>
                    <a:lnTo>
                      <a:pt x="1130" y="258"/>
                    </a:lnTo>
                    <a:lnTo>
                      <a:pt x="1118" y="262"/>
                    </a:lnTo>
                    <a:lnTo>
                      <a:pt x="1106" y="264"/>
                    </a:lnTo>
                    <a:lnTo>
                      <a:pt x="1092" y="264"/>
                    </a:lnTo>
                    <a:lnTo>
                      <a:pt x="132" y="264"/>
                    </a:lnTo>
                    <a:lnTo>
                      <a:pt x="132" y="264"/>
                    </a:lnTo>
                    <a:lnTo>
                      <a:pt x="118" y="264"/>
                    </a:lnTo>
                    <a:lnTo>
                      <a:pt x="106" y="262"/>
                    </a:lnTo>
                    <a:lnTo>
                      <a:pt x="92" y="258"/>
                    </a:lnTo>
                    <a:lnTo>
                      <a:pt x="80" y="254"/>
                    </a:lnTo>
                    <a:lnTo>
                      <a:pt x="68" y="248"/>
                    </a:lnTo>
                    <a:lnTo>
                      <a:pt x="58" y="242"/>
                    </a:lnTo>
                    <a:lnTo>
                      <a:pt x="48" y="234"/>
                    </a:lnTo>
                    <a:lnTo>
                      <a:pt x="38" y="226"/>
                    </a:lnTo>
                    <a:lnTo>
                      <a:pt x="30" y="216"/>
                    </a:lnTo>
                    <a:lnTo>
                      <a:pt x="22" y="206"/>
                    </a:lnTo>
                    <a:lnTo>
                      <a:pt x="16" y="194"/>
                    </a:lnTo>
                    <a:lnTo>
                      <a:pt x="10" y="184"/>
                    </a:lnTo>
                    <a:lnTo>
                      <a:pt x="6" y="172"/>
                    </a:lnTo>
                    <a:lnTo>
                      <a:pt x="2" y="158"/>
                    </a:lnTo>
                    <a:lnTo>
                      <a:pt x="0" y="146"/>
                    </a:lnTo>
                    <a:lnTo>
                      <a:pt x="0" y="132"/>
                    </a:lnTo>
                    <a:lnTo>
                      <a:pt x="0" y="132"/>
                    </a:lnTo>
                    <a:lnTo>
                      <a:pt x="0" y="118"/>
                    </a:lnTo>
                    <a:lnTo>
                      <a:pt x="2" y="106"/>
                    </a:lnTo>
                    <a:lnTo>
                      <a:pt x="6" y="94"/>
                    </a:lnTo>
                    <a:lnTo>
                      <a:pt x="10" y="82"/>
                    </a:lnTo>
                    <a:lnTo>
                      <a:pt x="16" y="70"/>
                    </a:lnTo>
                    <a:lnTo>
                      <a:pt x="22" y="58"/>
                    </a:lnTo>
                    <a:lnTo>
                      <a:pt x="30" y="48"/>
                    </a:lnTo>
                    <a:lnTo>
                      <a:pt x="38" y="40"/>
                    </a:lnTo>
                    <a:lnTo>
                      <a:pt x="48" y="30"/>
                    </a:lnTo>
                    <a:lnTo>
                      <a:pt x="58" y="24"/>
                    </a:lnTo>
                    <a:lnTo>
                      <a:pt x="68" y="16"/>
                    </a:lnTo>
                    <a:lnTo>
                      <a:pt x="80" y="10"/>
                    </a:lnTo>
                    <a:lnTo>
                      <a:pt x="92" y="6"/>
                    </a:lnTo>
                    <a:lnTo>
                      <a:pt x="106" y="4"/>
                    </a:lnTo>
                    <a:lnTo>
                      <a:pt x="118" y="2"/>
                    </a:lnTo>
                    <a:lnTo>
                      <a:pt x="132" y="0"/>
                    </a:lnTo>
                    <a:lnTo>
                      <a:pt x="1092" y="0"/>
                    </a:lnTo>
                    <a:lnTo>
                      <a:pt x="1092" y="0"/>
                    </a:lnTo>
                    <a:lnTo>
                      <a:pt x="1106" y="2"/>
                    </a:lnTo>
                    <a:lnTo>
                      <a:pt x="1118" y="4"/>
                    </a:lnTo>
                    <a:lnTo>
                      <a:pt x="1130" y="6"/>
                    </a:lnTo>
                    <a:lnTo>
                      <a:pt x="1144" y="10"/>
                    </a:lnTo>
                    <a:lnTo>
                      <a:pt x="1154" y="16"/>
                    </a:lnTo>
                    <a:lnTo>
                      <a:pt x="1166" y="24"/>
                    </a:lnTo>
                    <a:lnTo>
                      <a:pt x="1176" y="30"/>
                    </a:lnTo>
                    <a:lnTo>
                      <a:pt x="1184" y="40"/>
                    </a:lnTo>
                    <a:lnTo>
                      <a:pt x="1194" y="48"/>
                    </a:lnTo>
                    <a:lnTo>
                      <a:pt x="1202" y="58"/>
                    </a:lnTo>
                    <a:lnTo>
                      <a:pt x="1208" y="70"/>
                    </a:lnTo>
                    <a:lnTo>
                      <a:pt x="1214" y="82"/>
                    </a:lnTo>
                    <a:lnTo>
                      <a:pt x="1218" y="94"/>
                    </a:lnTo>
                    <a:lnTo>
                      <a:pt x="1220" y="106"/>
                    </a:lnTo>
                    <a:lnTo>
                      <a:pt x="1222" y="118"/>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 name="Freeform 81"/>
              <p:cNvSpPr>
                <a:spLocks noEditPoints="1"/>
              </p:cNvSpPr>
              <p:nvPr/>
            </p:nvSpPr>
            <p:spPr bwMode="auto">
              <a:xfrm>
                <a:off x="544" y="3346"/>
                <a:ext cx="112" cy="90"/>
              </a:xfrm>
              <a:custGeom>
                <a:avLst/>
                <a:gdLst>
                  <a:gd name="T0" fmla="*/ 44 w 112"/>
                  <a:gd name="T1" fmla="*/ 6 h 90"/>
                  <a:gd name="T2" fmla="*/ 44 w 112"/>
                  <a:gd name="T3" fmla="*/ 6 h 90"/>
                  <a:gd name="T4" fmla="*/ 42 w 112"/>
                  <a:gd name="T5" fmla="*/ 10 h 90"/>
                  <a:gd name="T6" fmla="*/ 42 w 112"/>
                  <a:gd name="T7" fmla="*/ 10 h 90"/>
                  <a:gd name="T8" fmla="*/ 42 w 112"/>
                  <a:gd name="T9" fmla="*/ 12 h 90"/>
                  <a:gd name="T10" fmla="*/ 42 w 112"/>
                  <a:gd name="T11" fmla="*/ 12 h 90"/>
                  <a:gd name="T12" fmla="*/ 42 w 112"/>
                  <a:gd name="T13" fmla="*/ 14 h 90"/>
                  <a:gd name="T14" fmla="*/ 42 w 112"/>
                  <a:gd name="T15" fmla="*/ 14 h 90"/>
                  <a:gd name="T16" fmla="*/ 36 w 112"/>
                  <a:gd name="T17" fmla="*/ 38 h 90"/>
                  <a:gd name="T18" fmla="*/ 30 w 112"/>
                  <a:gd name="T19" fmla="*/ 58 h 90"/>
                  <a:gd name="T20" fmla="*/ 22 w 112"/>
                  <a:gd name="T21" fmla="*/ 76 h 90"/>
                  <a:gd name="T22" fmla="*/ 10 w 112"/>
                  <a:gd name="T23" fmla="*/ 90 h 90"/>
                  <a:gd name="T24" fmla="*/ 10 w 112"/>
                  <a:gd name="T25" fmla="*/ 90 h 90"/>
                  <a:gd name="T26" fmla="*/ 0 w 112"/>
                  <a:gd name="T27" fmla="*/ 82 h 90"/>
                  <a:gd name="T28" fmla="*/ 0 w 112"/>
                  <a:gd name="T29" fmla="*/ 82 h 90"/>
                  <a:gd name="T30" fmla="*/ 8 w 112"/>
                  <a:gd name="T31" fmla="*/ 70 h 90"/>
                  <a:gd name="T32" fmla="*/ 16 w 112"/>
                  <a:gd name="T33" fmla="*/ 58 h 90"/>
                  <a:gd name="T34" fmla="*/ 16 w 112"/>
                  <a:gd name="T35" fmla="*/ 58 h 90"/>
                  <a:gd name="T36" fmla="*/ 24 w 112"/>
                  <a:gd name="T37" fmla="*/ 38 h 90"/>
                  <a:gd name="T38" fmla="*/ 28 w 112"/>
                  <a:gd name="T39" fmla="*/ 16 h 90"/>
                  <a:gd name="T40" fmla="*/ 28 w 112"/>
                  <a:gd name="T41" fmla="*/ 16 h 90"/>
                  <a:gd name="T42" fmla="*/ 30 w 112"/>
                  <a:gd name="T43" fmla="*/ 4 h 90"/>
                  <a:gd name="T44" fmla="*/ 30 w 112"/>
                  <a:gd name="T45" fmla="*/ 2 h 90"/>
                  <a:gd name="T46" fmla="*/ 44 w 112"/>
                  <a:gd name="T47" fmla="*/ 6 h 90"/>
                  <a:gd name="T48" fmla="*/ 76 w 112"/>
                  <a:gd name="T49" fmla="*/ 2 h 90"/>
                  <a:gd name="T50" fmla="*/ 76 w 112"/>
                  <a:gd name="T51" fmla="*/ 2 h 90"/>
                  <a:gd name="T52" fmla="*/ 78 w 112"/>
                  <a:gd name="T53" fmla="*/ 16 h 90"/>
                  <a:gd name="T54" fmla="*/ 82 w 112"/>
                  <a:gd name="T55" fmla="*/ 30 h 90"/>
                  <a:gd name="T56" fmla="*/ 82 w 112"/>
                  <a:gd name="T57" fmla="*/ 30 h 90"/>
                  <a:gd name="T58" fmla="*/ 86 w 112"/>
                  <a:gd name="T59" fmla="*/ 46 h 90"/>
                  <a:gd name="T60" fmla="*/ 92 w 112"/>
                  <a:gd name="T61" fmla="*/ 60 h 90"/>
                  <a:gd name="T62" fmla="*/ 100 w 112"/>
                  <a:gd name="T63" fmla="*/ 70 h 90"/>
                  <a:gd name="T64" fmla="*/ 108 w 112"/>
                  <a:gd name="T65" fmla="*/ 82 h 90"/>
                  <a:gd name="T66" fmla="*/ 108 w 112"/>
                  <a:gd name="T67" fmla="*/ 82 h 90"/>
                  <a:gd name="T68" fmla="*/ 104 w 112"/>
                  <a:gd name="T69" fmla="*/ 86 h 90"/>
                  <a:gd name="T70" fmla="*/ 98 w 112"/>
                  <a:gd name="T71" fmla="*/ 90 h 90"/>
                  <a:gd name="T72" fmla="*/ 98 w 112"/>
                  <a:gd name="T73" fmla="*/ 90 h 90"/>
                  <a:gd name="T74" fmla="*/ 88 w 112"/>
                  <a:gd name="T75" fmla="*/ 76 h 90"/>
                  <a:gd name="T76" fmla="*/ 78 w 112"/>
                  <a:gd name="T77" fmla="*/ 58 h 90"/>
                  <a:gd name="T78" fmla="*/ 78 w 112"/>
                  <a:gd name="T79" fmla="*/ 58 h 90"/>
                  <a:gd name="T80" fmla="*/ 70 w 112"/>
                  <a:gd name="T81" fmla="*/ 36 h 90"/>
                  <a:gd name="T82" fmla="*/ 66 w 112"/>
                  <a:gd name="T83" fmla="*/ 14 h 90"/>
                  <a:gd name="T84" fmla="*/ 66 w 112"/>
                  <a:gd name="T85" fmla="*/ 14 h 90"/>
                  <a:gd name="T86" fmla="*/ 64 w 112"/>
                  <a:gd name="T87" fmla="*/ 6 h 90"/>
                  <a:gd name="T88" fmla="*/ 76 w 112"/>
                  <a:gd name="T89" fmla="*/ 2 h 90"/>
                  <a:gd name="T90" fmla="*/ 90 w 112"/>
                  <a:gd name="T91" fmla="*/ 4 h 90"/>
                  <a:gd name="T92" fmla="*/ 90 w 112"/>
                  <a:gd name="T93" fmla="*/ 4 h 90"/>
                  <a:gd name="T94" fmla="*/ 96 w 112"/>
                  <a:gd name="T95" fmla="*/ 12 h 90"/>
                  <a:gd name="T96" fmla="*/ 100 w 112"/>
                  <a:gd name="T97" fmla="*/ 22 h 90"/>
                  <a:gd name="T98" fmla="*/ 92 w 112"/>
                  <a:gd name="T99" fmla="*/ 24 h 90"/>
                  <a:gd name="T100" fmla="*/ 92 w 112"/>
                  <a:gd name="T101" fmla="*/ 24 h 90"/>
                  <a:gd name="T102" fmla="*/ 86 w 112"/>
                  <a:gd name="T103" fmla="*/ 16 h 90"/>
                  <a:gd name="T104" fmla="*/ 82 w 112"/>
                  <a:gd name="T105" fmla="*/ 8 h 90"/>
                  <a:gd name="T106" fmla="*/ 90 w 112"/>
                  <a:gd name="T107" fmla="*/ 4 h 90"/>
                  <a:gd name="T108" fmla="*/ 102 w 112"/>
                  <a:gd name="T109" fmla="*/ 0 h 90"/>
                  <a:gd name="T110" fmla="*/ 102 w 112"/>
                  <a:gd name="T111" fmla="*/ 0 h 90"/>
                  <a:gd name="T112" fmla="*/ 108 w 112"/>
                  <a:gd name="T113" fmla="*/ 8 h 90"/>
                  <a:gd name="T114" fmla="*/ 112 w 112"/>
                  <a:gd name="T115" fmla="*/ 16 h 90"/>
                  <a:gd name="T116" fmla="*/ 104 w 112"/>
                  <a:gd name="T117" fmla="*/ 20 h 90"/>
                  <a:gd name="T118" fmla="*/ 104 w 112"/>
                  <a:gd name="T119" fmla="*/ 20 h 90"/>
                  <a:gd name="T120" fmla="*/ 94 w 112"/>
                  <a:gd name="T121" fmla="*/ 2 h 90"/>
                  <a:gd name="T122" fmla="*/ 102 w 112"/>
                  <a:gd name="T1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90">
                    <a:moveTo>
                      <a:pt x="44" y="6"/>
                    </a:moveTo>
                    <a:lnTo>
                      <a:pt x="44" y="6"/>
                    </a:lnTo>
                    <a:lnTo>
                      <a:pt x="42" y="10"/>
                    </a:lnTo>
                    <a:lnTo>
                      <a:pt x="42" y="10"/>
                    </a:lnTo>
                    <a:lnTo>
                      <a:pt x="42" y="12"/>
                    </a:lnTo>
                    <a:lnTo>
                      <a:pt x="42" y="12"/>
                    </a:lnTo>
                    <a:lnTo>
                      <a:pt x="42" y="14"/>
                    </a:lnTo>
                    <a:lnTo>
                      <a:pt x="42" y="14"/>
                    </a:lnTo>
                    <a:lnTo>
                      <a:pt x="36" y="38"/>
                    </a:lnTo>
                    <a:lnTo>
                      <a:pt x="30" y="58"/>
                    </a:lnTo>
                    <a:lnTo>
                      <a:pt x="22" y="76"/>
                    </a:lnTo>
                    <a:lnTo>
                      <a:pt x="10" y="90"/>
                    </a:lnTo>
                    <a:lnTo>
                      <a:pt x="10" y="90"/>
                    </a:lnTo>
                    <a:lnTo>
                      <a:pt x="0" y="82"/>
                    </a:lnTo>
                    <a:lnTo>
                      <a:pt x="0" y="82"/>
                    </a:lnTo>
                    <a:lnTo>
                      <a:pt x="8" y="70"/>
                    </a:lnTo>
                    <a:lnTo>
                      <a:pt x="16" y="58"/>
                    </a:lnTo>
                    <a:lnTo>
                      <a:pt x="16" y="58"/>
                    </a:lnTo>
                    <a:lnTo>
                      <a:pt x="24" y="38"/>
                    </a:lnTo>
                    <a:lnTo>
                      <a:pt x="28" y="16"/>
                    </a:lnTo>
                    <a:lnTo>
                      <a:pt x="28" y="16"/>
                    </a:lnTo>
                    <a:lnTo>
                      <a:pt x="30" y="4"/>
                    </a:lnTo>
                    <a:lnTo>
                      <a:pt x="30" y="2"/>
                    </a:lnTo>
                    <a:lnTo>
                      <a:pt x="44" y="6"/>
                    </a:lnTo>
                    <a:close/>
                    <a:moveTo>
                      <a:pt x="76" y="2"/>
                    </a:moveTo>
                    <a:lnTo>
                      <a:pt x="76" y="2"/>
                    </a:lnTo>
                    <a:lnTo>
                      <a:pt x="78" y="16"/>
                    </a:lnTo>
                    <a:lnTo>
                      <a:pt x="82" y="30"/>
                    </a:lnTo>
                    <a:lnTo>
                      <a:pt x="82" y="30"/>
                    </a:lnTo>
                    <a:lnTo>
                      <a:pt x="86" y="46"/>
                    </a:lnTo>
                    <a:lnTo>
                      <a:pt x="92" y="60"/>
                    </a:lnTo>
                    <a:lnTo>
                      <a:pt x="100" y="70"/>
                    </a:lnTo>
                    <a:lnTo>
                      <a:pt x="108" y="82"/>
                    </a:lnTo>
                    <a:lnTo>
                      <a:pt x="108" y="82"/>
                    </a:lnTo>
                    <a:lnTo>
                      <a:pt x="104" y="86"/>
                    </a:lnTo>
                    <a:lnTo>
                      <a:pt x="98" y="90"/>
                    </a:lnTo>
                    <a:lnTo>
                      <a:pt x="98" y="90"/>
                    </a:lnTo>
                    <a:lnTo>
                      <a:pt x="88" y="76"/>
                    </a:lnTo>
                    <a:lnTo>
                      <a:pt x="78" y="58"/>
                    </a:lnTo>
                    <a:lnTo>
                      <a:pt x="78" y="58"/>
                    </a:lnTo>
                    <a:lnTo>
                      <a:pt x="70" y="36"/>
                    </a:lnTo>
                    <a:lnTo>
                      <a:pt x="66" y="14"/>
                    </a:lnTo>
                    <a:lnTo>
                      <a:pt x="66" y="14"/>
                    </a:lnTo>
                    <a:lnTo>
                      <a:pt x="64" y="6"/>
                    </a:lnTo>
                    <a:lnTo>
                      <a:pt x="76" y="2"/>
                    </a:lnTo>
                    <a:close/>
                    <a:moveTo>
                      <a:pt x="90" y="4"/>
                    </a:moveTo>
                    <a:lnTo>
                      <a:pt x="90" y="4"/>
                    </a:lnTo>
                    <a:lnTo>
                      <a:pt x="96" y="12"/>
                    </a:lnTo>
                    <a:lnTo>
                      <a:pt x="100" y="22"/>
                    </a:lnTo>
                    <a:lnTo>
                      <a:pt x="92" y="24"/>
                    </a:lnTo>
                    <a:lnTo>
                      <a:pt x="92" y="24"/>
                    </a:lnTo>
                    <a:lnTo>
                      <a:pt x="86" y="16"/>
                    </a:lnTo>
                    <a:lnTo>
                      <a:pt x="82" y="8"/>
                    </a:lnTo>
                    <a:lnTo>
                      <a:pt x="90" y="4"/>
                    </a:lnTo>
                    <a:close/>
                    <a:moveTo>
                      <a:pt x="102" y="0"/>
                    </a:moveTo>
                    <a:lnTo>
                      <a:pt x="102" y="0"/>
                    </a:lnTo>
                    <a:lnTo>
                      <a:pt x="108" y="8"/>
                    </a:lnTo>
                    <a:lnTo>
                      <a:pt x="112" y="16"/>
                    </a:lnTo>
                    <a:lnTo>
                      <a:pt x="104" y="20"/>
                    </a:lnTo>
                    <a:lnTo>
                      <a:pt x="104" y="20"/>
                    </a:lnTo>
                    <a:lnTo>
                      <a:pt x="94" y="2"/>
                    </a:lnTo>
                    <a:lnTo>
                      <a:pt x="102"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 name="Freeform 82"/>
              <p:cNvSpPr>
                <a:spLocks/>
              </p:cNvSpPr>
              <p:nvPr/>
            </p:nvSpPr>
            <p:spPr bwMode="auto">
              <a:xfrm>
                <a:off x="662" y="3342"/>
                <a:ext cx="96" cy="100"/>
              </a:xfrm>
              <a:custGeom>
                <a:avLst/>
                <a:gdLst>
                  <a:gd name="T0" fmla="*/ 96 w 96"/>
                  <a:gd name="T1" fmla="*/ 8 h 100"/>
                  <a:gd name="T2" fmla="*/ 96 w 96"/>
                  <a:gd name="T3" fmla="*/ 8 h 100"/>
                  <a:gd name="T4" fmla="*/ 90 w 96"/>
                  <a:gd name="T5" fmla="*/ 12 h 100"/>
                  <a:gd name="T6" fmla="*/ 90 w 96"/>
                  <a:gd name="T7" fmla="*/ 12 h 100"/>
                  <a:gd name="T8" fmla="*/ 78 w 96"/>
                  <a:gd name="T9" fmla="*/ 24 h 100"/>
                  <a:gd name="T10" fmla="*/ 62 w 96"/>
                  <a:gd name="T11" fmla="*/ 36 h 100"/>
                  <a:gd name="T12" fmla="*/ 62 w 96"/>
                  <a:gd name="T13" fmla="*/ 84 h 100"/>
                  <a:gd name="T14" fmla="*/ 62 w 96"/>
                  <a:gd name="T15" fmla="*/ 84 h 100"/>
                  <a:gd name="T16" fmla="*/ 64 w 96"/>
                  <a:gd name="T17" fmla="*/ 100 h 100"/>
                  <a:gd name="T18" fmla="*/ 50 w 96"/>
                  <a:gd name="T19" fmla="*/ 100 h 100"/>
                  <a:gd name="T20" fmla="*/ 50 w 96"/>
                  <a:gd name="T21" fmla="*/ 100 h 100"/>
                  <a:gd name="T22" fmla="*/ 50 w 96"/>
                  <a:gd name="T23" fmla="*/ 84 h 100"/>
                  <a:gd name="T24" fmla="*/ 50 w 96"/>
                  <a:gd name="T25" fmla="*/ 44 h 100"/>
                  <a:gd name="T26" fmla="*/ 50 w 96"/>
                  <a:gd name="T27" fmla="*/ 44 h 100"/>
                  <a:gd name="T28" fmla="*/ 30 w 96"/>
                  <a:gd name="T29" fmla="*/ 54 h 100"/>
                  <a:gd name="T30" fmla="*/ 6 w 96"/>
                  <a:gd name="T31" fmla="*/ 64 h 100"/>
                  <a:gd name="T32" fmla="*/ 6 w 96"/>
                  <a:gd name="T33" fmla="*/ 64 h 100"/>
                  <a:gd name="T34" fmla="*/ 0 w 96"/>
                  <a:gd name="T35" fmla="*/ 52 h 100"/>
                  <a:gd name="T36" fmla="*/ 0 w 96"/>
                  <a:gd name="T37" fmla="*/ 52 h 100"/>
                  <a:gd name="T38" fmla="*/ 16 w 96"/>
                  <a:gd name="T39" fmla="*/ 48 h 100"/>
                  <a:gd name="T40" fmla="*/ 32 w 96"/>
                  <a:gd name="T41" fmla="*/ 40 h 100"/>
                  <a:gd name="T42" fmla="*/ 48 w 96"/>
                  <a:gd name="T43" fmla="*/ 32 h 100"/>
                  <a:gd name="T44" fmla="*/ 62 w 96"/>
                  <a:gd name="T45" fmla="*/ 22 h 100"/>
                  <a:gd name="T46" fmla="*/ 62 w 96"/>
                  <a:gd name="T47" fmla="*/ 22 h 100"/>
                  <a:gd name="T48" fmla="*/ 76 w 96"/>
                  <a:gd name="T49" fmla="*/ 10 h 100"/>
                  <a:gd name="T50" fmla="*/ 84 w 96"/>
                  <a:gd name="T51" fmla="*/ 0 h 100"/>
                  <a:gd name="T52" fmla="*/ 96 w 96"/>
                  <a:gd name="T53"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00">
                    <a:moveTo>
                      <a:pt x="96" y="8"/>
                    </a:moveTo>
                    <a:lnTo>
                      <a:pt x="96" y="8"/>
                    </a:lnTo>
                    <a:lnTo>
                      <a:pt x="90" y="12"/>
                    </a:lnTo>
                    <a:lnTo>
                      <a:pt x="90" y="12"/>
                    </a:lnTo>
                    <a:lnTo>
                      <a:pt x="78" y="24"/>
                    </a:lnTo>
                    <a:lnTo>
                      <a:pt x="62" y="36"/>
                    </a:lnTo>
                    <a:lnTo>
                      <a:pt x="62" y="84"/>
                    </a:lnTo>
                    <a:lnTo>
                      <a:pt x="62" y="84"/>
                    </a:lnTo>
                    <a:lnTo>
                      <a:pt x="64" y="100"/>
                    </a:lnTo>
                    <a:lnTo>
                      <a:pt x="50" y="100"/>
                    </a:lnTo>
                    <a:lnTo>
                      <a:pt x="50" y="100"/>
                    </a:lnTo>
                    <a:lnTo>
                      <a:pt x="50" y="84"/>
                    </a:lnTo>
                    <a:lnTo>
                      <a:pt x="50" y="44"/>
                    </a:lnTo>
                    <a:lnTo>
                      <a:pt x="50" y="44"/>
                    </a:lnTo>
                    <a:lnTo>
                      <a:pt x="30" y="54"/>
                    </a:lnTo>
                    <a:lnTo>
                      <a:pt x="6" y="64"/>
                    </a:lnTo>
                    <a:lnTo>
                      <a:pt x="6" y="64"/>
                    </a:lnTo>
                    <a:lnTo>
                      <a:pt x="0" y="52"/>
                    </a:lnTo>
                    <a:lnTo>
                      <a:pt x="0" y="52"/>
                    </a:lnTo>
                    <a:lnTo>
                      <a:pt x="16" y="48"/>
                    </a:lnTo>
                    <a:lnTo>
                      <a:pt x="32" y="40"/>
                    </a:lnTo>
                    <a:lnTo>
                      <a:pt x="48" y="32"/>
                    </a:lnTo>
                    <a:lnTo>
                      <a:pt x="62" y="22"/>
                    </a:lnTo>
                    <a:lnTo>
                      <a:pt x="62" y="22"/>
                    </a:lnTo>
                    <a:lnTo>
                      <a:pt x="76" y="10"/>
                    </a:lnTo>
                    <a:lnTo>
                      <a:pt x="84" y="0"/>
                    </a:lnTo>
                    <a:lnTo>
                      <a:pt x="96" y="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 name="Freeform 83"/>
              <p:cNvSpPr>
                <a:spLocks/>
              </p:cNvSpPr>
              <p:nvPr/>
            </p:nvSpPr>
            <p:spPr bwMode="auto">
              <a:xfrm>
                <a:off x="770" y="3342"/>
                <a:ext cx="102" cy="100"/>
              </a:xfrm>
              <a:custGeom>
                <a:avLst/>
                <a:gdLst>
                  <a:gd name="T0" fmla="*/ 62 w 102"/>
                  <a:gd name="T1" fmla="*/ 48 h 100"/>
                  <a:gd name="T2" fmla="*/ 62 w 102"/>
                  <a:gd name="T3" fmla="*/ 48 h 100"/>
                  <a:gd name="T4" fmla="*/ 62 w 102"/>
                  <a:gd name="T5" fmla="*/ 40 h 100"/>
                  <a:gd name="T6" fmla="*/ 62 w 102"/>
                  <a:gd name="T7" fmla="*/ 40 h 100"/>
                  <a:gd name="T8" fmla="*/ 58 w 102"/>
                  <a:gd name="T9" fmla="*/ 46 h 100"/>
                  <a:gd name="T10" fmla="*/ 52 w 102"/>
                  <a:gd name="T11" fmla="*/ 54 h 100"/>
                  <a:gd name="T12" fmla="*/ 52 w 102"/>
                  <a:gd name="T13" fmla="*/ 54 h 100"/>
                  <a:gd name="T14" fmla="*/ 40 w 102"/>
                  <a:gd name="T15" fmla="*/ 66 h 100"/>
                  <a:gd name="T16" fmla="*/ 26 w 102"/>
                  <a:gd name="T17" fmla="*/ 78 h 100"/>
                  <a:gd name="T18" fmla="*/ 26 w 102"/>
                  <a:gd name="T19" fmla="*/ 78 h 100"/>
                  <a:gd name="T20" fmla="*/ 8 w 102"/>
                  <a:gd name="T21" fmla="*/ 90 h 100"/>
                  <a:gd name="T22" fmla="*/ 8 w 102"/>
                  <a:gd name="T23" fmla="*/ 90 h 100"/>
                  <a:gd name="T24" fmla="*/ 4 w 102"/>
                  <a:gd name="T25" fmla="*/ 84 h 100"/>
                  <a:gd name="T26" fmla="*/ 0 w 102"/>
                  <a:gd name="T27" fmla="*/ 78 h 100"/>
                  <a:gd name="T28" fmla="*/ 0 w 102"/>
                  <a:gd name="T29" fmla="*/ 78 h 100"/>
                  <a:gd name="T30" fmla="*/ 20 w 102"/>
                  <a:gd name="T31" fmla="*/ 68 h 100"/>
                  <a:gd name="T32" fmla="*/ 38 w 102"/>
                  <a:gd name="T33" fmla="*/ 52 h 100"/>
                  <a:gd name="T34" fmla="*/ 38 w 102"/>
                  <a:gd name="T35" fmla="*/ 52 h 100"/>
                  <a:gd name="T36" fmla="*/ 48 w 102"/>
                  <a:gd name="T37" fmla="*/ 42 h 100"/>
                  <a:gd name="T38" fmla="*/ 54 w 102"/>
                  <a:gd name="T39" fmla="*/ 32 h 100"/>
                  <a:gd name="T40" fmla="*/ 20 w 102"/>
                  <a:gd name="T41" fmla="*/ 32 h 100"/>
                  <a:gd name="T42" fmla="*/ 20 w 102"/>
                  <a:gd name="T43" fmla="*/ 32 h 100"/>
                  <a:gd name="T44" fmla="*/ 6 w 102"/>
                  <a:gd name="T45" fmla="*/ 32 h 100"/>
                  <a:gd name="T46" fmla="*/ 6 w 102"/>
                  <a:gd name="T47" fmla="*/ 20 h 100"/>
                  <a:gd name="T48" fmla="*/ 6 w 102"/>
                  <a:gd name="T49" fmla="*/ 20 h 100"/>
                  <a:gd name="T50" fmla="*/ 20 w 102"/>
                  <a:gd name="T51" fmla="*/ 20 h 100"/>
                  <a:gd name="T52" fmla="*/ 62 w 102"/>
                  <a:gd name="T53" fmla="*/ 20 h 100"/>
                  <a:gd name="T54" fmla="*/ 62 w 102"/>
                  <a:gd name="T55" fmla="*/ 10 h 100"/>
                  <a:gd name="T56" fmla="*/ 62 w 102"/>
                  <a:gd name="T57" fmla="*/ 10 h 100"/>
                  <a:gd name="T58" fmla="*/ 62 w 102"/>
                  <a:gd name="T59" fmla="*/ 0 h 100"/>
                  <a:gd name="T60" fmla="*/ 74 w 102"/>
                  <a:gd name="T61" fmla="*/ 0 h 100"/>
                  <a:gd name="T62" fmla="*/ 74 w 102"/>
                  <a:gd name="T63" fmla="*/ 0 h 100"/>
                  <a:gd name="T64" fmla="*/ 74 w 102"/>
                  <a:gd name="T65" fmla="*/ 8 h 100"/>
                  <a:gd name="T66" fmla="*/ 74 w 102"/>
                  <a:gd name="T67" fmla="*/ 10 h 100"/>
                  <a:gd name="T68" fmla="*/ 74 w 102"/>
                  <a:gd name="T69" fmla="*/ 20 h 100"/>
                  <a:gd name="T70" fmla="*/ 86 w 102"/>
                  <a:gd name="T71" fmla="*/ 20 h 100"/>
                  <a:gd name="T72" fmla="*/ 86 w 102"/>
                  <a:gd name="T73" fmla="*/ 20 h 100"/>
                  <a:gd name="T74" fmla="*/ 102 w 102"/>
                  <a:gd name="T75" fmla="*/ 20 h 100"/>
                  <a:gd name="T76" fmla="*/ 102 w 102"/>
                  <a:gd name="T77" fmla="*/ 32 h 100"/>
                  <a:gd name="T78" fmla="*/ 102 w 102"/>
                  <a:gd name="T79" fmla="*/ 32 h 100"/>
                  <a:gd name="T80" fmla="*/ 86 w 102"/>
                  <a:gd name="T81" fmla="*/ 32 h 100"/>
                  <a:gd name="T82" fmla="*/ 74 w 102"/>
                  <a:gd name="T83" fmla="*/ 32 h 100"/>
                  <a:gd name="T84" fmla="*/ 76 w 102"/>
                  <a:gd name="T85" fmla="*/ 86 h 100"/>
                  <a:gd name="T86" fmla="*/ 76 w 102"/>
                  <a:gd name="T87" fmla="*/ 86 h 100"/>
                  <a:gd name="T88" fmla="*/ 76 w 102"/>
                  <a:gd name="T89" fmla="*/ 100 h 100"/>
                  <a:gd name="T90" fmla="*/ 62 w 102"/>
                  <a:gd name="T91" fmla="*/ 100 h 100"/>
                  <a:gd name="T92" fmla="*/ 62 w 102"/>
                  <a:gd name="T93" fmla="*/ 100 h 100"/>
                  <a:gd name="T94" fmla="*/ 62 w 102"/>
                  <a:gd name="T95" fmla="*/ 88 h 100"/>
                  <a:gd name="T96" fmla="*/ 62 w 102"/>
                  <a:gd name="T97" fmla="*/ 88 h 100"/>
                  <a:gd name="T98" fmla="*/ 62 w 102"/>
                  <a:gd name="T99" fmla="*/ 86 h 100"/>
                  <a:gd name="T100" fmla="*/ 62 w 102"/>
                  <a:gd name="T101" fmla="*/ 48 h 100"/>
                  <a:gd name="T102" fmla="*/ 62 w 102"/>
                  <a:gd name="T103"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 h="100">
                    <a:moveTo>
                      <a:pt x="62" y="48"/>
                    </a:moveTo>
                    <a:lnTo>
                      <a:pt x="62" y="48"/>
                    </a:lnTo>
                    <a:lnTo>
                      <a:pt x="62" y="40"/>
                    </a:lnTo>
                    <a:lnTo>
                      <a:pt x="62" y="40"/>
                    </a:lnTo>
                    <a:lnTo>
                      <a:pt x="58" y="46"/>
                    </a:lnTo>
                    <a:lnTo>
                      <a:pt x="52" y="54"/>
                    </a:lnTo>
                    <a:lnTo>
                      <a:pt x="52" y="54"/>
                    </a:lnTo>
                    <a:lnTo>
                      <a:pt x="40" y="66"/>
                    </a:lnTo>
                    <a:lnTo>
                      <a:pt x="26" y="78"/>
                    </a:lnTo>
                    <a:lnTo>
                      <a:pt x="26" y="78"/>
                    </a:lnTo>
                    <a:lnTo>
                      <a:pt x="8" y="90"/>
                    </a:lnTo>
                    <a:lnTo>
                      <a:pt x="8" y="90"/>
                    </a:lnTo>
                    <a:lnTo>
                      <a:pt x="4" y="84"/>
                    </a:lnTo>
                    <a:lnTo>
                      <a:pt x="0" y="78"/>
                    </a:lnTo>
                    <a:lnTo>
                      <a:pt x="0" y="78"/>
                    </a:lnTo>
                    <a:lnTo>
                      <a:pt x="20" y="68"/>
                    </a:lnTo>
                    <a:lnTo>
                      <a:pt x="38" y="52"/>
                    </a:lnTo>
                    <a:lnTo>
                      <a:pt x="38" y="52"/>
                    </a:lnTo>
                    <a:lnTo>
                      <a:pt x="48" y="42"/>
                    </a:lnTo>
                    <a:lnTo>
                      <a:pt x="54" y="32"/>
                    </a:lnTo>
                    <a:lnTo>
                      <a:pt x="20" y="32"/>
                    </a:lnTo>
                    <a:lnTo>
                      <a:pt x="20" y="32"/>
                    </a:lnTo>
                    <a:lnTo>
                      <a:pt x="6" y="32"/>
                    </a:lnTo>
                    <a:lnTo>
                      <a:pt x="6" y="20"/>
                    </a:lnTo>
                    <a:lnTo>
                      <a:pt x="6" y="20"/>
                    </a:lnTo>
                    <a:lnTo>
                      <a:pt x="20" y="20"/>
                    </a:lnTo>
                    <a:lnTo>
                      <a:pt x="62" y="20"/>
                    </a:lnTo>
                    <a:lnTo>
                      <a:pt x="62" y="10"/>
                    </a:lnTo>
                    <a:lnTo>
                      <a:pt x="62" y="10"/>
                    </a:lnTo>
                    <a:lnTo>
                      <a:pt x="62" y="0"/>
                    </a:lnTo>
                    <a:lnTo>
                      <a:pt x="74" y="0"/>
                    </a:lnTo>
                    <a:lnTo>
                      <a:pt x="74" y="0"/>
                    </a:lnTo>
                    <a:lnTo>
                      <a:pt x="74" y="8"/>
                    </a:lnTo>
                    <a:lnTo>
                      <a:pt x="74" y="10"/>
                    </a:lnTo>
                    <a:lnTo>
                      <a:pt x="74" y="20"/>
                    </a:lnTo>
                    <a:lnTo>
                      <a:pt x="86" y="20"/>
                    </a:lnTo>
                    <a:lnTo>
                      <a:pt x="86" y="20"/>
                    </a:lnTo>
                    <a:lnTo>
                      <a:pt x="102" y="20"/>
                    </a:lnTo>
                    <a:lnTo>
                      <a:pt x="102" y="32"/>
                    </a:lnTo>
                    <a:lnTo>
                      <a:pt x="102" y="32"/>
                    </a:lnTo>
                    <a:lnTo>
                      <a:pt x="86" y="32"/>
                    </a:lnTo>
                    <a:lnTo>
                      <a:pt x="74" y="32"/>
                    </a:lnTo>
                    <a:lnTo>
                      <a:pt x="76" y="86"/>
                    </a:lnTo>
                    <a:lnTo>
                      <a:pt x="76" y="86"/>
                    </a:lnTo>
                    <a:lnTo>
                      <a:pt x="76" y="100"/>
                    </a:lnTo>
                    <a:lnTo>
                      <a:pt x="62" y="100"/>
                    </a:lnTo>
                    <a:lnTo>
                      <a:pt x="62" y="100"/>
                    </a:lnTo>
                    <a:lnTo>
                      <a:pt x="62" y="88"/>
                    </a:lnTo>
                    <a:lnTo>
                      <a:pt x="62" y="88"/>
                    </a:lnTo>
                    <a:lnTo>
                      <a:pt x="62" y="86"/>
                    </a:lnTo>
                    <a:lnTo>
                      <a:pt x="62" y="48"/>
                    </a:lnTo>
                    <a:lnTo>
                      <a:pt x="62"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 name="Freeform 84"/>
              <p:cNvSpPr>
                <a:spLocks/>
              </p:cNvSpPr>
              <p:nvPr/>
            </p:nvSpPr>
            <p:spPr bwMode="auto">
              <a:xfrm>
                <a:off x="882" y="3352"/>
                <a:ext cx="100" cy="88"/>
              </a:xfrm>
              <a:custGeom>
                <a:avLst/>
                <a:gdLst>
                  <a:gd name="T0" fmla="*/ 24 w 100"/>
                  <a:gd name="T1" fmla="*/ 28 h 88"/>
                  <a:gd name="T2" fmla="*/ 24 w 100"/>
                  <a:gd name="T3" fmla="*/ 28 h 88"/>
                  <a:gd name="T4" fmla="*/ 40 w 100"/>
                  <a:gd name="T5" fmla="*/ 42 h 88"/>
                  <a:gd name="T6" fmla="*/ 40 w 100"/>
                  <a:gd name="T7" fmla="*/ 42 h 88"/>
                  <a:gd name="T8" fmla="*/ 46 w 100"/>
                  <a:gd name="T9" fmla="*/ 50 h 88"/>
                  <a:gd name="T10" fmla="*/ 46 w 100"/>
                  <a:gd name="T11" fmla="*/ 50 h 88"/>
                  <a:gd name="T12" fmla="*/ 62 w 100"/>
                  <a:gd name="T13" fmla="*/ 36 h 88"/>
                  <a:gd name="T14" fmla="*/ 62 w 100"/>
                  <a:gd name="T15" fmla="*/ 36 h 88"/>
                  <a:gd name="T16" fmla="*/ 72 w 100"/>
                  <a:gd name="T17" fmla="*/ 24 h 88"/>
                  <a:gd name="T18" fmla="*/ 80 w 100"/>
                  <a:gd name="T19" fmla="*/ 12 h 88"/>
                  <a:gd name="T20" fmla="*/ 80 w 100"/>
                  <a:gd name="T21" fmla="*/ 12 h 88"/>
                  <a:gd name="T22" fmla="*/ 80 w 100"/>
                  <a:gd name="T23" fmla="*/ 12 h 88"/>
                  <a:gd name="T24" fmla="*/ 80 w 100"/>
                  <a:gd name="T25" fmla="*/ 12 h 88"/>
                  <a:gd name="T26" fmla="*/ 76 w 100"/>
                  <a:gd name="T27" fmla="*/ 12 h 88"/>
                  <a:gd name="T28" fmla="*/ 16 w 100"/>
                  <a:gd name="T29" fmla="*/ 12 h 88"/>
                  <a:gd name="T30" fmla="*/ 16 w 100"/>
                  <a:gd name="T31" fmla="*/ 12 h 88"/>
                  <a:gd name="T32" fmla="*/ 0 w 100"/>
                  <a:gd name="T33" fmla="*/ 12 h 88"/>
                  <a:gd name="T34" fmla="*/ 0 w 100"/>
                  <a:gd name="T35" fmla="*/ 0 h 88"/>
                  <a:gd name="T36" fmla="*/ 0 w 100"/>
                  <a:gd name="T37" fmla="*/ 0 h 88"/>
                  <a:gd name="T38" fmla="*/ 18 w 100"/>
                  <a:gd name="T39" fmla="*/ 0 h 88"/>
                  <a:gd name="T40" fmla="*/ 84 w 100"/>
                  <a:gd name="T41" fmla="*/ 0 h 88"/>
                  <a:gd name="T42" fmla="*/ 84 w 100"/>
                  <a:gd name="T43" fmla="*/ 0 h 88"/>
                  <a:gd name="T44" fmla="*/ 92 w 100"/>
                  <a:gd name="T45" fmla="*/ 0 h 88"/>
                  <a:gd name="T46" fmla="*/ 100 w 100"/>
                  <a:gd name="T47" fmla="*/ 8 h 88"/>
                  <a:gd name="T48" fmla="*/ 100 w 100"/>
                  <a:gd name="T49" fmla="*/ 8 h 88"/>
                  <a:gd name="T50" fmla="*/ 94 w 100"/>
                  <a:gd name="T51" fmla="*/ 14 h 88"/>
                  <a:gd name="T52" fmla="*/ 94 w 100"/>
                  <a:gd name="T53" fmla="*/ 14 h 88"/>
                  <a:gd name="T54" fmla="*/ 76 w 100"/>
                  <a:gd name="T55" fmla="*/ 38 h 88"/>
                  <a:gd name="T56" fmla="*/ 66 w 100"/>
                  <a:gd name="T57" fmla="*/ 50 h 88"/>
                  <a:gd name="T58" fmla="*/ 56 w 100"/>
                  <a:gd name="T59" fmla="*/ 58 h 88"/>
                  <a:gd name="T60" fmla="*/ 56 w 100"/>
                  <a:gd name="T61" fmla="*/ 58 h 88"/>
                  <a:gd name="T62" fmla="*/ 72 w 100"/>
                  <a:gd name="T63" fmla="*/ 80 h 88"/>
                  <a:gd name="T64" fmla="*/ 62 w 100"/>
                  <a:gd name="T65" fmla="*/ 88 h 88"/>
                  <a:gd name="T66" fmla="*/ 62 w 100"/>
                  <a:gd name="T67" fmla="*/ 88 h 88"/>
                  <a:gd name="T68" fmla="*/ 52 w 100"/>
                  <a:gd name="T69" fmla="*/ 74 h 88"/>
                  <a:gd name="T70" fmla="*/ 38 w 100"/>
                  <a:gd name="T71" fmla="*/ 58 h 88"/>
                  <a:gd name="T72" fmla="*/ 38 w 100"/>
                  <a:gd name="T73" fmla="*/ 58 h 88"/>
                  <a:gd name="T74" fmla="*/ 26 w 100"/>
                  <a:gd name="T75" fmla="*/ 46 h 88"/>
                  <a:gd name="T76" fmla="*/ 14 w 100"/>
                  <a:gd name="T77" fmla="*/ 36 h 88"/>
                  <a:gd name="T78" fmla="*/ 24 w 100"/>
                  <a:gd name="T79" fmla="*/ 2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88">
                    <a:moveTo>
                      <a:pt x="24" y="28"/>
                    </a:moveTo>
                    <a:lnTo>
                      <a:pt x="24" y="28"/>
                    </a:lnTo>
                    <a:lnTo>
                      <a:pt x="40" y="42"/>
                    </a:lnTo>
                    <a:lnTo>
                      <a:pt x="40" y="42"/>
                    </a:lnTo>
                    <a:lnTo>
                      <a:pt x="46" y="50"/>
                    </a:lnTo>
                    <a:lnTo>
                      <a:pt x="46" y="50"/>
                    </a:lnTo>
                    <a:lnTo>
                      <a:pt x="62" y="36"/>
                    </a:lnTo>
                    <a:lnTo>
                      <a:pt x="62" y="36"/>
                    </a:lnTo>
                    <a:lnTo>
                      <a:pt x="72" y="24"/>
                    </a:lnTo>
                    <a:lnTo>
                      <a:pt x="80" y="12"/>
                    </a:lnTo>
                    <a:lnTo>
                      <a:pt x="80" y="12"/>
                    </a:lnTo>
                    <a:lnTo>
                      <a:pt x="80" y="12"/>
                    </a:lnTo>
                    <a:lnTo>
                      <a:pt x="80" y="12"/>
                    </a:lnTo>
                    <a:lnTo>
                      <a:pt x="76" y="12"/>
                    </a:lnTo>
                    <a:lnTo>
                      <a:pt x="16" y="12"/>
                    </a:lnTo>
                    <a:lnTo>
                      <a:pt x="16" y="12"/>
                    </a:lnTo>
                    <a:lnTo>
                      <a:pt x="0" y="12"/>
                    </a:lnTo>
                    <a:lnTo>
                      <a:pt x="0" y="0"/>
                    </a:lnTo>
                    <a:lnTo>
                      <a:pt x="0" y="0"/>
                    </a:lnTo>
                    <a:lnTo>
                      <a:pt x="18" y="0"/>
                    </a:lnTo>
                    <a:lnTo>
                      <a:pt x="84" y="0"/>
                    </a:lnTo>
                    <a:lnTo>
                      <a:pt x="84" y="0"/>
                    </a:lnTo>
                    <a:lnTo>
                      <a:pt x="92" y="0"/>
                    </a:lnTo>
                    <a:lnTo>
                      <a:pt x="100" y="8"/>
                    </a:lnTo>
                    <a:lnTo>
                      <a:pt x="100" y="8"/>
                    </a:lnTo>
                    <a:lnTo>
                      <a:pt x="94" y="14"/>
                    </a:lnTo>
                    <a:lnTo>
                      <a:pt x="94" y="14"/>
                    </a:lnTo>
                    <a:lnTo>
                      <a:pt x="76" y="38"/>
                    </a:lnTo>
                    <a:lnTo>
                      <a:pt x="66" y="50"/>
                    </a:lnTo>
                    <a:lnTo>
                      <a:pt x="56" y="58"/>
                    </a:lnTo>
                    <a:lnTo>
                      <a:pt x="56" y="58"/>
                    </a:lnTo>
                    <a:lnTo>
                      <a:pt x="72" y="80"/>
                    </a:lnTo>
                    <a:lnTo>
                      <a:pt x="62" y="88"/>
                    </a:lnTo>
                    <a:lnTo>
                      <a:pt x="62" y="88"/>
                    </a:lnTo>
                    <a:lnTo>
                      <a:pt x="52" y="74"/>
                    </a:lnTo>
                    <a:lnTo>
                      <a:pt x="38" y="58"/>
                    </a:lnTo>
                    <a:lnTo>
                      <a:pt x="38" y="58"/>
                    </a:lnTo>
                    <a:lnTo>
                      <a:pt x="26" y="46"/>
                    </a:lnTo>
                    <a:lnTo>
                      <a:pt x="14" y="36"/>
                    </a:lnTo>
                    <a:lnTo>
                      <a:pt x="24"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3" name="Freeform 85"/>
              <p:cNvSpPr>
                <a:spLocks/>
              </p:cNvSpPr>
              <p:nvPr/>
            </p:nvSpPr>
            <p:spPr bwMode="auto">
              <a:xfrm>
                <a:off x="996" y="3384"/>
                <a:ext cx="100" cy="14"/>
              </a:xfrm>
              <a:custGeom>
                <a:avLst/>
                <a:gdLst>
                  <a:gd name="T0" fmla="*/ 0 w 100"/>
                  <a:gd name="T1" fmla="*/ 0 h 14"/>
                  <a:gd name="T2" fmla="*/ 0 w 100"/>
                  <a:gd name="T3" fmla="*/ 0 h 14"/>
                  <a:gd name="T4" fmla="*/ 18 w 100"/>
                  <a:gd name="T5" fmla="*/ 2 h 14"/>
                  <a:gd name="T6" fmla="*/ 82 w 100"/>
                  <a:gd name="T7" fmla="*/ 2 h 14"/>
                  <a:gd name="T8" fmla="*/ 82 w 100"/>
                  <a:gd name="T9" fmla="*/ 2 h 14"/>
                  <a:gd name="T10" fmla="*/ 100 w 100"/>
                  <a:gd name="T11" fmla="*/ 0 h 14"/>
                  <a:gd name="T12" fmla="*/ 100 w 100"/>
                  <a:gd name="T13" fmla="*/ 14 h 14"/>
                  <a:gd name="T14" fmla="*/ 100 w 100"/>
                  <a:gd name="T15" fmla="*/ 14 h 14"/>
                  <a:gd name="T16" fmla="*/ 82 w 100"/>
                  <a:gd name="T17" fmla="*/ 14 h 14"/>
                  <a:gd name="T18" fmla="*/ 18 w 100"/>
                  <a:gd name="T19" fmla="*/ 14 h 14"/>
                  <a:gd name="T20" fmla="*/ 18 w 100"/>
                  <a:gd name="T21" fmla="*/ 14 h 14"/>
                  <a:gd name="T22" fmla="*/ 0 w 100"/>
                  <a:gd name="T23" fmla="*/ 14 h 14"/>
                  <a:gd name="T24" fmla="*/ 0 w 100"/>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4">
                    <a:moveTo>
                      <a:pt x="0" y="0"/>
                    </a:moveTo>
                    <a:lnTo>
                      <a:pt x="0" y="0"/>
                    </a:lnTo>
                    <a:lnTo>
                      <a:pt x="18" y="2"/>
                    </a:lnTo>
                    <a:lnTo>
                      <a:pt x="82" y="2"/>
                    </a:lnTo>
                    <a:lnTo>
                      <a:pt x="82" y="2"/>
                    </a:lnTo>
                    <a:lnTo>
                      <a:pt x="100" y="0"/>
                    </a:lnTo>
                    <a:lnTo>
                      <a:pt x="100" y="14"/>
                    </a:lnTo>
                    <a:lnTo>
                      <a:pt x="100" y="14"/>
                    </a:lnTo>
                    <a:lnTo>
                      <a:pt x="82" y="14"/>
                    </a:lnTo>
                    <a:lnTo>
                      <a:pt x="18" y="14"/>
                    </a:lnTo>
                    <a:lnTo>
                      <a:pt x="18" y="14"/>
                    </a:lnTo>
                    <a:lnTo>
                      <a:pt x="0" y="14"/>
                    </a:lnTo>
                    <a:lnTo>
                      <a:pt x="0"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 name="Freeform 86"/>
              <p:cNvSpPr>
                <a:spLocks/>
              </p:cNvSpPr>
              <p:nvPr/>
            </p:nvSpPr>
            <p:spPr bwMode="auto">
              <a:xfrm>
                <a:off x="1112" y="3340"/>
                <a:ext cx="92" cy="102"/>
              </a:xfrm>
              <a:custGeom>
                <a:avLst/>
                <a:gdLst>
                  <a:gd name="T0" fmla="*/ 38 w 92"/>
                  <a:gd name="T1" fmla="*/ 24 h 102"/>
                  <a:gd name="T2" fmla="*/ 38 w 92"/>
                  <a:gd name="T3" fmla="*/ 6 h 102"/>
                  <a:gd name="T4" fmla="*/ 52 w 92"/>
                  <a:gd name="T5" fmla="*/ 0 h 102"/>
                  <a:gd name="T6" fmla="*/ 50 w 92"/>
                  <a:gd name="T7" fmla="*/ 16 h 102"/>
                  <a:gd name="T8" fmla="*/ 50 w 92"/>
                  <a:gd name="T9" fmla="*/ 24 h 102"/>
                  <a:gd name="T10" fmla="*/ 78 w 92"/>
                  <a:gd name="T11" fmla="*/ 24 h 102"/>
                  <a:gd name="T12" fmla="*/ 92 w 92"/>
                  <a:gd name="T13" fmla="*/ 28 h 102"/>
                  <a:gd name="T14" fmla="*/ 92 w 92"/>
                  <a:gd name="T15" fmla="*/ 36 h 102"/>
                  <a:gd name="T16" fmla="*/ 90 w 92"/>
                  <a:gd name="T17" fmla="*/ 68 h 102"/>
                  <a:gd name="T18" fmla="*/ 86 w 92"/>
                  <a:gd name="T19" fmla="*/ 90 h 102"/>
                  <a:gd name="T20" fmla="*/ 80 w 92"/>
                  <a:gd name="T21" fmla="*/ 98 h 102"/>
                  <a:gd name="T22" fmla="*/ 68 w 92"/>
                  <a:gd name="T23" fmla="*/ 100 h 102"/>
                  <a:gd name="T24" fmla="*/ 54 w 92"/>
                  <a:gd name="T25" fmla="*/ 98 h 102"/>
                  <a:gd name="T26" fmla="*/ 54 w 92"/>
                  <a:gd name="T27" fmla="*/ 90 h 102"/>
                  <a:gd name="T28" fmla="*/ 52 w 92"/>
                  <a:gd name="T29" fmla="*/ 86 h 102"/>
                  <a:gd name="T30" fmla="*/ 68 w 92"/>
                  <a:gd name="T31" fmla="*/ 88 h 102"/>
                  <a:gd name="T32" fmla="*/ 74 w 92"/>
                  <a:gd name="T33" fmla="*/ 86 h 102"/>
                  <a:gd name="T34" fmla="*/ 76 w 92"/>
                  <a:gd name="T35" fmla="*/ 74 h 102"/>
                  <a:gd name="T36" fmla="*/ 80 w 92"/>
                  <a:gd name="T37" fmla="*/ 34 h 102"/>
                  <a:gd name="T38" fmla="*/ 50 w 92"/>
                  <a:gd name="T39" fmla="*/ 34 h 102"/>
                  <a:gd name="T40" fmla="*/ 48 w 92"/>
                  <a:gd name="T41" fmla="*/ 48 h 102"/>
                  <a:gd name="T42" fmla="*/ 40 w 92"/>
                  <a:gd name="T43" fmla="*/ 68 h 102"/>
                  <a:gd name="T44" fmla="*/ 28 w 92"/>
                  <a:gd name="T45" fmla="*/ 86 h 102"/>
                  <a:gd name="T46" fmla="*/ 18 w 92"/>
                  <a:gd name="T47" fmla="*/ 94 h 102"/>
                  <a:gd name="T48" fmla="*/ 8 w 92"/>
                  <a:gd name="T49" fmla="*/ 102 h 102"/>
                  <a:gd name="T50" fmla="*/ 0 w 92"/>
                  <a:gd name="T51" fmla="*/ 92 h 102"/>
                  <a:gd name="T52" fmla="*/ 18 w 92"/>
                  <a:gd name="T53" fmla="*/ 78 h 102"/>
                  <a:gd name="T54" fmla="*/ 30 w 92"/>
                  <a:gd name="T55" fmla="*/ 60 h 102"/>
                  <a:gd name="T56" fmla="*/ 34 w 92"/>
                  <a:gd name="T57" fmla="*/ 50 h 102"/>
                  <a:gd name="T58" fmla="*/ 16 w 92"/>
                  <a:gd name="T59" fmla="*/ 34 h 102"/>
                  <a:gd name="T60" fmla="*/ 4 w 92"/>
                  <a:gd name="T61" fmla="*/ 36 h 102"/>
                  <a:gd name="T62" fmla="*/ 4 w 92"/>
                  <a:gd name="T63" fmla="*/ 22 h 102"/>
                  <a:gd name="T64" fmla="*/ 38 w 92"/>
                  <a:gd name="T65"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02">
                    <a:moveTo>
                      <a:pt x="38" y="24"/>
                    </a:moveTo>
                    <a:lnTo>
                      <a:pt x="38" y="24"/>
                    </a:lnTo>
                    <a:lnTo>
                      <a:pt x="38" y="6"/>
                    </a:lnTo>
                    <a:lnTo>
                      <a:pt x="38" y="6"/>
                    </a:lnTo>
                    <a:lnTo>
                      <a:pt x="38" y="0"/>
                    </a:lnTo>
                    <a:lnTo>
                      <a:pt x="52" y="0"/>
                    </a:lnTo>
                    <a:lnTo>
                      <a:pt x="52" y="0"/>
                    </a:lnTo>
                    <a:lnTo>
                      <a:pt x="50" y="16"/>
                    </a:lnTo>
                    <a:lnTo>
                      <a:pt x="50" y="16"/>
                    </a:lnTo>
                    <a:lnTo>
                      <a:pt x="50" y="24"/>
                    </a:lnTo>
                    <a:lnTo>
                      <a:pt x="78" y="24"/>
                    </a:lnTo>
                    <a:lnTo>
                      <a:pt x="78" y="24"/>
                    </a:lnTo>
                    <a:lnTo>
                      <a:pt x="88" y="22"/>
                    </a:lnTo>
                    <a:lnTo>
                      <a:pt x="92" y="28"/>
                    </a:lnTo>
                    <a:lnTo>
                      <a:pt x="92" y="28"/>
                    </a:lnTo>
                    <a:lnTo>
                      <a:pt x="92" y="36"/>
                    </a:lnTo>
                    <a:lnTo>
                      <a:pt x="92" y="36"/>
                    </a:lnTo>
                    <a:lnTo>
                      <a:pt x="90" y="68"/>
                    </a:lnTo>
                    <a:lnTo>
                      <a:pt x="86" y="90"/>
                    </a:lnTo>
                    <a:lnTo>
                      <a:pt x="86" y="90"/>
                    </a:lnTo>
                    <a:lnTo>
                      <a:pt x="84" y="94"/>
                    </a:lnTo>
                    <a:lnTo>
                      <a:pt x="80" y="98"/>
                    </a:lnTo>
                    <a:lnTo>
                      <a:pt x="74" y="98"/>
                    </a:lnTo>
                    <a:lnTo>
                      <a:pt x="68" y="100"/>
                    </a:lnTo>
                    <a:lnTo>
                      <a:pt x="68" y="100"/>
                    </a:lnTo>
                    <a:lnTo>
                      <a:pt x="54" y="98"/>
                    </a:lnTo>
                    <a:lnTo>
                      <a:pt x="54" y="98"/>
                    </a:lnTo>
                    <a:lnTo>
                      <a:pt x="54" y="90"/>
                    </a:lnTo>
                    <a:lnTo>
                      <a:pt x="52" y="86"/>
                    </a:lnTo>
                    <a:lnTo>
                      <a:pt x="52" y="86"/>
                    </a:lnTo>
                    <a:lnTo>
                      <a:pt x="68" y="88"/>
                    </a:lnTo>
                    <a:lnTo>
                      <a:pt x="68" y="88"/>
                    </a:lnTo>
                    <a:lnTo>
                      <a:pt x="70" y="88"/>
                    </a:lnTo>
                    <a:lnTo>
                      <a:pt x="74" y="86"/>
                    </a:lnTo>
                    <a:lnTo>
                      <a:pt x="76" y="74"/>
                    </a:lnTo>
                    <a:lnTo>
                      <a:pt x="76" y="74"/>
                    </a:lnTo>
                    <a:lnTo>
                      <a:pt x="78" y="56"/>
                    </a:lnTo>
                    <a:lnTo>
                      <a:pt x="80" y="34"/>
                    </a:lnTo>
                    <a:lnTo>
                      <a:pt x="50" y="34"/>
                    </a:lnTo>
                    <a:lnTo>
                      <a:pt x="50" y="34"/>
                    </a:lnTo>
                    <a:lnTo>
                      <a:pt x="48" y="48"/>
                    </a:lnTo>
                    <a:lnTo>
                      <a:pt x="48" y="48"/>
                    </a:lnTo>
                    <a:lnTo>
                      <a:pt x="44" y="58"/>
                    </a:lnTo>
                    <a:lnTo>
                      <a:pt x="40" y="68"/>
                    </a:lnTo>
                    <a:lnTo>
                      <a:pt x="34" y="78"/>
                    </a:lnTo>
                    <a:lnTo>
                      <a:pt x="28" y="86"/>
                    </a:lnTo>
                    <a:lnTo>
                      <a:pt x="28" y="86"/>
                    </a:lnTo>
                    <a:lnTo>
                      <a:pt x="18" y="94"/>
                    </a:lnTo>
                    <a:lnTo>
                      <a:pt x="8" y="102"/>
                    </a:lnTo>
                    <a:lnTo>
                      <a:pt x="8" y="102"/>
                    </a:lnTo>
                    <a:lnTo>
                      <a:pt x="0" y="92"/>
                    </a:lnTo>
                    <a:lnTo>
                      <a:pt x="0" y="92"/>
                    </a:lnTo>
                    <a:lnTo>
                      <a:pt x="10" y="86"/>
                    </a:lnTo>
                    <a:lnTo>
                      <a:pt x="18" y="78"/>
                    </a:lnTo>
                    <a:lnTo>
                      <a:pt x="24" y="70"/>
                    </a:lnTo>
                    <a:lnTo>
                      <a:pt x="30" y="60"/>
                    </a:lnTo>
                    <a:lnTo>
                      <a:pt x="30" y="60"/>
                    </a:lnTo>
                    <a:lnTo>
                      <a:pt x="34" y="50"/>
                    </a:lnTo>
                    <a:lnTo>
                      <a:pt x="38" y="34"/>
                    </a:lnTo>
                    <a:lnTo>
                      <a:pt x="16" y="34"/>
                    </a:lnTo>
                    <a:lnTo>
                      <a:pt x="16" y="34"/>
                    </a:lnTo>
                    <a:lnTo>
                      <a:pt x="4" y="36"/>
                    </a:lnTo>
                    <a:lnTo>
                      <a:pt x="4" y="22"/>
                    </a:lnTo>
                    <a:lnTo>
                      <a:pt x="4" y="22"/>
                    </a:lnTo>
                    <a:lnTo>
                      <a:pt x="16" y="24"/>
                    </a:lnTo>
                    <a:lnTo>
                      <a:pt x="38" y="2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 name="Freeform 87"/>
              <p:cNvSpPr>
                <a:spLocks/>
              </p:cNvSpPr>
              <p:nvPr/>
            </p:nvSpPr>
            <p:spPr bwMode="auto">
              <a:xfrm>
                <a:off x="1224" y="3384"/>
                <a:ext cx="102" cy="14"/>
              </a:xfrm>
              <a:custGeom>
                <a:avLst/>
                <a:gdLst>
                  <a:gd name="T0" fmla="*/ 0 w 102"/>
                  <a:gd name="T1" fmla="*/ 0 h 14"/>
                  <a:gd name="T2" fmla="*/ 0 w 102"/>
                  <a:gd name="T3" fmla="*/ 0 h 14"/>
                  <a:gd name="T4" fmla="*/ 20 w 102"/>
                  <a:gd name="T5" fmla="*/ 2 h 14"/>
                  <a:gd name="T6" fmla="*/ 84 w 102"/>
                  <a:gd name="T7" fmla="*/ 2 h 14"/>
                  <a:gd name="T8" fmla="*/ 84 w 102"/>
                  <a:gd name="T9" fmla="*/ 2 h 14"/>
                  <a:gd name="T10" fmla="*/ 102 w 102"/>
                  <a:gd name="T11" fmla="*/ 0 h 14"/>
                  <a:gd name="T12" fmla="*/ 102 w 102"/>
                  <a:gd name="T13" fmla="*/ 14 h 14"/>
                  <a:gd name="T14" fmla="*/ 102 w 102"/>
                  <a:gd name="T15" fmla="*/ 14 h 14"/>
                  <a:gd name="T16" fmla="*/ 84 w 102"/>
                  <a:gd name="T17" fmla="*/ 14 h 14"/>
                  <a:gd name="T18" fmla="*/ 20 w 102"/>
                  <a:gd name="T19" fmla="*/ 14 h 14"/>
                  <a:gd name="T20" fmla="*/ 20 w 102"/>
                  <a:gd name="T21" fmla="*/ 14 h 14"/>
                  <a:gd name="T22" fmla="*/ 0 w 102"/>
                  <a:gd name="T23" fmla="*/ 14 h 14"/>
                  <a:gd name="T24" fmla="*/ 0 w 102"/>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
                    <a:moveTo>
                      <a:pt x="0" y="0"/>
                    </a:moveTo>
                    <a:lnTo>
                      <a:pt x="0" y="0"/>
                    </a:lnTo>
                    <a:lnTo>
                      <a:pt x="20" y="2"/>
                    </a:lnTo>
                    <a:lnTo>
                      <a:pt x="84" y="2"/>
                    </a:lnTo>
                    <a:lnTo>
                      <a:pt x="84" y="2"/>
                    </a:lnTo>
                    <a:lnTo>
                      <a:pt x="102" y="0"/>
                    </a:lnTo>
                    <a:lnTo>
                      <a:pt x="102" y="14"/>
                    </a:lnTo>
                    <a:lnTo>
                      <a:pt x="102" y="14"/>
                    </a:lnTo>
                    <a:lnTo>
                      <a:pt x="84" y="14"/>
                    </a:lnTo>
                    <a:lnTo>
                      <a:pt x="20" y="14"/>
                    </a:lnTo>
                    <a:lnTo>
                      <a:pt x="20" y="14"/>
                    </a:lnTo>
                    <a:lnTo>
                      <a:pt x="0" y="14"/>
                    </a:lnTo>
                    <a:lnTo>
                      <a:pt x="0"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 name="Freeform 88"/>
              <p:cNvSpPr>
                <a:spLocks noEditPoints="1"/>
              </p:cNvSpPr>
              <p:nvPr/>
            </p:nvSpPr>
            <p:spPr bwMode="auto">
              <a:xfrm>
                <a:off x="1344" y="3340"/>
                <a:ext cx="102" cy="106"/>
              </a:xfrm>
              <a:custGeom>
                <a:avLst/>
                <a:gdLst>
                  <a:gd name="T0" fmla="*/ 12 w 102"/>
                  <a:gd name="T1" fmla="*/ 106 h 106"/>
                  <a:gd name="T2" fmla="*/ 2 w 102"/>
                  <a:gd name="T3" fmla="*/ 92 h 106"/>
                  <a:gd name="T4" fmla="*/ 2 w 102"/>
                  <a:gd name="T5" fmla="*/ 0 h 106"/>
                  <a:gd name="T6" fmla="*/ 34 w 102"/>
                  <a:gd name="T7" fmla="*/ 0 h 106"/>
                  <a:gd name="T8" fmla="*/ 46 w 102"/>
                  <a:gd name="T9" fmla="*/ 0 h 106"/>
                  <a:gd name="T10" fmla="*/ 46 w 102"/>
                  <a:gd name="T11" fmla="*/ 28 h 106"/>
                  <a:gd name="T12" fmla="*/ 34 w 102"/>
                  <a:gd name="T13" fmla="*/ 38 h 106"/>
                  <a:gd name="T14" fmla="*/ 12 w 102"/>
                  <a:gd name="T15" fmla="*/ 16 h 106"/>
                  <a:gd name="T16" fmla="*/ 12 w 102"/>
                  <a:gd name="T17" fmla="*/ 8 h 106"/>
                  <a:gd name="T18" fmla="*/ 36 w 102"/>
                  <a:gd name="T19" fmla="*/ 30 h 106"/>
                  <a:gd name="T20" fmla="*/ 12 w 102"/>
                  <a:gd name="T21" fmla="*/ 30 h 106"/>
                  <a:gd name="T22" fmla="*/ 22 w 102"/>
                  <a:gd name="T23" fmla="*/ 54 h 106"/>
                  <a:gd name="T24" fmla="*/ 34 w 102"/>
                  <a:gd name="T25" fmla="*/ 46 h 106"/>
                  <a:gd name="T26" fmla="*/ 82 w 102"/>
                  <a:gd name="T27" fmla="*/ 44 h 106"/>
                  <a:gd name="T28" fmla="*/ 70 w 102"/>
                  <a:gd name="T29" fmla="*/ 54 h 106"/>
                  <a:gd name="T30" fmla="*/ 70 w 102"/>
                  <a:gd name="T31" fmla="*/ 66 h 106"/>
                  <a:gd name="T32" fmla="*/ 82 w 102"/>
                  <a:gd name="T33" fmla="*/ 76 h 106"/>
                  <a:gd name="T34" fmla="*/ 68 w 102"/>
                  <a:gd name="T35" fmla="*/ 74 h 106"/>
                  <a:gd name="T36" fmla="*/ 68 w 102"/>
                  <a:gd name="T37" fmla="*/ 104 h 106"/>
                  <a:gd name="T38" fmla="*/ 58 w 102"/>
                  <a:gd name="T39" fmla="*/ 92 h 106"/>
                  <a:gd name="T40" fmla="*/ 42 w 102"/>
                  <a:gd name="T41" fmla="*/ 74 h 106"/>
                  <a:gd name="T42" fmla="*/ 40 w 102"/>
                  <a:gd name="T43" fmla="*/ 88 h 106"/>
                  <a:gd name="T44" fmla="*/ 28 w 102"/>
                  <a:gd name="T45" fmla="*/ 104 h 106"/>
                  <a:gd name="T46" fmla="*/ 26 w 102"/>
                  <a:gd name="T47" fmla="*/ 92 h 106"/>
                  <a:gd name="T48" fmla="*/ 32 w 102"/>
                  <a:gd name="T49" fmla="*/ 82 h 106"/>
                  <a:gd name="T50" fmla="*/ 32 w 102"/>
                  <a:gd name="T51" fmla="*/ 74 h 106"/>
                  <a:gd name="T52" fmla="*/ 20 w 102"/>
                  <a:gd name="T53" fmla="*/ 66 h 106"/>
                  <a:gd name="T54" fmla="*/ 34 w 102"/>
                  <a:gd name="T55" fmla="*/ 66 h 106"/>
                  <a:gd name="T56" fmla="*/ 44 w 102"/>
                  <a:gd name="T57" fmla="*/ 54 h 106"/>
                  <a:gd name="T58" fmla="*/ 58 w 102"/>
                  <a:gd name="T59" fmla="*/ 66 h 106"/>
                  <a:gd name="T60" fmla="*/ 100 w 102"/>
                  <a:gd name="T61" fmla="*/ 92 h 106"/>
                  <a:gd name="T62" fmla="*/ 98 w 102"/>
                  <a:gd name="T63" fmla="*/ 102 h 106"/>
                  <a:gd name="T64" fmla="*/ 86 w 102"/>
                  <a:gd name="T65" fmla="*/ 104 h 106"/>
                  <a:gd name="T66" fmla="*/ 76 w 102"/>
                  <a:gd name="T67" fmla="*/ 104 h 106"/>
                  <a:gd name="T68" fmla="*/ 86 w 102"/>
                  <a:gd name="T69" fmla="*/ 94 h 106"/>
                  <a:gd name="T70" fmla="*/ 90 w 102"/>
                  <a:gd name="T71" fmla="*/ 92 h 106"/>
                  <a:gd name="T72" fmla="*/ 66 w 102"/>
                  <a:gd name="T73" fmla="*/ 38 h 106"/>
                  <a:gd name="T74" fmla="*/ 56 w 102"/>
                  <a:gd name="T75" fmla="*/ 28 h 106"/>
                  <a:gd name="T76" fmla="*/ 54 w 102"/>
                  <a:gd name="T77" fmla="*/ 0 h 106"/>
                  <a:gd name="T78" fmla="*/ 88 w 102"/>
                  <a:gd name="T79" fmla="*/ 0 h 106"/>
                  <a:gd name="T80" fmla="*/ 102 w 102"/>
                  <a:gd name="T81" fmla="*/ 0 h 106"/>
                  <a:gd name="T82" fmla="*/ 66 w 102"/>
                  <a:gd name="T83" fmla="*/ 16 h 106"/>
                  <a:gd name="T84" fmla="*/ 66 w 102"/>
                  <a:gd name="T85" fmla="*/ 8 h 106"/>
                  <a:gd name="T86" fmla="*/ 90 w 102"/>
                  <a:gd name="T87" fmla="*/ 30 h 106"/>
                  <a:gd name="T88" fmla="*/ 66 w 102"/>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06">
                    <a:moveTo>
                      <a:pt x="12" y="92"/>
                    </a:moveTo>
                    <a:lnTo>
                      <a:pt x="12" y="92"/>
                    </a:lnTo>
                    <a:lnTo>
                      <a:pt x="12" y="106"/>
                    </a:lnTo>
                    <a:lnTo>
                      <a:pt x="0" y="106"/>
                    </a:lnTo>
                    <a:lnTo>
                      <a:pt x="0" y="106"/>
                    </a:lnTo>
                    <a:lnTo>
                      <a:pt x="2" y="92"/>
                    </a:lnTo>
                    <a:lnTo>
                      <a:pt x="2" y="14"/>
                    </a:lnTo>
                    <a:lnTo>
                      <a:pt x="2" y="14"/>
                    </a:lnTo>
                    <a:lnTo>
                      <a:pt x="2" y="0"/>
                    </a:lnTo>
                    <a:lnTo>
                      <a:pt x="2" y="0"/>
                    </a:lnTo>
                    <a:lnTo>
                      <a:pt x="14" y="0"/>
                    </a:lnTo>
                    <a:lnTo>
                      <a:pt x="34" y="0"/>
                    </a:lnTo>
                    <a:lnTo>
                      <a:pt x="34" y="0"/>
                    </a:lnTo>
                    <a:lnTo>
                      <a:pt x="46" y="0"/>
                    </a:lnTo>
                    <a:lnTo>
                      <a:pt x="46" y="0"/>
                    </a:lnTo>
                    <a:lnTo>
                      <a:pt x="46" y="12"/>
                    </a:lnTo>
                    <a:lnTo>
                      <a:pt x="46" y="28"/>
                    </a:lnTo>
                    <a:lnTo>
                      <a:pt x="46" y="28"/>
                    </a:lnTo>
                    <a:lnTo>
                      <a:pt x="46" y="38"/>
                    </a:lnTo>
                    <a:lnTo>
                      <a:pt x="46" y="38"/>
                    </a:lnTo>
                    <a:lnTo>
                      <a:pt x="34" y="38"/>
                    </a:lnTo>
                    <a:lnTo>
                      <a:pt x="12" y="38"/>
                    </a:lnTo>
                    <a:lnTo>
                      <a:pt x="12" y="92"/>
                    </a:lnTo>
                    <a:close/>
                    <a:moveTo>
                      <a:pt x="12" y="16"/>
                    </a:moveTo>
                    <a:lnTo>
                      <a:pt x="36" y="16"/>
                    </a:lnTo>
                    <a:lnTo>
                      <a:pt x="36" y="8"/>
                    </a:lnTo>
                    <a:lnTo>
                      <a:pt x="12" y="8"/>
                    </a:lnTo>
                    <a:lnTo>
                      <a:pt x="12" y="16"/>
                    </a:lnTo>
                    <a:close/>
                    <a:moveTo>
                      <a:pt x="12" y="30"/>
                    </a:moveTo>
                    <a:lnTo>
                      <a:pt x="36" y="30"/>
                    </a:lnTo>
                    <a:lnTo>
                      <a:pt x="36" y="24"/>
                    </a:lnTo>
                    <a:lnTo>
                      <a:pt x="12" y="24"/>
                    </a:lnTo>
                    <a:lnTo>
                      <a:pt x="12" y="30"/>
                    </a:lnTo>
                    <a:close/>
                    <a:moveTo>
                      <a:pt x="34" y="54"/>
                    </a:moveTo>
                    <a:lnTo>
                      <a:pt x="34" y="54"/>
                    </a:lnTo>
                    <a:lnTo>
                      <a:pt x="22" y="54"/>
                    </a:lnTo>
                    <a:lnTo>
                      <a:pt x="22" y="44"/>
                    </a:lnTo>
                    <a:lnTo>
                      <a:pt x="22" y="44"/>
                    </a:lnTo>
                    <a:lnTo>
                      <a:pt x="34" y="46"/>
                    </a:lnTo>
                    <a:lnTo>
                      <a:pt x="70" y="46"/>
                    </a:lnTo>
                    <a:lnTo>
                      <a:pt x="70" y="46"/>
                    </a:lnTo>
                    <a:lnTo>
                      <a:pt x="82" y="44"/>
                    </a:lnTo>
                    <a:lnTo>
                      <a:pt x="82" y="54"/>
                    </a:lnTo>
                    <a:lnTo>
                      <a:pt x="82" y="54"/>
                    </a:lnTo>
                    <a:lnTo>
                      <a:pt x="70" y="54"/>
                    </a:lnTo>
                    <a:lnTo>
                      <a:pt x="68" y="54"/>
                    </a:lnTo>
                    <a:lnTo>
                      <a:pt x="68" y="66"/>
                    </a:lnTo>
                    <a:lnTo>
                      <a:pt x="70" y="66"/>
                    </a:lnTo>
                    <a:lnTo>
                      <a:pt x="70" y="66"/>
                    </a:lnTo>
                    <a:lnTo>
                      <a:pt x="82" y="66"/>
                    </a:lnTo>
                    <a:lnTo>
                      <a:pt x="82" y="76"/>
                    </a:lnTo>
                    <a:lnTo>
                      <a:pt x="82" y="76"/>
                    </a:lnTo>
                    <a:lnTo>
                      <a:pt x="70" y="74"/>
                    </a:lnTo>
                    <a:lnTo>
                      <a:pt x="68" y="74"/>
                    </a:lnTo>
                    <a:lnTo>
                      <a:pt x="68" y="92"/>
                    </a:lnTo>
                    <a:lnTo>
                      <a:pt x="68" y="92"/>
                    </a:lnTo>
                    <a:lnTo>
                      <a:pt x="68" y="104"/>
                    </a:lnTo>
                    <a:lnTo>
                      <a:pt x="58" y="104"/>
                    </a:lnTo>
                    <a:lnTo>
                      <a:pt x="58" y="104"/>
                    </a:lnTo>
                    <a:lnTo>
                      <a:pt x="58" y="92"/>
                    </a:lnTo>
                    <a:lnTo>
                      <a:pt x="58" y="74"/>
                    </a:lnTo>
                    <a:lnTo>
                      <a:pt x="42" y="74"/>
                    </a:lnTo>
                    <a:lnTo>
                      <a:pt x="42" y="74"/>
                    </a:lnTo>
                    <a:lnTo>
                      <a:pt x="42" y="82"/>
                    </a:lnTo>
                    <a:lnTo>
                      <a:pt x="40" y="88"/>
                    </a:lnTo>
                    <a:lnTo>
                      <a:pt x="40" y="88"/>
                    </a:lnTo>
                    <a:lnTo>
                      <a:pt x="34" y="96"/>
                    </a:lnTo>
                    <a:lnTo>
                      <a:pt x="28" y="104"/>
                    </a:lnTo>
                    <a:lnTo>
                      <a:pt x="28" y="104"/>
                    </a:lnTo>
                    <a:lnTo>
                      <a:pt x="20" y="98"/>
                    </a:lnTo>
                    <a:lnTo>
                      <a:pt x="20" y="98"/>
                    </a:lnTo>
                    <a:lnTo>
                      <a:pt x="26" y="92"/>
                    </a:lnTo>
                    <a:lnTo>
                      <a:pt x="30" y="88"/>
                    </a:lnTo>
                    <a:lnTo>
                      <a:pt x="30" y="88"/>
                    </a:lnTo>
                    <a:lnTo>
                      <a:pt x="32" y="82"/>
                    </a:lnTo>
                    <a:lnTo>
                      <a:pt x="34" y="74"/>
                    </a:lnTo>
                    <a:lnTo>
                      <a:pt x="32" y="74"/>
                    </a:lnTo>
                    <a:lnTo>
                      <a:pt x="32" y="74"/>
                    </a:lnTo>
                    <a:lnTo>
                      <a:pt x="20" y="76"/>
                    </a:lnTo>
                    <a:lnTo>
                      <a:pt x="20" y="66"/>
                    </a:lnTo>
                    <a:lnTo>
                      <a:pt x="20" y="66"/>
                    </a:lnTo>
                    <a:lnTo>
                      <a:pt x="32" y="66"/>
                    </a:lnTo>
                    <a:lnTo>
                      <a:pt x="34" y="66"/>
                    </a:lnTo>
                    <a:lnTo>
                      <a:pt x="34" y="66"/>
                    </a:lnTo>
                    <a:lnTo>
                      <a:pt x="34" y="54"/>
                    </a:lnTo>
                    <a:lnTo>
                      <a:pt x="34" y="54"/>
                    </a:lnTo>
                    <a:close/>
                    <a:moveTo>
                      <a:pt x="44" y="54"/>
                    </a:moveTo>
                    <a:lnTo>
                      <a:pt x="44" y="54"/>
                    </a:lnTo>
                    <a:lnTo>
                      <a:pt x="44" y="66"/>
                    </a:lnTo>
                    <a:lnTo>
                      <a:pt x="58" y="66"/>
                    </a:lnTo>
                    <a:lnTo>
                      <a:pt x="58" y="54"/>
                    </a:lnTo>
                    <a:lnTo>
                      <a:pt x="44" y="54"/>
                    </a:lnTo>
                    <a:close/>
                    <a:moveTo>
                      <a:pt x="100" y="92"/>
                    </a:moveTo>
                    <a:lnTo>
                      <a:pt x="100" y="92"/>
                    </a:lnTo>
                    <a:lnTo>
                      <a:pt x="100" y="98"/>
                    </a:lnTo>
                    <a:lnTo>
                      <a:pt x="98" y="102"/>
                    </a:lnTo>
                    <a:lnTo>
                      <a:pt x="98" y="102"/>
                    </a:lnTo>
                    <a:lnTo>
                      <a:pt x="94" y="104"/>
                    </a:lnTo>
                    <a:lnTo>
                      <a:pt x="86" y="104"/>
                    </a:lnTo>
                    <a:lnTo>
                      <a:pt x="86" y="104"/>
                    </a:lnTo>
                    <a:lnTo>
                      <a:pt x="76" y="104"/>
                    </a:lnTo>
                    <a:lnTo>
                      <a:pt x="76" y="104"/>
                    </a:lnTo>
                    <a:lnTo>
                      <a:pt x="74" y="94"/>
                    </a:lnTo>
                    <a:lnTo>
                      <a:pt x="74" y="94"/>
                    </a:lnTo>
                    <a:lnTo>
                      <a:pt x="86" y="94"/>
                    </a:lnTo>
                    <a:lnTo>
                      <a:pt x="86" y="94"/>
                    </a:lnTo>
                    <a:lnTo>
                      <a:pt x="90" y="94"/>
                    </a:lnTo>
                    <a:lnTo>
                      <a:pt x="90" y="92"/>
                    </a:lnTo>
                    <a:lnTo>
                      <a:pt x="90" y="38"/>
                    </a:lnTo>
                    <a:lnTo>
                      <a:pt x="66" y="38"/>
                    </a:lnTo>
                    <a:lnTo>
                      <a:pt x="66" y="38"/>
                    </a:lnTo>
                    <a:lnTo>
                      <a:pt x="54" y="38"/>
                    </a:lnTo>
                    <a:lnTo>
                      <a:pt x="54" y="38"/>
                    </a:lnTo>
                    <a:lnTo>
                      <a:pt x="56" y="28"/>
                    </a:lnTo>
                    <a:lnTo>
                      <a:pt x="56" y="12"/>
                    </a:lnTo>
                    <a:lnTo>
                      <a:pt x="56" y="12"/>
                    </a:lnTo>
                    <a:lnTo>
                      <a:pt x="54" y="0"/>
                    </a:lnTo>
                    <a:lnTo>
                      <a:pt x="54" y="0"/>
                    </a:lnTo>
                    <a:lnTo>
                      <a:pt x="68" y="0"/>
                    </a:lnTo>
                    <a:lnTo>
                      <a:pt x="88" y="0"/>
                    </a:lnTo>
                    <a:lnTo>
                      <a:pt x="88" y="0"/>
                    </a:lnTo>
                    <a:lnTo>
                      <a:pt x="102" y="0"/>
                    </a:lnTo>
                    <a:lnTo>
                      <a:pt x="102" y="0"/>
                    </a:lnTo>
                    <a:lnTo>
                      <a:pt x="100" y="14"/>
                    </a:lnTo>
                    <a:lnTo>
                      <a:pt x="100" y="92"/>
                    </a:lnTo>
                    <a:close/>
                    <a:moveTo>
                      <a:pt x="66" y="16"/>
                    </a:moveTo>
                    <a:lnTo>
                      <a:pt x="90" y="16"/>
                    </a:lnTo>
                    <a:lnTo>
                      <a:pt x="90" y="8"/>
                    </a:lnTo>
                    <a:lnTo>
                      <a:pt x="66" y="8"/>
                    </a:lnTo>
                    <a:lnTo>
                      <a:pt x="66" y="16"/>
                    </a:lnTo>
                    <a:close/>
                    <a:moveTo>
                      <a:pt x="66" y="30"/>
                    </a:moveTo>
                    <a:lnTo>
                      <a:pt x="90" y="30"/>
                    </a:lnTo>
                    <a:lnTo>
                      <a:pt x="90" y="24"/>
                    </a:lnTo>
                    <a:lnTo>
                      <a:pt x="66" y="24"/>
                    </a:lnTo>
                    <a:lnTo>
                      <a:pt x="66"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 name="Freeform 89"/>
              <p:cNvSpPr>
                <a:spLocks noEditPoints="1"/>
              </p:cNvSpPr>
              <p:nvPr/>
            </p:nvSpPr>
            <p:spPr bwMode="auto">
              <a:xfrm>
                <a:off x="1458" y="3340"/>
                <a:ext cx="112" cy="106"/>
              </a:xfrm>
              <a:custGeom>
                <a:avLst/>
                <a:gdLst>
                  <a:gd name="T0" fmla="*/ 28 w 112"/>
                  <a:gd name="T1" fmla="*/ 48 h 106"/>
                  <a:gd name="T2" fmla="*/ 18 w 112"/>
                  <a:gd name="T3" fmla="*/ 48 h 106"/>
                  <a:gd name="T4" fmla="*/ 0 w 112"/>
                  <a:gd name="T5" fmla="*/ 46 h 106"/>
                  <a:gd name="T6" fmla="*/ 26 w 112"/>
                  <a:gd name="T7" fmla="*/ 32 h 106"/>
                  <a:gd name="T8" fmla="*/ 8 w 112"/>
                  <a:gd name="T9" fmla="*/ 16 h 106"/>
                  <a:gd name="T10" fmla="*/ 34 w 112"/>
                  <a:gd name="T11" fmla="*/ 26 h 106"/>
                  <a:gd name="T12" fmla="*/ 46 w 112"/>
                  <a:gd name="T13" fmla="*/ 10 h 106"/>
                  <a:gd name="T14" fmla="*/ 20 w 112"/>
                  <a:gd name="T15" fmla="*/ 12 h 106"/>
                  <a:gd name="T16" fmla="*/ 28 w 112"/>
                  <a:gd name="T17" fmla="*/ 2 h 106"/>
                  <a:gd name="T18" fmla="*/ 62 w 112"/>
                  <a:gd name="T19" fmla="*/ 0 h 106"/>
                  <a:gd name="T20" fmla="*/ 70 w 112"/>
                  <a:gd name="T21" fmla="*/ 16 h 106"/>
                  <a:gd name="T22" fmla="*/ 80 w 112"/>
                  <a:gd name="T23" fmla="*/ 2 h 106"/>
                  <a:gd name="T24" fmla="*/ 88 w 112"/>
                  <a:gd name="T25" fmla="*/ 10 h 106"/>
                  <a:gd name="T26" fmla="*/ 76 w 112"/>
                  <a:gd name="T27" fmla="*/ 22 h 106"/>
                  <a:gd name="T28" fmla="*/ 92 w 112"/>
                  <a:gd name="T29" fmla="*/ 20 h 106"/>
                  <a:gd name="T30" fmla="*/ 106 w 112"/>
                  <a:gd name="T31" fmla="*/ 18 h 106"/>
                  <a:gd name="T32" fmla="*/ 92 w 112"/>
                  <a:gd name="T33" fmla="*/ 34 h 106"/>
                  <a:gd name="T34" fmla="*/ 112 w 112"/>
                  <a:gd name="T35" fmla="*/ 44 h 106"/>
                  <a:gd name="T36" fmla="*/ 106 w 112"/>
                  <a:gd name="T37" fmla="*/ 54 h 106"/>
                  <a:gd name="T38" fmla="*/ 84 w 112"/>
                  <a:gd name="T39" fmla="*/ 48 h 106"/>
                  <a:gd name="T40" fmla="*/ 74 w 112"/>
                  <a:gd name="T41" fmla="*/ 48 h 106"/>
                  <a:gd name="T42" fmla="*/ 94 w 112"/>
                  <a:gd name="T43" fmla="*/ 62 h 106"/>
                  <a:gd name="T44" fmla="*/ 106 w 112"/>
                  <a:gd name="T45" fmla="*/ 72 h 106"/>
                  <a:gd name="T46" fmla="*/ 74 w 112"/>
                  <a:gd name="T47" fmla="*/ 92 h 106"/>
                  <a:gd name="T48" fmla="*/ 76 w 112"/>
                  <a:gd name="T49" fmla="*/ 94 h 106"/>
                  <a:gd name="T50" fmla="*/ 84 w 112"/>
                  <a:gd name="T51" fmla="*/ 94 h 106"/>
                  <a:gd name="T52" fmla="*/ 98 w 112"/>
                  <a:gd name="T53" fmla="*/ 88 h 106"/>
                  <a:gd name="T54" fmla="*/ 110 w 112"/>
                  <a:gd name="T55" fmla="*/ 84 h 106"/>
                  <a:gd name="T56" fmla="*/ 104 w 112"/>
                  <a:gd name="T57" fmla="*/ 102 h 106"/>
                  <a:gd name="T58" fmla="*/ 82 w 112"/>
                  <a:gd name="T59" fmla="*/ 104 h 106"/>
                  <a:gd name="T60" fmla="*/ 64 w 112"/>
                  <a:gd name="T61" fmla="*/ 100 h 106"/>
                  <a:gd name="T62" fmla="*/ 46 w 112"/>
                  <a:gd name="T63" fmla="*/ 72 h 106"/>
                  <a:gd name="T64" fmla="*/ 38 w 112"/>
                  <a:gd name="T65" fmla="*/ 90 h 106"/>
                  <a:gd name="T66" fmla="*/ 12 w 112"/>
                  <a:gd name="T67" fmla="*/ 106 h 106"/>
                  <a:gd name="T68" fmla="*/ 4 w 112"/>
                  <a:gd name="T69" fmla="*/ 98 h 106"/>
                  <a:gd name="T70" fmla="*/ 26 w 112"/>
                  <a:gd name="T71" fmla="*/ 88 h 106"/>
                  <a:gd name="T72" fmla="*/ 20 w 112"/>
                  <a:gd name="T73" fmla="*/ 72 h 106"/>
                  <a:gd name="T74" fmla="*/ 6 w 112"/>
                  <a:gd name="T75" fmla="*/ 62 h 106"/>
                  <a:gd name="T76" fmla="*/ 36 w 112"/>
                  <a:gd name="T77" fmla="*/ 62 h 106"/>
                  <a:gd name="T78" fmla="*/ 38 w 112"/>
                  <a:gd name="T79" fmla="*/ 48 h 106"/>
                  <a:gd name="T80" fmla="*/ 80 w 112"/>
                  <a:gd name="T81" fmla="*/ 38 h 106"/>
                  <a:gd name="T82" fmla="*/ 56 w 112"/>
                  <a:gd name="T83" fmla="*/ 12 h 106"/>
                  <a:gd name="T84" fmla="*/ 34 w 112"/>
                  <a:gd name="T85" fmla="*/ 38 h 106"/>
                  <a:gd name="T86" fmla="*/ 74 w 112"/>
                  <a:gd name="T87" fmla="*/ 38 h 106"/>
                  <a:gd name="T88" fmla="*/ 48 w 112"/>
                  <a:gd name="T89" fmla="*/ 62 h 106"/>
                  <a:gd name="T90" fmla="*/ 48 w 112"/>
                  <a:gd name="T91"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6">
                    <a:moveTo>
                      <a:pt x="38" y="48"/>
                    </a:moveTo>
                    <a:lnTo>
                      <a:pt x="38" y="48"/>
                    </a:lnTo>
                    <a:lnTo>
                      <a:pt x="28" y="48"/>
                    </a:lnTo>
                    <a:lnTo>
                      <a:pt x="28" y="42"/>
                    </a:lnTo>
                    <a:lnTo>
                      <a:pt x="28" y="42"/>
                    </a:lnTo>
                    <a:lnTo>
                      <a:pt x="18" y="48"/>
                    </a:lnTo>
                    <a:lnTo>
                      <a:pt x="6" y="54"/>
                    </a:lnTo>
                    <a:lnTo>
                      <a:pt x="6" y="54"/>
                    </a:lnTo>
                    <a:lnTo>
                      <a:pt x="0" y="46"/>
                    </a:lnTo>
                    <a:lnTo>
                      <a:pt x="0" y="46"/>
                    </a:lnTo>
                    <a:lnTo>
                      <a:pt x="14" y="40"/>
                    </a:lnTo>
                    <a:lnTo>
                      <a:pt x="26" y="32"/>
                    </a:lnTo>
                    <a:lnTo>
                      <a:pt x="26" y="32"/>
                    </a:lnTo>
                    <a:lnTo>
                      <a:pt x="16" y="24"/>
                    </a:lnTo>
                    <a:lnTo>
                      <a:pt x="8" y="16"/>
                    </a:lnTo>
                    <a:lnTo>
                      <a:pt x="16" y="10"/>
                    </a:lnTo>
                    <a:lnTo>
                      <a:pt x="16" y="10"/>
                    </a:lnTo>
                    <a:lnTo>
                      <a:pt x="34" y="26"/>
                    </a:lnTo>
                    <a:lnTo>
                      <a:pt x="34" y="26"/>
                    </a:lnTo>
                    <a:lnTo>
                      <a:pt x="40" y="18"/>
                    </a:lnTo>
                    <a:lnTo>
                      <a:pt x="46" y="10"/>
                    </a:lnTo>
                    <a:lnTo>
                      <a:pt x="26" y="10"/>
                    </a:lnTo>
                    <a:lnTo>
                      <a:pt x="26" y="10"/>
                    </a:lnTo>
                    <a:lnTo>
                      <a:pt x="20" y="12"/>
                    </a:lnTo>
                    <a:lnTo>
                      <a:pt x="20" y="0"/>
                    </a:lnTo>
                    <a:lnTo>
                      <a:pt x="20" y="0"/>
                    </a:lnTo>
                    <a:lnTo>
                      <a:pt x="28" y="2"/>
                    </a:lnTo>
                    <a:lnTo>
                      <a:pt x="50" y="2"/>
                    </a:lnTo>
                    <a:lnTo>
                      <a:pt x="50" y="2"/>
                    </a:lnTo>
                    <a:lnTo>
                      <a:pt x="62" y="0"/>
                    </a:lnTo>
                    <a:lnTo>
                      <a:pt x="62" y="0"/>
                    </a:lnTo>
                    <a:lnTo>
                      <a:pt x="64" y="8"/>
                    </a:lnTo>
                    <a:lnTo>
                      <a:pt x="70" y="16"/>
                    </a:lnTo>
                    <a:lnTo>
                      <a:pt x="70" y="16"/>
                    </a:lnTo>
                    <a:lnTo>
                      <a:pt x="76" y="8"/>
                    </a:lnTo>
                    <a:lnTo>
                      <a:pt x="80" y="2"/>
                    </a:lnTo>
                    <a:lnTo>
                      <a:pt x="90" y="6"/>
                    </a:lnTo>
                    <a:lnTo>
                      <a:pt x="90" y="6"/>
                    </a:lnTo>
                    <a:lnTo>
                      <a:pt x="88" y="10"/>
                    </a:lnTo>
                    <a:lnTo>
                      <a:pt x="88" y="10"/>
                    </a:lnTo>
                    <a:lnTo>
                      <a:pt x="76" y="22"/>
                    </a:lnTo>
                    <a:lnTo>
                      <a:pt x="76" y="22"/>
                    </a:lnTo>
                    <a:lnTo>
                      <a:pt x="84" y="28"/>
                    </a:lnTo>
                    <a:lnTo>
                      <a:pt x="84" y="28"/>
                    </a:lnTo>
                    <a:lnTo>
                      <a:pt x="92" y="20"/>
                    </a:lnTo>
                    <a:lnTo>
                      <a:pt x="98" y="14"/>
                    </a:lnTo>
                    <a:lnTo>
                      <a:pt x="106" y="18"/>
                    </a:lnTo>
                    <a:lnTo>
                      <a:pt x="106" y="18"/>
                    </a:lnTo>
                    <a:lnTo>
                      <a:pt x="102" y="26"/>
                    </a:lnTo>
                    <a:lnTo>
                      <a:pt x="102" y="26"/>
                    </a:lnTo>
                    <a:lnTo>
                      <a:pt x="92" y="34"/>
                    </a:lnTo>
                    <a:lnTo>
                      <a:pt x="92" y="34"/>
                    </a:lnTo>
                    <a:lnTo>
                      <a:pt x="102" y="40"/>
                    </a:lnTo>
                    <a:lnTo>
                      <a:pt x="112" y="44"/>
                    </a:lnTo>
                    <a:lnTo>
                      <a:pt x="112" y="44"/>
                    </a:lnTo>
                    <a:lnTo>
                      <a:pt x="106" y="54"/>
                    </a:lnTo>
                    <a:lnTo>
                      <a:pt x="106" y="54"/>
                    </a:lnTo>
                    <a:lnTo>
                      <a:pt x="94" y="48"/>
                    </a:lnTo>
                    <a:lnTo>
                      <a:pt x="84" y="42"/>
                    </a:lnTo>
                    <a:lnTo>
                      <a:pt x="84" y="48"/>
                    </a:lnTo>
                    <a:lnTo>
                      <a:pt x="84" y="48"/>
                    </a:lnTo>
                    <a:lnTo>
                      <a:pt x="74" y="48"/>
                    </a:lnTo>
                    <a:lnTo>
                      <a:pt x="74" y="48"/>
                    </a:lnTo>
                    <a:lnTo>
                      <a:pt x="74" y="62"/>
                    </a:lnTo>
                    <a:lnTo>
                      <a:pt x="94" y="62"/>
                    </a:lnTo>
                    <a:lnTo>
                      <a:pt x="94" y="62"/>
                    </a:lnTo>
                    <a:lnTo>
                      <a:pt x="106" y="62"/>
                    </a:lnTo>
                    <a:lnTo>
                      <a:pt x="106" y="72"/>
                    </a:lnTo>
                    <a:lnTo>
                      <a:pt x="106" y="72"/>
                    </a:lnTo>
                    <a:lnTo>
                      <a:pt x="94" y="72"/>
                    </a:lnTo>
                    <a:lnTo>
                      <a:pt x="74" y="72"/>
                    </a:lnTo>
                    <a:lnTo>
                      <a:pt x="74" y="92"/>
                    </a:lnTo>
                    <a:lnTo>
                      <a:pt x="74" y="92"/>
                    </a:lnTo>
                    <a:lnTo>
                      <a:pt x="74" y="94"/>
                    </a:lnTo>
                    <a:lnTo>
                      <a:pt x="76" y="94"/>
                    </a:lnTo>
                    <a:lnTo>
                      <a:pt x="76" y="94"/>
                    </a:lnTo>
                    <a:lnTo>
                      <a:pt x="84" y="94"/>
                    </a:lnTo>
                    <a:lnTo>
                      <a:pt x="84" y="94"/>
                    </a:lnTo>
                    <a:lnTo>
                      <a:pt x="92" y="94"/>
                    </a:lnTo>
                    <a:lnTo>
                      <a:pt x="96" y="92"/>
                    </a:lnTo>
                    <a:lnTo>
                      <a:pt x="98" y="88"/>
                    </a:lnTo>
                    <a:lnTo>
                      <a:pt x="98" y="80"/>
                    </a:lnTo>
                    <a:lnTo>
                      <a:pt x="98" y="80"/>
                    </a:lnTo>
                    <a:lnTo>
                      <a:pt x="110" y="84"/>
                    </a:lnTo>
                    <a:lnTo>
                      <a:pt x="110" y="84"/>
                    </a:lnTo>
                    <a:lnTo>
                      <a:pt x="108" y="96"/>
                    </a:lnTo>
                    <a:lnTo>
                      <a:pt x="104" y="102"/>
                    </a:lnTo>
                    <a:lnTo>
                      <a:pt x="96" y="104"/>
                    </a:lnTo>
                    <a:lnTo>
                      <a:pt x="82" y="104"/>
                    </a:lnTo>
                    <a:lnTo>
                      <a:pt x="82" y="104"/>
                    </a:lnTo>
                    <a:lnTo>
                      <a:pt x="74" y="104"/>
                    </a:lnTo>
                    <a:lnTo>
                      <a:pt x="68" y="102"/>
                    </a:lnTo>
                    <a:lnTo>
                      <a:pt x="64" y="100"/>
                    </a:lnTo>
                    <a:lnTo>
                      <a:pt x="64" y="96"/>
                    </a:lnTo>
                    <a:lnTo>
                      <a:pt x="64" y="72"/>
                    </a:lnTo>
                    <a:lnTo>
                      <a:pt x="46" y="72"/>
                    </a:lnTo>
                    <a:lnTo>
                      <a:pt x="46" y="72"/>
                    </a:lnTo>
                    <a:lnTo>
                      <a:pt x="42" y="82"/>
                    </a:lnTo>
                    <a:lnTo>
                      <a:pt x="38" y="90"/>
                    </a:lnTo>
                    <a:lnTo>
                      <a:pt x="38" y="90"/>
                    </a:lnTo>
                    <a:lnTo>
                      <a:pt x="26" y="100"/>
                    </a:lnTo>
                    <a:lnTo>
                      <a:pt x="12" y="106"/>
                    </a:lnTo>
                    <a:lnTo>
                      <a:pt x="12" y="106"/>
                    </a:lnTo>
                    <a:lnTo>
                      <a:pt x="4" y="98"/>
                    </a:lnTo>
                    <a:lnTo>
                      <a:pt x="4" y="98"/>
                    </a:lnTo>
                    <a:lnTo>
                      <a:pt x="16" y="92"/>
                    </a:lnTo>
                    <a:lnTo>
                      <a:pt x="26" y="88"/>
                    </a:lnTo>
                    <a:lnTo>
                      <a:pt x="26" y="88"/>
                    </a:lnTo>
                    <a:lnTo>
                      <a:pt x="32" y="80"/>
                    </a:lnTo>
                    <a:lnTo>
                      <a:pt x="36" y="72"/>
                    </a:lnTo>
                    <a:lnTo>
                      <a:pt x="20" y="72"/>
                    </a:lnTo>
                    <a:lnTo>
                      <a:pt x="20" y="72"/>
                    </a:lnTo>
                    <a:lnTo>
                      <a:pt x="6" y="72"/>
                    </a:lnTo>
                    <a:lnTo>
                      <a:pt x="6" y="62"/>
                    </a:lnTo>
                    <a:lnTo>
                      <a:pt x="6" y="62"/>
                    </a:lnTo>
                    <a:lnTo>
                      <a:pt x="20" y="62"/>
                    </a:lnTo>
                    <a:lnTo>
                      <a:pt x="36" y="62"/>
                    </a:lnTo>
                    <a:lnTo>
                      <a:pt x="36" y="62"/>
                    </a:lnTo>
                    <a:lnTo>
                      <a:pt x="38" y="48"/>
                    </a:lnTo>
                    <a:lnTo>
                      <a:pt x="38" y="48"/>
                    </a:lnTo>
                    <a:close/>
                    <a:moveTo>
                      <a:pt x="74" y="38"/>
                    </a:moveTo>
                    <a:lnTo>
                      <a:pt x="74" y="38"/>
                    </a:lnTo>
                    <a:lnTo>
                      <a:pt x="80" y="38"/>
                    </a:lnTo>
                    <a:lnTo>
                      <a:pt x="80" y="38"/>
                    </a:lnTo>
                    <a:lnTo>
                      <a:pt x="66" y="26"/>
                    </a:lnTo>
                    <a:lnTo>
                      <a:pt x="56" y="12"/>
                    </a:lnTo>
                    <a:lnTo>
                      <a:pt x="56" y="12"/>
                    </a:lnTo>
                    <a:lnTo>
                      <a:pt x="46" y="26"/>
                    </a:lnTo>
                    <a:lnTo>
                      <a:pt x="34" y="38"/>
                    </a:lnTo>
                    <a:lnTo>
                      <a:pt x="34" y="38"/>
                    </a:lnTo>
                    <a:lnTo>
                      <a:pt x="40" y="38"/>
                    </a:lnTo>
                    <a:lnTo>
                      <a:pt x="74" y="38"/>
                    </a:lnTo>
                    <a:close/>
                    <a:moveTo>
                      <a:pt x="48" y="48"/>
                    </a:moveTo>
                    <a:lnTo>
                      <a:pt x="48" y="48"/>
                    </a:lnTo>
                    <a:lnTo>
                      <a:pt x="48" y="62"/>
                    </a:lnTo>
                    <a:lnTo>
                      <a:pt x="64" y="62"/>
                    </a:lnTo>
                    <a:lnTo>
                      <a:pt x="64" y="48"/>
                    </a:lnTo>
                    <a:lnTo>
                      <a:pt x="48"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 name="Freeform 90"/>
              <p:cNvSpPr>
                <a:spLocks/>
              </p:cNvSpPr>
              <p:nvPr/>
            </p:nvSpPr>
            <p:spPr bwMode="auto">
              <a:xfrm>
                <a:off x="4084" y="2898"/>
                <a:ext cx="1224" cy="264"/>
              </a:xfrm>
              <a:custGeom>
                <a:avLst/>
                <a:gdLst>
                  <a:gd name="T0" fmla="*/ 1224 w 1224"/>
                  <a:gd name="T1" fmla="*/ 132 h 264"/>
                  <a:gd name="T2" fmla="*/ 1222 w 1224"/>
                  <a:gd name="T3" fmla="*/ 160 h 264"/>
                  <a:gd name="T4" fmla="*/ 1214 w 1224"/>
                  <a:gd name="T5" fmla="*/ 184 h 264"/>
                  <a:gd name="T6" fmla="*/ 1202 w 1224"/>
                  <a:gd name="T7" fmla="*/ 206 h 264"/>
                  <a:gd name="T8" fmla="*/ 1186 w 1224"/>
                  <a:gd name="T9" fmla="*/ 226 h 264"/>
                  <a:gd name="T10" fmla="*/ 1166 w 1224"/>
                  <a:gd name="T11" fmla="*/ 242 h 264"/>
                  <a:gd name="T12" fmla="*/ 1144 w 1224"/>
                  <a:gd name="T13" fmla="*/ 254 h 264"/>
                  <a:gd name="T14" fmla="*/ 1120 w 1224"/>
                  <a:gd name="T15" fmla="*/ 262 h 264"/>
                  <a:gd name="T16" fmla="*/ 1094 w 1224"/>
                  <a:gd name="T17" fmla="*/ 264 h 264"/>
                  <a:gd name="T18" fmla="*/ 132 w 1224"/>
                  <a:gd name="T19" fmla="*/ 264 h 264"/>
                  <a:gd name="T20" fmla="*/ 106 w 1224"/>
                  <a:gd name="T21" fmla="*/ 262 h 264"/>
                  <a:gd name="T22" fmla="*/ 82 w 1224"/>
                  <a:gd name="T23" fmla="*/ 254 h 264"/>
                  <a:gd name="T24" fmla="*/ 60 w 1224"/>
                  <a:gd name="T25" fmla="*/ 242 h 264"/>
                  <a:gd name="T26" fmla="*/ 40 w 1224"/>
                  <a:gd name="T27" fmla="*/ 226 h 264"/>
                  <a:gd name="T28" fmla="*/ 24 w 1224"/>
                  <a:gd name="T29" fmla="*/ 206 h 264"/>
                  <a:gd name="T30" fmla="*/ 12 w 1224"/>
                  <a:gd name="T31" fmla="*/ 184 h 264"/>
                  <a:gd name="T32" fmla="*/ 4 w 1224"/>
                  <a:gd name="T33" fmla="*/ 160 h 264"/>
                  <a:gd name="T34" fmla="*/ 0 w 1224"/>
                  <a:gd name="T35" fmla="*/ 132 h 264"/>
                  <a:gd name="T36" fmla="*/ 2 w 1224"/>
                  <a:gd name="T37" fmla="*/ 120 h 264"/>
                  <a:gd name="T38" fmla="*/ 6 w 1224"/>
                  <a:gd name="T39" fmla="*/ 94 h 264"/>
                  <a:gd name="T40" fmla="*/ 16 w 1224"/>
                  <a:gd name="T41" fmla="*/ 70 h 264"/>
                  <a:gd name="T42" fmla="*/ 32 w 1224"/>
                  <a:gd name="T43" fmla="*/ 48 h 264"/>
                  <a:gd name="T44" fmla="*/ 50 w 1224"/>
                  <a:gd name="T45" fmla="*/ 30 h 264"/>
                  <a:gd name="T46" fmla="*/ 70 w 1224"/>
                  <a:gd name="T47" fmla="*/ 16 h 264"/>
                  <a:gd name="T48" fmla="*/ 94 w 1224"/>
                  <a:gd name="T49" fmla="*/ 6 h 264"/>
                  <a:gd name="T50" fmla="*/ 120 w 1224"/>
                  <a:gd name="T51" fmla="*/ 2 h 264"/>
                  <a:gd name="T52" fmla="*/ 1094 w 1224"/>
                  <a:gd name="T53" fmla="*/ 0 h 264"/>
                  <a:gd name="T54" fmla="*/ 1106 w 1224"/>
                  <a:gd name="T55" fmla="*/ 2 h 264"/>
                  <a:gd name="T56" fmla="*/ 1132 w 1224"/>
                  <a:gd name="T57" fmla="*/ 6 h 264"/>
                  <a:gd name="T58" fmla="*/ 1156 w 1224"/>
                  <a:gd name="T59" fmla="*/ 16 h 264"/>
                  <a:gd name="T60" fmla="*/ 1176 w 1224"/>
                  <a:gd name="T61" fmla="*/ 30 h 264"/>
                  <a:gd name="T62" fmla="*/ 1194 w 1224"/>
                  <a:gd name="T63" fmla="*/ 48 h 264"/>
                  <a:gd name="T64" fmla="*/ 1208 w 1224"/>
                  <a:gd name="T65" fmla="*/ 70 h 264"/>
                  <a:gd name="T66" fmla="*/ 1218 w 1224"/>
                  <a:gd name="T67" fmla="*/ 94 h 264"/>
                  <a:gd name="T68" fmla="*/ 1224 w 1224"/>
                  <a:gd name="T69" fmla="*/ 120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4" y="146"/>
                    </a:lnTo>
                    <a:lnTo>
                      <a:pt x="1222" y="160"/>
                    </a:lnTo>
                    <a:lnTo>
                      <a:pt x="1218" y="172"/>
                    </a:lnTo>
                    <a:lnTo>
                      <a:pt x="1214" y="184"/>
                    </a:lnTo>
                    <a:lnTo>
                      <a:pt x="1208" y="196"/>
                    </a:lnTo>
                    <a:lnTo>
                      <a:pt x="1202" y="206"/>
                    </a:lnTo>
                    <a:lnTo>
                      <a:pt x="1194" y="216"/>
                    </a:lnTo>
                    <a:lnTo>
                      <a:pt x="1186" y="226"/>
                    </a:lnTo>
                    <a:lnTo>
                      <a:pt x="1176" y="234"/>
                    </a:lnTo>
                    <a:lnTo>
                      <a:pt x="1166" y="242"/>
                    </a:lnTo>
                    <a:lnTo>
                      <a:pt x="1156" y="248"/>
                    </a:lnTo>
                    <a:lnTo>
                      <a:pt x="1144" y="254"/>
                    </a:lnTo>
                    <a:lnTo>
                      <a:pt x="1132" y="258"/>
                    </a:lnTo>
                    <a:lnTo>
                      <a:pt x="1120" y="262"/>
                    </a:lnTo>
                    <a:lnTo>
                      <a:pt x="1106" y="264"/>
                    </a:lnTo>
                    <a:lnTo>
                      <a:pt x="1094" y="264"/>
                    </a:lnTo>
                    <a:lnTo>
                      <a:pt x="132" y="264"/>
                    </a:lnTo>
                    <a:lnTo>
                      <a:pt x="132" y="264"/>
                    </a:lnTo>
                    <a:lnTo>
                      <a:pt x="120" y="264"/>
                    </a:lnTo>
                    <a:lnTo>
                      <a:pt x="106" y="262"/>
                    </a:lnTo>
                    <a:lnTo>
                      <a:pt x="94" y="258"/>
                    </a:lnTo>
                    <a:lnTo>
                      <a:pt x="82" y="254"/>
                    </a:lnTo>
                    <a:lnTo>
                      <a:pt x="70" y="248"/>
                    </a:lnTo>
                    <a:lnTo>
                      <a:pt x="60" y="242"/>
                    </a:lnTo>
                    <a:lnTo>
                      <a:pt x="50" y="234"/>
                    </a:lnTo>
                    <a:lnTo>
                      <a:pt x="40" y="226"/>
                    </a:lnTo>
                    <a:lnTo>
                      <a:pt x="32" y="216"/>
                    </a:lnTo>
                    <a:lnTo>
                      <a:pt x="24" y="206"/>
                    </a:lnTo>
                    <a:lnTo>
                      <a:pt x="16" y="196"/>
                    </a:lnTo>
                    <a:lnTo>
                      <a:pt x="12" y="184"/>
                    </a:lnTo>
                    <a:lnTo>
                      <a:pt x="6" y="172"/>
                    </a:lnTo>
                    <a:lnTo>
                      <a:pt x="4" y="160"/>
                    </a:lnTo>
                    <a:lnTo>
                      <a:pt x="2" y="146"/>
                    </a:lnTo>
                    <a:lnTo>
                      <a:pt x="0" y="132"/>
                    </a:lnTo>
                    <a:lnTo>
                      <a:pt x="0" y="132"/>
                    </a:lnTo>
                    <a:lnTo>
                      <a:pt x="2" y="120"/>
                    </a:lnTo>
                    <a:lnTo>
                      <a:pt x="4" y="106"/>
                    </a:lnTo>
                    <a:lnTo>
                      <a:pt x="6" y="94"/>
                    </a:lnTo>
                    <a:lnTo>
                      <a:pt x="12" y="82"/>
                    </a:lnTo>
                    <a:lnTo>
                      <a:pt x="16" y="70"/>
                    </a:lnTo>
                    <a:lnTo>
                      <a:pt x="24" y="58"/>
                    </a:lnTo>
                    <a:lnTo>
                      <a:pt x="32" y="48"/>
                    </a:lnTo>
                    <a:lnTo>
                      <a:pt x="40" y="40"/>
                    </a:lnTo>
                    <a:lnTo>
                      <a:pt x="50" y="30"/>
                    </a:lnTo>
                    <a:lnTo>
                      <a:pt x="60" y="24"/>
                    </a:lnTo>
                    <a:lnTo>
                      <a:pt x="70" y="16"/>
                    </a:lnTo>
                    <a:lnTo>
                      <a:pt x="82" y="12"/>
                    </a:lnTo>
                    <a:lnTo>
                      <a:pt x="94" y="6"/>
                    </a:lnTo>
                    <a:lnTo>
                      <a:pt x="106" y="4"/>
                    </a:lnTo>
                    <a:lnTo>
                      <a:pt x="120" y="2"/>
                    </a:lnTo>
                    <a:lnTo>
                      <a:pt x="132" y="0"/>
                    </a:lnTo>
                    <a:lnTo>
                      <a:pt x="1094" y="0"/>
                    </a:lnTo>
                    <a:lnTo>
                      <a:pt x="1094" y="0"/>
                    </a:lnTo>
                    <a:lnTo>
                      <a:pt x="1106" y="2"/>
                    </a:lnTo>
                    <a:lnTo>
                      <a:pt x="1120" y="4"/>
                    </a:lnTo>
                    <a:lnTo>
                      <a:pt x="1132" y="6"/>
                    </a:lnTo>
                    <a:lnTo>
                      <a:pt x="1144" y="12"/>
                    </a:lnTo>
                    <a:lnTo>
                      <a:pt x="1156" y="16"/>
                    </a:lnTo>
                    <a:lnTo>
                      <a:pt x="1166" y="24"/>
                    </a:lnTo>
                    <a:lnTo>
                      <a:pt x="1176" y="30"/>
                    </a:lnTo>
                    <a:lnTo>
                      <a:pt x="1186" y="40"/>
                    </a:lnTo>
                    <a:lnTo>
                      <a:pt x="1194" y="48"/>
                    </a:lnTo>
                    <a:lnTo>
                      <a:pt x="1202" y="58"/>
                    </a:lnTo>
                    <a:lnTo>
                      <a:pt x="1208" y="70"/>
                    </a:lnTo>
                    <a:lnTo>
                      <a:pt x="1214" y="82"/>
                    </a:lnTo>
                    <a:lnTo>
                      <a:pt x="1218" y="94"/>
                    </a:lnTo>
                    <a:lnTo>
                      <a:pt x="1222" y="106"/>
                    </a:lnTo>
                    <a:lnTo>
                      <a:pt x="1224" y="120"/>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 name="Freeform 91"/>
              <p:cNvSpPr>
                <a:spLocks noEditPoints="1"/>
              </p:cNvSpPr>
              <p:nvPr/>
            </p:nvSpPr>
            <p:spPr bwMode="auto">
              <a:xfrm>
                <a:off x="4342" y="2978"/>
                <a:ext cx="112" cy="112"/>
              </a:xfrm>
              <a:custGeom>
                <a:avLst/>
                <a:gdLst>
                  <a:gd name="T0" fmla="*/ 2 w 112"/>
                  <a:gd name="T1" fmla="*/ 50 h 112"/>
                  <a:gd name="T2" fmla="*/ 12 w 112"/>
                  <a:gd name="T3" fmla="*/ 40 h 112"/>
                  <a:gd name="T4" fmla="*/ 38 w 112"/>
                  <a:gd name="T5" fmla="*/ 32 h 112"/>
                  <a:gd name="T6" fmla="*/ 50 w 112"/>
                  <a:gd name="T7" fmla="*/ 26 h 112"/>
                  <a:gd name="T8" fmla="*/ 48 w 112"/>
                  <a:gd name="T9" fmla="*/ 40 h 112"/>
                  <a:gd name="T10" fmla="*/ 58 w 112"/>
                  <a:gd name="T11" fmla="*/ 50 h 112"/>
                  <a:gd name="T12" fmla="*/ 36 w 112"/>
                  <a:gd name="T13" fmla="*/ 60 h 112"/>
                  <a:gd name="T14" fmla="*/ 58 w 112"/>
                  <a:gd name="T15" fmla="*/ 60 h 112"/>
                  <a:gd name="T16" fmla="*/ 46 w 112"/>
                  <a:gd name="T17" fmla="*/ 70 h 112"/>
                  <a:gd name="T18" fmla="*/ 46 w 112"/>
                  <a:gd name="T19" fmla="*/ 76 h 112"/>
                  <a:gd name="T20" fmla="*/ 48 w 112"/>
                  <a:gd name="T21" fmla="*/ 92 h 112"/>
                  <a:gd name="T22" fmla="*/ 36 w 112"/>
                  <a:gd name="T23" fmla="*/ 76 h 112"/>
                  <a:gd name="T24" fmla="*/ 36 w 112"/>
                  <a:gd name="T25" fmla="*/ 100 h 112"/>
                  <a:gd name="T26" fmla="*/ 24 w 112"/>
                  <a:gd name="T27" fmla="*/ 112 h 112"/>
                  <a:gd name="T28" fmla="*/ 26 w 112"/>
                  <a:gd name="T29" fmla="*/ 88 h 112"/>
                  <a:gd name="T30" fmla="*/ 26 w 112"/>
                  <a:gd name="T31" fmla="*/ 78 h 112"/>
                  <a:gd name="T32" fmla="*/ 6 w 112"/>
                  <a:gd name="T33" fmla="*/ 102 h 112"/>
                  <a:gd name="T34" fmla="*/ 12 w 112"/>
                  <a:gd name="T35" fmla="*/ 82 h 112"/>
                  <a:gd name="T36" fmla="*/ 12 w 112"/>
                  <a:gd name="T37" fmla="*/ 70 h 112"/>
                  <a:gd name="T38" fmla="*/ 2 w 112"/>
                  <a:gd name="T39" fmla="*/ 60 h 112"/>
                  <a:gd name="T40" fmla="*/ 26 w 112"/>
                  <a:gd name="T41" fmla="*/ 50 h 112"/>
                  <a:gd name="T42" fmla="*/ 46 w 112"/>
                  <a:gd name="T43" fmla="*/ 12 h 112"/>
                  <a:gd name="T44" fmla="*/ 56 w 112"/>
                  <a:gd name="T45" fmla="*/ 22 h 112"/>
                  <a:gd name="T46" fmla="*/ 14 w 112"/>
                  <a:gd name="T47" fmla="*/ 22 h 112"/>
                  <a:gd name="T48" fmla="*/ 4 w 112"/>
                  <a:gd name="T49" fmla="*/ 12 h 112"/>
                  <a:gd name="T50" fmla="*/ 26 w 112"/>
                  <a:gd name="T51" fmla="*/ 10 h 112"/>
                  <a:gd name="T52" fmla="*/ 36 w 112"/>
                  <a:gd name="T53" fmla="*/ 0 h 112"/>
                  <a:gd name="T54" fmla="*/ 36 w 112"/>
                  <a:gd name="T55" fmla="*/ 12 h 112"/>
                  <a:gd name="T56" fmla="*/ 16 w 112"/>
                  <a:gd name="T57" fmla="*/ 40 h 112"/>
                  <a:gd name="T58" fmla="*/ 20 w 112"/>
                  <a:gd name="T59" fmla="*/ 22 h 112"/>
                  <a:gd name="T60" fmla="*/ 100 w 112"/>
                  <a:gd name="T61" fmla="*/ 38 h 112"/>
                  <a:gd name="T62" fmla="*/ 112 w 112"/>
                  <a:gd name="T63" fmla="*/ 50 h 112"/>
                  <a:gd name="T64" fmla="*/ 98 w 112"/>
                  <a:gd name="T65" fmla="*/ 48 h 112"/>
                  <a:gd name="T66" fmla="*/ 98 w 112"/>
                  <a:gd name="T67" fmla="*/ 112 h 112"/>
                  <a:gd name="T68" fmla="*/ 88 w 112"/>
                  <a:gd name="T69" fmla="*/ 98 h 112"/>
                  <a:gd name="T70" fmla="*/ 72 w 112"/>
                  <a:gd name="T71" fmla="*/ 48 h 112"/>
                  <a:gd name="T72" fmla="*/ 64 w 112"/>
                  <a:gd name="T73" fmla="*/ 100 h 112"/>
                  <a:gd name="T74" fmla="*/ 48 w 112"/>
                  <a:gd name="T75" fmla="*/ 104 h 112"/>
                  <a:gd name="T76" fmla="*/ 60 w 112"/>
                  <a:gd name="T77" fmla="*/ 78 h 112"/>
                  <a:gd name="T78" fmla="*/ 62 w 112"/>
                  <a:gd name="T79" fmla="*/ 28 h 112"/>
                  <a:gd name="T80" fmla="*/ 72 w 112"/>
                  <a:gd name="T81" fmla="*/ 10 h 112"/>
                  <a:gd name="T82" fmla="*/ 102 w 112"/>
                  <a:gd name="T83" fmla="*/ 2 h 112"/>
                  <a:gd name="T84" fmla="*/ 106 w 112"/>
                  <a:gd name="T85" fmla="*/ 12 h 112"/>
                  <a:gd name="T86" fmla="*/ 72 w 112"/>
                  <a:gd name="T87"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12">
                    <a:moveTo>
                      <a:pt x="12" y="50"/>
                    </a:moveTo>
                    <a:lnTo>
                      <a:pt x="12" y="50"/>
                    </a:lnTo>
                    <a:lnTo>
                      <a:pt x="2" y="50"/>
                    </a:lnTo>
                    <a:lnTo>
                      <a:pt x="2" y="40"/>
                    </a:lnTo>
                    <a:lnTo>
                      <a:pt x="2" y="40"/>
                    </a:lnTo>
                    <a:lnTo>
                      <a:pt x="12" y="40"/>
                    </a:lnTo>
                    <a:lnTo>
                      <a:pt x="32" y="40"/>
                    </a:lnTo>
                    <a:lnTo>
                      <a:pt x="32" y="40"/>
                    </a:lnTo>
                    <a:lnTo>
                      <a:pt x="38" y="32"/>
                    </a:lnTo>
                    <a:lnTo>
                      <a:pt x="40" y="22"/>
                    </a:lnTo>
                    <a:lnTo>
                      <a:pt x="50" y="26"/>
                    </a:lnTo>
                    <a:lnTo>
                      <a:pt x="50" y="26"/>
                    </a:lnTo>
                    <a:lnTo>
                      <a:pt x="42" y="40"/>
                    </a:lnTo>
                    <a:lnTo>
                      <a:pt x="48" y="40"/>
                    </a:lnTo>
                    <a:lnTo>
                      <a:pt x="48" y="40"/>
                    </a:lnTo>
                    <a:lnTo>
                      <a:pt x="58" y="40"/>
                    </a:lnTo>
                    <a:lnTo>
                      <a:pt x="58" y="50"/>
                    </a:lnTo>
                    <a:lnTo>
                      <a:pt x="58" y="50"/>
                    </a:lnTo>
                    <a:lnTo>
                      <a:pt x="48" y="50"/>
                    </a:lnTo>
                    <a:lnTo>
                      <a:pt x="36" y="50"/>
                    </a:lnTo>
                    <a:lnTo>
                      <a:pt x="36" y="60"/>
                    </a:lnTo>
                    <a:lnTo>
                      <a:pt x="46" y="60"/>
                    </a:lnTo>
                    <a:lnTo>
                      <a:pt x="46" y="60"/>
                    </a:lnTo>
                    <a:lnTo>
                      <a:pt x="58" y="60"/>
                    </a:lnTo>
                    <a:lnTo>
                      <a:pt x="58" y="70"/>
                    </a:lnTo>
                    <a:lnTo>
                      <a:pt x="58" y="70"/>
                    </a:lnTo>
                    <a:lnTo>
                      <a:pt x="46" y="70"/>
                    </a:lnTo>
                    <a:lnTo>
                      <a:pt x="40" y="70"/>
                    </a:lnTo>
                    <a:lnTo>
                      <a:pt x="40" y="70"/>
                    </a:lnTo>
                    <a:lnTo>
                      <a:pt x="46" y="76"/>
                    </a:lnTo>
                    <a:lnTo>
                      <a:pt x="54" y="82"/>
                    </a:lnTo>
                    <a:lnTo>
                      <a:pt x="54" y="82"/>
                    </a:lnTo>
                    <a:lnTo>
                      <a:pt x="48" y="92"/>
                    </a:lnTo>
                    <a:lnTo>
                      <a:pt x="48" y="92"/>
                    </a:lnTo>
                    <a:lnTo>
                      <a:pt x="40" y="84"/>
                    </a:lnTo>
                    <a:lnTo>
                      <a:pt x="36" y="76"/>
                    </a:lnTo>
                    <a:lnTo>
                      <a:pt x="36" y="76"/>
                    </a:lnTo>
                    <a:lnTo>
                      <a:pt x="36" y="86"/>
                    </a:lnTo>
                    <a:lnTo>
                      <a:pt x="36" y="100"/>
                    </a:lnTo>
                    <a:lnTo>
                      <a:pt x="36" y="100"/>
                    </a:lnTo>
                    <a:lnTo>
                      <a:pt x="36" y="112"/>
                    </a:lnTo>
                    <a:lnTo>
                      <a:pt x="24" y="112"/>
                    </a:lnTo>
                    <a:lnTo>
                      <a:pt x="24" y="112"/>
                    </a:lnTo>
                    <a:lnTo>
                      <a:pt x="26" y="102"/>
                    </a:lnTo>
                    <a:lnTo>
                      <a:pt x="26" y="88"/>
                    </a:lnTo>
                    <a:lnTo>
                      <a:pt x="26" y="88"/>
                    </a:lnTo>
                    <a:lnTo>
                      <a:pt x="26" y="78"/>
                    </a:lnTo>
                    <a:lnTo>
                      <a:pt x="26" y="78"/>
                    </a:lnTo>
                    <a:lnTo>
                      <a:pt x="18" y="92"/>
                    </a:lnTo>
                    <a:lnTo>
                      <a:pt x="6" y="102"/>
                    </a:lnTo>
                    <a:lnTo>
                      <a:pt x="6" y="102"/>
                    </a:lnTo>
                    <a:lnTo>
                      <a:pt x="0" y="92"/>
                    </a:lnTo>
                    <a:lnTo>
                      <a:pt x="0" y="92"/>
                    </a:lnTo>
                    <a:lnTo>
                      <a:pt x="12" y="82"/>
                    </a:lnTo>
                    <a:lnTo>
                      <a:pt x="22" y="70"/>
                    </a:lnTo>
                    <a:lnTo>
                      <a:pt x="12" y="70"/>
                    </a:lnTo>
                    <a:lnTo>
                      <a:pt x="12" y="70"/>
                    </a:lnTo>
                    <a:lnTo>
                      <a:pt x="2" y="70"/>
                    </a:lnTo>
                    <a:lnTo>
                      <a:pt x="2" y="60"/>
                    </a:lnTo>
                    <a:lnTo>
                      <a:pt x="2" y="60"/>
                    </a:lnTo>
                    <a:lnTo>
                      <a:pt x="12" y="60"/>
                    </a:lnTo>
                    <a:lnTo>
                      <a:pt x="26" y="60"/>
                    </a:lnTo>
                    <a:lnTo>
                      <a:pt x="26" y="50"/>
                    </a:lnTo>
                    <a:lnTo>
                      <a:pt x="12" y="50"/>
                    </a:lnTo>
                    <a:close/>
                    <a:moveTo>
                      <a:pt x="46" y="12"/>
                    </a:moveTo>
                    <a:lnTo>
                      <a:pt x="46" y="12"/>
                    </a:lnTo>
                    <a:lnTo>
                      <a:pt x="56" y="12"/>
                    </a:lnTo>
                    <a:lnTo>
                      <a:pt x="56" y="22"/>
                    </a:lnTo>
                    <a:lnTo>
                      <a:pt x="56" y="22"/>
                    </a:lnTo>
                    <a:lnTo>
                      <a:pt x="46" y="22"/>
                    </a:lnTo>
                    <a:lnTo>
                      <a:pt x="14" y="22"/>
                    </a:lnTo>
                    <a:lnTo>
                      <a:pt x="14" y="22"/>
                    </a:lnTo>
                    <a:lnTo>
                      <a:pt x="4" y="22"/>
                    </a:lnTo>
                    <a:lnTo>
                      <a:pt x="4" y="12"/>
                    </a:lnTo>
                    <a:lnTo>
                      <a:pt x="4" y="12"/>
                    </a:lnTo>
                    <a:lnTo>
                      <a:pt x="16" y="12"/>
                    </a:lnTo>
                    <a:lnTo>
                      <a:pt x="26" y="12"/>
                    </a:lnTo>
                    <a:lnTo>
                      <a:pt x="26" y="10"/>
                    </a:lnTo>
                    <a:lnTo>
                      <a:pt x="26" y="10"/>
                    </a:lnTo>
                    <a:lnTo>
                      <a:pt x="24" y="0"/>
                    </a:lnTo>
                    <a:lnTo>
                      <a:pt x="36" y="0"/>
                    </a:lnTo>
                    <a:lnTo>
                      <a:pt x="36" y="0"/>
                    </a:lnTo>
                    <a:lnTo>
                      <a:pt x="36" y="10"/>
                    </a:lnTo>
                    <a:lnTo>
                      <a:pt x="36" y="12"/>
                    </a:lnTo>
                    <a:lnTo>
                      <a:pt x="46" y="12"/>
                    </a:lnTo>
                    <a:close/>
                    <a:moveTo>
                      <a:pt x="16" y="40"/>
                    </a:moveTo>
                    <a:lnTo>
                      <a:pt x="16" y="40"/>
                    </a:lnTo>
                    <a:lnTo>
                      <a:pt x="10" y="26"/>
                    </a:lnTo>
                    <a:lnTo>
                      <a:pt x="20" y="22"/>
                    </a:lnTo>
                    <a:lnTo>
                      <a:pt x="20" y="22"/>
                    </a:lnTo>
                    <a:lnTo>
                      <a:pt x="26" y="38"/>
                    </a:lnTo>
                    <a:lnTo>
                      <a:pt x="16" y="40"/>
                    </a:lnTo>
                    <a:close/>
                    <a:moveTo>
                      <a:pt x="100" y="38"/>
                    </a:moveTo>
                    <a:lnTo>
                      <a:pt x="100" y="38"/>
                    </a:lnTo>
                    <a:lnTo>
                      <a:pt x="112" y="38"/>
                    </a:lnTo>
                    <a:lnTo>
                      <a:pt x="112" y="50"/>
                    </a:lnTo>
                    <a:lnTo>
                      <a:pt x="112" y="50"/>
                    </a:lnTo>
                    <a:lnTo>
                      <a:pt x="102" y="48"/>
                    </a:lnTo>
                    <a:lnTo>
                      <a:pt x="98" y="48"/>
                    </a:lnTo>
                    <a:lnTo>
                      <a:pt x="98" y="98"/>
                    </a:lnTo>
                    <a:lnTo>
                      <a:pt x="98" y="98"/>
                    </a:lnTo>
                    <a:lnTo>
                      <a:pt x="98" y="112"/>
                    </a:lnTo>
                    <a:lnTo>
                      <a:pt x="88" y="112"/>
                    </a:lnTo>
                    <a:lnTo>
                      <a:pt x="88" y="112"/>
                    </a:lnTo>
                    <a:lnTo>
                      <a:pt x="88" y="98"/>
                    </a:lnTo>
                    <a:lnTo>
                      <a:pt x="88" y="48"/>
                    </a:lnTo>
                    <a:lnTo>
                      <a:pt x="72" y="48"/>
                    </a:lnTo>
                    <a:lnTo>
                      <a:pt x="72" y="48"/>
                    </a:lnTo>
                    <a:lnTo>
                      <a:pt x="72" y="68"/>
                    </a:lnTo>
                    <a:lnTo>
                      <a:pt x="68" y="86"/>
                    </a:lnTo>
                    <a:lnTo>
                      <a:pt x="64" y="100"/>
                    </a:lnTo>
                    <a:lnTo>
                      <a:pt x="58" y="112"/>
                    </a:lnTo>
                    <a:lnTo>
                      <a:pt x="58" y="112"/>
                    </a:lnTo>
                    <a:lnTo>
                      <a:pt x="48" y="104"/>
                    </a:lnTo>
                    <a:lnTo>
                      <a:pt x="48" y="104"/>
                    </a:lnTo>
                    <a:lnTo>
                      <a:pt x="54" y="94"/>
                    </a:lnTo>
                    <a:lnTo>
                      <a:pt x="60" y="78"/>
                    </a:lnTo>
                    <a:lnTo>
                      <a:pt x="62" y="58"/>
                    </a:lnTo>
                    <a:lnTo>
                      <a:pt x="62" y="28"/>
                    </a:lnTo>
                    <a:lnTo>
                      <a:pt x="62" y="28"/>
                    </a:lnTo>
                    <a:lnTo>
                      <a:pt x="62" y="12"/>
                    </a:lnTo>
                    <a:lnTo>
                      <a:pt x="62" y="12"/>
                    </a:lnTo>
                    <a:lnTo>
                      <a:pt x="72" y="10"/>
                    </a:lnTo>
                    <a:lnTo>
                      <a:pt x="84" y="8"/>
                    </a:lnTo>
                    <a:lnTo>
                      <a:pt x="94" y="4"/>
                    </a:lnTo>
                    <a:lnTo>
                      <a:pt x="102" y="2"/>
                    </a:lnTo>
                    <a:lnTo>
                      <a:pt x="110" y="10"/>
                    </a:lnTo>
                    <a:lnTo>
                      <a:pt x="110" y="10"/>
                    </a:lnTo>
                    <a:lnTo>
                      <a:pt x="106" y="12"/>
                    </a:lnTo>
                    <a:lnTo>
                      <a:pt x="106" y="12"/>
                    </a:lnTo>
                    <a:lnTo>
                      <a:pt x="92" y="16"/>
                    </a:lnTo>
                    <a:lnTo>
                      <a:pt x="72" y="20"/>
                    </a:lnTo>
                    <a:lnTo>
                      <a:pt x="72" y="38"/>
                    </a:lnTo>
                    <a:lnTo>
                      <a:pt x="100" y="3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 name="Freeform 92"/>
              <p:cNvSpPr>
                <a:spLocks noEditPoints="1"/>
              </p:cNvSpPr>
              <p:nvPr/>
            </p:nvSpPr>
            <p:spPr bwMode="auto">
              <a:xfrm>
                <a:off x="4464" y="2980"/>
                <a:ext cx="110" cy="108"/>
              </a:xfrm>
              <a:custGeom>
                <a:avLst/>
                <a:gdLst>
                  <a:gd name="T0" fmla="*/ 6 w 110"/>
                  <a:gd name="T1" fmla="*/ 30 h 108"/>
                  <a:gd name="T2" fmla="*/ 20 w 110"/>
                  <a:gd name="T3" fmla="*/ 54 h 108"/>
                  <a:gd name="T4" fmla="*/ 10 w 110"/>
                  <a:gd name="T5" fmla="*/ 46 h 108"/>
                  <a:gd name="T6" fmla="*/ 6 w 110"/>
                  <a:gd name="T7" fmla="*/ 30 h 108"/>
                  <a:gd name="T8" fmla="*/ 28 w 110"/>
                  <a:gd name="T9" fmla="*/ 68 h 108"/>
                  <a:gd name="T10" fmla="*/ 12 w 110"/>
                  <a:gd name="T11" fmla="*/ 102 h 108"/>
                  <a:gd name="T12" fmla="*/ 10 w 110"/>
                  <a:gd name="T13" fmla="*/ 108 h 108"/>
                  <a:gd name="T14" fmla="*/ 0 w 110"/>
                  <a:gd name="T15" fmla="*/ 98 h 108"/>
                  <a:gd name="T16" fmla="*/ 18 w 110"/>
                  <a:gd name="T17" fmla="*/ 62 h 108"/>
                  <a:gd name="T18" fmla="*/ 12 w 110"/>
                  <a:gd name="T19" fmla="*/ 0 h 108"/>
                  <a:gd name="T20" fmla="*/ 24 w 110"/>
                  <a:gd name="T21" fmla="*/ 8 h 108"/>
                  <a:gd name="T22" fmla="*/ 26 w 110"/>
                  <a:gd name="T23" fmla="*/ 26 h 108"/>
                  <a:gd name="T24" fmla="*/ 16 w 110"/>
                  <a:gd name="T25" fmla="*/ 16 h 108"/>
                  <a:gd name="T26" fmla="*/ 12 w 110"/>
                  <a:gd name="T27" fmla="*/ 0 h 108"/>
                  <a:gd name="T28" fmla="*/ 28 w 110"/>
                  <a:gd name="T29" fmla="*/ 36 h 108"/>
                  <a:gd name="T30" fmla="*/ 34 w 110"/>
                  <a:gd name="T31" fmla="*/ 38 h 108"/>
                  <a:gd name="T32" fmla="*/ 38 w 110"/>
                  <a:gd name="T33" fmla="*/ 38 h 108"/>
                  <a:gd name="T34" fmla="*/ 56 w 110"/>
                  <a:gd name="T35" fmla="*/ 0 h 108"/>
                  <a:gd name="T36" fmla="*/ 68 w 110"/>
                  <a:gd name="T37" fmla="*/ 2 h 108"/>
                  <a:gd name="T38" fmla="*/ 66 w 110"/>
                  <a:gd name="T39" fmla="*/ 8 h 108"/>
                  <a:gd name="T40" fmla="*/ 50 w 110"/>
                  <a:gd name="T41" fmla="*/ 36 h 108"/>
                  <a:gd name="T42" fmla="*/ 90 w 110"/>
                  <a:gd name="T43" fmla="*/ 34 h 108"/>
                  <a:gd name="T44" fmla="*/ 86 w 110"/>
                  <a:gd name="T45" fmla="*/ 12 h 108"/>
                  <a:gd name="T46" fmla="*/ 98 w 110"/>
                  <a:gd name="T47" fmla="*/ 28 h 108"/>
                  <a:gd name="T48" fmla="*/ 100 w 110"/>
                  <a:gd name="T49" fmla="*/ 54 h 108"/>
                  <a:gd name="T50" fmla="*/ 94 w 110"/>
                  <a:gd name="T51" fmla="*/ 42 h 108"/>
                  <a:gd name="T52" fmla="*/ 44 w 110"/>
                  <a:gd name="T53" fmla="*/ 48 h 108"/>
                  <a:gd name="T54" fmla="*/ 30 w 110"/>
                  <a:gd name="T55" fmla="*/ 48 h 108"/>
                  <a:gd name="T56" fmla="*/ 48 w 110"/>
                  <a:gd name="T57" fmla="*/ 108 h 108"/>
                  <a:gd name="T58" fmla="*/ 36 w 110"/>
                  <a:gd name="T59" fmla="*/ 108 h 108"/>
                  <a:gd name="T60" fmla="*/ 38 w 110"/>
                  <a:gd name="T61" fmla="*/ 68 h 108"/>
                  <a:gd name="T62" fmla="*/ 36 w 110"/>
                  <a:gd name="T63" fmla="*/ 58 h 108"/>
                  <a:gd name="T64" fmla="*/ 48 w 110"/>
                  <a:gd name="T65" fmla="*/ 58 h 108"/>
                  <a:gd name="T66" fmla="*/ 86 w 110"/>
                  <a:gd name="T67" fmla="*/ 58 h 108"/>
                  <a:gd name="T68" fmla="*/ 98 w 110"/>
                  <a:gd name="T69" fmla="*/ 58 h 108"/>
                  <a:gd name="T70" fmla="*/ 98 w 110"/>
                  <a:gd name="T71" fmla="*/ 96 h 108"/>
                  <a:gd name="T72" fmla="*/ 100 w 110"/>
                  <a:gd name="T73" fmla="*/ 108 h 108"/>
                  <a:gd name="T74" fmla="*/ 88 w 110"/>
                  <a:gd name="T75" fmla="*/ 102 h 108"/>
                  <a:gd name="T76" fmla="*/ 48 w 110"/>
                  <a:gd name="T77" fmla="*/ 108 h 108"/>
                  <a:gd name="T78" fmla="*/ 88 w 110"/>
                  <a:gd name="T79" fmla="*/ 92 h 108"/>
                  <a:gd name="T80" fmla="*/ 48 w 110"/>
                  <a:gd name="T81" fmla="*/ 6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08">
                    <a:moveTo>
                      <a:pt x="6" y="30"/>
                    </a:moveTo>
                    <a:lnTo>
                      <a:pt x="6" y="30"/>
                    </a:lnTo>
                    <a:lnTo>
                      <a:pt x="26" y="46"/>
                    </a:lnTo>
                    <a:lnTo>
                      <a:pt x="20" y="54"/>
                    </a:lnTo>
                    <a:lnTo>
                      <a:pt x="20" y="54"/>
                    </a:lnTo>
                    <a:lnTo>
                      <a:pt x="10" y="46"/>
                    </a:lnTo>
                    <a:lnTo>
                      <a:pt x="0" y="38"/>
                    </a:lnTo>
                    <a:lnTo>
                      <a:pt x="6" y="30"/>
                    </a:lnTo>
                    <a:close/>
                    <a:moveTo>
                      <a:pt x="28" y="68"/>
                    </a:moveTo>
                    <a:lnTo>
                      <a:pt x="28" y="68"/>
                    </a:lnTo>
                    <a:lnTo>
                      <a:pt x="20" y="88"/>
                    </a:lnTo>
                    <a:lnTo>
                      <a:pt x="12" y="102"/>
                    </a:lnTo>
                    <a:lnTo>
                      <a:pt x="12" y="102"/>
                    </a:lnTo>
                    <a:lnTo>
                      <a:pt x="10" y="108"/>
                    </a:lnTo>
                    <a:lnTo>
                      <a:pt x="0" y="98"/>
                    </a:lnTo>
                    <a:lnTo>
                      <a:pt x="0" y="98"/>
                    </a:lnTo>
                    <a:lnTo>
                      <a:pt x="10" y="84"/>
                    </a:lnTo>
                    <a:lnTo>
                      <a:pt x="18" y="62"/>
                    </a:lnTo>
                    <a:lnTo>
                      <a:pt x="28" y="68"/>
                    </a:lnTo>
                    <a:close/>
                    <a:moveTo>
                      <a:pt x="12" y="0"/>
                    </a:moveTo>
                    <a:lnTo>
                      <a:pt x="12" y="0"/>
                    </a:lnTo>
                    <a:lnTo>
                      <a:pt x="24" y="8"/>
                    </a:lnTo>
                    <a:lnTo>
                      <a:pt x="34" y="18"/>
                    </a:lnTo>
                    <a:lnTo>
                      <a:pt x="26" y="26"/>
                    </a:lnTo>
                    <a:lnTo>
                      <a:pt x="26" y="26"/>
                    </a:lnTo>
                    <a:lnTo>
                      <a:pt x="16" y="16"/>
                    </a:lnTo>
                    <a:lnTo>
                      <a:pt x="6" y="8"/>
                    </a:lnTo>
                    <a:lnTo>
                      <a:pt x="12" y="0"/>
                    </a:lnTo>
                    <a:close/>
                    <a:moveTo>
                      <a:pt x="28" y="36"/>
                    </a:moveTo>
                    <a:lnTo>
                      <a:pt x="28" y="36"/>
                    </a:lnTo>
                    <a:lnTo>
                      <a:pt x="34" y="38"/>
                    </a:lnTo>
                    <a:lnTo>
                      <a:pt x="34" y="38"/>
                    </a:lnTo>
                    <a:lnTo>
                      <a:pt x="38" y="38"/>
                    </a:lnTo>
                    <a:lnTo>
                      <a:pt x="38" y="38"/>
                    </a:lnTo>
                    <a:lnTo>
                      <a:pt x="50" y="16"/>
                    </a:lnTo>
                    <a:lnTo>
                      <a:pt x="56" y="0"/>
                    </a:lnTo>
                    <a:lnTo>
                      <a:pt x="68" y="2"/>
                    </a:lnTo>
                    <a:lnTo>
                      <a:pt x="68" y="2"/>
                    </a:lnTo>
                    <a:lnTo>
                      <a:pt x="66" y="8"/>
                    </a:lnTo>
                    <a:lnTo>
                      <a:pt x="66" y="8"/>
                    </a:lnTo>
                    <a:lnTo>
                      <a:pt x="50" y="36"/>
                    </a:lnTo>
                    <a:lnTo>
                      <a:pt x="50" y="36"/>
                    </a:lnTo>
                    <a:lnTo>
                      <a:pt x="90" y="34"/>
                    </a:lnTo>
                    <a:lnTo>
                      <a:pt x="90" y="34"/>
                    </a:lnTo>
                    <a:lnTo>
                      <a:pt x="76" y="16"/>
                    </a:lnTo>
                    <a:lnTo>
                      <a:pt x="86" y="12"/>
                    </a:lnTo>
                    <a:lnTo>
                      <a:pt x="86" y="12"/>
                    </a:lnTo>
                    <a:lnTo>
                      <a:pt x="98" y="28"/>
                    </a:lnTo>
                    <a:lnTo>
                      <a:pt x="110" y="48"/>
                    </a:lnTo>
                    <a:lnTo>
                      <a:pt x="100" y="54"/>
                    </a:lnTo>
                    <a:lnTo>
                      <a:pt x="100" y="54"/>
                    </a:lnTo>
                    <a:lnTo>
                      <a:pt x="94" y="42"/>
                    </a:lnTo>
                    <a:lnTo>
                      <a:pt x="94" y="42"/>
                    </a:lnTo>
                    <a:lnTo>
                      <a:pt x="44" y="48"/>
                    </a:lnTo>
                    <a:lnTo>
                      <a:pt x="44" y="48"/>
                    </a:lnTo>
                    <a:lnTo>
                      <a:pt x="30" y="48"/>
                    </a:lnTo>
                    <a:lnTo>
                      <a:pt x="28" y="36"/>
                    </a:lnTo>
                    <a:close/>
                    <a:moveTo>
                      <a:pt x="48" y="108"/>
                    </a:moveTo>
                    <a:lnTo>
                      <a:pt x="36" y="108"/>
                    </a:lnTo>
                    <a:lnTo>
                      <a:pt x="36" y="108"/>
                    </a:lnTo>
                    <a:lnTo>
                      <a:pt x="38" y="96"/>
                    </a:lnTo>
                    <a:lnTo>
                      <a:pt x="38" y="68"/>
                    </a:lnTo>
                    <a:lnTo>
                      <a:pt x="38" y="68"/>
                    </a:lnTo>
                    <a:lnTo>
                      <a:pt x="36" y="58"/>
                    </a:lnTo>
                    <a:lnTo>
                      <a:pt x="36" y="58"/>
                    </a:lnTo>
                    <a:lnTo>
                      <a:pt x="48" y="58"/>
                    </a:lnTo>
                    <a:lnTo>
                      <a:pt x="86" y="58"/>
                    </a:lnTo>
                    <a:lnTo>
                      <a:pt x="86" y="58"/>
                    </a:lnTo>
                    <a:lnTo>
                      <a:pt x="98" y="58"/>
                    </a:lnTo>
                    <a:lnTo>
                      <a:pt x="98" y="58"/>
                    </a:lnTo>
                    <a:lnTo>
                      <a:pt x="98" y="70"/>
                    </a:lnTo>
                    <a:lnTo>
                      <a:pt x="98" y="96"/>
                    </a:lnTo>
                    <a:lnTo>
                      <a:pt x="98" y="96"/>
                    </a:lnTo>
                    <a:lnTo>
                      <a:pt x="100" y="108"/>
                    </a:lnTo>
                    <a:lnTo>
                      <a:pt x="88" y="108"/>
                    </a:lnTo>
                    <a:lnTo>
                      <a:pt x="88" y="102"/>
                    </a:lnTo>
                    <a:lnTo>
                      <a:pt x="48" y="102"/>
                    </a:lnTo>
                    <a:lnTo>
                      <a:pt x="48" y="108"/>
                    </a:lnTo>
                    <a:close/>
                    <a:moveTo>
                      <a:pt x="48" y="92"/>
                    </a:moveTo>
                    <a:lnTo>
                      <a:pt x="88" y="92"/>
                    </a:lnTo>
                    <a:lnTo>
                      <a:pt x="88" y="68"/>
                    </a:lnTo>
                    <a:lnTo>
                      <a:pt x="48" y="68"/>
                    </a:lnTo>
                    <a:lnTo>
                      <a:pt x="48" y="92"/>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 name="Freeform 93"/>
              <p:cNvSpPr>
                <a:spLocks noEditPoints="1"/>
              </p:cNvSpPr>
              <p:nvPr/>
            </p:nvSpPr>
            <p:spPr bwMode="auto">
              <a:xfrm>
                <a:off x="4580" y="2978"/>
                <a:ext cx="114" cy="110"/>
              </a:xfrm>
              <a:custGeom>
                <a:avLst/>
                <a:gdLst>
                  <a:gd name="T0" fmla="*/ 98 w 114"/>
                  <a:gd name="T1" fmla="*/ 84 h 110"/>
                  <a:gd name="T2" fmla="*/ 74 w 114"/>
                  <a:gd name="T3" fmla="*/ 84 h 110"/>
                  <a:gd name="T4" fmla="*/ 72 w 114"/>
                  <a:gd name="T5" fmla="*/ 106 h 110"/>
                  <a:gd name="T6" fmla="*/ 60 w 114"/>
                  <a:gd name="T7" fmla="*/ 110 h 110"/>
                  <a:gd name="T8" fmla="*/ 48 w 114"/>
                  <a:gd name="T9" fmla="*/ 110 h 110"/>
                  <a:gd name="T10" fmla="*/ 58 w 114"/>
                  <a:gd name="T11" fmla="*/ 102 h 110"/>
                  <a:gd name="T12" fmla="*/ 62 w 114"/>
                  <a:gd name="T13" fmla="*/ 98 h 110"/>
                  <a:gd name="T14" fmla="*/ 50 w 114"/>
                  <a:gd name="T15" fmla="*/ 84 h 110"/>
                  <a:gd name="T16" fmla="*/ 40 w 114"/>
                  <a:gd name="T17" fmla="*/ 74 h 110"/>
                  <a:gd name="T18" fmla="*/ 32 w 114"/>
                  <a:gd name="T19" fmla="*/ 64 h 110"/>
                  <a:gd name="T20" fmla="*/ 28 w 114"/>
                  <a:gd name="T21" fmla="*/ 58 h 110"/>
                  <a:gd name="T22" fmla="*/ 22 w 114"/>
                  <a:gd name="T23" fmla="*/ 88 h 110"/>
                  <a:gd name="T24" fmla="*/ 12 w 114"/>
                  <a:gd name="T25" fmla="*/ 110 h 110"/>
                  <a:gd name="T26" fmla="*/ 8 w 114"/>
                  <a:gd name="T27" fmla="*/ 94 h 110"/>
                  <a:gd name="T28" fmla="*/ 18 w 114"/>
                  <a:gd name="T29" fmla="*/ 64 h 110"/>
                  <a:gd name="T30" fmla="*/ 6 w 114"/>
                  <a:gd name="T31" fmla="*/ 72 h 110"/>
                  <a:gd name="T32" fmla="*/ 0 w 114"/>
                  <a:gd name="T33" fmla="*/ 62 h 110"/>
                  <a:gd name="T34" fmla="*/ 18 w 114"/>
                  <a:gd name="T35" fmla="*/ 38 h 110"/>
                  <a:gd name="T36" fmla="*/ 18 w 114"/>
                  <a:gd name="T37" fmla="*/ 8 h 110"/>
                  <a:gd name="T38" fmla="*/ 56 w 114"/>
                  <a:gd name="T39" fmla="*/ 8 h 110"/>
                  <a:gd name="T40" fmla="*/ 68 w 114"/>
                  <a:gd name="T41" fmla="*/ 0 h 110"/>
                  <a:gd name="T42" fmla="*/ 68 w 114"/>
                  <a:gd name="T43" fmla="*/ 8 h 110"/>
                  <a:gd name="T44" fmla="*/ 112 w 114"/>
                  <a:gd name="T45" fmla="*/ 8 h 110"/>
                  <a:gd name="T46" fmla="*/ 98 w 114"/>
                  <a:gd name="T47" fmla="*/ 18 h 110"/>
                  <a:gd name="T48" fmla="*/ 28 w 114"/>
                  <a:gd name="T49" fmla="*/ 36 h 110"/>
                  <a:gd name="T50" fmla="*/ 40 w 114"/>
                  <a:gd name="T51" fmla="*/ 48 h 110"/>
                  <a:gd name="T52" fmla="*/ 38 w 114"/>
                  <a:gd name="T53" fmla="*/ 36 h 110"/>
                  <a:gd name="T54" fmla="*/ 46 w 114"/>
                  <a:gd name="T55" fmla="*/ 44 h 110"/>
                  <a:gd name="T56" fmla="*/ 42 w 114"/>
                  <a:gd name="T57" fmla="*/ 34 h 110"/>
                  <a:gd name="T58" fmla="*/ 32 w 114"/>
                  <a:gd name="T59" fmla="*/ 24 h 110"/>
                  <a:gd name="T60" fmla="*/ 58 w 114"/>
                  <a:gd name="T61" fmla="*/ 26 h 110"/>
                  <a:gd name="T62" fmla="*/ 70 w 114"/>
                  <a:gd name="T63" fmla="*/ 20 h 110"/>
                  <a:gd name="T64" fmla="*/ 98 w 114"/>
                  <a:gd name="T65" fmla="*/ 26 h 110"/>
                  <a:gd name="T66" fmla="*/ 110 w 114"/>
                  <a:gd name="T67" fmla="*/ 34 h 110"/>
                  <a:gd name="T68" fmla="*/ 80 w 114"/>
                  <a:gd name="T69" fmla="*/ 34 h 110"/>
                  <a:gd name="T70" fmla="*/ 90 w 114"/>
                  <a:gd name="T71" fmla="*/ 44 h 110"/>
                  <a:gd name="T72" fmla="*/ 108 w 114"/>
                  <a:gd name="T73" fmla="*/ 40 h 110"/>
                  <a:gd name="T74" fmla="*/ 104 w 114"/>
                  <a:gd name="T75" fmla="*/ 54 h 110"/>
                  <a:gd name="T76" fmla="*/ 110 w 114"/>
                  <a:gd name="T77" fmla="*/ 66 h 110"/>
                  <a:gd name="T78" fmla="*/ 98 w 114"/>
                  <a:gd name="T79" fmla="*/ 74 h 110"/>
                  <a:gd name="T80" fmla="*/ 14 w 114"/>
                  <a:gd name="T81" fmla="*/ 32 h 110"/>
                  <a:gd name="T82" fmla="*/ 10 w 114"/>
                  <a:gd name="T83" fmla="*/ 48 h 110"/>
                  <a:gd name="T84" fmla="*/ 8 w 114"/>
                  <a:gd name="T85" fmla="*/ 22 h 110"/>
                  <a:gd name="T86" fmla="*/ 40 w 114"/>
                  <a:gd name="T87" fmla="*/ 100 h 110"/>
                  <a:gd name="T88" fmla="*/ 22 w 114"/>
                  <a:gd name="T89" fmla="*/ 102 h 110"/>
                  <a:gd name="T90" fmla="*/ 42 w 114"/>
                  <a:gd name="T91" fmla="*/ 84 h 110"/>
                  <a:gd name="T92" fmla="*/ 88 w 114"/>
                  <a:gd name="T93" fmla="*/ 62 h 110"/>
                  <a:gd name="T94" fmla="*/ 48 w 114"/>
                  <a:gd name="T95" fmla="*/ 62 h 110"/>
                  <a:gd name="T96" fmla="*/ 88 w 114"/>
                  <a:gd name="T97" fmla="*/ 70 h 110"/>
                  <a:gd name="T98" fmla="*/ 80 w 114"/>
                  <a:gd name="T99" fmla="*/ 48 h 110"/>
                  <a:gd name="T100" fmla="*/ 64 w 114"/>
                  <a:gd name="T101" fmla="*/ 34 h 110"/>
                  <a:gd name="T102" fmla="*/ 80 w 114"/>
                  <a:gd name="T103" fmla="*/ 48 h 110"/>
                  <a:gd name="T104" fmla="*/ 100 w 114"/>
                  <a:gd name="T105" fmla="*/ 94 h 110"/>
                  <a:gd name="T106" fmla="*/ 106 w 114"/>
                  <a:gd name="T107" fmla="*/ 110 h 110"/>
                  <a:gd name="T108" fmla="*/ 82 w 114"/>
                  <a:gd name="T109"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110">
                    <a:moveTo>
                      <a:pt x="98" y="74"/>
                    </a:moveTo>
                    <a:lnTo>
                      <a:pt x="98" y="74"/>
                    </a:lnTo>
                    <a:lnTo>
                      <a:pt x="98" y="84"/>
                    </a:lnTo>
                    <a:lnTo>
                      <a:pt x="98" y="84"/>
                    </a:lnTo>
                    <a:lnTo>
                      <a:pt x="88" y="84"/>
                    </a:lnTo>
                    <a:lnTo>
                      <a:pt x="74" y="84"/>
                    </a:lnTo>
                    <a:lnTo>
                      <a:pt x="74" y="102"/>
                    </a:lnTo>
                    <a:lnTo>
                      <a:pt x="74" y="102"/>
                    </a:lnTo>
                    <a:lnTo>
                      <a:pt x="72" y="106"/>
                    </a:lnTo>
                    <a:lnTo>
                      <a:pt x="70" y="108"/>
                    </a:lnTo>
                    <a:lnTo>
                      <a:pt x="66" y="110"/>
                    </a:lnTo>
                    <a:lnTo>
                      <a:pt x="60" y="110"/>
                    </a:lnTo>
                    <a:lnTo>
                      <a:pt x="60" y="110"/>
                    </a:lnTo>
                    <a:lnTo>
                      <a:pt x="48" y="110"/>
                    </a:lnTo>
                    <a:lnTo>
                      <a:pt x="48" y="110"/>
                    </a:lnTo>
                    <a:lnTo>
                      <a:pt x="44" y="100"/>
                    </a:lnTo>
                    <a:lnTo>
                      <a:pt x="44" y="100"/>
                    </a:lnTo>
                    <a:lnTo>
                      <a:pt x="58" y="102"/>
                    </a:lnTo>
                    <a:lnTo>
                      <a:pt x="58" y="102"/>
                    </a:lnTo>
                    <a:lnTo>
                      <a:pt x="62" y="100"/>
                    </a:lnTo>
                    <a:lnTo>
                      <a:pt x="62" y="98"/>
                    </a:lnTo>
                    <a:lnTo>
                      <a:pt x="62" y="84"/>
                    </a:lnTo>
                    <a:lnTo>
                      <a:pt x="50" y="84"/>
                    </a:lnTo>
                    <a:lnTo>
                      <a:pt x="50" y="84"/>
                    </a:lnTo>
                    <a:lnTo>
                      <a:pt x="38" y="84"/>
                    </a:lnTo>
                    <a:lnTo>
                      <a:pt x="38" y="84"/>
                    </a:lnTo>
                    <a:lnTo>
                      <a:pt x="40" y="74"/>
                    </a:lnTo>
                    <a:lnTo>
                      <a:pt x="40" y="60"/>
                    </a:lnTo>
                    <a:lnTo>
                      <a:pt x="40" y="60"/>
                    </a:lnTo>
                    <a:lnTo>
                      <a:pt x="32" y="64"/>
                    </a:lnTo>
                    <a:lnTo>
                      <a:pt x="32" y="64"/>
                    </a:lnTo>
                    <a:lnTo>
                      <a:pt x="28" y="58"/>
                    </a:lnTo>
                    <a:lnTo>
                      <a:pt x="28" y="58"/>
                    </a:lnTo>
                    <a:lnTo>
                      <a:pt x="26" y="74"/>
                    </a:lnTo>
                    <a:lnTo>
                      <a:pt x="22" y="88"/>
                    </a:lnTo>
                    <a:lnTo>
                      <a:pt x="22" y="88"/>
                    </a:lnTo>
                    <a:lnTo>
                      <a:pt x="18" y="100"/>
                    </a:lnTo>
                    <a:lnTo>
                      <a:pt x="12" y="110"/>
                    </a:lnTo>
                    <a:lnTo>
                      <a:pt x="12" y="110"/>
                    </a:lnTo>
                    <a:lnTo>
                      <a:pt x="4" y="102"/>
                    </a:lnTo>
                    <a:lnTo>
                      <a:pt x="4" y="102"/>
                    </a:lnTo>
                    <a:lnTo>
                      <a:pt x="8" y="94"/>
                    </a:lnTo>
                    <a:lnTo>
                      <a:pt x="12" y="86"/>
                    </a:lnTo>
                    <a:lnTo>
                      <a:pt x="16" y="76"/>
                    </a:lnTo>
                    <a:lnTo>
                      <a:pt x="18" y="64"/>
                    </a:lnTo>
                    <a:lnTo>
                      <a:pt x="18" y="64"/>
                    </a:lnTo>
                    <a:lnTo>
                      <a:pt x="6" y="72"/>
                    </a:lnTo>
                    <a:lnTo>
                      <a:pt x="6" y="72"/>
                    </a:lnTo>
                    <a:lnTo>
                      <a:pt x="2" y="74"/>
                    </a:lnTo>
                    <a:lnTo>
                      <a:pt x="0" y="62"/>
                    </a:lnTo>
                    <a:lnTo>
                      <a:pt x="0" y="62"/>
                    </a:lnTo>
                    <a:lnTo>
                      <a:pt x="8" y="60"/>
                    </a:lnTo>
                    <a:lnTo>
                      <a:pt x="18" y="54"/>
                    </a:lnTo>
                    <a:lnTo>
                      <a:pt x="18" y="38"/>
                    </a:lnTo>
                    <a:lnTo>
                      <a:pt x="18" y="38"/>
                    </a:lnTo>
                    <a:lnTo>
                      <a:pt x="18" y="8"/>
                    </a:lnTo>
                    <a:lnTo>
                      <a:pt x="18" y="8"/>
                    </a:lnTo>
                    <a:lnTo>
                      <a:pt x="32" y="8"/>
                    </a:lnTo>
                    <a:lnTo>
                      <a:pt x="56" y="8"/>
                    </a:lnTo>
                    <a:lnTo>
                      <a:pt x="56" y="8"/>
                    </a:lnTo>
                    <a:lnTo>
                      <a:pt x="56" y="8"/>
                    </a:lnTo>
                    <a:lnTo>
                      <a:pt x="56" y="0"/>
                    </a:lnTo>
                    <a:lnTo>
                      <a:pt x="68" y="0"/>
                    </a:lnTo>
                    <a:lnTo>
                      <a:pt x="68" y="0"/>
                    </a:lnTo>
                    <a:lnTo>
                      <a:pt x="68" y="8"/>
                    </a:lnTo>
                    <a:lnTo>
                      <a:pt x="68" y="8"/>
                    </a:lnTo>
                    <a:lnTo>
                      <a:pt x="98" y="8"/>
                    </a:lnTo>
                    <a:lnTo>
                      <a:pt x="98" y="8"/>
                    </a:lnTo>
                    <a:lnTo>
                      <a:pt x="112" y="8"/>
                    </a:lnTo>
                    <a:lnTo>
                      <a:pt x="112" y="18"/>
                    </a:lnTo>
                    <a:lnTo>
                      <a:pt x="112" y="18"/>
                    </a:lnTo>
                    <a:lnTo>
                      <a:pt x="98" y="18"/>
                    </a:lnTo>
                    <a:lnTo>
                      <a:pt x="28" y="18"/>
                    </a:lnTo>
                    <a:lnTo>
                      <a:pt x="28" y="36"/>
                    </a:lnTo>
                    <a:lnTo>
                      <a:pt x="28" y="36"/>
                    </a:lnTo>
                    <a:lnTo>
                      <a:pt x="28" y="56"/>
                    </a:lnTo>
                    <a:lnTo>
                      <a:pt x="28" y="56"/>
                    </a:lnTo>
                    <a:lnTo>
                      <a:pt x="40" y="48"/>
                    </a:lnTo>
                    <a:lnTo>
                      <a:pt x="40" y="48"/>
                    </a:lnTo>
                    <a:lnTo>
                      <a:pt x="32" y="40"/>
                    </a:lnTo>
                    <a:lnTo>
                      <a:pt x="38" y="36"/>
                    </a:lnTo>
                    <a:lnTo>
                      <a:pt x="38" y="36"/>
                    </a:lnTo>
                    <a:lnTo>
                      <a:pt x="46" y="44"/>
                    </a:lnTo>
                    <a:lnTo>
                      <a:pt x="46" y="44"/>
                    </a:lnTo>
                    <a:lnTo>
                      <a:pt x="54" y="34"/>
                    </a:lnTo>
                    <a:lnTo>
                      <a:pt x="42" y="34"/>
                    </a:lnTo>
                    <a:lnTo>
                      <a:pt x="42" y="34"/>
                    </a:lnTo>
                    <a:lnTo>
                      <a:pt x="32" y="34"/>
                    </a:lnTo>
                    <a:lnTo>
                      <a:pt x="32" y="24"/>
                    </a:lnTo>
                    <a:lnTo>
                      <a:pt x="32" y="24"/>
                    </a:lnTo>
                    <a:lnTo>
                      <a:pt x="42" y="26"/>
                    </a:lnTo>
                    <a:lnTo>
                      <a:pt x="58" y="26"/>
                    </a:lnTo>
                    <a:lnTo>
                      <a:pt x="58" y="26"/>
                    </a:lnTo>
                    <a:lnTo>
                      <a:pt x="60" y="20"/>
                    </a:lnTo>
                    <a:lnTo>
                      <a:pt x="70" y="20"/>
                    </a:lnTo>
                    <a:lnTo>
                      <a:pt x="70" y="20"/>
                    </a:lnTo>
                    <a:lnTo>
                      <a:pt x="68" y="26"/>
                    </a:lnTo>
                    <a:lnTo>
                      <a:pt x="98" y="26"/>
                    </a:lnTo>
                    <a:lnTo>
                      <a:pt x="98" y="26"/>
                    </a:lnTo>
                    <a:lnTo>
                      <a:pt x="110" y="24"/>
                    </a:lnTo>
                    <a:lnTo>
                      <a:pt x="110" y="34"/>
                    </a:lnTo>
                    <a:lnTo>
                      <a:pt x="110" y="34"/>
                    </a:lnTo>
                    <a:lnTo>
                      <a:pt x="98" y="34"/>
                    </a:lnTo>
                    <a:lnTo>
                      <a:pt x="80" y="34"/>
                    </a:lnTo>
                    <a:lnTo>
                      <a:pt x="80" y="34"/>
                    </a:lnTo>
                    <a:lnTo>
                      <a:pt x="86" y="40"/>
                    </a:lnTo>
                    <a:lnTo>
                      <a:pt x="90" y="44"/>
                    </a:lnTo>
                    <a:lnTo>
                      <a:pt x="90" y="44"/>
                    </a:lnTo>
                    <a:lnTo>
                      <a:pt x="100" y="36"/>
                    </a:lnTo>
                    <a:lnTo>
                      <a:pt x="108" y="40"/>
                    </a:lnTo>
                    <a:lnTo>
                      <a:pt x="108" y="40"/>
                    </a:lnTo>
                    <a:lnTo>
                      <a:pt x="98" y="50"/>
                    </a:lnTo>
                    <a:lnTo>
                      <a:pt x="98" y="50"/>
                    </a:lnTo>
                    <a:lnTo>
                      <a:pt x="104" y="54"/>
                    </a:lnTo>
                    <a:lnTo>
                      <a:pt x="114" y="56"/>
                    </a:lnTo>
                    <a:lnTo>
                      <a:pt x="114" y="56"/>
                    </a:lnTo>
                    <a:lnTo>
                      <a:pt x="110" y="66"/>
                    </a:lnTo>
                    <a:lnTo>
                      <a:pt x="110" y="66"/>
                    </a:lnTo>
                    <a:lnTo>
                      <a:pt x="98" y="60"/>
                    </a:lnTo>
                    <a:lnTo>
                      <a:pt x="98" y="74"/>
                    </a:lnTo>
                    <a:close/>
                    <a:moveTo>
                      <a:pt x="8" y="22"/>
                    </a:moveTo>
                    <a:lnTo>
                      <a:pt x="8" y="22"/>
                    </a:lnTo>
                    <a:lnTo>
                      <a:pt x="14" y="32"/>
                    </a:lnTo>
                    <a:lnTo>
                      <a:pt x="18" y="42"/>
                    </a:lnTo>
                    <a:lnTo>
                      <a:pt x="10" y="48"/>
                    </a:lnTo>
                    <a:lnTo>
                      <a:pt x="10" y="48"/>
                    </a:lnTo>
                    <a:lnTo>
                      <a:pt x="6" y="36"/>
                    </a:lnTo>
                    <a:lnTo>
                      <a:pt x="0" y="26"/>
                    </a:lnTo>
                    <a:lnTo>
                      <a:pt x="8" y="22"/>
                    </a:lnTo>
                    <a:close/>
                    <a:moveTo>
                      <a:pt x="50" y="88"/>
                    </a:moveTo>
                    <a:lnTo>
                      <a:pt x="50" y="88"/>
                    </a:lnTo>
                    <a:lnTo>
                      <a:pt x="40" y="100"/>
                    </a:lnTo>
                    <a:lnTo>
                      <a:pt x="30" y="110"/>
                    </a:lnTo>
                    <a:lnTo>
                      <a:pt x="30" y="110"/>
                    </a:lnTo>
                    <a:lnTo>
                      <a:pt x="22" y="102"/>
                    </a:lnTo>
                    <a:lnTo>
                      <a:pt x="22" y="102"/>
                    </a:lnTo>
                    <a:lnTo>
                      <a:pt x="34" y="94"/>
                    </a:lnTo>
                    <a:lnTo>
                      <a:pt x="42" y="84"/>
                    </a:lnTo>
                    <a:lnTo>
                      <a:pt x="50" y="88"/>
                    </a:lnTo>
                    <a:close/>
                    <a:moveTo>
                      <a:pt x="48" y="62"/>
                    </a:moveTo>
                    <a:lnTo>
                      <a:pt x="88" y="62"/>
                    </a:lnTo>
                    <a:lnTo>
                      <a:pt x="88" y="56"/>
                    </a:lnTo>
                    <a:lnTo>
                      <a:pt x="48" y="56"/>
                    </a:lnTo>
                    <a:lnTo>
                      <a:pt x="48" y="62"/>
                    </a:lnTo>
                    <a:close/>
                    <a:moveTo>
                      <a:pt x="48" y="76"/>
                    </a:moveTo>
                    <a:lnTo>
                      <a:pt x="88" y="76"/>
                    </a:lnTo>
                    <a:lnTo>
                      <a:pt x="88" y="70"/>
                    </a:lnTo>
                    <a:lnTo>
                      <a:pt x="48" y="70"/>
                    </a:lnTo>
                    <a:lnTo>
                      <a:pt x="48" y="76"/>
                    </a:lnTo>
                    <a:close/>
                    <a:moveTo>
                      <a:pt x="80" y="48"/>
                    </a:moveTo>
                    <a:lnTo>
                      <a:pt x="80" y="48"/>
                    </a:lnTo>
                    <a:lnTo>
                      <a:pt x="70" y="34"/>
                    </a:lnTo>
                    <a:lnTo>
                      <a:pt x="64" y="34"/>
                    </a:lnTo>
                    <a:lnTo>
                      <a:pt x="64" y="34"/>
                    </a:lnTo>
                    <a:lnTo>
                      <a:pt x="54" y="48"/>
                    </a:lnTo>
                    <a:lnTo>
                      <a:pt x="80" y="48"/>
                    </a:lnTo>
                    <a:close/>
                    <a:moveTo>
                      <a:pt x="90" y="84"/>
                    </a:moveTo>
                    <a:lnTo>
                      <a:pt x="90" y="84"/>
                    </a:lnTo>
                    <a:lnTo>
                      <a:pt x="100" y="94"/>
                    </a:lnTo>
                    <a:lnTo>
                      <a:pt x="112" y="100"/>
                    </a:lnTo>
                    <a:lnTo>
                      <a:pt x="112" y="100"/>
                    </a:lnTo>
                    <a:lnTo>
                      <a:pt x="106" y="110"/>
                    </a:lnTo>
                    <a:lnTo>
                      <a:pt x="106" y="110"/>
                    </a:lnTo>
                    <a:lnTo>
                      <a:pt x="92" y="100"/>
                    </a:lnTo>
                    <a:lnTo>
                      <a:pt x="82" y="90"/>
                    </a:lnTo>
                    <a:lnTo>
                      <a:pt x="90" y="8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 name="Freeform 94"/>
              <p:cNvSpPr>
                <a:spLocks noEditPoints="1"/>
              </p:cNvSpPr>
              <p:nvPr/>
            </p:nvSpPr>
            <p:spPr bwMode="auto">
              <a:xfrm>
                <a:off x="4702" y="2980"/>
                <a:ext cx="110" cy="108"/>
              </a:xfrm>
              <a:custGeom>
                <a:avLst/>
                <a:gdLst>
                  <a:gd name="T0" fmla="*/ 6 w 110"/>
                  <a:gd name="T1" fmla="*/ 30 h 108"/>
                  <a:gd name="T2" fmla="*/ 20 w 110"/>
                  <a:gd name="T3" fmla="*/ 54 h 108"/>
                  <a:gd name="T4" fmla="*/ 10 w 110"/>
                  <a:gd name="T5" fmla="*/ 44 h 108"/>
                  <a:gd name="T6" fmla="*/ 6 w 110"/>
                  <a:gd name="T7" fmla="*/ 30 h 108"/>
                  <a:gd name="T8" fmla="*/ 28 w 110"/>
                  <a:gd name="T9" fmla="*/ 70 h 108"/>
                  <a:gd name="T10" fmla="*/ 12 w 110"/>
                  <a:gd name="T11" fmla="*/ 102 h 108"/>
                  <a:gd name="T12" fmla="*/ 0 w 110"/>
                  <a:gd name="T13" fmla="*/ 98 h 108"/>
                  <a:gd name="T14" fmla="*/ 8 w 110"/>
                  <a:gd name="T15" fmla="*/ 88 h 108"/>
                  <a:gd name="T16" fmla="*/ 18 w 110"/>
                  <a:gd name="T17" fmla="*/ 64 h 108"/>
                  <a:gd name="T18" fmla="*/ 12 w 110"/>
                  <a:gd name="T19" fmla="*/ 0 h 108"/>
                  <a:gd name="T20" fmla="*/ 22 w 110"/>
                  <a:gd name="T21" fmla="*/ 8 h 108"/>
                  <a:gd name="T22" fmla="*/ 26 w 110"/>
                  <a:gd name="T23" fmla="*/ 24 h 108"/>
                  <a:gd name="T24" fmla="*/ 16 w 110"/>
                  <a:gd name="T25" fmla="*/ 16 h 108"/>
                  <a:gd name="T26" fmla="*/ 12 w 110"/>
                  <a:gd name="T27" fmla="*/ 0 h 108"/>
                  <a:gd name="T28" fmla="*/ 46 w 110"/>
                  <a:gd name="T29" fmla="*/ 28 h 108"/>
                  <a:gd name="T30" fmla="*/ 34 w 110"/>
                  <a:gd name="T31" fmla="*/ 18 h 108"/>
                  <a:gd name="T32" fmla="*/ 46 w 110"/>
                  <a:gd name="T33" fmla="*/ 18 h 108"/>
                  <a:gd name="T34" fmla="*/ 62 w 110"/>
                  <a:gd name="T35" fmla="*/ 12 h 108"/>
                  <a:gd name="T36" fmla="*/ 62 w 110"/>
                  <a:gd name="T37" fmla="*/ 0 h 108"/>
                  <a:gd name="T38" fmla="*/ 74 w 110"/>
                  <a:gd name="T39" fmla="*/ 0 h 108"/>
                  <a:gd name="T40" fmla="*/ 72 w 110"/>
                  <a:gd name="T41" fmla="*/ 18 h 108"/>
                  <a:gd name="T42" fmla="*/ 94 w 110"/>
                  <a:gd name="T43" fmla="*/ 18 h 108"/>
                  <a:gd name="T44" fmla="*/ 106 w 110"/>
                  <a:gd name="T45" fmla="*/ 28 h 108"/>
                  <a:gd name="T46" fmla="*/ 94 w 110"/>
                  <a:gd name="T47" fmla="*/ 28 h 108"/>
                  <a:gd name="T48" fmla="*/ 72 w 110"/>
                  <a:gd name="T49" fmla="*/ 48 h 108"/>
                  <a:gd name="T50" fmla="*/ 98 w 110"/>
                  <a:gd name="T51" fmla="*/ 48 h 108"/>
                  <a:gd name="T52" fmla="*/ 110 w 110"/>
                  <a:gd name="T53" fmla="*/ 58 h 108"/>
                  <a:gd name="T54" fmla="*/ 98 w 110"/>
                  <a:gd name="T55" fmla="*/ 58 h 108"/>
                  <a:gd name="T56" fmla="*/ 68 w 110"/>
                  <a:gd name="T57" fmla="*/ 58 h 108"/>
                  <a:gd name="T58" fmla="*/ 54 w 110"/>
                  <a:gd name="T59" fmla="*/ 92 h 108"/>
                  <a:gd name="T60" fmla="*/ 88 w 110"/>
                  <a:gd name="T61" fmla="*/ 88 h 108"/>
                  <a:gd name="T62" fmla="*/ 76 w 110"/>
                  <a:gd name="T63" fmla="*/ 68 h 108"/>
                  <a:gd name="T64" fmla="*/ 84 w 110"/>
                  <a:gd name="T65" fmla="*/ 64 h 108"/>
                  <a:gd name="T66" fmla="*/ 110 w 110"/>
                  <a:gd name="T67" fmla="*/ 102 h 108"/>
                  <a:gd name="T68" fmla="*/ 100 w 110"/>
                  <a:gd name="T69" fmla="*/ 108 h 108"/>
                  <a:gd name="T70" fmla="*/ 94 w 110"/>
                  <a:gd name="T71" fmla="*/ 96 h 108"/>
                  <a:gd name="T72" fmla="*/ 50 w 110"/>
                  <a:gd name="T73" fmla="*/ 102 h 108"/>
                  <a:gd name="T74" fmla="*/ 28 w 110"/>
                  <a:gd name="T75" fmla="*/ 92 h 108"/>
                  <a:gd name="T76" fmla="*/ 32 w 110"/>
                  <a:gd name="T77" fmla="*/ 92 h 108"/>
                  <a:gd name="T78" fmla="*/ 42 w 110"/>
                  <a:gd name="T79" fmla="*/ 92 h 108"/>
                  <a:gd name="T80" fmla="*/ 50 w 110"/>
                  <a:gd name="T81" fmla="*/ 74 h 108"/>
                  <a:gd name="T82" fmla="*/ 42 w 110"/>
                  <a:gd name="T83" fmla="*/ 58 h 108"/>
                  <a:gd name="T84" fmla="*/ 30 w 110"/>
                  <a:gd name="T85" fmla="*/ 58 h 108"/>
                  <a:gd name="T86" fmla="*/ 30 w 110"/>
                  <a:gd name="T87" fmla="*/ 46 h 108"/>
                  <a:gd name="T88" fmla="*/ 62 w 110"/>
                  <a:gd name="T89" fmla="*/ 48 h 108"/>
                  <a:gd name="T90" fmla="*/ 46 w 110"/>
                  <a:gd name="T91"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08">
                    <a:moveTo>
                      <a:pt x="6" y="30"/>
                    </a:moveTo>
                    <a:lnTo>
                      <a:pt x="6" y="30"/>
                    </a:lnTo>
                    <a:lnTo>
                      <a:pt x="28" y="44"/>
                    </a:lnTo>
                    <a:lnTo>
                      <a:pt x="20" y="54"/>
                    </a:lnTo>
                    <a:lnTo>
                      <a:pt x="20" y="54"/>
                    </a:lnTo>
                    <a:lnTo>
                      <a:pt x="10" y="44"/>
                    </a:lnTo>
                    <a:lnTo>
                      <a:pt x="0" y="38"/>
                    </a:lnTo>
                    <a:lnTo>
                      <a:pt x="6" y="30"/>
                    </a:lnTo>
                    <a:close/>
                    <a:moveTo>
                      <a:pt x="28" y="70"/>
                    </a:moveTo>
                    <a:lnTo>
                      <a:pt x="28" y="70"/>
                    </a:lnTo>
                    <a:lnTo>
                      <a:pt x="12" y="102"/>
                    </a:lnTo>
                    <a:lnTo>
                      <a:pt x="12" y="102"/>
                    </a:lnTo>
                    <a:lnTo>
                      <a:pt x="10" y="108"/>
                    </a:lnTo>
                    <a:lnTo>
                      <a:pt x="0" y="98"/>
                    </a:lnTo>
                    <a:lnTo>
                      <a:pt x="0" y="98"/>
                    </a:lnTo>
                    <a:lnTo>
                      <a:pt x="8" y="88"/>
                    </a:lnTo>
                    <a:lnTo>
                      <a:pt x="8" y="88"/>
                    </a:lnTo>
                    <a:lnTo>
                      <a:pt x="18" y="64"/>
                    </a:lnTo>
                    <a:lnTo>
                      <a:pt x="28" y="70"/>
                    </a:lnTo>
                    <a:close/>
                    <a:moveTo>
                      <a:pt x="12" y="0"/>
                    </a:moveTo>
                    <a:lnTo>
                      <a:pt x="12" y="0"/>
                    </a:lnTo>
                    <a:lnTo>
                      <a:pt x="22" y="8"/>
                    </a:lnTo>
                    <a:lnTo>
                      <a:pt x="32" y="16"/>
                    </a:lnTo>
                    <a:lnTo>
                      <a:pt x="26" y="24"/>
                    </a:lnTo>
                    <a:lnTo>
                      <a:pt x="26" y="24"/>
                    </a:lnTo>
                    <a:lnTo>
                      <a:pt x="16" y="16"/>
                    </a:lnTo>
                    <a:lnTo>
                      <a:pt x="6" y="8"/>
                    </a:lnTo>
                    <a:lnTo>
                      <a:pt x="12" y="0"/>
                    </a:lnTo>
                    <a:close/>
                    <a:moveTo>
                      <a:pt x="46" y="28"/>
                    </a:moveTo>
                    <a:lnTo>
                      <a:pt x="46" y="28"/>
                    </a:lnTo>
                    <a:lnTo>
                      <a:pt x="34" y="28"/>
                    </a:lnTo>
                    <a:lnTo>
                      <a:pt x="34" y="18"/>
                    </a:lnTo>
                    <a:lnTo>
                      <a:pt x="34" y="18"/>
                    </a:lnTo>
                    <a:lnTo>
                      <a:pt x="46" y="18"/>
                    </a:lnTo>
                    <a:lnTo>
                      <a:pt x="62" y="18"/>
                    </a:lnTo>
                    <a:lnTo>
                      <a:pt x="62" y="12"/>
                    </a:lnTo>
                    <a:lnTo>
                      <a:pt x="62" y="12"/>
                    </a:lnTo>
                    <a:lnTo>
                      <a:pt x="62" y="0"/>
                    </a:lnTo>
                    <a:lnTo>
                      <a:pt x="74" y="0"/>
                    </a:lnTo>
                    <a:lnTo>
                      <a:pt x="74" y="0"/>
                    </a:lnTo>
                    <a:lnTo>
                      <a:pt x="72" y="12"/>
                    </a:lnTo>
                    <a:lnTo>
                      <a:pt x="72" y="18"/>
                    </a:lnTo>
                    <a:lnTo>
                      <a:pt x="94" y="18"/>
                    </a:lnTo>
                    <a:lnTo>
                      <a:pt x="94" y="18"/>
                    </a:lnTo>
                    <a:lnTo>
                      <a:pt x="106" y="18"/>
                    </a:lnTo>
                    <a:lnTo>
                      <a:pt x="106" y="28"/>
                    </a:lnTo>
                    <a:lnTo>
                      <a:pt x="106" y="28"/>
                    </a:lnTo>
                    <a:lnTo>
                      <a:pt x="94" y="28"/>
                    </a:lnTo>
                    <a:lnTo>
                      <a:pt x="72" y="28"/>
                    </a:lnTo>
                    <a:lnTo>
                      <a:pt x="72" y="48"/>
                    </a:lnTo>
                    <a:lnTo>
                      <a:pt x="98" y="48"/>
                    </a:lnTo>
                    <a:lnTo>
                      <a:pt x="98" y="48"/>
                    </a:lnTo>
                    <a:lnTo>
                      <a:pt x="110" y="46"/>
                    </a:lnTo>
                    <a:lnTo>
                      <a:pt x="110" y="58"/>
                    </a:lnTo>
                    <a:lnTo>
                      <a:pt x="110" y="58"/>
                    </a:lnTo>
                    <a:lnTo>
                      <a:pt x="98" y="58"/>
                    </a:lnTo>
                    <a:lnTo>
                      <a:pt x="68" y="58"/>
                    </a:lnTo>
                    <a:lnTo>
                      <a:pt x="68" y="58"/>
                    </a:lnTo>
                    <a:lnTo>
                      <a:pt x="62" y="76"/>
                    </a:lnTo>
                    <a:lnTo>
                      <a:pt x="54" y="92"/>
                    </a:lnTo>
                    <a:lnTo>
                      <a:pt x="54" y="92"/>
                    </a:lnTo>
                    <a:lnTo>
                      <a:pt x="88" y="88"/>
                    </a:lnTo>
                    <a:lnTo>
                      <a:pt x="88" y="88"/>
                    </a:lnTo>
                    <a:lnTo>
                      <a:pt x="76" y="68"/>
                    </a:lnTo>
                    <a:lnTo>
                      <a:pt x="84" y="64"/>
                    </a:lnTo>
                    <a:lnTo>
                      <a:pt x="84" y="64"/>
                    </a:lnTo>
                    <a:lnTo>
                      <a:pt x="98" y="82"/>
                    </a:lnTo>
                    <a:lnTo>
                      <a:pt x="110" y="102"/>
                    </a:lnTo>
                    <a:lnTo>
                      <a:pt x="100" y="108"/>
                    </a:lnTo>
                    <a:lnTo>
                      <a:pt x="100" y="108"/>
                    </a:lnTo>
                    <a:lnTo>
                      <a:pt x="94" y="96"/>
                    </a:lnTo>
                    <a:lnTo>
                      <a:pt x="94" y="96"/>
                    </a:lnTo>
                    <a:lnTo>
                      <a:pt x="50" y="102"/>
                    </a:lnTo>
                    <a:lnTo>
                      <a:pt x="50" y="102"/>
                    </a:lnTo>
                    <a:lnTo>
                      <a:pt x="30" y="104"/>
                    </a:lnTo>
                    <a:lnTo>
                      <a:pt x="28" y="92"/>
                    </a:lnTo>
                    <a:lnTo>
                      <a:pt x="28" y="92"/>
                    </a:lnTo>
                    <a:lnTo>
                      <a:pt x="32" y="92"/>
                    </a:lnTo>
                    <a:lnTo>
                      <a:pt x="32" y="92"/>
                    </a:lnTo>
                    <a:lnTo>
                      <a:pt x="42" y="92"/>
                    </a:lnTo>
                    <a:lnTo>
                      <a:pt x="42" y="92"/>
                    </a:lnTo>
                    <a:lnTo>
                      <a:pt x="50" y="74"/>
                    </a:lnTo>
                    <a:lnTo>
                      <a:pt x="56" y="58"/>
                    </a:lnTo>
                    <a:lnTo>
                      <a:pt x="42" y="58"/>
                    </a:lnTo>
                    <a:lnTo>
                      <a:pt x="42" y="58"/>
                    </a:lnTo>
                    <a:lnTo>
                      <a:pt x="30" y="58"/>
                    </a:lnTo>
                    <a:lnTo>
                      <a:pt x="30" y="46"/>
                    </a:lnTo>
                    <a:lnTo>
                      <a:pt x="30" y="46"/>
                    </a:lnTo>
                    <a:lnTo>
                      <a:pt x="42" y="48"/>
                    </a:lnTo>
                    <a:lnTo>
                      <a:pt x="62" y="48"/>
                    </a:lnTo>
                    <a:lnTo>
                      <a:pt x="62" y="28"/>
                    </a:lnTo>
                    <a:lnTo>
                      <a:pt x="46"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 name="Freeform 95"/>
              <p:cNvSpPr>
                <a:spLocks noEditPoints="1"/>
              </p:cNvSpPr>
              <p:nvPr/>
            </p:nvSpPr>
            <p:spPr bwMode="auto">
              <a:xfrm>
                <a:off x="4826" y="2982"/>
                <a:ext cx="100" cy="106"/>
              </a:xfrm>
              <a:custGeom>
                <a:avLst/>
                <a:gdLst>
                  <a:gd name="T0" fmla="*/ 12 w 100"/>
                  <a:gd name="T1" fmla="*/ 106 h 106"/>
                  <a:gd name="T2" fmla="*/ 0 w 100"/>
                  <a:gd name="T3" fmla="*/ 92 h 106"/>
                  <a:gd name="T4" fmla="*/ 0 w 100"/>
                  <a:gd name="T5" fmla="*/ 0 h 106"/>
                  <a:gd name="T6" fmla="*/ 34 w 100"/>
                  <a:gd name="T7" fmla="*/ 0 h 106"/>
                  <a:gd name="T8" fmla="*/ 46 w 100"/>
                  <a:gd name="T9" fmla="*/ 0 h 106"/>
                  <a:gd name="T10" fmla="*/ 44 w 100"/>
                  <a:gd name="T11" fmla="*/ 28 h 106"/>
                  <a:gd name="T12" fmla="*/ 34 w 100"/>
                  <a:gd name="T13" fmla="*/ 38 h 106"/>
                  <a:gd name="T14" fmla="*/ 12 w 100"/>
                  <a:gd name="T15" fmla="*/ 16 h 106"/>
                  <a:gd name="T16" fmla="*/ 12 w 100"/>
                  <a:gd name="T17" fmla="*/ 8 h 106"/>
                  <a:gd name="T18" fmla="*/ 36 w 100"/>
                  <a:gd name="T19" fmla="*/ 30 h 106"/>
                  <a:gd name="T20" fmla="*/ 12 w 100"/>
                  <a:gd name="T21" fmla="*/ 30 h 106"/>
                  <a:gd name="T22" fmla="*/ 20 w 100"/>
                  <a:gd name="T23" fmla="*/ 54 h 106"/>
                  <a:gd name="T24" fmla="*/ 32 w 100"/>
                  <a:gd name="T25" fmla="*/ 46 h 106"/>
                  <a:gd name="T26" fmla="*/ 80 w 100"/>
                  <a:gd name="T27" fmla="*/ 46 h 106"/>
                  <a:gd name="T28" fmla="*/ 68 w 100"/>
                  <a:gd name="T29" fmla="*/ 54 h 106"/>
                  <a:gd name="T30" fmla="*/ 70 w 100"/>
                  <a:gd name="T31" fmla="*/ 66 h 106"/>
                  <a:gd name="T32" fmla="*/ 82 w 100"/>
                  <a:gd name="T33" fmla="*/ 76 h 106"/>
                  <a:gd name="T34" fmla="*/ 66 w 100"/>
                  <a:gd name="T35" fmla="*/ 74 h 106"/>
                  <a:gd name="T36" fmla="*/ 68 w 100"/>
                  <a:gd name="T37" fmla="*/ 104 h 106"/>
                  <a:gd name="T38" fmla="*/ 58 w 100"/>
                  <a:gd name="T39" fmla="*/ 94 h 106"/>
                  <a:gd name="T40" fmla="*/ 42 w 100"/>
                  <a:gd name="T41" fmla="*/ 74 h 106"/>
                  <a:gd name="T42" fmla="*/ 38 w 100"/>
                  <a:gd name="T43" fmla="*/ 90 h 106"/>
                  <a:gd name="T44" fmla="*/ 26 w 100"/>
                  <a:gd name="T45" fmla="*/ 104 h 106"/>
                  <a:gd name="T46" fmla="*/ 24 w 100"/>
                  <a:gd name="T47" fmla="*/ 92 h 106"/>
                  <a:gd name="T48" fmla="*/ 32 w 100"/>
                  <a:gd name="T49" fmla="*/ 82 h 106"/>
                  <a:gd name="T50" fmla="*/ 30 w 100"/>
                  <a:gd name="T51" fmla="*/ 74 h 106"/>
                  <a:gd name="T52" fmla="*/ 18 w 100"/>
                  <a:gd name="T53" fmla="*/ 66 h 106"/>
                  <a:gd name="T54" fmla="*/ 34 w 100"/>
                  <a:gd name="T55" fmla="*/ 66 h 106"/>
                  <a:gd name="T56" fmla="*/ 44 w 100"/>
                  <a:gd name="T57" fmla="*/ 54 h 106"/>
                  <a:gd name="T58" fmla="*/ 58 w 100"/>
                  <a:gd name="T59" fmla="*/ 66 h 106"/>
                  <a:gd name="T60" fmla="*/ 100 w 100"/>
                  <a:gd name="T61" fmla="*/ 92 h 106"/>
                  <a:gd name="T62" fmla="*/ 98 w 100"/>
                  <a:gd name="T63" fmla="*/ 102 h 106"/>
                  <a:gd name="T64" fmla="*/ 86 w 100"/>
                  <a:gd name="T65" fmla="*/ 104 h 106"/>
                  <a:gd name="T66" fmla="*/ 76 w 100"/>
                  <a:gd name="T67" fmla="*/ 104 h 106"/>
                  <a:gd name="T68" fmla="*/ 86 w 100"/>
                  <a:gd name="T69" fmla="*/ 96 h 106"/>
                  <a:gd name="T70" fmla="*/ 90 w 100"/>
                  <a:gd name="T71" fmla="*/ 92 h 106"/>
                  <a:gd name="T72" fmla="*/ 66 w 100"/>
                  <a:gd name="T73" fmla="*/ 38 h 106"/>
                  <a:gd name="T74" fmla="*/ 54 w 100"/>
                  <a:gd name="T75" fmla="*/ 28 h 106"/>
                  <a:gd name="T76" fmla="*/ 54 w 100"/>
                  <a:gd name="T77" fmla="*/ 0 h 106"/>
                  <a:gd name="T78" fmla="*/ 88 w 100"/>
                  <a:gd name="T79" fmla="*/ 0 h 106"/>
                  <a:gd name="T80" fmla="*/ 100 w 100"/>
                  <a:gd name="T81" fmla="*/ 0 h 106"/>
                  <a:gd name="T82" fmla="*/ 64 w 100"/>
                  <a:gd name="T83" fmla="*/ 16 h 106"/>
                  <a:gd name="T84" fmla="*/ 64 w 100"/>
                  <a:gd name="T85" fmla="*/ 8 h 106"/>
                  <a:gd name="T86" fmla="*/ 90 w 100"/>
                  <a:gd name="T87" fmla="*/ 30 h 106"/>
                  <a:gd name="T88" fmla="*/ 64 w 100"/>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06">
                    <a:moveTo>
                      <a:pt x="12" y="92"/>
                    </a:moveTo>
                    <a:lnTo>
                      <a:pt x="12" y="92"/>
                    </a:lnTo>
                    <a:lnTo>
                      <a:pt x="12" y="106"/>
                    </a:lnTo>
                    <a:lnTo>
                      <a:pt x="0" y="106"/>
                    </a:lnTo>
                    <a:lnTo>
                      <a:pt x="0" y="106"/>
                    </a:lnTo>
                    <a:lnTo>
                      <a:pt x="0" y="92"/>
                    </a:lnTo>
                    <a:lnTo>
                      <a:pt x="0" y="14"/>
                    </a:lnTo>
                    <a:lnTo>
                      <a:pt x="0" y="14"/>
                    </a:lnTo>
                    <a:lnTo>
                      <a:pt x="0" y="0"/>
                    </a:lnTo>
                    <a:lnTo>
                      <a:pt x="0" y="0"/>
                    </a:lnTo>
                    <a:lnTo>
                      <a:pt x="12" y="0"/>
                    </a:lnTo>
                    <a:lnTo>
                      <a:pt x="34" y="0"/>
                    </a:lnTo>
                    <a:lnTo>
                      <a:pt x="34" y="0"/>
                    </a:lnTo>
                    <a:lnTo>
                      <a:pt x="46" y="0"/>
                    </a:lnTo>
                    <a:lnTo>
                      <a:pt x="46" y="0"/>
                    </a:lnTo>
                    <a:lnTo>
                      <a:pt x="44" y="12"/>
                    </a:lnTo>
                    <a:lnTo>
                      <a:pt x="44" y="28"/>
                    </a:lnTo>
                    <a:lnTo>
                      <a:pt x="44" y="28"/>
                    </a:lnTo>
                    <a:lnTo>
                      <a:pt x="46" y="40"/>
                    </a:lnTo>
                    <a:lnTo>
                      <a:pt x="46" y="40"/>
                    </a:lnTo>
                    <a:lnTo>
                      <a:pt x="34" y="38"/>
                    </a:lnTo>
                    <a:lnTo>
                      <a:pt x="12" y="38"/>
                    </a:lnTo>
                    <a:lnTo>
                      <a:pt x="12" y="92"/>
                    </a:lnTo>
                    <a:close/>
                    <a:moveTo>
                      <a:pt x="12" y="16"/>
                    </a:moveTo>
                    <a:lnTo>
                      <a:pt x="36" y="16"/>
                    </a:lnTo>
                    <a:lnTo>
                      <a:pt x="36" y="8"/>
                    </a:lnTo>
                    <a:lnTo>
                      <a:pt x="12" y="8"/>
                    </a:lnTo>
                    <a:lnTo>
                      <a:pt x="12" y="16"/>
                    </a:lnTo>
                    <a:close/>
                    <a:moveTo>
                      <a:pt x="12" y="30"/>
                    </a:moveTo>
                    <a:lnTo>
                      <a:pt x="36" y="30"/>
                    </a:lnTo>
                    <a:lnTo>
                      <a:pt x="36" y="24"/>
                    </a:lnTo>
                    <a:lnTo>
                      <a:pt x="12" y="24"/>
                    </a:lnTo>
                    <a:lnTo>
                      <a:pt x="12" y="30"/>
                    </a:lnTo>
                    <a:close/>
                    <a:moveTo>
                      <a:pt x="32" y="54"/>
                    </a:moveTo>
                    <a:lnTo>
                      <a:pt x="32" y="54"/>
                    </a:lnTo>
                    <a:lnTo>
                      <a:pt x="20" y="54"/>
                    </a:lnTo>
                    <a:lnTo>
                      <a:pt x="20" y="46"/>
                    </a:lnTo>
                    <a:lnTo>
                      <a:pt x="20" y="46"/>
                    </a:lnTo>
                    <a:lnTo>
                      <a:pt x="32" y="46"/>
                    </a:lnTo>
                    <a:lnTo>
                      <a:pt x="68" y="46"/>
                    </a:lnTo>
                    <a:lnTo>
                      <a:pt x="68" y="46"/>
                    </a:lnTo>
                    <a:lnTo>
                      <a:pt x="80" y="46"/>
                    </a:lnTo>
                    <a:lnTo>
                      <a:pt x="80" y="54"/>
                    </a:lnTo>
                    <a:lnTo>
                      <a:pt x="80" y="54"/>
                    </a:lnTo>
                    <a:lnTo>
                      <a:pt x="68" y="54"/>
                    </a:lnTo>
                    <a:lnTo>
                      <a:pt x="66" y="54"/>
                    </a:lnTo>
                    <a:lnTo>
                      <a:pt x="66" y="66"/>
                    </a:lnTo>
                    <a:lnTo>
                      <a:pt x="70" y="66"/>
                    </a:lnTo>
                    <a:lnTo>
                      <a:pt x="70" y="66"/>
                    </a:lnTo>
                    <a:lnTo>
                      <a:pt x="82" y="66"/>
                    </a:lnTo>
                    <a:lnTo>
                      <a:pt x="82" y="76"/>
                    </a:lnTo>
                    <a:lnTo>
                      <a:pt x="82" y="76"/>
                    </a:lnTo>
                    <a:lnTo>
                      <a:pt x="70" y="74"/>
                    </a:lnTo>
                    <a:lnTo>
                      <a:pt x="66" y="74"/>
                    </a:lnTo>
                    <a:lnTo>
                      <a:pt x="66" y="94"/>
                    </a:lnTo>
                    <a:lnTo>
                      <a:pt x="66" y="94"/>
                    </a:lnTo>
                    <a:lnTo>
                      <a:pt x="68" y="104"/>
                    </a:lnTo>
                    <a:lnTo>
                      <a:pt x="56" y="104"/>
                    </a:lnTo>
                    <a:lnTo>
                      <a:pt x="56" y="104"/>
                    </a:lnTo>
                    <a:lnTo>
                      <a:pt x="58" y="94"/>
                    </a:lnTo>
                    <a:lnTo>
                      <a:pt x="58" y="74"/>
                    </a:lnTo>
                    <a:lnTo>
                      <a:pt x="42" y="74"/>
                    </a:lnTo>
                    <a:lnTo>
                      <a:pt x="42" y="74"/>
                    </a:lnTo>
                    <a:lnTo>
                      <a:pt x="40" y="82"/>
                    </a:lnTo>
                    <a:lnTo>
                      <a:pt x="38" y="90"/>
                    </a:lnTo>
                    <a:lnTo>
                      <a:pt x="38" y="90"/>
                    </a:lnTo>
                    <a:lnTo>
                      <a:pt x="34" y="98"/>
                    </a:lnTo>
                    <a:lnTo>
                      <a:pt x="26" y="104"/>
                    </a:lnTo>
                    <a:lnTo>
                      <a:pt x="26" y="104"/>
                    </a:lnTo>
                    <a:lnTo>
                      <a:pt x="18" y="98"/>
                    </a:lnTo>
                    <a:lnTo>
                      <a:pt x="18" y="98"/>
                    </a:lnTo>
                    <a:lnTo>
                      <a:pt x="24" y="92"/>
                    </a:lnTo>
                    <a:lnTo>
                      <a:pt x="28" y="88"/>
                    </a:lnTo>
                    <a:lnTo>
                      <a:pt x="28" y="88"/>
                    </a:lnTo>
                    <a:lnTo>
                      <a:pt x="32" y="82"/>
                    </a:lnTo>
                    <a:lnTo>
                      <a:pt x="32" y="74"/>
                    </a:lnTo>
                    <a:lnTo>
                      <a:pt x="30" y="74"/>
                    </a:lnTo>
                    <a:lnTo>
                      <a:pt x="30" y="74"/>
                    </a:lnTo>
                    <a:lnTo>
                      <a:pt x="18" y="76"/>
                    </a:lnTo>
                    <a:lnTo>
                      <a:pt x="18" y="66"/>
                    </a:lnTo>
                    <a:lnTo>
                      <a:pt x="18" y="66"/>
                    </a:lnTo>
                    <a:lnTo>
                      <a:pt x="30" y="66"/>
                    </a:lnTo>
                    <a:lnTo>
                      <a:pt x="34" y="66"/>
                    </a:lnTo>
                    <a:lnTo>
                      <a:pt x="34" y="66"/>
                    </a:lnTo>
                    <a:lnTo>
                      <a:pt x="34" y="54"/>
                    </a:lnTo>
                    <a:lnTo>
                      <a:pt x="32" y="54"/>
                    </a:lnTo>
                    <a:close/>
                    <a:moveTo>
                      <a:pt x="44" y="54"/>
                    </a:moveTo>
                    <a:lnTo>
                      <a:pt x="44" y="54"/>
                    </a:lnTo>
                    <a:lnTo>
                      <a:pt x="42" y="66"/>
                    </a:lnTo>
                    <a:lnTo>
                      <a:pt x="58" y="66"/>
                    </a:lnTo>
                    <a:lnTo>
                      <a:pt x="58" y="54"/>
                    </a:lnTo>
                    <a:lnTo>
                      <a:pt x="44" y="54"/>
                    </a:lnTo>
                    <a:close/>
                    <a:moveTo>
                      <a:pt x="100" y="92"/>
                    </a:moveTo>
                    <a:lnTo>
                      <a:pt x="100" y="92"/>
                    </a:lnTo>
                    <a:lnTo>
                      <a:pt x="100" y="98"/>
                    </a:lnTo>
                    <a:lnTo>
                      <a:pt x="98" y="102"/>
                    </a:lnTo>
                    <a:lnTo>
                      <a:pt x="98" y="102"/>
                    </a:lnTo>
                    <a:lnTo>
                      <a:pt x="92" y="104"/>
                    </a:lnTo>
                    <a:lnTo>
                      <a:pt x="86" y="104"/>
                    </a:lnTo>
                    <a:lnTo>
                      <a:pt x="86" y="104"/>
                    </a:lnTo>
                    <a:lnTo>
                      <a:pt x="76" y="104"/>
                    </a:lnTo>
                    <a:lnTo>
                      <a:pt x="76" y="104"/>
                    </a:lnTo>
                    <a:lnTo>
                      <a:pt x="74" y="94"/>
                    </a:lnTo>
                    <a:lnTo>
                      <a:pt x="74" y="94"/>
                    </a:lnTo>
                    <a:lnTo>
                      <a:pt x="86" y="96"/>
                    </a:lnTo>
                    <a:lnTo>
                      <a:pt x="86" y="96"/>
                    </a:lnTo>
                    <a:lnTo>
                      <a:pt x="88" y="94"/>
                    </a:lnTo>
                    <a:lnTo>
                      <a:pt x="90" y="92"/>
                    </a:lnTo>
                    <a:lnTo>
                      <a:pt x="90" y="38"/>
                    </a:lnTo>
                    <a:lnTo>
                      <a:pt x="66" y="38"/>
                    </a:lnTo>
                    <a:lnTo>
                      <a:pt x="66" y="38"/>
                    </a:lnTo>
                    <a:lnTo>
                      <a:pt x="54" y="40"/>
                    </a:lnTo>
                    <a:lnTo>
                      <a:pt x="54" y="40"/>
                    </a:lnTo>
                    <a:lnTo>
                      <a:pt x="54" y="28"/>
                    </a:lnTo>
                    <a:lnTo>
                      <a:pt x="54" y="12"/>
                    </a:lnTo>
                    <a:lnTo>
                      <a:pt x="54" y="12"/>
                    </a:lnTo>
                    <a:lnTo>
                      <a:pt x="54" y="0"/>
                    </a:lnTo>
                    <a:lnTo>
                      <a:pt x="54" y="0"/>
                    </a:lnTo>
                    <a:lnTo>
                      <a:pt x="66" y="0"/>
                    </a:lnTo>
                    <a:lnTo>
                      <a:pt x="88" y="0"/>
                    </a:lnTo>
                    <a:lnTo>
                      <a:pt x="88" y="0"/>
                    </a:lnTo>
                    <a:lnTo>
                      <a:pt x="100" y="0"/>
                    </a:lnTo>
                    <a:lnTo>
                      <a:pt x="100" y="0"/>
                    </a:lnTo>
                    <a:lnTo>
                      <a:pt x="100" y="14"/>
                    </a:lnTo>
                    <a:lnTo>
                      <a:pt x="100" y="92"/>
                    </a:lnTo>
                    <a:close/>
                    <a:moveTo>
                      <a:pt x="64" y="16"/>
                    </a:moveTo>
                    <a:lnTo>
                      <a:pt x="90" y="16"/>
                    </a:lnTo>
                    <a:lnTo>
                      <a:pt x="90" y="8"/>
                    </a:lnTo>
                    <a:lnTo>
                      <a:pt x="64" y="8"/>
                    </a:lnTo>
                    <a:lnTo>
                      <a:pt x="64" y="16"/>
                    </a:lnTo>
                    <a:close/>
                    <a:moveTo>
                      <a:pt x="64" y="30"/>
                    </a:moveTo>
                    <a:lnTo>
                      <a:pt x="90" y="30"/>
                    </a:lnTo>
                    <a:lnTo>
                      <a:pt x="90" y="24"/>
                    </a:lnTo>
                    <a:lnTo>
                      <a:pt x="64" y="24"/>
                    </a:lnTo>
                    <a:lnTo>
                      <a:pt x="64"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 name="Freeform 96"/>
              <p:cNvSpPr>
                <a:spLocks noEditPoints="1"/>
              </p:cNvSpPr>
              <p:nvPr/>
            </p:nvSpPr>
            <p:spPr bwMode="auto">
              <a:xfrm>
                <a:off x="4940" y="2982"/>
                <a:ext cx="112" cy="108"/>
              </a:xfrm>
              <a:custGeom>
                <a:avLst/>
                <a:gdLst>
                  <a:gd name="T0" fmla="*/ 28 w 112"/>
                  <a:gd name="T1" fmla="*/ 48 h 108"/>
                  <a:gd name="T2" fmla="*/ 18 w 112"/>
                  <a:gd name="T3" fmla="*/ 48 h 108"/>
                  <a:gd name="T4" fmla="*/ 0 w 112"/>
                  <a:gd name="T5" fmla="*/ 46 h 108"/>
                  <a:gd name="T6" fmla="*/ 24 w 112"/>
                  <a:gd name="T7" fmla="*/ 32 h 108"/>
                  <a:gd name="T8" fmla="*/ 8 w 112"/>
                  <a:gd name="T9" fmla="*/ 16 h 108"/>
                  <a:gd name="T10" fmla="*/ 32 w 112"/>
                  <a:gd name="T11" fmla="*/ 26 h 108"/>
                  <a:gd name="T12" fmla="*/ 46 w 112"/>
                  <a:gd name="T13" fmla="*/ 10 h 108"/>
                  <a:gd name="T14" fmla="*/ 18 w 112"/>
                  <a:gd name="T15" fmla="*/ 12 h 108"/>
                  <a:gd name="T16" fmla="*/ 28 w 112"/>
                  <a:gd name="T17" fmla="*/ 2 h 108"/>
                  <a:gd name="T18" fmla="*/ 60 w 112"/>
                  <a:gd name="T19" fmla="*/ 0 h 108"/>
                  <a:gd name="T20" fmla="*/ 68 w 112"/>
                  <a:gd name="T21" fmla="*/ 16 h 108"/>
                  <a:gd name="T22" fmla="*/ 80 w 112"/>
                  <a:gd name="T23" fmla="*/ 2 h 108"/>
                  <a:gd name="T24" fmla="*/ 86 w 112"/>
                  <a:gd name="T25" fmla="*/ 10 h 108"/>
                  <a:gd name="T26" fmla="*/ 76 w 112"/>
                  <a:gd name="T27" fmla="*/ 22 h 108"/>
                  <a:gd name="T28" fmla="*/ 92 w 112"/>
                  <a:gd name="T29" fmla="*/ 22 h 108"/>
                  <a:gd name="T30" fmla="*/ 106 w 112"/>
                  <a:gd name="T31" fmla="*/ 20 h 108"/>
                  <a:gd name="T32" fmla="*/ 92 w 112"/>
                  <a:gd name="T33" fmla="*/ 34 h 108"/>
                  <a:gd name="T34" fmla="*/ 112 w 112"/>
                  <a:gd name="T35" fmla="*/ 44 h 108"/>
                  <a:gd name="T36" fmla="*/ 106 w 112"/>
                  <a:gd name="T37" fmla="*/ 54 h 108"/>
                  <a:gd name="T38" fmla="*/ 84 w 112"/>
                  <a:gd name="T39" fmla="*/ 48 h 108"/>
                  <a:gd name="T40" fmla="*/ 74 w 112"/>
                  <a:gd name="T41" fmla="*/ 48 h 108"/>
                  <a:gd name="T42" fmla="*/ 92 w 112"/>
                  <a:gd name="T43" fmla="*/ 62 h 108"/>
                  <a:gd name="T44" fmla="*/ 106 w 112"/>
                  <a:gd name="T45" fmla="*/ 72 h 108"/>
                  <a:gd name="T46" fmla="*/ 74 w 112"/>
                  <a:gd name="T47" fmla="*/ 92 h 108"/>
                  <a:gd name="T48" fmla="*/ 76 w 112"/>
                  <a:gd name="T49" fmla="*/ 94 h 108"/>
                  <a:gd name="T50" fmla="*/ 84 w 112"/>
                  <a:gd name="T51" fmla="*/ 96 h 108"/>
                  <a:gd name="T52" fmla="*/ 98 w 112"/>
                  <a:gd name="T53" fmla="*/ 88 h 108"/>
                  <a:gd name="T54" fmla="*/ 110 w 112"/>
                  <a:gd name="T55" fmla="*/ 84 h 108"/>
                  <a:gd name="T56" fmla="*/ 102 w 112"/>
                  <a:gd name="T57" fmla="*/ 102 h 108"/>
                  <a:gd name="T58" fmla="*/ 82 w 112"/>
                  <a:gd name="T59" fmla="*/ 104 h 108"/>
                  <a:gd name="T60" fmla="*/ 64 w 112"/>
                  <a:gd name="T61" fmla="*/ 100 h 108"/>
                  <a:gd name="T62" fmla="*/ 46 w 112"/>
                  <a:gd name="T63" fmla="*/ 72 h 108"/>
                  <a:gd name="T64" fmla="*/ 36 w 112"/>
                  <a:gd name="T65" fmla="*/ 90 h 108"/>
                  <a:gd name="T66" fmla="*/ 10 w 112"/>
                  <a:gd name="T67" fmla="*/ 108 h 108"/>
                  <a:gd name="T68" fmla="*/ 4 w 112"/>
                  <a:gd name="T69" fmla="*/ 98 h 108"/>
                  <a:gd name="T70" fmla="*/ 24 w 112"/>
                  <a:gd name="T71" fmla="*/ 88 h 108"/>
                  <a:gd name="T72" fmla="*/ 18 w 112"/>
                  <a:gd name="T73" fmla="*/ 72 h 108"/>
                  <a:gd name="T74" fmla="*/ 6 w 112"/>
                  <a:gd name="T75" fmla="*/ 62 h 108"/>
                  <a:gd name="T76" fmla="*/ 36 w 112"/>
                  <a:gd name="T77" fmla="*/ 62 h 108"/>
                  <a:gd name="T78" fmla="*/ 36 w 112"/>
                  <a:gd name="T79" fmla="*/ 48 h 108"/>
                  <a:gd name="T80" fmla="*/ 78 w 112"/>
                  <a:gd name="T81" fmla="*/ 38 h 108"/>
                  <a:gd name="T82" fmla="*/ 56 w 112"/>
                  <a:gd name="T83" fmla="*/ 14 h 108"/>
                  <a:gd name="T84" fmla="*/ 34 w 112"/>
                  <a:gd name="T85" fmla="*/ 38 h 108"/>
                  <a:gd name="T86" fmla="*/ 72 w 112"/>
                  <a:gd name="T87" fmla="*/ 38 h 108"/>
                  <a:gd name="T88" fmla="*/ 46 w 112"/>
                  <a:gd name="T89" fmla="*/ 62 h 108"/>
                  <a:gd name="T90" fmla="*/ 48 w 112"/>
                  <a:gd name="T91"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8">
                    <a:moveTo>
                      <a:pt x="36" y="48"/>
                    </a:moveTo>
                    <a:lnTo>
                      <a:pt x="36" y="48"/>
                    </a:lnTo>
                    <a:lnTo>
                      <a:pt x="28" y="48"/>
                    </a:lnTo>
                    <a:lnTo>
                      <a:pt x="28" y="42"/>
                    </a:lnTo>
                    <a:lnTo>
                      <a:pt x="28" y="42"/>
                    </a:lnTo>
                    <a:lnTo>
                      <a:pt x="18" y="48"/>
                    </a:lnTo>
                    <a:lnTo>
                      <a:pt x="6" y="54"/>
                    </a:lnTo>
                    <a:lnTo>
                      <a:pt x="6" y="54"/>
                    </a:lnTo>
                    <a:lnTo>
                      <a:pt x="0" y="46"/>
                    </a:lnTo>
                    <a:lnTo>
                      <a:pt x="0" y="46"/>
                    </a:lnTo>
                    <a:lnTo>
                      <a:pt x="12" y="40"/>
                    </a:lnTo>
                    <a:lnTo>
                      <a:pt x="24" y="32"/>
                    </a:lnTo>
                    <a:lnTo>
                      <a:pt x="24" y="32"/>
                    </a:lnTo>
                    <a:lnTo>
                      <a:pt x="16" y="24"/>
                    </a:lnTo>
                    <a:lnTo>
                      <a:pt x="8" y="16"/>
                    </a:lnTo>
                    <a:lnTo>
                      <a:pt x="16" y="10"/>
                    </a:lnTo>
                    <a:lnTo>
                      <a:pt x="16" y="10"/>
                    </a:lnTo>
                    <a:lnTo>
                      <a:pt x="32" y="26"/>
                    </a:lnTo>
                    <a:lnTo>
                      <a:pt x="32" y="26"/>
                    </a:lnTo>
                    <a:lnTo>
                      <a:pt x="40" y="18"/>
                    </a:lnTo>
                    <a:lnTo>
                      <a:pt x="46" y="10"/>
                    </a:lnTo>
                    <a:lnTo>
                      <a:pt x="26" y="10"/>
                    </a:lnTo>
                    <a:lnTo>
                      <a:pt x="26" y="10"/>
                    </a:lnTo>
                    <a:lnTo>
                      <a:pt x="18" y="12"/>
                    </a:lnTo>
                    <a:lnTo>
                      <a:pt x="18" y="0"/>
                    </a:lnTo>
                    <a:lnTo>
                      <a:pt x="18" y="0"/>
                    </a:lnTo>
                    <a:lnTo>
                      <a:pt x="28" y="2"/>
                    </a:lnTo>
                    <a:lnTo>
                      <a:pt x="50" y="2"/>
                    </a:lnTo>
                    <a:lnTo>
                      <a:pt x="50" y="2"/>
                    </a:lnTo>
                    <a:lnTo>
                      <a:pt x="60" y="0"/>
                    </a:lnTo>
                    <a:lnTo>
                      <a:pt x="60" y="0"/>
                    </a:lnTo>
                    <a:lnTo>
                      <a:pt x="64" y="8"/>
                    </a:lnTo>
                    <a:lnTo>
                      <a:pt x="68" y="16"/>
                    </a:lnTo>
                    <a:lnTo>
                      <a:pt x="68" y="16"/>
                    </a:lnTo>
                    <a:lnTo>
                      <a:pt x="76" y="8"/>
                    </a:lnTo>
                    <a:lnTo>
                      <a:pt x="80" y="2"/>
                    </a:lnTo>
                    <a:lnTo>
                      <a:pt x="90" y="6"/>
                    </a:lnTo>
                    <a:lnTo>
                      <a:pt x="90" y="6"/>
                    </a:lnTo>
                    <a:lnTo>
                      <a:pt x="86" y="10"/>
                    </a:lnTo>
                    <a:lnTo>
                      <a:pt x="86" y="10"/>
                    </a:lnTo>
                    <a:lnTo>
                      <a:pt x="76" y="22"/>
                    </a:lnTo>
                    <a:lnTo>
                      <a:pt x="76" y="22"/>
                    </a:lnTo>
                    <a:lnTo>
                      <a:pt x="84" y="28"/>
                    </a:lnTo>
                    <a:lnTo>
                      <a:pt x="84" y="28"/>
                    </a:lnTo>
                    <a:lnTo>
                      <a:pt x="92" y="22"/>
                    </a:lnTo>
                    <a:lnTo>
                      <a:pt x="96" y="14"/>
                    </a:lnTo>
                    <a:lnTo>
                      <a:pt x="106" y="20"/>
                    </a:lnTo>
                    <a:lnTo>
                      <a:pt x="106" y="20"/>
                    </a:lnTo>
                    <a:lnTo>
                      <a:pt x="100" y="26"/>
                    </a:lnTo>
                    <a:lnTo>
                      <a:pt x="100" y="26"/>
                    </a:lnTo>
                    <a:lnTo>
                      <a:pt x="92" y="34"/>
                    </a:lnTo>
                    <a:lnTo>
                      <a:pt x="92" y="34"/>
                    </a:lnTo>
                    <a:lnTo>
                      <a:pt x="100" y="40"/>
                    </a:lnTo>
                    <a:lnTo>
                      <a:pt x="112" y="44"/>
                    </a:lnTo>
                    <a:lnTo>
                      <a:pt x="112" y="44"/>
                    </a:lnTo>
                    <a:lnTo>
                      <a:pt x="106" y="54"/>
                    </a:lnTo>
                    <a:lnTo>
                      <a:pt x="106" y="54"/>
                    </a:lnTo>
                    <a:lnTo>
                      <a:pt x="94" y="48"/>
                    </a:lnTo>
                    <a:lnTo>
                      <a:pt x="84" y="42"/>
                    </a:lnTo>
                    <a:lnTo>
                      <a:pt x="84" y="48"/>
                    </a:lnTo>
                    <a:lnTo>
                      <a:pt x="84" y="48"/>
                    </a:lnTo>
                    <a:lnTo>
                      <a:pt x="74" y="48"/>
                    </a:lnTo>
                    <a:lnTo>
                      <a:pt x="74" y="48"/>
                    </a:lnTo>
                    <a:lnTo>
                      <a:pt x="74" y="62"/>
                    </a:lnTo>
                    <a:lnTo>
                      <a:pt x="92" y="62"/>
                    </a:lnTo>
                    <a:lnTo>
                      <a:pt x="92" y="62"/>
                    </a:lnTo>
                    <a:lnTo>
                      <a:pt x="106" y="62"/>
                    </a:lnTo>
                    <a:lnTo>
                      <a:pt x="106" y="72"/>
                    </a:lnTo>
                    <a:lnTo>
                      <a:pt x="106" y="72"/>
                    </a:lnTo>
                    <a:lnTo>
                      <a:pt x="92" y="72"/>
                    </a:lnTo>
                    <a:lnTo>
                      <a:pt x="74" y="72"/>
                    </a:lnTo>
                    <a:lnTo>
                      <a:pt x="74" y="92"/>
                    </a:lnTo>
                    <a:lnTo>
                      <a:pt x="74" y="92"/>
                    </a:lnTo>
                    <a:lnTo>
                      <a:pt x="74" y="94"/>
                    </a:lnTo>
                    <a:lnTo>
                      <a:pt x="76" y="94"/>
                    </a:lnTo>
                    <a:lnTo>
                      <a:pt x="76" y="94"/>
                    </a:lnTo>
                    <a:lnTo>
                      <a:pt x="84" y="96"/>
                    </a:lnTo>
                    <a:lnTo>
                      <a:pt x="84" y="96"/>
                    </a:lnTo>
                    <a:lnTo>
                      <a:pt x="92" y="94"/>
                    </a:lnTo>
                    <a:lnTo>
                      <a:pt x="96" y="92"/>
                    </a:lnTo>
                    <a:lnTo>
                      <a:pt x="98" y="88"/>
                    </a:lnTo>
                    <a:lnTo>
                      <a:pt x="98" y="80"/>
                    </a:lnTo>
                    <a:lnTo>
                      <a:pt x="98" y="80"/>
                    </a:lnTo>
                    <a:lnTo>
                      <a:pt x="110" y="84"/>
                    </a:lnTo>
                    <a:lnTo>
                      <a:pt x="110" y="84"/>
                    </a:lnTo>
                    <a:lnTo>
                      <a:pt x="106" y="96"/>
                    </a:lnTo>
                    <a:lnTo>
                      <a:pt x="102" y="102"/>
                    </a:lnTo>
                    <a:lnTo>
                      <a:pt x="96" y="104"/>
                    </a:lnTo>
                    <a:lnTo>
                      <a:pt x="82" y="104"/>
                    </a:lnTo>
                    <a:lnTo>
                      <a:pt x="82" y="104"/>
                    </a:lnTo>
                    <a:lnTo>
                      <a:pt x="72" y="104"/>
                    </a:lnTo>
                    <a:lnTo>
                      <a:pt x="66" y="104"/>
                    </a:lnTo>
                    <a:lnTo>
                      <a:pt x="64" y="100"/>
                    </a:lnTo>
                    <a:lnTo>
                      <a:pt x="62" y="96"/>
                    </a:lnTo>
                    <a:lnTo>
                      <a:pt x="62" y="72"/>
                    </a:lnTo>
                    <a:lnTo>
                      <a:pt x="46" y="72"/>
                    </a:lnTo>
                    <a:lnTo>
                      <a:pt x="46" y="72"/>
                    </a:lnTo>
                    <a:lnTo>
                      <a:pt x="42" y="82"/>
                    </a:lnTo>
                    <a:lnTo>
                      <a:pt x="36" y="90"/>
                    </a:lnTo>
                    <a:lnTo>
                      <a:pt x="36" y="90"/>
                    </a:lnTo>
                    <a:lnTo>
                      <a:pt x="26" y="100"/>
                    </a:lnTo>
                    <a:lnTo>
                      <a:pt x="10" y="108"/>
                    </a:lnTo>
                    <a:lnTo>
                      <a:pt x="10" y="108"/>
                    </a:lnTo>
                    <a:lnTo>
                      <a:pt x="4" y="98"/>
                    </a:lnTo>
                    <a:lnTo>
                      <a:pt x="4" y="98"/>
                    </a:lnTo>
                    <a:lnTo>
                      <a:pt x="16" y="92"/>
                    </a:lnTo>
                    <a:lnTo>
                      <a:pt x="24" y="88"/>
                    </a:lnTo>
                    <a:lnTo>
                      <a:pt x="24" y="88"/>
                    </a:lnTo>
                    <a:lnTo>
                      <a:pt x="32" y="80"/>
                    </a:lnTo>
                    <a:lnTo>
                      <a:pt x="34" y="72"/>
                    </a:lnTo>
                    <a:lnTo>
                      <a:pt x="18" y="72"/>
                    </a:lnTo>
                    <a:lnTo>
                      <a:pt x="18" y="72"/>
                    </a:lnTo>
                    <a:lnTo>
                      <a:pt x="6" y="72"/>
                    </a:lnTo>
                    <a:lnTo>
                      <a:pt x="6" y="62"/>
                    </a:lnTo>
                    <a:lnTo>
                      <a:pt x="6" y="62"/>
                    </a:lnTo>
                    <a:lnTo>
                      <a:pt x="18" y="62"/>
                    </a:lnTo>
                    <a:lnTo>
                      <a:pt x="36" y="62"/>
                    </a:lnTo>
                    <a:lnTo>
                      <a:pt x="36" y="62"/>
                    </a:lnTo>
                    <a:lnTo>
                      <a:pt x="36" y="48"/>
                    </a:lnTo>
                    <a:lnTo>
                      <a:pt x="36" y="48"/>
                    </a:lnTo>
                    <a:close/>
                    <a:moveTo>
                      <a:pt x="72" y="38"/>
                    </a:moveTo>
                    <a:lnTo>
                      <a:pt x="72" y="38"/>
                    </a:lnTo>
                    <a:lnTo>
                      <a:pt x="78" y="38"/>
                    </a:lnTo>
                    <a:lnTo>
                      <a:pt x="78" y="38"/>
                    </a:lnTo>
                    <a:lnTo>
                      <a:pt x="66" y="26"/>
                    </a:lnTo>
                    <a:lnTo>
                      <a:pt x="56" y="14"/>
                    </a:lnTo>
                    <a:lnTo>
                      <a:pt x="56" y="14"/>
                    </a:lnTo>
                    <a:lnTo>
                      <a:pt x="46" y="26"/>
                    </a:lnTo>
                    <a:lnTo>
                      <a:pt x="34" y="38"/>
                    </a:lnTo>
                    <a:lnTo>
                      <a:pt x="34" y="38"/>
                    </a:lnTo>
                    <a:lnTo>
                      <a:pt x="40" y="38"/>
                    </a:lnTo>
                    <a:lnTo>
                      <a:pt x="72" y="38"/>
                    </a:lnTo>
                    <a:close/>
                    <a:moveTo>
                      <a:pt x="48" y="48"/>
                    </a:moveTo>
                    <a:lnTo>
                      <a:pt x="48" y="48"/>
                    </a:lnTo>
                    <a:lnTo>
                      <a:pt x="46" y="62"/>
                    </a:lnTo>
                    <a:lnTo>
                      <a:pt x="62" y="62"/>
                    </a:lnTo>
                    <a:lnTo>
                      <a:pt x="62" y="48"/>
                    </a:lnTo>
                    <a:lnTo>
                      <a:pt x="48"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 name="Freeform 97"/>
              <p:cNvSpPr>
                <a:spLocks/>
              </p:cNvSpPr>
              <p:nvPr/>
            </p:nvSpPr>
            <p:spPr bwMode="auto">
              <a:xfrm>
                <a:off x="4084" y="3256"/>
                <a:ext cx="1224" cy="264"/>
              </a:xfrm>
              <a:custGeom>
                <a:avLst/>
                <a:gdLst>
                  <a:gd name="T0" fmla="*/ 1224 w 1224"/>
                  <a:gd name="T1" fmla="*/ 132 h 264"/>
                  <a:gd name="T2" fmla="*/ 1222 w 1224"/>
                  <a:gd name="T3" fmla="*/ 158 h 264"/>
                  <a:gd name="T4" fmla="*/ 1214 w 1224"/>
                  <a:gd name="T5" fmla="*/ 184 h 264"/>
                  <a:gd name="T6" fmla="*/ 1202 w 1224"/>
                  <a:gd name="T7" fmla="*/ 206 h 264"/>
                  <a:gd name="T8" fmla="*/ 1186 w 1224"/>
                  <a:gd name="T9" fmla="*/ 226 h 264"/>
                  <a:gd name="T10" fmla="*/ 1166 w 1224"/>
                  <a:gd name="T11" fmla="*/ 242 h 264"/>
                  <a:gd name="T12" fmla="*/ 1144 w 1224"/>
                  <a:gd name="T13" fmla="*/ 254 h 264"/>
                  <a:gd name="T14" fmla="*/ 1120 w 1224"/>
                  <a:gd name="T15" fmla="*/ 262 h 264"/>
                  <a:gd name="T16" fmla="*/ 1094 w 1224"/>
                  <a:gd name="T17" fmla="*/ 264 h 264"/>
                  <a:gd name="T18" fmla="*/ 132 w 1224"/>
                  <a:gd name="T19" fmla="*/ 264 h 264"/>
                  <a:gd name="T20" fmla="*/ 106 w 1224"/>
                  <a:gd name="T21" fmla="*/ 262 h 264"/>
                  <a:gd name="T22" fmla="*/ 82 w 1224"/>
                  <a:gd name="T23" fmla="*/ 254 h 264"/>
                  <a:gd name="T24" fmla="*/ 60 w 1224"/>
                  <a:gd name="T25" fmla="*/ 242 h 264"/>
                  <a:gd name="T26" fmla="*/ 40 w 1224"/>
                  <a:gd name="T27" fmla="*/ 226 h 264"/>
                  <a:gd name="T28" fmla="*/ 24 w 1224"/>
                  <a:gd name="T29" fmla="*/ 206 h 264"/>
                  <a:gd name="T30" fmla="*/ 12 w 1224"/>
                  <a:gd name="T31" fmla="*/ 184 h 264"/>
                  <a:gd name="T32" fmla="*/ 4 w 1224"/>
                  <a:gd name="T33" fmla="*/ 158 h 264"/>
                  <a:gd name="T34" fmla="*/ 0 w 1224"/>
                  <a:gd name="T35" fmla="*/ 132 h 264"/>
                  <a:gd name="T36" fmla="*/ 2 w 1224"/>
                  <a:gd name="T37" fmla="*/ 118 h 264"/>
                  <a:gd name="T38" fmla="*/ 6 w 1224"/>
                  <a:gd name="T39" fmla="*/ 94 h 264"/>
                  <a:gd name="T40" fmla="*/ 16 w 1224"/>
                  <a:gd name="T41" fmla="*/ 70 h 264"/>
                  <a:gd name="T42" fmla="*/ 32 w 1224"/>
                  <a:gd name="T43" fmla="*/ 48 h 264"/>
                  <a:gd name="T44" fmla="*/ 50 w 1224"/>
                  <a:gd name="T45" fmla="*/ 30 h 264"/>
                  <a:gd name="T46" fmla="*/ 70 w 1224"/>
                  <a:gd name="T47" fmla="*/ 16 h 264"/>
                  <a:gd name="T48" fmla="*/ 94 w 1224"/>
                  <a:gd name="T49" fmla="*/ 6 h 264"/>
                  <a:gd name="T50" fmla="*/ 120 w 1224"/>
                  <a:gd name="T51" fmla="*/ 2 h 264"/>
                  <a:gd name="T52" fmla="*/ 1094 w 1224"/>
                  <a:gd name="T53" fmla="*/ 0 h 264"/>
                  <a:gd name="T54" fmla="*/ 1106 w 1224"/>
                  <a:gd name="T55" fmla="*/ 2 h 264"/>
                  <a:gd name="T56" fmla="*/ 1132 w 1224"/>
                  <a:gd name="T57" fmla="*/ 6 h 264"/>
                  <a:gd name="T58" fmla="*/ 1156 w 1224"/>
                  <a:gd name="T59" fmla="*/ 16 h 264"/>
                  <a:gd name="T60" fmla="*/ 1176 w 1224"/>
                  <a:gd name="T61" fmla="*/ 30 h 264"/>
                  <a:gd name="T62" fmla="*/ 1194 w 1224"/>
                  <a:gd name="T63" fmla="*/ 48 h 264"/>
                  <a:gd name="T64" fmla="*/ 1208 w 1224"/>
                  <a:gd name="T65" fmla="*/ 70 h 264"/>
                  <a:gd name="T66" fmla="*/ 1218 w 1224"/>
                  <a:gd name="T67" fmla="*/ 94 h 264"/>
                  <a:gd name="T68" fmla="*/ 1224 w 1224"/>
                  <a:gd name="T69" fmla="*/ 118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4" y="146"/>
                    </a:lnTo>
                    <a:lnTo>
                      <a:pt x="1222" y="158"/>
                    </a:lnTo>
                    <a:lnTo>
                      <a:pt x="1218" y="172"/>
                    </a:lnTo>
                    <a:lnTo>
                      <a:pt x="1214" y="184"/>
                    </a:lnTo>
                    <a:lnTo>
                      <a:pt x="1208" y="194"/>
                    </a:lnTo>
                    <a:lnTo>
                      <a:pt x="1202" y="206"/>
                    </a:lnTo>
                    <a:lnTo>
                      <a:pt x="1194" y="216"/>
                    </a:lnTo>
                    <a:lnTo>
                      <a:pt x="1186" y="226"/>
                    </a:lnTo>
                    <a:lnTo>
                      <a:pt x="1176" y="234"/>
                    </a:lnTo>
                    <a:lnTo>
                      <a:pt x="1166" y="242"/>
                    </a:lnTo>
                    <a:lnTo>
                      <a:pt x="1156" y="248"/>
                    </a:lnTo>
                    <a:lnTo>
                      <a:pt x="1144" y="254"/>
                    </a:lnTo>
                    <a:lnTo>
                      <a:pt x="1132" y="258"/>
                    </a:lnTo>
                    <a:lnTo>
                      <a:pt x="1120" y="262"/>
                    </a:lnTo>
                    <a:lnTo>
                      <a:pt x="1106" y="264"/>
                    </a:lnTo>
                    <a:lnTo>
                      <a:pt x="1094" y="264"/>
                    </a:lnTo>
                    <a:lnTo>
                      <a:pt x="132" y="264"/>
                    </a:lnTo>
                    <a:lnTo>
                      <a:pt x="132" y="264"/>
                    </a:lnTo>
                    <a:lnTo>
                      <a:pt x="120" y="264"/>
                    </a:lnTo>
                    <a:lnTo>
                      <a:pt x="106" y="262"/>
                    </a:lnTo>
                    <a:lnTo>
                      <a:pt x="94" y="258"/>
                    </a:lnTo>
                    <a:lnTo>
                      <a:pt x="82" y="254"/>
                    </a:lnTo>
                    <a:lnTo>
                      <a:pt x="70" y="248"/>
                    </a:lnTo>
                    <a:lnTo>
                      <a:pt x="60" y="242"/>
                    </a:lnTo>
                    <a:lnTo>
                      <a:pt x="50" y="234"/>
                    </a:lnTo>
                    <a:lnTo>
                      <a:pt x="40" y="226"/>
                    </a:lnTo>
                    <a:lnTo>
                      <a:pt x="32" y="216"/>
                    </a:lnTo>
                    <a:lnTo>
                      <a:pt x="24" y="206"/>
                    </a:lnTo>
                    <a:lnTo>
                      <a:pt x="16" y="194"/>
                    </a:lnTo>
                    <a:lnTo>
                      <a:pt x="12" y="184"/>
                    </a:lnTo>
                    <a:lnTo>
                      <a:pt x="6" y="172"/>
                    </a:lnTo>
                    <a:lnTo>
                      <a:pt x="4" y="158"/>
                    </a:lnTo>
                    <a:lnTo>
                      <a:pt x="2" y="146"/>
                    </a:lnTo>
                    <a:lnTo>
                      <a:pt x="0" y="132"/>
                    </a:lnTo>
                    <a:lnTo>
                      <a:pt x="0" y="132"/>
                    </a:lnTo>
                    <a:lnTo>
                      <a:pt x="2" y="118"/>
                    </a:lnTo>
                    <a:lnTo>
                      <a:pt x="4" y="106"/>
                    </a:lnTo>
                    <a:lnTo>
                      <a:pt x="6" y="94"/>
                    </a:lnTo>
                    <a:lnTo>
                      <a:pt x="12" y="82"/>
                    </a:lnTo>
                    <a:lnTo>
                      <a:pt x="16" y="70"/>
                    </a:lnTo>
                    <a:lnTo>
                      <a:pt x="24" y="58"/>
                    </a:lnTo>
                    <a:lnTo>
                      <a:pt x="32" y="48"/>
                    </a:lnTo>
                    <a:lnTo>
                      <a:pt x="40" y="40"/>
                    </a:lnTo>
                    <a:lnTo>
                      <a:pt x="50" y="30"/>
                    </a:lnTo>
                    <a:lnTo>
                      <a:pt x="60" y="24"/>
                    </a:lnTo>
                    <a:lnTo>
                      <a:pt x="70" y="16"/>
                    </a:lnTo>
                    <a:lnTo>
                      <a:pt x="82" y="10"/>
                    </a:lnTo>
                    <a:lnTo>
                      <a:pt x="94" y="6"/>
                    </a:lnTo>
                    <a:lnTo>
                      <a:pt x="106" y="4"/>
                    </a:lnTo>
                    <a:lnTo>
                      <a:pt x="120" y="2"/>
                    </a:lnTo>
                    <a:lnTo>
                      <a:pt x="132" y="0"/>
                    </a:lnTo>
                    <a:lnTo>
                      <a:pt x="1094" y="0"/>
                    </a:lnTo>
                    <a:lnTo>
                      <a:pt x="1094" y="0"/>
                    </a:lnTo>
                    <a:lnTo>
                      <a:pt x="1106" y="2"/>
                    </a:lnTo>
                    <a:lnTo>
                      <a:pt x="1120" y="4"/>
                    </a:lnTo>
                    <a:lnTo>
                      <a:pt x="1132" y="6"/>
                    </a:lnTo>
                    <a:lnTo>
                      <a:pt x="1144" y="10"/>
                    </a:lnTo>
                    <a:lnTo>
                      <a:pt x="1156" y="16"/>
                    </a:lnTo>
                    <a:lnTo>
                      <a:pt x="1166" y="24"/>
                    </a:lnTo>
                    <a:lnTo>
                      <a:pt x="1176" y="30"/>
                    </a:lnTo>
                    <a:lnTo>
                      <a:pt x="1186" y="40"/>
                    </a:lnTo>
                    <a:lnTo>
                      <a:pt x="1194" y="48"/>
                    </a:lnTo>
                    <a:lnTo>
                      <a:pt x="1202" y="58"/>
                    </a:lnTo>
                    <a:lnTo>
                      <a:pt x="1208" y="70"/>
                    </a:lnTo>
                    <a:lnTo>
                      <a:pt x="1214" y="82"/>
                    </a:lnTo>
                    <a:lnTo>
                      <a:pt x="1218" y="94"/>
                    </a:lnTo>
                    <a:lnTo>
                      <a:pt x="1222" y="106"/>
                    </a:lnTo>
                    <a:lnTo>
                      <a:pt x="1224" y="118"/>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 name="Freeform 98"/>
              <p:cNvSpPr>
                <a:spLocks noEditPoints="1"/>
              </p:cNvSpPr>
              <p:nvPr/>
            </p:nvSpPr>
            <p:spPr bwMode="auto">
              <a:xfrm>
                <a:off x="4342" y="3336"/>
                <a:ext cx="112" cy="112"/>
              </a:xfrm>
              <a:custGeom>
                <a:avLst/>
                <a:gdLst>
                  <a:gd name="T0" fmla="*/ 2 w 112"/>
                  <a:gd name="T1" fmla="*/ 50 h 112"/>
                  <a:gd name="T2" fmla="*/ 12 w 112"/>
                  <a:gd name="T3" fmla="*/ 40 h 112"/>
                  <a:gd name="T4" fmla="*/ 38 w 112"/>
                  <a:gd name="T5" fmla="*/ 32 h 112"/>
                  <a:gd name="T6" fmla="*/ 50 w 112"/>
                  <a:gd name="T7" fmla="*/ 24 h 112"/>
                  <a:gd name="T8" fmla="*/ 48 w 112"/>
                  <a:gd name="T9" fmla="*/ 40 h 112"/>
                  <a:gd name="T10" fmla="*/ 58 w 112"/>
                  <a:gd name="T11" fmla="*/ 50 h 112"/>
                  <a:gd name="T12" fmla="*/ 36 w 112"/>
                  <a:gd name="T13" fmla="*/ 60 h 112"/>
                  <a:gd name="T14" fmla="*/ 58 w 112"/>
                  <a:gd name="T15" fmla="*/ 60 h 112"/>
                  <a:gd name="T16" fmla="*/ 46 w 112"/>
                  <a:gd name="T17" fmla="*/ 70 h 112"/>
                  <a:gd name="T18" fmla="*/ 46 w 112"/>
                  <a:gd name="T19" fmla="*/ 76 h 112"/>
                  <a:gd name="T20" fmla="*/ 48 w 112"/>
                  <a:gd name="T21" fmla="*/ 92 h 112"/>
                  <a:gd name="T22" fmla="*/ 36 w 112"/>
                  <a:gd name="T23" fmla="*/ 76 h 112"/>
                  <a:gd name="T24" fmla="*/ 36 w 112"/>
                  <a:gd name="T25" fmla="*/ 100 h 112"/>
                  <a:gd name="T26" fmla="*/ 24 w 112"/>
                  <a:gd name="T27" fmla="*/ 110 h 112"/>
                  <a:gd name="T28" fmla="*/ 26 w 112"/>
                  <a:gd name="T29" fmla="*/ 88 h 112"/>
                  <a:gd name="T30" fmla="*/ 26 w 112"/>
                  <a:gd name="T31" fmla="*/ 78 h 112"/>
                  <a:gd name="T32" fmla="*/ 6 w 112"/>
                  <a:gd name="T33" fmla="*/ 102 h 112"/>
                  <a:gd name="T34" fmla="*/ 12 w 112"/>
                  <a:gd name="T35" fmla="*/ 82 h 112"/>
                  <a:gd name="T36" fmla="*/ 12 w 112"/>
                  <a:gd name="T37" fmla="*/ 70 h 112"/>
                  <a:gd name="T38" fmla="*/ 2 w 112"/>
                  <a:gd name="T39" fmla="*/ 60 h 112"/>
                  <a:gd name="T40" fmla="*/ 26 w 112"/>
                  <a:gd name="T41" fmla="*/ 50 h 112"/>
                  <a:gd name="T42" fmla="*/ 46 w 112"/>
                  <a:gd name="T43" fmla="*/ 12 h 112"/>
                  <a:gd name="T44" fmla="*/ 56 w 112"/>
                  <a:gd name="T45" fmla="*/ 22 h 112"/>
                  <a:gd name="T46" fmla="*/ 14 w 112"/>
                  <a:gd name="T47" fmla="*/ 22 h 112"/>
                  <a:gd name="T48" fmla="*/ 4 w 112"/>
                  <a:gd name="T49" fmla="*/ 12 h 112"/>
                  <a:gd name="T50" fmla="*/ 26 w 112"/>
                  <a:gd name="T51" fmla="*/ 10 h 112"/>
                  <a:gd name="T52" fmla="*/ 36 w 112"/>
                  <a:gd name="T53" fmla="*/ 0 h 112"/>
                  <a:gd name="T54" fmla="*/ 36 w 112"/>
                  <a:gd name="T55" fmla="*/ 12 h 112"/>
                  <a:gd name="T56" fmla="*/ 16 w 112"/>
                  <a:gd name="T57" fmla="*/ 40 h 112"/>
                  <a:gd name="T58" fmla="*/ 20 w 112"/>
                  <a:gd name="T59" fmla="*/ 22 h 112"/>
                  <a:gd name="T60" fmla="*/ 100 w 112"/>
                  <a:gd name="T61" fmla="*/ 38 h 112"/>
                  <a:gd name="T62" fmla="*/ 112 w 112"/>
                  <a:gd name="T63" fmla="*/ 48 h 112"/>
                  <a:gd name="T64" fmla="*/ 98 w 112"/>
                  <a:gd name="T65" fmla="*/ 48 h 112"/>
                  <a:gd name="T66" fmla="*/ 98 w 112"/>
                  <a:gd name="T67" fmla="*/ 112 h 112"/>
                  <a:gd name="T68" fmla="*/ 88 w 112"/>
                  <a:gd name="T69" fmla="*/ 98 h 112"/>
                  <a:gd name="T70" fmla="*/ 72 w 112"/>
                  <a:gd name="T71" fmla="*/ 48 h 112"/>
                  <a:gd name="T72" fmla="*/ 64 w 112"/>
                  <a:gd name="T73" fmla="*/ 100 h 112"/>
                  <a:gd name="T74" fmla="*/ 48 w 112"/>
                  <a:gd name="T75" fmla="*/ 104 h 112"/>
                  <a:gd name="T76" fmla="*/ 60 w 112"/>
                  <a:gd name="T77" fmla="*/ 78 h 112"/>
                  <a:gd name="T78" fmla="*/ 62 w 112"/>
                  <a:gd name="T79" fmla="*/ 28 h 112"/>
                  <a:gd name="T80" fmla="*/ 72 w 112"/>
                  <a:gd name="T81" fmla="*/ 10 h 112"/>
                  <a:gd name="T82" fmla="*/ 102 w 112"/>
                  <a:gd name="T83" fmla="*/ 0 h 112"/>
                  <a:gd name="T84" fmla="*/ 106 w 112"/>
                  <a:gd name="T85" fmla="*/ 12 h 112"/>
                  <a:gd name="T86" fmla="*/ 72 w 112"/>
                  <a:gd name="T87"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12">
                    <a:moveTo>
                      <a:pt x="12" y="50"/>
                    </a:moveTo>
                    <a:lnTo>
                      <a:pt x="12" y="50"/>
                    </a:lnTo>
                    <a:lnTo>
                      <a:pt x="2" y="50"/>
                    </a:lnTo>
                    <a:lnTo>
                      <a:pt x="2" y="40"/>
                    </a:lnTo>
                    <a:lnTo>
                      <a:pt x="2" y="40"/>
                    </a:lnTo>
                    <a:lnTo>
                      <a:pt x="12" y="40"/>
                    </a:lnTo>
                    <a:lnTo>
                      <a:pt x="32" y="40"/>
                    </a:lnTo>
                    <a:lnTo>
                      <a:pt x="32" y="40"/>
                    </a:lnTo>
                    <a:lnTo>
                      <a:pt x="38" y="32"/>
                    </a:lnTo>
                    <a:lnTo>
                      <a:pt x="40" y="22"/>
                    </a:lnTo>
                    <a:lnTo>
                      <a:pt x="50" y="24"/>
                    </a:lnTo>
                    <a:lnTo>
                      <a:pt x="50" y="24"/>
                    </a:lnTo>
                    <a:lnTo>
                      <a:pt x="42" y="40"/>
                    </a:lnTo>
                    <a:lnTo>
                      <a:pt x="48" y="40"/>
                    </a:lnTo>
                    <a:lnTo>
                      <a:pt x="48" y="40"/>
                    </a:lnTo>
                    <a:lnTo>
                      <a:pt x="58" y="40"/>
                    </a:lnTo>
                    <a:lnTo>
                      <a:pt x="58" y="50"/>
                    </a:lnTo>
                    <a:lnTo>
                      <a:pt x="58" y="50"/>
                    </a:lnTo>
                    <a:lnTo>
                      <a:pt x="48" y="50"/>
                    </a:lnTo>
                    <a:lnTo>
                      <a:pt x="36" y="50"/>
                    </a:lnTo>
                    <a:lnTo>
                      <a:pt x="36" y="60"/>
                    </a:lnTo>
                    <a:lnTo>
                      <a:pt x="46" y="60"/>
                    </a:lnTo>
                    <a:lnTo>
                      <a:pt x="46" y="60"/>
                    </a:lnTo>
                    <a:lnTo>
                      <a:pt x="58" y="60"/>
                    </a:lnTo>
                    <a:lnTo>
                      <a:pt x="58" y="70"/>
                    </a:lnTo>
                    <a:lnTo>
                      <a:pt x="58" y="70"/>
                    </a:lnTo>
                    <a:lnTo>
                      <a:pt x="46" y="70"/>
                    </a:lnTo>
                    <a:lnTo>
                      <a:pt x="40" y="70"/>
                    </a:lnTo>
                    <a:lnTo>
                      <a:pt x="40" y="70"/>
                    </a:lnTo>
                    <a:lnTo>
                      <a:pt x="46" y="76"/>
                    </a:lnTo>
                    <a:lnTo>
                      <a:pt x="54" y="82"/>
                    </a:lnTo>
                    <a:lnTo>
                      <a:pt x="54" y="82"/>
                    </a:lnTo>
                    <a:lnTo>
                      <a:pt x="48" y="92"/>
                    </a:lnTo>
                    <a:lnTo>
                      <a:pt x="48" y="92"/>
                    </a:lnTo>
                    <a:lnTo>
                      <a:pt x="40" y="84"/>
                    </a:lnTo>
                    <a:lnTo>
                      <a:pt x="36" y="76"/>
                    </a:lnTo>
                    <a:lnTo>
                      <a:pt x="36" y="76"/>
                    </a:lnTo>
                    <a:lnTo>
                      <a:pt x="36" y="86"/>
                    </a:lnTo>
                    <a:lnTo>
                      <a:pt x="36" y="100"/>
                    </a:lnTo>
                    <a:lnTo>
                      <a:pt x="36" y="100"/>
                    </a:lnTo>
                    <a:lnTo>
                      <a:pt x="36" y="110"/>
                    </a:lnTo>
                    <a:lnTo>
                      <a:pt x="24" y="110"/>
                    </a:lnTo>
                    <a:lnTo>
                      <a:pt x="24" y="110"/>
                    </a:lnTo>
                    <a:lnTo>
                      <a:pt x="26" y="100"/>
                    </a:lnTo>
                    <a:lnTo>
                      <a:pt x="26" y="88"/>
                    </a:lnTo>
                    <a:lnTo>
                      <a:pt x="26" y="88"/>
                    </a:lnTo>
                    <a:lnTo>
                      <a:pt x="26" y="78"/>
                    </a:lnTo>
                    <a:lnTo>
                      <a:pt x="26" y="78"/>
                    </a:lnTo>
                    <a:lnTo>
                      <a:pt x="18" y="92"/>
                    </a:lnTo>
                    <a:lnTo>
                      <a:pt x="6" y="102"/>
                    </a:lnTo>
                    <a:lnTo>
                      <a:pt x="6" y="102"/>
                    </a:lnTo>
                    <a:lnTo>
                      <a:pt x="0" y="92"/>
                    </a:lnTo>
                    <a:lnTo>
                      <a:pt x="0" y="92"/>
                    </a:lnTo>
                    <a:lnTo>
                      <a:pt x="12" y="82"/>
                    </a:lnTo>
                    <a:lnTo>
                      <a:pt x="22" y="70"/>
                    </a:lnTo>
                    <a:lnTo>
                      <a:pt x="12" y="70"/>
                    </a:lnTo>
                    <a:lnTo>
                      <a:pt x="12" y="70"/>
                    </a:lnTo>
                    <a:lnTo>
                      <a:pt x="2" y="70"/>
                    </a:lnTo>
                    <a:lnTo>
                      <a:pt x="2" y="60"/>
                    </a:lnTo>
                    <a:lnTo>
                      <a:pt x="2" y="60"/>
                    </a:lnTo>
                    <a:lnTo>
                      <a:pt x="12" y="60"/>
                    </a:lnTo>
                    <a:lnTo>
                      <a:pt x="26" y="60"/>
                    </a:lnTo>
                    <a:lnTo>
                      <a:pt x="26" y="50"/>
                    </a:lnTo>
                    <a:lnTo>
                      <a:pt x="12" y="50"/>
                    </a:lnTo>
                    <a:close/>
                    <a:moveTo>
                      <a:pt x="46" y="12"/>
                    </a:moveTo>
                    <a:lnTo>
                      <a:pt x="46" y="12"/>
                    </a:lnTo>
                    <a:lnTo>
                      <a:pt x="56" y="12"/>
                    </a:lnTo>
                    <a:lnTo>
                      <a:pt x="56" y="22"/>
                    </a:lnTo>
                    <a:lnTo>
                      <a:pt x="56" y="22"/>
                    </a:lnTo>
                    <a:lnTo>
                      <a:pt x="46" y="22"/>
                    </a:lnTo>
                    <a:lnTo>
                      <a:pt x="14" y="22"/>
                    </a:lnTo>
                    <a:lnTo>
                      <a:pt x="14" y="22"/>
                    </a:lnTo>
                    <a:lnTo>
                      <a:pt x="4" y="22"/>
                    </a:lnTo>
                    <a:lnTo>
                      <a:pt x="4" y="12"/>
                    </a:lnTo>
                    <a:lnTo>
                      <a:pt x="4" y="12"/>
                    </a:lnTo>
                    <a:lnTo>
                      <a:pt x="16" y="12"/>
                    </a:lnTo>
                    <a:lnTo>
                      <a:pt x="26" y="12"/>
                    </a:lnTo>
                    <a:lnTo>
                      <a:pt x="26" y="10"/>
                    </a:lnTo>
                    <a:lnTo>
                      <a:pt x="26" y="10"/>
                    </a:lnTo>
                    <a:lnTo>
                      <a:pt x="24" y="0"/>
                    </a:lnTo>
                    <a:lnTo>
                      <a:pt x="36" y="0"/>
                    </a:lnTo>
                    <a:lnTo>
                      <a:pt x="36" y="0"/>
                    </a:lnTo>
                    <a:lnTo>
                      <a:pt x="36" y="10"/>
                    </a:lnTo>
                    <a:lnTo>
                      <a:pt x="36" y="12"/>
                    </a:lnTo>
                    <a:lnTo>
                      <a:pt x="46" y="12"/>
                    </a:lnTo>
                    <a:close/>
                    <a:moveTo>
                      <a:pt x="16" y="40"/>
                    </a:moveTo>
                    <a:lnTo>
                      <a:pt x="16" y="40"/>
                    </a:lnTo>
                    <a:lnTo>
                      <a:pt x="10" y="24"/>
                    </a:lnTo>
                    <a:lnTo>
                      <a:pt x="20" y="22"/>
                    </a:lnTo>
                    <a:lnTo>
                      <a:pt x="20" y="22"/>
                    </a:lnTo>
                    <a:lnTo>
                      <a:pt x="26" y="38"/>
                    </a:lnTo>
                    <a:lnTo>
                      <a:pt x="16" y="40"/>
                    </a:lnTo>
                    <a:close/>
                    <a:moveTo>
                      <a:pt x="100" y="38"/>
                    </a:moveTo>
                    <a:lnTo>
                      <a:pt x="100" y="38"/>
                    </a:lnTo>
                    <a:lnTo>
                      <a:pt x="112" y="38"/>
                    </a:lnTo>
                    <a:lnTo>
                      <a:pt x="112" y="48"/>
                    </a:lnTo>
                    <a:lnTo>
                      <a:pt x="112" y="48"/>
                    </a:lnTo>
                    <a:lnTo>
                      <a:pt x="102" y="48"/>
                    </a:lnTo>
                    <a:lnTo>
                      <a:pt x="98" y="48"/>
                    </a:lnTo>
                    <a:lnTo>
                      <a:pt x="98" y="98"/>
                    </a:lnTo>
                    <a:lnTo>
                      <a:pt x="98" y="98"/>
                    </a:lnTo>
                    <a:lnTo>
                      <a:pt x="98" y="112"/>
                    </a:lnTo>
                    <a:lnTo>
                      <a:pt x="88" y="112"/>
                    </a:lnTo>
                    <a:lnTo>
                      <a:pt x="88" y="112"/>
                    </a:lnTo>
                    <a:lnTo>
                      <a:pt x="88" y="98"/>
                    </a:lnTo>
                    <a:lnTo>
                      <a:pt x="88" y="48"/>
                    </a:lnTo>
                    <a:lnTo>
                      <a:pt x="72" y="48"/>
                    </a:lnTo>
                    <a:lnTo>
                      <a:pt x="72" y="48"/>
                    </a:lnTo>
                    <a:lnTo>
                      <a:pt x="72" y="68"/>
                    </a:lnTo>
                    <a:lnTo>
                      <a:pt x="68" y="86"/>
                    </a:lnTo>
                    <a:lnTo>
                      <a:pt x="64" y="100"/>
                    </a:lnTo>
                    <a:lnTo>
                      <a:pt x="58" y="112"/>
                    </a:lnTo>
                    <a:lnTo>
                      <a:pt x="58" y="112"/>
                    </a:lnTo>
                    <a:lnTo>
                      <a:pt x="48" y="104"/>
                    </a:lnTo>
                    <a:lnTo>
                      <a:pt x="48" y="104"/>
                    </a:lnTo>
                    <a:lnTo>
                      <a:pt x="54" y="94"/>
                    </a:lnTo>
                    <a:lnTo>
                      <a:pt x="60" y="78"/>
                    </a:lnTo>
                    <a:lnTo>
                      <a:pt x="62" y="58"/>
                    </a:lnTo>
                    <a:lnTo>
                      <a:pt x="62" y="28"/>
                    </a:lnTo>
                    <a:lnTo>
                      <a:pt x="62" y="28"/>
                    </a:lnTo>
                    <a:lnTo>
                      <a:pt x="62" y="12"/>
                    </a:lnTo>
                    <a:lnTo>
                      <a:pt x="62" y="12"/>
                    </a:lnTo>
                    <a:lnTo>
                      <a:pt x="72" y="10"/>
                    </a:lnTo>
                    <a:lnTo>
                      <a:pt x="84" y="8"/>
                    </a:lnTo>
                    <a:lnTo>
                      <a:pt x="94" y="4"/>
                    </a:lnTo>
                    <a:lnTo>
                      <a:pt x="102" y="0"/>
                    </a:lnTo>
                    <a:lnTo>
                      <a:pt x="110" y="10"/>
                    </a:lnTo>
                    <a:lnTo>
                      <a:pt x="110" y="10"/>
                    </a:lnTo>
                    <a:lnTo>
                      <a:pt x="106" y="12"/>
                    </a:lnTo>
                    <a:lnTo>
                      <a:pt x="106" y="12"/>
                    </a:lnTo>
                    <a:lnTo>
                      <a:pt x="92" y="16"/>
                    </a:lnTo>
                    <a:lnTo>
                      <a:pt x="72" y="20"/>
                    </a:lnTo>
                    <a:lnTo>
                      <a:pt x="72" y="38"/>
                    </a:lnTo>
                    <a:lnTo>
                      <a:pt x="100" y="3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 name="Freeform 99"/>
              <p:cNvSpPr>
                <a:spLocks noEditPoints="1"/>
              </p:cNvSpPr>
              <p:nvPr/>
            </p:nvSpPr>
            <p:spPr bwMode="auto">
              <a:xfrm>
                <a:off x="4464" y="3338"/>
                <a:ext cx="112" cy="108"/>
              </a:xfrm>
              <a:custGeom>
                <a:avLst/>
                <a:gdLst>
                  <a:gd name="T0" fmla="*/ 86 w 112"/>
                  <a:gd name="T1" fmla="*/ 12 h 108"/>
                  <a:gd name="T2" fmla="*/ 102 w 112"/>
                  <a:gd name="T3" fmla="*/ 26 h 108"/>
                  <a:gd name="T4" fmla="*/ 106 w 112"/>
                  <a:gd name="T5" fmla="*/ 42 h 108"/>
                  <a:gd name="T6" fmla="*/ 88 w 112"/>
                  <a:gd name="T7" fmla="*/ 28 h 108"/>
                  <a:gd name="T8" fmla="*/ 72 w 112"/>
                  <a:gd name="T9" fmla="*/ 10 h 108"/>
                  <a:gd name="T10" fmla="*/ 60 w 112"/>
                  <a:gd name="T11" fmla="*/ 28 h 108"/>
                  <a:gd name="T12" fmla="*/ 42 w 112"/>
                  <a:gd name="T13" fmla="*/ 42 h 108"/>
                  <a:gd name="T14" fmla="*/ 40 w 112"/>
                  <a:gd name="T15" fmla="*/ 30 h 108"/>
                  <a:gd name="T16" fmla="*/ 10 w 112"/>
                  <a:gd name="T17" fmla="*/ 30 h 108"/>
                  <a:gd name="T18" fmla="*/ 0 w 112"/>
                  <a:gd name="T19" fmla="*/ 20 h 108"/>
                  <a:gd name="T20" fmla="*/ 32 w 112"/>
                  <a:gd name="T21" fmla="*/ 20 h 108"/>
                  <a:gd name="T22" fmla="*/ 42 w 112"/>
                  <a:gd name="T23" fmla="*/ 30 h 108"/>
                  <a:gd name="T24" fmla="*/ 66 w 112"/>
                  <a:gd name="T25" fmla="*/ 0 h 108"/>
                  <a:gd name="T26" fmla="*/ 4 w 112"/>
                  <a:gd name="T27" fmla="*/ 108 h 108"/>
                  <a:gd name="T28" fmla="*/ 4 w 112"/>
                  <a:gd name="T29" fmla="*/ 80 h 108"/>
                  <a:gd name="T30" fmla="*/ 14 w 112"/>
                  <a:gd name="T31" fmla="*/ 70 h 108"/>
                  <a:gd name="T32" fmla="*/ 38 w 112"/>
                  <a:gd name="T33" fmla="*/ 70 h 108"/>
                  <a:gd name="T34" fmla="*/ 38 w 112"/>
                  <a:gd name="T35" fmla="*/ 96 h 108"/>
                  <a:gd name="T36" fmla="*/ 30 w 112"/>
                  <a:gd name="T37" fmla="*/ 106 h 108"/>
                  <a:gd name="T38" fmla="*/ 14 w 112"/>
                  <a:gd name="T39" fmla="*/ 108 h 108"/>
                  <a:gd name="T40" fmla="*/ 4 w 112"/>
                  <a:gd name="T41" fmla="*/ 2 h 108"/>
                  <a:gd name="T42" fmla="*/ 30 w 112"/>
                  <a:gd name="T43" fmla="*/ 4 h 108"/>
                  <a:gd name="T44" fmla="*/ 38 w 112"/>
                  <a:gd name="T45" fmla="*/ 12 h 108"/>
                  <a:gd name="T46" fmla="*/ 12 w 112"/>
                  <a:gd name="T47" fmla="*/ 12 h 108"/>
                  <a:gd name="T48" fmla="*/ 4 w 112"/>
                  <a:gd name="T49" fmla="*/ 38 h 108"/>
                  <a:gd name="T50" fmla="*/ 30 w 112"/>
                  <a:gd name="T51" fmla="*/ 38 h 108"/>
                  <a:gd name="T52" fmla="*/ 38 w 112"/>
                  <a:gd name="T53" fmla="*/ 46 h 108"/>
                  <a:gd name="T54" fmla="*/ 12 w 112"/>
                  <a:gd name="T55" fmla="*/ 46 h 108"/>
                  <a:gd name="T56" fmla="*/ 4 w 112"/>
                  <a:gd name="T57" fmla="*/ 38 h 108"/>
                  <a:gd name="T58" fmla="*/ 12 w 112"/>
                  <a:gd name="T59" fmla="*/ 54 h 108"/>
                  <a:gd name="T60" fmla="*/ 38 w 112"/>
                  <a:gd name="T61" fmla="*/ 54 h 108"/>
                  <a:gd name="T62" fmla="*/ 30 w 112"/>
                  <a:gd name="T63" fmla="*/ 64 h 108"/>
                  <a:gd name="T64" fmla="*/ 4 w 112"/>
                  <a:gd name="T65" fmla="*/ 64 h 108"/>
                  <a:gd name="T66" fmla="*/ 30 w 112"/>
                  <a:gd name="T67" fmla="*/ 94 h 108"/>
                  <a:gd name="T68" fmla="*/ 14 w 112"/>
                  <a:gd name="T69" fmla="*/ 94 h 108"/>
                  <a:gd name="T70" fmla="*/ 100 w 112"/>
                  <a:gd name="T71" fmla="*/ 80 h 108"/>
                  <a:gd name="T72" fmla="*/ 74 w 112"/>
                  <a:gd name="T73" fmla="*/ 98 h 108"/>
                  <a:gd name="T74" fmla="*/ 50 w 112"/>
                  <a:gd name="T75" fmla="*/ 108 h 108"/>
                  <a:gd name="T76" fmla="*/ 44 w 112"/>
                  <a:gd name="T77" fmla="*/ 100 h 108"/>
                  <a:gd name="T78" fmla="*/ 84 w 112"/>
                  <a:gd name="T79" fmla="*/ 80 h 108"/>
                  <a:gd name="T80" fmla="*/ 100 w 112"/>
                  <a:gd name="T81" fmla="*/ 62 h 108"/>
                  <a:gd name="T82" fmla="*/ 84 w 112"/>
                  <a:gd name="T83" fmla="*/ 34 h 108"/>
                  <a:gd name="T84" fmla="*/ 66 w 112"/>
                  <a:gd name="T85" fmla="*/ 50 h 108"/>
                  <a:gd name="T86" fmla="*/ 44 w 112"/>
                  <a:gd name="T87" fmla="*/ 52 h 108"/>
                  <a:gd name="T88" fmla="*/ 62 w 112"/>
                  <a:gd name="T89" fmla="*/ 40 h 108"/>
                  <a:gd name="T90" fmla="*/ 84 w 112"/>
                  <a:gd name="T91" fmla="*/ 34 h 108"/>
                  <a:gd name="T92" fmla="*/ 92 w 112"/>
                  <a:gd name="T93" fmla="*/ 54 h 108"/>
                  <a:gd name="T94" fmla="*/ 74 w 112"/>
                  <a:gd name="T95" fmla="*/ 70 h 108"/>
                  <a:gd name="T96" fmla="*/ 50 w 112"/>
                  <a:gd name="T97" fmla="*/ 84 h 108"/>
                  <a:gd name="T98" fmla="*/ 44 w 112"/>
                  <a:gd name="T99" fmla="*/ 74 h 108"/>
                  <a:gd name="T100" fmla="*/ 78 w 112"/>
                  <a:gd name="T101" fmla="*/ 5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08">
                    <a:moveTo>
                      <a:pt x="78" y="0"/>
                    </a:moveTo>
                    <a:lnTo>
                      <a:pt x="78" y="0"/>
                    </a:lnTo>
                    <a:lnTo>
                      <a:pt x="86" y="12"/>
                    </a:lnTo>
                    <a:lnTo>
                      <a:pt x="94" y="20"/>
                    </a:lnTo>
                    <a:lnTo>
                      <a:pt x="94" y="20"/>
                    </a:lnTo>
                    <a:lnTo>
                      <a:pt x="102" y="26"/>
                    </a:lnTo>
                    <a:lnTo>
                      <a:pt x="112" y="32"/>
                    </a:lnTo>
                    <a:lnTo>
                      <a:pt x="112" y="32"/>
                    </a:lnTo>
                    <a:lnTo>
                      <a:pt x="106" y="42"/>
                    </a:lnTo>
                    <a:lnTo>
                      <a:pt x="106" y="42"/>
                    </a:lnTo>
                    <a:lnTo>
                      <a:pt x="96" y="36"/>
                    </a:lnTo>
                    <a:lnTo>
                      <a:pt x="88" y="28"/>
                    </a:lnTo>
                    <a:lnTo>
                      <a:pt x="88" y="28"/>
                    </a:lnTo>
                    <a:lnTo>
                      <a:pt x="80" y="20"/>
                    </a:lnTo>
                    <a:lnTo>
                      <a:pt x="72" y="10"/>
                    </a:lnTo>
                    <a:lnTo>
                      <a:pt x="72" y="10"/>
                    </a:lnTo>
                    <a:lnTo>
                      <a:pt x="66" y="20"/>
                    </a:lnTo>
                    <a:lnTo>
                      <a:pt x="60" y="28"/>
                    </a:lnTo>
                    <a:lnTo>
                      <a:pt x="52" y="34"/>
                    </a:lnTo>
                    <a:lnTo>
                      <a:pt x="42" y="42"/>
                    </a:lnTo>
                    <a:lnTo>
                      <a:pt x="42" y="42"/>
                    </a:lnTo>
                    <a:lnTo>
                      <a:pt x="36" y="32"/>
                    </a:lnTo>
                    <a:lnTo>
                      <a:pt x="36" y="32"/>
                    </a:lnTo>
                    <a:lnTo>
                      <a:pt x="40" y="30"/>
                    </a:lnTo>
                    <a:lnTo>
                      <a:pt x="40" y="30"/>
                    </a:lnTo>
                    <a:lnTo>
                      <a:pt x="32" y="30"/>
                    </a:lnTo>
                    <a:lnTo>
                      <a:pt x="10" y="30"/>
                    </a:lnTo>
                    <a:lnTo>
                      <a:pt x="10" y="30"/>
                    </a:lnTo>
                    <a:lnTo>
                      <a:pt x="0" y="30"/>
                    </a:lnTo>
                    <a:lnTo>
                      <a:pt x="0" y="20"/>
                    </a:lnTo>
                    <a:lnTo>
                      <a:pt x="0" y="20"/>
                    </a:lnTo>
                    <a:lnTo>
                      <a:pt x="10" y="20"/>
                    </a:lnTo>
                    <a:lnTo>
                      <a:pt x="32" y="20"/>
                    </a:lnTo>
                    <a:lnTo>
                      <a:pt x="32" y="20"/>
                    </a:lnTo>
                    <a:lnTo>
                      <a:pt x="42" y="20"/>
                    </a:lnTo>
                    <a:lnTo>
                      <a:pt x="42" y="30"/>
                    </a:lnTo>
                    <a:lnTo>
                      <a:pt x="42" y="30"/>
                    </a:lnTo>
                    <a:lnTo>
                      <a:pt x="56" y="18"/>
                    </a:lnTo>
                    <a:lnTo>
                      <a:pt x="66" y="0"/>
                    </a:lnTo>
                    <a:lnTo>
                      <a:pt x="78" y="0"/>
                    </a:lnTo>
                    <a:close/>
                    <a:moveTo>
                      <a:pt x="4" y="108"/>
                    </a:moveTo>
                    <a:lnTo>
                      <a:pt x="4" y="108"/>
                    </a:lnTo>
                    <a:lnTo>
                      <a:pt x="4" y="96"/>
                    </a:lnTo>
                    <a:lnTo>
                      <a:pt x="4" y="80"/>
                    </a:lnTo>
                    <a:lnTo>
                      <a:pt x="4" y="80"/>
                    </a:lnTo>
                    <a:lnTo>
                      <a:pt x="4" y="70"/>
                    </a:lnTo>
                    <a:lnTo>
                      <a:pt x="4" y="70"/>
                    </a:lnTo>
                    <a:lnTo>
                      <a:pt x="14" y="70"/>
                    </a:lnTo>
                    <a:lnTo>
                      <a:pt x="30" y="70"/>
                    </a:lnTo>
                    <a:lnTo>
                      <a:pt x="30" y="70"/>
                    </a:lnTo>
                    <a:lnTo>
                      <a:pt x="38" y="70"/>
                    </a:lnTo>
                    <a:lnTo>
                      <a:pt x="38" y="70"/>
                    </a:lnTo>
                    <a:lnTo>
                      <a:pt x="38" y="80"/>
                    </a:lnTo>
                    <a:lnTo>
                      <a:pt x="38" y="96"/>
                    </a:lnTo>
                    <a:lnTo>
                      <a:pt x="38" y="96"/>
                    </a:lnTo>
                    <a:lnTo>
                      <a:pt x="40" y="106"/>
                    </a:lnTo>
                    <a:lnTo>
                      <a:pt x="30" y="106"/>
                    </a:lnTo>
                    <a:lnTo>
                      <a:pt x="30" y="102"/>
                    </a:lnTo>
                    <a:lnTo>
                      <a:pt x="14" y="102"/>
                    </a:lnTo>
                    <a:lnTo>
                      <a:pt x="14" y="108"/>
                    </a:lnTo>
                    <a:lnTo>
                      <a:pt x="4" y="108"/>
                    </a:lnTo>
                    <a:close/>
                    <a:moveTo>
                      <a:pt x="4" y="2"/>
                    </a:moveTo>
                    <a:lnTo>
                      <a:pt x="4" y="2"/>
                    </a:lnTo>
                    <a:lnTo>
                      <a:pt x="12" y="4"/>
                    </a:lnTo>
                    <a:lnTo>
                      <a:pt x="30" y="4"/>
                    </a:lnTo>
                    <a:lnTo>
                      <a:pt x="30" y="4"/>
                    </a:lnTo>
                    <a:lnTo>
                      <a:pt x="38" y="2"/>
                    </a:lnTo>
                    <a:lnTo>
                      <a:pt x="38" y="12"/>
                    </a:lnTo>
                    <a:lnTo>
                      <a:pt x="38" y="12"/>
                    </a:lnTo>
                    <a:lnTo>
                      <a:pt x="30" y="12"/>
                    </a:lnTo>
                    <a:lnTo>
                      <a:pt x="12" y="12"/>
                    </a:lnTo>
                    <a:lnTo>
                      <a:pt x="12" y="12"/>
                    </a:lnTo>
                    <a:lnTo>
                      <a:pt x="4" y="12"/>
                    </a:lnTo>
                    <a:lnTo>
                      <a:pt x="4" y="2"/>
                    </a:lnTo>
                    <a:close/>
                    <a:moveTo>
                      <a:pt x="4" y="38"/>
                    </a:moveTo>
                    <a:lnTo>
                      <a:pt x="4" y="38"/>
                    </a:lnTo>
                    <a:lnTo>
                      <a:pt x="12" y="38"/>
                    </a:lnTo>
                    <a:lnTo>
                      <a:pt x="30" y="38"/>
                    </a:lnTo>
                    <a:lnTo>
                      <a:pt x="30" y="38"/>
                    </a:lnTo>
                    <a:lnTo>
                      <a:pt x="38" y="38"/>
                    </a:lnTo>
                    <a:lnTo>
                      <a:pt x="38" y="46"/>
                    </a:lnTo>
                    <a:lnTo>
                      <a:pt x="38" y="46"/>
                    </a:lnTo>
                    <a:lnTo>
                      <a:pt x="30" y="46"/>
                    </a:lnTo>
                    <a:lnTo>
                      <a:pt x="12" y="46"/>
                    </a:lnTo>
                    <a:lnTo>
                      <a:pt x="12" y="46"/>
                    </a:lnTo>
                    <a:lnTo>
                      <a:pt x="4" y="46"/>
                    </a:lnTo>
                    <a:lnTo>
                      <a:pt x="4" y="38"/>
                    </a:lnTo>
                    <a:close/>
                    <a:moveTo>
                      <a:pt x="4" y="54"/>
                    </a:moveTo>
                    <a:lnTo>
                      <a:pt x="4" y="54"/>
                    </a:lnTo>
                    <a:lnTo>
                      <a:pt x="12" y="54"/>
                    </a:lnTo>
                    <a:lnTo>
                      <a:pt x="30" y="54"/>
                    </a:lnTo>
                    <a:lnTo>
                      <a:pt x="30" y="54"/>
                    </a:lnTo>
                    <a:lnTo>
                      <a:pt x="38" y="54"/>
                    </a:lnTo>
                    <a:lnTo>
                      <a:pt x="38" y="64"/>
                    </a:lnTo>
                    <a:lnTo>
                      <a:pt x="38" y="64"/>
                    </a:lnTo>
                    <a:lnTo>
                      <a:pt x="30" y="64"/>
                    </a:lnTo>
                    <a:lnTo>
                      <a:pt x="12" y="64"/>
                    </a:lnTo>
                    <a:lnTo>
                      <a:pt x="12" y="64"/>
                    </a:lnTo>
                    <a:lnTo>
                      <a:pt x="4" y="64"/>
                    </a:lnTo>
                    <a:lnTo>
                      <a:pt x="4" y="54"/>
                    </a:lnTo>
                    <a:close/>
                    <a:moveTo>
                      <a:pt x="14" y="94"/>
                    </a:moveTo>
                    <a:lnTo>
                      <a:pt x="30" y="94"/>
                    </a:lnTo>
                    <a:lnTo>
                      <a:pt x="30" y="80"/>
                    </a:lnTo>
                    <a:lnTo>
                      <a:pt x="14" y="80"/>
                    </a:lnTo>
                    <a:lnTo>
                      <a:pt x="14" y="94"/>
                    </a:lnTo>
                    <a:close/>
                    <a:moveTo>
                      <a:pt x="108" y="70"/>
                    </a:moveTo>
                    <a:lnTo>
                      <a:pt x="108" y="70"/>
                    </a:lnTo>
                    <a:lnTo>
                      <a:pt x="100" y="80"/>
                    </a:lnTo>
                    <a:lnTo>
                      <a:pt x="100" y="80"/>
                    </a:lnTo>
                    <a:lnTo>
                      <a:pt x="88" y="90"/>
                    </a:lnTo>
                    <a:lnTo>
                      <a:pt x="74" y="98"/>
                    </a:lnTo>
                    <a:lnTo>
                      <a:pt x="74" y="98"/>
                    </a:lnTo>
                    <a:lnTo>
                      <a:pt x="64" y="104"/>
                    </a:lnTo>
                    <a:lnTo>
                      <a:pt x="50" y="108"/>
                    </a:lnTo>
                    <a:lnTo>
                      <a:pt x="50" y="108"/>
                    </a:lnTo>
                    <a:lnTo>
                      <a:pt x="44" y="100"/>
                    </a:lnTo>
                    <a:lnTo>
                      <a:pt x="44" y="100"/>
                    </a:lnTo>
                    <a:lnTo>
                      <a:pt x="66" y="90"/>
                    </a:lnTo>
                    <a:lnTo>
                      <a:pt x="76" y="86"/>
                    </a:lnTo>
                    <a:lnTo>
                      <a:pt x="84" y="80"/>
                    </a:lnTo>
                    <a:lnTo>
                      <a:pt x="84" y="80"/>
                    </a:lnTo>
                    <a:lnTo>
                      <a:pt x="94" y="70"/>
                    </a:lnTo>
                    <a:lnTo>
                      <a:pt x="100" y="62"/>
                    </a:lnTo>
                    <a:lnTo>
                      <a:pt x="108" y="70"/>
                    </a:lnTo>
                    <a:close/>
                    <a:moveTo>
                      <a:pt x="84" y="34"/>
                    </a:moveTo>
                    <a:lnTo>
                      <a:pt x="84" y="34"/>
                    </a:lnTo>
                    <a:lnTo>
                      <a:pt x="80" y="38"/>
                    </a:lnTo>
                    <a:lnTo>
                      <a:pt x="80" y="38"/>
                    </a:lnTo>
                    <a:lnTo>
                      <a:pt x="66" y="50"/>
                    </a:lnTo>
                    <a:lnTo>
                      <a:pt x="50" y="60"/>
                    </a:lnTo>
                    <a:lnTo>
                      <a:pt x="50" y="60"/>
                    </a:lnTo>
                    <a:lnTo>
                      <a:pt x="44" y="52"/>
                    </a:lnTo>
                    <a:lnTo>
                      <a:pt x="44" y="52"/>
                    </a:lnTo>
                    <a:lnTo>
                      <a:pt x="54" y="46"/>
                    </a:lnTo>
                    <a:lnTo>
                      <a:pt x="62" y="40"/>
                    </a:lnTo>
                    <a:lnTo>
                      <a:pt x="70" y="34"/>
                    </a:lnTo>
                    <a:lnTo>
                      <a:pt x="74" y="28"/>
                    </a:lnTo>
                    <a:lnTo>
                      <a:pt x="84" y="34"/>
                    </a:lnTo>
                    <a:close/>
                    <a:moveTo>
                      <a:pt x="96" y="52"/>
                    </a:moveTo>
                    <a:lnTo>
                      <a:pt x="96" y="52"/>
                    </a:lnTo>
                    <a:lnTo>
                      <a:pt x="92" y="54"/>
                    </a:lnTo>
                    <a:lnTo>
                      <a:pt x="92" y="54"/>
                    </a:lnTo>
                    <a:lnTo>
                      <a:pt x="84" y="64"/>
                    </a:lnTo>
                    <a:lnTo>
                      <a:pt x="74" y="70"/>
                    </a:lnTo>
                    <a:lnTo>
                      <a:pt x="74" y="70"/>
                    </a:lnTo>
                    <a:lnTo>
                      <a:pt x="64" y="76"/>
                    </a:lnTo>
                    <a:lnTo>
                      <a:pt x="50" y="84"/>
                    </a:lnTo>
                    <a:lnTo>
                      <a:pt x="50" y="84"/>
                    </a:lnTo>
                    <a:lnTo>
                      <a:pt x="44" y="74"/>
                    </a:lnTo>
                    <a:lnTo>
                      <a:pt x="44" y="74"/>
                    </a:lnTo>
                    <a:lnTo>
                      <a:pt x="62" y="66"/>
                    </a:lnTo>
                    <a:lnTo>
                      <a:pt x="78" y="56"/>
                    </a:lnTo>
                    <a:lnTo>
                      <a:pt x="78" y="56"/>
                    </a:lnTo>
                    <a:lnTo>
                      <a:pt x="86" y="44"/>
                    </a:lnTo>
                    <a:lnTo>
                      <a:pt x="96" y="52"/>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 name="Freeform 100"/>
              <p:cNvSpPr>
                <a:spLocks noEditPoints="1"/>
              </p:cNvSpPr>
              <p:nvPr/>
            </p:nvSpPr>
            <p:spPr bwMode="auto">
              <a:xfrm>
                <a:off x="4586" y="3336"/>
                <a:ext cx="106" cy="110"/>
              </a:xfrm>
              <a:custGeom>
                <a:avLst/>
                <a:gdLst>
                  <a:gd name="T0" fmla="*/ 70 w 106"/>
                  <a:gd name="T1" fmla="*/ 64 h 110"/>
                  <a:gd name="T2" fmla="*/ 62 w 106"/>
                  <a:gd name="T3" fmla="*/ 96 h 110"/>
                  <a:gd name="T4" fmla="*/ 46 w 106"/>
                  <a:gd name="T5" fmla="*/ 104 h 110"/>
                  <a:gd name="T6" fmla="*/ 48 w 106"/>
                  <a:gd name="T7" fmla="*/ 100 h 110"/>
                  <a:gd name="T8" fmla="*/ 10 w 106"/>
                  <a:gd name="T9" fmla="*/ 108 h 110"/>
                  <a:gd name="T10" fmla="*/ 0 w 106"/>
                  <a:gd name="T11" fmla="*/ 96 h 110"/>
                  <a:gd name="T12" fmla="*/ 0 w 106"/>
                  <a:gd name="T13" fmla="*/ 4 h 110"/>
                  <a:gd name="T14" fmla="*/ 10 w 106"/>
                  <a:gd name="T15" fmla="*/ 14 h 110"/>
                  <a:gd name="T16" fmla="*/ 20 w 106"/>
                  <a:gd name="T17" fmla="*/ 60 h 110"/>
                  <a:gd name="T18" fmla="*/ 20 w 106"/>
                  <a:gd name="T19" fmla="*/ 46 h 110"/>
                  <a:gd name="T20" fmla="*/ 12 w 106"/>
                  <a:gd name="T21" fmla="*/ 36 h 110"/>
                  <a:gd name="T22" fmla="*/ 30 w 106"/>
                  <a:gd name="T23" fmla="*/ 12 h 110"/>
                  <a:gd name="T24" fmla="*/ 40 w 106"/>
                  <a:gd name="T25" fmla="*/ 2 h 110"/>
                  <a:gd name="T26" fmla="*/ 40 w 106"/>
                  <a:gd name="T27" fmla="*/ 36 h 110"/>
                  <a:gd name="T28" fmla="*/ 56 w 106"/>
                  <a:gd name="T29" fmla="*/ 36 h 110"/>
                  <a:gd name="T30" fmla="*/ 48 w 106"/>
                  <a:gd name="T31" fmla="*/ 46 h 110"/>
                  <a:gd name="T32" fmla="*/ 48 w 106"/>
                  <a:gd name="T33" fmla="*/ 58 h 110"/>
                  <a:gd name="T34" fmla="*/ 52 w 106"/>
                  <a:gd name="T35" fmla="*/ 76 h 110"/>
                  <a:gd name="T36" fmla="*/ 38 w 106"/>
                  <a:gd name="T37" fmla="*/ 56 h 110"/>
                  <a:gd name="T38" fmla="*/ 40 w 106"/>
                  <a:gd name="T39" fmla="*/ 78 h 110"/>
                  <a:gd name="T40" fmla="*/ 30 w 106"/>
                  <a:gd name="T41" fmla="*/ 86 h 110"/>
                  <a:gd name="T42" fmla="*/ 30 w 106"/>
                  <a:gd name="T43" fmla="*/ 66 h 110"/>
                  <a:gd name="T44" fmla="*/ 30 w 106"/>
                  <a:gd name="T45" fmla="*/ 56 h 110"/>
                  <a:gd name="T46" fmla="*/ 16 w 106"/>
                  <a:gd name="T47" fmla="*/ 80 h 110"/>
                  <a:gd name="T48" fmla="*/ 38 w 106"/>
                  <a:gd name="T49" fmla="*/ 90 h 110"/>
                  <a:gd name="T50" fmla="*/ 50 w 106"/>
                  <a:gd name="T51" fmla="*/ 98 h 110"/>
                  <a:gd name="T52" fmla="*/ 58 w 106"/>
                  <a:gd name="T53" fmla="*/ 72 h 110"/>
                  <a:gd name="T54" fmla="*/ 60 w 106"/>
                  <a:gd name="T55" fmla="*/ 28 h 110"/>
                  <a:gd name="T56" fmla="*/ 70 w 106"/>
                  <a:gd name="T57" fmla="*/ 10 h 110"/>
                  <a:gd name="T58" fmla="*/ 96 w 106"/>
                  <a:gd name="T59" fmla="*/ 0 h 110"/>
                  <a:gd name="T60" fmla="*/ 100 w 106"/>
                  <a:gd name="T61" fmla="*/ 12 h 110"/>
                  <a:gd name="T62" fmla="*/ 70 w 106"/>
                  <a:gd name="T63" fmla="*/ 20 h 110"/>
                  <a:gd name="T64" fmla="*/ 96 w 106"/>
                  <a:gd name="T65" fmla="*/ 36 h 110"/>
                  <a:gd name="T66" fmla="*/ 106 w 106"/>
                  <a:gd name="T67" fmla="*/ 46 h 110"/>
                  <a:gd name="T68" fmla="*/ 94 w 106"/>
                  <a:gd name="T69" fmla="*/ 98 h 110"/>
                  <a:gd name="T70" fmla="*/ 84 w 106"/>
                  <a:gd name="T71" fmla="*/ 110 h 110"/>
                  <a:gd name="T72" fmla="*/ 84 w 106"/>
                  <a:gd name="T73" fmla="*/ 46 h 110"/>
                  <a:gd name="T74" fmla="*/ 20 w 106"/>
                  <a:gd name="T75" fmla="*/ 6 h 110"/>
                  <a:gd name="T76" fmla="*/ 20 w 106"/>
                  <a:gd name="T77" fmla="*/ 34 h 110"/>
                  <a:gd name="T78" fmla="*/ 20 w 106"/>
                  <a:gd name="T79" fmla="*/ 6 h 110"/>
                  <a:gd name="T80" fmla="*/ 56 w 106"/>
                  <a:gd name="T81" fmla="*/ 14 h 110"/>
                  <a:gd name="T82" fmla="*/ 42 w 106"/>
                  <a:gd name="T83" fmla="*/ 30 h 110"/>
                  <a:gd name="T84" fmla="*/ 48 w 106"/>
                  <a:gd name="T85"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110">
                    <a:moveTo>
                      <a:pt x="70" y="46"/>
                    </a:moveTo>
                    <a:lnTo>
                      <a:pt x="70" y="46"/>
                    </a:lnTo>
                    <a:lnTo>
                      <a:pt x="70" y="64"/>
                    </a:lnTo>
                    <a:lnTo>
                      <a:pt x="68" y="80"/>
                    </a:lnTo>
                    <a:lnTo>
                      <a:pt x="68" y="80"/>
                    </a:lnTo>
                    <a:lnTo>
                      <a:pt x="62" y="96"/>
                    </a:lnTo>
                    <a:lnTo>
                      <a:pt x="54" y="110"/>
                    </a:lnTo>
                    <a:lnTo>
                      <a:pt x="54" y="110"/>
                    </a:lnTo>
                    <a:lnTo>
                      <a:pt x="46" y="104"/>
                    </a:lnTo>
                    <a:lnTo>
                      <a:pt x="46" y="104"/>
                    </a:lnTo>
                    <a:lnTo>
                      <a:pt x="48" y="100"/>
                    </a:lnTo>
                    <a:lnTo>
                      <a:pt x="48" y="100"/>
                    </a:lnTo>
                    <a:lnTo>
                      <a:pt x="38" y="100"/>
                    </a:lnTo>
                    <a:lnTo>
                      <a:pt x="10" y="100"/>
                    </a:lnTo>
                    <a:lnTo>
                      <a:pt x="10" y="108"/>
                    </a:lnTo>
                    <a:lnTo>
                      <a:pt x="0" y="108"/>
                    </a:lnTo>
                    <a:lnTo>
                      <a:pt x="0" y="108"/>
                    </a:lnTo>
                    <a:lnTo>
                      <a:pt x="0" y="96"/>
                    </a:lnTo>
                    <a:lnTo>
                      <a:pt x="0" y="18"/>
                    </a:lnTo>
                    <a:lnTo>
                      <a:pt x="0" y="18"/>
                    </a:lnTo>
                    <a:lnTo>
                      <a:pt x="0" y="4"/>
                    </a:lnTo>
                    <a:lnTo>
                      <a:pt x="10" y="4"/>
                    </a:lnTo>
                    <a:lnTo>
                      <a:pt x="10" y="4"/>
                    </a:lnTo>
                    <a:lnTo>
                      <a:pt x="10" y="14"/>
                    </a:lnTo>
                    <a:lnTo>
                      <a:pt x="10" y="72"/>
                    </a:lnTo>
                    <a:lnTo>
                      <a:pt x="10" y="72"/>
                    </a:lnTo>
                    <a:lnTo>
                      <a:pt x="20" y="60"/>
                    </a:lnTo>
                    <a:lnTo>
                      <a:pt x="26" y="46"/>
                    </a:lnTo>
                    <a:lnTo>
                      <a:pt x="20" y="46"/>
                    </a:lnTo>
                    <a:lnTo>
                      <a:pt x="20" y="46"/>
                    </a:lnTo>
                    <a:lnTo>
                      <a:pt x="12" y="46"/>
                    </a:lnTo>
                    <a:lnTo>
                      <a:pt x="12" y="36"/>
                    </a:lnTo>
                    <a:lnTo>
                      <a:pt x="12" y="36"/>
                    </a:lnTo>
                    <a:lnTo>
                      <a:pt x="22" y="36"/>
                    </a:lnTo>
                    <a:lnTo>
                      <a:pt x="30" y="36"/>
                    </a:lnTo>
                    <a:lnTo>
                      <a:pt x="30" y="12"/>
                    </a:lnTo>
                    <a:lnTo>
                      <a:pt x="30" y="12"/>
                    </a:lnTo>
                    <a:lnTo>
                      <a:pt x="30" y="2"/>
                    </a:lnTo>
                    <a:lnTo>
                      <a:pt x="40" y="2"/>
                    </a:lnTo>
                    <a:lnTo>
                      <a:pt x="40" y="2"/>
                    </a:lnTo>
                    <a:lnTo>
                      <a:pt x="40" y="12"/>
                    </a:lnTo>
                    <a:lnTo>
                      <a:pt x="40" y="36"/>
                    </a:lnTo>
                    <a:lnTo>
                      <a:pt x="48" y="36"/>
                    </a:lnTo>
                    <a:lnTo>
                      <a:pt x="48" y="36"/>
                    </a:lnTo>
                    <a:lnTo>
                      <a:pt x="56" y="36"/>
                    </a:lnTo>
                    <a:lnTo>
                      <a:pt x="56" y="46"/>
                    </a:lnTo>
                    <a:lnTo>
                      <a:pt x="56" y="46"/>
                    </a:lnTo>
                    <a:lnTo>
                      <a:pt x="48" y="46"/>
                    </a:lnTo>
                    <a:lnTo>
                      <a:pt x="42" y="46"/>
                    </a:lnTo>
                    <a:lnTo>
                      <a:pt x="42" y="46"/>
                    </a:lnTo>
                    <a:lnTo>
                      <a:pt x="48" y="58"/>
                    </a:lnTo>
                    <a:lnTo>
                      <a:pt x="56" y="66"/>
                    </a:lnTo>
                    <a:lnTo>
                      <a:pt x="56" y="66"/>
                    </a:lnTo>
                    <a:lnTo>
                      <a:pt x="52" y="76"/>
                    </a:lnTo>
                    <a:lnTo>
                      <a:pt x="52" y="76"/>
                    </a:lnTo>
                    <a:lnTo>
                      <a:pt x="44" y="66"/>
                    </a:lnTo>
                    <a:lnTo>
                      <a:pt x="38" y="56"/>
                    </a:lnTo>
                    <a:lnTo>
                      <a:pt x="38" y="56"/>
                    </a:lnTo>
                    <a:lnTo>
                      <a:pt x="40" y="66"/>
                    </a:lnTo>
                    <a:lnTo>
                      <a:pt x="40" y="78"/>
                    </a:lnTo>
                    <a:lnTo>
                      <a:pt x="40" y="78"/>
                    </a:lnTo>
                    <a:lnTo>
                      <a:pt x="40" y="86"/>
                    </a:lnTo>
                    <a:lnTo>
                      <a:pt x="30" y="86"/>
                    </a:lnTo>
                    <a:lnTo>
                      <a:pt x="30" y="86"/>
                    </a:lnTo>
                    <a:lnTo>
                      <a:pt x="30" y="78"/>
                    </a:lnTo>
                    <a:lnTo>
                      <a:pt x="30" y="66"/>
                    </a:lnTo>
                    <a:lnTo>
                      <a:pt x="30" y="66"/>
                    </a:lnTo>
                    <a:lnTo>
                      <a:pt x="30" y="56"/>
                    </a:lnTo>
                    <a:lnTo>
                      <a:pt x="30" y="56"/>
                    </a:lnTo>
                    <a:lnTo>
                      <a:pt x="24" y="70"/>
                    </a:lnTo>
                    <a:lnTo>
                      <a:pt x="16" y="80"/>
                    </a:lnTo>
                    <a:lnTo>
                      <a:pt x="16" y="80"/>
                    </a:lnTo>
                    <a:lnTo>
                      <a:pt x="10" y="72"/>
                    </a:lnTo>
                    <a:lnTo>
                      <a:pt x="10" y="90"/>
                    </a:lnTo>
                    <a:lnTo>
                      <a:pt x="38" y="90"/>
                    </a:lnTo>
                    <a:lnTo>
                      <a:pt x="38" y="90"/>
                    </a:lnTo>
                    <a:lnTo>
                      <a:pt x="50" y="88"/>
                    </a:lnTo>
                    <a:lnTo>
                      <a:pt x="50" y="98"/>
                    </a:lnTo>
                    <a:lnTo>
                      <a:pt x="50" y="98"/>
                    </a:lnTo>
                    <a:lnTo>
                      <a:pt x="56" y="86"/>
                    </a:lnTo>
                    <a:lnTo>
                      <a:pt x="58" y="72"/>
                    </a:lnTo>
                    <a:lnTo>
                      <a:pt x="60" y="54"/>
                    </a:lnTo>
                    <a:lnTo>
                      <a:pt x="60" y="28"/>
                    </a:lnTo>
                    <a:lnTo>
                      <a:pt x="60" y="28"/>
                    </a:lnTo>
                    <a:lnTo>
                      <a:pt x="60" y="12"/>
                    </a:lnTo>
                    <a:lnTo>
                      <a:pt x="60" y="12"/>
                    </a:lnTo>
                    <a:lnTo>
                      <a:pt x="70" y="10"/>
                    </a:lnTo>
                    <a:lnTo>
                      <a:pt x="80" y="8"/>
                    </a:lnTo>
                    <a:lnTo>
                      <a:pt x="90" y="4"/>
                    </a:lnTo>
                    <a:lnTo>
                      <a:pt x="96" y="0"/>
                    </a:lnTo>
                    <a:lnTo>
                      <a:pt x="106" y="10"/>
                    </a:lnTo>
                    <a:lnTo>
                      <a:pt x="106" y="10"/>
                    </a:lnTo>
                    <a:lnTo>
                      <a:pt x="100" y="12"/>
                    </a:lnTo>
                    <a:lnTo>
                      <a:pt x="100" y="12"/>
                    </a:lnTo>
                    <a:lnTo>
                      <a:pt x="86" y="16"/>
                    </a:lnTo>
                    <a:lnTo>
                      <a:pt x="70" y="20"/>
                    </a:lnTo>
                    <a:lnTo>
                      <a:pt x="70" y="36"/>
                    </a:lnTo>
                    <a:lnTo>
                      <a:pt x="96" y="36"/>
                    </a:lnTo>
                    <a:lnTo>
                      <a:pt x="96" y="36"/>
                    </a:lnTo>
                    <a:lnTo>
                      <a:pt x="106" y="36"/>
                    </a:lnTo>
                    <a:lnTo>
                      <a:pt x="106" y="46"/>
                    </a:lnTo>
                    <a:lnTo>
                      <a:pt x="106" y="46"/>
                    </a:lnTo>
                    <a:lnTo>
                      <a:pt x="98" y="46"/>
                    </a:lnTo>
                    <a:lnTo>
                      <a:pt x="94" y="46"/>
                    </a:lnTo>
                    <a:lnTo>
                      <a:pt x="94" y="98"/>
                    </a:lnTo>
                    <a:lnTo>
                      <a:pt x="94" y="98"/>
                    </a:lnTo>
                    <a:lnTo>
                      <a:pt x="96" y="110"/>
                    </a:lnTo>
                    <a:lnTo>
                      <a:pt x="84" y="110"/>
                    </a:lnTo>
                    <a:lnTo>
                      <a:pt x="84" y="110"/>
                    </a:lnTo>
                    <a:lnTo>
                      <a:pt x="84" y="98"/>
                    </a:lnTo>
                    <a:lnTo>
                      <a:pt x="84" y="46"/>
                    </a:lnTo>
                    <a:lnTo>
                      <a:pt x="70" y="46"/>
                    </a:lnTo>
                    <a:close/>
                    <a:moveTo>
                      <a:pt x="20" y="6"/>
                    </a:moveTo>
                    <a:lnTo>
                      <a:pt x="20" y="6"/>
                    </a:lnTo>
                    <a:lnTo>
                      <a:pt x="28" y="30"/>
                    </a:lnTo>
                    <a:lnTo>
                      <a:pt x="20" y="34"/>
                    </a:lnTo>
                    <a:lnTo>
                      <a:pt x="20" y="34"/>
                    </a:lnTo>
                    <a:lnTo>
                      <a:pt x="16" y="22"/>
                    </a:lnTo>
                    <a:lnTo>
                      <a:pt x="12" y="10"/>
                    </a:lnTo>
                    <a:lnTo>
                      <a:pt x="20" y="6"/>
                    </a:lnTo>
                    <a:close/>
                    <a:moveTo>
                      <a:pt x="56" y="10"/>
                    </a:moveTo>
                    <a:lnTo>
                      <a:pt x="56" y="10"/>
                    </a:lnTo>
                    <a:lnTo>
                      <a:pt x="56" y="14"/>
                    </a:lnTo>
                    <a:lnTo>
                      <a:pt x="56" y="14"/>
                    </a:lnTo>
                    <a:lnTo>
                      <a:pt x="48" y="34"/>
                    </a:lnTo>
                    <a:lnTo>
                      <a:pt x="42" y="30"/>
                    </a:lnTo>
                    <a:lnTo>
                      <a:pt x="42" y="30"/>
                    </a:lnTo>
                    <a:lnTo>
                      <a:pt x="46" y="20"/>
                    </a:lnTo>
                    <a:lnTo>
                      <a:pt x="48" y="6"/>
                    </a:lnTo>
                    <a:lnTo>
                      <a:pt x="56" y="1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 name="Freeform 101"/>
              <p:cNvSpPr>
                <a:spLocks noEditPoints="1"/>
              </p:cNvSpPr>
              <p:nvPr/>
            </p:nvSpPr>
            <p:spPr bwMode="auto">
              <a:xfrm>
                <a:off x="4702" y="3338"/>
                <a:ext cx="110" cy="106"/>
              </a:xfrm>
              <a:custGeom>
                <a:avLst/>
                <a:gdLst>
                  <a:gd name="T0" fmla="*/ 6 w 110"/>
                  <a:gd name="T1" fmla="*/ 30 h 106"/>
                  <a:gd name="T2" fmla="*/ 28 w 110"/>
                  <a:gd name="T3" fmla="*/ 44 h 106"/>
                  <a:gd name="T4" fmla="*/ 20 w 110"/>
                  <a:gd name="T5" fmla="*/ 52 h 106"/>
                  <a:gd name="T6" fmla="*/ 0 w 110"/>
                  <a:gd name="T7" fmla="*/ 36 h 106"/>
                  <a:gd name="T8" fmla="*/ 28 w 110"/>
                  <a:gd name="T9" fmla="*/ 70 h 106"/>
                  <a:gd name="T10" fmla="*/ 12 w 110"/>
                  <a:gd name="T11" fmla="*/ 102 h 106"/>
                  <a:gd name="T12" fmla="*/ 10 w 110"/>
                  <a:gd name="T13" fmla="*/ 106 h 106"/>
                  <a:gd name="T14" fmla="*/ 0 w 110"/>
                  <a:gd name="T15" fmla="*/ 98 h 106"/>
                  <a:gd name="T16" fmla="*/ 8 w 110"/>
                  <a:gd name="T17" fmla="*/ 88 h 106"/>
                  <a:gd name="T18" fmla="*/ 28 w 110"/>
                  <a:gd name="T19" fmla="*/ 70 h 106"/>
                  <a:gd name="T20" fmla="*/ 12 w 110"/>
                  <a:gd name="T21" fmla="*/ 0 h 106"/>
                  <a:gd name="T22" fmla="*/ 32 w 110"/>
                  <a:gd name="T23" fmla="*/ 16 h 106"/>
                  <a:gd name="T24" fmla="*/ 26 w 110"/>
                  <a:gd name="T25" fmla="*/ 24 h 106"/>
                  <a:gd name="T26" fmla="*/ 6 w 110"/>
                  <a:gd name="T27" fmla="*/ 8 h 106"/>
                  <a:gd name="T28" fmla="*/ 46 w 110"/>
                  <a:gd name="T29" fmla="*/ 28 h 106"/>
                  <a:gd name="T30" fmla="*/ 34 w 110"/>
                  <a:gd name="T31" fmla="*/ 28 h 106"/>
                  <a:gd name="T32" fmla="*/ 34 w 110"/>
                  <a:gd name="T33" fmla="*/ 18 h 106"/>
                  <a:gd name="T34" fmla="*/ 62 w 110"/>
                  <a:gd name="T35" fmla="*/ 18 h 106"/>
                  <a:gd name="T36" fmla="*/ 62 w 110"/>
                  <a:gd name="T37" fmla="*/ 12 h 106"/>
                  <a:gd name="T38" fmla="*/ 74 w 110"/>
                  <a:gd name="T39" fmla="*/ 0 h 106"/>
                  <a:gd name="T40" fmla="*/ 72 w 110"/>
                  <a:gd name="T41" fmla="*/ 12 h 106"/>
                  <a:gd name="T42" fmla="*/ 94 w 110"/>
                  <a:gd name="T43" fmla="*/ 18 h 106"/>
                  <a:gd name="T44" fmla="*/ 106 w 110"/>
                  <a:gd name="T45" fmla="*/ 18 h 106"/>
                  <a:gd name="T46" fmla="*/ 106 w 110"/>
                  <a:gd name="T47" fmla="*/ 28 h 106"/>
                  <a:gd name="T48" fmla="*/ 72 w 110"/>
                  <a:gd name="T49" fmla="*/ 28 h 106"/>
                  <a:gd name="T50" fmla="*/ 98 w 110"/>
                  <a:gd name="T51" fmla="*/ 48 h 106"/>
                  <a:gd name="T52" fmla="*/ 110 w 110"/>
                  <a:gd name="T53" fmla="*/ 46 h 106"/>
                  <a:gd name="T54" fmla="*/ 110 w 110"/>
                  <a:gd name="T55" fmla="*/ 58 h 106"/>
                  <a:gd name="T56" fmla="*/ 68 w 110"/>
                  <a:gd name="T57" fmla="*/ 58 h 106"/>
                  <a:gd name="T58" fmla="*/ 62 w 110"/>
                  <a:gd name="T59" fmla="*/ 76 h 106"/>
                  <a:gd name="T60" fmla="*/ 54 w 110"/>
                  <a:gd name="T61" fmla="*/ 92 h 106"/>
                  <a:gd name="T62" fmla="*/ 88 w 110"/>
                  <a:gd name="T63" fmla="*/ 86 h 106"/>
                  <a:gd name="T64" fmla="*/ 84 w 110"/>
                  <a:gd name="T65" fmla="*/ 64 h 106"/>
                  <a:gd name="T66" fmla="*/ 98 w 110"/>
                  <a:gd name="T67" fmla="*/ 80 h 106"/>
                  <a:gd name="T68" fmla="*/ 100 w 110"/>
                  <a:gd name="T69" fmla="*/ 106 h 106"/>
                  <a:gd name="T70" fmla="*/ 94 w 110"/>
                  <a:gd name="T71" fmla="*/ 96 h 106"/>
                  <a:gd name="T72" fmla="*/ 50 w 110"/>
                  <a:gd name="T73" fmla="*/ 102 h 106"/>
                  <a:gd name="T74" fmla="*/ 30 w 110"/>
                  <a:gd name="T75" fmla="*/ 104 h 106"/>
                  <a:gd name="T76" fmla="*/ 28 w 110"/>
                  <a:gd name="T77" fmla="*/ 92 h 106"/>
                  <a:gd name="T78" fmla="*/ 32 w 110"/>
                  <a:gd name="T79" fmla="*/ 92 h 106"/>
                  <a:gd name="T80" fmla="*/ 42 w 110"/>
                  <a:gd name="T81" fmla="*/ 92 h 106"/>
                  <a:gd name="T82" fmla="*/ 56 w 110"/>
                  <a:gd name="T83" fmla="*/ 58 h 106"/>
                  <a:gd name="T84" fmla="*/ 42 w 110"/>
                  <a:gd name="T85" fmla="*/ 58 h 106"/>
                  <a:gd name="T86" fmla="*/ 30 w 110"/>
                  <a:gd name="T87" fmla="*/ 46 h 106"/>
                  <a:gd name="T88" fmla="*/ 42 w 110"/>
                  <a:gd name="T89" fmla="*/ 48 h 106"/>
                  <a:gd name="T90" fmla="*/ 62 w 110"/>
                  <a:gd name="T91" fmla="*/ 2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06">
                    <a:moveTo>
                      <a:pt x="6" y="30"/>
                    </a:moveTo>
                    <a:lnTo>
                      <a:pt x="6" y="30"/>
                    </a:lnTo>
                    <a:lnTo>
                      <a:pt x="16" y="36"/>
                    </a:lnTo>
                    <a:lnTo>
                      <a:pt x="28" y="44"/>
                    </a:lnTo>
                    <a:lnTo>
                      <a:pt x="20" y="52"/>
                    </a:lnTo>
                    <a:lnTo>
                      <a:pt x="20" y="52"/>
                    </a:lnTo>
                    <a:lnTo>
                      <a:pt x="10" y="44"/>
                    </a:lnTo>
                    <a:lnTo>
                      <a:pt x="0" y="36"/>
                    </a:lnTo>
                    <a:lnTo>
                      <a:pt x="6" y="30"/>
                    </a:lnTo>
                    <a:close/>
                    <a:moveTo>
                      <a:pt x="28" y="70"/>
                    </a:moveTo>
                    <a:lnTo>
                      <a:pt x="28" y="70"/>
                    </a:lnTo>
                    <a:lnTo>
                      <a:pt x="12" y="102"/>
                    </a:lnTo>
                    <a:lnTo>
                      <a:pt x="12" y="102"/>
                    </a:lnTo>
                    <a:lnTo>
                      <a:pt x="10" y="106"/>
                    </a:lnTo>
                    <a:lnTo>
                      <a:pt x="0" y="98"/>
                    </a:lnTo>
                    <a:lnTo>
                      <a:pt x="0" y="98"/>
                    </a:lnTo>
                    <a:lnTo>
                      <a:pt x="8" y="88"/>
                    </a:lnTo>
                    <a:lnTo>
                      <a:pt x="8" y="88"/>
                    </a:lnTo>
                    <a:lnTo>
                      <a:pt x="18" y="62"/>
                    </a:lnTo>
                    <a:lnTo>
                      <a:pt x="28" y="70"/>
                    </a:lnTo>
                    <a:close/>
                    <a:moveTo>
                      <a:pt x="12" y="0"/>
                    </a:moveTo>
                    <a:lnTo>
                      <a:pt x="12" y="0"/>
                    </a:lnTo>
                    <a:lnTo>
                      <a:pt x="22" y="8"/>
                    </a:lnTo>
                    <a:lnTo>
                      <a:pt x="32" y="16"/>
                    </a:lnTo>
                    <a:lnTo>
                      <a:pt x="26" y="24"/>
                    </a:lnTo>
                    <a:lnTo>
                      <a:pt x="26" y="24"/>
                    </a:lnTo>
                    <a:lnTo>
                      <a:pt x="16" y="16"/>
                    </a:lnTo>
                    <a:lnTo>
                      <a:pt x="6" y="8"/>
                    </a:lnTo>
                    <a:lnTo>
                      <a:pt x="12" y="0"/>
                    </a:lnTo>
                    <a:close/>
                    <a:moveTo>
                      <a:pt x="46" y="28"/>
                    </a:moveTo>
                    <a:lnTo>
                      <a:pt x="46" y="28"/>
                    </a:lnTo>
                    <a:lnTo>
                      <a:pt x="34" y="28"/>
                    </a:lnTo>
                    <a:lnTo>
                      <a:pt x="34" y="18"/>
                    </a:lnTo>
                    <a:lnTo>
                      <a:pt x="34" y="18"/>
                    </a:lnTo>
                    <a:lnTo>
                      <a:pt x="46" y="18"/>
                    </a:lnTo>
                    <a:lnTo>
                      <a:pt x="62" y="18"/>
                    </a:lnTo>
                    <a:lnTo>
                      <a:pt x="62" y="12"/>
                    </a:lnTo>
                    <a:lnTo>
                      <a:pt x="62" y="12"/>
                    </a:lnTo>
                    <a:lnTo>
                      <a:pt x="62" y="0"/>
                    </a:lnTo>
                    <a:lnTo>
                      <a:pt x="74" y="0"/>
                    </a:lnTo>
                    <a:lnTo>
                      <a:pt x="74" y="0"/>
                    </a:lnTo>
                    <a:lnTo>
                      <a:pt x="72" y="12"/>
                    </a:lnTo>
                    <a:lnTo>
                      <a:pt x="72" y="18"/>
                    </a:lnTo>
                    <a:lnTo>
                      <a:pt x="94" y="18"/>
                    </a:lnTo>
                    <a:lnTo>
                      <a:pt x="94" y="18"/>
                    </a:lnTo>
                    <a:lnTo>
                      <a:pt x="106" y="18"/>
                    </a:lnTo>
                    <a:lnTo>
                      <a:pt x="106" y="28"/>
                    </a:lnTo>
                    <a:lnTo>
                      <a:pt x="106" y="28"/>
                    </a:lnTo>
                    <a:lnTo>
                      <a:pt x="94" y="28"/>
                    </a:lnTo>
                    <a:lnTo>
                      <a:pt x="72" y="28"/>
                    </a:lnTo>
                    <a:lnTo>
                      <a:pt x="72" y="48"/>
                    </a:lnTo>
                    <a:lnTo>
                      <a:pt x="98" y="48"/>
                    </a:lnTo>
                    <a:lnTo>
                      <a:pt x="98" y="48"/>
                    </a:lnTo>
                    <a:lnTo>
                      <a:pt x="110" y="46"/>
                    </a:lnTo>
                    <a:lnTo>
                      <a:pt x="110" y="58"/>
                    </a:lnTo>
                    <a:lnTo>
                      <a:pt x="110" y="58"/>
                    </a:lnTo>
                    <a:lnTo>
                      <a:pt x="98" y="58"/>
                    </a:lnTo>
                    <a:lnTo>
                      <a:pt x="68" y="58"/>
                    </a:lnTo>
                    <a:lnTo>
                      <a:pt x="68" y="58"/>
                    </a:lnTo>
                    <a:lnTo>
                      <a:pt x="62" y="76"/>
                    </a:lnTo>
                    <a:lnTo>
                      <a:pt x="54" y="92"/>
                    </a:lnTo>
                    <a:lnTo>
                      <a:pt x="54" y="92"/>
                    </a:lnTo>
                    <a:lnTo>
                      <a:pt x="88" y="86"/>
                    </a:lnTo>
                    <a:lnTo>
                      <a:pt x="88" y="86"/>
                    </a:lnTo>
                    <a:lnTo>
                      <a:pt x="76" y="68"/>
                    </a:lnTo>
                    <a:lnTo>
                      <a:pt x="84" y="64"/>
                    </a:lnTo>
                    <a:lnTo>
                      <a:pt x="84" y="64"/>
                    </a:lnTo>
                    <a:lnTo>
                      <a:pt x="98" y="80"/>
                    </a:lnTo>
                    <a:lnTo>
                      <a:pt x="110" y="102"/>
                    </a:lnTo>
                    <a:lnTo>
                      <a:pt x="100" y="106"/>
                    </a:lnTo>
                    <a:lnTo>
                      <a:pt x="100" y="106"/>
                    </a:lnTo>
                    <a:lnTo>
                      <a:pt x="94" y="96"/>
                    </a:lnTo>
                    <a:lnTo>
                      <a:pt x="94" y="96"/>
                    </a:lnTo>
                    <a:lnTo>
                      <a:pt x="50" y="102"/>
                    </a:lnTo>
                    <a:lnTo>
                      <a:pt x="50" y="102"/>
                    </a:lnTo>
                    <a:lnTo>
                      <a:pt x="30" y="104"/>
                    </a:lnTo>
                    <a:lnTo>
                      <a:pt x="28" y="92"/>
                    </a:lnTo>
                    <a:lnTo>
                      <a:pt x="28" y="92"/>
                    </a:lnTo>
                    <a:lnTo>
                      <a:pt x="32" y="92"/>
                    </a:lnTo>
                    <a:lnTo>
                      <a:pt x="32" y="92"/>
                    </a:lnTo>
                    <a:lnTo>
                      <a:pt x="42" y="92"/>
                    </a:lnTo>
                    <a:lnTo>
                      <a:pt x="42" y="92"/>
                    </a:lnTo>
                    <a:lnTo>
                      <a:pt x="50" y="74"/>
                    </a:lnTo>
                    <a:lnTo>
                      <a:pt x="56" y="58"/>
                    </a:lnTo>
                    <a:lnTo>
                      <a:pt x="42" y="58"/>
                    </a:lnTo>
                    <a:lnTo>
                      <a:pt x="42" y="58"/>
                    </a:lnTo>
                    <a:lnTo>
                      <a:pt x="30" y="58"/>
                    </a:lnTo>
                    <a:lnTo>
                      <a:pt x="30" y="46"/>
                    </a:lnTo>
                    <a:lnTo>
                      <a:pt x="30" y="46"/>
                    </a:lnTo>
                    <a:lnTo>
                      <a:pt x="42" y="48"/>
                    </a:lnTo>
                    <a:lnTo>
                      <a:pt x="62" y="48"/>
                    </a:lnTo>
                    <a:lnTo>
                      <a:pt x="62" y="28"/>
                    </a:lnTo>
                    <a:lnTo>
                      <a:pt x="46"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 name="Freeform 102"/>
              <p:cNvSpPr>
                <a:spLocks noEditPoints="1"/>
              </p:cNvSpPr>
              <p:nvPr/>
            </p:nvSpPr>
            <p:spPr bwMode="auto">
              <a:xfrm>
                <a:off x="4826" y="3340"/>
                <a:ext cx="100" cy="106"/>
              </a:xfrm>
              <a:custGeom>
                <a:avLst/>
                <a:gdLst>
                  <a:gd name="T0" fmla="*/ 12 w 100"/>
                  <a:gd name="T1" fmla="*/ 106 h 106"/>
                  <a:gd name="T2" fmla="*/ 0 w 100"/>
                  <a:gd name="T3" fmla="*/ 92 h 106"/>
                  <a:gd name="T4" fmla="*/ 0 w 100"/>
                  <a:gd name="T5" fmla="*/ 0 h 106"/>
                  <a:gd name="T6" fmla="*/ 34 w 100"/>
                  <a:gd name="T7" fmla="*/ 0 h 106"/>
                  <a:gd name="T8" fmla="*/ 46 w 100"/>
                  <a:gd name="T9" fmla="*/ 0 h 106"/>
                  <a:gd name="T10" fmla="*/ 44 w 100"/>
                  <a:gd name="T11" fmla="*/ 28 h 106"/>
                  <a:gd name="T12" fmla="*/ 34 w 100"/>
                  <a:gd name="T13" fmla="*/ 38 h 106"/>
                  <a:gd name="T14" fmla="*/ 12 w 100"/>
                  <a:gd name="T15" fmla="*/ 16 h 106"/>
                  <a:gd name="T16" fmla="*/ 12 w 100"/>
                  <a:gd name="T17" fmla="*/ 8 h 106"/>
                  <a:gd name="T18" fmla="*/ 36 w 100"/>
                  <a:gd name="T19" fmla="*/ 30 h 106"/>
                  <a:gd name="T20" fmla="*/ 12 w 100"/>
                  <a:gd name="T21" fmla="*/ 30 h 106"/>
                  <a:gd name="T22" fmla="*/ 20 w 100"/>
                  <a:gd name="T23" fmla="*/ 54 h 106"/>
                  <a:gd name="T24" fmla="*/ 32 w 100"/>
                  <a:gd name="T25" fmla="*/ 46 h 106"/>
                  <a:gd name="T26" fmla="*/ 80 w 100"/>
                  <a:gd name="T27" fmla="*/ 44 h 106"/>
                  <a:gd name="T28" fmla="*/ 68 w 100"/>
                  <a:gd name="T29" fmla="*/ 54 h 106"/>
                  <a:gd name="T30" fmla="*/ 70 w 100"/>
                  <a:gd name="T31" fmla="*/ 66 h 106"/>
                  <a:gd name="T32" fmla="*/ 82 w 100"/>
                  <a:gd name="T33" fmla="*/ 76 h 106"/>
                  <a:gd name="T34" fmla="*/ 66 w 100"/>
                  <a:gd name="T35" fmla="*/ 74 h 106"/>
                  <a:gd name="T36" fmla="*/ 68 w 100"/>
                  <a:gd name="T37" fmla="*/ 104 h 106"/>
                  <a:gd name="T38" fmla="*/ 58 w 100"/>
                  <a:gd name="T39" fmla="*/ 92 h 106"/>
                  <a:gd name="T40" fmla="*/ 42 w 100"/>
                  <a:gd name="T41" fmla="*/ 74 h 106"/>
                  <a:gd name="T42" fmla="*/ 38 w 100"/>
                  <a:gd name="T43" fmla="*/ 88 h 106"/>
                  <a:gd name="T44" fmla="*/ 26 w 100"/>
                  <a:gd name="T45" fmla="*/ 104 h 106"/>
                  <a:gd name="T46" fmla="*/ 24 w 100"/>
                  <a:gd name="T47" fmla="*/ 92 h 106"/>
                  <a:gd name="T48" fmla="*/ 32 w 100"/>
                  <a:gd name="T49" fmla="*/ 82 h 106"/>
                  <a:gd name="T50" fmla="*/ 30 w 100"/>
                  <a:gd name="T51" fmla="*/ 74 h 106"/>
                  <a:gd name="T52" fmla="*/ 18 w 100"/>
                  <a:gd name="T53" fmla="*/ 66 h 106"/>
                  <a:gd name="T54" fmla="*/ 34 w 100"/>
                  <a:gd name="T55" fmla="*/ 66 h 106"/>
                  <a:gd name="T56" fmla="*/ 44 w 100"/>
                  <a:gd name="T57" fmla="*/ 54 h 106"/>
                  <a:gd name="T58" fmla="*/ 58 w 100"/>
                  <a:gd name="T59" fmla="*/ 66 h 106"/>
                  <a:gd name="T60" fmla="*/ 100 w 100"/>
                  <a:gd name="T61" fmla="*/ 92 h 106"/>
                  <a:gd name="T62" fmla="*/ 98 w 100"/>
                  <a:gd name="T63" fmla="*/ 102 h 106"/>
                  <a:gd name="T64" fmla="*/ 86 w 100"/>
                  <a:gd name="T65" fmla="*/ 104 h 106"/>
                  <a:gd name="T66" fmla="*/ 76 w 100"/>
                  <a:gd name="T67" fmla="*/ 104 h 106"/>
                  <a:gd name="T68" fmla="*/ 86 w 100"/>
                  <a:gd name="T69" fmla="*/ 94 h 106"/>
                  <a:gd name="T70" fmla="*/ 90 w 100"/>
                  <a:gd name="T71" fmla="*/ 92 h 106"/>
                  <a:gd name="T72" fmla="*/ 66 w 100"/>
                  <a:gd name="T73" fmla="*/ 38 h 106"/>
                  <a:gd name="T74" fmla="*/ 54 w 100"/>
                  <a:gd name="T75" fmla="*/ 28 h 106"/>
                  <a:gd name="T76" fmla="*/ 54 w 100"/>
                  <a:gd name="T77" fmla="*/ 0 h 106"/>
                  <a:gd name="T78" fmla="*/ 88 w 100"/>
                  <a:gd name="T79" fmla="*/ 0 h 106"/>
                  <a:gd name="T80" fmla="*/ 100 w 100"/>
                  <a:gd name="T81" fmla="*/ 0 h 106"/>
                  <a:gd name="T82" fmla="*/ 64 w 100"/>
                  <a:gd name="T83" fmla="*/ 16 h 106"/>
                  <a:gd name="T84" fmla="*/ 64 w 100"/>
                  <a:gd name="T85" fmla="*/ 8 h 106"/>
                  <a:gd name="T86" fmla="*/ 90 w 100"/>
                  <a:gd name="T87" fmla="*/ 30 h 106"/>
                  <a:gd name="T88" fmla="*/ 64 w 100"/>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06">
                    <a:moveTo>
                      <a:pt x="12" y="92"/>
                    </a:moveTo>
                    <a:lnTo>
                      <a:pt x="12" y="92"/>
                    </a:lnTo>
                    <a:lnTo>
                      <a:pt x="12" y="106"/>
                    </a:lnTo>
                    <a:lnTo>
                      <a:pt x="0" y="106"/>
                    </a:lnTo>
                    <a:lnTo>
                      <a:pt x="0" y="106"/>
                    </a:lnTo>
                    <a:lnTo>
                      <a:pt x="0" y="92"/>
                    </a:lnTo>
                    <a:lnTo>
                      <a:pt x="0" y="14"/>
                    </a:lnTo>
                    <a:lnTo>
                      <a:pt x="0" y="14"/>
                    </a:lnTo>
                    <a:lnTo>
                      <a:pt x="0" y="0"/>
                    </a:lnTo>
                    <a:lnTo>
                      <a:pt x="0" y="0"/>
                    </a:lnTo>
                    <a:lnTo>
                      <a:pt x="12" y="0"/>
                    </a:lnTo>
                    <a:lnTo>
                      <a:pt x="34" y="0"/>
                    </a:lnTo>
                    <a:lnTo>
                      <a:pt x="34" y="0"/>
                    </a:lnTo>
                    <a:lnTo>
                      <a:pt x="46" y="0"/>
                    </a:lnTo>
                    <a:lnTo>
                      <a:pt x="46" y="0"/>
                    </a:lnTo>
                    <a:lnTo>
                      <a:pt x="44" y="12"/>
                    </a:lnTo>
                    <a:lnTo>
                      <a:pt x="44" y="28"/>
                    </a:lnTo>
                    <a:lnTo>
                      <a:pt x="44" y="28"/>
                    </a:lnTo>
                    <a:lnTo>
                      <a:pt x="46" y="38"/>
                    </a:lnTo>
                    <a:lnTo>
                      <a:pt x="46" y="38"/>
                    </a:lnTo>
                    <a:lnTo>
                      <a:pt x="34" y="38"/>
                    </a:lnTo>
                    <a:lnTo>
                      <a:pt x="12" y="38"/>
                    </a:lnTo>
                    <a:lnTo>
                      <a:pt x="12" y="92"/>
                    </a:lnTo>
                    <a:close/>
                    <a:moveTo>
                      <a:pt x="12" y="16"/>
                    </a:moveTo>
                    <a:lnTo>
                      <a:pt x="36" y="16"/>
                    </a:lnTo>
                    <a:lnTo>
                      <a:pt x="36" y="8"/>
                    </a:lnTo>
                    <a:lnTo>
                      <a:pt x="12" y="8"/>
                    </a:lnTo>
                    <a:lnTo>
                      <a:pt x="12" y="16"/>
                    </a:lnTo>
                    <a:close/>
                    <a:moveTo>
                      <a:pt x="12" y="30"/>
                    </a:moveTo>
                    <a:lnTo>
                      <a:pt x="36" y="30"/>
                    </a:lnTo>
                    <a:lnTo>
                      <a:pt x="36" y="24"/>
                    </a:lnTo>
                    <a:lnTo>
                      <a:pt x="12" y="24"/>
                    </a:lnTo>
                    <a:lnTo>
                      <a:pt x="12" y="30"/>
                    </a:lnTo>
                    <a:close/>
                    <a:moveTo>
                      <a:pt x="32" y="54"/>
                    </a:moveTo>
                    <a:lnTo>
                      <a:pt x="32" y="54"/>
                    </a:lnTo>
                    <a:lnTo>
                      <a:pt x="20" y="54"/>
                    </a:lnTo>
                    <a:lnTo>
                      <a:pt x="20" y="44"/>
                    </a:lnTo>
                    <a:lnTo>
                      <a:pt x="20" y="44"/>
                    </a:lnTo>
                    <a:lnTo>
                      <a:pt x="32" y="46"/>
                    </a:lnTo>
                    <a:lnTo>
                      <a:pt x="68" y="46"/>
                    </a:lnTo>
                    <a:lnTo>
                      <a:pt x="68" y="46"/>
                    </a:lnTo>
                    <a:lnTo>
                      <a:pt x="80" y="44"/>
                    </a:lnTo>
                    <a:lnTo>
                      <a:pt x="80" y="54"/>
                    </a:lnTo>
                    <a:lnTo>
                      <a:pt x="80" y="54"/>
                    </a:lnTo>
                    <a:lnTo>
                      <a:pt x="68" y="54"/>
                    </a:lnTo>
                    <a:lnTo>
                      <a:pt x="66" y="54"/>
                    </a:lnTo>
                    <a:lnTo>
                      <a:pt x="66" y="66"/>
                    </a:lnTo>
                    <a:lnTo>
                      <a:pt x="70" y="66"/>
                    </a:lnTo>
                    <a:lnTo>
                      <a:pt x="70" y="66"/>
                    </a:lnTo>
                    <a:lnTo>
                      <a:pt x="82" y="66"/>
                    </a:lnTo>
                    <a:lnTo>
                      <a:pt x="82" y="76"/>
                    </a:lnTo>
                    <a:lnTo>
                      <a:pt x="82" y="76"/>
                    </a:lnTo>
                    <a:lnTo>
                      <a:pt x="70" y="74"/>
                    </a:lnTo>
                    <a:lnTo>
                      <a:pt x="66" y="74"/>
                    </a:lnTo>
                    <a:lnTo>
                      <a:pt x="66" y="92"/>
                    </a:lnTo>
                    <a:lnTo>
                      <a:pt x="66" y="92"/>
                    </a:lnTo>
                    <a:lnTo>
                      <a:pt x="68" y="104"/>
                    </a:lnTo>
                    <a:lnTo>
                      <a:pt x="56" y="104"/>
                    </a:lnTo>
                    <a:lnTo>
                      <a:pt x="56" y="104"/>
                    </a:lnTo>
                    <a:lnTo>
                      <a:pt x="58" y="92"/>
                    </a:lnTo>
                    <a:lnTo>
                      <a:pt x="58" y="74"/>
                    </a:lnTo>
                    <a:lnTo>
                      <a:pt x="42" y="74"/>
                    </a:lnTo>
                    <a:lnTo>
                      <a:pt x="42" y="74"/>
                    </a:lnTo>
                    <a:lnTo>
                      <a:pt x="40" y="82"/>
                    </a:lnTo>
                    <a:lnTo>
                      <a:pt x="38" y="88"/>
                    </a:lnTo>
                    <a:lnTo>
                      <a:pt x="38" y="88"/>
                    </a:lnTo>
                    <a:lnTo>
                      <a:pt x="34" y="96"/>
                    </a:lnTo>
                    <a:lnTo>
                      <a:pt x="26" y="104"/>
                    </a:lnTo>
                    <a:lnTo>
                      <a:pt x="26" y="104"/>
                    </a:lnTo>
                    <a:lnTo>
                      <a:pt x="18" y="98"/>
                    </a:lnTo>
                    <a:lnTo>
                      <a:pt x="18" y="98"/>
                    </a:lnTo>
                    <a:lnTo>
                      <a:pt x="24" y="92"/>
                    </a:lnTo>
                    <a:lnTo>
                      <a:pt x="28" y="88"/>
                    </a:lnTo>
                    <a:lnTo>
                      <a:pt x="28" y="88"/>
                    </a:lnTo>
                    <a:lnTo>
                      <a:pt x="32" y="82"/>
                    </a:lnTo>
                    <a:lnTo>
                      <a:pt x="32" y="74"/>
                    </a:lnTo>
                    <a:lnTo>
                      <a:pt x="30" y="74"/>
                    </a:lnTo>
                    <a:lnTo>
                      <a:pt x="30" y="74"/>
                    </a:lnTo>
                    <a:lnTo>
                      <a:pt x="18" y="76"/>
                    </a:lnTo>
                    <a:lnTo>
                      <a:pt x="18" y="66"/>
                    </a:lnTo>
                    <a:lnTo>
                      <a:pt x="18" y="66"/>
                    </a:lnTo>
                    <a:lnTo>
                      <a:pt x="30" y="66"/>
                    </a:lnTo>
                    <a:lnTo>
                      <a:pt x="34" y="66"/>
                    </a:lnTo>
                    <a:lnTo>
                      <a:pt x="34" y="66"/>
                    </a:lnTo>
                    <a:lnTo>
                      <a:pt x="34" y="54"/>
                    </a:lnTo>
                    <a:lnTo>
                      <a:pt x="32" y="54"/>
                    </a:lnTo>
                    <a:close/>
                    <a:moveTo>
                      <a:pt x="44" y="54"/>
                    </a:moveTo>
                    <a:lnTo>
                      <a:pt x="44" y="54"/>
                    </a:lnTo>
                    <a:lnTo>
                      <a:pt x="42" y="66"/>
                    </a:lnTo>
                    <a:lnTo>
                      <a:pt x="58" y="66"/>
                    </a:lnTo>
                    <a:lnTo>
                      <a:pt x="58" y="54"/>
                    </a:lnTo>
                    <a:lnTo>
                      <a:pt x="44" y="54"/>
                    </a:lnTo>
                    <a:close/>
                    <a:moveTo>
                      <a:pt x="100" y="92"/>
                    </a:moveTo>
                    <a:lnTo>
                      <a:pt x="100" y="92"/>
                    </a:lnTo>
                    <a:lnTo>
                      <a:pt x="100" y="98"/>
                    </a:lnTo>
                    <a:lnTo>
                      <a:pt x="98" y="102"/>
                    </a:lnTo>
                    <a:lnTo>
                      <a:pt x="98" y="102"/>
                    </a:lnTo>
                    <a:lnTo>
                      <a:pt x="92" y="104"/>
                    </a:lnTo>
                    <a:lnTo>
                      <a:pt x="86" y="104"/>
                    </a:lnTo>
                    <a:lnTo>
                      <a:pt x="86" y="104"/>
                    </a:lnTo>
                    <a:lnTo>
                      <a:pt x="76" y="104"/>
                    </a:lnTo>
                    <a:lnTo>
                      <a:pt x="76" y="104"/>
                    </a:lnTo>
                    <a:lnTo>
                      <a:pt x="74" y="94"/>
                    </a:lnTo>
                    <a:lnTo>
                      <a:pt x="74" y="94"/>
                    </a:lnTo>
                    <a:lnTo>
                      <a:pt x="86" y="94"/>
                    </a:lnTo>
                    <a:lnTo>
                      <a:pt x="86" y="94"/>
                    </a:lnTo>
                    <a:lnTo>
                      <a:pt x="88" y="94"/>
                    </a:lnTo>
                    <a:lnTo>
                      <a:pt x="90" y="92"/>
                    </a:lnTo>
                    <a:lnTo>
                      <a:pt x="90" y="38"/>
                    </a:lnTo>
                    <a:lnTo>
                      <a:pt x="66" y="38"/>
                    </a:lnTo>
                    <a:lnTo>
                      <a:pt x="66" y="38"/>
                    </a:lnTo>
                    <a:lnTo>
                      <a:pt x="54" y="38"/>
                    </a:lnTo>
                    <a:lnTo>
                      <a:pt x="54" y="38"/>
                    </a:lnTo>
                    <a:lnTo>
                      <a:pt x="54" y="28"/>
                    </a:lnTo>
                    <a:lnTo>
                      <a:pt x="54" y="12"/>
                    </a:lnTo>
                    <a:lnTo>
                      <a:pt x="54" y="12"/>
                    </a:lnTo>
                    <a:lnTo>
                      <a:pt x="54" y="0"/>
                    </a:lnTo>
                    <a:lnTo>
                      <a:pt x="54" y="0"/>
                    </a:lnTo>
                    <a:lnTo>
                      <a:pt x="66" y="0"/>
                    </a:lnTo>
                    <a:lnTo>
                      <a:pt x="88" y="0"/>
                    </a:lnTo>
                    <a:lnTo>
                      <a:pt x="88" y="0"/>
                    </a:lnTo>
                    <a:lnTo>
                      <a:pt x="100" y="0"/>
                    </a:lnTo>
                    <a:lnTo>
                      <a:pt x="100" y="0"/>
                    </a:lnTo>
                    <a:lnTo>
                      <a:pt x="100" y="14"/>
                    </a:lnTo>
                    <a:lnTo>
                      <a:pt x="100" y="92"/>
                    </a:lnTo>
                    <a:close/>
                    <a:moveTo>
                      <a:pt x="64" y="16"/>
                    </a:moveTo>
                    <a:lnTo>
                      <a:pt x="90" y="16"/>
                    </a:lnTo>
                    <a:lnTo>
                      <a:pt x="90" y="8"/>
                    </a:lnTo>
                    <a:lnTo>
                      <a:pt x="64" y="8"/>
                    </a:lnTo>
                    <a:lnTo>
                      <a:pt x="64" y="16"/>
                    </a:lnTo>
                    <a:close/>
                    <a:moveTo>
                      <a:pt x="64" y="30"/>
                    </a:moveTo>
                    <a:lnTo>
                      <a:pt x="90" y="30"/>
                    </a:lnTo>
                    <a:lnTo>
                      <a:pt x="90" y="24"/>
                    </a:lnTo>
                    <a:lnTo>
                      <a:pt x="64" y="24"/>
                    </a:lnTo>
                    <a:lnTo>
                      <a:pt x="64"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 name="Freeform 103"/>
              <p:cNvSpPr>
                <a:spLocks noEditPoints="1"/>
              </p:cNvSpPr>
              <p:nvPr/>
            </p:nvSpPr>
            <p:spPr bwMode="auto">
              <a:xfrm>
                <a:off x="4940" y="3340"/>
                <a:ext cx="112" cy="106"/>
              </a:xfrm>
              <a:custGeom>
                <a:avLst/>
                <a:gdLst>
                  <a:gd name="T0" fmla="*/ 28 w 112"/>
                  <a:gd name="T1" fmla="*/ 48 h 106"/>
                  <a:gd name="T2" fmla="*/ 18 w 112"/>
                  <a:gd name="T3" fmla="*/ 48 h 106"/>
                  <a:gd name="T4" fmla="*/ 0 w 112"/>
                  <a:gd name="T5" fmla="*/ 46 h 106"/>
                  <a:gd name="T6" fmla="*/ 24 w 112"/>
                  <a:gd name="T7" fmla="*/ 32 h 106"/>
                  <a:gd name="T8" fmla="*/ 8 w 112"/>
                  <a:gd name="T9" fmla="*/ 16 h 106"/>
                  <a:gd name="T10" fmla="*/ 32 w 112"/>
                  <a:gd name="T11" fmla="*/ 26 h 106"/>
                  <a:gd name="T12" fmla="*/ 46 w 112"/>
                  <a:gd name="T13" fmla="*/ 10 h 106"/>
                  <a:gd name="T14" fmla="*/ 18 w 112"/>
                  <a:gd name="T15" fmla="*/ 12 h 106"/>
                  <a:gd name="T16" fmla="*/ 28 w 112"/>
                  <a:gd name="T17" fmla="*/ 2 h 106"/>
                  <a:gd name="T18" fmla="*/ 60 w 112"/>
                  <a:gd name="T19" fmla="*/ 0 h 106"/>
                  <a:gd name="T20" fmla="*/ 68 w 112"/>
                  <a:gd name="T21" fmla="*/ 16 h 106"/>
                  <a:gd name="T22" fmla="*/ 80 w 112"/>
                  <a:gd name="T23" fmla="*/ 2 h 106"/>
                  <a:gd name="T24" fmla="*/ 86 w 112"/>
                  <a:gd name="T25" fmla="*/ 10 h 106"/>
                  <a:gd name="T26" fmla="*/ 76 w 112"/>
                  <a:gd name="T27" fmla="*/ 22 h 106"/>
                  <a:gd name="T28" fmla="*/ 92 w 112"/>
                  <a:gd name="T29" fmla="*/ 20 h 106"/>
                  <a:gd name="T30" fmla="*/ 106 w 112"/>
                  <a:gd name="T31" fmla="*/ 18 h 106"/>
                  <a:gd name="T32" fmla="*/ 92 w 112"/>
                  <a:gd name="T33" fmla="*/ 34 h 106"/>
                  <a:gd name="T34" fmla="*/ 112 w 112"/>
                  <a:gd name="T35" fmla="*/ 44 h 106"/>
                  <a:gd name="T36" fmla="*/ 106 w 112"/>
                  <a:gd name="T37" fmla="*/ 54 h 106"/>
                  <a:gd name="T38" fmla="*/ 84 w 112"/>
                  <a:gd name="T39" fmla="*/ 48 h 106"/>
                  <a:gd name="T40" fmla="*/ 74 w 112"/>
                  <a:gd name="T41" fmla="*/ 48 h 106"/>
                  <a:gd name="T42" fmla="*/ 92 w 112"/>
                  <a:gd name="T43" fmla="*/ 62 h 106"/>
                  <a:gd name="T44" fmla="*/ 106 w 112"/>
                  <a:gd name="T45" fmla="*/ 72 h 106"/>
                  <a:gd name="T46" fmla="*/ 74 w 112"/>
                  <a:gd name="T47" fmla="*/ 92 h 106"/>
                  <a:gd name="T48" fmla="*/ 76 w 112"/>
                  <a:gd name="T49" fmla="*/ 94 h 106"/>
                  <a:gd name="T50" fmla="*/ 84 w 112"/>
                  <a:gd name="T51" fmla="*/ 94 h 106"/>
                  <a:gd name="T52" fmla="*/ 98 w 112"/>
                  <a:gd name="T53" fmla="*/ 88 h 106"/>
                  <a:gd name="T54" fmla="*/ 110 w 112"/>
                  <a:gd name="T55" fmla="*/ 84 h 106"/>
                  <a:gd name="T56" fmla="*/ 102 w 112"/>
                  <a:gd name="T57" fmla="*/ 102 h 106"/>
                  <a:gd name="T58" fmla="*/ 82 w 112"/>
                  <a:gd name="T59" fmla="*/ 104 h 106"/>
                  <a:gd name="T60" fmla="*/ 64 w 112"/>
                  <a:gd name="T61" fmla="*/ 100 h 106"/>
                  <a:gd name="T62" fmla="*/ 46 w 112"/>
                  <a:gd name="T63" fmla="*/ 72 h 106"/>
                  <a:gd name="T64" fmla="*/ 36 w 112"/>
                  <a:gd name="T65" fmla="*/ 90 h 106"/>
                  <a:gd name="T66" fmla="*/ 10 w 112"/>
                  <a:gd name="T67" fmla="*/ 106 h 106"/>
                  <a:gd name="T68" fmla="*/ 4 w 112"/>
                  <a:gd name="T69" fmla="*/ 98 h 106"/>
                  <a:gd name="T70" fmla="*/ 24 w 112"/>
                  <a:gd name="T71" fmla="*/ 88 h 106"/>
                  <a:gd name="T72" fmla="*/ 18 w 112"/>
                  <a:gd name="T73" fmla="*/ 72 h 106"/>
                  <a:gd name="T74" fmla="*/ 6 w 112"/>
                  <a:gd name="T75" fmla="*/ 62 h 106"/>
                  <a:gd name="T76" fmla="*/ 36 w 112"/>
                  <a:gd name="T77" fmla="*/ 62 h 106"/>
                  <a:gd name="T78" fmla="*/ 36 w 112"/>
                  <a:gd name="T79" fmla="*/ 48 h 106"/>
                  <a:gd name="T80" fmla="*/ 78 w 112"/>
                  <a:gd name="T81" fmla="*/ 38 h 106"/>
                  <a:gd name="T82" fmla="*/ 56 w 112"/>
                  <a:gd name="T83" fmla="*/ 12 h 106"/>
                  <a:gd name="T84" fmla="*/ 34 w 112"/>
                  <a:gd name="T85" fmla="*/ 38 h 106"/>
                  <a:gd name="T86" fmla="*/ 72 w 112"/>
                  <a:gd name="T87" fmla="*/ 38 h 106"/>
                  <a:gd name="T88" fmla="*/ 46 w 112"/>
                  <a:gd name="T89" fmla="*/ 62 h 106"/>
                  <a:gd name="T90" fmla="*/ 48 w 112"/>
                  <a:gd name="T91"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6">
                    <a:moveTo>
                      <a:pt x="36" y="48"/>
                    </a:moveTo>
                    <a:lnTo>
                      <a:pt x="36" y="48"/>
                    </a:lnTo>
                    <a:lnTo>
                      <a:pt x="28" y="48"/>
                    </a:lnTo>
                    <a:lnTo>
                      <a:pt x="28" y="42"/>
                    </a:lnTo>
                    <a:lnTo>
                      <a:pt x="28" y="42"/>
                    </a:lnTo>
                    <a:lnTo>
                      <a:pt x="18" y="48"/>
                    </a:lnTo>
                    <a:lnTo>
                      <a:pt x="6" y="54"/>
                    </a:lnTo>
                    <a:lnTo>
                      <a:pt x="6" y="54"/>
                    </a:lnTo>
                    <a:lnTo>
                      <a:pt x="0" y="46"/>
                    </a:lnTo>
                    <a:lnTo>
                      <a:pt x="0" y="46"/>
                    </a:lnTo>
                    <a:lnTo>
                      <a:pt x="12" y="40"/>
                    </a:lnTo>
                    <a:lnTo>
                      <a:pt x="24" y="32"/>
                    </a:lnTo>
                    <a:lnTo>
                      <a:pt x="24" y="32"/>
                    </a:lnTo>
                    <a:lnTo>
                      <a:pt x="16" y="24"/>
                    </a:lnTo>
                    <a:lnTo>
                      <a:pt x="8" y="16"/>
                    </a:lnTo>
                    <a:lnTo>
                      <a:pt x="16" y="10"/>
                    </a:lnTo>
                    <a:lnTo>
                      <a:pt x="16" y="10"/>
                    </a:lnTo>
                    <a:lnTo>
                      <a:pt x="32" y="26"/>
                    </a:lnTo>
                    <a:lnTo>
                      <a:pt x="32" y="26"/>
                    </a:lnTo>
                    <a:lnTo>
                      <a:pt x="40" y="18"/>
                    </a:lnTo>
                    <a:lnTo>
                      <a:pt x="46" y="10"/>
                    </a:lnTo>
                    <a:lnTo>
                      <a:pt x="26" y="10"/>
                    </a:lnTo>
                    <a:lnTo>
                      <a:pt x="26" y="10"/>
                    </a:lnTo>
                    <a:lnTo>
                      <a:pt x="18" y="12"/>
                    </a:lnTo>
                    <a:lnTo>
                      <a:pt x="18" y="0"/>
                    </a:lnTo>
                    <a:lnTo>
                      <a:pt x="18" y="0"/>
                    </a:lnTo>
                    <a:lnTo>
                      <a:pt x="28" y="2"/>
                    </a:lnTo>
                    <a:lnTo>
                      <a:pt x="50" y="2"/>
                    </a:lnTo>
                    <a:lnTo>
                      <a:pt x="50" y="2"/>
                    </a:lnTo>
                    <a:lnTo>
                      <a:pt x="60" y="0"/>
                    </a:lnTo>
                    <a:lnTo>
                      <a:pt x="60" y="0"/>
                    </a:lnTo>
                    <a:lnTo>
                      <a:pt x="64" y="8"/>
                    </a:lnTo>
                    <a:lnTo>
                      <a:pt x="68" y="16"/>
                    </a:lnTo>
                    <a:lnTo>
                      <a:pt x="68" y="16"/>
                    </a:lnTo>
                    <a:lnTo>
                      <a:pt x="76" y="8"/>
                    </a:lnTo>
                    <a:lnTo>
                      <a:pt x="80" y="2"/>
                    </a:lnTo>
                    <a:lnTo>
                      <a:pt x="90" y="6"/>
                    </a:lnTo>
                    <a:lnTo>
                      <a:pt x="90" y="6"/>
                    </a:lnTo>
                    <a:lnTo>
                      <a:pt x="86" y="10"/>
                    </a:lnTo>
                    <a:lnTo>
                      <a:pt x="86" y="10"/>
                    </a:lnTo>
                    <a:lnTo>
                      <a:pt x="76" y="22"/>
                    </a:lnTo>
                    <a:lnTo>
                      <a:pt x="76" y="22"/>
                    </a:lnTo>
                    <a:lnTo>
                      <a:pt x="84" y="28"/>
                    </a:lnTo>
                    <a:lnTo>
                      <a:pt x="84" y="28"/>
                    </a:lnTo>
                    <a:lnTo>
                      <a:pt x="92" y="20"/>
                    </a:lnTo>
                    <a:lnTo>
                      <a:pt x="96" y="14"/>
                    </a:lnTo>
                    <a:lnTo>
                      <a:pt x="106" y="18"/>
                    </a:lnTo>
                    <a:lnTo>
                      <a:pt x="106" y="18"/>
                    </a:lnTo>
                    <a:lnTo>
                      <a:pt x="100" y="26"/>
                    </a:lnTo>
                    <a:lnTo>
                      <a:pt x="100" y="26"/>
                    </a:lnTo>
                    <a:lnTo>
                      <a:pt x="92" y="34"/>
                    </a:lnTo>
                    <a:lnTo>
                      <a:pt x="92" y="34"/>
                    </a:lnTo>
                    <a:lnTo>
                      <a:pt x="100" y="40"/>
                    </a:lnTo>
                    <a:lnTo>
                      <a:pt x="112" y="44"/>
                    </a:lnTo>
                    <a:lnTo>
                      <a:pt x="112" y="44"/>
                    </a:lnTo>
                    <a:lnTo>
                      <a:pt x="106" y="54"/>
                    </a:lnTo>
                    <a:lnTo>
                      <a:pt x="106" y="54"/>
                    </a:lnTo>
                    <a:lnTo>
                      <a:pt x="94" y="48"/>
                    </a:lnTo>
                    <a:lnTo>
                      <a:pt x="84" y="42"/>
                    </a:lnTo>
                    <a:lnTo>
                      <a:pt x="84" y="48"/>
                    </a:lnTo>
                    <a:lnTo>
                      <a:pt x="84" y="48"/>
                    </a:lnTo>
                    <a:lnTo>
                      <a:pt x="74" y="48"/>
                    </a:lnTo>
                    <a:lnTo>
                      <a:pt x="74" y="48"/>
                    </a:lnTo>
                    <a:lnTo>
                      <a:pt x="74" y="62"/>
                    </a:lnTo>
                    <a:lnTo>
                      <a:pt x="92" y="62"/>
                    </a:lnTo>
                    <a:lnTo>
                      <a:pt x="92" y="62"/>
                    </a:lnTo>
                    <a:lnTo>
                      <a:pt x="106" y="62"/>
                    </a:lnTo>
                    <a:lnTo>
                      <a:pt x="106" y="72"/>
                    </a:lnTo>
                    <a:lnTo>
                      <a:pt x="106" y="72"/>
                    </a:lnTo>
                    <a:lnTo>
                      <a:pt x="92" y="72"/>
                    </a:lnTo>
                    <a:lnTo>
                      <a:pt x="74" y="72"/>
                    </a:lnTo>
                    <a:lnTo>
                      <a:pt x="74" y="92"/>
                    </a:lnTo>
                    <a:lnTo>
                      <a:pt x="74" y="92"/>
                    </a:lnTo>
                    <a:lnTo>
                      <a:pt x="74" y="94"/>
                    </a:lnTo>
                    <a:lnTo>
                      <a:pt x="76" y="94"/>
                    </a:lnTo>
                    <a:lnTo>
                      <a:pt x="76" y="94"/>
                    </a:lnTo>
                    <a:lnTo>
                      <a:pt x="84" y="94"/>
                    </a:lnTo>
                    <a:lnTo>
                      <a:pt x="84" y="94"/>
                    </a:lnTo>
                    <a:lnTo>
                      <a:pt x="92" y="94"/>
                    </a:lnTo>
                    <a:lnTo>
                      <a:pt x="96" y="92"/>
                    </a:lnTo>
                    <a:lnTo>
                      <a:pt x="98" y="88"/>
                    </a:lnTo>
                    <a:lnTo>
                      <a:pt x="98" y="80"/>
                    </a:lnTo>
                    <a:lnTo>
                      <a:pt x="98" y="80"/>
                    </a:lnTo>
                    <a:lnTo>
                      <a:pt x="110" y="84"/>
                    </a:lnTo>
                    <a:lnTo>
                      <a:pt x="110" y="84"/>
                    </a:lnTo>
                    <a:lnTo>
                      <a:pt x="106" y="96"/>
                    </a:lnTo>
                    <a:lnTo>
                      <a:pt x="102" y="102"/>
                    </a:lnTo>
                    <a:lnTo>
                      <a:pt x="96" y="104"/>
                    </a:lnTo>
                    <a:lnTo>
                      <a:pt x="82" y="104"/>
                    </a:lnTo>
                    <a:lnTo>
                      <a:pt x="82" y="104"/>
                    </a:lnTo>
                    <a:lnTo>
                      <a:pt x="72" y="104"/>
                    </a:lnTo>
                    <a:lnTo>
                      <a:pt x="66" y="102"/>
                    </a:lnTo>
                    <a:lnTo>
                      <a:pt x="64" y="100"/>
                    </a:lnTo>
                    <a:lnTo>
                      <a:pt x="62" y="96"/>
                    </a:lnTo>
                    <a:lnTo>
                      <a:pt x="62" y="72"/>
                    </a:lnTo>
                    <a:lnTo>
                      <a:pt x="46" y="72"/>
                    </a:lnTo>
                    <a:lnTo>
                      <a:pt x="46" y="72"/>
                    </a:lnTo>
                    <a:lnTo>
                      <a:pt x="42" y="82"/>
                    </a:lnTo>
                    <a:lnTo>
                      <a:pt x="36" y="90"/>
                    </a:lnTo>
                    <a:lnTo>
                      <a:pt x="36" y="90"/>
                    </a:lnTo>
                    <a:lnTo>
                      <a:pt x="26" y="100"/>
                    </a:lnTo>
                    <a:lnTo>
                      <a:pt x="10" y="106"/>
                    </a:lnTo>
                    <a:lnTo>
                      <a:pt x="10" y="106"/>
                    </a:lnTo>
                    <a:lnTo>
                      <a:pt x="4" y="98"/>
                    </a:lnTo>
                    <a:lnTo>
                      <a:pt x="4" y="98"/>
                    </a:lnTo>
                    <a:lnTo>
                      <a:pt x="16" y="92"/>
                    </a:lnTo>
                    <a:lnTo>
                      <a:pt x="24" y="88"/>
                    </a:lnTo>
                    <a:lnTo>
                      <a:pt x="24" y="88"/>
                    </a:lnTo>
                    <a:lnTo>
                      <a:pt x="32" y="80"/>
                    </a:lnTo>
                    <a:lnTo>
                      <a:pt x="34" y="72"/>
                    </a:lnTo>
                    <a:lnTo>
                      <a:pt x="18" y="72"/>
                    </a:lnTo>
                    <a:lnTo>
                      <a:pt x="18" y="72"/>
                    </a:lnTo>
                    <a:lnTo>
                      <a:pt x="6" y="72"/>
                    </a:lnTo>
                    <a:lnTo>
                      <a:pt x="6" y="62"/>
                    </a:lnTo>
                    <a:lnTo>
                      <a:pt x="6" y="62"/>
                    </a:lnTo>
                    <a:lnTo>
                      <a:pt x="18" y="62"/>
                    </a:lnTo>
                    <a:lnTo>
                      <a:pt x="36" y="62"/>
                    </a:lnTo>
                    <a:lnTo>
                      <a:pt x="36" y="62"/>
                    </a:lnTo>
                    <a:lnTo>
                      <a:pt x="36" y="48"/>
                    </a:lnTo>
                    <a:lnTo>
                      <a:pt x="36" y="48"/>
                    </a:lnTo>
                    <a:close/>
                    <a:moveTo>
                      <a:pt x="72" y="38"/>
                    </a:moveTo>
                    <a:lnTo>
                      <a:pt x="72" y="38"/>
                    </a:lnTo>
                    <a:lnTo>
                      <a:pt x="78" y="38"/>
                    </a:lnTo>
                    <a:lnTo>
                      <a:pt x="78" y="38"/>
                    </a:lnTo>
                    <a:lnTo>
                      <a:pt x="66" y="26"/>
                    </a:lnTo>
                    <a:lnTo>
                      <a:pt x="56" y="12"/>
                    </a:lnTo>
                    <a:lnTo>
                      <a:pt x="56" y="12"/>
                    </a:lnTo>
                    <a:lnTo>
                      <a:pt x="46" y="26"/>
                    </a:lnTo>
                    <a:lnTo>
                      <a:pt x="34" y="38"/>
                    </a:lnTo>
                    <a:lnTo>
                      <a:pt x="34" y="38"/>
                    </a:lnTo>
                    <a:lnTo>
                      <a:pt x="40" y="38"/>
                    </a:lnTo>
                    <a:lnTo>
                      <a:pt x="72" y="38"/>
                    </a:lnTo>
                    <a:close/>
                    <a:moveTo>
                      <a:pt x="48" y="48"/>
                    </a:moveTo>
                    <a:lnTo>
                      <a:pt x="48" y="48"/>
                    </a:lnTo>
                    <a:lnTo>
                      <a:pt x="46" y="62"/>
                    </a:lnTo>
                    <a:lnTo>
                      <a:pt x="62" y="62"/>
                    </a:lnTo>
                    <a:lnTo>
                      <a:pt x="62" y="48"/>
                    </a:lnTo>
                    <a:lnTo>
                      <a:pt x="48"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 name="Freeform 104"/>
              <p:cNvSpPr>
                <a:spLocks/>
              </p:cNvSpPr>
              <p:nvPr/>
            </p:nvSpPr>
            <p:spPr bwMode="auto">
              <a:xfrm>
                <a:off x="2220" y="1060"/>
                <a:ext cx="1318" cy="1318"/>
              </a:xfrm>
              <a:custGeom>
                <a:avLst/>
                <a:gdLst>
                  <a:gd name="T0" fmla="*/ 1318 w 1318"/>
                  <a:gd name="T1" fmla="*/ 624 h 1318"/>
                  <a:gd name="T2" fmla="*/ 1306 w 1318"/>
                  <a:gd name="T3" fmla="*/ 526 h 1318"/>
                  <a:gd name="T4" fmla="*/ 1278 w 1318"/>
                  <a:gd name="T5" fmla="*/ 432 h 1318"/>
                  <a:gd name="T6" fmla="*/ 1238 w 1318"/>
                  <a:gd name="T7" fmla="*/ 344 h 1318"/>
                  <a:gd name="T8" fmla="*/ 1188 w 1318"/>
                  <a:gd name="T9" fmla="*/ 264 h 1318"/>
                  <a:gd name="T10" fmla="*/ 1126 w 1318"/>
                  <a:gd name="T11" fmla="*/ 192 h 1318"/>
                  <a:gd name="T12" fmla="*/ 1054 w 1318"/>
                  <a:gd name="T13" fmla="*/ 130 h 1318"/>
                  <a:gd name="T14" fmla="*/ 974 w 1318"/>
                  <a:gd name="T15" fmla="*/ 78 h 1318"/>
                  <a:gd name="T16" fmla="*/ 886 w 1318"/>
                  <a:gd name="T17" fmla="*/ 40 h 1318"/>
                  <a:gd name="T18" fmla="*/ 792 w 1318"/>
                  <a:gd name="T19" fmla="*/ 12 h 1318"/>
                  <a:gd name="T20" fmla="*/ 694 w 1318"/>
                  <a:gd name="T21" fmla="*/ 0 h 1318"/>
                  <a:gd name="T22" fmla="*/ 626 w 1318"/>
                  <a:gd name="T23" fmla="*/ 0 h 1318"/>
                  <a:gd name="T24" fmla="*/ 526 w 1318"/>
                  <a:gd name="T25" fmla="*/ 12 h 1318"/>
                  <a:gd name="T26" fmla="*/ 432 w 1318"/>
                  <a:gd name="T27" fmla="*/ 40 h 1318"/>
                  <a:gd name="T28" fmla="*/ 346 w 1318"/>
                  <a:gd name="T29" fmla="*/ 78 h 1318"/>
                  <a:gd name="T30" fmla="*/ 266 w 1318"/>
                  <a:gd name="T31" fmla="*/ 130 h 1318"/>
                  <a:gd name="T32" fmla="*/ 194 w 1318"/>
                  <a:gd name="T33" fmla="*/ 192 h 1318"/>
                  <a:gd name="T34" fmla="*/ 132 w 1318"/>
                  <a:gd name="T35" fmla="*/ 264 h 1318"/>
                  <a:gd name="T36" fmla="*/ 80 w 1318"/>
                  <a:gd name="T37" fmla="*/ 344 h 1318"/>
                  <a:gd name="T38" fmla="*/ 40 w 1318"/>
                  <a:gd name="T39" fmla="*/ 432 h 1318"/>
                  <a:gd name="T40" fmla="*/ 14 w 1318"/>
                  <a:gd name="T41" fmla="*/ 526 h 1318"/>
                  <a:gd name="T42" fmla="*/ 2 w 1318"/>
                  <a:gd name="T43" fmla="*/ 624 h 1318"/>
                  <a:gd name="T44" fmla="*/ 2 w 1318"/>
                  <a:gd name="T45" fmla="*/ 692 h 1318"/>
                  <a:gd name="T46" fmla="*/ 14 w 1318"/>
                  <a:gd name="T47" fmla="*/ 792 h 1318"/>
                  <a:gd name="T48" fmla="*/ 40 w 1318"/>
                  <a:gd name="T49" fmla="*/ 884 h 1318"/>
                  <a:gd name="T50" fmla="*/ 80 w 1318"/>
                  <a:gd name="T51" fmla="*/ 972 h 1318"/>
                  <a:gd name="T52" fmla="*/ 132 w 1318"/>
                  <a:gd name="T53" fmla="*/ 1052 h 1318"/>
                  <a:gd name="T54" fmla="*/ 194 w 1318"/>
                  <a:gd name="T55" fmla="*/ 1124 h 1318"/>
                  <a:gd name="T56" fmla="*/ 266 w 1318"/>
                  <a:gd name="T57" fmla="*/ 1186 h 1318"/>
                  <a:gd name="T58" fmla="*/ 346 w 1318"/>
                  <a:gd name="T59" fmla="*/ 1238 h 1318"/>
                  <a:gd name="T60" fmla="*/ 432 w 1318"/>
                  <a:gd name="T61" fmla="*/ 1278 h 1318"/>
                  <a:gd name="T62" fmla="*/ 526 w 1318"/>
                  <a:gd name="T63" fmla="*/ 1304 h 1318"/>
                  <a:gd name="T64" fmla="*/ 626 w 1318"/>
                  <a:gd name="T65" fmla="*/ 1316 h 1318"/>
                  <a:gd name="T66" fmla="*/ 694 w 1318"/>
                  <a:gd name="T67" fmla="*/ 1316 h 1318"/>
                  <a:gd name="T68" fmla="*/ 792 w 1318"/>
                  <a:gd name="T69" fmla="*/ 1304 h 1318"/>
                  <a:gd name="T70" fmla="*/ 886 w 1318"/>
                  <a:gd name="T71" fmla="*/ 1278 h 1318"/>
                  <a:gd name="T72" fmla="*/ 974 w 1318"/>
                  <a:gd name="T73" fmla="*/ 1238 h 1318"/>
                  <a:gd name="T74" fmla="*/ 1054 w 1318"/>
                  <a:gd name="T75" fmla="*/ 1186 h 1318"/>
                  <a:gd name="T76" fmla="*/ 1126 w 1318"/>
                  <a:gd name="T77" fmla="*/ 1124 h 1318"/>
                  <a:gd name="T78" fmla="*/ 1188 w 1318"/>
                  <a:gd name="T79" fmla="*/ 1052 h 1318"/>
                  <a:gd name="T80" fmla="*/ 1238 w 1318"/>
                  <a:gd name="T81" fmla="*/ 972 h 1318"/>
                  <a:gd name="T82" fmla="*/ 1278 w 1318"/>
                  <a:gd name="T83" fmla="*/ 884 h 1318"/>
                  <a:gd name="T84" fmla="*/ 1306 w 1318"/>
                  <a:gd name="T85" fmla="*/ 792 h 1318"/>
                  <a:gd name="T86" fmla="*/ 1318 w 1318"/>
                  <a:gd name="T87" fmla="*/ 69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8" h="1318">
                    <a:moveTo>
                      <a:pt x="1318" y="658"/>
                    </a:moveTo>
                    <a:lnTo>
                      <a:pt x="1318" y="658"/>
                    </a:lnTo>
                    <a:lnTo>
                      <a:pt x="1318" y="624"/>
                    </a:lnTo>
                    <a:lnTo>
                      <a:pt x="1316" y="590"/>
                    </a:lnTo>
                    <a:lnTo>
                      <a:pt x="1310" y="558"/>
                    </a:lnTo>
                    <a:lnTo>
                      <a:pt x="1306" y="526"/>
                    </a:lnTo>
                    <a:lnTo>
                      <a:pt x="1298" y="494"/>
                    </a:lnTo>
                    <a:lnTo>
                      <a:pt x="1288" y="462"/>
                    </a:lnTo>
                    <a:lnTo>
                      <a:pt x="1278" y="432"/>
                    </a:lnTo>
                    <a:lnTo>
                      <a:pt x="1266" y="402"/>
                    </a:lnTo>
                    <a:lnTo>
                      <a:pt x="1254" y="372"/>
                    </a:lnTo>
                    <a:lnTo>
                      <a:pt x="1238" y="344"/>
                    </a:lnTo>
                    <a:lnTo>
                      <a:pt x="1224" y="316"/>
                    </a:lnTo>
                    <a:lnTo>
                      <a:pt x="1206" y="290"/>
                    </a:lnTo>
                    <a:lnTo>
                      <a:pt x="1188" y="264"/>
                    </a:lnTo>
                    <a:lnTo>
                      <a:pt x="1168" y="240"/>
                    </a:lnTo>
                    <a:lnTo>
                      <a:pt x="1148" y="216"/>
                    </a:lnTo>
                    <a:lnTo>
                      <a:pt x="1126" y="192"/>
                    </a:lnTo>
                    <a:lnTo>
                      <a:pt x="1102" y="170"/>
                    </a:lnTo>
                    <a:lnTo>
                      <a:pt x="1078" y="150"/>
                    </a:lnTo>
                    <a:lnTo>
                      <a:pt x="1054" y="130"/>
                    </a:lnTo>
                    <a:lnTo>
                      <a:pt x="1028" y="112"/>
                    </a:lnTo>
                    <a:lnTo>
                      <a:pt x="1002" y="94"/>
                    </a:lnTo>
                    <a:lnTo>
                      <a:pt x="974" y="78"/>
                    </a:lnTo>
                    <a:lnTo>
                      <a:pt x="946" y="64"/>
                    </a:lnTo>
                    <a:lnTo>
                      <a:pt x="916" y="52"/>
                    </a:lnTo>
                    <a:lnTo>
                      <a:pt x="886" y="40"/>
                    </a:lnTo>
                    <a:lnTo>
                      <a:pt x="856" y="28"/>
                    </a:lnTo>
                    <a:lnTo>
                      <a:pt x="824" y="20"/>
                    </a:lnTo>
                    <a:lnTo>
                      <a:pt x="792" y="12"/>
                    </a:lnTo>
                    <a:lnTo>
                      <a:pt x="760" y="6"/>
                    </a:lnTo>
                    <a:lnTo>
                      <a:pt x="726" y="2"/>
                    </a:lnTo>
                    <a:lnTo>
                      <a:pt x="694" y="0"/>
                    </a:lnTo>
                    <a:lnTo>
                      <a:pt x="660" y="0"/>
                    </a:lnTo>
                    <a:lnTo>
                      <a:pt x="660" y="0"/>
                    </a:lnTo>
                    <a:lnTo>
                      <a:pt x="626" y="0"/>
                    </a:lnTo>
                    <a:lnTo>
                      <a:pt x="592" y="2"/>
                    </a:lnTo>
                    <a:lnTo>
                      <a:pt x="560" y="6"/>
                    </a:lnTo>
                    <a:lnTo>
                      <a:pt x="526" y="12"/>
                    </a:lnTo>
                    <a:lnTo>
                      <a:pt x="494" y="20"/>
                    </a:lnTo>
                    <a:lnTo>
                      <a:pt x="464" y="28"/>
                    </a:lnTo>
                    <a:lnTo>
                      <a:pt x="432" y="40"/>
                    </a:lnTo>
                    <a:lnTo>
                      <a:pt x="402" y="52"/>
                    </a:lnTo>
                    <a:lnTo>
                      <a:pt x="374" y="64"/>
                    </a:lnTo>
                    <a:lnTo>
                      <a:pt x="346" y="78"/>
                    </a:lnTo>
                    <a:lnTo>
                      <a:pt x="318" y="94"/>
                    </a:lnTo>
                    <a:lnTo>
                      <a:pt x="290" y="112"/>
                    </a:lnTo>
                    <a:lnTo>
                      <a:pt x="266" y="130"/>
                    </a:lnTo>
                    <a:lnTo>
                      <a:pt x="240" y="150"/>
                    </a:lnTo>
                    <a:lnTo>
                      <a:pt x="216" y="170"/>
                    </a:lnTo>
                    <a:lnTo>
                      <a:pt x="194" y="192"/>
                    </a:lnTo>
                    <a:lnTo>
                      <a:pt x="172" y="216"/>
                    </a:lnTo>
                    <a:lnTo>
                      <a:pt x="150" y="240"/>
                    </a:lnTo>
                    <a:lnTo>
                      <a:pt x="132" y="264"/>
                    </a:lnTo>
                    <a:lnTo>
                      <a:pt x="112" y="290"/>
                    </a:lnTo>
                    <a:lnTo>
                      <a:pt x="96" y="316"/>
                    </a:lnTo>
                    <a:lnTo>
                      <a:pt x="80" y="344"/>
                    </a:lnTo>
                    <a:lnTo>
                      <a:pt x="66" y="372"/>
                    </a:lnTo>
                    <a:lnTo>
                      <a:pt x="52" y="402"/>
                    </a:lnTo>
                    <a:lnTo>
                      <a:pt x="40" y="432"/>
                    </a:lnTo>
                    <a:lnTo>
                      <a:pt x="30" y="462"/>
                    </a:lnTo>
                    <a:lnTo>
                      <a:pt x="22" y="494"/>
                    </a:lnTo>
                    <a:lnTo>
                      <a:pt x="14" y="526"/>
                    </a:lnTo>
                    <a:lnTo>
                      <a:pt x="8" y="558"/>
                    </a:lnTo>
                    <a:lnTo>
                      <a:pt x="4" y="590"/>
                    </a:lnTo>
                    <a:lnTo>
                      <a:pt x="2" y="624"/>
                    </a:lnTo>
                    <a:lnTo>
                      <a:pt x="0" y="658"/>
                    </a:lnTo>
                    <a:lnTo>
                      <a:pt x="0" y="658"/>
                    </a:lnTo>
                    <a:lnTo>
                      <a:pt x="2" y="692"/>
                    </a:lnTo>
                    <a:lnTo>
                      <a:pt x="4" y="726"/>
                    </a:lnTo>
                    <a:lnTo>
                      <a:pt x="8" y="758"/>
                    </a:lnTo>
                    <a:lnTo>
                      <a:pt x="14" y="792"/>
                    </a:lnTo>
                    <a:lnTo>
                      <a:pt x="22" y="824"/>
                    </a:lnTo>
                    <a:lnTo>
                      <a:pt x="30" y="854"/>
                    </a:lnTo>
                    <a:lnTo>
                      <a:pt x="40" y="884"/>
                    </a:lnTo>
                    <a:lnTo>
                      <a:pt x="52" y="914"/>
                    </a:lnTo>
                    <a:lnTo>
                      <a:pt x="66" y="944"/>
                    </a:lnTo>
                    <a:lnTo>
                      <a:pt x="80" y="972"/>
                    </a:lnTo>
                    <a:lnTo>
                      <a:pt x="96" y="1000"/>
                    </a:lnTo>
                    <a:lnTo>
                      <a:pt x="112" y="1026"/>
                    </a:lnTo>
                    <a:lnTo>
                      <a:pt x="132" y="1052"/>
                    </a:lnTo>
                    <a:lnTo>
                      <a:pt x="150" y="1078"/>
                    </a:lnTo>
                    <a:lnTo>
                      <a:pt x="172" y="1102"/>
                    </a:lnTo>
                    <a:lnTo>
                      <a:pt x="194" y="1124"/>
                    </a:lnTo>
                    <a:lnTo>
                      <a:pt x="216" y="1146"/>
                    </a:lnTo>
                    <a:lnTo>
                      <a:pt x="240" y="1166"/>
                    </a:lnTo>
                    <a:lnTo>
                      <a:pt x="266" y="1186"/>
                    </a:lnTo>
                    <a:lnTo>
                      <a:pt x="290" y="1204"/>
                    </a:lnTo>
                    <a:lnTo>
                      <a:pt x="318" y="1222"/>
                    </a:lnTo>
                    <a:lnTo>
                      <a:pt x="346" y="1238"/>
                    </a:lnTo>
                    <a:lnTo>
                      <a:pt x="374" y="1252"/>
                    </a:lnTo>
                    <a:lnTo>
                      <a:pt x="402" y="1266"/>
                    </a:lnTo>
                    <a:lnTo>
                      <a:pt x="432" y="1278"/>
                    </a:lnTo>
                    <a:lnTo>
                      <a:pt x="464" y="1288"/>
                    </a:lnTo>
                    <a:lnTo>
                      <a:pt x="494" y="1296"/>
                    </a:lnTo>
                    <a:lnTo>
                      <a:pt x="526" y="1304"/>
                    </a:lnTo>
                    <a:lnTo>
                      <a:pt x="560" y="1310"/>
                    </a:lnTo>
                    <a:lnTo>
                      <a:pt x="592" y="1314"/>
                    </a:lnTo>
                    <a:lnTo>
                      <a:pt x="626" y="1316"/>
                    </a:lnTo>
                    <a:lnTo>
                      <a:pt x="660" y="1318"/>
                    </a:lnTo>
                    <a:lnTo>
                      <a:pt x="660" y="1318"/>
                    </a:lnTo>
                    <a:lnTo>
                      <a:pt x="694" y="1316"/>
                    </a:lnTo>
                    <a:lnTo>
                      <a:pt x="726" y="1314"/>
                    </a:lnTo>
                    <a:lnTo>
                      <a:pt x="760" y="1310"/>
                    </a:lnTo>
                    <a:lnTo>
                      <a:pt x="792" y="1304"/>
                    </a:lnTo>
                    <a:lnTo>
                      <a:pt x="824" y="1296"/>
                    </a:lnTo>
                    <a:lnTo>
                      <a:pt x="856" y="1288"/>
                    </a:lnTo>
                    <a:lnTo>
                      <a:pt x="886" y="1278"/>
                    </a:lnTo>
                    <a:lnTo>
                      <a:pt x="916" y="1266"/>
                    </a:lnTo>
                    <a:lnTo>
                      <a:pt x="946" y="1252"/>
                    </a:lnTo>
                    <a:lnTo>
                      <a:pt x="974" y="1238"/>
                    </a:lnTo>
                    <a:lnTo>
                      <a:pt x="1002" y="1222"/>
                    </a:lnTo>
                    <a:lnTo>
                      <a:pt x="1028" y="1204"/>
                    </a:lnTo>
                    <a:lnTo>
                      <a:pt x="1054" y="1186"/>
                    </a:lnTo>
                    <a:lnTo>
                      <a:pt x="1078" y="1166"/>
                    </a:lnTo>
                    <a:lnTo>
                      <a:pt x="1102" y="1146"/>
                    </a:lnTo>
                    <a:lnTo>
                      <a:pt x="1126" y="1124"/>
                    </a:lnTo>
                    <a:lnTo>
                      <a:pt x="1148" y="1102"/>
                    </a:lnTo>
                    <a:lnTo>
                      <a:pt x="1168" y="1078"/>
                    </a:lnTo>
                    <a:lnTo>
                      <a:pt x="1188" y="1052"/>
                    </a:lnTo>
                    <a:lnTo>
                      <a:pt x="1206" y="1026"/>
                    </a:lnTo>
                    <a:lnTo>
                      <a:pt x="1224" y="1000"/>
                    </a:lnTo>
                    <a:lnTo>
                      <a:pt x="1238" y="972"/>
                    </a:lnTo>
                    <a:lnTo>
                      <a:pt x="1254" y="944"/>
                    </a:lnTo>
                    <a:lnTo>
                      <a:pt x="1266" y="914"/>
                    </a:lnTo>
                    <a:lnTo>
                      <a:pt x="1278" y="884"/>
                    </a:lnTo>
                    <a:lnTo>
                      <a:pt x="1288" y="854"/>
                    </a:lnTo>
                    <a:lnTo>
                      <a:pt x="1298" y="824"/>
                    </a:lnTo>
                    <a:lnTo>
                      <a:pt x="1306" y="792"/>
                    </a:lnTo>
                    <a:lnTo>
                      <a:pt x="1310" y="758"/>
                    </a:lnTo>
                    <a:lnTo>
                      <a:pt x="1316" y="726"/>
                    </a:lnTo>
                    <a:lnTo>
                      <a:pt x="1318" y="692"/>
                    </a:lnTo>
                    <a:lnTo>
                      <a:pt x="1318" y="65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 name="Freeform 105"/>
              <p:cNvSpPr>
                <a:spLocks/>
              </p:cNvSpPr>
              <p:nvPr/>
            </p:nvSpPr>
            <p:spPr bwMode="auto">
              <a:xfrm>
                <a:off x="2220" y="1060"/>
                <a:ext cx="1318" cy="1318"/>
              </a:xfrm>
              <a:custGeom>
                <a:avLst/>
                <a:gdLst>
                  <a:gd name="T0" fmla="*/ 1318 w 1318"/>
                  <a:gd name="T1" fmla="*/ 624 h 1318"/>
                  <a:gd name="T2" fmla="*/ 1306 w 1318"/>
                  <a:gd name="T3" fmla="*/ 526 h 1318"/>
                  <a:gd name="T4" fmla="*/ 1278 w 1318"/>
                  <a:gd name="T5" fmla="*/ 432 h 1318"/>
                  <a:gd name="T6" fmla="*/ 1238 w 1318"/>
                  <a:gd name="T7" fmla="*/ 344 h 1318"/>
                  <a:gd name="T8" fmla="*/ 1188 w 1318"/>
                  <a:gd name="T9" fmla="*/ 264 h 1318"/>
                  <a:gd name="T10" fmla="*/ 1126 w 1318"/>
                  <a:gd name="T11" fmla="*/ 192 h 1318"/>
                  <a:gd name="T12" fmla="*/ 1054 w 1318"/>
                  <a:gd name="T13" fmla="*/ 130 h 1318"/>
                  <a:gd name="T14" fmla="*/ 974 w 1318"/>
                  <a:gd name="T15" fmla="*/ 78 h 1318"/>
                  <a:gd name="T16" fmla="*/ 886 w 1318"/>
                  <a:gd name="T17" fmla="*/ 40 h 1318"/>
                  <a:gd name="T18" fmla="*/ 792 w 1318"/>
                  <a:gd name="T19" fmla="*/ 12 h 1318"/>
                  <a:gd name="T20" fmla="*/ 694 w 1318"/>
                  <a:gd name="T21" fmla="*/ 0 h 1318"/>
                  <a:gd name="T22" fmla="*/ 626 w 1318"/>
                  <a:gd name="T23" fmla="*/ 0 h 1318"/>
                  <a:gd name="T24" fmla="*/ 526 w 1318"/>
                  <a:gd name="T25" fmla="*/ 12 h 1318"/>
                  <a:gd name="T26" fmla="*/ 432 w 1318"/>
                  <a:gd name="T27" fmla="*/ 40 h 1318"/>
                  <a:gd name="T28" fmla="*/ 346 w 1318"/>
                  <a:gd name="T29" fmla="*/ 78 h 1318"/>
                  <a:gd name="T30" fmla="*/ 266 w 1318"/>
                  <a:gd name="T31" fmla="*/ 130 h 1318"/>
                  <a:gd name="T32" fmla="*/ 194 w 1318"/>
                  <a:gd name="T33" fmla="*/ 192 h 1318"/>
                  <a:gd name="T34" fmla="*/ 132 w 1318"/>
                  <a:gd name="T35" fmla="*/ 264 h 1318"/>
                  <a:gd name="T36" fmla="*/ 80 w 1318"/>
                  <a:gd name="T37" fmla="*/ 344 h 1318"/>
                  <a:gd name="T38" fmla="*/ 40 w 1318"/>
                  <a:gd name="T39" fmla="*/ 432 h 1318"/>
                  <a:gd name="T40" fmla="*/ 14 w 1318"/>
                  <a:gd name="T41" fmla="*/ 526 h 1318"/>
                  <a:gd name="T42" fmla="*/ 2 w 1318"/>
                  <a:gd name="T43" fmla="*/ 624 h 1318"/>
                  <a:gd name="T44" fmla="*/ 2 w 1318"/>
                  <a:gd name="T45" fmla="*/ 692 h 1318"/>
                  <a:gd name="T46" fmla="*/ 14 w 1318"/>
                  <a:gd name="T47" fmla="*/ 792 h 1318"/>
                  <a:gd name="T48" fmla="*/ 40 w 1318"/>
                  <a:gd name="T49" fmla="*/ 884 h 1318"/>
                  <a:gd name="T50" fmla="*/ 80 w 1318"/>
                  <a:gd name="T51" fmla="*/ 972 h 1318"/>
                  <a:gd name="T52" fmla="*/ 132 w 1318"/>
                  <a:gd name="T53" fmla="*/ 1052 h 1318"/>
                  <a:gd name="T54" fmla="*/ 194 w 1318"/>
                  <a:gd name="T55" fmla="*/ 1124 h 1318"/>
                  <a:gd name="T56" fmla="*/ 266 w 1318"/>
                  <a:gd name="T57" fmla="*/ 1186 h 1318"/>
                  <a:gd name="T58" fmla="*/ 346 w 1318"/>
                  <a:gd name="T59" fmla="*/ 1238 h 1318"/>
                  <a:gd name="T60" fmla="*/ 432 w 1318"/>
                  <a:gd name="T61" fmla="*/ 1278 h 1318"/>
                  <a:gd name="T62" fmla="*/ 526 w 1318"/>
                  <a:gd name="T63" fmla="*/ 1304 h 1318"/>
                  <a:gd name="T64" fmla="*/ 626 w 1318"/>
                  <a:gd name="T65" fmla="*/ 1316 h 1318"/>
                  <a:gd name="T66" fmla="*/ 694 w 1318"/>
                  <a:gd name="T67" fmla="*/ 1316 h 1318"/>
                  <a:gd name="T68" fmla="*/ 792 w 1318"/>
                  <a:gd name="T69" fmla="*/ 1304 h 1318"/>
                  <a:gd name="T70" fmla="*/ 886 w 1318"/>
                  <a:gd name="T71" fmla="*/ 1278 h 1318"/>
                  <a:gd name="T72" fmla="*/ 974 w 1318"/>
                  <a:gd name="T73" fmla="*/ 1238 h 1318"/>
                  <a:gd name="T74" fmla="*/ 1054 w 1318"/>
                  <a:gd name="T75" fmla="*/ 1186 h 1318"/>
                  <a:gd name="T76" fmla="*/ 1126 w 1318"/>
                  <a:gd name="T77" fmla="*/ 1124 h 1318"/>
                  <a:gd name="T78" fmla="*/ 1188 w 1318"/>
                  <a:gd name="T79" fmla="*/ 1052 h 1318"/>
                  <a:gd name="T80" fmla="*/ 1238 w 1318"/>
                  <a:gd name="T81" fmla="*/ 972 h 1318"/>
                  <a:gd name="T82" fmla="*/ 1278 w 1318"/>
                  <a:gd name="T83" fmla="*/ 884 h 1318"/>
                  <a:gd name="T84" fmla="*/ 1306 w 1318"/>
                  <a:gd name="T85" fmla="*/ 792 h 1318"/>
                  <a:gd name="T86" fmla="*/ 1318 w 1318"/>
                  <a:gd name="T87" fmla="*/ 69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8" h="1318">
                    <a:moveTo>
                      <a:pt x="1318" y="658"/>
                    </a:moveTo>
                    <a:lnTo>
                      <a:pt x="1318" y="658"/>
                    </a:lnTo>
                    <a:lnTo>
                      <a:pt x="1318" y="624"/>
                    </a:lnTo>
                    <a:lnTo>
                      <a:pt x="1316" y="590"/>
                    </a:lnTo>
                    <a:lnTo>
                      <a:pt x="1310" y="558"/>
                    </a:lnTo>
                    <a:lnTo>
                      <a:pt x="1306" y="526"/>
                    </a:lnTo>
                    <a:lnTo>
                      <a:pt x="1298" y="494"/>
                    </a:lnTo>
                    <a:lnTo>
                      <a:pt x="1288" y="462"/>
                    </a:lnTo>
                    <a:lnTo>
                      <a:pt x="1278" y="432"/>
                    </a:lnTo>
                    <a:lnTo>
                      <a:pt x="1266" y="402"/>
                    </a:lnTo>
                    <a:lnTo>
                      <a:pt x="1254" y="372"/>
                    </a:lnTo>
                    <a:lnTo>
                      <a:pt x="1238" y="344"/>
                    </a:lnTo>
                    <a:lnTo>
                      <a:pt x="1224" y="316"/>
                    </a:lnTo>
                    <a:lnTo>
                      <a:pt x="1206" y="290"/>
                    </a:lnTo>
                    <a:lnTo>
                      <a:pt x="1188" y="264"/>
                    </a:lnTo>
                    <a:lnTo>
                      <a:pt x="1168" y="240"/>
                    </a:lnTo>
                    <a:lnTo>
                      <a:pt x="1148" y="216"/>
                    </a:lnTo>
                    <a:lnTo>
                      <a:pt x="1126" y="192"/>
                    </a:lnTo>
                    <a:lnTo>
                      <a:pt x="1102" y="170"/>
                    </a:lnTo>
                    <a:lnTo>
                      <a:pt x="1078" y="150"/>
                    </a:lnTo>
                    <a:lnTo>
                      <a:pt x="1054" y="130"/>
                    </a:lnTo>
                    <a:lnTo>
                      <a:pt x="1028" y="112"/>
                    </a:lnTo>
                    <a:lnTo>
                      <a:pt x="1002" y="94"/>
                    </a:lnTo>
                    <a:lnTo>
                      <a:pt x="974" y="78"/>
                    </a:lnTo>
                    <a:lnTo>
                      <a:pt x="946" y="64"/>
                    </a:lnTo>
                    <a:lnTo>
                      <a:pt x="916" y="52"/>
                    </a:lnTo>
                    <a:lnTo>
                      <a:pt x="886" y="40"/>
                    </a:lnTo>
                    <a:lnTo>
                      <a:pt x="856" y="28"/>
                    </a:lnTo>
                    <a:lnTo>
                      <a:pt x="824" y="20"/>
                    </a:lnTo>
                    <a:lnTo>
                      <a:pt x="792" y="12"/>
                    </a:lnTo>
                    <a:lnTo>
                      <a:pt x="760" y="6"/>
                    </a:lnTo>
                    <a:lnTo>
                      <a:pt x="726" y="2"/>
                    </a:lnTo>
                    <a:lnTo>
                      <a:pt x="694" y="0"/>
                    </a:lnTo>
                    <a:lnTo>
                      <a:pt x="660" y="0"/>
                    </a:lnTo>
                    <a:lnTo>
                      <a:pt x="660" y="0"/>
                    </a:lnTo>
                    <a:lnTo>
                      <a:pt x="626" y="0"/>
                    </a:lnTo>
                    <a:lnTo>
                      <a:pt x="592" y="2"/>
                    </a:lnTo>
                    <a:lnTo>
                      <a:pt x="560" y="6"/>
                    </a:lnTo>
                    <a:lnTo>
                      <a:pt x="526" y="12"/>
                    </a:lnTo>
                    <a:lnTo>
                      <a:pt x="494" y="20"/>
                    </a:lnTo>
                    <a:lnTo>
                      <a:pt x="464" y="28"/>
                    </a:lnTo>
                    <a:lnTo>
                      <a:pt x="432" y="40"/>
                    </a:lnTo>
                    <a:lnTo>
                      <a:pt x="402" y="52"/>
                    </a:lnTo>
                    <a:lnTo>
                      <a:pt x="374" y="64"/>
                    </a:lnTo>
                    <a:lnTo>
                      <a:pt x="346" y="78"/>
                    </a:lnTo>
                    <a:lnTo>
                      <a:pt x="318" y="94"/>
                    </a:lnTo>
                    <a:lnTo>
                      <a:pt x="290" y="112"/>
                    </a:lnTo>
                    <a:lnTo>
                      <a:pt x="266" y="130"/>
                    </a:lnTo>
                    <a:lnTo>
                      <a:pt x="240" y="150"/>
                    </a:lnTo>
                    <a:lnTo>
                      <a:pt x="216" y="170"/>
                    </a:lnTo>
                    <a:lnTo>
                      <a:pt x="194" y="192"/>
                    </a:lnTo>
                    <a:lnTo>
                      <a:pt x="172" y="216"/>
                    </a:lnTo>
                    <a:lnTo>
                      <a:pt x="150" y="240"/>
                    </a:lnTo>
                    <a:lnTo>
                      <a:pt x="132" y="264"/>
                    </a:lnTo>
                    <a:lnTo>
                      <a:pt x="112" y="290"/>
                    </a:lnTo>
                    <a:lnTo>
                      <a:pt x="96" y="316"/>
                    </a:lnTo>
                    <a:lnTo>
                      <a:pt x="80" y="344"/>
                    </a:lnTo>
                    <a:lnTo>
                      <a:pt x="66" y="372"/>
                    </a:lnTo>
                    <a:lnTo>
                      <a:pt x="52" y="402"/>
                    </a:lnTo>
                    <a:lnTo>
                      <a:pt x="40" y="432"/>
                    </a:lnTo>
                    <a:lnTo>
                      <a:pt x="30" y="462"/>
                    </a:lnTo>
                    <a:lnTo>
                      <a:pt x="22" y="494"/>
                    </a:lnTo>
                    <a:lnTo>
                      <a:pt x="14" y="526"/>
                    </a:lnTo>
                    <a:lnTo>
                      <a:pt x="8" y="558"/>
                    </a:lnTo>
                    <a:lnTo>
                      <a:pt x="4" y="590"/>
                    </a:lnTo>
                    <a:lnTo>
                      <a:pt x="2" y="624"/>
                    </a:lnTo>
                    <a:lnTo>
                      <a:pt x="0" y="658"/>
                    </a:lnTo>
                    <a:lnTo>
                      <a:pt x="0" y="658"/>
                    </a:lnTo>
                    <a:lnTo>
                      <a:pt x="2" y="692"/>
                    </a:lnTo>
                    <a:lnTo>
                      <a:pt x="4" y="726"/>
                    </a:lnTo>
                    <a:lnTo>
                      <a:pt x="8" y="758"/>
                    </a:lnTo>
                    <a:lnTo>
                      <a:pt x="14" y="792"/>
                    </a:lnTo>
                    <a:lnTo>
                      <a:pt x="22" y="824"/>
                    </a:lnTo>
                    <a:lnTo>
                      <a:pt x="30" y="854"/>
                    </a:lnTo>
                    <a:lnTo>
                      <a:pt x="40" y="884"/>
                    </a:lnTo>
                    <a:lnTo>
                      <a:pt x="52" y="914"/>
                    </a:lnTo>
                    <a:lnTo>
                      <a:pt x="66" y="944"/>
                    </a:lnTo>
                    <a:lnTo>
                      <a:pt x="80" y="972"/>
                    </a:lnTo>
                    <a:lnTo>
                      <a:pt x="96" y="1000"/>
                    </a:lnTo>
                    <a:lnTo>
                      <a:pt x="112" y="1026"/>
                    </a:lnTo>
                    <a:lnTo>
                      <a:pt x="132" y="1052"/>
                    </a:lnTo>
                    <a:lnTo>
                      <a:pt x="150" y="1078"/>
                    </a:lnTo>
                    <a:lnTo>
                      <a:pt x="172" y="1102"/>
                    </a:lnTo>
                    <a:lnTo>
                      <a:pt x="194" y="1124"/>
                    </a:lnTo>
                    <a:lnTo>
                      <a:pt x="216" y="1146"/>
                    </a:lnTo>
                    <a:lnTo>
                      <a:pt x="240" y="1166"/>
                    </a:lnTo>
                    <a:lnTo>
                      <a:pt x="266" y="1186"/>
                    </a:lnTo>
                    <a:lnTo>
                      <a:pt x="290" y="1204"/>
                    </a:lnTo>
                    <a:lnTo>
                      <a:pt x="318" y="1222"/>
                    </a:lnTo>
                    <a:lnTo>
                      <a:pt x="346" y="1238"/>
                    </a:lnTo>
                    <a:lnTo>
                      <a:pt x="374" y="1252"/>
                    </a:lnTo>
                    <a:lnTo>
                      <a:pt x="402" y="1266"/>
                    </a:lnTo>
                    <a:lnTo>
                      <a:pt x="432" y="1278"/>
                    </a:lnTo>
                    <a:lnTo>
                      <a:pt x="464" y="1288"/>
                    </a:lnTo>
                    <a:lnTo>
                      <a:pt x="494" y="1296"/>
                    </a:lnTo>
                    <a:lnTo>
                      <a:pt x="526" y="1304"/>
                    </a:lnTo>
                    <a:lnTo>
                      <a:pt x="560" y="1310"/>
                    </a:lnTo>
                    <a:lnTo>
                      <a:pt x="592" y="1314"/>
                    </a:lnTo>
                    <a:lnTo>
                      <a:pt x="626" y="1316"/>
                    </a:lnTo>
                    <a:lnTo>
                      <a:pt x="660" y="1318"/>
                    </a:lnTo>
                    <a:lnTo>
                      <a:pt x="660" y="1318"/>
                    </a:lnTo>
                    <a:lnTo>
                      <a:pt x="694" y="1316"/>
                    </a:lnTo>
                    <a:lnTo>
                      <a:pt x="726" y="1314"/>
                    </a:lnTo>
                    <a:lnTo>
                      <a:pt x="760" y="1310"/>
                    </a:lnTo>
                    <a:lnTo>
                      <a:pt x="792" y="1304"/>
                    </a:lnTo>
                    <a:lnTo>
                      <a:pt x="824" y="1296"/>
                    </a:lnTo>
                    <a:lnTo>
                      <a:pt x="856" y="1288"/>
                    </a:lnTo>
                    <a:lnTo>
                      <a:pt x="886" y="1278"/>
                    </a:lnTo>
                    <a:lnTo>
                      <a:pt x="916" y="1266"/>
                    </a:lnTo>
                    <a:lnTo>
                      <a:pt x="946" y="1252"/>
                    </a:lnTo>
                    <a:lnTo>
                      <a:pt x="974" y="1238"/>
                    </a:lnTo>
                    <a:lnTo>
                      <a:pt x="1002" y="1222"/>
                    </a:lnTo>
                    <a:lnTo>
                      <a:pt x="1028" y="1204"/>
                    </a:lnTo>
                    <a:lnTo>
                      <a:pt x="1054" y="1186"/>
                    </a:lnTo>
                    <a:lnTo>
                      <a:pt x="1078" y="1166"/>
                    </a:lnTo>
                    <a:lnTo>
                      <a:pt x="1102" y="1146"/>
                    </a:lnTo>
                    <a:lnTo>
                      <a:pt x="1126" y="1124"/>
                    </a:lnTo>
                    <a:lnTo>
                      <a:pt x="1148" y="1102"/>
                    </a:lnTo>
                    <a:lnTo>
                      <a:pt x="1168" y="1078"/>
                    </a:lnTo>
                    <a:lnTo>
                      <a:pt x="1188" y="1052"/>
                    </a:lnTo>
                    <a:lnTo>
                      <a:pt x="1206" y="1026"/>
                    </a:lnTo>
                    <a:lnTo>
                      <a:pt x="1224" y="1000"/>
                    </a:lnTo>
                    <a:lnTo>
                      <a:pt x="1238" y="972"/>
                    </a:lnTo>
                    <a:lnTo>
                      <a:pt x="1254" y="944"/>
                    </a:lnTo>
                    <a:lnTo>
                      <a:pt x="1266" y="914"/>
                    </a:lnTo>
                    <a:lnTo>
                      <a:pt x="1278" y="884"/>
                    </a:lnTo>
                    <a:lnTo>
                      <a:pt x="1288" y="854"/>
                    </a:lnTo>
                    <a:lnTo>
                      <a:pt x="1298" y="824"/>
                    </a:lnTo>
                    <a:lnTo>
                      <a:pt x="1306" y="792"/>
                    </a:lnTo>
                    <a:lnTo>
                      <a:pt x="1310" y="758"/>
                    </a:lnTo>
                    <a:lnTo>
                      <a:pt x="1316" y="726"/>
                    </a:lnTo>
                    <a:lnTo>
                      <a:pt x="1318" y="692"/>
                    </a:lnTo>
                    <a:lnTo>
                      <a:pt x="1318" y="6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 name="Freeform 106"/>
              <p:cNvSpPr>
                <a:spLocks/>
              </p:cNvSpPr>
              <p:nvPr/>
            </p:nvSpPr>
            <p:spPr bwMode="auto">
              <a:xfrm>
                <a:off x="2442" y="1340"/>
                <a:ext cx="134" cy="136"/>
              </a:xfrm>
              <a:custGeom>
                <a:avLst/>
                <a:gdLst>
                  <a:gd name="T0" fmla="*/ 32 w 134"/>
                  <a:gd name="T1" fmla="*/ 36 h 136"/>
                  <a:gd name="T2" fmla="*/ 16 w 134"/>
                  <a:gd name="T3" fmla="*/ 56 h 136"/>
                  <a:gd name="T4" fmla="*/ 6 w 134"/>
                  <a:gd name="T5" fmla="*/ 46 h 136"/>
                  <a:gd name="T6" fmla="*/ 16 w 134"/>
                  <a:gd name="T7" fmla="*/ 34 h 136"/>
                  <a:gd name="T8" fmla="*/ 24 w 134"/>
                  <a:gd name="T9" fmla="*/ 22 h 136"/>
                  <a:gd name="T10" fmla="*/ 32 w 134"/>
                  <a:gd name="T11" fmla="*/ 2 h 136"/>
                  <a:gd name="T12" fmla="*/ 46 w 134"/>
                  <a:gd name="T13" fmla="*/ 4 h 136"/>
                  <a:gd name="T14" fmla="*/ 44 w 134"/>
                  <a:gd name="T15" fmla="*/ 12 h 136"/>
                  <a:gd name="T16" fmla="*/ 62 w 134"/>
                  <a:gd name="T17" fmla="*/ 22 h 136"/>
                  <a:gd name="T18" fmla="*/ 62 w 134"/>
                  <a:gd name="T19" fmla="*/ 14 h 136"/>
                  <a:gd name="T20" fmla="*/ 76 w 134"/>
                  <a:gd name="T21" fmla="*/ 0 h 136"/>
                  <a:gd name="T22" fmla="*/ 76 w 134"/>
                  <a:gd name="T23" fmla="*/ 14 h 136"/>
                  <a:gd name="T24" fmla="*/ 108 w 134"/>
                  <a:gd name="T25" fmla="*/ 22 h 136"/>
                  <a:gd name="T26" fmla="*/ 124 w 134"/>
                  <a:gd name="T27" fmla="*/ 22 h 136"/>
                  <a:gd name="T28" fmla="*/ 124 w 134"/>
                  <a:gd name="T29" fmla="*/ 36 h 136"/>
                  <a:gd name="T30" fmla="*/ 76 w 134"/>
                  <a:gd name="T31" fmla="*/ 36 h 136"/>
                  <a:gd name="T32" fmla="*/ 118 w 134"/>
                  <a:gd name="T33" fmla="*/ 58 h 136"/>
                  <a:gd name="T34" fmla="*/ 134 w 134"/>
                  <a:gd name="T35" fmla="*/ 58 h 136"/>
                  <a:gd name="T36" fmla="*/ 134 w 134"/>
                  <a:gd name="T37" fmla="*/ 72 h 136"/>
                  <a:gd name="T38" fmla="*/ 90 w 134"/>
                  <a:gd name="T39" fmla="*/ 72 h 136"/>
                  <a:gd name="T40" fmla="*/ 90 w 134"/>
                  <a:gd name="T41" fmla="*/ 116 h 136"/>
                  <a:gd name="T42" fmla="*/ 92 w 134"/>
                  <a:gd name="T43" fmla="*/ 120 h 136"/>
                  <a:gd name="T44" fmla="*/ 102 w 134"/>
                  <a:gd name="T45" fmla="*/ 120 h 136"/>
                  <a:gd name="T46" fmla="*/ 116 w 134"/>
                  <a:gd name="T47" fmla="*/ 118 h 136"/>
                  <a:gd name="T48" fmla="*/ 118 w 134"/>
                  <a:gd name="T49" fmla="*/ 116 h 136"/>
                  <a:gd name="T50" fmla="*/ 120 w 134"/>
                  <a:gd name="T51" fmla="*/ 98 h 136"/>
                  <a:gd name="T52" fmla="*/ 120 w 134"/>
                  <a:gd name="T53" fmla="*/ 94 h 136"/>
                  <a:gd name="T54" fmla="*/ 134 w 134"/>
                  <a:gd name="T55" fmla="*/ 100 h 136"/>
                  <a:gd name="T56" fmla="*/ 128 w 134"/>
                  <a:gd name="T57" fmla="*/ 124 h 136"/>
                  <a:gd name="T58" fmla="*/ 124 w 134"/>
                  <a:gd name="T59" fmla="*/ 128 h 136"/>
                  <a:gd name="T60" fmla="*/ 120 w 134"/>
                  <a:gd name="T61" fmla="*/ 132 h 136"/>
                  <a:gd name="T62" fmla="*/ 100 w 134"/>
                  <a:gd name="T63" fmla="*/ 132 h 136"/>
                  <a:gd name="T64" fmla="*/ 80 w 134"/>
                  <a:gd name="T65" fmla="*/ 130 h 136"/>
                  <a:gd name="T66" fmla="*/ 76 w 134"/>
                  <a:gd name="T67" fmla="*/ 122 h 136"/>
                  <a:gd name="T68" fmla="*/ 58 w 134"/>
                  <a:gd name="T69" fmla="*/ 72 h 136"/>
                  <a:gd name="T70" fmla="*/ 56 w 134"/>
                  <a:gd name="T71" fmla="*/ 86 h 136"/>
                  <a:gd name="T72" fmla="*/ 52 w 134"/>
                  <a:gd name="T73" fmla="*/ 98 h 136"/>
                  <a:gd name="T74" fmla="*/ 44 w 134"/>
                  <a:gd name="T75" fmla="*/ 112 h 136"/>
                  <a:gd name="T76" fmla="*/ 30 w 134"/>
                  <a:gd name="T77" fmla="*/ 126 h 136"/>
                  <a:gd name="T78" fmla="*/ 22 w 134"/>
                  <a:gd name="T79" fmla="*/ 130 h 136"/>
                  <a:gd name="T80" fmla="*/ 8 w 134"/>
                  <a:gd name="T81" fmla="*/ 136 h 136"/>
                  <a:gd name="T82" fmla="*/ 0 w 134"/>
                  <a:gd name="T83" fmla="*/ 124 h 136"/>
                  <a:gd name="T84" fmla="*/ 26 w 134"/>
                  <a:gd name="T85" fmla="*/ 110 h 136"/>
                  <a:gd name="T86" fmla="*/ 32 w 134"/>
                  <a:gd name="T87" fmla="*/ 104 h 136"/>
                  <a:gd name="T88" fmla="*/ 42 w 134"/>
                  <a:gd name="T89" fmla="*/ 82 h 136"/>
                  <a:gd name="T90" fmla="*/ 44 w 134"/>
                  <a:gd name="T91" fmla="*/ 72 h 136"/>
                  <a:gd name="T92" fmla="*/ 20 w 134"/>
                  <a:gd name="T93" fmla="*/ 72 h 136"/>
                  <a:gd name="T94" fmla="*/ 4 w 134"/>
                  <a:gd name="T95" fmla="*/ 58 h 136"/>
                  <a:gd name="T96" fmla="*/ 20 w 134"/>
                  <a:gd name="T97" fmla="*/ 58 h 136"/>
                  <a:gd name="T98" fmla="*/ 62 w 134"/>
                  <a:gd name="T99" fmla="*/ 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4" h="136">
                    <a:moveTo>
                      <a:pt x="32" y="36"/>
                    </a:moveTo>
                    <a:lnTo>
                      <a:pt x="32" y="36"/>
                    </a:lnTo>
                    <a:lnTo>
                      <a:pt x="24" y="46"/>
                    </a:lnTo>
                    <a:lnTo>
                      <a:pt x="16" y="56"/>
                    </a:lnTo>
                    <a:lnTo>
                      <a:pt x="16" y="56"/>
                    </a:lnTo>
                    <a:lnTo>
                      <a:pt x="6" y="46"/>
                    </a:lnTo>
                    <a:lnTo>
                      <a:pt x="6" y="46"/>
                    </a:lnTo>
                    <a:lnTo>
                      <a:pt x="16" y="34"/>
                    </a:lnTo>
                    <a:lnTo>
                      <a:pt x="24" y="22"/>
                    </a:lnTo>
                    <a:lnTo>
                      <a:pt x="24" y="22"/>
                    </a:lnTo>
                    <a:lnTo>
                      <a:pt x="30" y="12"/>
                    </a:lnTo>
                    <a:lnTo>
                      <a:pt x="32" y="2"/>
                    </a:lnTo>
                    <a:lnTo>
                      <a:pt x="46" y="4"/>
                    </a:lnTo>
                    <a:lnTo>
                      <a:pt x="46" y="4"/>
                    </a:lnTo>
                    <a:lnTo>
                      <a:pt x="44" y="12"/>
                    </a:lnTo>
                    <a:lnTo>
                      <a:pt x="44" y="12"/>
                    </a:lnTo>
                    <a:lnTo>
                      <a:pt x="38" y="22"/>
                    </a:lnTo>
                    <a:lnTo>
                      <a:pt x="62" y="22"/>
                    </a:lnTo>
                    <a:lnTo>
                      <a:pt x="62" y="14"/>
                    </a:lnTo>
                    <a:lnTo>
                      <a:pt x="62" y="14"/>
                    </a:lnTo>
                    <a:lnTo>
                      <a:pt x="62" y="0"/>
                    </a:lnTo>
                    <a:lnTo>
                      <a:pt x="76" y="0"/>
                    </a:lnTo>
                    <a:lnTo>
                      <a:pt x="76" y="0"/>
                    </a:lnTo>
                    <a:lnTo>
                      <a:pt x="76" y="14"/>
                    </a:lnTo>
                    <a:lnTo>
                      <a:pt x="76" y="22"/>
                    </a:lnTo>
                    <a:lnTo>
                      <a:pt x="108" y="22"/>
                    </a:lnTo>
                    <a:lnTo>
                      <a:pt x="108" y="22"/>
                    </a:lnTo>
                    <a:lnTo>
                      <a:pt x="124" y="22"/>
                    </a:lnTo>
                    <a:lnTo>
                      <a:pt x="124" y="36"/>
                    </a:lnTo>
                    <a:lnTo>
                      <a:pt x="124" y="36"/>
                    </a:lnTo>
                    <a:lnTo>
                      <a:pt x="108" y="36"/>
                    </a:lnTo>
                    <a:lnTo>
                      <a:pt x="76" y="36"/>
                    </a:lnTo>
                    <a:lnTo>
                      <a:pt x="76" y="58"/>
                    </a:lnTo>
                    <a:lnTo>
                      <a:pt x="118" y="58"/>
                    </a:lnTo>
                    <a:lnTo>
                      <a:pt x="118" y="58"/>
                    </a:lnTo>
                    <a:lnTo>
                      <a:pt x="134" y="58"/>
                    </a:lnTo>
                    <a:lnTo>
                      <a:pt x="134" y="72"/>
                    </a:lnTo>
                    <a:lnTo>
                      <a:pt x="134" y="72"/>
                    </a:lnTo>
                    <a:lnTo>
                      <a:pt x="118" y="72"/>
                    </a:lnTo>
                    <a:lnTo>
                      <a:pt x="90" y="72"/>
                    </a:lnTo>
                    <a:lnTo>
                      <a:pt x="90" y="116"/>
                    </a:lnTo>
                    <a:lnTo>
                      <a:pt x="90" y="116"/>
                    </a:lnTo>
                    <a:lnTo>
                      <a:pt x="90" y="118"/>
                    </a:lnTo>
                    <a:lnTo>
                      <a:pt x="92" y="120"/>
                    </a:lnTo>
                    <a:lnTo>
                      <a:pt x="102" y="120"/>
                    </a:lnTo>
                    <a:lnTo>
                      <a:pt x="102" y="120"/>
                    </a:lnTo>
                    <a:lnTo>
                      <a:pt x="114" y="118"/>
                    </a:lnTo>
                    <a:lnTo>
                      <a:pt x="116" y="118"/>
                    </a:lnTo>
                    <a:lnTo>
                      <a:pt x="118" y="116"/>
                    </a:lnTo>
                    <a:lnTo>
                      <a:pt x="118" y="116"/>
                    </a:lnTo>
                    <a:lnTo>
                      <a:pt x="120" y="108"/>
                    </a:lnTo>
                    <a:lnTo>
                      <a:pt x="120" y="98"/>
                    </a:lnTo>
                    <a:lnTo>
                      <a:pt x="120" y="94"/>
                    </a:lnTo>
                    <a:lnTo>
                      <a:pt x="120" y="94"/>
                    </a:lnTo>
                    <a:lnTo>
                      <a:pt x="134" y="100"/>
                    </a:lnTo>
                    <a:lnTo>
                      <a:pt x="134" y="100"/>
                    </a:lnTo>
                    <a:lnTo>
                      <a:pt x="132" y="116"/>
                    </a:lnTo>
                    <a:lnTo>
                      <a:pt x="128" y="124"/>
                    </a:lnTo>
                    <a:lnTo>
                      <a:pt x="128" y="124"/>
                    </a:lnTo>
                    <a:lnTo>
                      <a:pt x="124" y="128"/>
                    </a:lnTo>
                    <a:lnTo>
                      <a:pt x="120" y="132"/>
                    </a:lnTo>
                    <a:lnTo>
                      <a:pt x="120" y="132"/>
                    </a:lnTo>
                    <a:lnTo>
                      <a:pt x="100" y="132"/>
                    </a:lnTo>
                    <a:lnTo>
                      <a:pt x="100" y="132"/>
                    </a:lnTo>
                    <a:lnTo>
                      <a:pt x="88" y="132"/>
                    </a:lnTo>
                    <a:lnTo>
                      <a:pt x="80" y="130"/>
                    </a:lnTo>
                    <a:lnTo>
                      <a:pt x="78" y="126"/>
                    </a:lnTo>
                    <a:lnTo>
                      <a:pt x="76" y="122"/>
                    </a:lnTo>
                    <a:lnTo>
                      <a:pt x="76" y="72"/>
                    </a:lnTo>
                    <a:lnTo>
                      <a:pt x="58" y="72"/>
                    </a:lnTo>
                    <a:lnTo>
                      <a:pt x="58" y="72"/>
                    </a:lnTo>
                    <a:lnTo>
                      <a:pt x="56" y="86"/>
                    </a:lnTo>
                    <a:lnTo>
                      <a:pt x="52" y="98"/>
                    </a:lnTo>
                    <a:lnTo>
                      <a:pt x="52" y="98"/>
                    </a:lnTo>
                    <a:lnTo>
                      <a:pt x="50" y="106"/>
                    </a:lnTo>
                    <a:lnTo>
                      <a:pt x="44" y="112"/>
                    </a:lnTo>
                    <a:lnTo>
                      <a:pt x="38" y="120"/>
                    </a:lnTo>
                    <a:lnTo>
                      <a:pt x="30" y="126"/>
                    </a:lnTo>
                    <a:lnTo>
                      <a:pt x="30" y="126"/>
                    </a:lnTo>
                    <a:lnTo>
                      <a:pt x="22" y="130"/>
                    </a:lnTo>
                    <a:lnTo>
                      <a:pt x="8" y="136"/>
                    </a:lnTo>
                    <a:lnTo>
                      <a:pt x="8" y="136"/>
                    </a:lnTo>
                    <a:lnTo>
                      <a:pt x="0" y="124"/>
                    </a:lnTo>
                    <a:lnTo>
                      <a:pt x="0" y="124"/>
                    </a:lnTo>
                    <a:lnTo>
                      <a:pt x="20" y="116"/>
                    </a:lnTo>
                    <a:lnTo>
                      <a:pt x="26" y="110"/>
                    </a:lnTo>
                    <a:lnTo>
                      <a:pt x="32" y="104"/>
                    </a:lnTo>
                    <a:lnTo>
                      <a:pt x="32" y="104"/>
                    </a:lnTo>
                    <a:lnTo>
                      <a:pt x="40" y="94"/>
                    </a:lnTo>
                    <a:lnTo>
                      <a:pt x="42" y="82"/>
                    </a:lnTo>
                    <a:lnTo>
                      <a:pt x="42" y="82"/>
                    </a:lnTo>
                    <a:lnTo>
                      <a:pt x="44" y="72"/>
                    </a:lnTo>
                    <a:lnTo>
                      <a:pt x="20" y="72"/>
                    </a:lnTo>
                    <a:lnTo>
                      <a:pt x="20" y="72"/>
                    </a:lnTo>
                    <a:lnTo>
                      <a:pt x="4" y="72"/>
                    </a:lnTo>
                    <a:lnTo>
                      <a:pt x="4" y="58"/>
                    </a:lnTo>
                    <a:lnTo>
                      <a:pt x="4" y="58"/>
                    </a:lnTo>
                    <a:lnTo>
                      <a:pt x="20" y="58"/>
                    </a:lnTo>
                    <a:lnTo>
                      <a:pt x="62" y="58"/>
                    </a:lnTo>
                    <a:lnTo>
                      <a:pt x="62" y="36"/>
                    </a:lnTo>
                    <a:lnTo>
                      <a:pt x="3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 name="Freeform 107"/>
              <p:cNvSpPr>
                <a:spLocks noEditPoints="1"/>
              </p:cNvSpPr>
              <p:nvPr/>
            </p:nvSpPr>
            <p:spPr bwMode="auto">
              <a:xfrm>
                <a:off x="2590" y="1340"/>
                <a:ext cx="134" cy="134"/>
              </a:xfrm>
              <a:custGeom>
                <a:avLst/>
                <a:gdLst>
                  <a:gd name="T0" fmla="*/ 24 w 134"/>
                  <a:gd name="T1" fmla="*/ 104 h 134"/>
                  <a:gd name="T2" fmla="*/ 32 w 134"/>
                  <a:gd name="T3" fmla="*/ 56 h 134"/>
                  <a:gd name="T4" fmla="*/ 46 w 134"/>
                  <a:gd name="T5" fmla="*/ 44 h 134"/>
                  <a:gd name="T6" fmla="*/ 42 w 134"/>
                  <a:gd name="T7" fmla="*/ 66 h 134"/>
                  <a:gd name="T8" fmla="*/ 48 w 134"/>
                  <a:gd name="T9" fmla="*/ 96 h 134"/>
                  <a:gd name="T10" fmla="*/ 10 w 134"/>
                  <a:gd name="T11" fmla="*/ 120 h 134"/>
                  <a:gd name="T12" fmla="*/ 0 w 134"/>
                  <a:gd name="T13" fmla="*/ 108 h 134"/>
                  <a:gd name="T14" fmla="*/ 18 w 134"/>
                  <a:gd name="T15" fmla="*/ 0 h 134"/>
                  <a:gd name="T16" fmla="*/ 32 w 134"/>
                  <a:gd name="T17" fmla="*/ 10 h 134"/>
                  <a:gd name="T18" fmla="*/ 38 w 134"/>
                  <a:gd name="T19" fmla="*/ 24 h 134"/>
                  <a:gd name="T20" fmla="*/ 48 w 134"/>
                  <a:gd name="T21" fmla="*/ 36 h 134"/>
                  <a:gd name="T22" fmla="*/ 12 w 134"/>
                  <a:gd name="T23" fmla="*/ 34 h 134"/>
                  <a:gd name="T24" fmla="*/ 2 w 134"/>
                  <a:gd name="T25" fmla="*/ 22 h 134"/>
                  <a:gd name="T26" fmla="*/ 20 w 134"/>
                  <a:gd name="T27" fmla="*/ 12 h 134"/>
                  <a:gd name="T28" fmla="*/ 20 w 134"/>
                  <a:gd name="T29" fmla="*/ 64 h 134"/>
                  <a:gd name="T30" fmla="*/ 12 w 134"/>
                  <a:gd name="T31" fmla="*/ 96 h 134"/>
                  <a:gd name="T32" fmla="*/ 16 w 134"/>
                  <a:gd name="T33" fmla="*/ 42 h 134"/>
                  <a:gd name="T34" fmla="*/ 48 w 134"/>
                  <a:gd name="T35" fmla="*/ 60 h 134"/>
                  <a:gd name="T36" fmla="*/ 64 w 134"/>
                  <a:gd name="T37" fmla="*/ 48 h 134"/>
                  <a:gd name="T38" fmla="*/ 134 w 134"/>
                  <a:gd name="T39" fmla="*/ 46 h 134"/>
                  <a:gd name="T40" fmla="*/ 120 w 134"/>
                  <a:gd name="T41" fmla="*/ 58 h 134"/>
                  <a:gd name="T42" fmla="*/ 92 w 134"/>
                  <a:gd name="T43" fmla="*/ 72 h 134"/>
                  <a:gd name="T44" fmla="*/ 132 w 134"/>
                  <a:gd name="T45" fmla="*/ 72 h 134"/>
                  <a:gd name="T46" fmla="*/ 132 w 134"/>
                  <a:gd name="T47" fmla="*/ 122 h 134"/>
                  <a:gd name="T48" fmla="*/ 128 w 134"/>
                  <a:gd name="T49" fmla="*/ 132 h 134"/>
                  <a:gd name="T50" fmla="*/ 116 w 134"/>
                  <a:gd name="T51" fmla="*/ 134 h 134"/>
                  <a:gd name="T52" fmla="*/ 112 w 134"/>
                  <a:gd name="T53" fmla="*/ 134 h 134"/>
                  <a:gd name="T54" fmla="*/ 108 w 134"/>
                  <a:gd name="T55" fmla="*/ 120 h 134"/>
                  <a:gd name="T56" fmla="*/ 118 w 134"/>
                  <a:gd name="T57" fmla="*/ 120 h 134"/>
                  <a:gd name="T58" fmla="*/ 108 w 134"/>
                  <a:gd name="T59" fmla="*/ 82 h 134"/>
                  <a:gd name="T60" fmla="*/ 108 w 134"/>
                  <a:gd name="T61" fmla="*/ 130 h 134"/>
                  <a:gd name="T62" fmla="*/ 96 w 134"/>
                  <a:gd name="T63" fmla="*/ 116 h 134"/>
                  <a:gd name="T64" fmla="*/ 86 w 134"/>
                  <a:gd name="T65" fmla="*/ 116 h 134"/>
                  <a:gd name="T66" fmla="*/ 74 w 134"/>
                  <a:gd name="T67" fmla="*/ 130 h 134"/>
                  <a:gd name="T68" fmla="*/ 74 w 134"/>
                  <a:gd name="T69" fmla="*/ 82 h 134"/>
                  <a:gd name="T70" fmla="*/ 64 w 134"/>
                  <a:gd name="T71" fmla="*/ 118 h 134"/>
                  <a:gd name="T72" fmla="*/ 52 w 134"/>
                  <a:gd name="T73" fmla="*/ 134 h 134"/>
                  <a:gd name="T74" fmla="*/ 52 w 134"/>
                  <a:gd name="T75" fmla="*/ 84 h 134"/>
                  <a:gd name="T76" fmla="*/ 66 w 134"/>
                  <a:gd name="T77" fmla="*/ 72 h 134"/>
                  <a:gd name="T78" fmla="*/ 84 w 134"/>
                  <a:gd name="T79" fmla="*/ 58 h 134"/>
                  <a:gd name="T80" fmla="*/ 84 w 134"/>
                  <a:gd name="T81" fmla="*/ 10 h 134"/>
                  <a:gd name="T82" fmla="*/ 98 w 134"/>
                  <a:gd name="T83" fmla="*/ 0 h 134"/>
                  <a:gd name="T84" fmla="*/ 116 w 134"/>
                  <a:gd name="T85" fmla="*/ 26 h 134"/>
                  <a:gd name="T86" fmla="*/ 116 w 134"/>
                  <a:gd name="T87" fmla="*/ 6 h 134"/>
                  <a:gd name="T88" fmla="*/ 128 w 134"/>
                  <a:gd name="T89" fmla="*/ 16 h 134"/>
                  <a:gd name="T90" fmla="*/ 128 w 134"/>
                  <a:gd name="T91" fmla="*/ 38 h 134"/>
                  <a:gd name="T92" fmla="*/ 66 w 134"/>
                  <a:gd name="T93" fmla="*/ 36 h 134"/>
                  <a:gd name="T94" fmla="*/ 54 w 134"/>
                  <a:gd name="T95" fmla="*/ 38 h 134"/>
                  <a:gd name="T96" fmla="*/ 54 w 134"/>
                  <a:gd name="T97" fmla="*/ 16 h 134"/>
                  <a:gd name="T98" fmla="*/ 68 w 134"/>
                  <a:gd name="T99" fmla="*/ 6 h 134"/>
                  <a:gd name="T100" fmla="*/ 84 w 134"/>
                  <a:gd name="T101"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34">
                    <a:moveTo>
                      <a:pt x="0" y="108"/>
                    </a:moveTo>
                    <a:lnTo>
                      <a:pt x="0" y="108"/>
                    </a:lnTo>
                    <a:lnTo>
                      <a:pt x="24" y="104"/>
                    </a:lnTo>
                    <a:lnTo>
                      <a:pt x="24" y="104"/>
                    </a:lnTo>
                    <a:lnTo>
                      <a:pt x="28" y="80"/>
                    </a:lnTo>
                    <a:lnTo>
                      <a:pt x="32" y="56"/>
                    </a:lnTo>
                    <a:lnTo>
                      <a:pt x="32" y="56"/>
                    </a:lnTo>
                    <a:lnTo>
                      <a:pt x="34" y="40"/>
                    </a:lnTo>
                    <a:lnTo>
                      <a:pt x="46" y="44"/>
                    </a:lnTo>
                    <a:lnTo>
                      <a:pt x="46" y="44"/>
                    </a:lnTo>
                    <a:lnTo>
                      <a:pt x="42" y="66"/>
                    </a:lnTo>
                    <a:lnTo>
                      <a:pt x="42" y="66"/>
                    </a:lnTo>
                    <a:lnTo>
                      <a:pt x="34" y="100"/>
                    </a:lnTo>
                    <a:lnTo>
                      <a:pt x="34" y="100"/>
                    </a:lnTo>
                    <a:lnTo>
                      <a:pt x="48" y="96"/>
                    </a:lnTo>
                    <a:lnTo>
                      <a:pt x="48" y="108"/>
                    </a:lnTo>
                    <a:lnTo>
                      <a:pt x="48" y="108"/>
                    </a:lnTo>
                    <a:lnTo>
                      <a:pt x="10" y="120"/>
                    </a:lnTo>
                    <a:lnTo>
                      <a:pt x="10" y="120"/>
                    </a:lnTo>
                    <a:lnTo>
                      <a:pt x="4" y="122"/>
                    </a:lnTo>
                    <a:lnTo>
                      <a:pt x="0" y="108"/>
                    </a:lnTo>
                    <a:close/>
                    <a:moveTo>
                      <a:pt x="20" y="12"/>
                    </a:moveTo>
                    <a:lnTo>
                      <a:pt x="20" y="12"/>
                    </a:lnTo>
                    <a:lnTo>
                      <a:pt x="18" y="0"/>
                    </a:lnTo>
                    <a:lnTo>
                      <a:pt x="34" y="0"/>
                    </a:lnTo>
                    <a:lnTo>
                      <a:pt x="34" y="0"/>
                    </a:lnTo>
                    <a:lnTo>
                      <a:pt x="32" y="10"/>
                    </a:lnTo>
                    <a:lnTo>
                      <a:pt x="32" y="24"/>
                    </a:lnTo>
                    <a:lnTo>
                      <a:pt x="38" y="24"/>
                    </a:lnTo>
                    <a:lnTo>
                      <a:pt x="38" y="24"/>
                    </a:lnTo>
                    <a:lnTo>
                      <a:pt x="48" y="22"/>
                    </a:lnTo>
                    <a:lnTo>
                      <a:pt x="48" y="36"/>
                    </a:lnTo>
                    <a:lnTo>
                      <a:pt x="48" y="36"/>
                    </a:lnTo>
                    <a:lnTo>
                      <a:pt x="38" y="34"/>
                    </a:lnTo>
                    <a:lnTo>
                      <a:pt x="12" y="34"/>
                    </a:lnTo>
                    <a:lnTo>
                      <a:pt x="12" y="34"/>
                    </a:lnTo>
                    <a:lnTo>
                      <a:pt x="2" y="36"/>
                    </a:lnTo>
                    <a:lnTo>
                      <a:pt x="2" y="22"/>
                    </a:lnTo>
                    <a:lnTo>
                      <a:pt x="2" y="22"/>
                    </a:lnTo>
                    <a:lnTo>
                      <a:pt x="12" y="24"/>
                    </a:lnTo>
                    <a:lnTo>
                      <a:pt x="20" y="24"/>
                    </a:lnTo>
                    <a:lnTo>
                      <a:pt x="20" y="12"/>
                    </a:lnTo>
                    <a:close/>
                    <a:moveTo>
                      <a:pt x="16" y="42"/>
                    </a:moveTo>
                    <a:lnTo>
                      <a:pt x="16" y="42"/>
                    </a:lnTo>
                    <a:lnTo>
                      <a:pt x="20" y="64"/>
                    </a:lnTo>
                    <a:lnTo>
                      <a:pt x="22" y="92"/>
                    </a:lnTo>
                    <a:lnTo>
                      <a:pt x="12" y="96"/>
                    </a:lnTo>
                    <a:lnTo>
                      <a:pt x="12" y="96"/>
                    </a:lnTo>
                    <a:lnTo>
                      <a:pt x="8" y="68"/>
                    </a:lnTo>
                    <a:lnTo>
                      <a:pt x="4" y="44"/>
                    </a:lnTo>
                    <a:lnTo>
                      <a:pt x="16" y="42"/>
                    </a:lnTo>
                    <a:close/>
                    <a:moveTo>
                      <a:pt x="64" y="58"/>
                    </a:moveTo>
                    <a:lnTo>
                      <a:pt x="64" y="58"/>
                    </a:lnTo>
                    <a:lnTo>
                      <a:pt x="48" y="60"/>
                    </a:lnTo>
                    <a:lnTo>
                      <a:pt x="48" y="46"/>
                    </a:lnTo>
                    <a:lnTo>
                      <a:pt x="48" y="46"/>
                    </a:lnTo>
                    <a:lnTo>
                      <a:pt x="64" y="48"/>
                    </a:lnTo>
                    <a:lnTo>
                      <a:pt x="120" y="48"/>
                    </a:lnTo>
                    <a:lnTo>
                      <a:pt x="120" y="48"/>
                    </a:lnTo>
                    <a:lnTo>
                      <a:pt x="134" y="46"/>
                    </a:lnTo>
                    <a:lnTo>
                      <a:pt x="134" y="60"/>
                    </a:lnTo>
                    <a:lnTo>
                      <a:pt x="134" y="60"/>
                    </a:lnTo>
                    <a:lnTo>
                      <a:pt x="120" y="58"/>
                    </a:lnTo>
                    <a:lnTo>
                      <a:pt x="98" y="58"/>
                    </a:lnTo>
                    <a:lnTo>
                      <a:pt x="98" y="58"/>
                    </a:lnTo>
                    <a:lnTo>
                      <a:pt x="92" y="72"/>
                    </a:lnTo>
                    <a:lnTo>
                      <a:pt x="118" y="72"/>
                    </a:lnTo>
                    <a:lnTo>
                      <a:pt x="118" y="72"/>
                    </a:lnTo>
                    <a:lnTo>
                      <a:pt x="132" y="72"/>
                    </a:lnTo>
                    <a:lnTo>
                      <a:pt x="132" y="72"/>
                    </a:lnTo>
                    <a:lnTo>
                      <a:pt x="132" y="86"/>
                    </a:lnTo>
                    <a:lnTo>
                      <a:pt x="132" y="122"/>
                    </a:lnTo>
                    <a:lnTo>
                      <a:pt x="132" y="122"/>
                    </a:lnTo>
                    <a:lnTo>
                      <a:pt x="130" y="128"/>
                    </a:lnTo>
                    <a:lnTo>
                      <a:pt x="128" y="132"/>
                    </a:lnTo>
                    <a:lnTo>
                      <a:pt x="128" y="132"/>
                    </a:lnTo>
                    <a:lnTo>
                      <a:pt x="124" y="132"/>
                    </a:lnTo>
                    <a:lnTo>
                      <a:pt x="116" y="134"/>
                    </a:lnTo>
                    <a:lnTo>
                      <a:pt x="116" y="134"/>
                    </a:lnTo>
                    <a:lnTo>
                      <a:pt x="112" y="134"/>
                    </a:lnTo>
                    <a:lnTo>
                      <a:pt x="112" y="134"/>
                    </a:lnTo>
                    <a:lnTo>
                      <a:pt x="110" y="126"/>
                    </a:lnTo>
                    <a:lnTo>
                      <a:pt x="108" y="120"/>
                    </a:lnTo>
                    <a:lnTo>
                      <a:pt x="108" y="120"/>
                    </a:lnTo>
                    <a:lnTo>
                      <a:pt x="116" y="122"/>
                    </a:lnTo>
                    <a:lnTo>
                      <a:pt x="116" y="122"/>
                    </a:lnTo>
                    <a:lnTo>
                      <a:pt x="118" y="120"/>
                    </a:lnTo>
                    <a:lnTo>
                      <a:pt x="118" y="118"/>
                    </a:lnTo>
                    <a:lnTo>
                      <a:pt x="118" y="82"/>
                    </a:lnTo>
                    <a:lnTo>
                      <a:pt x="108" y="82"/>
                    </a:lnTo>
                    <a:lnTo>
                      <a:pt x="108" y="116"/>
                    </a:lnTo>
                    <a:lnTo>
                      <a:pt x="108" y="116"/>
                    </a:lnTo>
                    <a:lnTo>
                      <a:pt x="108" y="130"/>
                    </a:lnTo>
                    <a:lnTo>
                      <a:pt x="96" y="130"/>
                    </a:lnTo>
                    <a:lnTo>
                      <a:pt x="96" y="130"/>
                    </a:lnTo>
                    <a:lnTo>
                      <a:pt x="96" y="116"/>
                    </a:lnTo>
                    <a:lnTo>
                      <a:pt x="96" y="82"/>
                    </a:lnTo>
                    <a:lnTo>
                      <a:pt x="86" y="82"/>
                    </a:lnTo>
                    <a:lnTo>
                      <a:pt x="86" y="116"/>
                    </a:lnTo>
                    <a:lnTo>
                      <a:pt x="86" y="116"/>
                    </a:lnTo>
                    <a:lnTo>
                      <a:pt x="86" y="130"/>
                    </a:lnTo>
                    <a:lnTo>
                      <a:pt x="74" y="130"/>
                    </a:lnTo>
                    <a:lnTo>
                      <a:pt x="74" y="130"/>
                    </a:lnTo>
                    <a:lnTo>
                      <a:pt x="74" y="116"/>
                    </a:lnTo>
                    <a:lnTo>
                      <a:pt x="74" y="82"/>
                    </a:lnTo>
                    <a:lnTo>
                      <a:pt x="64" y="82"/>
                    </a:lnTo>
                    <a:lnTo>
                      <a:pt x="64" y="118"/>
                    </a:lnTo>
                    <a:lnTo>
                      <a:pt x="64" y="118"/>
                    </a:lnTo>
                    <a:lnTo>
                      <a:pt x="66" y="134"/>
                    </a:lnTo>
                    <a:lnTo>
                      <a:pt x="52" y="134"/>
                    </a:lnTo>
                    <a:lnTo>
                      <a:pt x="52" y="134"/>
                    </a:lnTo>
                    <a:lnTo>
                      <a:pt x="52" y="118"/>
                    </a:lnTo>
                    <a:lnTo>
                      <a:pt x="52" y="84"/>
                    </a:lnTo>
                    <a:lnTo>
                      <a:pt x="52" y="84"/>
                    </a:lnTo>
                    <a:lnTo>
                      <a:pt x="52" y="72"/>
                    </a:lnTo>
                    <a:lnTo>
                      <a:pt x="52" y="72"/>
                    </a:lnTo>
                    <a:lnTo>
                      <a:pt x="66" y="72"/>
                    </a:lnTo>
                    <a:lnTo>
                      <a:pt x="78" y="72"/>
                    </a:lnTo>
                    <a:lnTo>
                      <a:pt x="78" y="72"/>
                    </a:lnTo>
                    <a:lnTo>
                      <a:pt x="84" y="58"/>
                    </a:lnTo>
                    <a:lnTo>
                      <a:pt x="64" y="58"/>
                    </a:lnTo>
                    <a:close/>
                    <a:moveTo>
                      <a:pt x="84" y="10"/>
                    </a:moveTo>
                    <a:lnTo>
                      <a:pt x="84" y="10"/>
                    </a:lnTo>
                    <a:lnTo>
                      <a:pt x="84" y="0"/>
                    </a:lnTo>
                    <a:lnTo>
                      <a:pt x="98" y="0"/>
                    </a:lnTo>
                    <a:lnTo>
                      <a:pt x="98" y="0"/>
                    </a:lnTo>
                    <a:lnTo>
                      <a:pt x="98" y="10"/>
                    </a:lnTo>
                    <a:lnTo>
                      <a:pt x="98" y="26"/>
                    </a:lnTo>
                    <a:lnTo>
                      <a:pt x="116" y="26"/>
                    </a:lnTo>
                    <a:lnTo>
                      <a:pt x="116" y="14"/>
                    </a:lnTo>
                    <a:lnTo>
                      <a:pt x="116" y="14"/>
                    </a:lnTo>
                    <a:lnTo>
                      <a:pt x="116" y="6"/>
                    </a:lnTo>
                    <a:lnTo>
                      <a:pt x="130" y="6"/>
                    </a:lnTo>
                    <a:lnTo>
                      <a:pt x="130" y="6"/>
                    </a:lnTo>
                    <a:lnTo>
                      <a:pt x="128" y="16"/>
                    </a:lnTo>
                    <a:lnTo>
                      <a:pt x="128" y="28"/>
                    </a:lnTo>
                    <a:lnTo>
                      <a:pt x="128" y="28"/>
                    </a:lnTo>
                    <a:lnTo>
                      <a:pt x="128" y="38"/>
                    </a:lnTo>
                    <a:lnTo>
                      <a:pt x="128" y="38"/>
                    </a:lnTo>
                    <a:lnTo>
                      <a:pt x="118" y="36"/>
                    </a:lnTo>
                    <a:lnTo>
                      <a:pt x="66" y="36"/>
                    </a:lnTo>
                    <a:lnTo>
                      <a:pt x="66" y="36"/>
                    </a:lnTo>
                    <a:lnTo>
                      <a:pt x="54" y="38"/>
                    </a:lnTo>
                    <a:lnTo>
                      <a:pt x="54" y="38"/>
                    </a:lnTo>
                    <a:lnTo>
                      <a:pt x="54" y="28"/>
                    </a:lnTo>
                    <a:lnTo>
                      <a:pt x="54" y="16"/>
                    </a:lnTo>
                    <a:lnTo>
                      <a:pt x="54" y="16"/>
                    </a:lnTo>
                    <a:lnTo>
                      <a:pt x="54" y="6"/>
                    </a:lnTo>
                    <a:lnTo>
                      <a:pt x="68" y="6"/>
                    </a:lnTo>
                    <a:lnTo>
                      <a:pt x="68" y="6"/>
                    </a:lnTo>
                    <a:lnTo>
                      <a:pt x="68" y="16"/>
                    </a:lnTo>
                    <a:lnTo>
                      <a:pt x="68" y="26"/>
                    </a:lnTo>
                    <a:lnTo>
                      <a:pt x="84" y="26"/>
                    </a:lnTo>
                    <a:lnTo>
                      <a:pt x="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 name="Freeform 108"/>
              <p:cNvSpPr>
                <a:spLocks/>
              </p:cNvSpPr>
              <p:nvPr/>
            </p:nvSpPr>
            <p:spPr bwMode="auto">
              <a:xfrm>
                <a:off x="2742" y="1344"/>
                <a:ext cx="132" cy="130"/>
              </a:xfrm>
              <a:custGeom>
                <a:avLst/>
                <a:gdLst>
                  <a:gd name="T0" fmla="*/ 116 w 132"/>
                  <a:gd name="T1" fmla="*/ 10 h 130"/>
                  <a:gd name="T2" fmla="*/ 112 w 132"/>
                  <a:gd name="T3" fmla="*/ 14 h 130"/>
                  <a:gd name="T4" fmla="*/ 76 w 132"/>
                  <a:gd name="T5" fmla="*/ 38 h 130"/>
                  <a:gd name="T6" fmla="*/ 84 w 132"/>
                  <a:gd name="T7" fmla="*/ 46 h 130"/>
                  <a:gd name="T8" fmla="*/ 108 w 132"/>
                  <a:gd name="T9" fmla="*/ 50 h 130"/>
                  <a:gd name="T10" fmla="*/ 124 w 132"/>
                  <a:gd name="T11" fmla="*/ 48 h 130"/>
                  <a:gd name="T12" fmla="*/ 132 w 132"/>
                  <a:gd name="T13" fmla="*/ 56 h 130"/>
                  <a:gd name="T14" fmla="*/ 130 w 132"/>
                  <a:gd name="T15" fmla="*/ 58 h 130"/>
                  <a:gd name="T16" fmla="*/ 100 w 132"/>
                  <a:gd name="T17" fmla="*/ 92 h 130"/>
                  <a:gd name="T18" fmla="*/ 94 w 132"/>
                  <a:gd name="T19" fmla="*/ 86 h 130"/>
                  <a:gd name="T20" fmla="*/ 88 w 132"/>
                  <a:gd name="T21" fmla="*/ 82 h 130"/>
                  <a:gd name="T22" fmla="*/ 110 w 132"/>
                  <a:gd name="T23" fmla="*/ 62 h 130"/>
                  <a:gd name="T24" fmla="*/ 72 w 132"/>
                  <a:gd name="T25" fmla="*/ 114 h 130"/>
                  <a:gd name="T26" fmla="*/ 72 w 132"/>
                  <a:gd name="T27" fmla="*/ 122 h 130"/>
                  <a:gd name="T28" fmla="*/ 62 w 132"/>
                  <a:gd name="T29" fmla="*/ 128 h 130"/>
                  <a:gd name="T30" fmla="*/ 52 w 132"/>
                  <a:gd name="T31" fmla="*/ 130 h 130"/>
                  <a:gd name="T32" fmla="*/ 34 w 132"/>
                  <a:gd name="T33" fmla="*/ 128 h 130"/>
                  <a:gd name="T34" fmla="*/ 32 w 132"/>
                  <a:gd name="T35" fmla="*/ 114 h 130"/>
                  <a:gd name="T36" fmla="*/ 52 w 132"/>
                  <a:gd name="T37" fmla="*/ 116 h 130"/>
                  <a:gd name="T38" fmla="*/ 58 w 132"/>
                  <a:gd name="T39" fmla="*/ 116 h 130"/>
                  <a:gd name="T40" fmla="*/ 58 w 132"/>
                  <a:gd name="T41" fmla="*/ 62 h 130"/>
                  <a:gd name="T42" fmla="*/ 16 w 132"/>
                  <a:gd name="T43" fmla="*/ 62 h 130"/>
                  <a:gd name="T44" fmla="*/ 0 w 132"/>
                  <a:gd name="T45" fmla="*/ 48 h 130"/>
                  <a:gd name="T46" fmla="*/ 18 w 132"/>
                  <a:gd name="T47" fmla="*/ 50 h 130"/>
                  <a:gd name="T48" fmla="*/ 68 w 132"/>
                  <a:gd name="T49" fmla="*/ 50 h 130"/>
                  <a:gd name="T50" fmla="*/ 32 w 132"/>
                  <a:gd name="T51" fmla="*/ 28 h 130"/>
                  <a:gd name="T52" fmla="*/ 42 w 132"/>
                  <a:gd name="T53" fmla="*/ 18 h 130"/>
                  <a:gd name="T54" fmla="*/ 64 w 132"/>
                  <a:gd name="T55" fmla="*/ 32 h 130"/>
                  <a:gd name="T56" fmla="*/ 92 w 132"/>
                  <a:gd name="T57" fmla="*/ 14 h 130"/>
                  <a:gd name="T58" fmla="*/ 30 w 132"/>
                  <a:gd name="T59" fmla="*/ 14 h 130"/>
                  <a:gd name="T60" fmla="*/ 12 w 132"/>
                  <a:gd name="T61" fmla="*/ 0 h 130"/>
                  <a:gd name="T62" fmla="*/ 30 w 132"/>
                  <a:gd name="T63" fmla="*/ 2 h 130"/>
                  <a:gd name="T64" fmla="*/ 96 w 132"/>
                  <a:gd name="T65" fmla="*/ 2 h 130"/>
                  <a:gd name="T66" fmla="*/ 116 w 132"/>
                  <a:gd name="T67" fmla="*/ 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130">
                    <a:moveTo>
                      <a:pt x="116" y="10"/>
                    </a:moveTo>
                    <a:lnTo>
                      <a:pt x="116" y="10"/>
                    </a:lnTo>
                    <a:lnTo>
                      <a:pt x="112" y="14"/>
                    </a:lnTo>
                    <a:lnTo>
                      <a:pt x="112" y="14"/>
                    </a:lnTo>
                    <a:lnTo>
                      <a:pt x="94" y="28"/>
                    </a:lnTo>
                    <a:lnTo>
                      <a:pt x="76" y="38"/>
                    </a:lnTo>
                    <a:lnTo>
                      <a:pt x="76" y="38"/>
                    </a:lnTo>
                    <a:lnTo>
                      <a:pt x="84" y="46"/>
                    </a:lnTo>
                    <a:lnTo>
                      <a:pt x="80" y="50"/>
                    </a:lnTo>
                    <a:lnTo>
                      <a:pt x="108" y="50"/>
                    </a:lnTo>
                    <a:lnTo>
                      <a:pt x="108" y="50"/>
                    </a:lnTo>
                    <a:lnTo>
                      <a:pt x="124" y="48"/>
                    </a:lnTo>
                    <a:lnTo>
                      <a:pt x="132" y="56"/>
                    </a:lnTo>
                    <a:lnTo>
                      <a:pt x="132" y="56"/>
                    </a:lnTo>
                    <a:lnTo>
                      <a:pt x="130" y="58"/>
                    </a:lnTo>
                    <a:lnTo>
                      <a:pt x="130" y="58"/>
                    </a:lnTo>
                    <a:lnTo>
                      <a:pt x="114" y="78"/>
                    </a:lnTo>
                    <a:lnTo>
                      <a:pt x="100" y="92"/>
                    </a:lnTo>
                    <a:lnTo>
                      <a:pt x="100" y="92"/>
                    </a:lnTo>
                    <a:lnTo>
                      <a:pt x="94" y="86"/>
                    </a:lnTo>
                    <a:lnTo>
                      <a:pt x="88" y="82"/>
                    </a:lnTo>
                    <a:lnTo>
                      <a:pt x="88" y="82"/>
                    </a:lnTo>
                    <a:lnTo>
                      <a:pt x="102" y="72"/>
                    </a:lnTo>
                    <a:lnTo>
                      <a:pt x="110" y="62"/>
                    </a:lnTo>
                    <a:lnTo>
                      <a:pt x="72" y="62"/>
                    </a:lnTo>
                    <a:lnTo>
                      <a:pt x="72" y="114"/>
                    </a:lnTo>
                    <a:lnTo>
                      <a:pt x="72" y="114"/>
                    </a:lnTo>
                    <a:lnTo>
                      <a:pt x="72" y="122"/>
                    </a:lnTo>
                    <a:lnTo>
                      <a:pt x="68" y="126"/>
                    </a:lnTo>
                    <a:lnTo>
                      <a:pt x="62" y="128"/>
                    </a:lnTo>
                    <a:lnTo>
                      <a:pt x="52" y="130"/>
                    </a:lnTo>
                    <a:lnTo>
                      <a:pt x="52" y="130"/>
                    </a:lnTo>
                    <a:lnTo>
                      <a:pt x="34" y="128"/>
                    </a:lnTo>
                    <a:lnTo>
                      <a:pt x="34" y="128"/>
                    </a:lnTo>
                    <a:lnTo>
                      <a:pt x="34" y="122"/>
                    </a:lnTo>
                    <a:lnTo>
                      <a:pt x="32" y="114"/>
                    </a:lnTo>
                    <a:lnTo>
                      <a:pt x="32" y="114"/>
                    </a:lnTo>
                    <a:lnTo>
                      <a:pt x="52" y="116"/>
                    </a:lnTo>
                    <a:lnTo>
                      <a:pt x="52" y="116"/>
                    </a:lnTo>
                    <a:lnTo>
                      <a:pt x="58" y="116"/>
                    </a:lnTo>
                    <a:lnTo>
                      <a:pt x="58" y="112"/>
                    </a:lnTo>
                    <a:lnTo>
                      <a:pt x="58" y="62"/>
                    </a:lnTo>
                    <a:lnTo>
                      <a:pt x="16" y="62"/>
                    </a:lnTo>
                    <a:lnTo>
                      <a:pt x="16" y="62"/>
                    </a:lnTo>
                    <a:lnTo>
                      <a:pt x="0" y="62"/>
                    </a:lnTo>
                    <a:lnTo>
                      <a:pt x="0" y="48"/>
                    </a:lnTo>
                    <a:lnTo>
                      <a:pt x="0" y="48"/>
                    </a:lnTo>
                    <a:lnTo>
                      <a:pt x="18" y="50"/>
                    </a:lnTo>
                    <a:lnTo>
                      <a:pt x="68" y="50"/>
                    </a:lnTo>
                    <a:lnTo>
                      <a:pt x="68" y="50"/>
                    </a:lnTo>
                    <a:lnTo>
                      <a:pt x="52" y="38"/>
                    </a:lnTo>
                    <a:lnTo>
                      <a:pt x="32" y="28"/>
                    </a:lnTo>
                    <a:lnTo>
                      <a:pt x="42" y="18"/>
                    </a:lnTo>
                    <a:lnTo>
                      <a:pt x="42" y="18"/>
                    </a:lnTo>
                    <a:lnTo>
                      <a:pt x="64" y="32"/>
                    </a:lnTo>
                    <a:lnTo>
                      <a:pt x="64" y="32"/>
                    </a:lnTo>
                    <a:lnTo>
                      <a:pt x="80" y="24"/>
                    </a:lnTo>
                    <a:lnTo>
                      <a:pt x="92" y="14"/>
                    </a:lnTo>
                    <a:lnTo>
                      <a:pt x="30" y="14"/>
                    </a:lnTo>
                    <a:lnTo>
                      <a:pt x="30" y="14"/>
                    </a:lnTo>
                    <a:lnTo>
                      <a:pt x="12" y="14"/>
                    </a:lnTo>
                    <a:lnTo>
                      <a:pt x="12" y="0"/>
                    </a:lnTo>
                    <a:lnTo>
                      <a:pt x="12" y="0"/>
                    </a:lnTo>
                    <a:lnTo>
                      <a:pt x="30" y="2"/>
                    </a:lnTo>
                    <a:lnTo>
                      <a:pt x="96" y="2"/>
                    </a:lnTo>
                    <a:lnTo>
                      <a:pt x="96" y="2"/>
                    </a:lnTo>
                    <a:lnTo>
                      <a:pt x="108" y="2"/>
                    </a:lnTo>
                    <a:lnTo>
                      <a:pt x="11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 name="Freeform 109"/>
              <p:cNvSpPr>
                <a:spLocks/>
              </p:cNvSpPr>
              <p:nvPr/>
            </p:nvSpPr>
            <p:spPr bwMode="auto">
              <a:xfrm>
                <a:off x="2892" y="1340"/>
                <a:ext cx="130" cy="134"/>
              </a:xfrm>
              <a:custGeom>
                <a:avLst/>
                <a:gdLst>
                  <a:gd name="T0" fmla="*/ 44 w 130"/>
                  <a:gd name="T1" fmla="*/ 36 h 134"/>
                  <a:gd name="T2" fmla="*/ 38 w 130"/>
                  <a:gd name="T3" fmla="*/ 36 h 134"/>
                  <a:gd name="T4" fmla="*/ 38 w 130"/>
                  <a:gd name="T5" fmla="*/ 58 h 134"/>
                  <a:gd name="T6" fmla="*/ 46 w 130"/>
                  <a:gd name="T7" fmla="*/ 84 h 134"/>
                  <a:gd name="T8" fmla="*/ 40 w 130"/>
                  <a:gd name="T9" fmla="*/ 96 h 134"/>
                  <a:gd name="T10" fmla="*/ 32 w 130"/>
                  <a:gd name="T11" fmla="*/ 100 h 134"/>
                  <a:gd name="T12" fmla="*/ 20 w 130"/>
                  <a:gd name="T13" fmla="*/ 100 h 134"/>
                  <a:gd name="T14" fmla="*/ 16 w 130"/>
                  <a:gd name="T15" fmla="*/ 88 h 134"/>
                  <a:gd name="T16" fmla="*/ 26 w 130"/>
                  <a:gd name="T17" fmla="*/ 88 h 134"/>
                  <a:gd name="T18" fmla="*/ 32 w 130"/>
                  <a:gd name="T19" fmla="*/ 80 h 134"/>
                  <a:gd name="T20" fmla="*/ 30 w 130"/>
                  <a:gd name="T21" fmla="*/ 66 h 134"/>
                  <a:gd name="T22" fmla="*/ 18 w 130"/>
                  <a:gd name="T23" fmla="*/ 50 h 134"/>
                  <a:gd name="T24" fmla="*/ 12 w 130"/>
                  <a:gd name="T25" fmla="*/ 16 h 134"/>
                  <a:gd name="T26" fmla="*/ 14 w 130"/>
                  <a:gd name="T27" fmla="*/ 134 h 134"/>
                  <a:gd name="T28" fmla="*/ 0 w 130"/>
                  <a:gd name="T29" fmla="*/ 118 h 134"/>
                  <a:gd name="T30" fmla="*/ 0 w 130"/>
                  <a:gd name="T31" fmla="*/ 4 h 134"/>
                  <a:gd name="T32" fmla="*/ 34 w 130"/>
                  <a:gd name="T33" fmla="*/ 4 h 134"/>
                  <a:gd name="T34" fmla="*/ 48 w 130"/>
                  <a:gd name="T35" fmla="*/ 12 h 134"/>
                  <a:gd name="T36" fmla="*/ 48 w 130"/>
                  <a:gd name="T37" fmla="*/ 14 h 134"/>
                  <a:gd name="T38" fmla="*/ 46 w 130"/>
                  <a:gd name="T39" fmla="*/ 18 h 134"/>
                  <a:gd name="T40" fmla="*/ 58 w 130"/>
                  <a:gd name="T41" fmla="*/ 22 h 134"/>
                  <a:gd name="T42" fmla="*/ 76 w 130"/>
                  <a:gd name="T43" fmla="*/ 12 h 134"/>
                  <a:gd name="T44" fmla="*/ 90 w 130"/>
                  <a:gd name="T45" fmla="*/ 0 h 134"/>
                  <a:gd name="T46" fmla="*/ 114 w 130"/>
                  <a:gd name="T47" fmla="*/ 22 h 134"/>
                  <a:gd name="T48" fmla="*/ 130 w 130"/>
                  <a:gd name="T49" fmla="*/ 36 h 134"/>
                  <a:gd name="T50" fmla="*/ 78 w 130"/>
                  <a:gd name="T51" fmla="*/ 36 h 134"/>
                  <a:gd name="T52" fmla="*/ 108 w 130"/>
                  <a:gd name="T53" fmla="*/ 54 h 134"/>
                  <a:gd name="T54" fmla="*/ 120 w 130"/>
                  <a:gd name="T55" fmla="*/ 52 h 134"/>
                  <a:gd name="T56" fmla="*/ 116 w 130"/>
                  <a:gd name="T57" fmla="*/ 104 h 134"/>
                  <a:gd name="T58" fmla="*/ 112 w 130"/>
                  <a:gd name="T59" fmla="*/ 124 h 134"/>
                  <a:gd name="T60" fmla="*/ 92 w 130"/>
                  <a:gd name="T61" fmla="*/ 132 h 134"/>
                  <a:gd name="T62" fmla="*/ 74 w 130"/>
                  <a:gd name="T63" fmla="*/ 130 h 134"/>
                  <a:gd name="T64" fmla="*/ 72 w 130"/>
                  <a:gd name="T65" fmla="*/ 118 h 134"/>
                  <a:gd name="T66" fmla="*/ 98 w 130"/>
                  <a:gd name="T67" fmla="*/ 118 h 134"/>
                  <a:gd name="T68" fmla="*/ 102 w 130"/>
                  <a:gd name="T69" fmla="*/ 114 h 134"/>
                  <a:gd name="T70" fmla="*/ 76 w 130"/>
                  <a:gd name="T71" fmla="*/ 66 h 134"/>
                  <a:gd name="T72" fmla="*/ 66 w 130"/>
                  <a:gd name="T73" fmla="*/ 98 h 134"/>
                  <a:gd name="T74" fmla="*/ 52 w 130"/>
                  <a:gd name="T75" fmla="*/ 122 h 134"/>
                  <a:gd name="T76" fmla="*/ 32 w 130"/>
                  <a:gd name="T77" fmla="*/ 128 h 134"/>
                  <a:gd name="T78" fmla="*/ 38 w 130"/>
                  <a:gd name="T79" fmla="*/ 116 h 134"/>
                  <a:gd name="T80" fmla="*/ 52 w 130"/>
                  <a:gd name="T81" fmla="*/ 98 h 134"/>
                  <a:gd name="T82" fmla="*/ 62 w 130"/>
                  <a:gd name="T83" fmla="*/ 64 h 134"/>
                  <a:gd name="T84" fmla="*/ 56 w 130"/>
                  <a:gd name="T85" fmla="*/ 3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34">
                    <a:moveTo>
                      <a:pt x="56" y="36"/>
                    </a:moveTo>
                    <a:lnTo>
                      <a:pt x="56" y="36"/>
                    </a:lnTo>
                    <a:lnTo>
                      <a:pt x="44" y="36"/>
                    </a:lnTo>
                    <a:lnTo>
                      <a:pt x="44" y="24"/>
                    </a:lnTo>
                    <a:lnTo>
                      <a:pt x="44" y="24"/>
                    </a:lnTo>
                    <a:lnTo>
                      <a:pt x="38" y="36"/>
                    </a:lnTo>
                    <a:lnTo>
                      <a:pt x="30" y="50"/>
                    </a:lnTo>
                    <a:lnTo>
                      <a:pt x="30" y="50"/>
                    </a:lnTo>
                    <a:lnTo>
                      <a:pt x="38" y="58"/>
                    </a:lnTo>
                    <a:lnTo>
                      <a:pt x="42" y="66"/>
                    </a:lnTo>
                    <a:lnTo>
                      <a:pt x="44" y="74"/>
                    </a:lnTo>
                    <a:lnTo>
                      <a:pt x="46" y="84"/>
                    </a:lnTo>
                    <a:lnTo>
                      <a:pt x="46" y="84"/>
                    </a:lnTo>
                    <a:lnTo>
                      <a:pt x="44" y="92"/>
                    </a:lnTo>
                    <a:lnTo>
                      <a:pt x="40" y="96"/>
                    </a:lnTo>
                    <a:lnTo>
                      <a:pt x="38" y="98"/>
                    </a:lnTo>
                    <a:lnTo>
                      <a:pt x="38" y="98"/>
                    </a:lnTo>
                    <a:lnTo>
                      <a:pt x="32" y="100"/>
                    </a:lnTo>
                    <a:lnTo>
                      <a:pt x="22" y="100"/>
                    </a:lnTo>
                    <a:lnTo>
                      <a:pt x="22" y="100"/>
                    </a:lnTo>
                    <a:lnTo>
                      <a:pt x="20" y="100"/>
                    </a:lnTo>
                    <a:lnTo>
                      <a:pt x="20" y="100"/>
                    </a:lnTo>
                    <a:lnTo>
                      <a:pt x="18" y="94"/>
                    </a:lnTo>
                    <a:lnTo>
                      <a:pt x="16" y="88"/>
                    </a:lnTo>
                    <a:lnTo>
                      <a:pt x="16" y="88"/>
                    </a:lnTo>
                    <a:lnTo>
                      <a:pt x="26" y="88"/>
                    </a:lnTo>
                    <a:lnTo>
                      <a:pt x="26" y="88"/>
                    </a:lnTo>
                    <a:lnTo>
                      <a:pt x="28" y="88"/>
                    </a:lnTo>
                    <a:lnTo>
                      <a:pt x="30" y="86"/>
                    </a:lnTo>
                    <a:lnTo>
                      <a:pt x="32" y="80"/>
                    </a:lnTo>
                    <a:lnTo>
                      <a:pt x="32" y="80"/>
                    </a:lnTo>
                    <a:lnTo>
                      <a:pt x="32" y="74"/>
                    </a:lnTo>
                    <a:lnTo>
                      <a:pt x="30" y="66"/>
                    </a:lnTo>
                    <a:lnTo>
                      <a:pt x="24" y="58"/>
                    </a:lnTo>
                    <a:lnTo>
                      <a:pt x="18" y="50"/>
                    </a:lnTo>
                    <a:lnTo>
                      <a:pt x="18" y="50"/>
                    </a:lnTo>
                    <a:lnTo>
                      <a:pt x="26" y="34"/>
                    </a:lnTo>
                    <a:lnTo>
                      <a:pt x="32" y="16"/>
                    </a:lnTo>
                    <a:lnTo>
                      <a:pt x="12" y="16"/>
                    </a:lnTo>
                    <a:lnTo>
                      <a:pt x="12" y="118"/>
                    </a:lnTo>
                    <a:lnTo>
                      <a:pt x="12" y="118"/>
                    </a:lnTo>
                    <a:lnTo>
                      <a:pt x="14" y="134"/>
                    </a:lnTo>
                    <a:lnTo>
                      <a:pt x="0" y="134"/>
                    </a:lnTo>
                    <a:lnTo>
                      <a:pt x="0" y="134"/>
                    </a:lnTo>
                    <a:lnTo>
                      <a:pt x="0" y="118"/>
                    </a:lnTo>
                    <a:lnTo>
                      <a:pt x="0" y="16"/>
                    </a:lnTo>
                    <a:lnTo>
                      <a:pt x="0" y="16"/>
                    </a:lnTo>
                    <a:lnTo>
                      <a:pt x="0" y="4"/>
                    </a:lnTo>
                    <a:lnTo>
                      <a:pt x="0" y="4"/>
                    </a:lnTo>
                    <a:lnTo>
                      <a:pt x="10" y="4"/>
                    </a:lnTo>
                    <a:lnTo>
                      <a:pt x="34" y="4"/>
                    </a:lnTo>
                    <a:lnTo>
                      <a:pt x="34" y="4"/>
                    </a:lnTo>
                    <a:lnTo>
                      <a:pt x="42" y="4"/>
                    </a:lnTo>
                    <a:lnTo>
                      <a:pt x="48" y="12"/>
                    </a:lnTo>
                    <a:lnTo>
                      <a:pt x="48" y="12"/>
                    </a:lnTo>
                    <a:lnTo>
                      <a:pt x="48" y="14"/>
                    </a:lnTo>
                    <a:lnTo>
                      <a:pt x="48" y="14"/>
                    </a:lnTo>
                    <a:lnTo>
                      <a:pt x="48" y="14"/>
                    </a:lnTo>
                    <a:lnTo>
                      <a:pt x="46" y="18"/>
                    </a:lnTo>
                    <a:lnTo>
                      <a:pt x="46" y="18"/>
                    </a:lnTo>
                    <a:lnTo>
                      <a:pt x="44" y="22"/>
                    </a:lnTo>
                    <a:lnTo>
                      <a:pt x="44" y="22"/>
                    </a:lnTo>
                    <a:lnTo>
                      <a:pt x="58" y="22"/>
                    </a:lnTo>
                    <a:lnTo>
                      <a:pt x="76" y="22"/>
                    </a:lnTo>
                    <a:lnTo>
                      <a:pt x="76" y="12"/>
                    </a:lnTo>
                    <a:lnTo>
                      <a:pt x="76" y="12"/>
                    </a:lnTo>
                    <a:lnTo>
                      <a:pt x="76" y="0"/>
                    </a:lnTo>
                    <a:lnTo>
                      <a:pt x="90" y="0"/>
                    </a:lnTo>
                    <a:lnTo>
                      <a:pt x="90" y="0"/>
                    </a:lnTo>
                    <a:lnTo>
                      <a:pt x="90" y="12"/>
                    </a:lnTo>
                    <a:lnTo>
                      <a:pt x="90" y="22"/>
                    </a:lnTo>
                    <a:lnTo>
                      <a:pt x="114" y="22"/>
                    </a:lnTo>
                    <a:lnTo>
                      <a:pt x="114" y="22"/>
                    </a:lnTo>
                    <a:lnTo>
                      <a:pt x="130" y="22"/>
                    </a:lnTo>
                    <a:lnTo>
                      <a:pt x="130" y="36"/>
                    </a:lnTo>
                    <a:lnTo>
                      <a:pt x="130" y="36"/>
                    </a:lnTo>
                    <a:lnTo>
                      <a:pt x="114" y="36"/>
                    </a:lnTo>
                    <a:lnTo>
                      <a:pt x="78" y="36"/>
                    </a:lnTo>
                    <a:lnTo>
                      <a:pt x="78" y="36"/>
                    </a:lnTo>
                    <a:lnTo>
                      <a:pt x="76" y="54"/>
                    </a:lnTo>
                    <a:lnTo>
                      <a:pt x="108" y="54"/>
                    </a:lnTo>
                    <a:lnTo>
                      <a:pt x="108" y="54"/>
                    </a:lnTo>
                    <a:lnTo>
                      <a:pt x="120" y="52"/>
                    </a:lnTo>
                    <a:lnTo>
                      <a:pt x="120" y="52"/>
                    </a:lnTo>
                    <a:lnTo>
                      <a:pt x="120" y="64"/>
                    </a:lnTo>
                    <a:lnTo>
                      <a:pt x="120" y="64"/>
                    </a:lnTo>
                    <a:lnTo>
                      <a:pt x="116" y="104"/>
                    </a:lnTo>
                    <a:lnTo>
                      <a:pt x="114" y="116"/>
                    </a:lnTo>
                    <a:lnTo>
                      <a:pt x="112" y="124"/>
                    </a:lnTo>
                    <a:lnTo>
                      <a:pt x="112" y="124"/>
                    </a:lnTo>
                    <a:lnTo>
                      <a:pt x="110" y="128"/>
                    </a:lnTo>
                    <a:lnTo>
                      <a:pt x="106" y="130"/>
                    </a:lnTo>
                    <a:lnTo>
                      <a:pt x="92" y="132"/>
                    </a:lnTo>
                    <a:lnTo>
                      <a:pt x="92" y="132"/>
                    </a:lnTo>
                    <a:lnTo>
                      <a:pt x="92" y="132"/>
                    </a:lnTo>
                    <a:lnTo>
                      <a:pt x="74" y="130"/>
                    </a:lnTo>
                    <a:lnTo>
                      <a:pt x="74" y="130"/>
                    </a:lnTo>
                    <a:lnTo>
                      <a:pt x="72" y="118"/>
                    </a:lnTo>
                    <a:lnTo>
                      <a:pt x="72" y="118"/>
                    </a:lnTo>
                    <a:lnTo>
                      <a:pt x="92" y="120"/>
                    </a:lnTo>
                    <a:lnTo>
                      <a:pt x="92" y="120"/>
                    </a:lnTo>
                    <a:lnTo>
                      <a:pt x="98" y="118"/>
                    </a:lnTo>
                    <a:lnTo>
                      <a:pt x="100" y="116"/>
                    </a:lnTo>
                    <a:lnTo>
                      <a:pt x="102" y="114"/>
                    </a:lnTo>
                    <a:lnTo>
                      <a:pt x="102" y="114"/>
                    </a:lnTo>
                    <a:lnTo>
                      <a:pt x="104" y="94"/>
                    </a:lnTo>
                    <a:lnTo>
                      <a:pt x="106" y="66"/>
                    </a:lnTo>
                    <a:lnTo>
                      <a:pt x="76" y="66"/>
                    </a:lnTo>
                    <a:lnTo>
                      <a:pt x="76" y="66"/>
                    </a:lnTo>
                    <a:lnTo>
                      <a:pt x="70" y="88"/>
                    </a:lnTo>
                    <a:lnTo>
                      <a:pt x="66" y="98"/>
                    </a:lnTo>
                    <a:lnTo>
                      <a:pt x="62" y="108"/>
                    </a:lnTo>
                    <a:lnTo>
                      <a:pt x="62" y="108"/>
                    </a:lnTo>
                    <a:lnTo>
                      <a:pt x="52" y="122"/>
                    </a:lnTo>
                    <a:lnTo>
                      <a:pt x="36" y="134"/>
                    </a:lnTo>
                    <a:lnTo>
                      <a:pt x="36" y="134"/>
                    </a:lnTo>
                    <a:lnTo>
                      <a:pt x="32" y="128"/>
                    </a:lnTo>
                    <a:lnTo>
                      <a:pt x="26" y="124"/>
                    </a:lnTo>
                    <a:lnTo>
                      <a:pt x="26" y="124"/>
                    </a:lnTo>
                    <a:lnTo>
                      <a:pt x="38" y="116"/>
                    </a:lnTo>
                    <a:lnTo>
                      <a:pt x="46" y="108"/>
                    </a:lnTo>
                    <a:lnTo>
                      <a:pt x="46" y="108"/>
                    </a:lnTo>
                    <a:lnTo>
                      <a:pt x="52" y="98"/>
                    </a:lnTo>
                    <a:lnTo>
                      <a:pt x="56" y="88"/>
                    </a:lnTo>
                    <a:lnTo>
                      <a:pt x="60" y="78"/>
                    </a:lnTo>
                    <a:lnTo>
                      <a:pt x="62" y="64"/>
                    </a:lnTo>
                    <a:lnTo>
                      <a:pt x="62" y="64"/>
                    </a:lnTo>
                    <a:lnTo>
                      <a:pt x="64" y="36"/>
                    </a:lnTo>
                    <a:lnTo>
                      <a:pt x="5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 name="Freeform 110"/>
              <p:cNvSpPr>
                <a:spLocks noEditPoints="1"/>
              </p:cNvSpPr>
              <p:nvPr/>
            </p:nvSpPr>
            <p:spPr bwMode="auto">
              <a:xfrm>
                <a:off x="3038" y="1344"/>
                <a:ext cx="130" cy="130"/>
              </a:xfrm>
              <a:custGeom>
                <a:avLst/>
                <a:gdLst>
                  <a:gd name="T0" fmla="*/ 130 w 130"/>
                  <a:gd name="T1" fmla="*/ 126 h 130"/>
                  <a:gd name="T2" fmla="*/ 16 w 130"/>
                  <a:gd name="T3" fmla="*/ 124 h 130"/>
                  <a:gd name="T4" fmla="*/ 0 w 130"/>
                  <a:gd name="T5" fmla="*/ 130 h 130"/>
                  <a:gd name="T6" fmla="*/ 2 w 130"/>
                  <a:gd name="T7" fmla="*/ 114 h 130"/>
                  <a:gd name="T8" fmla="*/ 2 w 130"/>
                  <a:gd name="T9" fmla="*/ 16 h 130"/>
                  <a:gd name="T10" fmla="*/ 2 w 130"/>
                  <a:gd name="T11" fmla="*/ 0 h 130"/>
                  <a:gd name="T12" fmla="*/ 112 w 130"/>
                  <a:gd name="T13" fmla="*/ 0 h 130"/>
                  <a:gd name="T14" fmla="*/ 126 w 130"/>
                  <a:gd name="T15" fmla="*/ 0 h 130"/>
                  <a:gd name="T16" fmla="*/ 126 w 130"/>
                  <a:gd name="T17" fmla="*/ 14 h 130"/>
                  <a:gd name="T18" fmla="*/ 16 w 130"/>
                  <a:gd name="T19" fmla="*/ 12 h 130"/>
                  <a:gd name="T20" fmla="*/ 114 w 130"/>
                  <a:gd name="T21" fmla="*/ 112 h 130"/>
                  <a:gd name="T22" fmla="*/ 130 w 130"/>
                  <a:gd name="T23" fmla="*/ 110 h 130"/>
                  <a:gd name="T24" fmla="*/ 80 w 130"/>
                  <a:gd name="T25" fmla="*/ 68 h 130"/>
                  <a:gd name="T26" fmla="*/ 88 w 130"/>
                  <a:gd name="T27" fmla="*/ 78 h 130"/>
                  <a:gd name="T28" fmla="*/ 98 w 130"/>
                  <a:gd name="T29" fmla="*/ 86 h 130"/>
                  <a:gd name="T30" fmla="*/ 126 w 130"/>
                  <a:gd name="T31" fmla="*/ 94 h 130"/>
                  <a:gd name="T32" fmla="*/ 120 w 130"/>
                  <a:gd name="T33" fmla="*/ 108 h 130"/>
                  <a:gd name="T34" fmla="*/ 102 w 130"/>
                  <a:gd name="T35" fmla="*/ 102 h 130"/>
                  <a:gd name="T36" fmla="*/ 88 w 130"/>
                  <a:gd name="T37" fmla="*/ 94 h 130"/>
                  <a:gd name="T38" fmla="*/ 72 w 130"/>
                  <a:gd name="T39" fmla="*/ 76 h 130"/>
                  <a:gd name="T40" fmla="*/ 64 w 130"/>
                  <a:gd name="T41" fmla="*/ 86 h 130"/>
                  <a:gd name="T42" fmla="*/ 56 w 130"/>
                  <a:gd name="T43" fmla="*/ 94 h 130"/>
                  <a:gd name="T44" fmla="*/ 28 w 130"/>
                  <a:gd name="T45" fmla="*/ 108 h 130"/>
                  <a:gd name="T46" fmla="*/ 26 w 130"/>
                  <a:gd name="T47" fmla="*/ 102 h 130"/>
                  <a:gd name="T48" fmla="*/ 20 w 130"/>
                  <a:gd name="T49" fmla="*/ 96 h 130"/>
                  <a:gd name="T50" fmla="*/ 50 w 130"/>
                  <a:gd name="T51" fmla="*/ 84 h 130"/>
                  <a:gd name="T52" fmla="*/ 56 w 130"/>
                  <a:gd name="T53" fmla="*/ 76 h 130"/>
                  <a:gd name="T54" fmla="*/ 38 w 130"/>
                  <a:gd name="T55" fmla="*/ 68 h 130"/>
                  <a:gd name="T56" fmla="*/ 22 w 130"/>
                  <a:gd name="T57" fmla="*/ 70 h 130"/>
                  <a:gd name="T58" fmla="*/ 22 w 130"/>
                  <a:gd name="T59" fmla="*/ 56 h 130"/>
                  <a:gd name="T60" fmla="*/ 64 w 130"/>
                  <a:gd name="T61" fmla="*/ 56 h 130"/>
                  <a:gd name="T62" fmla="*/ 66 w 130"/>
                  <a:gd name="T63" fmla="*/ 40 h 130"/>
                  <a:gd name="T64" fmla="*/ 44 w 130"/>
                  <a:gd name="T65" fmla="*/ 40 h 130"/>
                  <a:gd name="T66" fmla="*/ 32 w 130"/>
                  <a:gd name="T67" fmla="*/ 54 h 130"/>
                  <a:gd name="T68" fmla="*/ 22 w 130"/>
                  <a:gd name="T69" fmla="*/ 46 h 130"/>
                  <a:gd name="T70" fmla="*/ 36 w 130"/>
                  <a:gd name="T71" fmla="*/ 30 h 130"/>
                  <a:gd name="T72" fmla="*/ 44 w 130"/>
                  <a:gd name="T73" fmla="*/ 14 h 130"/>
                  <a:gd name="T74" fmla="*/ 58 w 130"/>
                  <a:gd name="T75" fmla="*/ 18 h 130"/>
                  <a:gd name="T76" fmla="*/ 56 w 130"/>
                  <a:gd name="T77" fmla="*/ 22 h 130"/>
                  <a:gd name="T78" fmla="*/ 102 w 130"/>
                  <a:gd name="T79" fmla="*/ 28 h 130"/>
                  <a:gd name="T80" fmla="*/ 116 w 130"/>
                  <a:gd name="T81" fmla="*/ 28 h 130"/>
                  <a:gd name="T82" fmla="*/ 116 w 130"/>
                  <a:gd name="T83" fmla="*/ 40 h 130"/>
                  <a:gd name="T84" fmla="*/ 78 w 130"/>
                  <a:gd name="T85" fmla="*/ 40 h 130"/>
                  <a:gd name="T86" fmla="*/ 78 w 130"/>
                  <a:gd name="T87" fmla="*/ 44 h 130"/>
                  <a:gd name="T88" fmla="*/ 78 w 130"/>
                  <a:gd name="T89" fmla="*/ 56 h 130"/>
                  <a:gd name="T90" fmla="*/ 112 w 130"/>
                  <a:gd name="T91" fmla="*/ 56 h 130"/>
                  <a:gd name="T92" fmla="*/ 126 w 130"/>
                  <a:gd name="T93" fmla="*/ 70 h 130"/>
                  <a:gd name="T94" fmla="*/ 110 w 130"/>
                  <a:gd name="T95" fmla="*/ 6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 h="130">
                    <a:moveTo>
                      <a:pt x="130" y="126"/>
                    </a:moveTo>
                    <a:lnTo>
                      <a:pt x="130" y="126"/>
                    </a:lnTo>
                    <a:lnTo>
                      <a:pt x="114" y="124"/>
                    </a:lnTo>
                    <a:lnTo>
                      <a:pt x="16" y="124"/>
                    </a:lnTo>
                    <a:lnTo>
                      <a:pt x="16" y="130"/>
                    </a:lnTo>
                    <a:lnTo>
                      <a:pt x="0" y="130"/>
                    </a:lnTo>
                    <a:lnTo>
                      <a:pt x="0" y="130"/>
                    </a:lnTo>
                    <a:lnTo>
                      <a:pt x="2" y="114"/>
                    </a:lnTo>
                    <a:lnTo>
                      <a:pt x="2" y="16"/>
                    </a:lnTo>
                    <a:lnTo>
                      <a:pt x="2" y="16"/>
                    </a:lnTo>
                    <a:lnTo>
                      <a:pt x="2" y="0"/>
                    </a:lnTo>
                    <a:lnTo>
                      <a:pt x="2" y="0"/>
                    </a:lnTo>
                    <a:lnTo>
                      <a:pt x="16" y="0"/>
                    </a:lnTo>
                    <a:lnTo>
                      <a:pt x="112" y="0"/>
                    </a:lnTo>
                    <a:lnTo>
                      <a:pt x="112" y="0"/>
                    </a:lnTo>
                    <a:lnTo>
                      <a:pt x="126" y="0"/>
                    </a:lnTo>
                    <a:lnTo>
                      <a:pt x="126" y="14"/>
                    </a:lnTo>
                    <a:lnTo>
                      <a:pt x="126" y="14"/>
                    </a:lnTo>
                    <a:lnTo>
                      <a:pt x="112" y="12"/>
                    </a:lnTo>
                    <a:lnTo>
                      <a:pt x="16" y="12"/>
                    </a:lnTo>
                    <a:lnTo>
                      <a:pt x="16" y="112"/>
                    </a:lnTo>
                    <a:lnTo>
                      <a:pt x="114" y="112"/>
                    </a:lnTo>
                    <a:lnTo>
                      <a:pt x="114" y="112"/>
                    </a:lnTo>
                    <a:lnTo>
                      <a:pt x="130" y="110"/>
                    </a:lnTo>
                    <a:lnTo>
                      <a:pt x="130" y="126"/>
                    </a:lnTo>
                    <a:close/>
                    <a:moveTo>
                      <a:pt x="80" y="68"/>
                    </a:moveTo>
                    <a:lnTo>
                      <a:pt x="80" y="68"/>
                    </a:lnTo>
                    <a:lnTo>
                      <a:pt x="88" y="78"/>
                    </a:lnTo>
                    <a:lnTo>
                      <a:pt x="98" y="86"/>
                    </a:lnTo>
                    <a:lnTo>
                      <a:pt x="98" y="86"/>
                    </a:lnTo>
                    <a:lnTo>
                      <a:pt x="108" y="90"/>
                    </a:lnTo>
                    <a:lnTo>
                      <a:pt x="126" y="94"/>
                    </a:lnTo>
                    <a:lnTo>
                      <a:pt x="126" y="94"/>
                    </a:lnTo>
                    <a:lnTo>
                      <a:pt x="120" y="108"/>
                    </a:lnTo>
                    <a:lnTo>
                      <a:pt x="120" y="108"/>
                    </a:lnTo>
                    <a:lnTo>
                      <a:pt x="102" y="102"/>
                    </a:lnTo>
                    <a:lnTo>
                      <a:pt x="88" y="94"/>
                    </a:lnTo>
                    <a:lnTo>
                      <a:pt x="88" y="94"/>
                    </a:lnTo>
                    <a:lnTo>
                      <a:pt x="80" y="86"/>
                    </a:lnTo>
                    <a:lnTo>
                      <a:pt x="72" y="76"/>
                    </a:lnTo>
                    <a:lnTo>
                      <a:pt x="72" y="76"/>
                    </a:lnTo>
                    <a:lnTo>
                      <a:pt x="64" y="86"/>
                    </a:lnTo>
                    <a:lnTo>
                      <a:pt x="56" y="94"/>
                    </a:lnTo>
                    <a:lnTo>
                      <a:pt x="56" y="94"/>
                    </a:lnTo>
                    <a:lnTo>
                      <a:pt x="44" y="102"/>
                    </a:lnTo>
                    <a:lnTo>
                      <a:pt x="28" y="108"/>
                    </a:lnTo>
                    <a:lnTo>
                      <a:pt x="28" y="108"/>
                    </a:lnTo>
                    <a:lnTo>
                      <a:pt x="26" y="102"/>
                    </a:lnTo>
                    <a:lnTo>
                      <a:pt x="20" y="96"/>
                    </a:lnTo>
                    <a:lnTo>
                      <a:pt x="20" y="96"/>
                    </a:lnTo>
                    <a:lnTo>
                      <a:pt x="38" y="90"/>
                    </a:lnTo>
                    <a:lnTo>
                      <a:pt x="50" y="84"/>
                    </a:lnTo>
                    <a:lnTo>
                      <a:pt x="50" y="84"/>
                    </a:lnTo>
                    <a:lnTo>
                      <a:pt x="56" y="76"/>
                    </a:lnTo>
                    <a:lnTo>
                      <a:pt x="62" y="68"/>
                    </a:lnTo>
                    <a:lnTo>
                      <a:pt x="38" y="68"/>
                    </a:lnTo>
                    <a:lnTo>
                      <a:pt x="38" y="68"/>
                    </a:lnTo>
                    <a:lnTo>
                      <a:pt x="22" y="70"/>
                    </a:lnTo>
                    <a:lnTo>
                      <a:pt x="22" y="56"/>
                    </a:lnTo>
                    <a:lnTo>
                      <a:pt x="22" y="56"/>
                    </a:lnTo>
                    <a:lnTo>
                      <a:pt x="38" y="56"/>
                    </a:lnTo>
                    <a:lnTo>
                      <a:pt x="64" y="56"/>
                    </a:lnTo>
                    <a:lnTo>
                      <a:pt x="64" y="56"/>
                    </a:lnTo>
                    <a:lnTo>
                      <a:pt x="66" y="40"/>
                    </a:lnTo>
                    <a:lnTo>
                      <a:pt x="44" y="40"/>
                    </a:lnTo>
                    <a:lnTo>
                      <a:pt x="44" y="40"/>
                    </a:lnTo>
                    <a:lnTo>
                      <a:pt x="32" y="54"/>
                    </a:lnTo>
                    <a:lnTo>
                      <a:pt x="32" y="54"/>
                    </a:lnTo>
                    <a:lnTo>
                      <a:pt x="22" y="46"/>
                    </a:lnTo>
                    <a:lnTo>
                      <a:pt x="22" y="46"/>
                    </a:lnTo>
                    <a:lnTo>
                      <a:pt x="30" y="38"/>
                    </a:lnTo>
                    <a:lnTo>
                      <a:pt x="36" y="30"/>
                    </a:lnTo>
                    <a:lnTo>
                      <a:pt x="42" y="22"/>
                    </a:lnTo>
                    <a:lnTo>
                      <a:pt x="44" y="14"/>
                    </a:lnTo>
                    <a:lnTo>
                      <a:pt x="58" y="18"/>
                    </a:lnTo>
                    <a:lnTo>
                      <a:pt x="58" y="18"/>
                    </a:lnTo>
                    <a:lnTo>
                      <a:pt x="56" y="22"/>
                    </a:lnTo>
                    <a:lnTo>
                      <a:pt x="56" y="22"/>
                    </a:lnTo>
                    <a:lnTo>
                      <a:pt x="52" y="28"/>
                    </a:lnTo>
                    <a:lnTo>
                      <a:pt x="102" y="28"/>
                    </a:lnTo>
                    <a:lnTo>
                      <a:pt x="102" y="28"/>
                    </a:lnTo>
                    <a:lnTo>
                      <a:pt x="116" y="28"/>
                    </a:lnTo>
                    <a:lnTo>
                      <a:pt x="116" y="40"/>
                    </a:lnTo>
                    <a:lnTo>
                      <a:pt x="116" y="40"/>
                    </a:lnTo>
                    <a:lnTo>
                      <a:pt x="102" y="40"/>
                    </a:lnTo>
                    <a:lnTo>
                      <a:pt x="78" y="40"/>
                    </a:lnTo>
                    <a:lnTo>
                      <a:pt x="78" y="40"/>
                    </a:lnTo>
                    <a:lnTo>
                      <a:pt x="78" y="44"/>
                    </a:lnTo>
                    <a:lnTo>
                      <a:pt x="78" y="44"/>
                    </a:lnTo>
                    <a:lnTo>
                      <a:pt x="78" y="56"/>
                    </a:lnTo>
                    <a:lnTo>
                      <a:pt x="112" y="56"/>
                    </a:lnTo>
                    <a:lnTo>
                      <a:pt x="112" y="56"/>
                    </a:lnTo>
                    <a:lnTo>
                      <a:pt x="126" y="56"/>
                    </a:lnTo>
                    <a:lnTo>
                      <a:pt x="126" y="70"/>
                    </a:lnTo>
                    <a:lnTo>
                      <a:pt x="126" y="70"/>
                    </a:lnTo>
                    <a:lnTo>
                      <a:pt x="110" y="68"/>
                    </a:lnTo>
                    <a:lnTo>
                      <a:pt x="8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 name="Freeform 111"/>
              <p:cNvSpPr>
                <a:spLocks noEditPoints="1"/>
              </p:cNvSpPr>
              <p:nvPr/>
            </p:nvSpPr>
            <p:spPr bwMode="auto">
              <a:xfrm>
                <a:off x="3178" y="1338"/>
                <a:ext cx="140" cy="136"/>
              </a:xfrm>
              <a:custGeom>
                <a:avLst/>
                <a:gdLst>
                  <a:gd name="T0" fmla="*/ 120 w 140"/>
                  <a:gd name="T1" fmla="*/ 104 h 136"/>
                  <a:gd name="T2" fmla="*/ 90 w 140"/>
                  <a:gd name="T3" fmla="*/ 102 h 136"/>
                  <a:gd name="T4" fmla="*/ 90 w 140"/>
                  <a:gd name="T5" fmla="*/ 130 h 136"/>
                  <a:gd name="T6" fmla="*/ 74 w 140"/>
                  <a:gd name="T7" fmla="*/ 136 h 136"/>
                  <a:gd name="T8" fmla="*/ 58 w 140"/>
                  <a:gd name="T9" fmla="*/ 136 h 136"/>
                  <a:gd name="T10" fmla="*/ 56 w 140"/>
                  <a:gd name="T11" fmla="*/ 124 h 136"/>
                  <a:gd name="T12" fmla="*/ 76 w 140"/>
                  <a:gd name="T13" fmla="*/ 124 h 136"/>
                  <a:gd name="T14" fmla="*/ 62 w 140"/>
                  <a:gd name="T15" fmla="*/ 102 h 136"/>
                  <a:gd name="T16" fmla="*/ 48 w 140"/>
                  <a:gd name="T17" fmla="*/ 104 h 136"/>
                  <a:gd name="T18" fmla="*/ 48 w 140"/>
                  <a:gd name="T19" fmla="*/ 74 h 136"/>
                  <a:gd name="T20" fmla="*/ 34 w 140"/>
                  <a:gd name="T21" fmla="*/ 70 h 136"/>
                  <a:gd name="T22" fmla="*/ 28 w 140"/>
                  <a:gd name="T23" fmla="*/ 108 h 136"/>
                  <a:gd name="T24" fmla="*/ 14 w 140"/>
                  <a:gd name="T25" fmla="*/ 136 h 136"/>
                  <a:gd name="T26" fmla="*/ 4 w 140"/>
                  <a:gd name="T27" fmla="*/ 126 h 136"/>
                  <a:gd name="T28" fmla="*/ 16 w 140"/>
                  <a:gd name="T29" fmla="*/ 106 h 136"/>
                  <a:gd name="T30" fmla="*/ 22 w 140"/>
                  <a:gd name="T31" fmla="*/ 80 h 136"/>
                  <a:gd name="T32" fmla="*/ 4 w 140"/>
                  <a:gd name="T33" fmla="*/ 90 h 136"/>
                  <a:gd name="T34" fmla="*/ 10 w 140"/>
                  <a:gd name="T35" fmla="*/ 74 h 136"/>
                  <a:gd name="T36" fmla="*/ 22 w 140"/>
                  <a:gd name="T37" fmla="*/ 46 h 136"/>
                  <a:gd name="T38" fmla="*/ 40 w 140"/>
                  <a:gd name="T39" fmla="*/ 10 h 136"/>
                  <a:gd name="T40" fmla="*/ 70 w 140"/>
                  <a:gd name="T41" fmla="*/ 10 h 136"/>
                  <a:gd name="T42" fmla="*/ 84 w 140"/>
                  <a:gd name="T43" fmla="*/ 0 h 136"/>
                  <a:gd name="T44" fmla="*/ 120 w 140"/>
                  <a:gd name="T45" fmla="*/ 10 h 136"/>
                  <a:gd name="T46" fmla="*/ 138 w 140"/>
                  <a:gd name="T47" fmla="*/ 22 h 136"/>
                  <a:gd name="T48" fmla="*/ 34 w 140"/>
                  <a:gd name="T49" fmla="*/ 22 h 136"/>
                  <a:gd name="T50" fmla="*/ 34 w 140"/>
                  <a:gd name="T51" fmla="*/ 68 h 136"/>
                  <a:gd name="T52" fmla="*/ 50 w 140"/>
                  <a:gd name="T53" fmla="*/ 60 h 136"/>
                  <a:gd name="T54" fmla="*/ 46 w 140"/>
                  <a:gd name="T55" fmla="*/ 44 h 136"/>
                  <a:gd name="T56" fmla="*/ 66 w 140"/>
                  <a:gd name="T57" fmla="*/ 42 h 136"/>
                  <a:gd name="T58" fmla="*/ 38 w 140"/>
                  <a:gd name="T59" fmla="*/ 42 h 136"/>
                  <a:gd name="T60" fmla="*/ 52 w 140"/>
                  <a:gd name="T61" fmla="*/ 30 h 136"/>
                  <a:gd name="T62" fmla="*/ 74 w 140"/>
                  <a:gd name="T63" fmla="*/ 24 h 136"/>
                  <a:gd name="T64" fmla="*/ 84 w 140"/>
                  <a:gd name="T65" fmla="*/ 30 h 136"/>
                  <a:gd name="T66" fmla="*/ 136 w 140"/>
                  <a:gd name="T67" fmla="*/ 30 h 136"/>
                  <a:gd name="T68" fmla="*/ 120 w 140"/>
                  <a:gd name="T69" fmla="*/ 42 h 136"/>
                  <a:gd name="T70" fmla="*/ 104 w 140"/>
                  <a:gd name="T71" fmla="*/ 48 h 136"/>
                  <a:gd name="T72" fmla="*/ 118 w 140"/>
                  <a:gd name="T73" fmla="*/ 48 h 136"/>
                  <a:gd name="T74" fmla="*/ 132 w 140"/>
                  <a:gd name="T75" fmla="*/ 50 h 136"/>
                  <a:gd name="T76" fmla="*/ 130 w 140"/>
                  <a:gd name="T77" fmla="*/ 64 h 136"/>
                  <a:gd name="T78" fmla="*/ 134 w 140"/>
                  <a:gd name="T79" fmla="*/ 80 h 136"/>
                  <a:gd name="T80" fmla="*/ 120 w 140"/>
                  <a:gd name="T81" fmla="*/ 90 h 136"/>
                  <a:gd name="T82" fmla="*/ 16 w 140"/>
                  <a:gd name="T83" fmla="*/ 38 h 136"/>
                  <a:gd name="T84" fmla="*/ 12 w 140"/>
                  <a:gd name="T85" fmla="*/ 58 h 136"/>
                  <a:gd name="T86" fmla="*/ 10 w 140"/>
                  <a:gd name="T87" fmla="*/ 26 h 136"/>
                  <a:gd name="T88" fmla="*/ 50 w 140"/>
                  <a:gd name="T89" fmla="*/ 124 h 136"/>
                  <a:gd name="T90" fmla="*/ 28 w 140"/>
                  <a:gd name="T91" fmla="*/ 126 h 136"/>
                  <a:gd name="T92" fmla="*/ 52 w 140"/>
                  <a:gd name="T93" fmla="*/ 102 h 136"/>
                  <a:gd name="T94" fmla="*/ 108 w 140"/>
                  <a:gd name="T95" fmla="*/ 76 h 136"/>
                  <a:gd name="T96" fmla="*/ 60 w 140"/>
                  <a:gd name="T97" fmla="*/ 76 h 136"/>
                  <a:gd name="T98" fmla="*/ 108 w 140"/>
                  <a:gd name="T99" fmla="*/ 84 h 136"/>
                  <a:gd name="T100" fmla="*/ 100 w 140"/>
                  <a:gd name="T101" fmla="*/ 58 h 136"/>
                  <a:gd name="T102" fmla="*/ 86 w 140"/>
                  <a:gd name="T103" fmla="*/ 42 h 136"/>
                  <a:gd name="T104" fmla="*/ 68 w 140"/>
                  <a:gd name="T105" fmla="*/ 58 h 136"/>
                  <a:gd name="T106" fmla="*/ 110 w 140"/>
                  <a:gd name="T107" fmla="*/ 102 h 136"/>
                  <a:gd name="T108" fmla="*/ 138 w 140"/>
                  <a:gd name="T109" fmla="*/ 124 h 136"/>
                  <a:gd name="T110" fmla="*/ 114 w 140"/>
                  <a:gd name="T111" fmla="*/ 1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36">
                    <a:moveTo>
                      <a:pt x="120" y="90"/>
                    </a:moveTo>
                    <a:lnTo>
                      <a:pt x="120" y="90"/>
                    </a:lnTo>
                    <a:lnTo>
                      <a:pt x="120" y="104"/>
                    </a:lnTo>
                    <a:lnTo>
                      <a:pt x="120" y="104"/>
                    </a:lnTo>
                    <a:lnTo>
                      <a:pt x="108" y="102"/>
                    </a:lnTo>
                    <a:lnTo>
                      <a:pt x="90" y="102"/>
                    </a:lnTo>
                    <a:lnTo>
                      <a:pt x="90" y="126"/>
                    </a:lnTo>
                    <a:lnTo>
                      <a:pt x="90" y="126"/>
                    </a:lnTo>
                    <a:lnTo>
                      <a:pt x="90" y="130"/>
                    </a:lnTo>
                    <a:lnTo>
                      <a:pt x="86" y="134"/>
                    </a:lnTo>
                    <a:lnTo>
                      <a:pt x="82" y="136"/>
                    </a:lnTo>
                    <a:lnTo>
                      <a:pt x="74" y="136"/>
                    </a:lnTo>
                    <a:lnTo>
                      <a:pt x="74" y="136"/>
                    </a:lnTo>
                    <a:lnTo>
                      <a:pt x="58" y="136"/>
                    </a:lnTo>
                    <a:lnTo>
                      <a:pt x="58" y="136"/>
                    </a:lnTo>
                    <a:lnTo>
                      <a:pt x="58" y="130"/>
                    </a:lnTo>
                    <a:lnTo>
                      <a:pt x="56" y="124"/>
                    </a:lnTo>
                    <a:lnTo>
                      <a:pt x="56" y="124"/>
                    </a:lnTo>
                    <a:lnTo>
                      <a:pt x="72" y="124"/>
                    </a:lnTo>
                    <a:lnTo>
                      <a:pt x="72" y="124"/>
                    </a:lnTo>
                    <a:lnTo>
                      <a:pt x="76" y="124"/>
                    </a:lnTo>
                    <a:lnTo>
                      <a:pt x="78" y="122"/>
                    </a:lnTo>
                    <a:lnTo>
                      <a:pt x="78" y="102"/>
                    </a:lnTo>
                    <a:lnTo>
                      <a:pt x="62" y="102"/>
                    </a:lnTo>
                    <a:lnTo>
                      <a:pt x="62" y="102"/>
                    </a:lnTo>
                    <a:lnTo>
                      <a:pt x="48" y="104"/>
                    </a:lnTo>
                    <a:lnTo>
                      <a:pt x="48" y="104"/>
                    </a:lnTo>
                    <a:lnTo>
                      <a:pt x="48" y="90"/>
                    </a:lnTo>
                    <a:lnTo>
                      <a:pt x="48" y="74"/>
                    </a:lnTo>
                    <a:lnTo>
                      <a:pt x="48" y="74"/>
                    </a:lnTo>
                    <a:lnTo>
                      <a:pt x="40" y="80"/>
                    </a:lnTo>
                    <a:lnTo>
                      <a:pt x="40" y="80"/>
                    </a:lnTo>
                    <a:lnTo>
                      <a:pt x="34" y="70"/>
                    </a:lnTo>
                    <a:lnTo>
                      <a:pt x="34" y="70"/>
                    </a:lnTo>
                    <a:lnTo>
                      <a:pt x="32" y="92"/>
                    </a:lnTo>
                    <a:lnTo>
                      <a:pt x="28" y="108"/>
                    </a:lnTo>
                    <a:lnTo>
                      <a:pt x="28" y="108"/>
                    </a:lnTo>
                    <a:lnTo>
                      <a:pt x="22" y="122"/>
                    </a:lnTo>
                    <a:lnTo>
                      <a:pt x="14" y="136"/>
                    </a:lnTo>
                    <a:lnTo>
                      <a:pt x="14" y="136"/>
                    </a:lnTo>
                    <a:lnTo>
                      <a:pt x="10" y="130"/>
                    </a:lnTo>
                    <a:lnTo>
                      <a:pt x="4" y="126"/>
                    </a:lnTo>
                    <a:lnTo>
                      <a:pt x="4" y="126"/>
                    </a:lnTo>
                    <a:lnTo>
                      <a:pt x="10" y="116"/>
                    </a:lnTo>
                    <a:lnTo>
                      <a:pt x="16" y="106"/>
                    </a:lnTo>
                    <a:lnTo>
                      <a:pt x="20" y="94"/>
                    </a:lnTo>
                    <a:lnTo>
                      <a:pt x="22" y="80"/>
                    </a:lnTo>
                    <a:lnTo>
                      <a:pt x="22" y="80"/>
                    </a:lnTo>
                    <a:lnTo>
                      <a:pt x="6" y="88"/>
                    </a:lnTo>
                    <a:lnTo>
                      <a:pt x="6" y="88"/>
                    </a:lnTo>
                    <a:lnTo>
                      <a:pt x="4" y="90"/>
                    </a:lnTo>
                    <a:lnTo>
                      <a:pt x="0" y="76"/>
                    </a:lnTo>
                    <a:lnTo>
                      <a:pt x="0" y="76"/>
                    </a:lnTo>
                    <a:lnTo>
                      <a:pt x="10" y="74"/>
                    </a:lnTo>
                    <a:lnTo>
                      <a:pt x="22" y="66"/>
                    </a:lnTo>
                    <a:lnTo>
                      <a:pt x="22" y="46"/>
                    </a:lnTo>
                    <a:lnTo>
                      <a:pt x="22" y="46"/>
                    </a:lnTo>
                    <a:lnTo>
                      <a:pt x="22" y="10"/>
                    </a:lnTo>
                    <a:lnTo>
                      <a:pt x="22" y="10"/>
                    </a:lnTo>
                    <a:lnTo>
                      <a:pt x="40" y="10"/>
                    </a:lnTo>
                    <a:lnTo>
                      <a:pt x="70" y="10"/>
                    </a:lnTo>
                    <a:lnTo>
                      <a:pt x="70" y="10"/>
                    </a:lnTo>
                    <a:lnTo>
                      <a:pt x="70" y="10"/>
                    </a:lnTo>
                    <a:lnTo>
                      <a:pt x="70" y="0"/>
                    </a:lnTo>
                    <a:lnTo>
                      <a:pt x="84" y="0"/>
                    </a:lnTo>
                    <a:lnTo>
                      <a:pt x="84" y="0"/>
                    </a:lnTo>
                    <a:lnTo>
                      <a:pt x="84" y="10"/>
                    </a:lnTo>
                    <a:lnTo>
                      <a:pt x="84" y="10"/>
                    </a:lnTo>
                    <a:lnTo>
                      <a:pt x="120" y="10"/>
                    </a:lnTo>
                    <a:lnTo>
                      <a:pt x="120" y="10"/>
                    </a:lnTo>
                    <a:lnTo>
                      <a:pt x="138" y="10"/>
                    </a:lnTo>
                    <a:lnTo>
                      <a:pt x="138" y="22"/>
                    </a:lnTo>
                    <a:lnTo>
                      <a:pt x="138" y="22"/>
                    </a:lnTo>
                    <a:lnTo>
                      <a:pt x="122" y="22"/>
                    </a:lnTo>
                    <a:lnTo>
                      <a:pt x="34" y="22"/>
                    </a:lnTo>
                    <a:lnTo>
                      <a:pt x="34" y="44"/>
                    </a:lnTo>
                    <a:lnTo>
                      <a:pt x="34" y="44"/>
                    </a:lnTo>
                    <a:lnTo>
                      <a:pt x="34" y="68"/>
                    </a:lnTo>
                    <a:lnTo>
                      <a:pt x="34" y="68"/>
                    </a:lnTo>
                    <a:lnTo>
                      <a:pt x="50" y="60"/>
                    </a:lnTo>
                    <a:lnTo>
                      <a:pt x="50" y="60"/>
                    </a:lnTo>
                    <a:lnTo>
                      <a:pt x="38" y="50"/>
                    </a:lnTo>
                    <a:lnTo>
                      <a:pt x="46" y="44"/>
                    </a:lnTo>
                    <a:lnTo>
                      <a:pt x="46" y="44"/>
                    </a:lnTo>
                    <a:lnTo>
                      <a:pt x="58" y="54"/>
                    </a:lnTo>
                    <a:lnTo>
                      <a:pt x="58" y="54"/>
                    </a:lnTo>
                    <a:lnTo>
                      <a:pt x="66" y="42"/>
                    </a:lnTo>
                    <a:lnTo>
                      <a:pt x="52" y="42"/>
                    </a:lnTo>
                    <a:lnTo>
                      <a:pt x="52" y="42"/>
                    </a:lnTo>
                    <a:lnTo>
                      <a:pt x="38" y="42"/>
                    </a:lnTo>
                    <a:lnTo>
                      <a:pt x="38" y="30"/>
                    </a:lnTo>
                    <a:lnTo>
                      <a:pt x="38" y="30"/>
                    </a:lnTo>
                    <a:lnTo>
                      <a:pt x="52" y="30"/>
                    </a:lnTo>
                    <a:lnTo>
                      <a:pt x="72" y="30"/>
                    </a:lnTo>
                    <a:lnTo>
                      <a:pt x="72" y="30"/>
                    </a:lnTo>
                    <a:lnTo>
                      <a:pt x="74" y="24"/>
                    </a:lnTo>
                    <a:lnTo>
                      <a:pt x="88" y="26"/>
                    </a:lnTo>
                    <a:lnTo>
                      <a:pt x="88" y="26"/>
                    </a:lnTo>
                    <a:lnTo>
                      <a:pt x="84" y="30"/>
                    </a:lnTo>
                    <a:lnTo>
                      <a:pt x="120" y="30"/>
                    </a:lnTo>
                    <a:lnTo>
                      <a:pt x="120" y="30"/>
                    </a:lnTo>
                    <a:lnTo>
                      <a:pt x="136" y="30"/>
                    </a:lnTo>
                    <a:lnTo>
                      <a:pt x="136" y="42"/>
                    </a:lnTo>
                    <a:lnTo>
                      <a:pt x="136" y="42"/>
                    </a:lnTo>
                    <a:lnTo>
                      <a:pt x="120" y="42"/>
                    </a:lnTo>
                    <a:lnTo>
                      <a:pt x="100" y="42"/>
                    </a:lnTo>
                    <a:lnTo>
                      <a:pt x="100" y="42"/>
                    </a:lnTo>
                    <a:lnTo>
                      <a:pt x="104" y="48"/>
                    </a:lnTo>
                    <a:lnTo>
                      <a:pt x="112" y="54"/>
                    </a:lnTo>
                    <a:lnTo>
                      <a:pt x="112" y="54"/>
                    </a:lnTo>
                    <a:lnTo>
                      <a:pt x="118" y="48"/>
                    </a:lnTo>
                    <a:lnTo>
                      <a:pt x="122" y="42"/>
                    </a:lnTo>
                    <a:lnTo>
                      <a:pt x="132" y="50"/>
                    </a:lnTo>
                    <a:lnTo>
                      <a:pt x="132" y="50"/>
                    </a:lnTo>
                    <a:lnTo>
                      <a:pt x="120" y="60"/>
                    </a:lnTo>
                    <a:lnTo>
                      <a:pt x="120" y="60"/>
                    </a:lnTo>
                    <a:lnTo>
                      <a:pt x="130" y="64"/>
                    </a:lnTo>
                    <a:lnTo>
                      <a:pt x="140" y="68"/>
                    </a:lnTo>
                    <a:lnTo>
                      <a:pt x="140" y="68"/>
                    </a:lnTo>
                    <a:lnTo>
                      <a:pt x="134" y="80"/>
                    </a:lnTo>
                    <a:lnTo>
                      <a:pt x="134" y="80"/>
                    </a:lnTo>
                    <a:lnTo>
                      <a:pt x="120" y="74"/>
                    </a:lnTo>
                    <a:lnTo>
                      <a:pt x="120" y="90"/>
                    </a:lnTo>
                    <a:close/>
                    <a:moveTo>
                      <a:pt x="10" y="26"/>
                    </a:moveTo>
                    <a:lnTo>
                      <a:pt x="10" y="26"/>
                    </a:lnTo>
                    <a:lnTo>
                      <a:pt x="16" y="38"/>
                    </a:lnTo>
                    <a:lnTo>
                      <a:pt x="22" y="52"/>
                    </a:lnTo>
                    <a:lnTo>
                      <a:pt x="12" y="58"/>
                    </a:lnTo>
                    <a:lnTo>
                      <a:pt x="12" y="58"/>
                    </a:lnTo>
                    <a:lnTo>
                      <a:pt x="6" y="44"/>
                    </a:lnTo>
                    <a:lnTo>
                      <a:pt x="0" y="32"/>
                    </a:lnTo>
                    <a:lnTo>
                      <a:pt x="10" y="26"/>
                    </a:lnTo>
                    <a:close/>
                    <a:moveTo>
                      <a:pt x="62" y="108"/>
                    </a:moveTo>
                    <a:lnTo>
                      <a:pt x="62" y="108"/>
                    </a:lnTo>
                    <a:lnTo>
                      <a:pt x="50" y="124"/>
                    </a:lnTo>
                    <a:lnTo>
                      <a:pt x="36" y="134"/>
                    </a:lnTo>
                    <a:lnTo>
                      <a:pt x="36" y="134"/>
                    </a:lnTo>
                    <a:lnTo>
                      <a:pt x="28" y="126"/>
                    </a:lnTo>
                    <a:lnTo>
                      <a:pt x="28" y="126"/>
                    </a:lnTo>
                    <a:lnTo>
                      <a:pt x="42" y="116"/>
                    </a:lnTo>
                    <a:lnTo>
                      <a:pt x="52" y="102"/>
                    </a:lnTo>
                    <a:lnTo>
                      <a:pt x="62" y="108"/>
                    </a:lnTo>
                    <a:close/>
                    <a:moveTo>
                      <a:pt x="60" y="76"/>
                    </a:moveTo>
                    <a:lnTo>
                      <a:pt x="108" y="76"/>
                    </a:lnTo>
                    <a:lnTo>
                      <a:pt x="108" y="68"/>
                    </a:lnTo>
                    <a:lnTo>
                      <a:pt x="60" y="68"/>
                    </a:lnTo>
                    <a:lnTo>
                      <a:pt x="60" y="76"/>
                    </a:lnTo>
                    <a:close/>
                    <a:moveTo>
                      <a:pt x="60" y="92"/>
                    </a:moveTo>
                    <a:lnTo>
                      <a:pt x="108" y="92"/>
                    </a:lnTo>
                    <a:lnTo>
                      <a:pt x="108" y="84"/>
                    </a:lnTo>
                    <a:lnTo>
                      <a:pt x="60" y="84"/>
                    </a:lnTo>
                    <a:lnTo>
                      <a:pt x="60" y="92"/>
                    </a:lnTo>
                    <a:close/>
                    <a:moveTo>
                      <a:pt x="100" y="58"/>
                    </a:moveTo>
                    <a:lnTo>
                      <a:pt x="100" y="58"/>
                    </a:lnTo>
                    <a:lnTo>
                      <a:pt x="92" y="50"/>
                    </a:lnTo>
                    <a:lnTo>
                      <a:pt x="86" y="42"/>
                    </a:lnTo>
                    <a:lnTo>
                      <a:pt x="80" y="42"/>
                    </a:lnTo>
                    <a:lnTo>
                      <a:pt x="80" y="42"/>
                    </a:lnTo>
                    <a:lnTo>
                      <a:pt x="68" y="58"/>
                    </a:lnTo>
                    <a:lnTo>
                      <a:pt x="100" y="58"/>
                    </a:lnTo>
                    <a:close/>
                    <a:moveTo>
                      <a:pt x="110" y="102"/>
                    </a:moveTo>
                    <a:lnTo>
                      <a:pt x="110" y="102"/>
                    </a:lnTo>
                    <a:lnTo>
                      <a:pt x="122" y="114"/>
                    </a:lnTo>
                    <a:lnTo>
                      <a:pt x="138" y="124"/>
                    </a:lnTo>
                    <a:lnTo>
                      <a:pt x="138" y="124"/>
                    </a:lnTo>
                    <a:lnTo>
                      <a:pt x="130" y="134"/>
                    </a:lnTo>
                    <a:lnTo>
                      <a:pt x="130" y="134"/>
                    </a:lnTo>
                    <a:lnTo>
                      <a:pt x="114" y="124"/>
                    </a:lnTo>
                    <a:lnTo>
                      <a:pt x="100" y="110"/>
                    </a:lnTo>
                    <a:lnTo>
                      <a:pt x="110"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 name="Freeform 112"/>
              <p:cNvSpPr>
                <a:spLocks noEditPoints="1"/>
              </p:cNvSpPr>
              <p:nvPr/>
            </p:nvSpPr>
            <p:spPr bwMode="auto">
              <a:xfrm>
                <a:off x="2460" y="1546"/>
                <a:ext cx="140" cy="132"/>
              </a:xfrm>
              <a:custGeom>
                <a:avLst/>
                <a:gdLst>
                  <a:gd name="T0" fmla="*/ 18 w 140"/>
                  <a:gd name="T1" fmla="*/ 12 h 132"/>
                  <a:gd name="T2" fmla="*/ 6 w 140"/>
                  <a:gd name="T3" fmla="*/ 0 h 132"/>
                  <a:gd name="T4" fmla="*/ 20 w 140"/>
                  <a:gd name="T5" fmla="*/ 2 h 132"/>
                  <a:gd name="T6" fmla="*/ 44 w 140"/>
                  <a:gd name="T7" fmla="*/ 2 h 132"/>
                  <a:gd name="T8" fmla="*/ 58 w 140"/>
                  <a:gd name="T9" fmla="*/ 14 h 132"/>
                  <a:gd name="T10" fmla="*/ 46 w 140"/>
                  <a:gd name="T11" fmla="*/ 12 h 132"/>
                  <a:gd name="T12" fmla="*/ 38 w 140"/>
                  <a:gd name="T13" fmla="*/ 12 h 132"/>
                  <a:gd name="T14" fmla="*/ 28 w 140"/>
                  <a:gd name="T15" fmla="*/ 48 h 132"/>
                  <a:gd name="T16" fmla="*/ 46 w 140"/>
                  <a:gd name="T17" fmla="*/ 48 h 132"/>
                  <a:gd name="T18" fmla="*/ 54 w 140"/>
                  <a:gd name="T19" fmla="*/ 46 h 132"/>
                  <a:gd name="T20" fmla="*/ 54 w 140"/>
                  <a:gd name="T21" fmla="*/ 106 h 132"/>
                  <a:gd name="T22" fmla="*/ 54 w 140"/>
                  <a:gd name="T23" fmla="*/ 118 h 132"/>
                  <a:gd name="T24" fmla="*/ 42 w 140"/>
                  <a:gd name="T25" fmla="*/ 112 h 132"/>
                  <a:gd name="T26" fmla="*/ 28 w 140"/>
                  <a:gd name="T27" fmla="*/ 126 h 132"/>
                  <a:gd name="T28" fmla="*/ 14 w 140"/>
                  <a:gd name="T29" fmla="*/ 126 h 132"/>
                  <a:gd name="T30" fmla="*/ 14 w 140"/>
                  <a:gd name="T31" fmla="*/ 82 h 132"/>
                  <a:gd name="T32" fmla="*/ 16 w 140"/>
                  <a:gd name="T33" fmla="*/ 68 h 132"/>
                  <a:gd name="T34" fmla="*/ 12 w 140"/>
                  <a:gd name="T35" fmla="*/ 74 h 132"/>
                  <a:gd name="T36" fmla="*/ 6 w 140"/>
                  <a:gd name="T37" fmla="*/ 82 h 132"/>
                  <a:gd name="T38" fmla="*/ 0 w 140"/>
                  <a:gd name="T39" fmla="*/ 68 h 132"/>
                  <a:gd name="T40" fmla="*/ 10 w 140"/>
                  <a:gd name="T41" fmla="*/ 54 h 132"/>
                  <a:gd name="T42" fmla="*/ 18 w 140"/>
                  <a:gd name="T43" fmla="*/ 34 h 132"/>
                  <a:gd name="T44" fmla="*/ 24 w 140"/>
                  <a:gd name="T45" fmla="*/ 12 h 132"/>
                  <a:gd name="T46" fmla="*/ 28 w 140"/>
                  <a:gd name="T47" fmla="*/ 100 h 132"/>
                  <a:gd name="T48" fmla="*/ 42 w 140"/>
                  <a:gd name="T49" fmla="*/ 58 h 132"/>
                  <a:gd name="T50" fmla="*/ 28 w 140"/>
                  <a:gd name="T51" fmla="*/ 100 h 132"/>
                  <a:gd name="T52" fmla="*/ 76 w 140"/>
                  <a:gd name="T53" fmla="*/ 12 h 132"/>
                  <a:gd name="T54" fmla="*/ 62 w 140"/>
                  <a:gd name="T55" fmla="*/ 14 h 132"/>
                  <a:gd name="T56" fmla="*/ 62 w 140"/>
                  <a:gd name="T57" fmla="*/ 0 h 132"/>
                  <a:gd name="T58" fmla="*/ 122 w 140"/>
                  <a:gd name="T59" fmla="*/ 0 h 132"/>
                  <a:gd name="T60" fmla="*/ 138 w 140"/>
                  <a:gd name="T61" fmla="*/ 0 h 132"/>
                  <a:gd name="T62" fmla="*/ 138 w 140"/>
                  <a:gd name="T63" fmla="*/ 14 h 132"/>
                  <a:gd name="T64" fmla="*/ 122 w 140"/>
                  <a:gd name="T65" fmla="*/ 12 h 132"/>
                  <a:gd name="T66" fmla="*/ 126 w 140"/>
                  <a:gd name="T67" fmla="*/ 50 h 132"/>
                  <a:gd name="T68" fmla="*/ 140 w 140"/>
                  <a:gd name="T69" fmla="*/ 50 h 132"/>
                  <a:gd name="T70" fmla="*/ 140 w 140"/>
                  <a:gd name="T71" fmla="*/ 64 h 132"/>
                  <a:gd name="T72" fmla="*/ 122 w 140"/>
                  <a:gd name="T73" fmla="*/ 62 h 132"/>
                  <a:gd name="T74" fmla="*/ 122 w 140"/>
                  <a:gd name="T75" fmla="*/ 112 h 132"/>
                  <a:gd name="T76" fmla="*/ 108 w 140"/>
                  <a:gd name="T77" fmla="*/ 130 h 132"/>
                  <a:gd name="T78" fmla="*/ 110 w 140"/>
                  <a:gd name="T79" fmla="*/ 112 h 132"/>
                  <a:gd name="T80" fmla="*/ 90 w 140"/>
                  <a:gd name="T81" fmla="*/ 62 h 132"/>
                  <a:gd name="T82" fmla="*/ 88 w 140"/>
                  <a:gd name="T83" fmla="*/ 80 h 132"/>
                  <a:gd name="T84" fmla="*/ 84 w 140"/>
                  <a:gd name="T85" fmla="*/ 96 h 132"/>
                  <a:gd name="T86" fmla="*/ 66 w 140"/>
                  <a:gd name="T87" fmla="*/ 132 h 132"/>
                  <a:gd name="T88" fmla="*/ 62 w 140"/>
                  <a:gd name="T89" fmla="*/ 126 h 132"/>
                  <a:gd name="T90" fmla="*/ 54 w 140"/>
                  <a:gd name="T91" fmla="*/ 122 h 132"/>
                  <a:gd name="T92" fmla="*/ 66 w 140"/>
                  <a:gd name="T93" fmla="*/ 108 h 132"/>
                  <a:gd name="T94" fmla="*/ 72 w 140"/>
                  <a:gd name="T95" fmla="*/ 88 h 132"/>
                  <a:gd name="T96" fmla="*/ 76 w 140"/>
                  <a:gd name="T97" fmla="*/ 62 h 132"/>
                  <a:gd name="T98" fmla="*/ 74 w 140"/>
                  <a:gd name="T99" fmla="*/ 62 h 132"/>
                  <a:gd name="T100" fmla="*/ 60 w 140"/>
                  <a:gd name="T101" fmla="*/ 50 h 132"/>
                  <a:gd name="T102" fmla="*/ 74 w 140"/>
                  <a:gd name="T103" fmla="*/ 50 h 132"/>
                  <a:gd name="T104" fmla="*/ 76 w 140"/>
                  <a:gd name="T105" fmla="*/ 48 h 132"/>
                  <a:gd name="T106" fmla="*/ 110 w 140"/>
                  <a:gd name="T107" fmla="*/ 12 h 132"/>
                  <a:gd name="T108" fmla="*/ 90 w 140"/>
                  <a:gd name="T109" fmla="*/ 46 h 132"/>
                  <a:gd name="T110" fmla="*/ 90 w 140"/>
                  <a:gd name="T111"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32">
                    <a:moveTo>
                      <a:pt x="18" y="12"/>
                    </a:moveTo>
                    <a:lnTo>
                      <a:pt x="18" y="12"/>
                    </a:lnTo>
                    <a:lnTo>
                      <a:pt x="6" y="14"/>
                    </a:lnTo>
                    <a:lnTo>
                      <a:pt x="6" y="0"/>
                    </a:lnTo>
                    <a:lnTo>
                      <a:pt x="6" y="0"/>
                    </a:lnTo>
                    <a:lnTo>
                      <a:pt x="20" y="2"/>
                    </a:lnTo>
                    <a:lnTo>
                      <a:pt x="44" y="2"/>
                    </a:lnTo>
                    <a:lnTo>
                      <a:pt x="44" y="2"/>
                    </a:lnTo>
                    <a:lnTo>
                      <a:pt x="58" y="0"/>
                    </a:lnTo>
                    <a:lnTo>
                      <a:pt x="58" y="14"/>
                    </a:lnTo>
                    <a:lnTo>
                      <a:pt x="58" y="14"/>
                    </a:lnTo>
                    <a:lnTo>
                      <a:pt x="46" y="12"/>
                    </a:lnTo>
                    <a:lnTo>
                      <a:pt x="38" y="12"/>
                    </a:lnTo>
                    <a:lnTo>
                      <a:pt x="38" y="12"/>
                    </a:lnTo>
                    <a:lnTo>
                      <a:pt x="34" y="30"/>
                    </a:lnTo>
                    <a:lnTo>
                      <a:pt x="28" y="48"/>
                    </a:lnTo>
                    <a:lnTo>
                      <a:pt x="46" y="48"/>
                    </a:lnTo>
                    <a:lnTo>
                      <a:pt x="46" y="48"/>
                    </a:lnTo>
                    <a:lnTo>
                      <a:pt x="54" y="46"/>
                    </a:lnTo>
                    <a:lnTo>
                      <a:pt x="54" y="46"/>
                    </a:lnTo>
                    <a:lnTo>
                      <a:pt x="54" y="58"/>
                    </a:lnTo>
                    <a:lnTo>
                      <a:pt x="54" y="106"/>
                    </a:lnTo>
                    <a:lnTo>
                      <a:pt x="54" y="106"/>
                    </a:lnTo>
                    <a:lnTo>
                      <a:pt x="54" y="118"/>
                    </a:lnTo>
                    <a:lnTo>
                      <a:pt x="42" y="118"/>
                    </a:lnTo>
                    <a:lnTo>
                      <a:pt x="42" y="112"/>
                    </a:lnTo>
                    <a:lnTo>
                      <a:pt x="28" y="112"/>
                    </a:lnTo>
                    <a:lnTo>
                      <a:pt x="28" y="126"/>
                    </a:lnTo>
                    <a:lnTo>
                      <a:pt x="14" y="126"/>
                    </a:lnTo>
                    <a:lnTo>
                      <a:pt x="14" y="126"/>
                    </a:lnTo>
                    <a:lnTo>
                      <a:pt x="14" y="112"/>
                    </a:lnTo>
                    <a:lnTo>
                      <a:pt x="14" y="82"/>
                    </a:lnTo>
                    <a:lnTo>
                      <a:pt x="14" y="82"/>
                    </a:lnTo>
                    <a:lnTo>
                      <a:pt x="16" y="68"/>
                    </a:lnTo>
                    <a:lnTo>
                      <a:pt x="16" y="68"/>
                    </a:lnTo>
                    <a:lnTo>
                      <a:pt x="12" y="74"/>
                    </a:lnTo>
                    <a:lnTo>
                      <a:pt x="6" y="82"/>
                    </a:lnTo>
                    <a:lnTo>
                      <a:pt x="6" y="82"/>
                    </a:lnTo>
                    <a:lnTo>
                      <a:pt x="2" y="74"/>
                    </a:lnTo>
                    <a:lnTo>
                      <a:pt x="0" y="68"/>
                    </a:lnTo>
                    <a:lnTo>
                      <a:pt x="0" y="68"/>
                    </a:lnTo>
                    <a:lnTo>
                      <a:pt x="10" y="54"/>
                    </a:lnTo>
                    <a:lnTo>
                      <a:pt x="18" y="34"/>
                    </a:lnTo>
                    <a:lnTo>
                      <a:pt x="18" y="34"/>
                    </a:lnTo>
                    <a:lnTo>
                      <a:pt x="22" y="24"/>
                    </a:lnTo>
                    <a:lnTo>
                      <a:pt x="24" y="12"/>
                    </a:lnTo>
                    <a:lnTo>
                      <a:pt x="18" y="12"/>
                    </a:lnTo>
                    <a:close/>
                    <a:moveTo>
                      <a:pt x="28" y="100"/>
                    </a:moveTo>
                    <a:lnTo>
                      <a:pt x="42" y="100"/>
                    </a:lnTo>
                    <a:lnTo>
                      <a:pt x="42" y="58"/>
                    </a:lnTo>
                    <a:lnTo>
                      <a:pt x="28" y="58"/>
                    </a:lnTo>
                    <a:lnTo>
                      <a:pt x="28" y="100"/>
                    </a:lnTo>
                    <a:close/>
                    <a:moveTo>
                      <a:pt x="76" y="48"/>
                    </a:moveTo>
                    <a:lnTo>
                      <a:pt x="76" y="12"/>
                    </a:lnTo>
                    <a:lnTo>
                      <a:pt x="76" y="12"/>
                    </a:lnTo>
                    <a:lnTo>
                      <a:pt x="62" y="14"/>
                    </a:lnTo>
                    <a:lnTo>
                      <a:pt x="62" y="0"/>
                    </a:lnTo>
                    <a:lnTo>
                      <a:pt x="62" y="0"/>
                    </a:lnTo>
                    <a:lnTo>
                      <a:pt x="78" y="0"/>
                    </a:lnTo>
                    <a:lnTo>
                      <a:pt x="122" y="0"/>
                    </a:lnTo>
                    <a:lnTo>
                      <a:pt x="122" y="0"/>
                    </a:lnTo>
                    <a:lnTo>
                      <a:pt x="138" y="0"/>
                    </a:lnTo>
                    <a:lnTo>
                      <a:pt x="138" y="14"/>
                    </a:lnTo>
                    <a:lnTo>
                      <a:pt x="138" y="14"/>
                    </a:lnTo>
                    <a:lnTo>
                      <a:pt x="124" y="12"/>
                    </a:lnTo>
                    <a:lnTo>
                      <a:pt x="122" y="12"/>
                    </a:lnTo>
                    <a:lnTo>
                      <a:pt x="122" y="50"/>
                    </a:lnTo>
                    <a:lnTo>
                      <a:pt x="126" y="50"/>
                    </a:lnTo>
                    <a:lnTo>
                      <a:pt x="126" y="50"/>
                    </a:lnTo>
                    <a:lnTo>
                      <a:pt x="140" y="50"/>
                    </a:lnTo>
                    <a:lnTo>
                      <a:pt x="140" y="64"/>
                    </a:lnTo>
                    <a:lnTo>
                      <a:pt x="140" y="64"/>
                    </a:lnTo>
                    <a:lnTo>
                      <a:pt x="126" y="62"/>
                    </a:lnTo>
                    <a:lnTo>
                      <a:pt x="122" y="62"/>
                    </a:lnTo>
                    <a:lnTo>
                      <a:pt x="122" y="112"/>
                    </a:lnTo>
                    <a:lnTo>
                      <a:pt x="122" y="112"/>
                    </a:lnTo>
                    <a:lnTo>
                      <a:pt x="124" y="130"/>
                    </a:lnTo>
                    <a:lnTo>
                      <a:pt x="108" y="130"/>
                    </a:lnTo>
                    <a:lnTo>
                      <a:pt x="108" y="130"/>
                    </a:lnTo>
                    <a:lnTo>
                      <a:pt x="110" y="112"/>
                    </a:lnTo>
                    <a:lnTo>
                      <a:pt x="110" y="62"/>
                    </a:lnTo>
                    <a:lnTo>
                      <a:pt x="90" y="62"/>
                    </a:lnTo>
                    <a:lnTo>
                      <a:pt x="90" y="62"/>
                    </a:lnTo>
                    <a:lnTo>
                      <a:pt x="88" y="80"/>
                    </a:lnTo>
                    <a:lnTo>
                      <a:pt x="84" y="96"/>
                    </a:lnTo>
                    <a:lnTo>
                      <a:pt x="84" y="96"/>
                    </a:lnTo>
                    <a:lnTo>
                      <a:pt x="78" y="114"/>
                    </a:lnTo>
                    <a:lnTo>
                      <a:pt x="66" y="132"/>
                    </a:lnTo>
                    <a:lnTo>
                      <a:pt x="66" y="132"/>
                    </a:lnTo>
                    <a:lnTo>
                      <a:pt x="62" y="126"/>
                    </a:lnTo>
                    <a:lnTo>
                      <a:pt x="54" y="122"/>
                    </a:lnTo>
                    <a:lnTo>
                      <a:pt x="54" y="122"/>
                    </a:lnTo>
                    <a:lnTo>
                      <a:pt x="60" y="114"/>
                    </a:lnTo>
                    <a:lnTo>
                      <a:pt x="66" y="108"/>
                    </a:lnTo>
                    <a:lnTo>
                      <a:pt x="72" y="88"/>
                    </a:lnTo>
                    <a:lnTo>
                      <a:pt x="72" y="88"/>
                    </a:lnTo>
                    <a:lnTo>
                      <a:pt x="74" y="78"/>
                    </a:lnTo>
                    <a:lnTo>
                      <a:pt x="76" y="62"/>
                    </a:lnTo>
                    <a:lnTo>
                      <a:pt x="74" y="62"/>
                    </a:lnTo>
                    <a:lnTo>
                      <a:pt x="74" y="62"/>
                    </a:lnTo>
                    <a:lnTo>
                      <a:pt x="60" y="64"/>
                    </a:lnTo>
                    <a:lnTo>
                      <a:pt x="60" y="50"/>
                    </a:lnTo>
                    <a:lnTo>
                      <a:pt x="60" y="50"/>
                    </a:lnTo>
                    <a:lnTo>
                      <a:pt x="74" y="50"/>
                    </a:lnTo>
                    <a:lnTo>
                      <a:pt x="76" y="50"/>
                    </a:lnTo>
                    <a:lnTo>
                      <a:pt x="76" y="48"/>
                    </a:lnTo>
                    <a:close/>
                    <a:moveTo>
                      <a:pt x="110" y="50"/>
                    </a:moveTo>
                    <a:lnTo>
                      <a:pt x="110" y="12"/>
                    </a:lnTo>
                    <a:lnTo>
                      <a:pt x="90" y="12"/>
                    </a:lnTo>
                    <a:lnTo>
                      <a:pt x="90" y="46"/>
                    </a:lnTo>
                    <a:lnTo>
                      <a:pt x="90" y="46"/>
                    </a:lnTo>
                    <a:lnTo>
                      <a:pt x="90" y="50"/>
                    </a:lnTo>
                    <a:lnTo>
                      <a:pt x="1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 name="Freeform 113"/>
              <p:cNvSpPr>
                <a:spLocks noEditPoints="1"/>
              </p:cNvSpPr>
              <p:nvPr/>
            </p:nvSpPr>
            <p:spPr bwMode="auto">
              <a:xfrm>
                <a:off x="2612" y="1542"/>
                <a:ext cx="136" cy="134"/>
              </a:xfrm>
              <a:custGeom>
                <a:avLst/>
                <a:gdLst>
                  <a:gd name="T0" fmla="*/ 98 w 136"/>
                  <a:gd name="T1" fmla="*/ 72 h 134"/>
                  <a:gd name="T2" fmla="*/ 98 w 136"/>
                  <a:gd name="T3" fmla="*/ 114 h 134"/>
                  <a:gd name="T4" fmla="*/ 98 w 136"/>
                  <a:gd name="T5" fmla="*/ 118 h 134"/>
                  <a:gd name="T6" fmla="*/ 118 w 136"/>
                  <a:gd name="T7" fmla="*/ 118 h 134"/>
                  <a:gd name="T8" fmla="*/ 120 w 136"/>
                  <a:gd name="T9" fmla="*/ 116 h 134"/>
                  <a:gd name="T10" fmla="*/ 122 w 136"/>
                  <a:gd name="T11" fmla="*/ 92 h 134"/>
                  <a:gd name="T12" fmla="*/ 134 w 136"/>
                  <a:gd name="T13" fmla="*/ 116 h 134"/>
                  <a:gd name="T14" fmla="*/ 126 w 136"/>
                  <a:gd name="T15" fmla="*/ 130 h 134"/>
                  <a:gd name="T16" fmla="*/ 106 w 136"/>
                  <a:gd name="T17" fmla="*/ 132 h 134"/>
                  <a:gd name="T18" fmla="*/ 86 w 136"/>
                  <a:gd name="T19" fmla="*/ 124 h 134"/>
                  <a:gd name="T20" fmla="*/ 84 w 136"/>
                  <a:gd name="T21" fmla="*/ 84 h 134"/>
                  <a:gd name="T22" fmla="*/ 54 w 136"/>
                  <a:gd name="T23" fmla="*/ 100 h 134"/>
                  <a:gd name="T24" fmla="*/ 38 w 136"/>
                  <a:gd name="T25" fmla="*/ 118 h 134"/>
                  <a:gd name="T26" fmla="*/ 8 w 136"/>
                  <a:gd name="T27" fmla="*/ 134 h 134"/>
                  <a:gd name="T28" fmla="*/ 0 w 136"/>
                  <a:gd name="T29" fmla="*/ 122 h 134"/>
                  <a:gd name="T30" fmla="*/ 36 w 136"/>
                  <a:gd name="T31" fmla="*/ 104 h 134"/>
                  <a:gd name="T32" fmla="*/ 46 w 136"/>
                  <a:gd name="T33" fmla="*/ 84 h 134"/>
                  <a:gd name="T34" fmla="*/ 10 w 136"/>
                  <a:gd name="T35" fmla="*/ 86 h 134"/>
                  <a:gd name="T36" fmla="*/ 26 w 136"/>
                  <a:gd name="T37" fmla="*/ 72 h 134"/>
                  <a:gd name="T38" fmla="*/ 50 w 136"/>
                  <a:gd name="T39" fmla="*/ 62 h 134"/>
                  <a:gd name="T40" fmla="*/ 64 w 136"/>
                  <a:gd name="T41" fmla="*/ 54 h 134"/>
                  <a:gd name="T42" fmla="*/ 64 w 136"/>
                  <a:gd name="T43" fmla="*/ 64 h 134"/>
                  <a:gd name="T44" fmla="*/ 58 w 136"/>
                  <a:gd name="T45" fmla="*/ 10 h 134"/>
                  <a:gd name="T46" fmla="*/ 72 w 136"/>
                  <a:gd name="T47" fmla="*/ 0 h 134"/>
                  <a:gd name="T48" fmla="*/ 72 w 136"/>
                  <a:gd name="T49" fmla="*/ 14 h 134"/>
                  <a:gd name="T50" fmla="*/ 130 w 136"/>
                  <a:gd name="T51" fmla="*/ 12 h 134"/>
                  <a:gd name="T52" fmla="*/ 130 w 136"/>
                  <a:gd name="T53" fmla="*/ 32 h 134"/>
                  <a:gd name="T54" fmla="*/ 120 w 136"/>
                  <a:gd name="T55" fmla="*/ 44 h 134"/>
                  <a:gd name="T56" fmla="*/ 114 w 136"/>
                  <a:gd name="T57" fmla="*/ 56 h 134"/>
                  <a:gd name="T58" fmla="*/ 92 w 136"/>
                  <a:gd name="T59" fmla="*/ 58 h 134"/>
                  <a:gd name="T60" fmla="*/ 72 w 136"/>
                  <a:gd name="T61" fmla="*/ 54 h 134"/>
                  <a:gd name="T62" fmla="*/ 58 w 136"/>
                  <a:gd name="T63" fmla="*/ 26 h 134"/>
                  <a:gd name="T64" fmla="*/ 50 w 136"/>
                  <a:gd name="T65" fmla="*/ 44 h 134"/>
                  <a:gd name="T66" fmla="*/ 42 w 136"/>
                  <a:gd name="T67" fmla="*/ 54 h 134"/>
                  <a:gd name="T68" fmla="*/ 14 w 136"/>
                  <a:gd name="T69" fmla="*/ 64 h 134"/>
                  <a:gd name="T70" fmla="*/ 6 w 136"/>
                  <a:gd name="T71" fmla="*/ 52 h 134"/>
                  <a:gd name="T72" fmla="*/ 36 w 136"/>
                  <a:gd name="T73" fmla="*/ 42 h 134"/>
                  <a:gd name="T74" fmla="*/ 44 w 136"/>
                  <a:gd name="T75" fmla="*/ 26 h 134"/>
                  <a:gd name="T76" fmla="*/ 2 w 136"/>
                  <a:gd name="T77" fmla="*/ 44 h 134"/>
                  <a:gd name="T78" fmla="*/ 4 w 136"/>
                  <a:gd name="T79" fmla="*/ 24 h 134"/>
                  <a:gd name="T80" fmla="*/ 2 w 136"/>
                  <a:gd name="T81" fmla="*/ 12 h 134"/>
                  <a:gd name="T82" fmla="*/ 58 w 136"/>
                  <a:gd name="T83" fmla="*/ 10 h 134"/>
                  <a:gd name="T84" fmla="*/ 84 w 136"/>
                  <a:gd name="T85" fmla="*/ 44 h 134"/>
                  <a:gd name="T86" fmla="*/ 86 w 136"/>
                  <a:gd name="T87" fmla="*/ 46 h 134"/>
                  <a:gd name="T88" fmla="*/ 102 w 136"/>
                  <a:gd name="T89" fmla="*/ 48 h 134"/>
                  <a:gd name="T90" fmla="*/ 108 w 136"/>
                  <a:gd name="T91" fmla="*/ 36 h 134"/>
                  <a:gd name="T92" fmla="*/ 116 w 136"/>
                  <a:gd name="T93"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34">
                    <a:moveTo>
                      <a:pt x="82" y="72"/>
                    </a:moveTo>
                    <a:lnTo>
                      <a:pt x="82" y="72"/>
                    </a:lnTo>
                    <a:lnTo>
                      <a:pt x="98" y="72"/>
                    </a:lnTo>
                    <a:lnTo>
                      <a:pt x="98" y="72"/>
                    </a:lnTo>
                    <a:lnTo>
                      <a:pt x="98" y="84"/>
                    </a:lnTo>
                    <a:lnTo>
                      <a:pt x="98" y="114"/>
                    </a:lnTo>
                    <a:lnTo>
                      <a:pt x="98" y="114"/>
                    </a:lnTo>
                    <a:lnTo>
                      <a:pt x="98" y="116"/>
                    </a:lnTo>
                    <a:lnTo>
                      <a:pt x="98" y="118"/>
                    </a:lnTo>
                    <a:lnTo>
                      <a:pt x="106" y="118"/>
                    </a:lnTo>
                    <a:lnTo>
                      <a:pt x="106" y="118"/>
                    </a:lnTo>
                    <a:lnTo>
                      <a:pt x="118" y="118"/>
                    </a:lnTo>
                    <a:lnTo>
                      <a:pt x="120" y="118"/>
                    </a:lnTo>
                    <a:lnTo>
                      <a:pt x="120" y="116"/>
                    </a:lnTo>
                    <a:lnTo>
                      <a:pt x="120" y="116"/>
                    </a:lnTo>
                    <a:lnTo>
                      <a:pt x="122" y="106"/>
                    </a:lnTo>
                    <a:lnTo>
                      <a:pt x="122" y="92"/>
                    </a:lnTo>
                    <a:lnTo>
                      <a:pt x="122" y="92"/>
                    </a:lnTo>
                    <a:lnTo>
                      <a:pt x="136" y="98"/>
                    </a:lnTo>
                    <a:lnTo>
                      <a:pt x="136" y="98"/>
                    </a:lnTo>
                    <a:lnTo>
                      <a:pt x="134" y="116"/>
                    </a:lnTo>
                    <a:lnTo>
                      <a:pt x="132" y="122"/>
                    </a:lnTo>
                    <a:lnTo>
                      <a:pt x="130" y="126"/>
                    </a:lnTo>
                    <a:lnTo>
                      <a:pt x="126" y="130"/>
                    </a:lnTo>
                    <a:lnTo>
                      <a:pt x="122" y="130"/>
                    </a:lnTo>
                    <a:lnTo>
                      <a:pt x="106" y="132"/>
                    </a:lnTo>
                    <a:lnTo>
                      <a:pt x="106" y="132"/>
                    </a:lnTo>
                    <a:lnTo>
                      <a:pt x="96" y="130"/>
                    </a:lnTo>
                    <a:lnTo>
                      <a:pt x="88" y="128"/>
                    </a:lnTo>
                    <a:lnTo>
                      <a:pt x="86" y="124"/>
                    </a:lnTo>
                    <a:lnTo>
                      <a:pt x="84" y="118"/>
                    </a:lnTo>
                    <a:lnTo>
                      <a:pt x="84" y="118"/>
                    </a:lnTo>
                    <a:lnTo>
                      <a:pt x="84" y="84"/>
                    </a:lnTo>
                    <a:lnTo>
                      <a:pt x="60" y="84"/>
                    </a:lnTo>
                    <a:lnTo>
                      <a:pt x="60" y="84"/>
                    </a:lnTo>
                    <a:lnTo>
                      <a:pt x="54" y="100"/>
                    </a:lnTo>
                    <a:lnTo>
                      <a:pt x="46" y="112"/>
                    </a:lnTo>
                    <a:lnTo>
                      <a:pt x="46" y="112"/>
                    </a:lnTo>
                    <a:lnTo>
                      <a:pt x="38" y="118"/>
                    </a:lnTo>
                    <a:lnTo>
                      <a:pt x="30" y="124"/>
                    </a:lnTo>
                    <a:lnTo>
                      <a:pt x="8" y="134"/>
                    </a:lnTo>
                    <a:lnTo>
                      <a:pt x="8" y="134"/>
                    </a:lnTo>
                    <a:lnTo>
                      <a:pt x="4" y="128"/>
                    </a:lnTo>
                    <a:lnTo>
                      <a:pt x="0" y="122"/>
                    </a:lnTo>
                    <a:lnTo>
                      <a:pt x="0" y="122"/>
                    </a:lnTo>
                    <a:lnTo>
                      <a:pt x="20" y="114"/>
                    </a:lnTo>
                    <a:lnTo>
                      <a:pt x="30" y="108"/>
                    </a:lnTo>
                    <a:lnTo>
                      <a:pt x="36" y="104"/>
                    </a:lnTo>
                    <a:lnTo>
                      <a:pt x="36" y="104"/>
                    </a:lnTo>
                    <a:lnTo>
                      <a:pt x="42" y="96"/>
                    </a:lnTo>
                    <a:lnTo>
                      <a:pt x="46" y="84"/>
                    </a:lnTo>
                    <a:lnTo>
                      <a:pt x="26" y="84"/>
                    </a:lnTo>
                    <a:lnTo>
                      <a:pt x="26" y="84"/>
                    </a:lnTo>
                    <a:lnTo>
                      <a:pt x="10" y="86"/>
                    </a:lnTo>
                    <a:lnTo>
                      <a:pt x="10" y="72"/>
                    </a:lnTo>
                    <a:lnTo>
                      <a:pt x="10" y="72"/>
                    </a:lnTo>
                    <a:lnTo>
                      <a:pt x="26" y="72"/>
                    </a:lnTo>
                    <a:lnTo>
                      <a:pt x="50" y="72"/>
                    </a:lnTo>
                    <a:lnTo>
                      <a:pt x="50" y="72"/>
                    </a:lnTo>
                    <a:lnTo>
                      <a:pt x="50" y="62"/>
                    </a:lnTo>
                    <a:lnTo>
                      <a:pt x="50" y="62"/>
                    </a:lnTo>
                    <a:lnTo>
                      <a:pt x="50" y="54"/>
                    </a:lnTo>
                    <a:lnTo>
                      <a:pt x="64" y="54"/>
                    </a:lnTo>
                    <a:lnTo>
                      <a:pt x="64" y="54"/>
                    </a:lnTo>
                    <a:lnTo>
                      <a:pt x="64" y="64"/>
                    </a:lnTo>
                    <a:lnTo>
                      <a:pt x="64" y="64"/>
                    </a:lnTo>
                    <a:lnTo>
                      <a:pt x="62" y="72"/>
                    </a:lnTo>
                    <a:lnTo>
                      <a:pt x="82" y="72"/>
                    </a:lnTo>
                    <a:close/>
                    <a:moveTo>
                      <a:pt x="58" y="10"/>
                    </a:moveTo>
                    <a:lnTo>
                      <a:pt x="58" y="10"/>
                    </a:lnTo>
                    <a:lnTo>
                      <a:pt x="58" y="0"/>
                    </a:lnTo>
                    <a:lnTo>
                      <a:pt x="72" y="0"/>
                    </a:lnTo>
                    <a:lnTo>
                      <a:pt x="72" y="0"/>
                    </a:lnTo>
                    <a:lnTo>
                      <a:pt x="72" y="10"/>
                    </a:lnTo>
                    <a:lnTo>
                      <a:pt x="72" y="14"/>
                    </a:lnTo>
                    <a:lnTo>
                      <a:pt x="114" y="14"/>
                    </a:lnTo>
                    <a:lnTo>
                      <a:pt x="114" y="14"/>
                    </a:lnTo>
                    <a:lnTo>
                      <a:pt x="130" y="12"/>
                    </a:lnTo>
                    <a:lnTo>
                      <a:pt x="130" y="12"/>
                    </a:lnTo>
                    <a:lnTo>
                      <a:pt x="130" y="24"/>
                    </a:lnTo>
                    <a:lnTo>
                      <a:pt x="130" y="32"/>
                    </a:lnTo>
                    <a:lnTo>
                      <a:pt x="130" y="32"/>
                    </a:lnTo>
                    <a:lnTo>
                      <a:pt x="130" y="44"/>
                    </a:lnTo>
                    <a:lnTo>
                      <a:pt x="120" y="44"/>
                    </a:lnTo>
                    <a:lnTo>
                      <a:pt x="120" y="44"/>
                    </a:lnTo>
                    <a:lnTo>
                      <a:pt x="118" y="52"/>
                    </a:lnTo>
                    <a:lnTo>
                      <a:pt x="114" y="56"/>
                    </a:lnTo>
                    <a:lnTo>
                      <a:pt x="106" y="58"/>
                    </a:lnTo>
                    <a:lnTo>
                      <a:pt x="92" y="58"/>
                    </a:lnTo>
                    <a:lnTo>
                      <a:pt x="92" y="58"/>
                    </a:lnTo>
                    <a:lnTo>
                      <a:pt x="82" y="58"/>
                    </a:lnTo>
                    <a:lnTo>
                      <a:pt x="76" y="56"/>
                    </a:lnTo>
                    <a:lnTo>
                      <a:pt x="72" y="54"/>
                    </a:lnTo>
                    <a:lnTo>
                      <a:pt x="72" y="48"/>
                    </a:lnTo>
                    <a:lnTo>
                      <a:pt x="72" y="26"/>
                    </a:lnTo>
                    <a:lnTo>
                      <a:pt x="58" y="26"/>
                    </a:lnTo>
                    <a:lnTo>
                      <a:pt x="58" y="26"/>
                    </a:lnTo>
                    <a:lnTo>
                      <a:pt x="54" y="36"/>
                    </a:lnTo>
                    <a:lnTo>
                      <a:pt x="50" y="44"/>
                    </a:lnTo>
                    <a:lnTo>
                      <a:pt x="50" y="44"/>
                    </a:lnTo>
                    <a:lnTo>
                      <a:pt x="46" y="48"/>
                    </a:lnTo>
                    <a:lnTo>
                      <a:pt x="42" y="54"/>
                    </a:lnTo>
                    <a:lnTo>
                      <a:pt x="28" y="60"/>
                    </a:lnTo>
                    <a:lnTo>
                      <a:pt x="28" y="60"/>
                    </a:lnTo>
                    <a:lnTo>
                      <a:pt x="14" y="64"/>
                    </a:lnTo>
                    <a:lnTo>
                      <a:pt x="14" y="64"/>
                    </a:lnTo>
                    <a:lnTo>
                      <a:pt x="6" y="52"/>
                    </a:lnTo>
                    <a:lnTo>
                      <a:pt x="6" y="52"/>
                    </a:lnTo>
                    <a:lnTo>
                      <a:pt x="24" y="48"/>
                    </a:lnTo>
                    <a:lnTo>
                      <a:pt x="30" y="46"/>
                    </a:lnTo>
                    <a:lnTo>
                      <a:pt x="36" y="42"/>
                    </a:lnTo>
                    <a:lnTo>
                      <a:pt x="36" y="42"/>
                    </a:lnTo>
                    <a:lnTo>
                      <a:pt x="42" y="34"/>
                    </a:lnTo>
                    <a:lnTo>
                      <a:pt x="44" y="26"/>
                    </a:lnTo>
                    <a:lnTo>
                      <a:pt x="16" y="26"/>
                    </a:lnTo>
                    <a:lnTo>
                      <a:pt x="16" y="44"/>
                    </a:lnTo>
                    <a:lnTo>
                      <a:pt x="2" y="44"/>
                    </a:lnTo>
                    <a:lnTo>
                      <a:pt x="2" y="44"/>
                    </a:lnTo>
                    <a:lnTo>
                      <a:pt x="4" y="32"/>
                    </a:lnTo>
                    <a:lnTo>
                      <a:pt x="4" y="24"/>
                    </a:lnTo>
                    <a:lnTo>
                      <a:pt x="4" y="24"/>
                    </a:lnTo>
                    <a:lnTo>
                      <a:pt x="2" y="12"/>
                    </a:lnTo>
                    <a:lnTo>
                      <a:pt x="2" y="12"/>
                    </a:lnTo>
                    <a:lnTo>
                      <a:pt x="18" y="14"/>
                    </a:lnTo>
                    <a:lnTo>
                      <a:pt x="58" y="14"/>
                    </a:lnTo>
                    <a:lnTo>
                      <a:pt x="58" y="10"/>
                    </a:lnTo>
                    <a:close/>
                    <a:moveTo>
                      <a:pt x="116" y="26"/>
                    </a:moveTo>
                    <a:lnTo>
                      <a:pt x="84" y="26"/>
                    </a:lnTo>
                    <a:lnTo>
                      <a:pt x="84" y="44"/>
                    </a:lnTo>
                    <a:lnTo>
                      <a:pt x="84" y="44"/>
                    </a:lnTo>
                    <a:lnTo>
                      <a:pt x="84" y="46"/>
                    </a:lnTo>
                    <a:lnTo>
                      <a:pt x="86" y="46"/>
                    </a:lnTo>
                    <a:lnTo>
                      <a:pt x="96" y="48"/>
                    </a:lnTo>
                    <a:lnTo>
                      <a:pt x="96" y="48"/>
                    </a:lnTo>
                    <a:lnTo>
                      <a:pt x="102" y="48"/>
                    </a:lnTo>
                    <a:lnTo>
                      <a:pt x="106" y="46"/>
                    </a:lnTo>
                    <a:lnTo>
                      <a:pt x="108" y="42"/>
                    </a:lnTo>
                    <a:lnTo>
                      <a:pt x="108" y="36"/>
                    </a:lnTo>
                    <a:lnTo>
                      <a:pt x="108" y="36"/>
                    </a:lnTo>
                    <a:lnTo>
                      <a:pt x="116" y="38"/>
                    </a:lnTo>
                    <a:lnTo>
                      <a:pt x="11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 name="Freeform 114"/>
              <p:cNvSpPr>
                <a:spLocks/>
              </p:cNvSpPr>
              <p:nvPr/>
            </p:nvSpPr>
            <p:spPr bwMode="auto">
              <a:xfrm>
                <a:off x="2758" y="1548"/>
                <a:ext cx="124" cy="118"/>
              </a:xfrm>
              <a:custGeom>
                <a:avLst/>
                <a:gdLst>
                  <a:gd name="T0" fmla="*/ 34 w 124"/>
                  <a:gd name="T1" fmla="*/ 14 h 118"/>
                  <a:gd name="T2" fmla="*/ 50 w 124"/>
                  <a:gd name="T3" fmla="*/ 0 h 118"/>
                  <a:gd name="T4" fmla="*/ 48 w 124"/>
                  <a:gd name="T5" fmla="*/ 14 h 118"/>
                  <a:gd name="T6" fmla="*/ 104 w 124"/>
                  <a:gd name="T7" fmla="*/ 26 h 118"/>
                  <a:gd name="T8" fmla="*/ 114 w 124"/>
                  <a:gd name="T9" fmla="*/ 24 h 118"/>
                  <a:gd name="T10" fmla="*/ 124 w 124"/>
                  <a:gd name="T11" fmla="*/ 32 h 118"/>
                  <a:gd name="T12" fmla="*/ 120 w 124"/>
                  <a:gd name="T13" fmla="*/ 40 h 118"/>
                  <a:gd name="T14" fmla="*/ 106 w 124"/>
                  <a:gd name="T15" fmla="*/ 62 h 118"/>
                  <a:gd name="T16" fmla="*/ 84 w 124"/>
                  <a:gd name="T17" fmla="*/ 82 h 118"/>
                  <a:gd name="T18" fmla="*/ 78 w 124"/>
                  <a:gd name="T19" fmla="*/ 76 h 118"/>
                  <a:gd name="T20" fmla="*/ 72 w 124"/>
                  <a:gd name="T21" fmla="*/ 72 h 118"/>
                  <a:gd name="T22" fmla="*/ 100 w 124"/>
                  <a:gd name="T23" fmla="*/ 48 h 118"/>
                  <a:gd name="T24" fmla="*/ 104 w 124"/>
                  <a:gd name="T25" fmla="*/ 40 h 118"/>
                  <a:gd name="T26" fmla="*/ 96 w 124"/>
                  <a:gd name="T27" fmla="*/ 42 h 118"/>
                  <a:gd name="T28" fmla="*/ 48 w 124"/>
                  <a:gd name="T29" fmla="*/ 82 h 118"/>
                  <a:gd name="T30" fmla="*/ 48 w 124"/>
                  <a:gd name="T31" fmla="*/ 94 h 118"/>
                  <a:gd name="T32" fmla="*/ 52 w 124"/>
                  <a:gd name="T33" fmla="*/ 100 h 118"/>
                  <a:gd name="T34" fmla="*/ 58 w 124"/>
                  <a:gd name="T35" fmla="*/ 102 h 118"/>
                  <a:gd name="T36" fmla="*/ 72 w 124"/>
                  <a:gd name="T37" fmla="*/ 102 h 118"/>
                  <a:gd name="T38" fmla="*/ 116 w 124"/>
                  <a:gd name="T39" fmla="*/ 98 h 118"/>
                  <a:gd name="T40" fmla="*/ 116 w 124"/>
                  <a:gd name="T41" fmla="*/ 114 h 118"/>
                  <a:gd name="T42" fmla="*/ 108 w 124"/>
                  <a:gd name="T43" fmla="*/ 114 h 118"/>
                  <a:gd name="T44" fmla="*/ 72 w 124"/>
                  <a:gd name="T45" fmla="*/ 118 h 118"/>
                  <a:gd name="T46" fmla="*/ 50 w 124"/>
                  <a:gd name="T47" fmla="*/ 116 h 118"/>
                  <a:gd name="T48" fmla="*/ 38 w 124"/>
                  <a:gd name="T49" fmla="*/ 110 h 118"/>
                  <a:gd name="T50" fmla="*/ 36 w 124"/>
                  <a:gd name="T51" fmla="*/ 106 h 118"/>
                  <a:gd name="T52" fmla="*/ 34 w 124"/>
                  <a:gd name="T53" fmla="*/ 84 h 118"/>
                  <a:gd name="T54" fmla="*/ 20 w 124"/>
                  <a:gd name="T55" fmla="*/ 52 h 118"/>
                  <a:gd name="T56" fmla="*/ 2 w 124"/>
                  <a:gd name="T57" fmla="*/ 54 h 118"/>
                  <a:gd name="T58" fmla="*/ 0 w 124"/>
                  <a:gd name="T59" fmla="*/ 38 h 118"/>
                  <a:gd name="T60" fmla="*/ 4 w 124"/>
                  <a:gd name="T61" fmla="*/ 38 h 118"/>
                  <a:gd name="T62" fmla="*/ 34 w 124"/>
                  <a:gd name="T63" fmla="*/ 3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118">
                    <a:moveTo>
                      <a:pt x="34" y="14"/>
                    </a:moveTo>
                    <a:lnTo>
                      <a:pt x="34" y="14"/>
                    </a:lnTo>
                    <a:lnTo>
                      <a:pt x="32" y="0"/>
                    </a:lnTo>
                    <a:lnTo>
                      <a:pt x="50" y="0"/>
                    </a:lnTo>
                    <a:lnTo>
                      <a:pt x="50" y="0"/>
                    </a:lnTo>
                    <a:lnTo>
                      <a:pt x="48" y="14"/>
                    </a:lnTo>
                    <a:lnTo>
                      <a:pt x="48" y="34"/>
                    </a:lnTo>
                    <a:lnTo>
                      <a:pt x="104" y="26"/>
                    </a:lnTo>
                    <a:lnTo>
                      <a:pt x="104" y="26"/>
                    </a:lnTo>
                    <a:lnTo>
                      <a:pt x="114" y="24"/>
                    </a:lnTo>
                    <a:lnTo>
                      <a:pt x="124" y="32"/>
                    </a:lnTo>
                    <a:lnTo>
                      <a:pt x="124" y="32"/>
                    </a:lnTo>
                    <a:lnTo>
                      <a:pt x="120" y="40"/>
                    </a:lnTo>
                    <a:lnTo>
                      <a:pt x="120" y="40"/>
                    </a:lnTo>
                    <a:lnTo>
                      <a:pt x="114" y="52"/>
                    </a:lnTo>
                    <a:lnTo>
                      <a:pt x="106" y="62"/>
                    </a:lnTo>
                    <a:lnTo>
                      <a:pt x="96" y="72"/>
                    </a:lnTo>
                    <a:lnTo>
                      <a:pt x="84" y="82"/>
                    </a:lnTo>
                    <a:lnTo>
                      <a:pt x="84" y="82"/>
                    </a:lnTo>
                    <a:lnTo>
                      <a:pt x="78" y="76"/>
                    </a:lnTo>
                    <a:lnTo>
                      <a:pt x="72" y="72"/>
                    </a:lnTo>
                    <a:lnTo>
                      <a:pt x="72" y="72"/>
                    </a:lnTo>
                    <a:lnTo>
                      <a:pt x="88" y="60"/>
                    </a:lnTo>
                    <a:lnTo>
                      <a:pt x="100" y="48"/>
                    </a:lnTo>
                    <a:lnTo>
                      <a:pt x="100" y="48"/>
                    </a:lnTo>
                    <a:lnTo>
                      <a:pt x="104" y="40"/>
                    </a:lnTo>
                    <a:lnTo>
                      <a:pt x="104" y="40"/>
                    </a:lnTo>
                    <a:lnTo>
                      <a:pt x="96" y="42"/>
                    </a:lnTo>
                    <a:lnTo>
                      <a:pt x="48" y="48"/>
                    </a:lnTo>
                    <a:lnTo>
                      <a:pt x="48" y="82"/>
                    </a:lnTo>
                    <a:lnTo>
                      <a:pt x="48" y="82"/>
                    </a:lnTo>
                    <a:lnTo>
                      <a:pt x="48" y="94"/>
                    </a:lnTo>
                    <a:lnTo>
                      <a:pt x="50" y="98"/>
                    </a:lnTo>
                    <a:lnTo>
                      <a:pt x="52" y="100"/>
                    </a:lnTo>
                    <a:lnTo>
                      <a:pt x="52" y="100"/>
                    </a:lnTo>
                    <a:lnTo>
                      <a:pt x="58" y="102"/>
                    </a:lnTo>
                    <a:lnTo>
                      <a:pt x="72" y="102"/>
                    </a:lnTo>
                    <a:lnTo>
                      <a:pt x="72" y="102"/>
                    </a:lnTo>
                    <a:lnTo>
                      <a:pt x="96" y="102"/>
                    </a:lnTo>
                    <a:lnTo>
                      <a:pt x="116" y="98"/>
                    </a:lnTo>
                    <a:lnTo>
                      <a:pt x="116" y="114"/>
                    </a:lnTo>
                    <a:lnTo>
                      <a:pt x="116" y="114"/>
                    </a:lnTo>
                    <a:lnTo>
                      <a:pt x="108" y="114"/>
                    </a:lnTo>
                    <a:lnTo>
                      <a:pt x="108" y="114"/>
                    </a:lnTo>
                    <a:lnTo>
                      <a:pt x="72" y="118"/>
                    </a:lnTo>
                    <a:lnTo>
                      <a:pt x="72" y="118"/>
                    </a:lnTo>
                    <a:lnTo>
                      <a:pt x="58" y="116"/>
                    </a:lnTo>
                    <a:lnTo>
                      <a:pt x="50" y="116"/>
                    </a:lnTo>
                    <a:lnTo>
                      <a:pt x="42" y="112"/>
                    </a:lnTo>
                    <a:lnTo>
                      <a:pt x="38" y="110"/>
                    </a:lnTo>
                    <a:lnTo>
                      <a:pt x="38" y="110"/>
                    </a:lnTo>
                    <a:lnTo>
                      <a:pt x="36" y="106"/>
                    </a:lnTo>
                    <a:lnTo>
                      <a:pt x="34" y="100"/>
                    </a:lnTo>
                    <a:lnTo>
                      <a:pt x="34" y="84"/>
                    </a:lnTo>
                    <a:lnTo>
                      <a:pt x="34" y="50"/>
                    </a:lnTo>
                    <a:lnTo>
                      <a:pt x="20" y="52"/>
                    </a:lnTo>
                    <a:lnTo>
                      <a:pt x="20" y="52"/>
                    </a:lnTo>
                    <a:lnTo>
                      <a:pt x="2" y="54"/>
                    </a:lnTo>
                    <a:lnTo>
                      <a:pt x="0" y="38"/>
                    </a:lnTo>
                    <a:lnTo>
                      <a:pt x="0" y="38"/>
                    </a:lnTo>
                    <a:lnTo>
                      <a:pt x="4" y="38"/>
                    </a:lnTo>
                    <a:lnTo>
                      <a:pt x="4" y="38"/>
                    </a:lnTo>
                    <a:lnTo>
                      <a:pt x="18" y="38"/>
                    </a:lnTo>
                    <a:lnTo>
                      <a:pt x="34" y="36"/>
                    </a:ln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 name="Freeform 115"/>
              <p:cNvSpPr>
                <a:spLocks noEditPoints="1"/>
              </p:cNvSpPr>
              <p:nvPr/>
            </p:nvSpPr>
            <p:spPr bwMode="auto">
              <a:xfrm>
                <a:off x="2900" y="1558"/>
                <a:ext cx="116" cy="108"/>
              </a:xfrm>
              <a:custGeom>
                <a:avLst/>
                <a:gdLst>
                  <a:gd name="T0" fmla="*/ 0 w 116"/>
                  <a:gd name="T1" fmla="*/ 90 h 108"/>
                  <a:gd name="T2" fmla="*/ 0 w 116"/>
                  <a:gd name="T3" fmla="*/ 90 h 108"/>
                  <a:gd name="T4" fmla="*/ 22 w 116"/>
                  <a:gd name="T5" fmla="*/ 88 h 108"/>
                  <a:gd name="T6" fmla="*/ 44 w 116"/>
                  <a:gd name="T7" fmla="*/ 80 h 108"/>
                  <a:gd name="T8" fmla="*/ 44 w 116"/>
                  <a:gd name="T9" fmla="*/ 80 h 108"/>
                  <a:gd name="T10" fmla="*/ 56 w 116"/>
                  <a:gd name="T11" fmla="*/ 74 h 108"/>
                  <a:gd name="T12" fmla="*/ 68 w 116"/>
                  <a:gd name="T13" fmla="*/ 64 h 108"/>
                  <a:gd name="T14" fmla="*/ 78 w 116"/>
                  <a:gd name="T15" fmla="*/ 56 h 108"/>
                  <a:gd name="T16" fmla="*/ 88 w 116"/>
                  <a:gd name="T17" fmla="*/ 44 h 108"/>
                  <a:gd name="T18" fmla="*/ 88 w 116"/>
                  <a:gd name="T19" fmla="*/ 44 h 108"/>
                  <a:gd name="T20" fmla="*/ 96 w 116"/>
                  <a:gd name="T21" fmla="*/ 30 h 108"/>
                  <a:gd name="T22" fmla="*/ 104 w 116"/>
                  <a:gd name="T23" fmla="*/ 14 h 108"/>
                  <a:gd name="T24" fmla="*/ 104 w 116"/>
                  <a:gd name="T25" fmla="*/ 14 h 108"/>
                  <a:gd name="T26" fmla="*/ 110 w 116"/>
                  <a:gd name="T27" fmla="*/ 20 h 108"/>
                  <a:gd name="T28" fmla="*/ 116 w 116"/>
                  <a:gd name="T29" fmla="*/ 26 h 108"/>
                  <a:gd name="T30" fmla="*/ 116 w 116"/>
                  <a:gd name="T31" fmla="*/ 26 h 108"/>
                  <a:gd name="T32" fmla="*/ 106 w 116"/>
                  <a:gd name="T33" fmla="*/ 44 h 108"/>
                  <a:gd name="T34" fmla="*/ 96 w 116"/>
                  <a:gd name="T35" fmla="*/ 60 h 108"/>
                  <a:gd name="T36" fmla="*/ 84 w 116"/>
                  <a:gd name="T37" fmla="*/ 72 h 108"/>
                  <a:gd name="T38" fmla="*/ 70 w 116"/>
                  <a:gd name="T39" fmla="*/ 84 h 108"/>
                  <a:gd name="T40" fmla="*/ 70 w 116"/>
                  <a:gd name="T41" fmla="*/ 84 h 108"/>
                  <a:gd name="T42" fmla="*/ 58 w 116"/>
                  <a:gd name="T43" fmla="*/ 90 h 108"/>
                  <a:gd name="T44" fmla="*/ 46 w 116"/>
                  <a:gd name="T45" fmla="*/ 96 h 108"/>
                  <a:gd name="T46" fmla="*/ 30 w 116"/>
                  <a:gd name="T47" fmla="*/ 102 h 108"/>
                  <a:gd name="T48" fmla="*/ 14 w 116"/>
                  <a:gd name="T49" fmla="*/ 106 h 108"/>
                  <a:gd name="T50" fmla="*/ 14 w 116"/>
                  <a:gd name="T51" fmla="*/ 106 h 108"/>
                  <a:gd name="T52" fmla="*/ 6 w 116"/>
                  <a:gd name="T53" fmla="*/ 108 h 108"/>
                  <a:gd name="T54" fmla="*/ 0 w 116"/>
                  <a:gd name="T55" fmla="*/ 90 h 108"/>
                  <a:gd name="T56" fmla="*/ 12 w 116"/>
                  <a:gd name="T57" fmla="*/ 0 h 108"/>
                  <a:gd name="T58" fmla="*/ 12 w 116"/>
                  <a:gd name="T59" fmla="*/ 0 h 108"/>
                  <a:gd name="T60" fmla="*/ 32 w 116"/>
                  <a:gd name="T61" fmla="*/ 14 h 108"/>
                  <a:gd name="T62" fmla="*/ 48 w 116"/>
                  <a:gd name="T63" fmla="*/ 28 h 108"/>
                  <a:gd name="T64" fmla="*/ 38 w 116"/>
                  <a:gd name="T65" fmla="*/ 40 h 108"/>
                  <a:gd name="T66" fmla="*/ 38 w 116"/>
                  <a:gd name="T67" fmla="*/ 40 h 108"/>
                  <a:gd name="T68" fmla="*/ 20 w 116"/>
                  <a:gd name="T69" fmla="*/ 24 h 108"/>
                  <a:gd name="T70" fmla="*/ 2 w 116"/>
                  <a:gd name="T71" fmla="*/ 12 h 108"/>
                  <a:gd name="T72" fmla="*/ 12 w 116"/>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08">
                    <a:moveTo>
                      <a:pt x="0" y="90"/>
                    </a:moveTo>
                    <a:lnTo>
                      <a:pt x="0" y="90"/>
                    </a:lnTo>
                    <a:lnTo>
                      <a:pt x="22" y="88"/>
                    </a:lnTo>
                    <a:lnTo>
                      <a:pt x="44" y="80"/>
                    </a:lnTo>
                    <a:lnTo>
                      <a:pt x="44" y="80"/>
                    </a:lnTo>
                    <a:lnTo>
                      <a:pt x="56" y="74"/>
                    </a:lnTo>
                    <a:lnTo>
                      <a:pt x="68" y="64"/>
                    </a:lnTo>
                    <a:lnTo>
                      <a:pt x="78" y="56"/>
                    </a:lnTo>
                    <a:lnTo>
                      <a:pt x="88" y="44"/>
                    </a:lnTo>
                    <a:lnTo>
                      <a:pt x="88" y="44"/>
                    </a:lnTo>
                    <a:lnTo>
                      <a:pt x="96" y="30"/>
                    </a:lnTo>
                    <a:lnTo>
                      <a:pt x="104" y="14"/>
                    </a:lnTo>
                    <a:lnTo>
                      <a:pt x="104" y="14"/>
                    </a:lnTo>
                    <a:lnTo>
                      <a:pt x="110" y="20"/>
                    </a:lnTo>
                    <a:lnTo>
                      <a:pt x="116" y="26"/>
                    </a:lnTo>
                    <a:lnTo>
                      <a:pt x="116" y="26"/>
                    </a:lnTo>
                    <a:lnTo>
                      <a:pt x="106" y="44"/>
                    </a:lnTo>
                    <a:lnTo>
                      <a:pt x="96" y="60"/>
                    </a:lnTo>
                    <a:lnTo>
                      <a:pt x="84" y="72"/>
                    </a:lnTo>
                    <a:lnTo>
                      <a:pt x="70" y="84"/>
                    </a:lnTo>
                    <a:lnTo>
                      <a:pt x="70" y="84"/>
                    </a:lnTo>
                    <a:lnTo>
                      <a:pt x="58" y="90"/>
                    </a:lnTo>
                    <a:lnTo>
                      <a:pt x="46" y="96"/>
                    </a:lnTo>
                    <a:lnTo>
                      <a:pt x="30" y="102"/>
                    </a:lnTo>
                    <a:lnTo>
                      <a:pt x="14" y="106"/>
                    </a:lnTo>
                    <a:lnTo>
                      <a:pt x="14" y="106"/>
                    </a:lnTo>
                    <a:lnTo>
                      <a:pt x="6" y="108"/>
                    </a:lnTo>
                    <a:lnTo>
                      <a:pt x="0" y="90"/>
                    </a:lnTo>
                    <a:close/>
                    <a:moveTo>
                      <a:pt x="12" y="0"/>
                    </a:moveTo>
                    <a:lnTo>
                      <a:pt x="12" y="0"/>
                    </a:lnTo>
                    <a:lnTo>
                      <a:pt x="32" y="14"/>
                    </a:lnTo>
                    <a:lnTo>
                      <a:pt x="48" y="28"/>
                    </a:lnTo>
                    <a:lnTo>
                      <a:pt x="38" y="40"/>
                    </a:lnTo>
                    <a:lnTo>
                      <a:pt x="38" y="40"/>
                    </a:lnTo>
                    <a:lnTo>
                      <a:pt x="20" y="24"/>
                    </a:lnTo>
                    <a:lnTo>
                      <a:pt x="2" y="1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 name="Freeform 116"/>
              <p:cNvSpPr>
                <a:spLocks/>
              </p:cNvSpPr>
              <p:nvPr/>
            </p:nvSpPr>
            <p:spPr bwMode="auto">
              <a:xfrm>
                <a:off x="3030" y="1542"/>
                <a:ext cx="114" cy="132"/>
              </a:xfrm>
              <a:custGeom>
                <a:avLst/>
                <a:gdLst>
                  <a:gd name="T0" fmla="*/ 62 w 114"/>
                  <a:gd name="T1" fmla="*/ 4 h 132"/>
                  <a:gd name="T2" fmla="*/ 62 w 114"/>
                  <a:gd name="T3" fmla="*/ 4 h 132"/>
                  <a:gd name="T4" fmla="*/ 58 w 114"/>
                  <a:gd name="T5" fmla="*/ 12 h 132"/>
                  <a:gd name="T6" fmla="*/ 58 w 114"/>
                  <a:gd name="T7" fmla="*/ 12 h 132"/>
                  <a:gd name="T8" fmla="*/ 54 w 114"/>
                  <a:gd name="T9" fmla="*/ 20 h 132"/>
                  <a:gd name="T10" fmla="*/ 54 w 114"/>
                  <a:gd name="T11" fmla="*/ 20 h 132"/>
                  <a:gd name="T12" fmla="*/ 60 w 114"/>
                  <a:gd name="T13" fmla="*/ 20 h 132"/>
                  <a:gd name="T14" fmla="*/ 94 w 114"/>
                  <a:gd name="T15" fmla="*/ 20 h 132"/>
                  <a:gd name="T16" fmla="*/ 94 w 114"/>
                  <a:gd name="T17" fmla="*/ 20 h 132"/>
                  <a:gd name="T18" fmla="*/ 106 w 114"/>
                  <a:gd name="T19" fmla="*/ 18 h 132"/>
                  <a:gd name="T20" fmla="*/ 114 w 114"/>
                  <a:gd name="T21" fmla="*/ 26 h 132"/>
                  <a:gd name="T22" fmla="*/ 114 w 114"/>
                  <a:gd name="T23" fmla="*/ 26 h 132"/>
                  <a:gd name="T24" fmla="*/ 110 w 114"/>
                  <a:gd name="T25" fmla="*/ 36 h 132"/>
                  <a:gd name="T26" fmla="*/ 110 w 114"/>
                  <a:gd name="T27" fmla="*/ 36 h 132"/>
                  <a:gd name="T28" fmla="*/ 100 w 114"/>
                  <a:gd name="T29" fmla="*/ 58 h 132"/>
                  <a:gd name="T30" fmla="*/ 90 w 114"/>
                  <a:gd name="T31" fmla="*/ 78 h 132"/>
                  <a:gd name="T32" fmla="*/ 90 w 114"/>
                  <a:gd name="T33" fmla="*/ 78 h 132"/>
                  <a:gd name="T34" fmla="*/ 78 w 114"/>
                  <a:gd name="T35" fmla="*/ 94 h 132"/>
                  <a:gd name="T36" fmla="*/ 64 w 114"/>
                  <a:gd name="T37" fmla="*/ 108 h 132"/>
                  <a:gd name="T38" fmla="*/ 46 w 114"/>
                  <a:gd name="T39" fmla="*/ 120 h 132"/>
                  <a:gd name="T40" fmla="*/ 24 w 114"/>
                  <a:gd name="T41" fmla="*/ 132 h 132"/>
                  <a:gd name="T42" fmla="*/ 24 w 114"/>
                  <a:gd name="T43" fmla="*/ 132 h 132"/>
                  <a:gd name="T44" fmla="*/ 20 w 114"/>
                  <a:gd name="T45" fmla="*/ 124 h 132"/>
                  <a:gd name="T46" fmla="*/ 14 w 114"/>
                  <a:gd name="T47" fmla="*/ 120 h 132"/>
                  <a:gd name="T48" fmla="*/ 14 w 114"/>
                  <a:gd name="T49" fmla="*/ 120 h 132"/>
                  <a:gd name="T50" fmla="*/ 30 w 114"/>
                  <a:gd name="T51" fmla="*/ 112 h 132"/>
                  <a:gd name="T52" fmla="*/ 44 w 114"/>
                  <a:gd name="T53" fmla="*/ 104 h 132"/>
                  <a:gd name="T54" fmla="*/ 44 w 114"/>
                  <a:gd name="T55" fmla="*/ 104 h 132"/>
                  <a:gd name="T56" fmla="*/ 56 w 114"/>
                  <a:gd name="T57" fmla="*/ 94 h 132"/>
                  <a:gd name="T58" fmla="*/ 68 w 114"/>
                  <a:gd name="T59" fmla="*/ 82 h 132"/>
                  <a:gd name="T60" fmla="*/ 68 w 114"/>
                  <a:gd name="T61" fmla="*/ 82 h 132"/>
                  <a:gd name="T62" fmla="*/ 52 w 114"/>
                  <a:gd name="T63" fmla="*/ 70 h 132"/>
                  <a:gd name="T64" fmla="*/ 36 w 114"/>
                  <a:gd name="T65" fmla="*/ 60 h 132"/>
                  <a:gd name="T66" fmla="*/ 46 w 114"/>
                  <a:gd name="T67" fmla="*/ 50 h 132"/>
                  <a:gd name="T68" fmla="*/ 46 w 114"/>
                  <a:gd name="T69" fmla="*/ 50 h 132"/>
                  <a:gd name="T70" fmla="*/ 62 w 114"/>
                  <a:gd name="T71" fmla="*/ 58 h 132"/>
                  <a:gd name="T72" fmla="*/ 76 w 114"/>
                  <a:gd name="T73" fmla="*/ 70 h 132"/>
                  <a:gd name="T74" fmla="*/ 76 w 114"/>
                  <a:gd name="T75" fmla="*/ 70 h 132"/>
                  <a:gd name="T76" fmla="*/ 88 w 114"/>
                  <a:gd name="T77" fmla="*/ 52 h 132"/>
                  <a:gd name="T78" fmla="*/ 94 w 114"/>
                  <a:gd name="T79" fmla="*/ 32 h 132"/>
                  <a:gd name="T80" fmla="*/ 46 w 114"/>
                  <a:gd name="T81" fmla="*/ 34 h 132"/>
                  <a:gd name="T82" fmla="*/ 46 w 114"/>
                  <a:gd name="T83" fmla="*/ 34 h 132"/>
                  <a:gd name="T84" fmla="*/ 32 w 114"/>
                  <a:gd name="T85" fmla="*/ 54 h 132"/>
                  <a:gd name="T86" fmla="*/ 12 w 114"/>
                  <a:gd name="T87" fmla="*/ 72 h 132"/>
                  <a:gd name="T88" fmla="*/ 12 w 114"/>
                  <a:gd name="T89" fmla="*/ 72 h 132"/>
                  <a:gd name="T90" fmla="*/ 6 w 114"/>
                  <a:gd name="T91" fmla="*/ 68 h 132"/>
                  <a:gd name="T92" fmla="*/ 0 w 114"/>
                  <a:gd name="T93" fmla="*/ 62 h 132"/>
                  <a:gd name="T94" fmla="*/ 0 w 114"/>
                  <a:gd name="T95" fmla="*/ 62 h 132"/>
                  <a:gd name="T96" fmla="*/ 12 w 114"/>
                  <a:gd name="T97" fmla="*/ 54 h 132"/>
                  <a:gd name="T98" fmla="*/ 20 w 114"/>
                  <a:gd name="T99" fmla="*/ 44 h 132"/>
                  <a:gd name="T100" fmla="*/ 30 w 114"/>
                  <a:gd name="T101" fmla="*/ 32 h 132"/>
                  <a:gd name="T102" fmla="*/ 38 w 114"/>
                  <a:gd name="T103" fmla="*/ 20 h 132"/>
                  <a:gd name="T104" fmla="*/ 38 w 114"/>
                  <a:gd name="T105" fmla="*/ 20 h 132"/>
                  <a:gd name="T106" fmla="*/ 42 w 114"/>
                  <a:gd name="T107" fmla="*/ 10 h 132"/>
                  <a:gd name="T108" fmla="*/ 46 w 114"/>
                  <a:gd name="T109" fmla="*/ 0 h 132"/>
                  <a:gd name="T110" fmla="*/ 62 w 114"/>
                  <a:gd name="T111" fmla="*/ 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132">
                    <a:moveTo>
                      <a:pt x="62" y="4"/>
                    </a:moveTo>
                    <a:lnTo>
                      <a:pt x="62" y="4"/>
                    </a:lnTo>
                    <a:lnTo>
                      <a:pt x="58" y="12"/>
                    </a:lnTo>
                    <a:lnTo>
                      <a:pt x="58" y="12"/>
                    </a:lnTo>
                    <a:lnTo>
                      <a:pt x="54" y="20"/>
                    </a:lnTo>
                    <a:lnTo>
                      <a:pt x="54" y="20"/>
                    </a:lnTo>
                    <a:lnTo>
                      <a:pt x="60" y="20"/>
                    </a:lnTo>
                    <a:lnTo>
                      <a:pt x="94" y="20"/>
                    </a:lnTo>
                    <a:lnTo>
                      <a:pt x="94" y="20"/>
                    </a:lnTo>
                    <a:lnTo>
                      <a:pt x="106" y="18"/>
                    </a:lnTo>
                    <a:lnTo>
                      <a:pt x="114" y="26"/>
                    </a:lnTo>
                    <a:lnTo>
                      <a:pt x="114" y="26"/>
                    </a:lnTo>
                    <a:lnTo>
                      <a:pt x="110" y="36"/>
                    </a:lnTo>
                    <a:lnTo>
                      <a:pt x="110" y="36"/>
                    </a:lnTo>
                    <a:lnTo>
                      <a:pt x="100" y="58"/>
                    </a:lnTo>
                    <a:lnTo>
                      <a:pt x="90" y="78"/>
                    </a:lnTo>
                    <a:lnTo>
                      <a:pt x="90" y="78"/>
                    </a:lnTo>
                    <a:lnTo>
                      <a:pt x="78" y="94"/>
                    </a:lnTo>
                    <a:lnTo>
                      <a:pt x="64" y="108"/>
                    </a:lnTo>
                    <a:lnTo>
                      <a:pt x="46" y="120"/>
                    </a:lnTo>
                    <a:lnTo>
                      <a:pt x="24" y="132"/>
                    </a:lnTo>
                    <a:lnTo>
                      <a:pt x="24" y="132"/>
                    </a:lnTo>
                    <a:lnTo>
                      <a:pt x="20" y="124"/>
                    </a:lnTo>
                    <a:lnTo>
                      <a:pt x="14" y="120"/>
                    </a:lnTo>
                    <a:lnTo>
                      <a:pt x="14" y="120"/>
                    </a:lnTo>
                    <a:lnTo>
                      <a:pt x="30" y="112"/>
                    </a:lnTo>
                    <a:lnTo>
                      <a:pt x="44" y="104"/>
                    </a:lnTo>
                    <a:lnTo>
                      <a:pt x="44" y="104"/>
                    </a:lnTo>
                    <a:lnTo>
                      <a:pt x="56" y="94"/>
                    </a:lnTo>
                    <a:lnTo>
                      <a:pt x="68" y="82"/>
                    </a:lnTo>
                    <a:lnTo>
                      <a:pt x="68" y="82"/>
                    </a:lnTo>
                    <a:lnTo>
                      <a:pt x="52" y="70"/>
                    </a:lnTo>
                    <a:lnTo>
                      <a:pt x="36" y="60"/>
                    </a:lnTo>
                    <a:lnTo>
                      <a:pt x="46" y="50"/>
                    </a:lnTo>
                    <a:lnTo>
                      <a:pt x="46" y="50"/>
                    </a:lnTo>
                    <a:lnTo>
                      <a:pt x="62" y="58"/>
                    </a:lnTo>
                    <a:lnTo>
                      <a:pt x="76" y="70"/>
                    </a:lnTo>
                    <a:lnTo>
                      <a:pt x="76" y="70"/>
                    </a:lnTo>
                    <a:lnTo>
                      <a:pt x="88" y="52"/>
                    </a:lnTo>
                    <a:lnTo>
                      <a:pt x="94" y="32"/>
                    </a:lnTo>
                    <a:lnTo>
                      <a:pt x="46" y="34"/>
                    </a:lnTo>
                    <a:lnTo>
                      <a:pt x="46" y="34"/>
                    </a:lnTo>
                    <a:lnTo>
                      <a:pt x="32" y="54"/>
                    </a:lnTo>
                    <a:lnTo>
                      <a:pt x="12" y="72"/>
                    </a:lnTo>
                    <a:lnTo>
                      <a:pt x="12" y="72"/>
                    </a:lnTo>
                    <a:lnTo>
                      <a:pt x="6" y="68"/>
                    </a:lnTo>
                    <a:lnTo>
                      <a:pt x="0" y="62"/>
                    </a:lnTo>
                    <a:lnTo>
                      <a:pt x="0" y="62"/>
                    </a:lnTo>
                    <a:lnTo>
                      <a:pt x="12" y="54"/>
                    </a:lnTo>
                    <a:lnTo>
                      <a:pt x="20" y="44"/>
                    </a:lnTo>
                    <a:lnTo>
                      <a:pt x="30" y="32"/>
                    </a:lnTo>
                    <a:lnTo>
                      <a:pt x="38" y="20"/>
                    </a:lnTo>
                    <a:lnTo>
                      <a:pt x="38" y="20"/>
                    </a:lnTo>
                    <a:lnTo>
                      <a:pt x="42" y="10"/>
                    </a:lnTo>
                    <a:lnTo>
                      <a:pt x="46" y="0"/>
                    </a:lnTo>
                    <a:lnTo>
                      <a:pt x="6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 name="Freeform 117"/>
              <p:cNvSpPr>
                <a:spLocks/>
              </p:cNvSpPr>
              <p:nvPr/>
            </p:nvSpPr>
            <p:spPr bwMode="auto">
              <a:xfrm>
                <a:off x="3166" y="1600"/>
                <a:ext cx="124" cy="16"/>
              </a:xfrm>
              <a:custGeom>
                <a:avLst/>
                <a:gdLst>
                  <a:gd name="T0" fmla="*/ 0 w 124"/>
                  <a:gd name="T1" fmla="*/ 0 h 16"/>
                  <a:gd name="T2" fmla="*/ 0 w 124"/>
                  <a:gd name="T3" fmla="*/ 0 h 16"/>
                  <a:gd name="T4" fmla="*/ 22 w 124"/>
                  <a:gd name="T5" fmla="*/ 0 h 16"/>
                  <a:gd name="T6" fmla="*/ 102 w 124"/>
                  <a:gd name="T7" fmla="*/ 0 h 16"/>
                  <a:gd name="T8" fmla="*/ 102 w 124"/>
                  <a:gd name="T9" fmla="*/ 0 h 16"/>
                  <a:gd name="T10" fmla="*/ 124 w 124"/>
                  <a:gd name="T11" fmla="*/ 0 h 16"/>
                  <a:gd name="T12" fmla="*/ 124 w 124"/>
                  <a:gd name="T13" fmla="*/ 16 h 16"/>
                  <a:gd name="T14" fmla="*/ 124 w 124"/>
                  <a:gd name="T15" fmla="*/ 16 h 16"/>
                  <a:gd name="T16" fmla="*/ 102 w 124"/>
                  <a:gd name="T17" fmla="*/ 16 h 16"/>
                  <a:gd name="T18" fmla="*/ 22 w 124"/>
                  <a:gd name="T19" fmla="*/ 16 h 16"/>
                  <a:gd name="T20" fmla="*/ 22 w 124"/>
                  <a:gd name="T21" fmla="*/ 16 h 16"/>
                  <a:gd name="T22" fmla="*/ 0 w 124"/>
                  <a:gd name="T23" fmla="*/ 16 h 16"/>
                  <a:gd name="T24" fmla="*/ 0 w 124"/>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6">
                    <a:moveTo>
                      <a:pt x="0" y="0"/>
                    </a:moveTo>
                    <a:lnTo>
                      <a:pt x="0" y="0"/>
                    </a:lnTo>
                    <a:lnTo>
                      <a:pt x="22" y="0"/>
                    </a:lnTo>
                    <a:lnTo>
                      <a:pt x="102" y="0"/>
                    </a:lnTo>
                    <a:lnTo>
                      <a:pt x="102" y="0"/>
                    </a:lnTo>
                    <a:lnTo>
                      <a:pt x="124" y="0"/>
                    </a:lnTo>
                    <a:lnTo>
                      <a:pt x="124" y="16"/>
                    </a:lnTo>
                    <a:lnTo>
                      <a:pt x="124" y="16"/>
                    </a:lnTo>
                    <a:lnTo>
                      <a:pt x="102" y="16"/>
                    </a:lnTo>
                    <a:lnTo>
                      <a:pt x="22" y="16"/>
                    </a:lnTo>
                    <a:lnTo>
                      <a:pt x="22" y="16"/>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 name="Freeform 118"/>
              <p:cNvSpPr>
                <a:spLocks/>
              </p:cNvSpPr>
              <p:nvPr/>
            </p:nvSpPr>
            <p:spPr bwMode="auto">
              <a:xfrm>
                <a:off x="3066" y="1826"/>
                <a:ext cx="22" cy="22"/>
              </a:xfrm>
              <a:custGeom>
                <a:avLst/>
                <a:gdLst>
                  <a:gd name="T0" fmla="*/ 12 w 22"/>
                  <a:gd name="T1" fmla="*/ 0 h 22"/>
                  <a:gd name="T2" fmla="*/ 12 w 22"/>
                  <a:gd name="T3" fmla="*/ 0 h 22"/>
                  <a:gd name="T4" fmla="*/ 6 w 22"/>
                  <a:gd name="T5" fmla="*/ 0 h 22"/>
                  <a:gd name="T6" fmla="*/ 4 w 22"/>
                  <a:gd name="T7" fmla="*/ 4 h 22"/>
                  <a:gd name="T8" fmla="*/ 0 w 22"/>
                  <a:gd name="T9" fmla="*/ 6 h 22"/>
                  <a:gd name="T10" fmla="*/ 0 w 22"/>
                  <a:gd name="T11" fmla="*/ 12 h 22"/>
                  <a:gd name="T12" fmla="*/ 0 w 22"/>
                  <a:gd name="T13" fmla="*/ 12 h 22"/>
                  <a:gd name="T14" fmla="*/ 0 w 22"/>
                  <a:gd name="T15" fmla="*/ 16 h 22"/>
                  <a:gd name="T16" fmla="*/ 4 w 22"/>
                  <a:gd name="T17" fmla="*/ 18 h 22"/>
                  <a:gd name="T18" fmla="*/ 6 w 22"/>
                  <a:gd name="T19" fmla="*/ 22 h 22"/>
                  <a:gd name="T20" fmla="*/ 12 w 22"/>
                  <a:gd name="T21" fmla="*/ 22 h 22"/>
                  <a:gd name="T22" fmla="*/ 12 w 22"/>
                  <a:gd name="T23" fmla="*/ 22 h 22"/>
                  <a:gd name="T24" fmla="*/ 16 w 22"/>
                  <a:gd name="T25" fmla="*/ 22 h 22"/>
                  <a:gd name="T26" fmla="*/ 18 w 22"/>
                  <a:gd name="T27" fmla="*/ 18 h 22"/>
                  <a:gd name="T28" fmla="*/ 22 w 22"/>
                  <a:gd name="T29" fmla="*/ 16 h 22"/>
                  <a:gd name="T30" fmla="*/ 22 w 22"/>
                  <a:gd name="T31" fmla="*/ 12 h 22"/>
                  <a:gd name="T32" fmla="*/ 22 w 22"/>
                  <a:gd name="T33" fmla="*/ 12 h 22"/>
                  <a:gd name="T34" fmla="*/ 22 w 22"/>
                  <a:gd name="T35" fmla="*/ 6 h 22"/>
                  <a:gd name="T36" fmla="*/ 18 w 22"/>
                  <a:gd name="T37" fmla="*/ 4 h 22"/>
                  <a:gd name="T38" fmla="*/ 16 w 22"/>
                  <a:gd name="T39" fmla="*/ 0 h 22"/>
                  <a:gd name="T40" fmla="*/ 12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2" y="0"/>
                    </a:moveTo>
                    <a:lnTo>
                      <a:pt x="12" y="0"/>
                    </a:lnTo>
                    <a:lnTo>
                      <a:pt x="6" y="0"/>
                    </a:lnTo>
                    <a:lnTo>
                      <a:pt x="4" y="4"/>
                    </a:lnTo>
                    <a:lnTo>
                      <a:pt x="0" y="6"/>
                    </a:lnTo>
                    <a:lnTo>
                      <a:pt x="0" y="12"/>
                    </a:lnTo>
                    <a:lnTo>
                      <a:pt x="0" y="12"/>
                    </a:lnTo>
                    <a:lnTo>
                      <a:pt x="0" y="16"/>
                    </a:lnTo>
                    <a:lnTo>
                      <a:pt x="4" y="18"/>
                    </a:lnTo>
                    <a:lnTo>
                      <a:pt x="6" y="22"/>
                    </a:lnTo>
                    <a:lnTo>
                      <a:pt x="12" y="22"/>
                    </a:lnTo>
                    <a:lnTo>
                      <a:pt x="12" y="22"/>
                    </a:lnTo>
                    <a:lnTo>
                      <a:pt x="16" y="22"/>
                    </a:lnTo>
                    <a:lnTo>
                      <a:pt x="18" y="18"/>
                    </a:lnTo>
                    <a:lnTo>
                      <a:pt x="22" y="16"/>
                    </a:lnTo>
                    <a:lnTo>
                      <a:pt x="22" y="12"/>
                    </a:lnTo>
                    <a:lnTo>
                      <a:pt x="22" y="12"/>
                    </a:lnTo>
                    <a:lnTo>
                      <a:pt x="22" y="6"/>
                    </a:lnTo>
                    <a:lnTo>
                      <a:pt x="18" y="4"/>
                    </a:lnTo>
                    <a:lnTo>
                      <a:pt x="16" y="0"/>
                    </a:lnTo>
                    <a:lnTo>
                      <a:pt x="12"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 name="Freeform 119"/>
              <p:cNvSpPr>
                <a:spLocks/>
              </p:cNvSpPr>
              <p:nvPr/>
            </p:nvSpPr>
            <p:spPr bwMode="auto">
              <a:xfrm>
                <a:off x="3066" y="1826"/>
                <a:ext cx="22" cy="22"/>
              </a:xfrm>
              <a:custGeom>
                <a:avLst/>
                <a:gdLst>
                  <a:gd name="T0" fmla="*/ 12 w 22"/>
                  <a:gd name="T1" fmla="*/ 0 h 22"/>
                  <a:gd name="T2" fmla="*/ 12 w 22"/>
                  <a:gd name="T3" fmla="*/ 0 h 22"/>
                  <a:gd name="T4" fmla="*/ 6 w 22"/>
                  <a:gd name="T5" fmla="*/ 0 h 22"/>
                  <a:gd name="T6" fmla="*/ 4 w 22"/>
                  <a:gd name="T7" fmla="*/ 4 h 22"/>
                  <a:gd name="T8" fmla="*/ 0 w 22"/>
                  <a:gd name="T9" fmla="*/ 6 h 22"/>
                  <a:gd name="T10" fmla="*/ 0 w 22"/>
                  <a:gd name="T11" fmla="*/ 12 h 22"/>
                  <a:gd name="T12" fmla="*/ 0 w 22"/>
                  <a:gd name="T13" fmla="*/ 12 h 22"/>
                  <a:gd name="T14" fmla="*/ 0 w 22"/>
                  <a:gd name="T15" fmla="*/ 16 h 22"/>
                  <a:gd name="T16" fmla="*/ 4 w 22"/>
                  <a:gd name="T17" fmla="*/ 18 h 22"/>
                  <a:gd name="T18" fmla="*/ 6 w 22"/>
                  <a:gd name="T19" fmla="*/ 22 h 22"/>
                  <a:gd name="T20" fmla="*/ 12 w 22"/>
                  <a:gd name="T21" fmla="*/ 22 h 22"/>
                  <a:gd name="T22" fmla="*/ 12 w 22"/>
                  <a:gd name="T23" fmla="*/ 22 h 22"/>
                  <a:gd name="T24" fmla="*/ 16 w 22"/>
                  <a:gd name="T25" fmla="*/ 22 h 22"/>
                  <a:gd name="T26" fmla="*/ 18 w 22"/>
                  <a:gd name="T27" fmla="*/ 18 h 22"/>
                  <a:gd name="T28" fmla="*/ 22 w 22"/>
                  <a:gd name="T29" fmla="*/ 16 h 22"/>
                  <a:gd name="T30" fmla="*/ 22 w 22"/>
                  <a:gd name="T31" fmla="*/ 12 h 22"/>
                  <a:gd name="T32" fmla="*/ 22 w 22"/>
                  <a:gd name="T33" fmla="*/ 12 h 22"/>
                  <a:gd name="T34" fmla="*/ 22 w 22"/>
                  <a:gd name="T35" fmla="*/ 6 h 22"/>
                  <a:gd name="T36" fmla="*/ 18 w 22"/>
                  <a:gd name="T37" fmla="*/ 4 h 22"/>
                  <a:gd name="T38" fmla="*/ 16 w 22"/>
                  <a:gd name="T39" fmla="*/ 0 h 22"/>
                  <a:gd name="T40" fmla="*/ 12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2" y="0"/>
                    </a:moveTo>
                    <a:lnTo>
                      <a:pt x="12" y="0"/>
                    </a:lnTo>
                    <a:lnTo>
                      <a:pt x="6" y="0"/>
                    </a:lnTo>
                    <a:lnTo>
                      <a:pt x="4" y="4"/>
                    </a:lnTo>
                    <a:lnTo>
                      <a:pt x="0" y="6"/>
                    </a:lnTo>
                    <a:lnTo>
                      <a:pt x="0" y="12"/>
                    </a:lnTo>
                    <a:lnTo>
                      <a:pt x="0" y="12"/>
                    </a:lnTo>
                    <a:lnTo>
                      <a:pt x="0" y="16"/>
                    </a:lnTo>
                    <a:lnTo>
                      <a:pt x="4" y="18"/>
                    </a:lnTo>
                    <a:lnTo>
                      <a:pt x="6" y="22"/>
                    </a:lnTo>
                    <a:lnTo>
                      <a:pt x="12" y="22"/>
                    </a:lnTo>
                    <a:lnTo>
                      <a:pt x="12" y="22"/>
                    </a:lnTo>
                    <a:lnTo>
                      <a:pt x="16" y="22"/>
                    </a:lnTo>
                    <a:lnTo>
                      <a:pt x="18" y="18"/>
                    </a:lnTo>
                    <a:lnTo>
                      <a:pt x="22" y="16"/>
                    </a:lnTo>
                    <a:lnTo>
                      <a:pt x="22" y="12"/>
                    </a:lnTo>
                    <a:lnTo>
                      <a:pt x="22" y="12"/>
                    </a:lnTo>
                    <a:lnTo>
                      <a:pt x="22" y="6"/>
                    </a:lnTo>
                    <a:lnTo>
                      <a:pt x="18" y="4"/>
                    </a:lnTo>
                    <a:lnTo>
                      <a:pt x="16"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 name="Freeform 120"/>
              <p:cNvSpPr>
                <a:spLocks/>
              </p:cNvSpPr>
              <p:nvPr/>
            </p:nvSpPr>
            <p:spPr bwMode="auto">
              <a:xfrm>
                <a:off x="3034" y="1854"/>
                <a:ext cx="22" cy="22"/>
              </a:xfrm>
              <a:custGeom>
                <a:avLst/>
                <a:gdLst>
                  <a:gd name="T0" fmla="*/ 10 w 22"/>
                  <a:gd name="T1" fmla="*/ 0 h 22"/>
                  <a:gd name="T2" fmla="*/ 10 w 22"/>
                  <a:gd name="T3" fmla="*/ 0 h 22"/>
                  <a:gd name="T4" fmla="*/ 6 w 22"/>
                  <a:gd name="T5" fmla="*/ 0 h 22"/>
                  <a:gd name="T6" fmla="*/ 4 w 22"/>
                  <a:gd name="T7" fmla="*/ 2 h 22"/>
                  <a:gd name="T8" fmla="*/ 0 w 22"/>
                  <a:gd name="T9" fmla="*/ 6 h 22"/>
                  <a:gd name="T10" fmla="*/ 0 w 22"/>
                  <a:gd name="T11" fmla="*/ 10 h 22"/>
                  <a:gd name="T12" fmla="*/ 0 w 22"/>
                  <a:gd name="T13" fmla="*/ 10 h 22"/>
                  <a:gd name="T14" fmla="*/ 0 w 22"/>
                  <a:gd name="T15" fmla="*/ 14 h 22"/>
                  <a:gd name="T16" fmla="*/ 4 w 22"/>
                  <a:gd name="T17" fmla="*/ 18 h 22"/>
                  <a:gd name="T18" fmla="*/ 6 w 22"/>
                  <a:gd name="T19" fmla="*/ 20 h 22"/>
                  <a:gd name="T20" fmla="*/ 10 w 22"/>
                  <a:gd name="T21" fmla="*/ 22 h 22"/>
                  <a:gd name="T22" fmla="*/ 10 w 22"/>
                  <a:gd name="T23" fmla="*/ 22 h 22"/>
                  <a:gd name="T24" fmla="*/ 16 w 22"/>
                  <a:gd name="T25" fmla="*/ 20 h 22"/>
                  <a:gd name="T26" fmla="*/ 18 w 22"/>
                  <a:gd name="T27" fmla="*/ 18 h 22"/>
                  <a:gd name="T28" fmla="*/ 22 w 22"/>
                  <a:gd name="T29" fmla="*/ 14 h 22"/>
                  <a:gd name="T30" fmla="*/ 22 w 22"/>
                  <a:gd name="T31" fmla="*/ 10 h 22"/>
                  <a:gd name="T32" fmla="*/ 22 w 22"/>
                  <a:gd name="T33" fmla="*/ 10 h 22"/>
                  <a:gd name="T34" fmla="*/ 22 w 22"/>
                  <a:gd name="T35" fmla="*/ 6 h 22"/>
                  <a:gd name="T36" fmla="*/ 18 w 22"/>
                  <a:gd name="T37" fmla="*/ 2 h 22"/>
                  <a:gd name="T38" fmla="*/ 16 w 22"/>
                  <a:gd name="T39" fmla="*/ 0 h 22"/>
                  <a:gd name="T40" fmla="*/ 10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0" y="0"/>
                    </a:moveTo>
                    <a:lnTo>
                      <a:pt x="10" y="0"/>
                    </a:lnTo>
                    <a:lnTo>
                      <a:pt x="6" y="0"/>
                    </a:lnTo>
                    <a:lnTo>
                      <a:pt x="4" y="2"/>
                    </a:lnTo>
                    <a:lnTo>
                      <a:pt x="0" y="6"/>
                    </a:lnTo>
                    <a:lnTo>
                      <a:pt x="0" y="10"/>
                    </a:lnTo>
                    <a:lnTo>
                      <a:pt x="0" y="10"/>
                    </a:lnTo>
                    <a:lnTo>
                      <a:pt x="0" y="14"/>
                    </a:lnTo>
                    <a:lnTo>
                      <a:pt x="4" y="18"/>
                    </a:lnTo>
                    <a:lnTo>
                      <a:pt x="6" y="20"/>
                    </a:lnTo>
                    <a:lnTo>
                      <a:pt x="10" y="22"/>
                    </a:lnTo>
                    <a:lnTo>
                      <a:pt x="10" y="22"/>
                    </a:lnTo>
                    <a:lnTo>
                      <a:pt x="16" y="20"/>
                    </a:lnTo>
                    <a:lnTo>
                      <a:pt x="18" y="18"/>
                    </a:lnTo>
                    <a:lnTo>
                      <a:pt x="22" y="14"/>
                    </a:lnTo>
                    <a:lnTo>
                      <a:pt x="22" y="10"/>
                    </a:lnTo>
                    <a:lnTo>
                      <a:pt x="22" y="10"/>
                    </a:lnTo>
                    <a:lnTo>
                      <a:pt x="22" y="6"/>
                    </a:lnTo>
                    <a:lnTo>
                      <a:pt x="18" y="2"/>
                    </a:lnTo>
                    <a:lnTo>
                      <a:pt x="16" y="0"/>
                    </a:lnTo>
                    <a:lnTo>
                      <a:pt x="1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 name="Freeform 121"/>
              <p:cNvSpPr>
                <a:spLocks/>
              </p:cNvSpPr>
              <p:nvPr/>
            </p:nvSpPr>
            <p:spPr bwMode="auto">
              <a:xfrm>
                <a:off x="3034" y="1854"/>
                <a:ext cx="22" cy="22"/>
              </a:xfrm>
              <a:custGeom>
                <a:avLst/>
                <a:gdLst>
                  <a:gd name="T0" fmla="*/ 10 w 22"/>
                  <a:gd name="T1" fmla="*/ 0 h 22"/>
                  <a:gd name="T2" fmla="*/ 10 w 22"/>
                  <a:gd name="T3" fmla="*/ 0 h 22"/>
                  <a:gd name="T4" fmla="*/ 6 w 22"/>
                  <a:gd name="T5" fmla="*/ 0 h 22"/>
                  <a:gd name="T6" fmla="*/ 4 w 22"/>
                  <a:gd name="T7" fmla="*/ 2 h 22"/>
                  <a:gd name="T8" fmla="*/ 0 w 22"/>
                  <a:gd name="T9" fmla="*/ 6 h 22"/>
                  <a:gd name="T10" fmla="*/ 0 w 22"/>
                  <a:gd name="T11" fmla="*/ 10 h 22"/>
                  <a:gd name="T12" fmla="*/ 0 w 22"/>
                  <a:gd name="T13" fmla="*/ 10 h 22"/>
                  <a:gd name="T14" fmla="*/ 0 w 22"/>
                  <a:gd name="T15" fmla="*/ 14 h 22"/>
                  <a:gd name="T16" fmla="*/ 4 w 22"/>
                  <a:gd name="T17" fmla="*/ 18 h 22"/>
                  <a:gd name="T18" fmla="*/ 6 w 22"/>
                  <a:gd name="T19" fmla="*/ 20 h 22"/>
                  <a:gd name="T20" fmla="*/ 10 w 22"/>
                  <a:gd name="T21" fmla="*/ 22 h 22"/>
                  <a:gd name="T22" fmla="*/ 10 w 22"/>
                  <a:gd name="T23" fmla="*/ 22 h 22"/>
                  <a:gd name="T24" fmla="*/ 16 w 22"/>
                  <a:gd name="T25" fmla="*/ 20 h 22"/>
                  <a:gd name="T26" fmla="*/ 18 w 22"/>
                  <a:gd name="T27" fmla="*/ 18 h 22"/>
                  <a:gd name="T28" fmla="*/ 22 w 22"/>
                  <a:gd name="T29" fmla="*/ 14 h 22"/>
                  <a:gd name="T30" fmla="*/ 22 w 22"/>
                  <a:gd name="T31" fmla="*/ 10 h 22"/>
                  <a:gd name="T32" fmla="*/ 22 w 22"/>
                  <a:gd name="T33" fmla="*/ 10 h 22"/>
                  <a:gd name="T34" fmla="*/ 22 w 22"/>
                  <a:gd name="T35" fmla="*/ 6 h 22"/>
                  <a:gd name="T36" fmla="*/ 18 w 22"/>
                  <a:gd name="T37" fmla="*/ 2 h 22"/>
                  <a:gd name="T38" fmla="*/ 16 w 22"/>
                  <a:gd name="T39" fmla="*/ 0 h 22"/>
                  <a:gd name="T40" fmla="*/ 10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0" y="0"/>
                    </a:moveTo>
                    <a:lnTo>
                      <a:pt x="10" y="0"/>
                    </a:lnTo>
                    <a:lnTo>
                      <a:pt x="6" y="0"/>
                    </a:lnTo>
                    <a:lnTo>
                      <a:pt x="4" y="2"/>
                    </a:lnTo>
                    <a:lnTo>
                      <a:pt x="0" y="6"/>
                    </a:lnTo>
                    <a:lnTo>
                      <a:pt x="0" y="10"/>
                    </a:lnTo>
                    <a:lnTo>
                      <a:pt x="0" y="10"/>
                    </a:lnTo>
                    <a:lnTo>
                      <a:pt x="0" y="14"/>
                    </a:lnTo>
                    <a:lnTo>
                      <a:pt x="4" y="18"/>
                    </a:lnTo>
                    <a:lnTo>
                      <a:pt x="6" y="20"/>
                    </a:lnTo>
                    <a:lnTo>
                      <a:pt x="10" y="22"/>
                    </a:lnTo>
                    <a:lnTo>
                      <a:pt x="10" y="22"/>
                    </a:lnTo>
                    <a:lnTo>
                      <a:pt x="16" y="20"/>
                    </a:lnTo>
                    <a:lnTo>
                      <a:pt x="18" y="18"/>
                    </a:lnTo>
                    <a:lnTo>
                      <a:pt x="22" y="14"/>
                    </a:lnTo>
                    <a:lnTo>
                      <a:pt x="22" y="10"/>
                    </a:lnTo>
                    <a:lnTo>
                      <a:pt x="22" y="10"/>
                    </a:lnTo>
                    <a:lnTo>
                      <a:pt x="22" y="6"/>
                    </a:lnTo>
                    <a:lnTo>
                      <a:pt x="18" y="2"/>
                    </a:lnTo>
                    <a:lnTo>
                      <a:pt x="16"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 name="Freeform 122"/>
              <p:cNvSpPr>
                <a:spLocks/>
              </p:cNvSpPr>
              <p:nvPr/>
            </p:nvSpPr>
            <p:spPr bwMode="auto">
              <a:xfrm>
                <a:off x="3066" y="1860"/>
                <a:ext cx="32" cy="32"/>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6 h 32"/>
                  <a:gd name="T18" fmla="*/ 10 w 32"/>
                  <a:gd name="T19" fmla="*/ 30 h 32"/>
                  <a:gd name="T20" fmla="*/ 16 w 32"/>
                  <a:gd name="T21" fmla="*/ 32 h 32"/>
                  <a:gd name="T22" fmla="*/ 16 w 32"/>
                  <a:gd name="T23" fmla="*/ 32 h 32"/>
                  <a:gd name="T24" fmla="*/ 22 w 32"/>
                  <a:gd name="T25" fmla="*/ 30 h 32"/>
                  <a:gd name="T26" fmla="*/ 26 w 32"/>
                  <a:gd name="T27" fmla="*/ 26 h 32"/>
                  <a:gd name="T28" fmla="*/ 30 w 32"/>
                  <a:gd name="T29" fmla="*/ 22 h 32"/>
                  <a:gd name="T30" fmla="*/ 32 w 32"/>
                  <a:gd name="T31" fmla="*/ 16 h 32"/>
                  <a:gd name="T32" fmla="*/ 32 w 32"/>
                  <a:gd name="T33" fmla="*/ 16 h 32"/>
                  <a:gd name="T34" fmla="*/ 30 w 32"/>
                  <a:gd name="T35" fmla="*/ 10 h 32"/>
                  <a:gd name="T36" fmla="*/ 26 w 32"/>
                  <a:gd name="T37" fmla="*/ 4 h 32"/>
                  <a:gd name="T38" fmla="*/ 22 w 32"/>
                  <a:gd name="T39" fmla="*/ 2 h 32"/>
                  <a:gd name="T40" fmla="*/ 16 w 32"/>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16" y="0"/>
                    </a:moveTo>
                    <a:lnTo>
                      <a:pt x="16" y="0"/>
                    </a:lnTo>
                    <a:lnTo>
                      <a:pt x="10" y="2"/>
                    </a:lnTo>
                    <a:lnTo>
                      <a:pt x="4" y="4"/>
                    </a:lnTo>
                    <a:lnTo>
                      <a:pt x="2" y="10"/>
                    </a:lnTo>
                    <a:lnTo>
                      <a:pt x="0" y="16"/>
                    </a:lnTo>
                    <a:lnTo>
                      <a:pt x="0" y="16"/>
                    </a:lnTo>
                    <a:lnTo>
                      <a:pt x="2" y="22"/>
                    </a:lnTo>
                    <a:lnTo>
                      <a:pt x="4" y="26"/>
                    </a:lnTo>
                    <a:lnTo>
                      <a:pt x="10" y="30"/>
                    </a:lnTo>
                    <a:lnTo>
                      <a:pt x="16" y="32"/>
                    </a:lnTo>
                    <a:lnTo>
                      <a:pt x="16" y="32"/>
                    </a:lnTo>
                    <a:lnTo>
                      <a:pt x="22" y="30"/>
                    </a:lnTo>
                    <a:lnTo>
                      <a:pt x="26" y="26"/>
                    </a:lnTo>
                    <a:lnTo>
                      <a:pt x="30" y="22"/>
                    </a:lnTo>
                    <a:lnTo>
                      <a:pt x="32" y="16"/>
                    </a:lnTo>
                    <a:lnTo>
                      <a:pt x="32" y="16"/>
                    </a:lnTo>
                    <a:lnTo>
                      <a:pt x="30" y="10"/>
                    </a:lnTo>
                    <a:lnTo>
                      <a:pt x="26" y="4"/>
                    </a:lnTo>
                    <a:lnTo>
                      <a:pt x="22" y="2"/>
                    </a:lnTo>
                    <a:lnTo>
                      <a:pt x="16"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 name="Freeform 123"/>
              <p:cNvSpPr>
                <a:spLocks/>
              </p:cNvSpPr>
              <p:nvPr/>
            </p:nvSpPr>
            <p:spPr bwMode="auto">
              <a:xfrm>
                <a:off x="3066" y="1860"/>
                <a:ext cx="32" cy="32"/>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6 h 32"/>
                  <a:gd name="T18" fmla="*/ 10 w 32"/>
                  <a:gd name="T19" fmla="*/ 30 h 32"/>
                  <a:gd name="T20" fmla="*/ 16 w 32"/>
                  <a:gd name="T21" fmla="*/ 32 h 32"/>
                  <a:gd name="T22" fmla="*/ 16 w 32"/>
                  <a:gd name="T23" fmla="*/ 32 h 32"/>
                  <a:gd name="T24" fmla="*/ 22 w 32"/>
                  <a:gd name="T25" fmla="*/ 30 h 32"/>
                  <a:gd name="T26" fmla="*/ 26 w 32"/>
                  <a:gd name="T27" fmla="*/ 26 h 32"/>
                  <a:gd name="T28" fmla="*/ 30 w 32"/>
                  <a:gd name="T29" fmla="*/ 22 h 32"/>
                  <a:gd name="T30" fmla="*/ 32 w 32"/>
                  <a:gd name="T31" fmla="*/ 16 h 32"/>
                  <a:gd name="T32" fmla="*/ 32 w 32"/>
                  <a:gd name="T33" fmla="*/ 16 h 32"/>
                  <a:gd name="T34" fmla="*/ 30 w 32"/>
                  <a:gd name="T35" fmla="*/ 10 h 32"/>
                  <a:gd name="T36" fmla="*/ 26 w 32"/>
                  <a:gd name="T37" fmla="*/ 4 h 32"/>
                  <a:gd name="T38" fmla="*/ 22 w 32"/>
                  <a:gd name="T39" fmla="*/ 2 h 32"/>
                  <a:gd name="T40" fmla="*/ 16 w 32"/>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16" y="0"/>
                    </a:moveTo>
                    <a:lnTo>
                      <a:pt x="16" y="0"/>
                    </a:lnTo>
                    <a:lnTo>
                      <a:pt x="10" y="2"/>
                    </a:lnTo>
                    <a:lnTo>
                      <a:pt x="4" y="4"/>
                    </a:lnTo>
                    <a:lnTo>
                      <a:pt x="2" y="10"/>
                    </a:lnTo>
                    <a:lnTo>
                      <a:pt x="0" y="16"/>
                    </a:lnTo>
                    <a:lnTo>
                      <a:pt x="0" y="16"/>
                    </a:lnTo>
                    <a:lnTo>
                      <a:pt x="2" y="22"/>
                    </a:lnTo>
                    <a:lnTo>
                      <a:pt x="4" y="26"/>
                    </a:lnTo>
                    <a:lnTo>
                      <a:pt x="10" y="30"/>
                    </a:lnTo>
                    <a:lnTo>
                      <a:pt x="16" y="32"/>
                    </a:lnTo>
                    <a:lnTo>
                      <a:pt x="16" y="32"/>
                    </a:lnTo>
                    <a:lnTo>
                      <a:pt x="22" y="30"/>
                    </a:lnTo>
                    <a:lnTo>
                      <a:pt x="26" y="26"/>
                    </a:lnTo>
                    <a:lnTo>
                      <a:pt x="30" y="22"/>
                    </a:lnTo>
                    <a:lnTo>
                      <a:pt x="32" y="16"/>
                    </a:lnTo>
                    <a:lnTo>
                      <a:pt x="32" y="16"/>
                    </a:lnTo>
                    <a:lnTo>
                      <a:pt x="30" y="10"/>
                    </a:lnTo>
                    <a:lnTo>
                      <a:pt x="26" y="4"/>
                    </a:lnTo>
                    <a:lnTo>
                      <a:pt x="22" y="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 name="Freeform 124"/>
              <p:cNvSpPr>
                <a:spLocks/>
              </p:cNvSpPr>
              <p:nvPr/>
            </p:nvSpPr>
            <p:spPr bwMode="auto">
              <a:xfrm>
                <a:off x="3098" y="1828"/>
                <a:ext cx="18" cy="18"/>
              </a:xfrm>
              <a:custGeom>
                <a:avLst/>
                <a:gdLst>
                  <a:gd name="T0" fmla="*/ 10 w 18"/>
                  <a:gd name="T1" fmla="*/ 0 h 18"/>
                  <a:gd name="T2" fmla="*/ 10 w 18"/>
                  <a:gd name="T3" fmla="*/ 0 h 18"/>
                  <a:gd name="T4" fmla="*/ 6 w 18"/>
                  <a:gd name="T5" fmla="*/ 0 h 18"/>
                  <a:gd name="T6" fmla="*/ 2 w 18"/>
                  <a:gd name="T7" fmla="*/ 2 h 18"/>
                  <a:gd name="T8" fmla="*/ 0 w 18"/>
                  <a:gd name="T9" fmla="*/ 6 h 18"/>
                  <a:gd name="T10" fmla="*/ 0 w 18"/>
                  <a:gd name="T11" fmla="*/ 10 h 18"/>
                  <a:gd name="T12" fmla="*/ 0 w 18"/>
                  <a:gd name="T13" fmla="*/ 10 h 18"/>
                  <a:gd name="T14" fmla="*/ 0 w 18"/>
                  <a:gd name="T15" fmla="*/ 12 h 18"/>
                  <a:gd name="T16" fmla="*/ 2 w 18"/>
                  <a:gd name="T17" fmla="*/ 16 h 18"/>
                  <a:gd name="T18" fmla="*/ 6 w 18"/>
                  <a:gd name="T19" fmla="*/ 18 h 18"/>
                  <a:gd name="T20" fmla="*/ 10 w 18"/>
                  <a:gd name="T21" fmla="*/ 18 h 18"/>
                  <a:gd name="T22" fmla="*/ 10 w 18"/>
                  <a:gd name="T23" fmla="*/ 18 h 18"/>
                  <a:gd name="T24" fmla="*/ 12 w 18"/>
                  <a:gd name="T25" fmla="*/ 18 h 18"/>
                  <a:gd name="T26" fmla="*/ 16 w 18"/>
                  <a:gd name="T27" fmla="*/ 16 h 18"/>
                  <a:gd name="T28" fmla="*/ 18 w 18"/>
                  <a:gd name="T29" fmla="*/ 12 h 18"/>
                  <a:gd name="T30" fmla="*/ 18 w 18"/>
                  <a:gd name="T31" fmla="*/ 10 h 18"/>
                  <a:gd name="T32" fmla="*/ 18 w 18"/>
                  <a:gd name="T33" fmla="*/ 10 h 18"/>
                  <a:gd name="T34" fmla="*/ 18 w 18"/>
                  <a:gd name="T35" fmla="*/ 6 h 18"/>
                  <a:gd name="T36" fmla="*/ 16 w 18"/>
                  <a:gd name="T37" fmla="*/ 2 h 18"/>
                  <a:gd name="T38" fmla="*/ 12 w 18"/>
                  <a:gd name="T39" fmla="*/ 0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6" y="0"/>
                    </a:lnTo>
                    <a:lnTo>
                      <a:pt x="2" y="2"/>
                    </a:lnTo>
                    <a:lnTo>
                      <a:pt x="0" y="6"/>
                    </a:lnTo>
                    <a:lnTo>
                      <a:pt x="0" y="10"/>
                    </a:lnTo>
                    <a:lnTo>
                      <a:pt x="0" y="10"/>
                    </a:lnTo>
                    <a:lnTo>
                      <a:pt x="0" y="12"/>
                    </a:lnTo>
                    <a:lnTo>
                      <a:pt x="2" y="16"/>
                    </a:lnTo>
                    <a:lnTo>
                      <a:pt x="6" y="18"/>
                    </a:lnTo>
                    <a:lnTo>
                      <a:pt x="10" y="18"/>
                    </a:lnTo>
                    <a:lnTo>
                      <a:pt x="10" y="18"/>
                    </a:lnTo>
                    <a:lnTo>
                      <a:pt x="12" y="18"/>
                    </a:lnTo>
                    <a:lnTo>
                      <a:pt x="16" y="16"/>
                    </a:lnTo>
                    <a:lnTo>
                      <a:pt x="18" y="12"/>
                    </a:lnTo>
                    <a:lnTo>
                      <a:pt x="18" y="10"/>
                    </a:lnTo>
                    <a:lnTo>
                      <a:pt x="18" y="10"/>
                    </a:lnTo>
                    <a:lnTo>
                      <a:pt x="18" y="6"/>
                    </a:lnTo>
                    <a:lnTo>
                      <a:pt x="16" y="2"/>
                    </a:lnTo>
                    <a:lnTo>
                      <a:pt x="12" y="0"/>
                    </a:lnTo>
                    <a:lnTo>
                      <a:pt x="1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 name="Freeform 125"/>
              <p:cNvSpPr>
                <a:spLocks/>
              </p:cNvSpPr>
              <p:nvPr/>
            </p:nvSpPr>
            <p:spPr bwMode="auto">
              <a:xfrm>
                <a:off x="3098" y="1828"/>
                <a:ext cx="18" cy="18"/>
              </a:xfrm>
              <a:custGeom>
                <a:avLst/>
                <a:gdLst>
                  <a:gd name="T0" fmla="*/ 10 w 18"/>
                  <a:gd name="T1" fmla="*/ 0 h 18"/>
                  <a:gd name="T2" fmla="*/ 10 w 18"/>
                  <a:gd name="T3" fmla="*/ 0 h 18"/>
                  <a:gd name="T4" fmla="*/ 6 w 18"/>
                  <a:gd name="T5" fmla="*/ 0 h 18"/>
                  <a:gd name="T6" fmla="*/ 2 w 18"/>
                  <a:gd name="T7" fmla="*/ 2 h 18"/>
                  <a:gd name="T8" fmla="*/ 0 w 18"/>
                  <a:gd name="T9" fmla="*/ 6 h 18"/>
                  <a:gd name="T10" fmla="*/ 0 w 18"/>
                  <a:gd name="T11" fmla="*/ 10 h 18"/>
                  <a:gd name="T12" fmla="*/ 0 w 18"/>
                  <a:gd name="T13" fmla="*/ 10 h 18"/>
                  <a:gd name="T14" fmla="*/ 0 w 18"/>
                  <a:gd name="T15" fmla="*/ 12 h 18"/>
                  <a:gd name="T16" fmla="*/ 2 w 18"/>
                  <a:gd name="T17" fmla="*/ 16 h 18"/>
                  <a:gd name="T18" fmla="*/ 6 w 18"/>
                  <a:gd name="T19" fmla="*/ 18 h 18"/>
                  <a:gd name="T20" fmla="*/ 10 w 18"/>
                  <a:gd name="T21" fmla="*/ 18 h 18"/>
                  <a:gd name="T22" fmla="*/ 10 w 18"/>
                  <a:gd name="T23" fmla="*/ 18 h 18"/>
                  <a:gd name="T24" fmla="*/ 12 w 18"/>
                  <a:gd name="T25" fmla="*/ 18 h 18"/>
                  <a:gd name="T26" fmla="*/ 16 w 18"/>
                  <a:gd name="T27" fmla="*/ 16 h 18"/>
                  <a:gd name="T28" fmla="*/ 18 w 18"/>
                  <a:gd name="T29" fmla="*/ 12 h 18"/>
                  <a:gd name="T30" fmla="*/ 18 w 18"/>
                  <a:gd name="T31" fmla="*/ 10 h 18"/>
                  <a:gd name="T32" fmla="*/ 18 w 18"/>
                  <a:gd name="T33" fmla="*/ 10 h 18"/>
                  <a:gd name="T34" fmla="*/ 18 w 18"/>
                  <a:gd name="T35" fmla="*/ 6 h 18"/>
                  <a:gd name="T36" fmla="*/ 16 w 18"/>
                  <a:gd name="T37" fmla="*/ 2 h 18"/>
                  <a:gd name="T38" fmla="*/ 12 w 18"/>
                  <a:gd name="T39" fmla="*/ 0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6" y="0"/>
                    </a:lnTo>
                    <a:lnTo>
                      <a:pt x="2" y="2"/>
                    </a:lnTo>
                    <a:lnTo>
                      <a:pt x="0" y="6"/>
                    </a:lnTo>
                    <a:lnTo>
                      <a:pt x="0" y="10"/>
                    </a:lnTo>
                    <a:lnTo>
                      <a:pt x="0" y="10"/>
                    </a:lnTo>
                    <a:lnTo>
                      <a:pt x="0" y="12"/>
                    </a:lnTo>
                    <a:lnTo>
                      <a:pt x="2" y="16"/>
                    </a:lnTo>
                    <a:lnTo>
                      <a:pt x="6" y="18"/>
                    </a:lnTo>
                    <a:lnTo>
                      <a:pt x="10" y="18"/>
                    </a:lnTo>
                    <a:lnTo>
                      <a:pt x="10" y="18"/>
                    </a:lnTo>
                    <a:lnTo>
                      <a:pt x="12" y="18"/>
                    </a:lnTo>
                    <a:lnTo>
                      <a:pt x="16" y="16"/>
                    </a:lnTo>
                    <a:lnTo>
                      <a:pt x="18" y="12"/>
                    </a:lnTo>
                    <a:lnTo>
                      <a:pt x="18" y="10"/>
                    </a:lnTo>
                    <a:lnTo>
                      <a:pt x="18" y="10"/>
                    </a:lnTo>
                    <a:lnTo>
                      <a:pt x="18" y="6"/>
                    </a:lnTo>
                    <a:lnTo>
                      <a:pt x="16" y="2"/>
                    </a:lnTo>
                    <a:lnTo>
                      <a:pt x="12"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 name="Freeform 126"/>
              <p:cNvSpPr>
                <a:spLocks/>
              </p:cNvSpPr>
              <p:nvPr/>
            </p:nvSpPr>
            <p:spPr bwMode="auto">
              <a:xfrm>
                <a:off x="3098" y="1784"/>
                <a:ext cx="18" cy="20"/>
              </a:xfrm>
              <a:custGeom>
                <a:avLst/>
                <a:gdLst>
                  <a:gd name="T0" fmla="*/ 10 w 18"/>
                  <a:gd name="T1" fmla="*/ 0 h 20"/>
                  <a:gd name="T2" fmla="*/ 10 w 18"/>
                  <a:gd name="T3" fmla="*/ 0 h 20"/>
                  <a:gd name="T4" fmla="*/ 6 w 18"/>
                  <a:gd name="T5" fmla="*/ 2 h 20"/>
                  <a:gd name="T6" fmla="*/ 2 w 18"/>
                  <a:gd name="T7" fmla="*/ 4 h 20"/>
                  <a:gd name="T8" fmla="*/ 0 w 18"/>
                  <a:gd name="T9" fmla="*/ 6 h 20"/>
                  <a:gd name="T10" fmla="*/ 0 w 18"/>
                  <a:gd name="T11" fmla="*/ 10 h 20"/>
                  <a:gd name="T12" fmla="*/ 0 w 18"/>
                  <a:gd name="T13" fmla="*/ 10 h 20"/>
                  <a:gd name="T14" fmla="*/ 0 w 18"/>
                  <a:gd name="T15" fmla="*/ 14 h 20"/>
                  <a:gd name="T16" fmla="*/ 2 w 18"/>
                  <a:gd name="T17" fmla="*/ 18 h 20"/>
                  <a:gd name="T18" fmla="*/ 6 w 18"/>
                  <a:gd name="T19" fmla="*/ 20 h 20"/>
                  <a:gd name="T20" fmla="*/ 10 w 18"/>
                  <a:gd name="T21" fmla="*/ 20 h 20"/>
                  <a:gd name="T22" fmla="*/ 10 w 18"/>
                  <a:gd name="T23" fmla="*/ 20 h 20"/>
                  <a:gd name="T24" fmla="*/ 12 w 18"/>
                  <a:gd name="T25" fmla="*/ 20 h 20"/>
                  <a:gd name="T26" fmla="*/ 16 w 18"/>
                  <a:gd name="T27" fmla="*/ 18 h 20"/>
                  <a:gd name="T28" fmla="*/ 18 w 18"/>
                  <a:gd name="T29" fmla="*/ 14 h 20"/>
                  <a:gd name="T30" fmla="*/ 18 w 18"/>
                  <a:gd name="T31" fmla="*/ 10 h 20"/>
                  <a:gd name="T32" fmla="*/ 18 w 18"/>
                  <a:gd name="T33" fmla="*/ 10 h 20"/>
                  <a:gd name="T34" fmla="*/ 18 w 18"/>
                  <a:gd name="T35" fmla="*/ 6 h 20"/>
                  <a:gd name="T36" fmla="*/ 16 w 18"/>
                  <a:gd name="T37" fmla="*/ 4 h 20"/>
                  <a:gd name="T38" fmla="*/ 12 w 18"/>
                  <a:gd name="T39" fmla="*/ 2 h 20"/>
                  <a:gd name="T40" fmla="*/ 10 w 18"/>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10" y="0"/>
                    </a:moveTo>
                    <a:lnTo>
                      <a:pt x="10" y="0"/>
                    </a:lnTo>
                    <a:lnTo>
                      <a:pt x="6" y="2"/>
                    </a:lnTo>
                    <a:lnTo>
                      <a:pt x="2" y="4"/>
                    </a:lnTo>
                    <a:lnTo>
                      <a:pt x="0" y="6"/>
                    </a:lnTo>
                    <a:lnTo>
                      <a:pt x="0" y="10"/>
                    </a:lnTo>
                    <a:lnTo>
                      <a:pt x="0" y="10"/>
                    </a:lnTo>
                    <a:lnTo>
                      <a:pt x="0" y="14"/>
                    </a:lnTo>
                    <a:lnTo>
                      <a:pt x="2" y="18"/>
                    </a:lnTo>
                    <a:lnTo>
                      <a:pt x="6" y="20"/>
                    </a:lnTo>
                    <a:lnTo>
                      <a:pt x="10" y="20"/>
                    </a:lnTo>
                    <a:lnTo>
                      <a:pt x="10" y="20"/>
                    </a:lnTo>
                    <a:lnTo>
                      <a:pt x="12" y="20"/>
                    </a:lnTo>
                    <a:lnTo>
                      <a:pt x="16" y="18"/>
                    </a:lnTo>
                    <a:lnTo>
                      <a:pt x="18" y="14"/>
                    </a:lnTo>
                    <a:lnTo>
                      <a:pt x="18" y="10"/>
                    </a:lnTo>
                    <a:lnTo>
                      <a:pt x="18" y="10"/>
                    </a:lnTo>
                    <a:lnTo>
                      <a:pt x="18" y="6"/>
                    </a:lnTo>
                    <a:lnTo>
                      <a:pt x="16" y="4"/>
                    </a:lnTo>
                    <a:lnTo>
                      <a:pt x="12" y="2"/>
                    </a:lnTo>
                    <a:lnTo>
                      <a:pt x="1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 name="Freeform 127"/>
              <p:cNvSpPr>
                <a:spLocks/>
              </p:cNvSpPr>
              <p:nvPr/>
            </p:nvSpPr>
            <p:spPr bwMode="auto">
              <a:xfrm>
                <a:off x="3098" y="1784"/>
                <a:ext cx="18" cy="20"/>
              </a:xfrm>
              <a:custGeom>
                <a:avLst/>
                <a:gdLst>
                  <a:gd name="T0" fmla="*/ 10 w 18"/>
                  <a:gd name="T1" fmla="*/ 0 h 20"/>
                  <a:gd name="T2" fmla="*/ 10 w 18"/>
                  <a:gd name="T3" fmla="*/ 0 h 20"/>
                  <a:gd name="T4" fmla="*/ 6 w 18"/>
                  <a:gd name="T5" fmla="*/ 2 h 20"/>
                  <a:gd name="T6" fmla="*/ 2 w 18"/>
                  <a:gd name="T7" fmla="*/ 4 h 20"/>
                  <a:gd name="T8" fmla="*/ 0 w 18"/>
                  <a:gd name="T9" fmla="*/ 6 h 20"/>
                  <a:gd name="T10" fmla="*/ 0 w 18"/>
                  <a:gd name="T11" fmla="*/ 10 h 20"/>
                  <a:gd name="T12" fmla="*/ 0 w 18"/>
                  <a:gd name="T13" fmla="*/ 10 h 20"/>
                  <a:gd name="T14" fmla="*/ 0 w 18"/>
                  <a:gd name="T15" fmla="*/ 14 h 20"/>
                  <a:gd name="T16" fmla="*/ 2 w 18"/>
                  <a:gd name="T17" fmla="*/ 18 h 20"/>
                  <a:gd name="T18" fmla="*/ 6 w 18"/>
                  <a:gd name="T19" fmla="*/ 20 h 20"/>
                  <a:gd name="T20" fmla="*/ 10 w 18"/>
                  <a:gd name="T21" fmla="*/ 20 h 20"/>
                  <a:gd name="T22" fmla="*/ 10 w 18"/>
                  <a:gd name="T23" fmla="*/ 20 h 20"/>
                  <a:gd name="T24" fmla="*/ 12 w 18"/>
                  <a:gd name="T25" fmla="*/ 20 h 20"/>
                  <a:gd name="T26" fmla="*/ 16 w 18"/>
                  <a:gd name="T27" fmla="*/ 18 h 20"/>
                  <a:gd name="T28" fmla="*/ 18 w 18"/>
                  <a:gd name="T29" fmla="*/ 14 h 20"/>
                  <a:gd name="T30" fmla="*/ 18 w 18"/>
                  <a:gd name="T31" fmla="*/ 10 h 20"/>
                  <a:gd name="T32" fmla="*/ 18 w 18"/>
                  <a:gd name="T33" fmla="*/ 10 h 20"/>
                  <a:gd name="T34" fmla="*/ 18 w 18"/>
                  <a:gd name="T35" fmla="*/ 6 h 20"/>
                  <a:gd name="T36" fmla="*/ 16 w 18"/>
                  <a:gd name="T37" fmla="*/ 4 h 20"/>
                  <a:gd name="T38" fmla="*/ 12 w 18"/>
                  <a:gd name="T39" fmla="*/ 2 h 20"/>
                  <a:gd name="T40" fmla="*/ 10 w 18"/>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10" y="0"/>
                    </a:moveTo>
                    <a:lnTo>
                      <a:pt x="10" y="0"/>
                    </a:lnTo>
                    <a:lnTo>
                      <a:pt x="6" y="2"/>
                    </a:lnTo>
                    <a:lnTo>
                      <a:pt x="2" y="4"/>
                    </a:lnTo>
                    <a:lnTo>
                      <a:pt x="0" y="6"/>
                    </a:lnTo>
                    <a:lnTo>
                      <a:pt x="0" y="10"/>
                    </a:lnTo>
                    <a:lnTo>
                      <a:pt x="0" y="10"/>
                    </a:lnTo>
                    <a:lnTo>
                      <a:pt x="0" y="14"/>
                    </a:lnTo>
                    <a:lnTo>
                      <a:pt x="2" y="18"/>
                    </a:lnTo>
                    <a:lnTo>
                      <a:pt x="6" y="20"/>
                    </a:lnTo>
                    <a:lnTo>
                      <a:pt x="10" y="20"/>
                    </a:lnTo>
                    <a:lnTo>
                      <a:pt x="10" y="20"/>
                    </a:lnTo>
                    <a:lnTo>
                      <a:pt x="12" y="20"/>
                    </a:lnTo>
                    <a:lnTo>
                      <a:pt x="16" y="18"/>
                    </a:lnTo>
                    <a:lnTo>
                      <a:pt x="18" y="14"/>
                    </a:lnTo>
                    <a:lnTo>
                      <a:pt x="18" y="10"/>
                    </a:lnTo>
                    <a:lnTo>
                      <a:pt x="18" y="10"/>
                    </a:lnTo>
                    <a:lnTo>
                      <a:pt x="18" y="6"/>
                    </a:lnTo>
                    <a:lnTo>
                      <a:pt x="16" y="4"/>
                    </a:lnTo>
                    <a:lnTo>
                      <a:pt x="12"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 name="Freeform 128"/>
              <p:cNvSpPr>
                <a:spLocks/>
              </p:cNvSpPr>
              <p:nvPr/>
            </p:nvSpPr>
            <p:spPr bwMode="auto">
              <a:xfrm>
                <a:off x="2972" y="1906"/>
                <a:ext cx="198" cy="274"/>
              </a:xfrm>
              <a:custGeom>
                <a:avLst/>
                <a:gdLst>
                  <a:gd name="T0" fmla="*/ 132 w 198"/>
                  <a:gd name="T1" fmla="*/ 0 h 274"/>
                  <a:gd name="T2" fmla="*/ 120 w 198"/>
                  <a:gd name="T3" fmla="*/ 0 h 274"/>
                  <a:gd name="T4" fmla="*/ 116 w 198"/>
                  <a:gd name="T5" fmla="*/ 10 h 274"/>
                  <a:gd name="T6" fmla="*/ 116 w 198"/>
                  <a:gd name="T7" fmla="*/ 102 h 274"/>
                  <a:gd name="T8" fmla="*/ 116 w 198"/>
                  <a:gd name="T9" fmla="*/ 102 h 274"/>
                  <a:gd name="T10" fmla="*/ 150 w 198"/>
                  <a:gd name="T11" fmla="*/ 168 h 274"/>
                  <a:gd name="T12" fmla="*/ 174 w 198"/>
                  <a:gd name="T13" fmla="*/ 216 h 274"/>
                  <a:gd name="T14" fmla="*/ 186 w 198"/>
                  <a:gd name="T15" fmla="*/ 246 h 274"/>
                  <a:gd name="T16" fmla="*/ 186 w 198"/>
                  <a:gd name="T17" fmla="*/ 246 h 274"/>
                  <a:gd name="T18" fmla="*/ 186 w 198"/>
                  <a:gd name="T19" fmla="*/ 252 h 274"/>
                  <a:gd name="T20" fmla="*/ 182 w 198"/>
                  <a:gd name="T21" fmla="*/ 258 h 274"/>
                  <a:gd name="T22" fmla="*/ 178 w 198"/>
                  <a:gd name="T23" fmla="*/ 262 h 274"/>
                  <a:gd name="T24" fmla="*/ 170 w 198"/>
                  <a:gd name="T25" fmla="*/ 262 h 274"/>
                  <a:gd name="T26" fmla="*/ 28 w 198"/>
                  <a:gd name="T27" fmla="*/ 262 h 274"/>
                  <a:gd name="T28" fmla="*/ 28 w 198"/>
                  <a:gd name="T29" fmla="*/ 262 h 274"/>
                  <a:gd name="T30" fmla="*/ 22 w 198"/>
                  <a:gd name="T31" fmla="*/ 262 h 274"/>
                  <a:gd name="T32" fmla="*/ 16 w 198"/>
                  <a:gd name="T33" fmla="*/ 258 h 274"/>
                  <a:gd name="T34" fmla="*/ 12 w 198"/>
                  <a:gd name="T35" fmla="*/ 252 h 274"/>
                  <a:gd name="T36" fmla="*/ 12 w 198"/>
                  <a:gd name="T37" fmla="*/ 246 h 274"/>
                  <a:gd name="T38" fmla="*/ 12 w 198"/>
                  <a:gd name="T39" fmla="*/ 246 h 274"/>
                  <a:gd name="T40" fmla="*/ 24 w 198"/>
                  <a:gd name="T41" fmla="*/ 216 h 274"/>
                  <a:gd name="T42" fmla="*/ 48 w 198"/>
                  <a:gd name="T43" fmla="*/ 168 h 274"/>
                  <a:gd name="T44" fmla="*/ 82 w 198"/>
                  <a:gd name="T45" fmla="*/ 102 h 274"/>
                  <a:gd name="T46" fmla="*/ 82 w 198"/>
                  <a:gd name="T47" fmla="*/ 10 h 274"/>
                  <a:gd name="T48" fmla="*/ 78 w 198"/>
                  <a:gd name="T49" fmla="*/ 0 h 274"/>
                  <a:gd name="T50" fmla="*/ 66 w 198"/>
                  <a:gd name="T51" fmla="*/ 0 h 274"/>
                  <a:gd name="T52" fmla="*/ 70 w 198"/>
                  <a:gd name="T53" fmla="*/ 10 h 274"/>
                  <a:gd name="T54" fmla="*/ 70 w 198"/>
                  <a:gd name="T55" fmla="*/ 100 h 274"/>
                  <a:gd name="T56" fmla="*/ 70 w 198"/>
                  <a:gd name="T57" fmla="*/ 100 h 274"/>
                  <a:gd name="T58" fmla="*/ 36 w 198"/>
                  <a:gd name="T59" fmla="*/ 170 h 274"/>
                  <a:gd name="T60" fmla="*/ 10 w 198"/>
                  <a:gd name="T61" fmla="*/ 220 h 274"/>
                  <a:gd name="T62" fmla="*/ 0 w 198"/>
                  <a:gd name="T63" fmla="*/ 246 h 274"/>
                  <a:gd name="T64" fmla="*/ 0 w 198"/>
                  <a:gd name="T65" fmla="*/ 246 h 274"/>
                  <a:gd name="T66" fmla="*/ 2 w 198"/>
                  <a:gd name="T67" fmla="*/ 258 h 274"/>
                  <a:gd name="T68" fmla="*/ 8 w 198"/>
                  <a:gd name="T69" fmla="*/ 266 h 274"/>
                  <a:gd name="T70" fmla="*/ 16 w 198"/>
                  <a:gd name="T71" fmla="*/ 272 h 274"/>
                  <a:gd name="T72" fmla="*/ 28 w 198"/>
                  <a:gd name="T73" fmla="*/ 274 h 274"/>
                  <a:gd name="T74" fmla="*/ 170 w 198"/>
                  <a:gd name="T75" fmla="*/ 274 h 274"/>
                  <a:gd name="T76" fmla="*/ 170 w 198"/>
                  <a:gd name="T77" fmla="*/ 274 h 274"/>
                  <a:gd name="T78" fmla="*/ 182 w 198"/>
                  <a:gd name="T79" fmla="*/ 272 h 274"/>
                  <a:gd name="T80" fmla="*/ 190 w 198"/>
                  <a:gd name="T81" fmla="*/ 266 h 274"/>
                  <a:gd name="T82" fmla="*/ 196 w 198"/>
                  <a:gd name="T83" fmla="*/ 258 h 274"/>
                  <a:gd name="T84" fmla="*/ 198 w 198"/>
                  <a:gd name="T85" fmla="*/ 246 h 274"/>
                  <a:gd name="T86" fmla="*/ 198 w 198"/>
                  <a:gd name="T87" fmla="*/ 246 h 274"/>
                  <a:gd name="T88" fmla="*/ 188 w 198"/>
                  <a:gd name="T89" fmla="*/ 220 h 274"/>
                  <a:gd name="T90" fmla="*/ 164 w 198"/>
                  <a:gd name="T91" fmla="*/ 170 h 274"/>
                  <a:gd name="T92" fmla="*/ 128 w 198"/>
                  <a:gd name="T93" fmla="*/ 100 h 274"/>
                  <a:gd name="T94" fmla="*/ 128 w 198"/>
                  <a:gd name="T95" fmla="*/ 10 h 274"/>
                  <a:gd name="T96" fmla="*/ 132 w 198"/>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 h="274">
                    <a:moveTo>
                      <a:pt x="132" y="0"/>
                    </a:moveTo>
                    <a:lnTo>
                      <a:pt x="120" y="0"/>
                    </a:lnTo>
                    <a:lnTo>
                      <a:pt x="116" y="10"/>
                    </a:lnTo>
                    <a:lnTo>
                      <a:pt x="116" y="102"/>
                    </a:lnTo>
                    <a:lnTo>
                      <a:pt x="116" y="102"/>
                    </a:lnTo>
                    <a:lnTo>
                      <a:pt x="150" y="168"/>
                    </a:lnTo>
                    <a:lnTo>
                      <a:pt x="174" y="216"/>
                    </a:lnTo>
                    <a:lnTo>
                      <a:pt x="186" y="246"/>
                    </a:lnTo>
                    <a:lnTo>
                      <a:pt x="186" y="246"/>
                    </a:lnTo>
                    <a:lnTo>
                      <a:pt x="186" y="252"/>
                    </a:lnTo>
                    <a:lnTo>
                      <a:pt x="182" y="258"/>
                    </a:lnTo>
                    <a:lnTo>
                      <a:pt x="178" y="262"/>
                    </a:lnTo>
                    <a:lnTo>
                      <a:pt x="170" y="262"/>
                    </a:lnTo>
                    <a:lnTo>
                      <a:pt x="28" y="262"/>
                    </a:lnTo>
                    <a:lnTo>
                      <a:pt x="28" y="262"/>
                    </a:lnTo>
                    <a:lnTo>
                      <a:pt x="22" y="262"/>
                    </a:lnTo>
                    <a:lnTo>
                      <a:pt x="16" y="258"/>
                    </a:lnTo>
                    <a:lnTo>
                      <a:pt x="12" y="252"/>
                    </a:lnTo>
                    <a:lnTo>
                      <a:pt x="12" y="246"/>
                    </a:lnTo>
                    <a:lnTo>
                      <a:pt x="12" y="246"/>
                    </a:lnTo>
                    <a:lnTo>
                      <a:pt x="24" y="216"/>
                    </a:lnTo>
                    <a:lnTo>
                      <a:pt x="48" y="168"/>
                    </a:lnTo>
                    <a:lnTo>
                      <a:pt x="82" y="102"/>
                    </a:lnTo>
                    <a:lnTo>
                      <a:pt x="82" y="10"/>
                    </a:lnTo>
                    <a:lnTo>
                      <a:pt x="78" y="0"/>
                    </a:lnTo>
                    <a:lnTo>
                      <a:pt x="66" y="0"/>
                    </a:lnTo>
                    <a:lnTo>
                      <a:pt x="70" y="10"/>
                    </a:lnTo>
                    <a:lnTo>
                      <a:pt x="70" y="100"/>
                    </a:lnTo>
                    <a:lnTo>
                      <a:pt x="70" y="100"/>
                    </a:lnTo>
                    <a:lnTo>
                      <a:pt x="36" y="170"/>
                    </a:lnTo>
                    <a:lnTo>
                      <a:pt x="10" y="220"/>
                    </a:lnTo>
                    <a:lnTo>
                      <a:pt x="0" y="246"/>
                    </a:lnTo>
                    <a:lnTo>
                      <a:pt x="0" y="246"/>
                    </a:lnTo>
                    <a:lnTo>
                      <a:pt x="2" y="258"/>
                    </a:lnTo>
                    <a:lnTo>
                      <a:pt x="8" y="266"/>
                    </a:lnTo>
                    <a:lnTo>
                      <a:pt x="16" y="272"/>
                    </a:lnTo>
                    <a:lnTo>
                      <a:pt x="28" y="274"/>
                    </a:lnTo>
                    <a:lnTo>
                      <a:pt x="170" y="274"/>
                    </a:lnTo>
                    <a:lnTo>
                      <a:pt x="170" y="274"/>
                    </a:lnTo>
                    <a:lnTo>
                      <a:pt x="182" y="272"/>
                    </a:lnTo>
                    <a:lnTo>
                      <a:pt x="190" y="266"/>
                    </a:lnTo>
                    <a:lnTo>
                      <a:pt x="196" y="258"/>
                    </a:lnTo>
                    <a:lnTo>
                      <a:pt x="198" y="246"/>
                    </a:lnTo>
                    <a:lnTo>
                      <a:pt x="198" y="246"/>
                    </a:lnTo>
                    <a:lnTo>
                      <a:pt x="188" y="220"/>
                    </a:lnTo>
                    <a:lnTo>
                      <a:pt x="164" y="170"/>
                    </a:lnTo>
                    <a:lnTo>
                      <a:pt x="128" y="100"/>
                    </a:lnTo>
                    <a:lnTo>
                      <a:pt x="128" y="10"/>
                    </a:lnTo>
                    <a:lnTo>
                      <a:pt x="132"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7" name="Freeform 129"/>
              <p:cNvSpPr>
                <a:spLocks/>
              </p:cNvSpPr>
              <p:nvPr/>
            </p:nvSpPr>
            <p:spPr bwMode="auto">
              <a:xfrm>
                <a:off x="2972" y="1906"/>
                <a:ext cx="198" cy="274"/>
              </a:xfrm>
              <a:custGeom>
                <a:avLst/>
                <a:gdLst>
                  <a:gd name="T0" fmla="*/ 132 w 198"/>
                  <a:gd name="T1" fmla="*/ 0 h 274"/>
                  <a:gd name="T2" fmla="*/ 120 w 198"/>
                  <a:gd name="T3" fmla="*/ 0 h 274"/>
                  <a:gd name="T4" fmla="*/ 116 w 198"/>
                  <a:gd name="T5" fmla="*/ 10 h 274"/>
                  <a:gd name="T6" fmla="*/ 116 w 198"/>
                  <a:gd name="T7" fmla="*/ 102 h 274"/>
                  <a:gd name="T8" fmla="*/ 116 w 198"/>
                  <a:gd name="T9" fmla="*/ 102 h 274"/>
                  <a:gd name="T10" fmla="*/ 150 w 198"/>
                  <a:gd name="T11" fmla="*/ 168 h 274"/>
                  <a:gd name="T12" fmla="*/ 174 w 198"/>
                  <a:gd name="T13" fmla="*/ 216 h 274"/>
                  <a:gd name="T14" fmla="*/ 186 w 198"/>
                  <a:gd name="T15" fmla="*/ 246 h 274"/>
                  <a:gd name="T16" fmla="*/ 186 w 198"/>
                  <a:gd name="T17" fmla="*/ 246 h 274"/>
                  <a:gd name="T18" fmla="*/ 186 w 198"/>
                  <a:gd name="T19" fmla="*/ 252 h 274"/>
                  <a:gd name="T20" fmla="*/ 182 w 198"/>
                  <a:gd name="T21" fmla="*/ 258 h 274"/>
                  <a:gd name="T22" fmla="*/ 178 w 198"/>
                  <a:gd name="T23" fmla="*/ 262 h 274"/>
                  <a:gd name="T24" fmla="*/ 170 w 198"/>
                  <a:gd name="T25" fmla="*/ 262 h 274"/>
                  <a:gd name="T26" fmla="*/ 28 w 198"/>
                  <a:gd name="T27" fmla="*/ 262 h 274"/>
                  <a:gd name="T28" fmla="*/ 28 w 198"/>
                  <a:gd name="T29" fmla="*/ 262 h 274"/>
                  <a:gd name="T30" fmla="*/ 22 w 198"/>
                  <a:gd name="T31" fmla="*/ 262 h 274"/>
                  <a:gd name="T32" fmla="*/ 16 w 198"/>
                  <a:gd name="T33" fmla="*/ 258 h 274"/>
                  <a:gd name="T34" fmla="*/ 12 w 198"/>
                  <a:gd name="T35" fmla="*/ 252 h 274"/>
                  <a:gd name="T36" fmla="*/ 12 w 198"/>
                  <a:gd name="T37" fmla="*/ 246 h 274"/>
                  <a:gd name="T38" fmla="*/ 12 w 198"/>
                  <a:gd name="T39" fmla="*/ 246 h 274"/>
                  <a:gd name="T40" fmla="*/ 24 w 198"/>
                  <a:gd name="T41" fmla="*/ 216 h 274"/>
                  <a:gd name="T42" fmla="*/ 48 w 198"/>
                  <a:gd name="T43" fmla="*/ 168 h 274"/>
                  <a:gd name="T44" fmla="*/ 82 w 198"/>
                  <a:gd name="T45" fmla="*/ 102 h 274"/>
                  <a:gd name="T46" fmla="*/ 82 w 198"/>
                  <a:gd name="T47" fmla="*/ 10 h 274"/>
                  <a:gd name="T48" fmla="*/ 78 w 198"/>
                  <a:gd name="T49" fmla="*/ 0 h 274"/>
                  <a:gd name="T50" fmla="*/ 66 w 198"/>
                  <a:gd name="T51" fmla="*/ 0 h 274"/>
                  <a:gd name="T52" fmla="*/ 70 w 198"/>
                  <a:gd name="T53" fmla="*/ 10 h 274"/>
                  <a:gd name="T54" fmla="*/ 70 w 198"/>
                  <a:gd name="T55" fmla="*/ 100 h 274"/>
                  <a:gd name="T56" fmla="*/ 70 w 198"/>
                  <a:gd name="T57" fmla="*/ 100 h 274"/>
                  <a:gd name="T58" fmla="*/ 36 w 198"/>
                  <a:gd name="T59" fmla="*/ 170 h 274"/>
                  <a:gd name="T60" fmla="*/ 10 w 198"/>
                  <a:gd name="T61" fmla="*/ 220 h 274"/>
                  <a:gd name="T62" fmla="*/ 0 w 198"/>
                  <a:gd name="T63" fmla="*/ 246 h 274"/>
                  <a:gd name="T64" fmla="*/ 0 w 198"/>
                  <a:gd name="T65" fmla="*/ 246 h 274"/>
                  <a:gd name="T66" fmla="*/ 2 w 198"/>
                  <a:gd name="T67" fmla="*/ 258 h 274"/>
                  <a:gd name="T68" fmla="*/ 8 w 198"/>
                  <a:gd name="T69" fmla="*/ 266 h 274"/>
                  <a:gd name="T70" fmla="*/ 16 w 198"/>
                  <a:gd name="T71" fmla="*/ 272 h 274"/>
                  <a:gd name="T72" fmla="*/ 28 w 198"/>
                  <a:gd name="T73" fmla="*/ 274 h 274"/>
                  <a:gd name="T74" fmla="*/ 170 w 198"/>
                  <a:gd name="T75" fmla="*/ 274 h 274"/>
                  <a:gd name="T76" fmla="*/ 170 w 198"/>
                  <a:gd name="T77" fmla="*/ 274 h 274"/>
                  <a:gd name="T78" fmla="*/ 182 w 198"/>
                  <a:gd name="T79" fmla="*/ 272 h 274"/>
                  <a:gd name="T80" fmla="*/ 190 w 198"/>
                  <a:gd name="T81" fmla="*/ 266 h 274"/>
                  <a:gd name="T82" fmla="*/ 196 w 198"/>
                  <a:gd name="T83" fmla="*/ 258 h 274"/>
                  <a:gd name="T84" fmla="*/ 198 w 198"/>
                  <a:gd name="T85" fmla="*/ 246 h 274"/>
                  <a:gd name="T86" fmla="*/ 198 w 198"/>
                  <a:gd name="T87" fmla="*/ 246 h 274"/>
                  <a:gd name="T88" fmla="*/ 188 w 198"/>
                  <a:gd name="T89" fmla="*/ 220 h 274"/>
                  <a:gd name="T90" fmla="*/ 164 w 198"/>
                  <a:gd name="T91" fmla="*/ 170 h 274"/>
                  <a:gd name="T92" fmla="*/ 128 w 198"/>
                  <a:gd name="T93" fmla="*/ 100 h 274"/>
                  <a:gd name="T94" fmla="*/ 128 w 198"/>
                  <a:gd name="T95" fmla="*/ 10 h 274"/>
                  <a:gd name="T96" fmla="*/ 132 w 198"/>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 h="274">
                    <a:moveTo>
                      <a:pt x="132" y="0"/>
                    </a:moveTo>
                    <a:lnTo>
                      <a:pt x="120" y="0"/>
                    </a:lnTo>
                    <a:lnTo>
                      <a:pt x="116" y="10"/>
                    </a:lnTo>
                    <a:lnTo>
                      <a:pt x="116" y="102"/>
                    </a:lnTo>
                    <a:lnTo>
                      <a:pt x="116" y="102"/>
                    </a:lnTo>
                    <a:lnTo>
                      <a:pt x="150" y="168"/>
                    </a:lnTo>
                    <a:lnTo>
                      <a:pt x="174" y="216"/>
                    </a:lnTo>
                    <a:lnTo>
                      <a:pt x="186" y="246"/>
                    </a:lnTo>
                    <a:lnTo>
                      <a:pt x="186" y="246"/>
                    </a:lnTo>
                    <a:lnTo>
                      <a:pt x="186" y="252"/>
                    </a:lnTo>
                    <a:lnTo>
                      <a:pt x="182" y="258"/>
                    </a:lnTo>
                    <a:lnTo>
                      <a:pt x="178" y="262"/>
                    </a:lnTo>
                    <a:lnTo>
                      <a:pt x="170" y="262"/>
                    </a:lnTo>
                    <a:lnTo>
                      <a:pt x="28" y="262"/>
                    </a:lnTo>
                    <a:lnTo>
                      <a:pt x="28" y="262"/>
                    </a:lnTo>
                    <a:lnTo>
                      <a:pt x="22" y="262"/>
                    </a:lnTo>
                    <a:lnTo>
                      <a:pt x="16" y="258"/>
                    </a:lnTo>
                    <a:lnTo>
                      <a:pt x="12" y="252"/>
                    </a:lnTo>
                    <a:lnTo>
                      <a:pt x="12" y="246"/>
                    </a:lnTo>
                    <a:lnTo>
                      <a:pt x="12" y="246"/>
                    </a:lnTo>
                    <a:lnTo>
                      <a:pt x="24" y="216"/>
                    </a:lnTo>
                    <a:lnTo>
                      <a:pt x="48" y="168"/>
                    </a:lnTo>
                    <a:lnTo>
                      <a:pt x="82" y="102"/>
                    </a:lnTo>
                    <a:lnTo>
                      <a:pt x="82" y="10"/>
                    </a:lnTo>
                    <a:lnTo>
                      <a:pt x="78" y="0"/>
                    </a:lnTo>
                    <a:lnTo>
                      <a:pt x="66" y="0"/>
                    </a:lnTo>
                    <a:lnTo>
                      <a:pt x="70" y="10"/>
                    </a:lnTo>
                    <a:lnTo>
                      <a:pt x="70" y="100"/>
                    </a:lnTo>
                    <a:lnTo>
                      <a:pt x="70" y="100"/>
                    </a:lnTo>
                    <a:lnTo>
                      <a:pt x="36" y="170"/>
                    </a:lnTo>
                    <a:lnTo>
                      <a:pt x="10" y="220"/>
                    </a:lnTo>
                    <a:lnTo>
                      <a:pt x="0" y="246"/>
                    </a:lnTo>
                    <a:lnTo>
                      <a:pt x="0" y="246"/>
                    </a:lnTo>
                    <a:lnTo>
                      <a:pt x="2" y="258"/>
                    </a:lnTo>
                    <a:lnTo>
                      <a:pt x="8" y="266"/>
                    </a:lnTo>
                    <a:lnTo>
                      <a:pt x="16" y="272"/>
                    </a:lnTo>
                    <a:lnTo>
                      <a:pt x="28" y="274"/>
                    </a:lnTo>
                    <a:lnTo>
                      <a:pt x="170" y="274"/>
                    </a:lnTo>
                    <a:lnTo>
                      <a:pt x="170" y="274"/>
                    </a:lnTo>
                    <a:lnTo>
                      <a:pt x="182" y="272"/>
                    </a:lnTo>
                    <a:lnTo>
                      <a:pt x="190" y="266"/>
                    </a:lnTo>
                    <a:lnTo>
                      <a:pt x="196" y="258"/>
                    </a:lnTo>
                    <a:lnTo>
                      <a:pt x="198" y="246"/>
                    </a:lnTo>
                    <a:lnTo>
                      <a:pt x="198" y="246"/>
                    </a:lnTo>
                    <a:lnTo>
                      <a:pt x="188" y="220"/>
                    </a:lnTo>
                    <a:lnTo>
                      <a:pt x="164" y="170"/>
                    </a:lnTo>
                    <a:lnTo>
                      <a:pt x="128" y="100"/>
                    </a:lnTo>
                    <a:lnTo>
                      <a:pt x="128" y="10"/>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8" name="Freeform 130"/>
              <p:cNvSpPr>
                <a:spLocks/>
              </p:cNvSpPr>
              <p:nvPr/>
            </p:nvSpPr>
            <p:spPr bwMode="auto">
              <a:xfrm>
                <a:off x="2992" y="1916"/>
                <a:ext cx="160" cy="246"/>
              </a:xfrm>
              <a:custGeom>
                <a:avLst/>
                <a:gdLst>
                  <a:gd name="T0" fmla="*/ 90 w 160"/>
                  <a:gd name="T1" fmla="*/ 0 h 246"/>
                  <a:gd name="T2" fmla="*/ 68 w 160"/>
                  <a:gd name="T3" fmla="*/ 0 h 246"/>
                  <a:gd name="T4" fmla="*/ 68 w 160"/>
                  <a:gd name="T5" fmla="*/ 94 h 246"/>
                  <a:gd name="T6" fmla="*/ 68 w 160"/>
                  <a:gd name="T7" fmla="*/ 94 h 246"/>
                  <a:gd name="T8" fmla="*/ 34 w 160"/>
                  <a:gd name="T9" fmla="*/ 162 h 246"/>
                  <a:gd name="T10" fmla="*/ 10 w 160"/>
                  <a:gd name="T11" fmla="*/ 212 h 246"/>
                  <a:gd name="T12" fmla="*/ 0 w 160"/>
                  <a:gd name="T13" fmla="*/ 236 h 246"/>
                  <a:gd name="T14" fmla="*/ 0 w 160"/>
                  <a:gd name="T15" fmla="*/ 236 h 246"/>
                  <a:gd name="T16" fmla="*/ 0 w 160"/>
                  <a:gd name="T17" fmla="*/ 242 h 246"/>
                  <a:gd name="T18" fmla="*/ 4 w 160"/>
                  <a:gd name="T19" fmla="*/ 246 h 246"/>
                  <a:gd name="T20" fmla="*/ 10 w 160"/>
                  <a:gd name="T21" fmla="*/ 246 h 246"/>
                  <a:gd name="T22" fmla="*/ 18 w 160"/>
                  <a:gd name="T23" fmla="*/ 246 h 246"/>
                  <a:gd name="T24" fmla="*/ 80 w 160"/>
                  <a:gd name="T25" fmla="*/ 246 h 246"/>
                  <a:gd name="T26" fmla="*/ 140 w 160"/>
                  <a:gd name="T27" fmla="*/ 246 h 246"/>
                  <a:gd name="T28" fmla="*/ 140 w 160"/>
                  <a:gd name="T29" fmla="*/ 246 h 246"/>
                  <a:gd name="T30" fmla="*/ 148 w 160"/>
                  <a:gd name="T31" fmla="*/ 246 h 246"/>
                  <a:gd name="T32" fmla="*/ 154 w 160"/>
                  <a:gd name="T33" fmla="*/ 246 h 246"/>
                  <a:gd name="T34" fmla="*/ 158 w 160"/>
                  <a:gd name="T35" fmla="*/ 242 h 246"/>
                  <a:gd name="T36" fmla="*/ 160 w 160"/>
                  <a:gd name="T37" fmla="*/ 236 h 246"/>
                  <a:gd name="T38" fmla="*/ 160 w 160"/>
                  <a:gd name="T39" fmla="*/ 236 h 246"/>
                  <a:gd name="T40" fmla="*/ 148 w 160"/>
                  <a:gd name="T41" fmla="*/ 212 h 246"/>
                  <a:gd name="T42" fmla="*/ 124 w 160"/>
                  <a:gd name="T43" fmla="*/ 162 h 246"/>
                  <a:gd name="T44" fmla="*/ 90 w 160"/>
                  <a:gd name="T45" fmla="*/ 94 h 246"/>
                  <a:gd name="T46" fmla="*/ 90 w 160"/>
                  <a:gd name="T4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46">
                    <a:moveTo>
                      <a:pt x="90" y="0"/>
                    </a:moveTo>
                    <a:lnTo>
                      <a:pt x="68" y="0"/>
                    </a:lnTo>
                    <a:lnTo>
                      <a:pt x="68" y="94"/>
                    </a:lnTo>
                    <a:lnTo>
                      <a:pt x="68" y="94"/>
                    </a:lnTo>
                    <a:lnTo>
                      <a:pt x="34" y="162"/>
                    </a:lnTo>
                    <a:lnTo>
                      <a:pt x="10" y="212"/>
                    </a:lnTo>
                    <a:lnTo>
                      <a:pt x="0" y="236"/>
                    </a:lnTo>
                    <a:lnTo>
                      <a:pt x="0" y="236"/>
                    </a:lnTo>
                    <a:lnTo>
                      <a:pt x="0" y="242"/>
                    </a:lnTo>
                    <a:lnTo>
                      <a:pt x="4" y="246"/>
                    </a:lnTo>
                    <a:lnTo>
                      <a:pt x="10" y="246"/>
                    </a:lnTo>
                    <a:lnTo>
                      <a:pt x="18" y="246"/>
                    </a:lnTo>
                    <a:lnTo>
                      <a:pt x="80" y="246"/>
                    </a:lnTo>
                    <a:lnTo>
                      <a:pt x="140" y="246"/>
                    </a:lnTo>
                    <a:lnTo>
                      <a:pt x="140" y="246"/>
                    </a:lnTo>
                    <a:lnTo>
                      <a:pt x="148" y="246"/>
                    </a:lnTo>
                    <a:lnTo>
                      <a:pt x="154" y="246"/>
                    </a:lnTo>
                    <a:lnTo>
                      <a:pt x="158" y="242"/>
                    </a:lnTo>
                    <a:lnTo>
                      <a:pt x="160" y="236"/>
                    </a:lnTo>
                    <a:lnTo>
                      <a:pt x="160" y="236"/>
                    </a:lnTo>
                    <a:lnTo>
                      <a:pt x="148" y="212"/>
                    </a:lnTo>
                    <a:lnTo>
                      <a:pt x="124" y="162"/>
                    </a:lnTo>
                    <a:lnTo>
                      <a:pt x="90" y="94"/>
                    </a:lnTo>
                    <a:lnTo>
                      <a:pt x="9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9" name="Freeform 131"/>
              <p:cNvSpPr>
                <a:spLocks/>
              </p:cNvSpPr>
              <p:nvPr/>
            </p:nvSpPr>
            <p:spPr bwMode="auto">
              <a:xfrm>
                <a:off x="2992" y="1916"/>
                <a:ext cx="160" cy="246"/>
              </a:xfrm>
              <a:custGeom>
                <a:avLst/>
                <a:gdLst>
                  <a:gd name="T0" fmla="*/ 90 w 160"/>
                  <a:gd name="T1" fmla="*/ 0 h 246"/>
                  <a:gd name="T2" fmla="*/ 68 w 160"/>
                  <a:gd name="T3" fmla="*/ 0 h 246"/>
                  <a:gd name="T4" fmla="*/ 68 w 160"/>
                  <a:gd name="T5" fmla="*/ 94 h 246"/>
                  <a:gd name="T6" fmla="*/ 68 w 160"/>
                  <a:gd name="T7" fmla="*/ 94 h 246"/>
                  <a:gd name="T8" fmla="*/ 34 w 160"/>
                  <a:gd name="T9" fmla="*/ 162 h 246"/>
                  <a:gd name="T10" fmla="*/ 10 w 160"/>
                  <a:gd name="T11" fmla="*/ 212 h 246"/>
                  <a:gd name="T12" fmla="*/ 0 w 160"/>
                  <a:gd name="T13" fmla="*/ 236 h 246"/>
                  <a:gd name="T14" fmla="*/ 0 w 160"/>
                  <a:gd name="T15" fmla="*/ 236 h 246"/>
                  <a:gd name="T16" fmla="*/ 0 w 160"/>
                  <a:gd name="T17" fmla="*/ 242 h 246"/>
                  <a:gd name="T18" fmla="*/ 4 w 160"/>
                  <a:gd name="T19" fmla="*/ 246 h 246"/>
                  <a:gd name="T20" fmla="*/ 10 w 160"/>
                  <a:gd name="T21" fmla="*/ 246 h 246"/>
                  <a:gd name="T22" fmla="*/ 18 w 160"/>
                  <a:gd name="T23" fmla="*/ 246 h 246"/>
                  <a:gd name="T24" fmla="*/ 80 w 160"/>
                  <a:gd name="T25" fmla="*/ 246 h 246"/>
                  <a:gd name="T26" fmla="*/ 140 w 160"/>
                  <a:gd name="T27" fmla="*/ 246 h 246"/>
                  <a:gd name="T28" fmla="*/ 140 w 160"/>
                  <a:gd name="T29" fmla="*/ 246 h 246"/>
                  <a:gd name="T30" fmla="*/ 148 w 160"/>
                  <a:gd name="T31" fmla="*/ 246 h 246"/>
                  <a:gd name="T32" fmla="*/ 154 w 160"/>
                  <a:gd name="T33" fmla="*/ 246 h 246"/>
                  <a:gd name="T34" fmla="*/ 158 w 160"/>
                  <a:gd name="T35" fmla="*/ 242 h 246"/>
                  <a:gd name="T36" fmla="*/ 160 w 160"/>
                  <a:gd name="T37" fmla="*/ 236 h 246"/>
                  <a:gd name="T38" fmla="*/ 160 w 160"/>
                  <a:gd name="T39" fmla="*/ 236 h 246"/>
                  <a:gd name="T40" fmla="*/ 148 w 160"/>
                  <a:gd name="T41" fmla="*/ 212 h 246"/>
                  <a:gd name="T42" fmla="*/ 124 w 160"/>
                  <a:gd name="T43" fmla="*/ 162 h 246"/>
                  <a:gd name="T44" fmla="*/ 90 w 160"/>
                  <a:gd name="T45" fmla="*/ 94 h 246"/>
                  <a:gd name="T46" fmla="*/ 90 w 160"/>
                  <a:gd name="T4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46">
                    <a:moveTo>
                      <a:pt x="90" y="0"/>
                    </a:moveTo>
                    <a:lnTo>
                      <a:pt x="68" y="0"/>
                    </a:lnTo>
                    <a:lnTo>
                      <a:pt x="68" y="94"/>
                    </a:lnTo>
                    <a:lnTo>
                      <a:pt x="68" y="94"/>
                    </a:lnTo>
                    <a:lnTo>
                      <a:pt x="34" y="162"/>
                    </a:lnTo>
                    <a:lnTo>
                      <a:pt x="10" y="212"/>
                    </a:lnTo>
                    <a:lnTo>
                      <a:pt x="0" y="236"/>
                    </a:lnTo>
                    <a:lnTo>
                      <a:pt x="0" y="236"/>
                    </a:lnTo>
                    <a:lnTo>
                      <a:pt x="0" y="242"/>
                    </a:lnTo>
                    <a:lnTo>
                      <a:pt x="4" y="246"/>
                    </a:lnTo>
                    <a:lnTo>
                      <a:pt x="10" y="246"/>
                    </a:lnTo>
                    <a:lnTo>
                      <a:pt x="18" y="246"/>
                    </a:lnTo>
                    <a:lnTo>
                      <a:pt x="80" y="246"/>
                    </a:lnTo>
                    <a:lnTo>
                      <a:pt x="140" y="246"/>
                    </a:lnTo>
                    <a:lnTo>
                      <a:pt x="140" y="246"/>
                    </a:lnTo>
                    <a:lnTo>
                      <a:pt x="148" y="246"/>
                    </a:lnTo>
                    <a:lnTo>
                      <a:pt x="154" y="246"/>
                    </a:lnTo>
                    <a:lnTo>
                      <a:pt x="158" y="242"/>
                    </a:lnTo>
                    <a:lnTo>
                      <a:pt x="160" y="236"/>
                    </a:lnTo>
                    <a:lnTo>
                      <a:pt x="160" y="236"/>
                    </a:lnTo>
                    <a:lnTo>
                      <a:pt x="148" y="212"/>
                    </a:lnTo>
                    <a:lnTo>
                      <a:pt x="124" y="162"/>
                    </a:lnTo>
                    <a:lnTo>
                      <a:pt x="90" y="94"/>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0" name="Freeform 132"/>
              <p:cNvSpPr>
                <a:spLocks/>
              </p:cNvSpPr>
              <p:nvPr/>
            </p:nvSpPr>
            <p:spPr bwMode="auto">
              <a:xfrm>
                <a:off x="2588" y="2066"/>
                <a:ext cx="86" cy="58"/>
              </a:xfrm>
              <a:custGeom>
                <a:avLst/>
                <a:gdLst>
                  <a:gd name="T0" fmla="*/ 8 w 86"/>
                  <a:gd name="T1" fmla="*/ 0 h 58"/>
                  <a:gd name="T2" fmla="*/ 0 w 86"/>
                  <a:gd name="T3" fmla="*/ 12 h 58"/>
                  <a:gd name="T4" fmla="*/ 78 w 86"/>
                  <a:gd name="T5" fmla="*/ 58 h 58"/>
                  <a:gd name="T6" fmla="*/ 86 w 86"/>
                  <a:gd name="T7" fmla="*/ 44 h 58"/>
                  <a:gd name="T8" fmla="*/ 8 w 86"/>
                  <a:gd name="T9" fmla="*/ 0 h 58"/>
                </a:gdLst>
                <a:ahLst/>
                <a:cxnLst>
                  <a:cxn ang="0">
                    <a:pos x="T0" y="T1"/>
                  </a:cxn>
                  <a:cxn ang="0">
                    <a:pos x="T2" y="T3"/>
                  </a:cxn>
                  <a:cxn ang="0">
                    <a:pos x="T4" y="T5"/>
                  </a:cxn>
                  <a:cxn ang="0">
                    <a:pos x="T6" y="T7"/>
                  </a:cxn>
                  <a:cxn ang="0">
                    <a:pos x="T8" y="T9"/>
                  </a:cxn>
                </a:cxnLst>
                <a:rect l="0" t="0" r="r" b="b"/>
                <a:pathLst>
                  <a:path w="86" h="58">
                    <a:moveTo>
                      <a:pt x="8" y="0"/>
                    </a:moveTo>
                    <a:lnTo>
                      <a:pt x="0" y="12"/>
                    </a:lnTo>
                    <a:lnTo>
                      <a:pt x="78" y="58"/>
                    </a:lnTo>
                    <a:lnTo>
                      <a:pt x="86" y="44"/>
                    </a:lnTo>
                    <a:lnTo>
                      <a:pt x="8"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1" name="Freeform 133"/>
              <p:cNvSpPr>
                <a:spLocks/>
              </p:cNvSpPr>
              <p:nvPr/>
            </p:nvSpPr>
            <p:spPr bwMode="auto">
              <a:xfrm>
                <a:off x="2588" y="2066"/>
                <a:ext cx="86" cy="58"/>
              </a:xfrm>
              <a:custGeom>
                <a:avLst/>
                <a:gdLst>
                  <a:gd name="T0" fmla="*/ 8 w 86"/>
                  <a:gd name="T1" fmla="*/ 0 h 58"/>
                  <a:gd name="T2" fmla="*/ 0 w 86"/>
                  <a:gd name="T3" fmla="*/ 12 h 58"/>
                  <a:gd name="T4" fmla="*/ 78 w 86"/>
                  <a:gd name="T5" fmla="*/ 58 h 58"/>
                  <a:gd name="T6" fmla="*/ 86 w 86"/>
                  <a:gd name="T7" fmla="*/ 44 h 58"/>
                  <a:gd name="T8" fmla="*/ 8 w 86"/>
                  <a:gd name="T9" fmla="*/ 0 h 58"/>
                </a:gdLst>
                <a:ahLst/>
                <a:cxnLst>
                  <a:cxn ang="0">
                    <a:pos x="T0" y="T1"/>
                  </a:cxn>
                  <a:cxn ang="0">
                    <a:pos x="T2" y="T3"/>
                  </a:cxn>
                  <a:cxn ang="0">
                    <a:pos x="T4" y="T5"/>
                  </a:cxn>
                  <a:cxn ang="0">
                    <a:pos x="T6" y="T7"/>
                  </a:cxn>
                  <a:cxn ang="0">
                    <a:pos x="T8" y="T9"/>
                  </a:cxn>
                </a:cxnLst>
                <a:rect l="0" t="0" r="r" b="b"/>
                <a:pathLst>
                  <a:path w="86" h="58">
                    <a:moveTo>
                      <a:pt x="8" y="0"/>
                    </a:moveTo>
                    <a:lnTo>
                      <a:pt x="0" y="12"/>
                    </a:lnTo>
                    <a:lnTo>
                      <a:pt x="78" y="58"/>
                    </a:lnTo>
                    <a:lnTo>
                      <a:pt x="86" y="4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2" name="Freeform 134"/>
              <p:cNvSpPr>
                <a:spLocks/>
              </p:cNvSpPr>
              <p:nvPr/>
            </p:nvSpPr>
            <p:spPr bwMode="auto">
              <a:xfrm>
                <a:off x="2598" y="1870"/>
                <a:ext cx="190" cy="310"/>
              </a:xfrm>
              <a:custGeom>
                <a:avLst/>
                <a:gdLst>
                  <a:gd name="T0" fmla="*/ 144 w 190"/>
                  <a:gd name="T1" fmla="*/ 0 h 310"/>
                  <a:gd name="T2" fmla="*/ 136 w 190"/>
                  <a:gd name="T3" fmla="*/ 16 h 310"/>
                  <a:gd name="T4" fmla="*/ 130 w 190"/>
                  <a:gd name="T5" fmla="*/ 12 h 310"/>
                  <a:gd name="T6" fmla="*/ 38 w 190"/>
                  <a:gd name="T7" fmla="*/ 170 h 310"/>
                  <a:gd name="T8" fmla="*/ 46 w 190"/>
                  <a:gd name="T9" fmla="*/ 174 h 310"/>
                  <a:gd name="T10" fmla="*/ 34 w 190"/>
                  <a:gd name="T11" fmla="*/ 194 h 310"/>
                  <a:gd name="T12" fmla="*/ 54 w 190"/>
                  <a:gd name="T13" fmla="*/ 206 h 310"/>
                  <a:gd name="T14" fmla="*/ 66 w 190"/>
                  <a:gd name="T15" fmla="*/ 186 h 310"/>
                  <a:gd name="T16" fmla="*/ 74 w 190"/>
                  <a:gd name="T17" fmla="*/ 192 h 310"/>
                  <a:gd name="T18" fmla="*/ 112 w 190"/>
                  <a:gd name="T19" fmla="*/ 124 h 310"/>
                  <a:gd name="T20" fmla="*/ 112 w 190"/>
                  <a:gd name="T21" fmla="*/ 124 h 310"/>
                  <a:gd name="T22" fmla="*/ 120 w 190"/>
                  <a:gd name="T23" fmla="*/ 130 h 310"/>
                  <a:gd name="T24" fmla="*/ 128 w 190"/>
                  <a:gd name="T25" fmla="*/ 138 h 310"/>
                  <a:gd name="T26" fmla="*/ 134 w 190"/>
                  <a:gd name="T27" fmla="*/ 146 h 310"/>
                  <a:gd name="T28" fmla="*/ 140 w 190"/>
                  <a:gd name="T29" fmla="*/ 154 h 310"/>
                  <a:gd name="T30" fmla="*/ 144 w 190"/>
                  <a:gd name="T31" fmla="*/ 164 h 310"/>
                  <a:gd name="T32" fmla="*/ 148 w 190"/>
                  <a:gd name="T33" fmla="*/ 174 h 310"/>
                  <a:gd name="T34" fmla="*/ 150 w 190"/>
                  <a:gd name="T35" fmla="*/ 184 h 310"/>
                  <a:gd name="T36" fmla="*/ 150 w 190"/>
                  <a:gd name="T37" fmla="*/ 196 h 310"/>
                  <a:gd name="T38" fmla="*/ 150 w 190"/>
                  <a:gd name="T39" fmla="*/ 196 h 310"/>
                  <a:gd name="T40" fmla="*/ 150 w 190"/>
                  <a:gd name="T41" fmla="*/ 212 h 310"/>
                  <a:gd name="T42" fmla="*/ 144 w 190"/>
                  <a:gd name="T43" fmla="*/ 228 h 310"/>
                  <a:gd name="T44" fmla="*/ 136 w 190"/>
                  <a:gd name="T45" fmla="*/ 242 h 310"/>
                  <a:gd name="T46" fmla="*/ 126 w 190"/>
                  <a:gd name="T47" fmla="*/ 254 h 310"/>
                  <a:gd name="T48" fmla="*/ 114 w 190"/>
                  <a:gd name="T49" fmla="*/ 264 h 310"/>
                  <a:gd name="T50" fmla="*/ 100 w 190"/>
                  <a:gd name="T51" fmla="*/ 272 h 310"/>
                  <a:gd name="T52" fmla="*/ 84 w 190"/>
                  <a:gd name="T53" fmla="*/ 276 h 310"/>
                  <a:gd name="T54" fmla="*/ 68 w 190"/>
                  <a:gd name="T55" fmla="*/ 278 h 310"/>
                  <a:gd name="T56" fmla="*/ 0 w 190"/>
                  <a:gd name="T57" fmla="*/ 278 h 310"/>
                  <a:gd name="T58" fmla="*/ 0 w 190"/>
                  <a:gd name="T59" fmla="*/ 310 h 310"/>
                  <a:gd name="T60" fmla="*/ 190 w 190"/>
                  <a:gd name="T61" fmla="*/ 310 h 310"/>
                  <a:gd name="T62" fmla="*/ 190 w 190"/>
                  <a:gd name="T63" fmla="*/ 278 h 310"/>
                  <a:gd name="T64" fmla="*/ 146 w 190"/>
                  <a:gd name="T65" fmla="*/ 278 h 310"/>
                  <a:gd name="T66" fmla="*/ 146 w 190"/>
                  <a:gd name="T67" fmla="*/ 278 h 310"/>
                  <a:gd name="T68" fmla="*/ 162 w 190"/>
                  <a:gd name="T69" fmla="*/ 262 h 310"/>
                  <a:gd name="T70" fmla="*/ 172 w 190"/>
                  <a:gd name="T71" fmla="*/ 242 h 310"/>
                  <a:gd name="T72" fmla="*/ 176 w 190"/>
                  <a:gd name="T73" fmla="*/ 230 h 310"/>
                  <a:gd name="T74" fmla="*/ 180 w 190"/>
                  <a:gd name="T75" fmla="*/ 220 h 310"/>
                  <a:gd name="T76" fmla="*/ 182 w 190"/>
                  <a:gd name="T77" fmla="*/ 208 h 310"/>
                  <a:gd name="T78" fmla="*/ 182 w 190"/>
                  <a:gd name="T79" fmla="*/ 196 h 310"/>
                  <a:gd name="T80" fmla="*/ 182 w 190"/>
                  <a:gd name="T81" fmla="*/ 196 h 310"/>
                  <a:gd name="T82" fmla="*/ 182 w 190"/>
                  <a:gd name="T83" fmla="*/ 180 h 310"/>
                  <a:gd name="T84" fmla="*/ 178 w 190"/>
                  <a:gd name="T85" fmla="*/ 166 h 310"/>
                  <a:gd name="T86" fmla="*/ 174 w 190"/>
                  <a:gd name="T87" fmla="*/ 152 h 310"/>
                  <a:gd name="T88" fmla="*/ 168 w 190"/>
                  <a:gd name="T89" fmla="*/ 138 h 310"/>
                  <a:gd name="T90" fmla="*/ 160 w 190"/>
                  <a:gd name="T91" fmla="*/ 126 h 310"/>
                  <a:gd name="T92" fmla="*/ 150 w 190"/>
                  <a:gd name="T93" fmla="*/ 116 h 310"/>
                  <a:gd name="T94" fmla="*/ 140 w 190"/>
                  <a:gd name="T95" fmla="*/ 106 h 310"/>
                  <a:gd name="T96" fmla="*/ 128 w 190"/>
                  <a:gd name="T97" fmla="*/ 98 h 310"/>
                  <a:gd name="T98" fmla="*/ 166 w 190"/>
                  <a:gd name="T99" fmla="*/ 32 h 310"/>
                  <a:gd name="T100" fmla="*/ 160 w 190"/>
                  <a:gd name="T101" fmla="*/ 30 h 310"/>
                  <a:gd name="T102" fmla="*/ 168 w 190"/>
                  <a:gd name="T103" fmla="*/ 14 h 310"/>
                  <a:gd name="T104" fmla="*/ 144 w 190"/>
                  <a:gd name="T10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310">
                    <a:moveTo>
                      <a:pt x="144" y="0"/>
                    </a:moveTo>
                    <a:lnTo>
                      <a:pt x="136" y="16"/>
                    </a:lnTo>
                    <a:lnTo>
                      <a:pt x="130" y="12"/>
                    </a:lnTo>
                    <a:lnTo>
                      <a:pt x="38" y="170"/>
                    </a:lnTo>
                    <a:lnTo>
                      <a:pt x="46" y="174"/>
                    </a:lnTo>
                    <a:lnTo>
                      <a:pt x="34" y="194"/>
                    </a:lnTo>
                    <a:lnTo>
                      <a:pt x="54" y="206"/>
                    </a:lnTo>
                    <a:lnTo>
                      <a:pt x="66" y="186"/>
                    </a:lnTo>
                    <a:lnTo>
                      <a:pt x="74" y="192"/>
                    </a:lnTo>
                    <a:lnTo>
                      <a:pt x="112" y="124"/>
                    </a:lnTo>
                    <a:lnTo>
                      <a:pt x="112" y="124"/>
                    </a:lnTo>
                    <a:lnTo>
                      <a:pt x="120" y="130"/>
                    </a:lnTo>
                    <a:lnTo>
                      <a:pt x="128" y="138"/>
                    </a:lnTo>
                    <a:lnTo>
                      <a:pt x="134" y="146"/>
                    </a:lnTo>
                    <a:lnTo>
                      <a:pt x="140" y="154"/>
                    </a:lnTo>
                    <a:lnTo>
                      <a:pt x="144" y="164"/>
                    </a:lnTo>
                    <a:lnTo>
                      <a:pt x="148" y="174"/>
                    </a:lnTo>
                    <a:lnTo>
                      <a:pt x="150" y="184"/>
                    </a:lnTo>
                    <a:lnTo>
                      <a:pt x="150" y="196"/>
                    </a:lnTo>
                    <a:lnTo>
                      <a:pt x="150" y="196"/>
                    </a:lnTo>
                    <a:lnTo>
                      <a:pt x="150" y="212"/>
                    </a:lnTo>
                    <a:lnTo>
                      <a:pt x="144" y="228"/>
                    </a:lnTo>
                    <a:lnTo>
                      <a:pt x="136" y="242"/>
                    </a:lnTo>
                    <a:lnTo>
                      <a:pt x="126" y="254"/>
                    </a:lnTo>
                    <a:lnTo>
                      <a:pt x="114" y="264"/>
                    </a:lnTo>
                    <a:lnTo>
                      <a:pt x="100" y="272"/>
                    </a:lnTo>
                    <a:lnTo>
                      <a:pt x="84" y="276"/>
                    </a:lnTo>
                    <a:lnTo>
                      <a:pt x="68" y="278"/>
                    </a:lnTo>
                    <a:lnTo>
                      <a:pt x="0" y="278"/>
                    </a:lnTo>
                    <a:lnTo>
                      <a:pt x="0" y="310"/>
                    </a:lnTo>
                    <a:lnTo>
                      <a:pt x="190" y="310"/>
                    </a:lnTo>
                    <a:lnTo>
                      <a:pt x="190" y="278"/>
                    </a:lnTo>
                    <a:lnTo>
                      <a:pt x="146" y="278"/>
                    </a:lnTo>
                    <a:lnTo>
                      <a:pt x="146" y="278"/>
                    </a:lnTo>
                    <a:lnTo>
                      <a:pt x="162" y="262"/>
                    </a:lnTo>
                    <a:lnTo>
                      <a:pt x="172" y="242"/>
                    </a:lnTo>
                    <a:lnTo>
                      <a:pt x="176" y="230"/>
                    </a:lnTo>
                    <a:lnTo>
                      <a:pt x="180" y="220"/>
                    </a:lnTo>
                    <a:lnTo>
                      <a:pt x="182" y="208"/>
                    </a:lnTo>
                    <a:lnTo>
                      <a:pt x="182" y="196"/>
                    </a:lnTo>
                    <a:lnTo>
                      <a:pt x="182" y="196"/>
                    </a:lnTo>
                    <a:lnTo>
                      <a:pt x="182" y="180"/>
                    </a:lnTo>
                    <a:lnTo>
                      <a:pt x="178" y="166"/>
                    </a:lnTo>
                    <a:lnTo>
                      <a:pt x="174" y="152"/>
                    </a:lnTo>
                    <a:lnTo>
                      <a:pt x="168" y="138"/>
                    </a:lnTo>
                    <a:lnTo>
                      <a:pt x="160" y="126"/>
                    </a:lnTo>
                    <a:lnTo>
                      <a:pt x="150" y="116"/>
                    </a:lnTo>
                    <a:lnTo>
                      <a:pt x="140" y="106"/>
                    </a:lnTo>
                    <a:lnTo>
                      <a:pt x="128" y="98"/>
                    </a:lnTo>
                    <a:lnTo>
                      <a:pt x="166" y="32"/>
                    </a:lnTo>
                    <a:lnTo>
                      <a:pt x="160" y="30"/>
                    </a:lnTo>
                    <a:lnTo>
                      <a:pt x="168" y="14"/>
                    </a:lnTo>
                    <a:lnTo>
                      <a:pt x="144"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3" name="Freeform 135"/>
              <p:cNvSpPr>
                <a:spLocks/>
              </p:cNvSpPr>
              <p:nvPr/>
            </p:nvSpPr>
            <p:spPr bwMode="auto">
              <a:xfrm>
                <a:off x="2598" y="1870"/>
                <a:ext cx="190" cy="310"/>
              </a:xfrm>
              <a:custGeom>
                <a:avLst/>
                <a:gdLst>
                  <a:gd name="T0" fmla="*/ 144 w 190"/>
                  <a:gd name="T1" fmla="*/ 0 h 310"/>
                  <a:gd name="T2" fmla="*/ 136 w 190"/>
                  <a:gd name="T3" fmla="*/ 16 h 310"/>
                  <a:gd name="T4" fmla="*/ 130 w 190"/>
                  <a:gd name="T5" fmla="*/ 12 h 310"/>
                  <a:gd name="T6" fmla="*/ 38 w 190"/>
                  <a:gd name="T7" fmla="*/ 170 h 310"/>
                  <a:gd name="T8" fmla="*/ 46 w 190"/>
                  <a:gd name="T9" fmla="*/ 174 h 310"/>
                  <a:gd name="T10" fmla="*/ 34 w 190"/>
                  <a:gd name="T11" fmla="*/ 194 h 310"/>
                  <a:gd name="T12" fmla="*/ 54 w 190"/>
                  <a:gd name="T13" fmla="*/ 206 h 310"/>
                  <a:gd name="T14" fmla="*/ 66 w 190"/>
                  <a:gd name="T15" fmla="*/ 186 h 310"/>
                  <a:gd name="T16" fmla="*/ 74 w 190"/>
                  <a:gd name="T17" fmla="*/ 192 h 310"/>
                  <a:gd name="T18" fmla="*/ 112 w 190"/>
                  <a:gd name="T19" fmla="*/ 124 h 310"/>
                  <a:gd name="T20" fmla="*/ 112 w 190"/>
                  <a:gd name="T21" fmla="*/ 124 h 310"/>
                  <a:gd name="T22" fmla="*/ 120 w 190"/>
                  <a:gd name="T23" fmla="*/ 130 h 310"/>
                  <a:gd name="T24" fmla="*/ 128 w 190"/>
                  <a:gd name="T25" fmla="*/ 138 h 310"/>
                  <a:gd name="T26" fmla="*/ 134 w 190"/>
                  <a:gd name="T27" fmla="*/ 146 h 310"/>
                  <a:gd name="T28" fmla="*/ 140 w 190"/>
                  <a:gd name="T29" fmla="*/ 154 h 310"/>
                  <a:gd name="T30" fmla="*/ 144 w 190"/>
                  <a:gd name="T31" fmla="*/ 164 h 310"/>
                  <a:gd name="T32" fmla="*/ 148 w 190"/>
                  <a:gd name="T33" fmla="*/ 174 h 310"/>
                  <a:gd name="T34" fmla="*/ 150 w 190"/>
                  <a:gd name="T35" fmla="*/ 184 h 310"/>
                  <a:gd name="T36" fmla="*/ 150 w 190"/>
                  <a:gd name="T37" fmla="*/ 196 h 310"/>
                  <a:gd name="T38" fmla="*/ 150 w 190"/>
                  <a:gd name="T39" fmla="*/ 196 h 310"/>
                  <a:gd name="T40" fmla="*/ 150 w 190"/>
                  <a:gd name="T41" fmla="*/ 212 h 310"/>
                  <a:gd name="T42" fmla="*/ 144 w 190"/>
                  <a:gd name="T43" fmla="*/ 228 h 310"/>
                  <a:gd name="T44" fmla="*/ 136 w 190"/>
                  <a:gd name="T45" fmla="*/ 242 h 310"/>
                  <a:gd name="T46" fmla="*/ 126 w 190"/>
                  <a:gd name="T47" fmla="*/ 254 h 310"/>
                  <a:gd name="T48" fmla="*/ 114 w 190"/>
                  <a:gd name="T49" fmla="*/ 264 h 310"/>
                  <a:gd name="T50" fmla="*/ 100 w 190"/>
                  <a:gd name="T51" fmla="*/ 272 h 310"/>
                  <a:gd name="T52" fmla="*/ 84 w 190"/>
                  <a:gd name="T53" fmla="*/ 276 h 310"/>
                  <a:gd name="T54" fmla="*/ 68 w 190"/>
                  <a:gd name="T55" fmla="*/ 278 h 310"/>
                  <a:gd name="T56" fmla="*/ 0 w 190"/>
                  <a:gd name="T57" fmla="*/ 278 h 310"/>
                  <a:gd name="T58" fmla="*/ 0 w 190"/>
                  <a:gd name="T59" fmla="*/ 310 h 310"/>
                  <a:gd name="T60" fmla="*/ 190 w 190"/>
                  <a:gd name="T61" fmla="*/ 310 h 310"/>
                  <a:gd name="T62" fmla="*/ 190 w 190"/>
                  <a:gd name="T63" fmla="*/ 278 h 310"/>
                  <a:gd name="T64" fmla="*/ 146 w 190"/>
                  <a:gd name="T65" fmla="*/ 278 h 310"/>
                  <a:gd name="T66" fmla="*/ 146 w 190"/>
                  <a:gd name="T67" fmla="*/ 278 h 310"/>
                  <a:gd name="T68" fmla="*/ 162 w 190"/>
                  <a:gd name="T69" fmla="*/ 262 h 310"/>
                  <a:gd name="T70" fmla="*/ 172 w 190"/>
                  <a:gd name="T71" fmla="*/ 242 h 310"/>
                  <a:gd name="T72" fmla="*/ 176 w 190"/>
                  <a:gd name="T73" fmla="*/ 230 h 310"/>
                  <a:gd name="T74" fmla="*/ 180 w 190"/>
                  <a:gd name="T75" fmla="*/ 220 h 310"/>
                  <a:gd name="T76" fmla="*/ 182 w 190"/>
                  <a:gd name="T77" fmla="*/ 208 h 310"/>
                  <a:gd name="T78" fmla="*/ 182 w 190"/>
                  <a:gd name="T79" fmla="*/ 196 h 310"/>
                  <a:gd name="T80" fmla="*/ 182 w 190"/>
                  <a:gd name="T81" fmla="*/ 196 h 310"/>
                  <a:gd name="T82" fmla="*/ 182 w 190"/>
                  <a:gd name="T83" fmla="*/ 180 h 310"/>
                  <a:gd name="T84" fmla="*/ 178 w 190"/>
                  <a:gd name="T85" fmla="*/ 166 h 310"/>
                  <a:gd name="T86" fmla="*/ 174 w 190"/>
                  <a:gd name="T87" fmla="*/ 152 h 310"/>
                  <a:gd name="T88" fmla="*/ 168 w 190"/>
                  <a:gd name="T89" fmla="*/ 138 h 310"/>
                  <a:gd name="T90" fmla="*/ 160 w 190"/>
                  <a:gd name="T91" fmla="*/ 126 h 310"/>
                  <a:gd name="T92" fmla="*/ 150 w 190"/>
                  <a:gd name="T93" fmla="*/ 116 h 310"/>
                  <a:gd name="T94" fmla="*/ 140 w 190"/>
                  <a:gd name="T95" fmla="*/ 106 h 310"/>
                  <a:gd name="T96" fmla="*/ 128 w 190"/>
                  <a:gd name="T97" fmla="*/ 98 h 310"/>
                  <a:gd name="T98" fmla="*/ 166 w 190"/>
                  <a:gd name="T99" fmla="*/ 32 h 310"/>
                  <a:gd name="T100" fmla="*/ 160 w 190"/>
                  <a:gd name="T101" fmla="*/ 30 h 310"/>
                  <a:gd name="T102" fmla="*/ 168 w 190"/>
                  <a:gd name="T103" fmla="*/ 14 h 310"/>
                  <a:gd name="T104" fmla="*/ 144 w 190"/>
                  <a:gd name="T10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310">
                    <a:moveTo>
                      <a:pt x="144" y="0"/>
                    </a:moveTo>
                    <a:lnTo>
                      <a:pt x="136" y="16"/>
                    </a:lnTo>
                    <a:lnTo>
                      <a:pt x="130" y="12"/>
                    </a:lnTo>
                    <a:lnTo>
                      <a:pt x="38" y="170"/>
                    </a:lnTo>
                    <a:lnTo>
                      <a:pt x="46" y="174"/>
                    </a:lnTo>
                    <a:lnTo>
                      <a:pt x="34" y="194"/>
                    </a:lnTo>
                    <a:lnTo>
                      <a:pt x="54" y="206"/>
                    </a:lnTo>
                    <a:lnTo>
                      <a:pt x="66" y="186"/>
                    </a:lnTo>
                    <a:lnTo>
                      <a:pt x="74" y="192"/>
                    </a:lnTo>
                    <a:lnTo>
                      <a:pt x="112" y="124"/>
                    </a:lnTo>
                    <a:lnTo>
                      <a:pt x="112" y="124"/>
                    </a:lnTo>
                    <a:lnTo>
                      <a:pt x="120" y="130"/>
                    </a:lnTo>
                    <a:lnTo>
                      <a:pt x="128" y="138"/>
                    </a:lnTo>
                    <a:lnTo>
                      <a:pt x="134" y="146"/>
                    </a:lnTo>
                    <a:lnTo>
                      <a:pt x="140" y="154"/>
                    </a:lnTo>
                    <a:lnTo>
                      <a:pt x="144" y="164"/>
                    </a:lnTo>
                    <a:lnTo>
                      <a:pt x="148" y="174"/>
                    </a:lnTo>
                    <a:lnTo>
                      <a:pt x="150" y="184"/>
                    </a:lnTo>
                    <a:lnTo>
                      <a:pt x="150" y="196"/>
                    </a:lnTo>
                    <a:lnTo>
                      <a:pt x="150" y="196"/>
                    </a:lnTo>
                    <a:lnTo>
                      <a:pt x="150" y="212"/>
                    </a:lnTo>
                    <a:lnTo>
                      <a:pt x="144" y="228"/>
                    </a:lnTo>
                    <a:lnTo>
                      <a:pt x="136" y="242"/>
                    </a:lnTo>
                    <a:lnTo>
                      <a:pt x="126" y="254"/>
                    </a:lnTo>
                    <a:lnTo>
                      <a:pt x="114" y="264"/>
                    </a:lnTo>
                    <a:lnTo>
                      <a:pt x="100" y="272"/>
                    </a:lnTo>
                    <a:lnTo>
                      <a:pt x="84" y="276"/>
                    </a:lnTo>
                    <a:lnTo>
                      <a:pt x="68" y="278"/>
                    </a:lnTo>
                    <a:lnTo>
                      <a:pt x="0" y="278"/>
                    </a:lnTo>
                    <a:lnTo>
                      <a:pt x="0" y="310"/>
                    </a:lnTo>
                    <a:lnTo>
                      <a:pt x="190" y="310"/>
                    </a:lnTo>
                    <a:lnTo>
                      <a:pt x="190" y="278"/>
                    </a:lnTo>
                    <a:lnTo>
                      <a:pt x="146" y="278"/>
                    </a:lnTo>
                    <a:lnTo>
                      <a:pt x="146" y="278"/>
                    </a:lnTo>
                    <a:lnTo>
                      <a:pt x="162" y="262"/>
                    </a:lnTo>
                    <a:lnTo>
                      <a:pt x="172" y="242"/>
                    </a:lnTo>
                    <a:lnTo>
                      <a:pt x="176" y="230"/>
                    </a:lnTo>
                    <a:lnTo>
                      <a:pt x="180" y="220"/>
                    </a:lnTo>
                    <a:lnTo>
                      <a:pt x="182" y="208"/>
                    </a:lnTo>
                    <a:lnTo>
                      <a:pt x="182" y="196"/>
                    </a:lnTo>
                    <a:lnTo>
                      <a:pt x="182" y="196"/>
                    </a:lnTo>
                    <a:lnTo>
                      <a:pt x="182" y="180"/>
                    </a:lnTo>
                    <a:lnTo>
                      <a:pt x="178" y="166"/>
                    </a:lnTo>
                    <a:lnTo>
                      <a:pt x="174" y="152"/>
                    </a:lnTo>
                    <a:lnTo>
                      <a:pt x="168" y="138"/>
                    </a:lnTo>
                    <a:lnTo>
                      <a:pt x="160" y="126"/>
                    </a:lnTo>
                    <a:lnTo>
                      <a:pt x="150" y="116"/>
                    </a:lnTo>
                    <a:lnTo>
                      <a:pt x="140" y="106"/>
                    </a:lnTo>
                    <a:lnTo>
                      <a:pt x="128" y="98"/>
                    </a:lnTo>
                    <a:lnTo>
                      <a:pt x="166" y="32"/>
                    </a:lnTo>
                    <a:lnTo>
                      <a:pt x="160" y="30"/>
                    </a:lnTo>
                    <a:lnTo>
                      <a:pt x="168" y="14"/>
                    </a:lnTo>
                    <a:lnTo>
                      <a:pt x="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4" name="Freeform 136"/>
              <p:cNvSpPr>
                <a:spLocks/>
              </p:cNvSpPr>
              <p:nvPr/>
            </p:nvSpPr>
            <p:spPr bwMode="auto">
              <a:xfrm>
                <a:off x="2844" y="1844"/>
                <a:ext cx="84" cy="234"/>
              </a:xfrm>
              <a:custGeom>
                <a:avLst/>
                <a:gdLst>
                  <a:gd name="T0" fmla="*/ 78 w 84"/>
                  <a:gd name="T1" fmla="*/ 0 h 234"/>
                  <a:gd name="T2" fmla="*/ 66 w 84"/>
                  <a:gd name="T3" fmla="*/ 0 h 234"/>
                  <a:gd name="T4" fmla="*/ 66 w 84"/>
                  <a:gd name="T5" fmla="*/ 0 h 234"/>
                  <a:gd name="T6" fmla="*/ 72 w 84"/>
                  <a:gd name="T7" fmla="*/ 12 h 234"/>
                  <a:gd name="T8" fmla="*/ 74 w 84"/>
                  <a:gd name="T9" fmla="*/ 26 h 234"/>
                  <a:gd name="T10" fmla="*/ 74 w 84"/>
                  <a:gd name="T11" fmla="*/ 26 h 234"/>
                  <a:gd name="T12" fmla="*/ 72 w 84"/>
                  <a:gd name="T13" fmla="*/ 40 h 234"/>
                  <a:gd name="T14" fmla="*/ 66 w 84"/>
                  <a:gd name="T15" fmla="*/ 54 h 234"/>
                  <a:gd name="T16" fmla="*/ 58 w 84"/>
                  <a:gd name="T17" fmla="*/ 68 h 234"/>
                  <a:gd name="T18" fmla="*/ 48 w 84"/>
                  <a:gd name="T19" fmla="*/ 82 h 234"/>
                  <a:gd name="T20" fmla="*/ 48 w 84"/>
                  <a:gd name="T21" fmla="*/ 82 h 234"/>
                  <a:gd name="T22" fmla="*/ 38 w 84"/>
                  <a:gd name="T23" fmla="*/ 94 h 234"/>
                  <a:gd name="T24" fmla="*/ 38 w 84"/>
                  <a:gd name="T25" fmla="*/ 94 h 234"/>
                  <a:gd name="T26" fmla="*/ 30 w 84"/>
                  <a:gd name="T27" fmla="*/ 102 h 234"/>
                  <a:gd name="T28" fmla="*/ 30 w 84"/>
                  <a:gd name="T29" fmla="*/ 102 h 234"/>
                  <a:gd name="T30" fmla="*/ 20 w 84"/>
                  <a:gd name="T31" fmla="*/ 116 h 234"/>
                  <a:gd name="T32" fmla="*/ 12 w 84"/>
                  <a:gd name="T33" fmla="*/ 132 h 234"/>
                  <a:gd name="T34" fmla="*/ 4 w 84"/>
                  <a:gd name="T35" fmla="*/ 146 h 234"/>
                  <a:gd name="T36" fmla="*/ 2 w 84"/>
                  <a:gd name="T37" fmla="*/ 162 h 234"/>
                  <a:gd name="T38" fmla="*/ 2 w 84"/>
                  <a:gd name="T39" fmla="*/ 162 h 234"/>
                  <a:gd name="T40" fmla="*/ 0 w 84"/>
                  <a:gd name="T41" fmla="*/ 168 h 234"/>
                  <a:gd name="T42" fmla="*/ 0 w 84"/>
                  <a:gd name="T43" fmla="*/ 168 h 234"/>
                  <a:gd name="T44" fmla="*/ 2 w 84"/>
                  <a:gd name="T45" fmla="*/ 174 h 234"/>
                  <a:gd name="T46" fmla="*/ 2 w 84"/>
                  <a:gd name="T47" fmla="*/ 174 h 234"/>
                  <a:gd name="T48" fmla="*/ 4 w 84"/>
                  <a:gd name="T49" fmla="*/ 190 h 234"/>
                  <a:gd name="T50" fmla="*/ 12 w 84"/>
                  <a:gd name="T51" fmla="*/ 204 h 234"/>
                  <a:gd name="T52" fmla="*/ 20 w 84"/>
                  <a:gd name="T53" fmla="*/ 218 h 234"/>
                  <a:gd name="T54" fmla="*/ 32 w 84"/>
                  <a:gd name="T55" fmla="*/ 234 h 234"/>
                  <a:gd name="T56" fmla="*/ 32 w 84"/>
                  <a:gd name="T57" fmla="*/ 232 h 234"/>
                  <a:gd name="T58" fmla="*/ 32 w 84"/>
                  <a:gd name="T59" fmla="*/ 232 h 234"/>
                  <a:gd name="T60" fmla="*/ 38 w 84"/>
                  <a:gd name="T61" fmla="*/ 224 h 234"/>
                  <a:gd name="T62" fmla="*/ 38 w 84"/>
                  <a:gd name="T63" fmla="*/ 224 h 234"/>
                  <a:gd name="T64" fmla="*/ 28 w 84"/>
                  <a:gd name="T65" fmla="*/ 210 h 234"/>
                  <a:gd name="T66" fmla="*/ 20 w 84"/>
                  <a:gd name="T67" fmla="*/ 196 h 234"/>
                  <a:gd name="T68" fmla="*/ 14 w 84"/>
                  <a:gd name="T69" fmla="*/ 182 h 234"/>
                  <a:gd name="T70" fmla="*/ 12 w 84"/>
                  <a:gd name="T71" fmla="*/ 168 h 234"/>
                  <a:gd name="T72" fmla="*/ 12 w 84"/>
                  <a:gd name="T73" fmla="*/ 168 h 234"/>
                  <a:gd name="T74" fmla="*/ 14 w 84"/>
                  <a:gd name="T75" fmla="*/ 154 h 234"/>
                  <a:gd name="T76" fmla="*/ 20 w 84"/>
                  <a:gd name="T77" fmla="*/ 140 h 234"/>
                  <a:gd name="T78" fmla="*/ 28 w 84"/>
                  <a:gd name="T79" fmla="*/ 126 h 234"/>
                  <a:gd name="T80" fmla="*/ 38 w 84"/>
                  <a:gd name="T81" fmla="*/ 112 h 234"/>
                  <a:gd name="T82" fmla="*/ 38 w 84"/>
                  <a:gd name="T83" fmla="*/ 112 h 234"/>
                  <a:gd name="T84" fmla="*/ 46 w 84"/>
                  <a:gd name="T85" fmla="*/ 100 h 234"/>
                  <a:gd name="T86" fmla="*/ 46 w 84"/>
                  <a:gd name="T87" fmla="*/ 100 h 234"/>
                  <a:gd name="T88" fmla="*/ 54 w 84"/>
                  <a:gd name="T89" fmla="*/ 92 h 234"/>
                  <a:gd name="T90" fmla="*/ 54 w 84"/>
                  <a:gd name="T91" fmla="*/ 92 h 234"/>
                  <a:gd name="T92" fmla="*/ 66 w 84"/>
                  <a:gd name="T93" fmla="*/ 76 h 234"/>
                  <a:gd name="T94" fmla="*/ 74 w 84"/>
                  <a:gd name="T95" fmla="*/ 60 h 234"/>
                  <a:gd name="T96" fmla="*/ 82 w 84"/>
                  <a:gd name="T97" fmla="*/ 44 h 234"/>
                  <a:gd name="T98" fmla="*/ 84 w 84"/>
                  <a:gd name="T99" fmla="*/ 34 h 234"/>
                  <a:gd name="T100" fmla="*/ 84 w 84"/>
                  <a:gd name="T101" fmla="*/ 26 h 234"/>
                  <a:gd name="T102" fmla="*/ 84 w 84"/>
                  <a:gd name="T103" fmla="*/ 26 h 234"/>
                  <a:gd name="T104" fmla="*/ 82 w 84"/>
                  <a:gd name="T105" fmla="*/ 12 h 234"/>
                  <a:gd name="T106" fmla="*/ 78 w 84"/>
                  <a:gd name="T10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234">
                    <a:moveTo>
                      <a:pt x="78" y="0"/>
                    </a:moveTo>
                    <a:lnTo>
                      <a:pt x="66" y="0"/>
                    </a:lnTo>
                    <a:lnTo>
                      <a:pt x="66" y="0"/>
                    </a:lnTo>
                    <a:lnTo>
                      <a:pt x="72" y="12"/>
                    </a:lnTo>
                    <a:lnTo>
                      <a:pt x="74" y="26"/>
                    </a:lnTo>
                    <a:lnTo>
                      <a:pt x="74" y="26"/>
                    </a:lnTo>
                    <a:lnTo>
                      <a:pt x="72" y="40"/>
                    </a:lnTo>
                    <a:lnTo>
                      <a:pt x="66" y="54"/>
                    </a:lnTo>
                    <a:lnTo>
                      <a:pt x="58" y="68"/>
                    </a:lnTo>
                    <a:lnTo>
                      <a:pt x="48" y="82"/>
                    </a:lnTo>
                    <a:lnTo>
                      <a:pt x="48" y="82"/>
                    </a:lnTo>
                    <a:lnTo>
                      <a:pt x="38" y="94"/>
                    </a:lnTo>
                    <a:lnTo>
                      <a:pt x="38" y="94"/>
                    </a:lnTo>
                    <a:lnTo>
                      <a:pt x="30" y="102"/>
                    </a:lnTo>
                    <a:lnTo>
                      <a:pt x="30" y="102"/>
                    </a:lnTo>
                    <a:lnTo>
                      <a:pt x="20" y="116"/>
                    </a:lnTo>
                    <a:lnTo>
                      <a:pt x="12" y="132"/>
                    </a:lnTo>
                    <a:lnTo>
                      <a:pt x="4" y="146"/>
                    </a:lnTo>
                    <a:lnTo>
                      <a:pt x="2" y="162"/>
                    </a:lnTo>
                    <a:lnTo>
                      <a:pt x="2" y="162"/>
                    </a:lnTo>
                    <a:lnTo>
                      <a:pt x="0" y="168"/>
                    </a:lnTo>
                    <a:lnTo>
                      <a:pt x="0" y="168"/>
                    </a:lnTo>
                    <a:lnTo>
                      <a:pt x="2" y="174"/>
                    </a:lnTo>
                    <a:lnTo>
                      <a:pt x="2" y="174"/>
                    </a:lnTo>
                    <a:lnTo>
                      <a:pt x="4" y="190"/>
                    </a:lnTo>
                    <a:lnTo>
                      <a:pt x="12" y="204"/>
                    </a:lnTo>
                    <a:lnTo>
                      <a:pt x="20" y="218"/>
                    </a:lnTo>
                    <a:lnTo>
                      <a:pt x="32" y="234"/>
                    </a:lnTo>
                    <a:lnTo>
                      <a:pt x="32" y="232"/>
                    </a:lnTo>
                    <a:lnTo>
                      <a:pt x="32" y="232"/>
                    </a:lnTo>
                    <a:lnTo>
                      <a:pt x="38" y="224"/>
                    </a:lnTo>
                    <a:lnTo>
                      <a:pt x="38" y="224"/>
                    </a:lnTo>
                    <a:lnTo>
                      <a:pt x="28" y="210"/>
                    </a:lnTo>
                    <a:lnTo>
                      <a:pt x="20" y="196"/>
                    </a:lnTo>
                    <a:lnTo>
                      <a:pt x="14" y="182"/>
                    </a:lnTo>
                    <a:lnTo>
                      <a:pt x="12" y="168"/>
                    </a:lnTo>
                    <a:lnTo>
                      <a:pt x="12" y="168"/>
                    </a:lnTo>
                    <a:lnTo>
                      <a:pt x="14" y="154"/>
                    </a:lnTo>
                    <a:lnTo>
                      <a:pt x="20" y="140"/>
                    </a:lnTo>
                    <a:lnTo>
                      <a:pt x="28" y="126"/>
                    </a:lnTo>
                    <a:lnTo>
                      <a:pt x="38" y="112"/>
                    </a:lnTo>
                    <a:lnTo>
                      <a:pt x="38" y="112"/>
                    </a:lnTo>
                    <a:lnTo>
                      <a:pt x="46" y="100"/>
                    </a:lnTo>
                    <a:lnTo>
                      <a:pt x="46" y="100"/>
                    </a:lnTo>
                    <a:lnTo>
                      <a:pt x="54" y="92"/>
                    </a:lnTo>
                    <a:lnTo>
                      <a:pt x="54" y="92"/>
                    </a:lnTo>
                    <a:lnTo>
                      <a:pt x="66" y="76"/>
                    </a:lnTo>
                    <a:lnTo>
                      <a:pt x="74" y="60"/>
                    </a:lnTo>
                    <a:lnTo>
                      <a:pt x="82" y="44"/>
                    </a:lnTo>
                    <a:lnTo>
                      <a:pt x="84" y="34"/>
                    </a:lnTo>
                    <a:lnTo>
                      <a:pt x="84" y="26"/>
                    </a:lnTo>
                    <a:lnTo>
                      <a:pt x="84" y="26"/>
                    </a:lnTo>
                    <a:lnTo>
                      <a:pt x="82" y="12"/>
                    </a:lnTo>
                    <a:lnTo>
                      <a:pt x="78"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5" name="Freeform 137"/>
              <p:cNvSpPr>
                <a:spLocks/>
              </p:cNvSpPr>
              <p:nvPr/>
            </p:nvSpPr>
            <p:spPr bwMode="auto">
              <a:xfrm>
                <a:off x="2844" y="1844"/>
                <a:ext cx="84" cy="234"/>
              </a:xfrm>
              <a:custGeom>
                <a:avLst/>
                <a:gdLst>
                  <a:gd name="T0" fmla="*/ 78 w 84"/>
                  <a:gd name="T1" fmla="*/ 0 h 234"/>
                  <a:gd name="T2" fmla="*/ 66 w 84"/>
                  <a:gd name="T3" fmla="*/ 0 h 234"/>
                  <a:gd name="T4" fmla="*/ 66 w 84"/>
                  <a:gd name="T5" fmla="*/ 0 h 234"/>
                  <a:gd name="T6" fmla="*/ 72 w 84"/>
                  <a:gd name="T7" fmla="*/ 12 h 234"/>
                  <a:gd name="T8" fmla="*/ 74 w 84"/>
                  <a:gd name="T9" fmla="*/ 26 h 234"/>
                  <a:gd name="T10" fmla="*/ 74 w 84"/>
                  <a:gd name="T11" fmla="*/ 26 h 234"/>
                  <a:gd name="T12" fmla="*/ 72 w 84"/>
                  <a:gd name="T13" fmla="*/ 40 h 234"/>
                  <a:gd name="T14" fmla="*/ 66 w 84"/>
                  <a:gd name="T15" fmla="*/ 54 h 234"/>
                  <a:gd name="T16" fmla="*/ 58 w 84"/>
                  <a:gd name="T17" fmla="*/ 68 h 234"/>
                  <a:gd name="T18" fmla="*/ 48 w 84"/>
                  <a:gd name="T19" fmla="*/ 82 h 234"/>
                  <a:gd name="T20" fmla="*/ 48 w 84"/>
                  <a:gd name="T21" fmla="*/ 82 h 234"/>
                  <a:gd name="T22" fmla="*/ 38 w 84"/>
                  <a:gd name="T23" fmla="*/ 94 h 234"/>
                  <a:gd name="T24" fmla="*/ 38 w 84"/>
                  <a:gd name="T25" fmla="*/ 94 h 234"/>
                  <a:gd name="T26" fmla="*/ 30 w 84"/>
                  <a:gd name="T27" fmla="*/ 102 h 234"/>
                  <a:gd name="T28" fmla="*/ 30 w 84"/>
                  <a:gd name="T29" fmla="*/ 102 h 234"/>
                  <a:gd name="T30" fmla="*/ 20 w 84"/>
                  <a:gd name="T31" fmla="*/ 116 h 234"/>
                  <a:gd name="T32" fmla="*/ 12 w 84"/>
                  <a:gd name="T33" fmla="*/ 132 h 234"/>
                  <a:gd name="T34" fmla="*/ 4 w 84"/>
                  <a:gd name="T35" fmla="*/ 146 h 234"/>
                  <a:gd name="T36" fmla="*/ 2 w 84"/>
                  <a:gd name="T37" fmla="*/ 162 h 234"/>
                  <a:gd name="T38" fmla="*/ 2 w 84"/>
                  <a:gd name="T39" fmla="*/ 162 h 234"/>
                  <a:gd name="T40" fmla="*/ 0 w 84"/>
                  <a:gd name="T41" fmla="*/ 168 h 234"/>
                  <a:gd name="T42" fmla="*/ 0 w 84"/>
                  <a:gd name="T43" fmla="*/ 168 h 234"/>
                  <a:gd name="T44" fmla="*/ 2 w 84"/>
                  <a:gd name="T45" fmla="*/ 174 h 234"/>
                  <a:gd name="T46" fmla="*/ 2 w 84"/>
                  <a:gd name="T47" fmla="*/ 174 h 234"/>
                  <a:gd name="T48" fmla="*/ 4 w 84"/>
                  <a:gd name="T49" fmla="*/ 190 h 234"/>
                  <a:gd name="T50" fmla="*/ 12 w 84"/>
                  <a:gd name="T51" fmla="*/ 204 h 234"/>
                  <a:gd name="T52" fmla="*/ 20 w 84"/>
                  <a:gd name="T53" fmla="*/ 218 h 234"/>
                  <a:gd name="T54" fmla="*/ 32 w 84"/>
                  <a:gd name="T55" fmla="*/ 234 h 234"/>
                  <a:gd name="T56" fmla="*/ 32 w 84"/>
                  <a:gd name="T57" fmla="*/ 232 h 234"/>
                  <a:gd name="T58" fmla="*/ 32 w 84"/>
                  <a:gd name="T59" fmla="*/ 232 h 234"/>
                  <a:gd name="T60" fmla="*/ 38 w 84"/>
                  <a:gd name="T61" fmla="*/ 224 h 234"/>
                  <a:gd name="T62" fmla="*/ 38 w 84"/>
                  <a:gd name="T63" fmla="*/ 224 h 234"/>
                  <a:gd name="T64" fmla="*/ 28 w 84"/>
                  <a:gd name="T65" fmla="*/ 210 h 234"/>
                  <a:gd name="T66" fmla="*/ 20 w 84"/>
                  <a:gd name="T67" fmla="*/ 196 h 234"/>
                  <a:gd name="T68" fmla="*/ 14 w 84"/>
                  <a:gd name="T69" fmla="*/ 182 h 234"/>
                  <a:gd name="T70" fmla="*/ 12 w 84"/>
                  <a:gd name="T71" fmla="*/ 168 h 234"/>
                  <a:gd name="T72" fmla="*/ 12 w 84"/>
                  <a:gd name="T73" fmla="*/ 168 h 234"/>
                  <a:gd name="T74" fmla="*/ 14 w 84"/>
                  <a:gd name="T75" fmla="*/ 154 h 234"/>
                  <a:gd name="T76" fmla="*/ 20 w 84"/>
                  <a:gd name="T77" fmla="*/ 140 h 234"/>
                  <a:gd name="T78" fmla="*/ 28 w 84"/>
                  <a:gd name="T79" fmla="*/ 126 h 234"/>
                  <a:gd name="T80" fmla="*/ 38 w 84"/>
                  <a:gd name="T81" fmla="*/ 112 h 234"/>
                  <a:gd name="T82" fmla="*/ 38 w 84"/>
                  <a:gd name="T83" fmla="*/ 112 h 234"/>
                  <a:gd name="T84" fmla="*/ 46 w 84"/>
                  <a:gd name="T85" fmla="*/ 100 h 234"/>
                  <a:gd name="T86" fmla="*/ 46 w 84"/>
                  <a:gd name="T87" fmla="*/ 100 h 234"/>
                  <a:gd name="T88" fmla="*/ 54 w 84"/>
                  <a:gd name="T89" fmla="*/ 92 h 234"/>
                  <a:gd name="T90" fmla="*/ 54 w 84"/>
                  <a:gd name="T91" fmla="*/ 92 h 234"/>
                  <a:gd name="T92" fmla="*/ 66 w 84"/>
                  <a:gd name="T93" fmla="*/ 76 h 234"/>
                  <a:gd name="T94" fmla="*/ 74 w 84"/>
                  <a:gd name="T95" fmla="*/ 60 h 234"/>
                  <a:gd name="T96" fmla="*/ 82 w 84"/>
                  <a:gd name="T97" fmla="*/ 44 h 234"/>
                  <a:gd name="T98" fmla="*/ 84 w 84"/>
                  <a:gd name="T99" fmla="*/ 34 h 234"/>
                  <a:gd name="T100" fmla="*/ 84 w 84"/>
                  <a:gd name="T101" fmla="*/ 26 h 234"/>
                  <a:gd name="T102" fmla="*/ 84 w 84"/>
                  <a:gd name="T103" fmla="*/ 26 h 234"/>
                  <a:gd name="T104" fmla="*/ 82 w 84"/>
                  <a:gd name="T105" fmla="*/ 12 h 234"/>
                  <a:gd name="T106" fmla="*/ 78 w 84"/>
                  <a:gd name="T10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234">
                    <a:moveTo>
                      <a:pt x="78" y="0"/>
                    </a:moveTo>
                    <a:lnTo>
                      <a:pt x="66" y="0"/>
                    </a:lnTo>
                    <a:lnTo>
                      <a:pt x="66" y="0"/>
                    </a:lnTo>
                    <a:lnTo>
                      <a:pt x="72" y="12"/>
                    </a:lnTo>
                    <a:lnTo>
                      <a:pt x="74" y="26"/>
                    </a:lnTo>
                    <a:lnTo>
                      <a:pt x="74" y="26"/>
                    </a:lnTo>
                    <a:lnTo>
                      <a:pt x="72" y="40"/>
                    </a:lnTo>
                    <a:lnTo>
                      <a:pt x="66" y="54"/>
                    </a:lnTo>
                    <a:lnTo>
                      <a:pt x="58" y="68"/>
                    </a:lnTo>
                    <a:lnTo>
                      <a:pt x="48" y="82"/>
                    </a:lnTo>
                    <a:lnTo>
                      <a:pt x="48" y="82"/>
                    </a:lnTo>
                    <a:lnTo>
                      <a:pt x="38" y="94"/>
                    </a:lnTo>
                    <a:lnTo>
                      <a:pt x="38" y="94"/>
                    </a:lnTo>
                    <a:lnTo>
                      <a:pt x="30" y="102"/>
                    </a:lnTo>
                    <a:lnTo>
                      <a:pt x="30" y="102"/>
                    </a:lnTo>
                    <a:lnTo>
                      <a:pt x="20" y="116"/>
                    </a:lnTo>
                    <a:lnTo>
                      <a:pt x="12" y="132"/>
                    </a:lnTo>
                    <a:lnTo>
                      <a:pt x="4" y="146"/>
                    </a:lnTo>
                    <a:lnTo>
                      <a:pt x="2" y="162"/>
                    </a:lnTo>
                    <a:lnTo>
                      <a:pt x="2" y="162"/>
                    </a:lnTo>
                    <a:lnTo>
                      <a:pt x="0" y="168"/>
                    </a:lnTo>
                    <a:lnTo>
                      <a:pt x="0" y="168"/>
                    </a:lnTo>
                    <a:lnTo>
                      <a:pt x="2" y="174"/>
                    </a:lnTo>
                    <a:lnTo>
                      <a:pt x="2" y="174"/>
                    </a:lnTo>
                    <a:lnTo>
                      <a:pt x="4" y="190"/>
                    </a:lnTo>
                    <a:lnTo>
                      <a:pt x="12" y="204"/>
                    </a:lnTo>
                    <a:lnTo>
                      <a:pt x="20" y="218"/>
                    </a:lnTo>
                    <a:lnTo>
                      <a:pt x="32" y="234"/>
                    </a:lnTo>
                    <a:lnTo>
                      <a:pt x="32" y="232"/>
                    </a:lnTo>
                    <a:lnTo>
                      <a:pt x="32" y="232"/>
                    </a:lnTo>
                    <a:lnTo>
                      <a:pt x="38" y="224"/>
                    </a:lnTo>
                    <a:lnTo>
                      <a:pt x="38" y="224"/>
                    </a:lnTo>
                    <a:lnTo>
                      <a:pt x="28" y="210"/>
                    </a:lnTo>
                    <a:lnTo>
                      <a:pt x="20" y="196"/>
                    </a:lnTo>
                    <a:lnTo>
                      <a:pt x="14" y="182"/>
                    </a:lnTo>
                    <a:lnTo>
                      <a:pt x="12" y="168"/>
                    </a:lnTo>
                    <a:lnTo>
                      <a:pt x="12" y="168"/>
                    </a:lnTo>
                    <a:lnTo>
                      <a:pt x="14" y="154"/>
                    </a:lnTo>
                    <a:lnTo>
                      <a:pt x="20" y="140"/>
                    </a:lnTo>
                    <a:lnTo>
                      <a:pt x="28" y="126"/>
                    </a:lnTo>
                    <a:lnTo>
                      <a:pt x="38" y="112"/>
                    </a:lnTo>
                    <a:lnTo>
                      <a:pt x="38" y="112"/>
                    </a:lnTo>
                    <a:lnTo>
                      <a:pt x="46" y="100"/>
                    </a:lnTo>
                    <a:lnTo>
                      <a:pt x="46" y="100"/>
                    </a:lnTo>
                    <a:lnTo>
                      <a:pt x="54" y="92"/>
                    </a:lnTo>
                    <a:lnTo>
                      <a:pt x="54" y="92"/>
                    </a:lnTo>
                    <a:lnTo>
                      <a:pt x="66" y="76"/>
                    </a:lnTo>
                    <a:lnTo>
                      <a:pt x="74" y="60"/>
                    </a:lnTo>
                    <a:lnTo>
                      <a:pt x="82" y="44"/>
                    </a:lnTo>
                    <a:lnTo>
                      <a:pt x="84" y="34"/>
                    </a:lnTo>
                    <a:lnTo>
                      <a:pt x="84" y="26"/>
                    </a:lnTo>
                    <a:lnTo>
                      <a:pt x="84" y="26"/>
                    </a:lnTo>
                    <a:lnTo>
                      <a:pt x="82" y="12"/>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6" name="Freeform 138"/>
              <p:cNvSpPr>
                <a:spLocks/>
              </p:cNvSpPr>
              <p:nvPr/>
            </p:nvSpPr>
            <p:spPr bwMode="auto">
              <a:xfrm>
                <a:off x="2844" y="1844"/>
                <a:ext cx="66" cy="92"/>
              </a:xfrm>
              <a:custGeom>
                <a:avLst/>
                <a:gdLst>
                  <a:gd name="T0" fmla="*/ 18 w 66"/>
                  <a:gd name="T1" fmla="*/ 0 h 92"/>
                  <a:gd name="T2" fmla="*/ 6 w 66"/>
                  <a:gd name="T3" fmla="*/ 0 h 92"/>
                  <a:gd name="T4" fmla="*/ 6 w 66"/>
                  <a:gd name="T5" fmla="*/ 0 h 92"/>
                  <a:gd name="T6" fmla="*/ 2 w 66"/>
                  <a:gd name="T7" fmla="*/ 12 h 92"/>
                  <a:gd name="T8" fmla="*/ 0 w 66"/>
                  <a:gd name="T9" fmla="*/ 26 h 92"/>
                  <a:gd name="T10" fmla="*/ 0 w 66"/>
                  <a:gd name="T11" fmla="*/ 26 h 92"/>
                  <a:gd name="T12" fmla="*/ 2 w 66"/>
                  <a:gd name="T13" fmla="*/ 34 h 92"/>
                  <a:gd name="T14" fmla="*/ 4 w 66"/>
                  <a:gd name="T15" fmla="*/ 44 h 92"/>
                  <a:gd name="T16" fmla="*/ 10 w 66"/>
                  <a:gd name="T17" fmla="*/ 60 h 92"/>
                  <a:gd name="T18" fmla="*/ 20 w 66"/>
                  <a:gd name="T19" fmla="*/ 76 h 92"/>
                  <a:gd name="T20" fmla="*/ 32 w 66"/>
                  <a:gd name="T21" fmla="*/ 92 h 92"/>
                  <a:gd name="T22" fmla="*/ 32 w 66"/>
                  <a:gd name="T23" fmla="*/ 90 h 92"/>
                  <a:gd name="T24" fmla="*/ 32 w 66"/>
                  <a:gd name="T25" fmla="*/ 90 h 92"/>
                  <a:gd name="T26" fmla="*/ 38 w 66"/>
                  <a:gd name="T27" fmla="*/ 82 h 92"/>
                  <a:gd name="T28" fmla="*/ 38 w 66"/>
                  <a:gd name="T29" fmla="*/ 82 h 92"/>
                  <a:gd name="T30" fmla="*/ 24 w 66"/>
                  <a:gd name="T31" fmla="*/ 62 h 92"/>
                  <a:gd name="T32" fmla="*/ 52 w 66"/>
                  <a:gd name="T33" fmla="*/ 62 h 92"/>
                  <a:gd name="T34" fmla="*/ 52 w 66"/>
                  <a:gd name="T35" fmla="*/ 62 h 92"/>
                  <a:gd name="T36" fmla="*/ 60 w 66"/>
                  <a:gd name="T37" fmla="*/ 52 h 92"/>
                  <a:gd name="T38" fmla="*/ 18 w 66"/>
                  <a:gd name="T39" fmla="*/ 52 h 92"/>
                  <a:gd name="T40" fmla="*/ 18 w 66"/>
                  <a:gd name="T41" fmla="*/ 52 h 92"/>
                  <a:gd name="T42" fmla="*/ 14 w 66"/>
                  <a:gd name="T43" fmla="*/ 42 h 92"/>
                  <a:gd name="T44" fmla="*/ 12 w 66"/>
                  <a:gd name="T45" fmla="*/ 32 h 92"/>
                  <a:gd name="T46" fmla="*/ 66 w 66"/>
                  <a:gd name="T47" fmla="*/ 32 h 92"/>
                  <a:gd name="T48" fmla="*/ 66 w 66"/>
                  <a:gd name="T49" fmla="*/ 32 h 92"/>
                  <a:gd name="T50" fmla="*/ 66 w 66"/>
                  <a:gd name="T51" fmla="*/ 26 h 92"/>
                  <a:gd name="T52" fmla="*/ 66 w 66"/>
                  <a:gd name="T53" fmla="*/ 26 h 92"/>
                  <a:gd name="T54" fmla="*/ 66 w 66"/>
                  <a:gd name="T55" fmla="*/ 20 h 92"/>
                  <a:gd name="T56" fmla="*/ 12 w 66"/>
                  <a:gd name="T57" fmla="*/ 20 h 92"/>
                  <a:gd name="T58" fmla="*/ 12 w 66"/>
                  <a:gd name="T59" fmla="*/ 20 h 92"/>
                  <a:gd name="T60" fmla="*/ 14 w 66"/>
                  <a:gd name="T61" fmla="*/ 10 h 92"/>
                  <a:gd name="T62" fmla="*/ 18 w 66"/>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92">
                    <a:moveTo>
                      <a:pt x="18" y="0"/>
                    </a:moveTo>
                    <a:lnTo>
                      <a:pt x="6" y="0"/>
                    </a:lnTo>
                    <a:lnTo>
                      <a:pt x="6" y="0"/>
                    </a:lnTo>
                    <a:lnTo>
                      <a:pt x="2" y="12"/>
                    </a:lnTo>
                    <a:lnTo>
                      <a:pt x="0" y="26"/>
                    </a:lnTo>
                    <a:lnTo>
                      <a:pt x="0" y="26"/>
                    </a:lnTo>
                    <a:lnTo>
                      <a:pt x="2" y="34"/>
                    </a:lnTo>
                    <a:lnTo>
                      <a:pt x="4" y="44"/>
                    </a:lnTo>
                    <a:lnTo>
                      <a:pt x="10" y="60"/>
                    </a:lnTo>
                    <a:lnTo>
                      <a:pt x="20" y="76"/>
                    </a:lnTo>
                    <a:lnTo>
                      <a:pt x="32" y="92"/>
                    </a:lnTo>
                    <a:lnTo>
                      <a:pt x="32" y="90"/>
                    </a:lnTo>
                    <a:lnTo>
                      <a:pt x="32" y="90"/>
                    </a:lnTo>
                    <a:lnTo>
                      <a:pt x="38" y="82"/>
                    </a:lnTo>
                    <a:lnTo>
                      <a:pt x="38" y="82"/>
                    </a:lnTo>
                    <a:lnTo>
                      <a:pt x="24" y="62"/>
                    </a:lnTo>
                    <a:lnTo>
                      <a:pt x="52" y="62"/>
                    </a:lnTo>
                    <a:lnTo>
                      <a:pt x="52" y="62"/>
                    </a:lnTo>
                    <a:lnTo>
                      <a:pt x="60" y="52"/>
                    </a:lnTo>
                    <a:lnTo>
                      <a:pt x="18" y="52"/>
                    </a:lnTo>
                    <a:lnTo>
                      <a:pt x="18" y="52"/>
                    </a:lnTo>
                    <a:lnTo>
                      <a:pt x="14" y="42"/>
                    </a:lnTo>
                    <a:lnTo>
                      <a:pt x="12" y="32"/>
                    </a:lnTo>
                    <a:lnTo>
                      <a:pt x="66" y="32"/>
                    </a:lnTo>
                    <a:lnTo>
                      <a:pt x="66" y="32"/>
                    </a:lnTo>
                    <a:lnTo>
                      <a:pt x="66" y="26"/>
                    </a:lnTo>
                    <a:lnTo>
                      <a:pt x="66" y="26"/>
                    </a:lnTo>
                    <a:lnTo>
                      <a:pt x="66" y="20"/>
                    </a:lnTo>
                    <a:lnTo>
                      <a:pt x="12" y="20"/>
                    </a:lnTo>
                    <a:lnTo>
                      <a:pt x="12" y="20"/>
                    </a:lnTo>
                    <a:lnTo>
                      <a:pt x="14" y="10"/>
                    </a:lnTo>
                    <a:lnTo>
                      <a:pt x="18"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7" name="Freeform 139"/>
              <p:cNvSpPr>
                <a:spLocks/>
              </p:cNvSpPr>
              <p:nvPr/>
            </p:nvSpPr>
            <p:spPr bwMode="auto">
              <a:xfrm>
                <a:off x="2844" y="1844"/>
                <a:ext cx="66" cy="92"/>
              </a:xfrm>
              <a:custGeom>
                <a:avLst/>
                <a:gdLst>
                  <a:gd name="T0" fmla="*/ 18 w 66"/>
                  <a:gd name="T1" fmla="*/ 0 h 92"/>
                  <a:gd name="T2" fmla="*/ 6 w 66"/>
                  <a:gd name="T3" fmla="*/ 0 h 92"/>
                  <a:gd name="T4" fmla="*/ 6 w 66"/>
                  <a:gd name="T5" fmla="*/ 0 h 92"/>
                  <a:gd name="T6" fmla="*/ 2 w 66"/>
                  <a:gd name="T7" fmla="*/ 12 h 92"/>
                  <a:gd name="T8" fmla="*/ 0 w 66"/>
                  <a:gd name="T9" fmla="*/ 26 h 92"/>
                  <a:gd name="T10" fmla="*/ 0 w 66"/>
                  <a:gd name="T11" fmla="*/ 26 h 92"/>
                  <a:gd name="T12" fmla="*/ 2 w 66"/>
                  <a:gd name="T13" fmla="*/ 34 h 92"/>
                  <a:gd name="T14" fmla="*/ 4 w 66"/>
                  <a:gd name="T15" fmla="*/ 44 h 92"/>
                  <a:gd name="T16" fmla="*/ 10 w 66"/>
                  <a:gd name="T17" fmla="*/ 60 h 92"/>
                  <a:gd name="T18" fmla="*/ 20 w 66"/>
                  <a:gd name="T19" fmla="*/ 76 h 92"/>
                  <a:gd name="T20" fmla="*/ 32 w 66"/>
                  <a:gd name="T21" fmla="*/ 92 h 92"/>
                  <a:gd name="T22" fmla="*/ 32 w 66"/>
                  <a:gd name="T23" fmla="*/ 90 h 92"/>
                  <a:gd name="T24" fmla="*/ 32 w 66"/>
                  <a:gd name="T25" fmla="*/ 90 h 92"/>
                  <a:gd name="T26" fmla="*/ 38 w 66"/>
                  <a:gd name="T27" fmla="*/ 82 h 92"/>
                  <a:gd name="T28" fmla="*/ 38 w 66"/>
                  <a:gd name="T29" fmla="*/ 82 h 92"/>
                  <a:gd name="T30" fmla="*/ 24 w 66"/>
                  <a:gd name="T31" fmla="*/ 62 h 92"/>
                  <a:gd name="T32" fmla="*/ 52 w 66"/>
                  <a:gd name="T33" fmla="*/ 62 h 92"/>
                  <a:gd name="T34" fmla="*/ 52 w 66"/>
                  <a:gd name="T35" fmla="*/ 62 h 92"/>
                  <a:gd name="T36" fmla="*/ 60 w 66"/>
                  <a:gd name="T37" fmla="*/ 52 h 92"/>
                  <a:gd name="T38" fmla="*/ 18 w 66"/>
                  <a:gd name="T39" fmla="*/ 52 h 92"/>
                  <a:gd name="T40" fmla="*/ 18 w 66"/>
                  <a:gd name="T41" fmla="*/ 52 h 92"/>
                  <a:gd name="T42" fmla="*/ 14 w 66"/>
                  <a:gd name="T43" fmla="*/ 42 h 92"/>
                  <a:gd name="T44" fmla="*/ 12 w 66"/>
                  <a:gd name="T45" fmla="*/ 32 h 92"/>
                  <a:gd name="T46" fmla="*/ 66 w 66"/>
                  <a:gd name="T47" fmla="*/ 32 h 92"/>
                  <a:gd name="T48" fmla="*/ 66 w 66"/>
                  <a:gd name="T49" fmla="*/ 32 h 92"/>
                  <a:gd name="T50" fmla="*/ 66 w 66"/>
                  <a:gd name="T51" fmla="*/ 26 h 92"/>
                  <a:gd name="T52" fmla="*/ 66 w 66"/>
                  <a:gd name="T53" fmla="*/ 26 h 92"/>
                  <a:gd name="T54" fmla="*/ 66 w 66"/>
                  <a:gd name="T55" fmla="*/ 20 h 92"/>
                  <a:gd name="T56" fmla="*/ 12 w 66"/>
                  <a:gd name="T57" fmla="*/ 20 h 92"/>
                  <a:gd name="T58" fmla="*/ 12 w 66"/>
                  <a:gd name="T59" fmla="*/ 20 h 92"/>
                  <a:gd name="T60" fmla="*/ 14 w 66"/>
                  <a:gd name="T61" fmla="*/ 10 h 92"/>
                  <a:gd name="T62" fmla="*/ 18 w 66"/>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92">
                    <a:moveTo>
                      <a:pt x="18" y="0"/>
                    </a:moveTo>
                    <a:lnTo>
                      <a:pt x="6" y="0"/>
                    </a:lnTo>
                    <a:lnTo>
                      <a:pt x="6" y="0"/>
                    </a:lnTo>
                    <a:lnTo>
                      <a:pt x="2" y="12"/>
                    </a:lnTo>
                    <a:lnTo>
                      <a:pt x="0" y="26"/>
                    </a:lnTo>
                    <a:lnTo>
                      <a:pt x="0" y="26"/>
                    </a:lnTo>
                    <a:lnTo>
                      <a:pt x="2" y="34"/>
                    </a:lnTo>
                    <a:lnTo>
                      <a:pt x="4" y="44"/>
                    </a:lnTo>
                    <a:lnTo>
                      <a:pt x="10" y="60"/>
                    </a:lnTo>
                    <a:lnTo>
                      <a:pt x="20" y="76"/>
                    </a:lnTo>
                    <a:lnTo>
                      <a:pt x="32" y="92"/>
                    </a:lnTo>
                    <a:lnTo>
                      <a:pt x="32" y="90"/>
                    </a:lnTo>
                    <a:lnTo>
                      <a:pt x="32" y="90"/>
                    </a:lnTo>
                    <a:lnTo>
                      <a:pt x="38" y="82"/>
                    </a:lnTo>
                    <a:lnTo>
                      <a:pt x="38" y="82"/>
                    </a:lnTo>
                    <a:lnTo>
                      <a:pt x="24" y="62"/>
                    </a:lnTo>
                    <a:lnTo>
                      <a:pt x="52" y="62"/>
                    </a:lnTo>
                    <a:lnTo>
                      <a:pt x="52" y="62"/>
                    </a:lnTo>
                    <a:lnTo>
                      <a:pt x="60" y="52"/>
                    </a:lnTo>
                    <a:lnTo>
                      <a:pt x="18" y="52"/>
                    </a:lnTo>
                    <a:lnTo>
                      <a:pt x="18" y="52"/>
                    </a:lnTo>
                    <a:lnTo>
                      <a:pt x="14" y="42"/>
                    </a:lnTo>
                    <a:lnTo>
                      <a:pt x="12" y="32"/>
                    </a:lnTo>
                    <a:lnTo>
                      <a:pt x="66" y="32"/>
                    </a:lnTo>
                    <a:lnTo>
                      <a:pt x="66" y="32"/>
                    </a:lnTo>
                    <a:lnTo>
                      <a:pt x="66" y="26"/>
                    </a:lnTo>
                    <a:lnTo>
                      <a:pt x="66" y="26"/>
                    </a:lnTo>
                    <a:lnTo>
                      <a:pt x="66" y="20"/>
                    </a:lnTo>
                    <a:lnTo>
                      <a:pt x="12" y="20"/>
                    </a:lnTo>
                    <a:lnTo>
                      <a:pt x="12" y="20"/>
                    </a:lnTo>
                    <a:lnTo>
                      <a:pt x="14" y="10"/>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8" name="Freeform 140"/>
              <p:cNvSpPr>
                <a:spLocks/>
              </p:cNvSpPr>
              <p:nvPr/>
            </p:nvSpPr>
            <p:spPr bwMode="auto">
              <a:xfrm>
                <a:off x="2892" y="2088"/>
                <a:ext cx="36" cy="92"/>
              </a:xfrm>
              <a:custGeom>
                <a:avLst/>
                <a:gdLst>
                  <a:gd name="T0" fmla="*/ 6 w 36"/>
                  <a:gd name="T1" fmla="*/ 0 h 92"/>
                  <a:gd name="T2" fmla="*/ 4 w 36"/>
                  <a:gd name="T3" fmla="*/ 2 h 92"/>
                  <a:gd name="T4" fmla="*/ 4 w 36"/>
                  <a:gd name="T5" fmla="*/ 2 h 92"/>
                  <a:gd name="T6" fmla="*/ 0 w 36"/>
                  <a:gd name="T7" fmla="*/ 10 h 92"/>
                  <a:gd name="T8" fmla="*/ 0 w 36"/>
                  <a:gd name="T9" fmla="*/ 10 h 92"/>
                  <a:gd name="T10" fmla="*/ 10 w 36"/>
                  <a:gd name="T11" fmla="*/ 24 h 92"/>
                  <a:gd name="T12" fmla="*/ 18 w 36"/>
                  <a:gd name="T13" fmla="*/ 38 h 92"/>
                  <a:gd name="T14" fmla="*/ 24 w 36"/>
                  <a:gd name="T15" fmla="*/ 52 h 92"/>
                  <a:gd name="T16" fmla="*/ 26 w 36"/>
                  <a:gd name="T17" fmla="*/ 66 h 92"/>
                  <a:gd name="T18" fmla="*/ 26 w 36"/>
                  <a:gd name="T19" fmla="*/ 66 h 92"/>
                  <a:gd name="T20" fmla="*/ 24 w 36"/>
                  <a:gd name="T21" fmla="*/ 80 h 92"/>
                  <a:gd name="T22" fmla="*/ 18 w 36"/>
                  <a:gd name="T23" fmla="*/ 92 h 92"/>
                  <a:gd name="T24" fmla="*/ 30 w 36"/>
                  <a:gd name="T25" fmla="*/ 92 h 92"/>
                  <a:gd name="T26" fmla="*/ 30 w 36"/>
                  <a:gd name="T27" fmla="*/ 92 h 92"/>
                  <a:gd name="T28" fmla="*/ 34 w 36"/>
                  <a:gd name="T29" fmla="*/ 80 h 92"/>
                  <a:gd name="T30" fmla="*/ 36 w 36"/>
                  <a:gd name="T31" fmla="*/ 66 h 92"/>
                  <a:gd name="T32" fmla="*/ 36 w 36"/>
                  <a:gd name="T33" fmla="*/ 66 h 92"/>
                  <a:gd name="T34" fmla="*/ 36 w 36"/>
                  <a:gd name="T35" fmla="*/ 58 h 92"/>
                  <a:gd name="T36" fmla="*/ 34 w 36"/>
                  <a:gd name="T37" fmla="*/ 48 h 92"/>
                  <a:gd name="T38" fmla="*/ 28 w 36"/>
                  <a:gd name="T39" fmla="*/ 32 h 92"/>
                  <a:gd name="T40" fmla="*/ 18 w 36"/>
                  <a:gd name="T41" fmla="*/ 16 h 92"/>
                  <a:gd name="T42" fmla="*/ 6 w 36"/>
                  <a:gd name="T4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92">
                    <a:moveTo>
                      <a:pt x="6" y="0"/>
                    </a:moveTo>
                    <a:lnTo>
                      <a:pt x="4" y="2"/>
                    </a:lnTo>
                    <a:lnTo>
                      <a:pt x="4" y="2"/>
                    </a:lnTo>
                    <a:lnTo>
                      <a:pt x="0" y="10"/>
                    </a:lnTo>
                    <a:lnTo>
                      <a:pt x="0" y="10"/>
                    </a:lnTo>
                    <a:lnTo>
                      <a:pt x="10" y="24"/>
                    </a:lnTo>
                    <a:lnTo>
                      <a:pt x="18" y="38"/>
                    </a:lnTo>
                    <a:lnTo>
                      <a:pt x="24" y="52"/>
                    </a:lnTo>
                    <a:lnTo>
                      <a:pt x="26" y="66"/>
                    </a:lnTo>
                    <a:lnTo>
                      <a:pt x="26" y="66"/>
                    </a:lnTo>
                    <a:lnTo>
                      <a:pt x="24" y="80"/>
                    </a:lnTo>
                    <a:lnTo>
                      <a:pt x="18" y="92"/>
                    </a:lnTo>
                    <a:lnTo>
                      <a:pt x="30" y="92"/>
                    </a:lnTo>
                    <a:lnTo>
                      <a:pt x="30" y="92"/>
                    </a:lnTo>
                    <a:lnTo>
                      <a:pt x="34" y="80"/>
                    </a:lnTo>
                    <a:lnTo>
                      <a:pt x="36" y="66"/>
                    </a:lnTo>
                    <a:lnTo>
                      <a:pt x="36" y="66"/>
                    </a:lnTo>
                    <a:lnTo>
                      <a:pt x="36" y="58"/>
                    </a:lnTo>
                    <a:lnTo>
                      <a:pt x="34" y="48"/>
                    </a:lnTo>
                    <a:lnTo>
                      <a:pt x="28" y="32"/>
                    </a:lnTo>
                    <a:lnTo>
                      <a:pt x="18" y="16"/>
                    </a:lnTo>
                    <a:lnTo>
                      <a:pt x="6"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9" name="Freeform 141"/>
              <p:cNvSpPr>
                <a:spLocks/>
              </p:cNvSpPr>
              <p:nvPr/>
            </p:nvSpPr>
            <p:spPr bwMode="auto">
              <a:xfrm>
                <a:off x="2892" y="2088"/>
                <a:ext cx="36" cy="92"/>
              </a:xfrm>
              <a:custGeom>
                <a:avLst/>
                <a:gdLst>
                  <a:gd name="T0" fmla="*/ 6 w 36"/>
                  <a:gd name="T1" fmla="*/ 0 h 92"/>
                  <a:gd name="T2" fmla="*/ 4 w 36"/>
                  <a:gd name="T3" fmla="*/ 2 h 92"/>
                  <a:gd name="T4" fmla="*/ 4 w 36"/>
                  <a:gd name="T5" fmla="*/ 2 h 92"/>
                  <a:gd name="T6" fmla="*/ 0 w 36"/>
                  <a:gd name="T7" fmla="*/ 10 h 92"/>
                  <a:gd name="T8" fmla="*/ 0 w 36"/>
                  <a:gd name="T9" fmla="*/ 10 h 92"/>
                  <a:gd name="T10" fmla="*/ 10 w 36"/>
                  <a:gd name="T11" fmla="*/ 24 h 92"/>
                  <a:gd name="T12" fmla="*/ 18 w 36"/>
                  <a:gd name="T13" fmla="*/ 38 h 92"/>
                  <a:gd name="T14" fmla="*/ 24 w 36"/>
                  <a:gd name="T15" fmla="*/ 52 h 92"/>
                  <a:gd name="T16" fmla="*/ 26 w 36"/>
                  <a:gd name="T17" fmla="*/ 66 h 92"/>
                  <a:gd name="T18" fmla="*/ 26 w 36"/>
                  <a:gd name="T19" fmla="*/ 66 h 92"/>
                  <a:gd name="T20" fmla="*/ 24 w 36"/>
                  <a:gd name="T21" fmla="*/ 80 h 92"/>
                  <a:gd name="T22" fmla="*/ 18 w 36"/>
                  <a:gd name="T23" fmla="*/ 92 h 92"/>
                  <a:gd name="T24" fmla="*/ 30 w 36"/>
                  <a:gd name="T25" fmla="*/ 92 h 92"/>
                  <a:gd name="T26" fmla="*/ 30 w 36"/>
                  <a:gd name="T27" fmla="*/ 92 h 92"/>
                  <a:gd name="T28" fmla="*/ 34 w 36"/>
                  <a:gd name="T29" fmla="*/ 80 h 92"/>
                  <a:gd name="T30" fmla="*/ 36 w 36"/>
                  <a:gd name="T31" fmla="*/ 66 h 92"/>
                  <a:gd name="T32" fmla="*/ 36 w 36"/>
                  <a:gd name="T33" fmla="*/ 66 h 92"/>
                  <a:gd name="T34" fmla="*/ 36 w 36"/>
                  <a:gd name="T35" fmla="*/ 58 h 92"/>
                  <a:gd name="T36" fmla="*/ 34 w 36"/>
                  <a:gd name="T37" fmla="*/ 48 h 92"/>
                  <a:gd name="T38" fmla="*/ 28 w 36"/>
                  <a:gd name="T39" fmla="*/ 32 h 92"/>
                  <a:gd name="T40" fmla="*/ 18 w 36"/>
                  <a:gd name="T41" fmla="*/ 16 h 92"/>
                  <a:gd name="T42" fmla="*/ 6 w 36"/>
                  <a:gd name="T4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92">
                    <a:moveTo>
                      <a:pt x="6" y="0"/>
                    </a:moveTo>
                    <a:lnTo>
                      <a:pt x="4" y="2"/>
                    </a:lnTo>
                    <a:lnTo>
                      <a:pt x="4" y="2"/>
                    </a:lnTo>
                    <a:lnTo>
                      <a:pt x="0" y="10"/>
                    </a:lnTo>
                    <a:lnTo>
                      <a:pt x="0" y="10"/>
                    </a:lnTo>
                    <a:lnTo>
                      <a:pt x="10" y="24"/>
                    </a:lnTo>
                    <a:lnTo>
                      <a:pt x="18" y="38"/>
                    </a:lnTo>
                    <a:lnTo>
                      <a:pt x="24" y="52"/>
                    </a:lnTo>
                    <a:lnTo>
                      <a:pt x="26" y="66"/>
                    </a:lnTo>
                    <a:lnTo>
                      <a:pt x="26" y="66"/>
                    </a:lnTo>
                    <a:lnTo>
                      <a:pt x="24" y="80"/>
                    </a:lnTo>
                    <a:lnTo>
                      <a:pt x="18" y="92"/>
                    </a:lnTo>
                    <a:lnTo>
                      <a:pt x="30" y="92"/>
                    </a:lnTo>
                    <a:lnTo>
                      <a:pt x="30" y="92"/>
                    </a:lnTo>
                    <a:lnTo>
                      <a:pt x="34" y="80"/>
                    </a:lnTo>
                    <a:lnTo>
                      <a:pt x="36" y="66"/>
                    </a:lnTo>
                    <a:lnTo>
                      <a:pt x="36" y="66"/>
                    </a:lnTo>
                    <a:lnTo>
                      <a:pt x="36" y="58"/>
                    </a:lnTo>
                    <a:lnTo>
                      <a:pt x="34" y="48"/>
                    </a:lnTo>
                    <a:lnTo>
                      <a:pt x="28" y="32"/>
                    </a:lnTo>
                    <a:lnTo>
                      <a:pt x="18" y="1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0" name="Freeform 142"/>
              <p:cNvSpPr>
                <a:spLocks/>
              </p:cNvSpPr>
              <p:nvPr/>
            </p:nvSpPr>
            <p:spPr bwMode="auto">
              <a:xfrm>
                <a:off x="2844" y="1946"/>
                <a:ext cx="84" cy="234"/>
              </a:xfrm>
              <a:custGeom>
                <a:avLst/>
                <a:gdLst>
                  <a:gd name="T0" fmla="*/ 54 w 84"/>
                  <a:gd name="T1" fmla="*/ 0 h 234"/>
                  <a:gd name="T2" fmla="*/ 52 w 84"/>
                  <a:gd name="T3" fmla="*/ 2 h 234"/>
                  <a:gd name="T4" fmla="*/ 48 w 84"/>
                  <a:gd name="T5" fmla="*/ 10 h 234"/>
                  <a:gd name="T6" fmla="*/ 32 w 84"/>
                  <a:gd name="T7" fmla="*/ 30 h 234"/>
                  <a:gd name="T8" fmla="*/ 26 w 84"/>
                  <a:gd name="T9" fmla="*/ 40 h 234"/>
                  <a:gd name="T10" fmla="*/ 66 w 84"/>
                  <a:gd name="T11" fmla="*/ 40 h 234"/>
                  <a:gd name="T12" fmla="*/ 70 w 84"/>
                  <a:gd name="T13" fmla="*/ 50 h 234"/>
                  <a:gd name="T14" fmla="*/ 20 w 84"/>
                  <a:gd name="T15" fmla="*/ 60 h 234"/>
                  <a:gd name="T16" fmla="*/ 18 w 84"/>
                  <a:gd name="T17" fmla="*/ 66 h 234"/>
                  <a:gd name="T18" fmla="*/ 20 w 84"/>
                  <a:gd name="T19" fmla="*/ 72 h 234"/>
                  <a:gd name="T20" fmla="*/ 74 w 84"/>
                  <a:gd name="T21" fmla="*/ 72 h 234"/>
                  <a:gd name="T22" fmla="*/ 68 w 84"/>
                  <a:gd name="T23" fmla="*/ 92 h 234"/>
                  <a:gd name="T24" fmla="*/ 26 w 84"/>
                  <a:gd name="T25" fmla="*/ 92 h 234"/>
                  <a:gd name="T26" fmla="*/ 32 w 84"/>
                  <a:gd name="T27" fmla="*/ 102 h 234"/>
                  <a:gd name="T28" fmla="*/ 62 w 84"/>
                  <a:gd name="T29" fmla="*/ 102 h 234"/>
                  <a:gd name="T30" fmla="*/ 38 w 84"/>
                  <a:gd name="T31" fmla="*/ 134 h 234"/>
                  <a:gd name="T32" fmla="*/ 24 w 84"/>
                  <a:gd name="T33" fmla="*/ 152 h 234"/>
                  <a:gd name="T34" fmla="*/ 4 w 84"/>
                  <a:gd name="T35" fmla="*/ 188 h 234"/>
                  <a:gd name="T36" fmla="*/ 0 w 84"/>
                  <a:gd name="T37" fmla="*/ 208 h 234"/>
                  <a:gd name="T38" fmla="*/ 2 w 84"/>
                  <a:gd name="T39" fmla="*/ 222 h 234"/>
                  <a:gd name="T40" fmla="*/ 18 w 84"/>
                  <a:gd name="T41" fmla="*/ 234 h 234"/>
                  <a:gd name="T42" fmla="*/ 14 w 84"/>
                  <a:gd name="T43" fmla="*/ 224 h 234"/>
                  <a:gd name="T44" fmla="*/ 66 w 84"/>
                  <a:gd name="T45" fmla="*/ 214 h 234"/>
                  <a:gd name="T46" fmla="*/ 66 w 84"/>
                  <a:gd name="T47" fmla="*/ 214 h 234"/>
                  <a:gd name="T48" fmla="*/ 66 w 84"/>
                  <a:gd name="T49" fmla="*/ 208 h 234"/>
                  <a:gd name="T50" fmla="*/ 12 w 84"/>
                  <a:gd name="T51" fmla="*/ 202 h 234"/>
                  <a:gd name="T52" fmla="*/ 14 w 84"/>
                  <a:gd name="T53" fmla="*/ 192 h 234"/>
                  <a:gd name="T54" fmla="*/ 18 w 84"/>
                  <a:gd name="T55" fmla="*/ 182 h 234"/>
                  <a:gd name="T56" fmla="*/ 60 w 84"/>
                  <a:gd name="T57" fmla="*/ 182 h 234"/>
                  <a:gd name="T58" fmla="*/ 24 w 84"/>
                  <a:gd name="T59" fmla="*/ 172 h 234"/>
                  <a:gd name="T60" fmla="*/ 34 w 84"/>
                  <a:gd name="T61" fmla="*/ 156 h 234"/>
                  <a:gd name="T62" fmla="*/ 46 w 84"/>
                  <a:gd name="T63" fmla="*/ 140 h 234"/>
                  <a:gd name="T64" fmla="*/ 72 w 84"/>
                  <a:gd name="T65" fmla="*/ 104 h 234"/>
                  <a:gd name="T66" fmla="*/ 84 w 84"/>
                  <a:gd name="T67" fmla="*/ 76 h 234"/>
                  <a:gd name="T68" fmla="*/ 84 w 84"/>
                  <a:gd name="T69" fmla="*/ 66 h 234"/>
                  <a:gd name="T70" fmla="*/ 82 w 84"/>
                  <a:gd name="T71" fmla="*/ 48 h 234"/>
                  <a:gd name="T72" fmla="*/ 66 w 84"/>
                  <a:gd name="T73"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234">
                    <a:moveTo>
                      <a:pt x="54" y="0"/>
                    </a:moveTo>
                    <a:lnTo>
                      <a:pt x="54" y="0"/>
                    </a:lnTo>
                    <a:lnTo>
                      <a:pt x="52" y="2"/>
                    </a:lnTo>
                    <a:lnTo>
                      <a:pt x="52" y="2"/>
                    </a:lnTo>
                    <a:lnTo>
                      <a:pt x="48" y="10"/>
                    </a:lnTo>
                    <a:lnTo>
                      <a:pt x="48" y="10"/>
                    </a:lnTo>
                    <a:lnTo>
                      <a:pt x="62" y="30"/>
                    </a:lnTo>
                    <a:lnTo>
                      <a:pt x="32" y="30"/>
                    </a:lnTo>
                    <a:lnTo>
                      <a:pt x="32" y="30"/>
                    </a:lnTo>
                    <a:lnTo>
                      <a:pt x="26" y="40"/>
                    </a:lnTo>
                    <a:lnTo>
                      <a:pt x="66" y="40"/>
                    </a:lnTo>
                    <a:lnTo>
                      <a:pt x="66" y="40"/>
                    </a:lnTo>
                    <a:lnTo>
                      <a:pt x="66" y="40"/>
                    </a:lnTo>
                    <a:lnTo>
                      <a:pt x="70" y="50"/>
                    </a:lnTo>
                    <a:lnTo>
                      <a:pt x="72" y="60"/>
                    </a:lnTo>
                    <a:lnTo>
                      <a:pt x="20" y="60"/>
                    </a:lnTo>
                    <a:lnTo>
                      <a:pt x="20" y="60"/>
                    </a:lnTo>
                    <a:lnTo>
                      <a:pt x="18" y="66"/>
                    </a:lnTo>
                    <a:lnTo>
                      <a:pt x="18" y="66"/>
                    </a:lnTo>
                    <a:lnTo>
                      <a:pt x="20" y="72"/>
                    </a:lnTo>
                    <a:lnTo>
                      <a:pt x="74" y="72"/>
                    </a:lnTo>
                    <a:lnTo>
                      <a:pt x="74" y="72"/>
                    </a:lnTo>
                    <a:lnTo>
                      <a:pt x="70" y="82"/>
                    </a:lnTo>
                    <a:lnTo>
                      <a:pt x="68" y="92"/>
                    </a:lnTo>
                    <a:lnTo>
                      <a:pt x="66" y="92"/>
                    </a:lnTo>
                    <a:lnTo>
                      <a:pt x="26" y="92"/>
                    </a:lnTo>
                    <a:lnTo>
                      <a:pt x="26" y="92"/>
                    </a:lnTo>
                    <a:lnTo>
                      <a:pt x="32" y="102"/>
                    </a:lnTo>
                    <a:lnTo>
                      <a:pt x="62" y="102"/>
                    </a:lnTo>
                    <a:lnTo>
                      <a:pt x="62" y="102"/>
                    </a:lnTo>
                    <a:lnTo>
                      <a:pt x="50" y="118"/>
                    </a:lnTo>
                    <a:lnTo>
                      <a:pt x="38" y="134"/>
                    </a:lnTo>
                    <a:lnTo>
                      <a:pt x="38" y="134"/>
                    </a:lnTo>
                    <a:lnTo>
                      <a:pt x="24" y="152"/>
                    </a:lnTo>
                    <a:lnTo>
                      <a:pt x="12" y="170"/>
                    </a:lnTo>
                    <a:lnTo>
                      <a:pt x="4" y="188"/>
                    </a:lnTo>
                    <a:lnTo>
                      <a:pt x="2" y="198"/>
                    </a:lnTo>
                    <a:lnTo>
                      <a:pt x="0" y="208"/>
                    </a:lnTo>
                    <a:lnTo>
                      <a:pt x="0" y="208"/>
                    </a:lnTo>
                    <a:lnTo>
                      <a:pt x="2" y="222"/>
                    </a:lnTo>
                    <a:lnTo>
                      <a:pt x="6" y="234"/>
                    </a:lnTo>
                    <a:lnTo>
                      <a:pt x="18" y="234"/>
                    </a:lnTo>
                    <a:lnTo>
                      <a:pt x="18" y="234"/>
                    </a:lnTo>
                    <a:lnTo>
                      <a:pt x="14" y="224"/>
                    </a:lnTo>
                    <a:lnTo>
                      <a:pt x="12" y="214"/>
                    </a:lnTo>
                    <a:lnTo>
                      <a:pt x="66" y="214"/>
                    </a:lnTo>
                    <a:lnTo>
                      <a:pt x="66" y="214"/>
                    </a:lnTo>
                    <a:lnTo>
                      <a:pt x="66" y="214"/>
                    </a:lnTo>
                    <a:lnTo>
                      <a:pt x="66" y="208"/>
                    </a:lnTo>
                    <a:lnTo>
                      <a:pt x="66" y="208"/>
                    </a:lnTo>
                    <a:lnTo>
                      <a:pt x="66" y="202"/>
                    </a:lnTo>
                    <a:lnTo>
                      <a:pt x="12" y="202"/>
                    </a:lnTo>
                    <a:lnTo>
                      <a:pt x="12" y="202"/>
                    </a:lnTo>
                    <a:lnTo>
                      <a:pt x="14" y="192"/>
                    </a:lnTo>
                    <a:lnTo>
                      <a:pt x="18" y="182"/>
                    </a:lnTo>
                    <a:lnTo>
                      <a:pt x="18" y="182"/>
                    </a:lnTo>
                    <a:lnTo>
                      <a:pt x="60" y="182"/>
                    </a:lnTo>
                    <a:lnTo>
                      <a:pt x="60" y="182"/>
                    </a:lnTo>
                    <a:lnTo>
                      <a:pt x="52" y="172"/>
                    </a:lnTo>
                    <a:lnTo>
                      <a:pt x="24" y="172"/>
                    </a:lnTo>
                    <a:lnTo>
                      <a:pt x="24" y="172"/>
                    </a:lnTo>
                    <a:lnTo>
                      <a:pt x="34" y="156"/>
                    </a:lnTo>
                    <a:lnTo>
                      <a:pt x="46" y="140"/>
                    </a:lnTo>
                    <a:lnTo>
                      <a:pt x="46" y="140"/>
                    </a:lnTo>
                    <a:lnTo>
                      <a:pt x="60" y="122"/>
                    </a:lnTo>
                    <a:lnTo>
                      <a:pt x="72" y="104"/>
                    </a:lnTo>
                    <a:lnTo>
                      <a:pt x="80" y="86"/>
                    </a:lnTo>
                    <a:lnTo>
                      <a:pt x="84" y="76"/>
                    </a:lnTo>
                    <a:lnTo>
                      <a:pt x="84" y="66"/>
                    </a:lnTo>
                    <a:lnTo>
                      <a:pt x="84" y="66"/>
                    </a:lnTo>
                    <a:lnTo>
                      <a:pt x="84" y="58"/>
                    </a:lnTo>
                    <a:lnTo>
                      <a:pt x="82" y="48"/>
                    </a:lnTo>
                    <a:lnTo>
                      <a:pt x="76" y="32"/>
                    </a:lnTo>
                    <a:lnTo>
                      <a:pt x="66" y="16"/>
                    </a:lnTo>
                    <a:lnTo>
                      <a:pt x="54"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1" name="Freeform 143"/>
              <p:cNvSpPr>
                <a:spLocks/>
              </p:cNvSpPr>
              <p:nvPr/>
            </p:nvSpPr>
            <p:spPr bwMode="auto">
              <a:xfrm>
                <a:off x="2844" y="1946"/>
                <a:ext cx="84" cy="234"/>
              </a:xfrm>
              <a:custGeom>
                <a:avLst/>
                <a:gdLst>
                  <a:gd name="T0" fmla="*/ 54 w 84"/>
                  <a:gd name="T1" fmla="*/ 0 h 234"/>
                  <a:gd name="T2" fmla="*/ 52 w 84"/>
                  <a:gd name="T3" fmla="*/ 2 h 234"/>
                  <a:gd name="T4" fmla="*/ 48 w 84"/>
                  <a:gd name="T5" fmla="*/ 10 h 234"/>
                  <a:gd name="T6" fmla="*/ 32 w 84"/>
                  <a:gd name="T7" fmla="*/ 30 h 234"/>
                  <a:gd name="T8" fmla="*/ 26 w 84"/>
                  <a:gd name="T9" fmla="*/ 40 h 234"/>
                  <a:gd name="T10" fmla="*/ 66 w 84"/>
                  <a:gd name="T11" fmla="*/ 40 h 234"/>
                  <a:gd name="T12" fmla="*/ 70 w 84"/>
                  <a:gd name="T13" fmla="*/ 50 h 234"/>
                  <a:gd name="T14" fmla="*/ 20 w 84"/>
                  <a:gd name="T15" fmla="*/ 60 h 234"/>
                  <a:gd name="T16" fmla="*/ 18 w 84"/>
                  <a:gd name="T17" fmla="*/ 66 h 234"/>
                  <a:gd name="T18" fmla="*/ 20 w 84"/>
                  <a:gd name="T19" fmla="*/ 72 h 234"/>
                  <a:gd name="T20" fmla="*/ 74 w 84"/>
                  <a:gd name="T21" fmla="*/ 72 h 234"/>
                  <a:gd name="T22" fmla="*/ 68 w 84"/>
                  <a:gd name="T23" fmla="*/ 92 h 234"/>
                  <a:gd name="T24" fmla="*/ 26 w 84"/>
                  <a:gd name="T25" fmla="*/ 92 h 234"/>
                  <a:gd name="T26" fmla="*/ 32 w 84"/>
                  <a:gd name="T27" fmla="*/ 102 h 234"/>
                  <a:gd name="T28" fmla="*/ 62 w 84"/>
                  <a:gd name="T29" fmla="*/ 102 h 234"/>
                  <a:gd name="T30" fmla="*/ 38 w 84"/>
                  <a:gd name="T31" fmla="*/ 134 h 234"/>
                  <a:gd name="T32" fmla="*/ 24 w 84"/>
                  <a:gd name="T33" fmla="*/ 152 h 234"/>
                  <a:gd name="T34" fmla="*/ 4 w 84"/>
                  <a:gd name="T35" fmla="*/ 188 h 234"/>
                  <a:gd name="T36" fmla="*/ 0 w 84"/>
                  <a:gd name="T37" fmla="*/ 208 h 234"/>
                  <a:gd name="T38" fmla="*/ 2 w 84"/>
                  <a:gd name="T39" fmla="*/ 222 h 234"/>
                  <a:gd name="T40" fmla="*/ 18 w 84"/>
                  <a:gd name="T41" fmla="*/ 234 h 234"/>
                  <a:gd name="T42" fmla="*/ 14 w 84"/>
                  <a:gd name="T43" fmla="*/ 224 h 234"/>
                  <a:gd name="T44" fmla="*/ 66 w 84"/>
                  <a:gd name="T45" fmla="*/ 214 h 234"/>
                  <a:gd name="T46" fmla="*/ 66 w 84"/>
                  <a:gd name="T47" fmla="*/ 214 h 234"/>
                  <a:gd name="T48" fmla="*/ 66 w 84"/>
                  <a:gd name="T49" fmla="*/ 208 h 234"/>
                  <a:gd name="T50" fmla="*/ 12 w 84"/>
                  <a:gd name="T51" fmla="*/ 202 h 234"/>
                  <a:gd name="T52" fmla="*/ 14 w 84"/>
                  <a:gd name="T53" fmla="*/ 192 h 234"/>
                  <a:gd name="T54" fmla="*/ 18 w 84"/>
                  <a:gd name="T55" fmla="*/ 182 h 234"/>
                  <a:gd name="T56" fmla="*/ 60 w 84"/>
                  <a:gd name="T57" fmla="*/ 182 h 234"/>
                  <a:gd name="T58" fmla="*/ 24 w 84"/>
                  <a:gd name="T59" fmla="*/ 172 h 234"/>
                  <a:gd name="T60" fmla="*/ 34 w 84"/>
                  <a:gd name="T61" fmla="*/ 156 h 234"/>
                  <a:gd name="T62" fmla="*/ 46 w 84"/>
                  <a:gd name="T63" fmla="*/ 140 h 234"/>
                  <a:gd name="T64" fmla="*/ 72 w 84"/>
                  <a:gd name="T65" fmla="*/ 104 h 234"/>
                  <a:gd name="T66" fmla="*/ 84 w 84"/>
                  <a:gd name="T67" fmla="*/ 76 h 234"/>
                  <a:gd name="T68" fmla="*/ 84 w 84"/>
                  <a:gd name="T69" fmla="*/ 66 h 234"/>
                  <a:gd name="T70" fmla="*/ 82 w 84"/>
                  <a:gd name="T71" fmla="*/ 48 h 234"/>
                  <a:gd name="T72" fmla="*/ 66 w 84"/>
                  <a:gd name="T73"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234">
                    <a:moveTo>
                      <a:pt x="54" y="0"/>
                    </a:moveTo>
                    <a:lnTo>
                      <a:pt x="54" y="0"/>
                    </a:lnTo>
                    <a:lnTo>
                      <a:pt x="52" y="2"/>
                    </a:lnTo>
                    <a:lnTo>
                      <a:pt x="52" y="2"/>
                    </a:lnTo>
                    <a:lnTo>
                      <a:pt x="48" y="10"/>
                    </a:lnTo>
                    <a:lnTo>
                      <a:pt x="48" y="10"/>
                    </a:lnTo>
                    <a:lnTo>
                      <a:pt x="62" y="30"/>
                    </a:lnTo>
                    <a:lnTo>
                      <a:pt x="32" y="30"/>
                    </a:lnTo>
                    <a:lnTo>
                      <a:pt x="32" y="30"/>
                    </a:lnTo>
                    <a:lnTo>
                      <a:pt x="26" y="40"/>
                    </a:lnTo>
                    <a:lnTo>
                      <a:pt x="66" y="40"/>
                    </a:lnTo>
                    <a:lnTo>
                      <a:pt x="66" y="40"/>
                    </a:lnTo>
                    <a:lnTo>
                      <a:pt x="66" y="40"/>
                    </a:lnTo>
                    <a:lnTo>
                      <a:pt x="70" y="50"/>
                    </a:lnTo>
                    <a:lnTo>
                      <a:pt x="72" y="60"/>
                    </a:lnTo>
                    <a:lnTo>
                      <a:pt x="20" y="60"/>
                    </a:lnTo>
                    <a:lnTo>
                      <a:pt x="20" y="60"/>
                    </a:lnTo>
                    <a:lnTo>
                      <a:pt x="18" y="66"/>
                    </a:lnTo>
                    <a:lnTo>
                      <a:pt x="18" y="66"/>
                    </a:lnTo>
                    <a:lnTo>
                      <a:pt x="20" y="72"/>
                    </a:lnTo>
                    <a:lnTo>
                      <a:pt x="74" y="72"/>
                    </a:lnTo>
                    <a:lnTo>
                      <a:pt x="74" y="72"/>
                    </a:lnTo>
                    <a:lnTo>
                      <a:pt x="70" y="82"/>
                    </a:lnTo>
                    <a:lnTo>
                      <a:pt x="68" y="92"/>
                    </a:lnTo>
                    <a:lnTo>
                      <a:pt x="66" y="92"/>
                    </a:lnTo>
                    <a:lnTo>
                      <a:pt x="26" y="92"/>
                    </a:lnTo>
                    <a:lnTo>
                      <a:pt x="26" y="92"/>
                    </a:lnTo>
                    <a:lnTo>
                      <a:pt x="32" y="102"/>
                    </a:lnTo>
                    <a:lnTo>
                      <a:pt x="62" y="102"/>
                    </a:lnTo>
                    <a:lnTo>
                      <a:pt x="62" y="102"/>
                    </a:lnTo>
                    <a:lnTo>
                      <a:pt x="50" y="118"/>
                    </a:lnTo>
                    <a:lnTo>
                      <a:pt x="38" y="134"/>
                    </a:lnTo>
                    <a:lnTo>
                      <a:pt x="38" y="134"/>
                    </a:lnTo>
                    <a:lnTo>
                      <a:pt x="24" y="152"/>
                    </a:lnTo>
                    <a:lnTo>
                      <a:pt x="12" y="170"/>
                    </a:lnTo>
                    <a:lnTo>
                      <a:pt x="4" y="188"/>
                    </a:lnTo>
                    <a:lnTo>
                      <a:pt x="2" y="198"/>
                    </a:lnTo>
                    <a:lnTo>
                      <a:pt x="0" y="208"/>
                    </a:lnTo>
                    <a:lnTo>
                      <a:pt x="0" y="208"/>
                    </a:lnTo>
                    <a:lnTo>
                      <a:pt x="2" y="222"/>
                    </a:lnTo>
                    <a:lnTo>
                      <a:pt x="6" y="234"/>
                    </a:lnTo>
                    <a:lnTo>
                      <a:pt x="18" y="234"/>
                    </a:lnTo>
                    <a:lnTo>
                      <a:pt x="18" y="234"/>
                    </a:lnTo>
                    <a:lnTo>
                      <a:pt x="14" y="224"/>
                    </a:lnTo>
                    <a:lnTo>
                      <a:pt x="12" y="214"/>
                    </a:lnTo>
                    <a:lnTo>
                      <a:pt x="66" y="214"/>
                    </a:lnTo>
                    <a:lnTo>
                      <a:pt x="66" y="214"/>
                    </a:lnTo>
                    <a:lnTo>
                      <a:pt x="66" y="214"/>
                    </a:lnTo>
                    <a:lnTo>
                      <a:pt x="66" y="208"/>
                    </a:lnTo>
                    <a:lnTo>
                      <a:pt x="66" y="208"/>
                    </a:lnTo>
                    <a:lnTo>
                      <a:pt x="66" y="202"/>
                    </a:lnTo>
                    <a:lnTo>
                      <a:pt x="12" y="202"/>
                    </a:lnTo>
                    <a:lnTo>
                      <a:pt x="12" y="202"/>
                    </a:lnTo>
                    <a:lnTo>
                      <a:pt x="14" y="192"/>
                    </a:lnTo>
                    <a:lnTo>
                      <a:pt x="18" y="182"/>
                    </a:lnTo>
                    <a:lnTo>
                      <a:pt x="18" y="182"/>
                    </a:lnTo>
                    <a:lnTo>
                      <a:pt x="60" y="182"/>
                    </a:lnTo>
                    <a:lnTo>
                      <a:pt x="60" y="182"/>
                    </a:lnTo>
                    <a:lnTo>
                      <a:pt x="52" y="172"/>
                    </a:lnTo>
                    <a:lnTo>
                      <a:pt x="24" y="172"/>
                    </a:lnTo>
                    <a:lnTo>
                      <a:pt x="24" y="172"/>
                    </a:lnTo>
                    <a:lnTo>
                      <a:pt x="34" y="156"/>
                    </a:lnTo>
                    <a:lnTo>
                      <a:pt x="46" y="140"/>
                    </a:lnTo>
                    <a:lnTo>
                      <a:pt x="46" y="140"/>
                    </a:lnTo>
                    <a:lnTo>
                      <a:pt x="60" y="122"/>
                    </a:lnTo>
                    <a:lnTo>
                      <a:pt x="72" y="104"/>
                    </a:lnTo>
                    <a:lnTo>
                      <a:pt x="80" y="86"/>
                    </a:lnTo>
                    <a:lnTo>
                      <a:pt x="84" y="76"/>
                    </a:lnTo>
                    <a:lnTo>
                      <a:pt x="84" y="66"/>
                    </a:lnTo>
                    <a:lnTo>
                      <a:pt x="84" y="66"/>
                    </a:lnTo>
                    <a:lnTo>
                      <a:pt x="84" y="58"/>
                    </a:lnTo>
                    <a:lnTo>
                      <a:pt x="82" y="48"/>
                    </a:lnTo>
                    <a:lnTo>
                      <a:pt x="76" y="32"/>
                    </a:lnTo>
                    <a:lnTo>
                      <a:pt x="66" y="16"/>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2" name="Freeform 144"/>
              <p:cNvSpPr>
                <a:spLocks/>
              </p:cNvSpPr>
              <p:nvPr/>
            </p:nvSpPr>
            <p:spPr bwMode="auto">
              <a:xfrm>
                <a:off x="4868" y="1534"/>
                <a:ext cx="82" cy="502"/>
              </a:xfrm>
              <a:custGeom>
                <a:avLst/>
                <a:gdLst>
                  <a:gd name="T0" fmla="*/ 0 w 82"/>
                  <a:gd name="T1" fmla="*/ 502 h 502"/>
                  <a:gd name="T2" fmla="*/ 82 w 82"/>
                  <a:gd name="T3" fmla="*/ 502 h 502"/>
                  <a:gd name="T4" fmla="*/ 58 w 82"/>
                  <a:gd name="T5" fmla="*/ 50 h 502"/>
                  <a:gd name="T6" fmla="*/ 0 w 82"/>
                  <a:gd name="T7" fmla="*/ 0 h 502"/>
                  <a:gd name="T8" fmla="*/ 0 w 82"/>
                  <a:gd name="T9" fmla="*/ 502 h 502"/>
                </a:gdLst>
                <a:ahLst/>
                <a:cxnLst>
                  <a:cxn ang="0">
                    <a:pos x="T0" y="T1"/>
                  </a:cxn>
                  <a:cxn ang="0">
                    <a:pos x="T2" y="T3"/>
                  </a:cxn>
                  <a:cxn ang="0">
                    <a:pos x="T4" y="T5"/>
                  </a:cxn>
                  <a:cxn ang="0">
                    <a:pos x="T6" y="T7"/>
                  </a:cxn>
                  <a:cxn ang="0">
                    <a:pos x="T8" y="T9"/>
                  </a:cxn>
                </a:cxnLst>
                <a:rect l="0" t="0" r="r" b="b"/>
                <a:pathLst>
                  <a:path w="82" h="502">
                    <a:moveTo>
                      <a:pt x="0" y="502"/>
                    </a:moveTo>
                    <a:lnTo>
                      <a:pt x="82" y="502"/>
                    </a:lnTo>
                    <a:lnTo>
                      <a:pt x="58" y="50"/>
                    </a:lnTo>
                    <a:lnTo>
                      <a:pt x="0" y="0"/>
                    </a:lnTo>
                    <a:lnTo>
                      <a:pt x="0" y="502"/>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3" name="Freeform 145"/>
              <p:cNvSpPr>
                <a:spLocks/>
              </p:cNvSpPr>
              <p:nvPr/>
            </p:nvSpPr>
            <p:spPr bwMode="auto">
              <a:xfrm>
                <a:off x="4414" y="1755"/>
                <a:ext cx="178" cy="290"/>
              </a:xfrm>
              <a:custGeom>
                <a:avLst/>
                <a:gdLst>
                  <a:gd name="T0" fmla="*/ 170 w 178"/>
                  <a:gd name="T1" fmla="*/ 290 h 290"/>
                  <a:gd name="T2" fmla="*/ 0 w 178"/>
                  <a:gd name="T3" fmla="*/ 290 h 290"/>
                  <a:gd name="T4" fmla="*/ 52 w 178"/>
                  <a:gd name="T5" fmla="*/ 42 h 290"/>
                  <a:gd name="T6" fmla="*/ 178 w 178"/>
                  <a:gd name="T7" fmla="*/ 0 h 290"/>
                  <a:gd name="T8" fmla="*/ 170 w 178"/>
                  <a:gd name="T9" fmla="*/ 290 h 290"/>
                </a:gdLst>
                <a:ahLst/>
                <a:cxnLst>
                  <a:cxn ang="0">
                    <a:pos x="T0" y="T1"/>
                  </a:cxn>
                  <a:cxn ang="0">
                    <a:pos x="T2" y="T3"/>
                  </a:cxn>
                  <a:cxn ang="0">
                    <a:pos x="T4" y="T5"/>
                  </a:cxn>
                  <a:cxn ang="0">
                    <a:pos x="T6" y="T7"/>
                  </a:cxn>
                  <a:cxn ang="0">
                    <a:pos x="T8" y="T9"/>
                  </a:cxn>
                </a:cxnLst>
                <a:rect l="0" t="0" r="r" b="b"/>
                <a:pathLst>
                  <a:path w="178" h="290">
                    <a:moveTo>
                      <a:pt x="170" y="290"/>
                    </a:moveTo>
                    <a:lnTo>
                      <a:pt x="0" y="290"/>
                    </a:lnTo>
                    <a:lnTo>
                      <a:pt x="52" y="42"/>
                    </a:lnTo>
                    <a:lnTo>
                      <a:pt x="178" y="0"/>
                    </a:lnTo>
                    <a:lnTo>
                      <a:pt x="170" y="290"/>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4" name="Freeform 146"/>
              <p:cNvSpPr>
                <a:spLocks/>
              </p:cNvSpPr>
              <p:nvPr/>
            </p:nvSpPr>
            <p:spPr bwMode="auto">
              <a:xfrm>
                <a:off x="4584" y="1746"/>
                <a:ext cx="100" cy="290"/>
              </a:xfrm>
              <a:custGeom>
                <a:avLst/>
                <a:gdLst>
                  <a:gd name="T0" fmla="*/ 0 w 100"/>
                  <a:gd name="T1" fmla="*/ 290 h 290"/>
                  <a:gd name="T2" fmla="*/ 100 w 100"/>
                  <a:gd name="T3" fmla="*/ 290 h 290"/>
                  <a:gd name="T4" fmla="*/ 86 w 100"/>
                  <a:gd name="T5" fmla="*/ 42 h 290"/>
                  <a:gd name="T6" fmla="*/ 8 w 100"/>
                  <a:gd name="T7" fmla="*/ 0 h 290"/>
                  <a:gd name="T8" fmla="*/ 0 w 100"/>
                  <a:gd name="T9" fmla="*/ 290 h 290"/>
                </a:gdLst>
                <a:ahLst/>
                <a:cxnLst>
                  <a:cxn ang="0">
                    <a:pos x="T0" y="T1"/>
                  </a:cxn>
                  <a:cxn ang="0">
                    <a:pos x="T2" y="T3"/>
                  </a:cxn>
                  <a:cxn ang="0">
                    <a:pos x="T4" y="T5"/>
                  </a:cxn>
                  <a:cxn ang="0">
                    <a:pos x="T6" y="T7"/>
                  </a:cxn>
                  <a:cxn ang="0">
                    <a:pos x="T8" y="T9"/>
                  </a:cxn>
                </a:cxnLst>
                <a:rect l="0" t="0" r="r" b="b"/>
                <a:pathLst>
                  <a:path w="100" h="290">
                    <a:moveTo>
                      <a:pt x="0" y="290"/>
                    </a:moveTo>
                    <a:lnTo>
                      <a:pt x="100" y="290"/>
                    </a:lnTo>
                    <a:lnTo>
                      <a:pt x="86" y="42"/>
                    </a:lnTo>
                    <a:lnTo>
                      <a:pt x="8" y="0"/>
                    </a:lnTo>
                    <a:lnTo>
                      <a:pt x="0" y="290"/>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5" name="Freeform 147"/>
              <p:cNvSpPr>
                <a:spLocks/>
              </p:cNvSpPr>
              <p:nvPr/>
            </p:nvSpPr>
            <p:spPr bwMode="auto">
              <a:xfrm>
                <a:off x="4620" y="1658"/>
                <a:ext cx="170" cy="378"/>
              </a:xfrm>
              <a:custGeom>
                <a:avLst/>
                <a:gdLst>
                  <a:gd name="T0" fmla="*/ 170 w 170"/>
                  <a:gd name="T1" fmla="*/ 378 h 378"/>
                  <a:gd name="T2" fmla="*/ 0 w 170"/>
                  <a:gd name="T3" fmla="*/ 378 h 378"/>
                  <a:gd name="T4" fmla="*/ 22 w 170"/>
                  <a:gd name="T5" fmla="*/ 48 h 378"/>
                  <a:gd name="T6" fmla="*/ 170 w 170"/>
                  <a:gd name="T7" fmla="*/ 0 h 378"/>
                  <a:gd name="T8" fmla="*/ 170 w 170"/>
                  <a:gd name="T9" fmla="*/ 378 h 378"/>
                </a:gdLst>
                <a:ahLst/>
                <a:cxnLst>
                  <a:cxn ang="0">
                    <a:pos x="T0" y="T1"/>
                  </a:cxn>
                  <a:cxn ang="0">
                    <a:pos x="T2" y="T3"/>
                  </a:cxn>
                  <a:cxn ang="0">
                    <a:pos x="T4" y="T5"/>
                  </a:cxn>
                  <a:cxn ang="0">
                    <a:pos x="T6" y="T7"/>
                  </a:cxn>
                  <a:cxn ang="0">
                    <a:pos x="T8" y="T9"/>
                  </a:cxn>
                </a:cxnLst>
                <a:rect l="0" t="0" r="r" b="b"/>
                <a:pathLst>
                  <a:path w="170" h="378">
                    <a:moveTo>
                      <a:pt x="170" y="378"/>
                    </a:moveTo>
                    <a:lnTo>
                      <a:pt x="0" y="378"/>
                    </a:lnTo>
                    <a:lnTo>
                      <a:pt x="22" y="48"/>
                    </a:lnTo>
                    <a:lnTo>
                      <a:pt x="170" y="0"/>
                    </a:lnTo>
                    <a:lnTo>
                      <a:pt x="170" y="378"/>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6" name="Freeform 148"/>
              <p:cNvSpPr>
                <a:spLocks/>
              </p:cNvSpPr>
              <p:nvPr/>
            </p:nvSpPr>
            <p:spPr bwMode="auto">
              <a:xfrm>
                <a:off x="4926" y="1556"/>
                <a:ext cx="194" cy="480"/>
              </a:xfrm>
              <a:custGeom>
                <a:avLst/>
                <a:gdLst>
                  <a:gd name="T0" fmla="*/ 194 w 194"/>
                  <a:gd name="T1" fmla="*/ 480 h 480"/>
                  <a:gd name="T2" fmla="*/ 24 w 194"/>
                  <a:gd name="T3" fmla="*/ 480 h 480"/>
                  <a:gd name="T4" fmla="*/ 0 w 194"/>
                  <a:gd name="T5" fmla="*/ 28 h 480"/>
                  <a:gd name="T6" fmla="*/ 118 w 194"/>
                  <a:gd name="T7" fmla="*/ 0 h 480"/>
                  <a:gd name="T8" fmla="*/ 194 w 194"/>
                  <a:gd name="T9" fmla="*/ 480 h 480"/>
                </a:gdLst>
                <a:ahLst/>
                <a:cxnLst>
                  <a:cxn ang="0">
                    <a:pos x="T0" y="T1"/>
                  </a:cxn>
                  <a:cxn ang="0">
                    <a:pos x="T2" y="T3"/>
                  </a:cxn>
                  <a:cxn ang="0">
                    <a:pos x="T4" y="T5"/>
                  </a:cxn>
                  <a:cxn ang="0">
                    <a:pos x="T6" y="T7"/>
                  </a:cxn>
                  <a:cxn ang="0">
                    <a:pos x="T8" y="T9"/>
                  </a:cxn>
                </a:cxnLst>
                <a:rect l="0" t="0" r="r" b="b"/>
                <a:pathLst>
                  <a:path w="194" h="480">
                    <a:moveTo>
                      <a:pt x="194" y="480"/>
                    </a:moveTo>
                    <a:lnTo>
                      <a:pt x="24" y="480"/>
                    </a:lnTo>
                    <a:lnTo>
                      <a:pt x="0" y="28"/>
                    </a:lnTo>
                    <a:lnTo>
                      <a:pt x="118" y="0"/>
                    </a:lnTo>
                    <a:lnTo>
                      <a:pt x="194" y="480"/>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7" name="Freeform 149"/>
              <p:cNvSpPr>
                <a:spLocks/>
              </p:cNvSpPr>
              <p:nvPr/>
            </p:nvSpPr>
            <p:spPr bwMode="auto">
              <a:xfrm>
                <a:off x="5044" y="1556"/>
                <a:ext cx="124" cy="480"/>
              </a:xfrm>
              <a:custGeom>
                <a:avLst/>
                <a:gdLst>
                  <a:gd name="T0" fmla="*/ 76 w 124"/>
                  <a:gd name="T1" fmla="*/ 480 h 480"/>
                  <a:gd name="T2" fmla="*/ 124 w 124"/>
                  <a:gd name="T3" fmla="*/ 480 h 480"/>
                  <a:gd name="T4" fmla="*/ 28 w 124"/>
                  <a:gd name="T5" fmla="*/ 24 h 480"/>
                  <a:gd name="T6" fmla="*/ 0 w 124"/>
                  <a:gd name="T7" fmla="*/ 0 h 480"/>
                  <a:gd name="T8" fmla="*/ 76 w 124"/>
                  <a:gd name="T9" fmla="*/ 480 h 480"/>
                </a:gdLst>
                <a:ahLst/>
                <a:cxnLst>
                  <a:cxn ang="0">
                    <a:pos x="T0" y="T1"/>
                  </a:cxn>
                  <a:cxn ang="0">
                    <a:pos x="T2" y="T3"/>
                  </a:cxn>
                  <a:cxn ang="0">
                    <a:pos x="T4" y="T5"/>
                  </a:cxn>
                  <a:cxn ang="0">
                    <a:pos x="T6" y="T7"/>
                  </a:cxn>
                  <a:cxn ang="0">
                    <a:pos x="T8" y="T9"/>
                  </a:cxn>
                </a:cxnLst>
                <a:rect l="0" t="0" r="r" b="b"/>
                <a:pathLst>
                  <a:path w="124" h="480">
                    <a:moveTo>
                      <a:pt x="76" y="480"/>
                    </a:moveTo>
                    <a:lnTo>
                      <a:pt x="124" y="480"/>
                    </a:lnTo>
                    <a:lnTo>
                      <a:pt x="28" y="24"/>
                    </a:lnTo>
                    <a:lnTo>
                      <a:pt x="0" y="0"/>
                    </a:lnTo>
                    <a:lnTo>
                      <a:pt x="76" y="480"/>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8" name="Freeform 150"/>
              <p:cNvSpPr>
                <a:spLocks/>
              </p:cNvSpPr>
              <p:nvPr/>
            </p:nvSpPr>
            <p:spPr bwMode="auto">
              <a:xfrm>
                <a:off x="4698" y="1534"/>
                <a:ext cx="170" cy="502"/>
              </a:xfrm>
              <a:custGeom>
                <a:avLst/>
                <a:gdLst>
                  <a:gd name="T0" fmla="*/ 170 w 170"/>
                  <a:gd name="T1" fmla="*/ 502 h 502"/>
                  <a:gd name="T2" fmla="*/ 0 w 170"/>
                  <a:gd name="T3" fmla="*/ 502 h 502"/>
                  <a:gd name="T4" fmla="*/ 22 w 170"/>
                  <a:gd name="T5" fmla="*/ 48 h 502"/>
                  <a:gd name="T6" fmla="*/ 170 w 170"/>
                  <a:gd name="T7" fmla="*/ 0 h 502"/>
                  <a:gd name="T8" fmla="*/ 170 w 170"/>
                  <a:gd name="T9" fmla="*/ 502 h 502"/>
                </a:gdLst>
                <a:ahLst/>
                <a:cxnLst>
                  <a:cxn ang="0">
                    <a:pos x="T0" y="T1"/>
                  </a:cxn>
                  <a:cxn ang="0">
                    <a:pos x="T2" y="T3"/>
                  </a:cxn>
                  <a:cxn ang="0">
                    <a:pos x="T4" y="T5"/>
                  </a:cxn>
                  <a:cxn ang="0">
                    <a:pos x="T6" y="T7"/>
                  </a:cxn>
                  <a:cxn ang="0">
                    <a:pos x="T8" y="T9"/>
                  </a:cxn>
                </a:cxnLst>
                <a:rect l="0" t="0" r="r" b="b"/>
                <a:pathLst>
                  <a:path w="170" h="502">
                    <a:moveTo>
                      <a:pt x="170" y="502"/>
                    </a:moveTo>
                    <a:lnTo>
                      <a:pt x="0" y="502"/>
                    </a:lnTo>
                    <a:lnTo>
                      <a:pt x="22" y="48"/>
                    </a:lnTo>
                    <a:lnTo>
                      <a:pt x="170" y="0"/>
                    </a:lnTo>
                    <a:lnTo>
                      <a:pt x="170" y="502"/>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9" name="Freeform 151"/>
              <p:cNvSpPr>
                <a:spLocks/>
              </p:cNvSpPr>
              <p:nvPr/>
            </p:nvSpPr>
            <p:spPr bwMode="auto">
              <a:xfrm>
                <a:off x="4604" y="1908"/>
                <a:ext cx="388" cy="128"/>
              </a:xfrm>
              <a:custGeom>
                <a:avLst/>
                <a:gdLst>
                  <a:gd name="T0" fmla="*/ 388 w 388"/>
                  <a:gd name="T1" fmla="*/ 128 h 128"/>
                  <a:gd name="T2" fmla="*/ 0 w 388"/>
                  <a:gd name="T3" fmla="*/ 128 h 128"/>
                  <a:gd name="T4" fmla="*/ 2 w 388"/>
                  <a:gd name="T5" fmla="*/ 48 h 128"/>
                  <a:gd name="T6" fmla="*/ 376 w 388"/>
                  <a:gd name="T7" fmla="*/ 0 h 128"/>
                  <a:gd name="T8" fmla="*/ 388 w 388"/>
                  <a:gd name="T9" fmla="*/ 128 h 128"/>
                </a:gdLst>
                <a:ahLst/>
                <a:cxnLst>
                  <a:cxn ang="0">
                    <a:pos x="T0" y="T1"/>
                  </a:cxn>
                  <a:cxn ang="0">
                    <a:pos x="T2" y="T3"/>
                  </a:cxn>
                  <a:cxn ang="0">
                    <a:pos x="T4" y="T5"/>
                  </a:cxn>
                  <a:cxn ang="0">
                    <a:pos x="T6" y="T7"/>
                  </a:cxn>
                  <a:cxn ang="0">
                    <a:pos x="T8" y="T9"/>
                  </a:cxn>
                </a:cxnLst>
                <a:rect l="0" t="0" r="r" b="b"/>
                <a:pathLst>
                  <a:path w="388" h="128">
                    <a:moveTo>
                      <a:pt x="388" y="128"/>
                    </a:moveTo>
                    <a:lnTo>
                      <a:pt x="0" y="128"/>
                    </a:lnTo>
                    <a:lnTo>
                      <a:pt x="2" y="48"/>
                    </a:lnTo>
                    <a:lnTo>
                      <a:pt x="376" y="0"/>
                    </a:lnTo>
                    <a:lnTo>
                      <a:pt x="388" y="128"/>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0" name="Freeform 152"/>
              <p:cNvSpPr>
                <a:spLocks/>
              </p:cNvSpPr>
              <p:nvPr/>
            </p:nvSpPr>
            <p:spPr bwMode="auto">
              <a:xfrm>
                <a:off x="4980" y="1908"/>
                <a:ext cx="60" cy="128"/>
              </a:xfrm>
              <a:custGeom>
                <a:avLst/>
                <a:gdLst>
                  <a:gd name="T0" fmla="*/ 12 w 60"/>
                  <a:gd name="T1" fmla="*/ 128 h 128"/>
                  <a:gd name="T2" fmla="*/ 60 w 60"/>
                  <a:gd name="T3" fmla="*/ 128 h 128"/>
                  <a:gd name="T4" fmla="*/ 44 w 60"/>
                  <a:gd name="T5" fmla="*/ 16 h 128"/>
                  <a:gd name="T6" fmla="*/ 0 w 60"/>
                  <a:gd name="T7" fmla="*/ 0 h 128"/>
                  <a:gd name="T8" fmla="*/ 12 w 60"/>
                  <a:gd name="T9" fmla="*/ 128 h 128"/>
                </a:gdLst>
                <a:ahLst/>
                <a:cxnLst>
                  <a:cxn ang="0">
                    <a:pos x="T0" y="T1"/>
                  </a:cxn>
                  <a:cxn ang="0">
                    <a:pos x="T2" y="T3"/>
                  </a:cxn>
                  <a:cxn ang="0">
                    <a:pos x="T4" y="T5"/>
                  </a:cxn>
                  <a:cxn ang="0">
                    <a:pos x="T6" y="T7"/>
                  </a:cxn>
                  <a:cxn ang="0">
                    <a:pos x="T8" y="T9"/>
                  </a:cxn>
                </a:cxnLst>
                <a:rect l="0" t="0" r="r" b="b"/>
                <a:pathLst>
                  <a:path w="60" h="128">
                    <a:moveTo>
                      <a:pt x="12" y="128"/>
                    </a:moveTo>
                    <a:lnTo>
                      <a:pt x="60" y="128"/>
                    </a:lnTo>
                    <a:lnTo>
                      <a:pt x="44" y="16"/>
                    </a:lnTo>
                    <a:lnTo>
                      <a:pt x="0" y="0"/>
                    </a:lnTo>
                    <a:lnTo>
                      <a:pt x="12" y="128"/>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1" name="Freeform 153"/>
              <p:cNvSpPr>
                <a:spLocks/>
              </p:cNvSpPr>
              <p:nvPr/>
            </p:nvSpPr>
            <p:spPr bwMode="auto">
              <a:xfrm>
                <a:off x="782" y="1429"/>
                <a:ext cx="268" cy="634"/>
              </a:xfrm>
              <a:custGeom>
                <a:avLst/>
                <a:gdLst>
                  <a:gd name="T0" fmla="*/ 142 w 268"/>
                  <a:gd name="T1" fmla="*/ 110 h 634"/>
                  <a:gd name="T2" fmla="*/ 132 w 268"/>
                  <a:gd name="T3" fmla="*/ 308 h 634"/>
                  <a:gd name="T4" fmla="*/ 88 w 268"/>
                  <a:gd name="T5" fmla="*/ 338 h 634"/>
                  <a:gd name="T6" fmla="*/ 76 w 268"/>
                  <a:gd name="T7" fmla="*/ 488 h 634"/>
                  <a:gd name="T8" fmla="*/ 10 w 268"/>
                  <a:gd name="T9" fmla="*/ 524 h 634"/>
                  <a:gd name="T10" fmla="*/ 0 w 268"/>
                  <a:gd name="T11" fmla="*/ 634 h 634"/>
                  <a:gd name="T12" fmla="*/ 62 w 268"/>
                  <a:gd name="T13" fmla="*/ 634 h 634"/>
                  <a:gd name="T14" fmla="*/ 116 w 268"/>
                  <a:gd name="T15" fmla="*/ 634 h 634"/>
                  <a:gd name="T16" fmla="*/ 130 w 268"/>
                  <a:gd name="T17" fmla="*/ 634 h 634"/>
                  <a:gd name="T18" fmla="*/ 192 w 268"/>
                  <a:gd name="T19" fmla="*/ 634 h 634"/>
                  <a:gd name="T20" fmla="*/ 268 w 268"/>
                  <a:gd name="T21" fmla="*/ 634 h 634"/>
                  <a:gd name="T22" fmla="*/ 268 w 268"/>
                  <a:gd name="T23" fmla="*/ 0 h 634"/>
                  <a:gd name="T24" fmla="*/ 142 w 268"/>
                  <a:gd name="T25" fmla="*/ 11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634">
                    <a:moveTo>
                      <a:pt x="142" y="110"/>
                    </a:moveTo>
                    <a:lnTo>
                      <a:pt x="132" y="308"/>
                    </a:lnTo>
                    <a:lnTo>
                      <a:pt x="88" y="338"/>
                    </a:lnTo>
                    <a:lnTo>
                      <a:pt x="76" y="488"/>
                    </a:lnTo>
                    <a:lnTo>
                      <a:pt x="10" y="524"/>
                    </a:lnTo>
                    <a:lnTo>
                      <a:pt x="0" y="634"/>
                    </a:lnTo>
                    <a:lnTo>
                      <a:pt x="62" y="634"/>
                    </a:lnTo>
                    <a:lnTo>
                      <a:pt x="116" y="634"/>
                    </a:lnTo>
                    <a:lnTo>
                      <a:pt x="130" y="634"/>
                    </a:lnTo>
                    <a:lnTo>
                      <a:pt x="192" y="634"/>
                    </a:lnTo>
                    <a:lnTo>
                      <a:pt x="268" y="634"/>
                    </a:lnTo>
                    <a:lnTo>
                      <a:pt x="268" y="0"/>
                    </a:lnTo>
                    <a:lnTo>
                      <a:pt x="142" y="110"/>
                    </a:lnTo>
                    <a:close/>
                  </a:path>
                </a:pathLst>
              </a:custGeom>
              <a:solidFill>
                <a:srgbClr val="A3C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2" name="Freeform 154"/>
              <p:cNvSpPr>
                <a:spLocks/>
              </p:cNvSpPr>
              <p:nvPr/>
            </p:nvSpPr>
            <p:spPr bwMode="auto">
              <a:xfrm>
                <a:off x="912" y="1429"/>
                <a:ext cx="232" cy="634"/>
              </a:xfrm>
              <a:custGeom>
                <a:avLst/>
                <a:gdLst>
                  <a:gd name="T0" fmla="*/ 204 w 232"/>
                  <a:gd name="T1" fmla="*/ 78 h 634"/>
                  <a:gd name="T2" fmla="*/ 138 w 232"/>
                  <a:gd name="T3" fmla="*/ 0 h 634"/>
                  <a:gd name="T4" fmla="*/ 138 w 232"/>
                  <a:gd name="T5" fmla="*/ 300 h 634"/>
                  <a:gd name="T6" fmla="*/ 74 w 232"/>
                  <a:gd name="T7" fmla="*/ 262 h 634"/>
                  <a:gd name="T8" fmla="*/ 68 w 232"/>
                  <a:gd name="T9" fmla="*/ 486 h 634"/>
                  <a:gd name="T10" fmla="*/ 14 w 232"/>
                  <a:gd name="T11" fmla="*/ 448 h 634"/>
                  <a:gd name="T12" fmla="*/ 0 w 232"/>
                  <a:gd name="T13" fmla="*/ 634 h 634"/>
                  <a:gd name="T14" fmla="*/ 62 w 232"/>
                  <a:gd name="T15" fmla="*/ 634 h 634"/>
                  <a:gd name="T16" fmla="*/ 138 w 232"/>
                  <a:gd name="T17" fmla="*/ 634 h 634"/>
                  <a:gd name="T18" fmla="*/ 232 w 232"/>
                  <a:gd name="T19" fmla="*/ 634 h 634"/>
                  <a:gd name="T20" fmla="*/ 204 w 232"/>
                  <a:gd name="T21" fmla="*/ 7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634">
                    <a:moveTo>
                      <a:pt x="204" y="78"/>
                    </a:moveTo>
                    <a:lnTo>
                      <a:pt x="138" y="0"/>
                    </a:lnTo>
                    <a:lnTo>
                      <a:pt x="138" y="300"/>
                    </a:lnTo>
                    <a:lnTo>
                      <a:pt x="74" y="262"/>
                    </a:lnTo>
                    <a:lnTo>
                      <a:pt x="68" y="486"/>
                    </a:lnTo>
                    <a:lnTo>
                      <a:pt x="14" y="448"/>
                    </a:lnTo>
                    <a:lnTo>
                      <a:pt x="0" y="634"/>
                    </a:lnTo>
                    <a:lnTo>
                      <a:pt x="62" y="634"/>
                    </a:lnTo>
                    <a:lnTo>
                      <a:pt x="138" y="634"/>
                    </a:lnTo>
                    <a:lnTo>
                      <a:pt x="232" y="634"/>
                    </a:lnTo>
                    <a:lnTo>
                      <a:pt x="204" y="78"/>
                    </a:lnTo>
                    <a:close/>
                  </a:path>
                </a:pathLst>
              </a:custGeom>
              <a:solidFill>
                <a:srgbClr val="C7D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3" name="Freeform 155"/>
              <p:cNvSpPr>
                <a:spLocks/>
              </p:cNvSpPr>
              <p:nvPr/>
            </p:nvSpPr>
            <p:spPr bwMode="auto">
              <a:xfrm>
                <a:off x="2758" y="3492"/>
                <a:ext cx="226" cy="150"/>
              </a:xfrm>
              <a:custGeom>
                <a:avLst/>
                <a:gdLst>
                  <a:gd name="T0" fmla="*/ 226 w 226"/>
                  <a:gd name="T1" fmla="*/ 0 h 150"/>
                  <a:gd name="T2" fmla="*/ 112 w 226"/>
                  <a:gd name="T3" fmla="*/ 150 h 150"/>
                  <a:gd name="T4" fmla="*/ 0 w 226"/>
                  <a:gd name="T5" fmla="*/ 0 h 150"/>
                  <a:gd name="T6" fmla="*/ 226 w 226"/>
                  <a:gd name="T7" fmla="*/ 0 h 150"/>
                </a:gdLst>
                <a:ahLst/>
                <a:cxnLst>
                  <a:cxn ang="0">
                    <a:pos x="T0" y="T1"/>
                  </a:cxn>
                  <a:cxn ang="0">
                    <a:pos x="T2" y="T3"/>
                  </a:cxn>
                  <a:cxn ang="0">
                    <a:pos x="T4" y="T5"/>
                  </a:cxn>
                  <a:cxn ang="0">
                    <a:pos x="T6" y="T7"/>
                  </a:cxn>
                </a:cxnLst>
                <a:rect l="0" t="0" r="r" b="b"/>
                <a:pathLst>
                  <a:path w="226" h="150">
                    <a:moveTo>
                      <a:pt x="226" y="0"/>
                    </a:moveTo>
                    <a:lnTo>
                      <a:pt x="112" y="150"/>
                    </a:lnTo>
                    <a:lnTo>
                      <a:pt x="0" y="0"/>
                    </a:lnTo>
                    <a:lnTo>
                      <a:pt x="226"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4" name="Freeform 156"/>
              <p:cNvSpPr>
                <a:spLocks noEditPoints="1"/>
              </p:cNvSpPr>
              <p:nvPr/>
            </p:nvSpPr>
            <p:spPr bwMode="auto">
              <a:xfrm>
                <a:off x="1600" y="1020"/>
                <a:ext cx="108" cy="104"/>
              </a:xfrm>
              <a:custGeom>
                <a:avLst/>
                <a:gdLst>
                  <a:gd name="T0" fmla="*/ 12 w 108"/>
                  <a:gd name="T1" fmla="*/ 44 h 104"/>
                  <a:gd name="T2" fmla="*/ 4 w 108"/>
                  <a:gd name="T3" fmla="*/ 58 h 104"/>
                  <a:gd name="T4" fmla="*/ 8 w 108"/>
                  <a:gd name="T5" fmla="*/ 36 h 104"/>
                  <a:gd name="T6" fmla="*/ 20 w 108"/>
                  <a:gd name="T7" fmla="*/ 0 h 104"/>
                  <a:gd name="T8" fmla="*/ 28 w 108"/>
                  <a:gd name="T9" fmla="*/ 10 h 104"/>
                  <a:gd name="T10" fmla="*/ 22 w 108"/>
                  <a:gd name="T11" fmla="*/ 90 h 104"/>
                  <a:gd name="T12" fmla="*/ 12 w 108"/>
                  <a:gd name="T13" fmla="*/ 104 h 104"/>
                  <a:gd name="T14" fmla="*/ 12 w 108"/>
                  <a:gd name="T15" fmla="*/ 60 h 104"/>
                  <a:gd name="T16" fmla="*/ 34 w 108"/>
                  <a:gd name="T17" fmla="*/ 62 h 104"/>
                  <a:gd name="T18" fmla="*/ 40 w 108"/>
                  <a:gd name="T19" fmla="*/ 60 h 104"/>
                  <a:gd name="T20" fmla="*/ 32 w 108"/>
                  <a:gd name="T21" fmla="*/ 48 h 104"/>
                  <a:gd name="T22" fmla="*/ 32 w 108"/>
                  <a:gd name="T23" fmla="*/ 34 h 104"/>
                  <a:gd name="T24" fmla="*/ 34 w 108"/>
                  <a:gd name="T25" fmla="*/ 18 h 104"/>
                  <a:gd name="T26" fmla="*/ 28 w 108"/>
                  <a:gd name="T27" fmla="*/ 10 h 104"/>
                  <a:gd name="T28" fmla="*/ 42 w 108"/>
                  <a:gd name="T29" fmla="*/ 10 h 104"/>
                  <a:gd name="T30" fmla="*/ 52 w 108"/>
                  <a:gd name="T31" fmla="*/ 14 h 104"/>
                  <a:gd name="T32" fmla="*/ 38 w 108"/>
                  <a:gd name="T33" fmla="*/ 40 h 104"/>
                  <a:gd name="T34" fmla="*/ 52 w 108"/>
                  <a:gd name="T35" fmla="*/ 40 h 104"/>
                  <a:gd name="T36" fmla="*/ 52 w 108"/>
                  <a:gd name="T37" fmla="*/ 46 h 104"/>
                  <a:gd name="T38" fmla="*/ 44 w 108"/>
                  <a:gd name="T39" fmla="*/ 78 h 104"/>
                  <a:gd name="T40" fmla="*/ 72 w 108"/>
                  <a:gd name="T41" fmla="*/ 92 h 104"/>
                  <a:gd name="T42" fmla="*/ 108 w 108"/>
                  <a:gd name="T43" fmla="*/ 90 h 104"/>
                  <a:gd name="T44" fmla="*/ 104 w 108"/>
                  <a:gd name="T45" fmla="*/ 100 h 104"/>
                  <a:gd name="T46" fmla="*/ 72 w 108"/>
                  <a:gd name="T47" fmla="*/ 100 h 104"/>
                  <a:gd name="T48" fmla="*/ 40 w 108"/>
                  <a:gd name="T49" fmla="*/ 88 h 104"/>
                  <a:gd name="T50" fmla="*/ 28 w 108"/>
                  <a:gd name="T51" fmla="*/ 104 h 104"/>
                  <a:gd name="T52" fmla="*/ 22 w 108"/>
                  <a:gd name="T53" fmla="*/ 96 h 104"/>
                  <a:gd name="T54" fmla="*/ 34 w 108"/>
                  <a:gd name="T55" fmla="*/ 80 h 104"/>
                  <a:gd name="T56" fmla="*/ 32 w 108"/>
                  <a:gd name="T57" fmla="*/ 54 h 104"/>
                  <a:gd name="T58" fmla="*/ 64 w 108"/>
                  <a:gd name="T59" fmla="*/ 18 h 104"/>
                  <a:gd name="T60" fmla="*/ 56 w 108"/>
                  <a:gd name="T61" fmla="*/ 10 h 104"/>
                  <a:gd name="T62" fmla="*/ 70 w 108"/>
                  <a:gd name="T63" fmla="*/ 10 h 104"/>
                  <a:gd name="T64" fmla="*/ 78 w 108"/>
                  <a:gd name="T65" fmla="*/ 2 h 104"/>
                  <a:gd name="T66" fmla="*/ 78 w 108"/>
                  <a:gd name="T67" fmla="*/ 10 h 104"/>
                  <a:gd name="T68" fmla="*/ 100 w 108"/>
                  <a:gd name="T69" fmla="*/ 10 h 104"/>
                  <a:gd name="T70" fmla="*/ 98 w 108"/>
                  <a:gd name="T71" fmla="*/ 26 h 104"/>
                  <a:gd name="T72" fmla="*/ 106 w 108"/>
                  <a:gd name="T73" fmla="*/ 34 h 104"/>
                  <a:gd name="T74" fmla="*/ 98 w 108"/>
                  <a:gd name="T75" fmla="*/ 42 h 104"/>
                  <a:gd name="T76" fmla="*/ 100 w 108"/>
                  <a:gd name="T77" fmla="*/ 50 h 104"/>
                  <a:gd name="T78" fmla="*/ 78 w 108"/>
                  <a:gd name="T79" fmla="*/ 56 h 104"/>
                  <a:gd name="T80" fmla="*/ 100 w 108"/>
                  <a:gd name="T81" fmla="*/ 56 h 104"/>
                  <a:gd name="T82" fmla="*/ 90 w 108"/>
                  <a:gd name="T83" fmla="*/ 64 h 104"/>
                  <a:gd name="T84" fmla="*/ 94 w 108"/>
                  <a:gd name="T85" fmla="*/ 72 h 104"/>
                  <a:gd name="T86" fmla="*/ 104 w 108"/>
                  <a:gd name="T87" fmla="*/ 80 h 104"/>
                  <a:gd name="T88" fmla="*/ 78 w 108"/>
                  <a:gd name="T89" fmla="*/ 80 h 104"/>
                  <a:gd name="T90" fmla="*/ 78 w 108"/>
                  <a:gd name="T91" fmla="*/ 88 h 104"/>
                  <a:gd name="T92" fmla="*/ 70 w 108"/>
                  <a:gd name="T93" fmla="*/ 80 h 104"/>
                  <a:gd name="T94" fmla="*/ 58 w 108"/>
                  <a:gd name="T95" fmla="*/ 80 h 104"/>
                  <a:gd name="T96" fmla="*/ 48 w 108"/>
                  <a:gd name="T97" fmla="*/ 72 h 104"/>
                  <a:gd name="T98" fmla="*/ 70 w 108"/>
                  <a:gd name="T99" fmla="*/ 64 h 104"/>
                  <a:gd name="T100" fmla="*/ 54 w 108"/>
                  <a:gd name="T101" fmla="*/ 64 h 104"/>
                  <a:gd name="T102" fmla="*/ 62 w 108"/>
                  <a:gd name="T103" fmla="*/ 56 h 104"/>
                  <a:gd name="T104" fmla="*/ 62 w 108"/>
                  <a:gd name="T105" fmla="*/ 50 h 104"/>
                  <a:gd name="T106" fmla="*/ 56 w 108"/>
                  <a:gd name="T107" fmla="*/ 42 h 104"/>
                  <a:gd name="T108" fmla="*/ 70 w 108"/>
                  <a:gd name="T109" fmla="*/ 42 h 104"/>
                  <a:gd name="T110" fmla="*/ 60 w 108"/>
                  <a:gd name="T111" fmla="*/ 34 h 104"/>
                  <a:gd name="T112" fmla="*/ 50 w 108"/>
                  <a:gd name="T113" fmla="*/ 26 h 104"/>
                  <a:gd name="T114" fmla="*/ 70 w 108"/>
                  <a:gd name="T115" fmla="*/ 18 h 104"/>
                  <a:gd name="T116" fmla="*/ 78 w 108"/>
                  <a:gd name="T117" fmla="*/ 18 h 104"/>
                  <a:gd name="T118" fmla="*/ 78 w 108"/>
                  <a:gd name="T119" fmla="*/ 42 h 104"/>
                  <a:gd name="T120" fmla="*/ 78 w 108"/>
                  <a:gd name="T121"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04">
                    <a:moveTo>
                      <a:pt x="12" y="60"/>
                    </a:moveTo>
                    <a:lnTo>
                      <a:pt x="12" y="60"/>
                    </a:lnTo>
                    <a:lnTo>
                      <a:pt x="12" y="44"/>
                    </a:lnTo>
                    <a:lnTo>
                      <a:pt x="12" y="44"/>
                    </a:lnTo>
                    <a:lnTo>
                      <a:pt x="4" y="58"/>
                    </a:lnTo>
                    <a:lnTo>
                      <a:pt x="4" y="58"/>
                    </a:lnTo>
                    <a:lnTo>
                      <a:pt x="0" y="48"/>
                    </a:lnTo>
                    <a:lnTo>
                      <a:pt x="0" y="48"/>
                    </a:lnTo>
                    <a:lnTo>
                      <a:pt x="8" y="36"/>
                    </a:lnTo>
                    <a:lnTo>
                      <a:pt x="16" y="20"/>
                    </a:lnTo>
                    <a:lnTo>
                      <a:pt x="16" y="20"/>
                    </a:lnTo>
                    <a:lnTo>
                      <a:pt x="20" y="0"/>
                    </a:lnTo>
                    <a:lnTo>
                      <a:pt x="30" y="4"/>
                    </a:lnTo>
                    <a:lnTo>
                      <a:pt x="30" y="4"/>
                    </a:lnTo>
                    <a:lnTo>
                      <a:pt x="28" y="10"/>
                    </a:lnTo>
                    <a:lnTo>
                      <a:pt x="28" y="10"/>
                    </a:lnTo>
                    <a:lnTo>
                      <a:pt x="22" y="28"/>
                    </a:lnTo>
                    <a:lnTo>
                      <a:pt x="22" y="90"/>
                    </a:lnTo>
                    <a:lnTo>
                      <a:pt x="22" y="90"/>
                    </a:lnTo>
                    <a:lnTo>
                      <a:pt x="22" y="104"/>
                    </a:lnTo>
                    <a:lnTo>
                      <a:pt x="12" y="104"/>
                    </a:lnTo>
                    <a:lnTo>
                      <a:pt x="12" y="104"/>
                    </a:lnTo>
                    <a:lnTo>
                      <a:pt x="12" y="90"/>
                    </a:lnTo>
                    <a:lnTo>
                      <a:pt x="12" y="60"/>
                    </a:lnTo>
                    <a:close/>
                    <a:moveTo>
                      <a:pt x="32" y="54"/>
                    </a:moveTo>
                    <a:lnTo>
                      <a:pt x="32" y="54"/>
                    </a:lnTo>
                    <a:lnTo>
                      <a:pt x="34" y="62"/>
                    </a:lnTo>
                    <a:lnTo>
                      <a:pt x="38" y="70"/>
                    </a:lnTo>
                    <a:lnTo>
                      <a:pt x="38" y="70"/>
                    </a:lnTo>
                    <a:lnTo>
                      <a:pt x="40" y="60"/>
                    </a:lnTo>
                    <a:lnTo>
                      <a:pt x="42" y="48"/>
                    </a:lnTo>
                    <a:lnTo>
                      <a:pt x="32" y="48"/>
                    </a:lnTo>
                    <a:lnTo>
                      <a:pt x="32" y="48"/>
                    </a:lnTo>
                    <a:lnTo>
                      <a:pt x="24" y="48"/>
                    </a:lnTo>
                    <a:lnTo>
                      <a:pt x="24" y="48"/>
                    </a:lnTo>
                    <a:lnTo>
                      <a:pt x="32" y="34"/>
                    </a:lnTo>
                    <a:lnTo>
                      <a:pt x="40" y="18"/>
                    </a:lnTo>
                    <a:lnTo>
                      <a:pt x="34" y="18"/>
                    </a:lnTo>
                    <a:lnTo>
                      <a:pt x="34" y="18"/>
                    </a:lnTo>
                    <a:lnTo>
                      <a:pt x="28" y="18"/>
                    </a:lnTo>
                    <a:lnTo>
                      <a:pt x="28" y="10"/>
                    </a:lnTo>
                    <a:lnTo>
                      <a:pt x="28" y="10"/>
                    </a:lnTo>
                    <a:lnTo>
                      <a:pt x="36" y="10"/>
                    </a:lnTo>
                    <a:lnTo>
                      <a:pt x="42" y="10"/>
                    </a:lnTo>
                    <a:lnTo>
                      <a:pt x="42" y="10"/>
                    </a:lnTo>
                    <a:lnTo>
                      <a:pt x="48" y="10"/>
                    </a:lnTo>
                    <a:lnTo>
                      <a:pt x="52" y="14"/>
                    </a:lnTo>
                    <a:lnTo>
                      <a:pt x="52" y="14"/>
                    </a:lnTo>
                    <a:lnTo>
                      <a:pt x="50" y="18"/>
                    </a:lnTo>
                    <a:lnTo>
                      <a:pt x="50" y="18"/>
                    </a:lnTo>
                    <a:lnTo>
                      <a:pt x="38" y="40"/>
                    </a:lnTo>
                    <a:lnTo>
                      <a:pt x="42" y="40"/>
                    </a:lnTo>
                    <a:lnTo>
                      <a:pt x="42" y="40"/>
                    </a:lnTo>
                    <a:lnTo>
                      <a:pt x="52" y="40"/>
                    </a:lnTo>
                    <a:lnTo>
                      <a:pt x="52" y="40"/>
                    </a:lnTo>
                    <a:lnTo>
                      <a:pt x="52" y="46"/>
                    </a:lnTo>
                    <a:lnTo>
                      <a:pt x="52" y="46"/>
                    </a:lnTo>
                    <a:lnTo>
                      <a:pt x="48" y="64"/>
                    </a:lnTo>
                    <a:lnTo>
                      <a:pt x="44" y="78"/>
                    </a:lnTo>
                    <a:lnTo>
                      <a:pt x="44" y="78"/>
                    </a:lnTo>
                    <a:lnTo>
                      <a:pt x="52" y="86"/>
                    </a:lnTo>
                    <a:lnTo>
                      <a:pt x="60" y="90"/>
                    </a:lnTo>
                    <a:lnTo>
                      <a:pt x="72" y="92"/>
                    </a:lnTo>
                    <a:lnTo>
                      <a:pt x="86" y="92"/>
                    </a:lnTo>
                    <a:lnTo>
                      <a:pt x="86" y="92"/>
                    </a:lnTo>
                    <a:lnTo>
                      <a:pt x="108" y="90"/>
                    </a:lnTo>
                    <a:lnTo>
                      <a:pt x="108" y="90"/>
                    </a:lnTo>
                    <a:lnTo>
                      <a:pt x="104" y="100"/>
                    </a:lnTo>
                    <a:lnTo>
                      <a:pt x="104" y="100"/>
                    </a:lnTo>
                    <a:lnTo>
                      <a:pt x="90" y="102"/>
                    </a:lnTo>
                    <a:lnTo>
                      <a:pt x="90" y="102"/>
                    </a:lnTo>
                    <a:lnTo>
                      <a:pt x="72" y="100"/>
                    </a:lnTo>
                    <a:lnTo>
                      <a:pt x="60" y="98"/>
                    </a:lnTo>
                    <a:lnTo>
                      <a:pt x="48" y="94"/>
                    </a:lnTo>
                    <a:lnTo>
                      <a:pt x="40" y="88"/>
                    </a:lnTo>
                    <a:lnTo>
                      <a:pt x="40" y="88"/>
                    </a:lnTo>
                    <a:lnTo>
                      <a:pt x="36" y="96"/>
                    </a:lnTo>
                    <a:lnTo>
                      <a:pt x="28" y="104"/>
                    </a:lnTo>
                    <a:lnTo>
                      <a:pt x="28" y="104"/>
                    </a:lnTo>
                    <a:lnTo>
                      <a:pt x="22" y="96"/>
                    </a:lnTo>
                    <a:lnTo>
                      <a:pt x="22" y="96"/>
                    </a:lnTo>
                    <a:lnTo>
                      <a:pt x="28" y="88"/>
                    </a:lnTo>
                    <a:lnTo>
                      <a:pt x="34" y="80"/>
                    </a:lnTo>
                    <a:lnTo>
                      <a:pt x="34" y="80"/>
                    </a:lnTo>
                    <a:lnTo>
                      <a:pt x="30" y="70"/>
                    </a:lnTo>
                    <a:lnTo>
                      <a:pt x="24" y="56"/>
                    </a:lnTo>
                    <a:lnTo>
                      <a:pt x="32" y="54"/>
                    </a:lnTo>
                    <a:close/>
                    <a:moveTo>
                      <a:pt x="70" y="18"/>
                    </a:moveTo>
                    <a:lnTo>
                      <a:pt x="64" y="18"/>
                    </a:lnTo>
                    <a:lnTo>
                      <a:pt x="64" y="18"/>
                    </a:lnTo>
                    <a:lnTo>
                      <a:pt x="56" y="18"/>
                    </a:lnTo>
                    <a:lnTo>
                      <a:pt x="56" y="10"/>
                    </a:lnTo>
                    <a:lnTo>
                      <a:pt x="56" y="10"/>
                    </a:lnTo>
                    <a:lnTo>
                      <a:pt x="64" y="10"/>
                    </a:lnTo>
                    <a:lnTo>
                      <a:pt x="70" y="10"/>
                    </a:lnTo>
                    <a:lnTo>
                      <a:pt x="70" y="10"/>
                    </a:lnTo>
                    <a:lnTo>
                      <a:pt x="70" y="10"/>
                    </a:lnTo>
                    <a:lnTo>
                      <a:pt x="68" y="2"/>
                    </a:lnTo>
                    <a:lnTo>
                      <a:pt x="78" y="2"/>
                    </a:lnTo>
                    <a:lnTo>
                      <a:pt x="78" y="2"/>
                    </a:lnTo>
                    <a:lnTo>
                      <a:pt x="78" y="10"/>
                    </a:lnTo>
                    <a:lnTo>
                      <a:pt x="78" y="10"/>
                    </a:lnTo>
                    <a:lnTo>
                      <a:pt x="90" y="10"/>
                    </a:lnTo>
                    <a:lnTo>
                      <a:pt x="90" y="10"/>
                    </a:lnTo>
                    <a:lnTo>
                      <a:pt x="100" y="10"/>
                    </a:lnTo>
                    <a:lnTo>
                      <a:pt x="100" y="10"/>
                    </a:lnTo>
                    <a:lnTo>
                      <a:pt x="98" y="18"/>
                    </a:lnTo>
                    <a:lnTo>
                      <a:pt x="98" y="26"/>
                    </a:lnTo>
                    <a:lnTo>
                      <a:pt x="98" y="26"/>
                    </a:lnTo>
                    <a:lnTo>
                      <a:pt x="106" y="26"/>
                    </a:lnTo>
                    <a:lnTo>
                      <a:pt x="106" y="34"/>
                    </a:lnTo>
                    <a:lnTo>
                      <a:pt x="106" y="34"/>
                    </a:lnTo>
                    <a:lnTo>
                      <a:pt x="98" y="34"/>
                    </a:lnTo>
                    <a:lnTo>
                      <a:pt x="98" y="42"/>
                    </a:lnTo>
                    <a:lnTo>
                      <a:pt x="98" y="42"/>
                    </a:lnTo>
                    <a:lnTo>
                      <a:pt x="100" y="50"/>
                    </a:lnTo>
                    <a:lnTo>
                      <a:pt x="100" y="50"/>
                    </a:lnTo>
                    <a:lnTo>
                      <a:pt x="90" y="50"/>
                    </a:lnTo>
                    <a:lnTo>
                      <a:pt x="78" y="50"/>
                    </a:lnTo>
                    <a:lnTo>
                      <a:pt x="78" y="56"/>
                    </a:lnTo>
                    <a:lnTo>
                      <a:pt x="90" y="56"/>
                    </a:lnTo>
                    <a:lnTo>
                      <a:pt x="90" y="56"/>
                    </a:lnTo>
                    <a:lnTo>
                      <a:pt x="100" y="56"/>
                    </a:lnTo>
                    <a:lnTo>
                      <a:pt x="100" y="64"/>
                    </a:lnTo>
                    <a:lnTo>
                      <a:pt x="100" y="64"/>
                    </a:lnTo>
                    <a:lnTo>
                      <a:pt x="90" y="64"/>
                    </a:lnTo>
                    <a:lnTo>
                      <a:pt x="78" y="64"/>
                    </a:lnTo>
                    <a:lnTo>
                      <a:pt x="78" y="72"/>
                    </a:lnTo>
                    <a:lnTo>
                      <a:pt x="94" y="72"/>
                    </a:lnTo>
                    <a:lnTo>
                      <a:pt x="94" y="72"/>
                    </a:lnTo>
                    <a:lnTo>
                      <a:pt x="104" y="72"/>
                    </a:lnTo>
                    <a:lnTo>
                      <a:pt x="104" y="80"/>
                    </a:lnTo>
                    <a:lnTo>
                      <a:pt x="104" y="80"/>
                    </a:lnTo>
                    <a:lnTo>
                      <a:pt x="94" y="80"/>
                    </a:lnTo>
                    <a:lnTo>
                      <a:pt x="78" y="80"/>
                    </a:lnTo>
                    <a:lnTo>
                      <a:pt x="78" y="80"/>
                    </a:lnTo>
                    <a:lnTo>
                      <a:pt x="78" y="80"/>
                    </a:lnTo>
                    <a:lnTo>
                      <a:pt x="78" y="88"/>
                    </a:lnTo>
                    <a:lnTo>
                      <a:pt x="68" y="88"/>
                    </a:lnTo>
                    <a:lnTo>
                      <a:pt x="68" y="88"/>
                    </a:lnTo>
                    <a:lnTo>
                      <a:pt x="70" y="80"/>
                    </a:lnTo>
                    <a:lnTo>
                      <a:pt x="70" y="80"/>
                    </a:lnTo>
                    <a:lnTo>
                      <a:pt x="58" y="80"/>
                    </a:lnTo>
                    <a:lnTo>
                      <a:pt x="58" y="80"/>
                    </a:lnTo>
                    <a:lnTo>
                      <a:pt x="48" y="80"/>
                    </a:lnTo>
                    <a:lnTo>
                      <a:pt x="48" y="72"/>
                    </a:lnTo>
                    <a:lnTo>
                      <a:pt x="48" y="72"/>
                    </a:lnTo>
                    <a:lnTo>
                      <a:pt x="58" y="72"/>
                    </a:lnTo>
                    <a:lnTo>
                      <a:pt x="70" y="72"/>
                    </a:lnTo>
                    <a:lnTo>
                      <a:pt x="70" y="64"/>
                    </a:lnTo>
                    <a:lnTo>
                      <a:pt x="62" y="64"/>
                    </a:lnTo>
                    <a:lnTo>
                      <a:pt x="62" y="64"/>
                    </a:lnTo>
                    <a:lnTo>
                      <a:pt x="54" y="64"/>
                    </a:lnTo>
                    <a:lnTo>
                      <a:pt x="54" y="56"/>
                    </a:lnTo>
                    <a:lnTo>
                      <a:pt x="54" y="56"/>
                    </a:lnTo>
                    <a:lnTo>
                      <a:pt x="62" y="56"/>
                    </a:lnTo>
                    <a:lnTo>
                      <a:pt x="70" y="56"/>
                    </a:lnTo>
                    <a:lnTo>
                      <a:pt x="70" y="50"/>
                    </a:lnTo>
                    <a:lnTo>
                      <a:pt x="62" y="50"/>
                    </a:lnTo>
                    <a:lnTo>
                      <a:pt x="62" y="50"/>
                    </a:lnTo>
                    <a:lnTo>
                      <a:pt x="56" y="50"/>
                    </a:lnTo>
                    <a:lnTo>
                      <a:pt x="56" y="42"/>
                    </a:lnTo>
                    <a:lnTo>
                      <a:pt x="56" y="42"/>
                    </a:lnTo>
                    <a:lnTo>
                      <a:pt x="64" y="42"/>
                    </a:lnTo>
                    <a:lnTo>
                      <a:pt x="70" y="42"/>
                    </a:lnTo>
                    <a:lnTo>
                      <a:pt x="70" y="34"/>
                    </a:lnTo>
                    <a:lnTo>
                      <a:pt x="60" y="34"/>
                    </a:lnTo>
                    <a:lnTo>
                      <a:pt x="60" y="34"/>
                    </a:lnTo>
                    <a:lnTo>
                      <a:pt x="50" y="34"/>
                    </a:lnTo>
                    <a:lnTo>
                      <a:pt x="50" y="26"/>
                    </a:lnTo>
                    <a:lnTo>
                      <a:pt x="50" y="26"/>
                    </a:lnTo>
                    <a:lnTo>
                      <a:pt x="62" y="26"/>
                    </a:lnTo>
                    <a:lnTo>
                      <a:pt x="70" y="26"/>
                    </a:lnTo>
                    <a:lnTo>
                      <a:pt x="70" y="18"/>
                    </a:lnTo>
                    <a:close/>
                    <a:moveTo>
                      <a:pt x="90" y="26"/>
                    </a:moveTo>
                    <a:lnTo>
                      <a:pt x="90" y="18"/>
                    </a:lnTo>
                    <a:lnTo>
                      <a:pt x="78" y="18"/>
                    </a:lnTo>
                    <a:lnTo>
                      <a:pt x="78" y="26"/>
                    </a:lnTo>
                    <a:lnTo>
                      <a:pt x="90" y="26"/>
                    </a:lnTo>
                    <a:close/>
                    <a:moveTo>
                      <a:pt x="78" y="42"/>
                    </a:moveTo>
                    <a:lnTo>
                      <a:pt x="90" y="42"/>
                    </a:lnTo>
                    <a:lnTo>
                      <a:pt x="90" y="34"/>
                    </a:lnTo>
                    <a:lnTo>
                      <a:pt x="78" y="34"/>
                    </a:lnTo>
                    <a:lnTo>
                      <a:pt x="78" y="4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5" name="Freeform 157"/>
              <p:cNvSpPr>
                <a:spLocks noEditPoints="1"/>
              </p:cNvSpPr>
              <p:nvPr/>
            </p:nvSpPr>
            <p:spPr bwMode="auto">
              <a:xfrm>
                <a:off x="1714" y="1020"/>
                <a:ext cx="104" cy="104"/>
              </a:xfrm>
              <a:custGeom>
                <a:avLst/>
                <a:gdLst>
                  <a:gd name="T0" fmla="*/ 50 w 104"/>
                  <a:gd name="T1" fmla="*/ 0 h 104"/>
                  <a:gd name="T2" fmla="*/ 60 w 104"/>
                  <a:gd name="T3" fmla="*/ 8 h 104"/>
                  <a:gd name="T4" fmla="*/ 90 w 104"/>
                  <a:gd name="T5" fmla="*/ 10 h 104"/>
                  <a:gd name="T6" fmla="*/ 102 w 104"/>
                  <a:gd name="T7" fmla="*/ 18 h 104"/>
                  <a:gd name="T8" fmla="*/ 20 w 104"/>
                  <a:gd name="T9" fmla="*/ 18 h 104"/>
                  <a:gd name="T10" fmla="*/ 16 w 104"/>
                  <a:gd name="T11" fmla="*/ 80 h 104"/>
                  <a:gd name="T12" fmla="*/ 8 w 104"/>
                  <a:gd name="T13" fmla="*/ 104 h 104"/>
                  <a:gd name="T14" fmla="*/ 4 w 104"/>
                  <a:gd name="T15" fmla="*/ 86 h 104"/>
                  <a:gd name="T16" fmla="*/ 10 w 104"/>
                  <a:gd name="T17" fmla="*/ 52 h 104"/>
                  <a:gd name="T18" fmla="*/ 10 w 104"/>
                  <a:gd name="T19" fmla="*/ 10 h 104"/>
                  <a:gd name="T20" fmla="*/ 50 w 104"/>
                  <a:gd name="T21" fmla="*/ 10 h 104"/>
                  <a:gd name="T22" fmla="*/ 34 w 104"/>
                  <a:gd name="T23" fmla="*/ 34 h 104"/>
                  <a:gd name="T24" fmla="*/ 26 w 104"/>
                  <a:gd name="T25" fmla="*/ 24 h 104"/>
                  <a:gd name="T26" fmla="*/ 54 w 104"/>
                  <a:gd name="T27" fmla="*/ 26 h 104"/>
                  <a:gd name="T28" fmla="*/ 62 w 104"/>
                  <a:gd name="T29" fmla="*/ 20 h 104"/>
                  <a:gd name="T30" fmla="*/ 84 w 104"/>
                  <a:gd name="T31" fmla="*/ 26 h 104"/>
                  <a:gd name="T32" fmla="*/ 92 w 104"/>
                  <a:gd name="T33" fmla="*/ 24 h 104"/>
                  <a:gd name="T34" fmla="*/ 96 w 104"/>
                  <a:gd name="T35" fmla="*/ 40 h 104"/>
                  <a:gd name="T36" fmla="*/ 104 w 104"/>
                  <a:gd name="T37" fmla="*/ 48 h 104"/>
                  <a:gd name="T38" fmla="*/ 92 w 104"/>
                  <a:gd name="T39" fmla="*/ 48 h 104"/>
                  <a:gd name="T40" fmla="*/ 92 w 104"/>
                  <a:gd name="T41" fmla="*/ 62 h 104"/>
                  <a:gd name="T42" fmla="*/ 98 w 104"/>
                  <a:gd name="T43" fmla="*/ 68 h 104"/>
                  <a:gd name="T44" fmla="*/ 82 w 104"/>
                  <a:gd name="T45" fmla="*/ 80 h 104"/>
                  <a:gd name="T46" fmla="*/ 104 w 104"/>
                  <a:gd name="T47" fmla="*/ 94 h 104"/>
                  <a:gd name="T48" fmla="*/ 84 w 104"/>
                  <a:gd name="T49" fmla="*/ 96 h 104"/>
                  <a:gd name="T50" fmla="*/ 68 w 104"/>
                  <a:gd name="T51" fmla="*/ 80 h 104"/>
                  <a:gd name="T52" fmla="*/ 62 w 104"/>
                  <a:gd name="T53" fmla="*/ 74 h 104"/>
                  <a:gd name="T54" fmla="*/ 62 w 104"/>
                  <a:gd name="T55" fmla="*/ 76 h 104"/>
                  <a:gd name="T56" fmla="*/ 62 w 104"/>
                  <a:gd name="T57" fmla="*/ 94 h 104"/>
                  <a:gd name="T58" fmla="*/ 56 w 104"/>
                  <a:gd name="T59" fmla="*/ 102 h 104"/>
                  <a:gd name="T60" fmla="*/ 40 w 104"/>
                  <a:gd name="T61" fmla="*/ 102 h 104"/>
                  <a:gd name="T62" fmla="*/ 38 w 104"/>
                  <a:gd name="T63" fmla="*/ 92 h 104"/>
                  <a:gd name="T64" fmla="*/ 52 w 104"/>
                  <a:gd name="T65" fmla="*/ 94 h 104"/>
                  <a:gd name="T66" fmla="*/ 54 w 104"/>
                  <a:gd name="T67" fmla="*/ 82 h 104"/>
                  <a:gd name="T68" fmla="*/ 26 w 104"/>
                  <a:gd name="T69" fmla="*/ 96 h 104"/>
                  <a:gd name="T70" fmla="*/ 18 w 104"/>
                  <a:gd name="T71" fmla="*/ 88 h 104"/>
                  <a:gd name="T72" fmla="*/ 38 w 104"/>
                  <a:gd name="T73" fmla="*/ 80 h 104"/>
                  <a:gd name="T74" fmla="*/ 34 w 104"/>
                  <a:gd name="T75" fmla="*/ 62 h 104"/>
                  <a:gd name="T76" fmla="*/ 26 w 104"/>
                  <a:gd name="T77" fmla="*/ 54 h 104"/>
                  <a:gd name="T78" fmla="*/ 54 w 104"/>
                  <a:gd name="T79" fmla="*/ 54 h 104"/>
                  <a:gd name="T80" fmla="*/ 30 w 104"/>
                  <a:gd name="T81" fmla="*/ 48 h 104"/>
                  <a:gd name="T82" fmla="*/ 22 w 104"/>
                  <a:gd name="T83" fmla="*/ 40 h 104"/>
                  <a:gd name="T84" fmla="*/ 54 w 104"/>
                  <a:gd name="T85" fmla="*/ 34 h 104"/>
                  <a:gd name="T86" fmla="*/ 46 w 104"/>
                  <a:gd name="T87" fmla="*/ 74 h 104"/>
                  <a:gd name="T88" fmla="*/ 32 w 104"/>
                  <a:gd name="T89" fmla="*/ 74 h 104"/>
                  <a:gd name="T90" fmla="*/ 84 w 104"/>
                  <a:gd name="T91" fmla="*/ 34 h 104"/>
                  <a:gd name="T92" fmla="*/ 84 w 104"/>
                  <a:gd name="T93" fmla="*/ 40 h 104"/>
                  <a:gd name="T94" fmla="*/ 62 w 104"/>
                  <a:gd name="T95" fmla="*/ 54 h 104"/>
                  <a:gd name="T96" fmla="*/ 62 w 104"/>
                  <a:gd name="T97" fmla="*/ 48 h 104"/>
                  <a:gd name="T98" fmla="*/ 76 w 104"/>
                  <a:gd name="T99" fmla="*/ 74 h 104"/>
                  <a:gd name="T100" fmla="*/ 90 w 104"/>
                  <a:gd name="T101" fmla="*/ 62 h 104"/>
                  <a:gd name="T102" fmla="*/ 66 w 104"/>
                  <a:gd name="T103" fmla="*/ 6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04">
                    <a:moveTo>
                      <a:pt x="50" y="8"/>
                    </a:moveTo>
                    <a:lnTo>
                      <a:pt x="50" y="8"/>
                    </a:lnTo>
                    <a:lnTo>
                      <a:pt x="50" y="0"/>
                    </a:lnTo>
                    <a:lnTo>
                      <a:pt x="60" y="0"/>
                    </a:lnTo>
                    <a:lnTo>
                      <a:pt x="60" y="0"/>
                    </a:lnTo>
                    <a:lnTo>
                      <a:pt x="60" y="8"/>
                    </a:lnTo>
                    <a:lnTo>
                      <a:pt x="60" y="10"/>
                    </a:lnTo>
                    <a:lnTo>
                      <a:pt x="90" y="10"/>
                    </a:lnTo>
                    <a:lnTo>
                      <a:pt x="90" y="10"/>
                    </a:lnTo>
                    <a:lnTo>
                      <a:pt x="102" y="8"/>
                    </a:lnTo>
                    <a:lnTo>
                      <a:pt x="102" y="18"/>
                    </a:lnTo>
                    <a:lnTo>
                      <a:pt x="102" y="18"/>
                    </a:lnTo>
                    <a:lnTo>
                      <a:pt x="92" y="18"/>
                    </a:lnTo>
                    <a:lnTo>
                      <a:pt x="20" y="18"/>
                    </a:lnTo>
                    <a:lnTo>
                      <a:pt x="20" y="18"/>
                    </a:lnTo>
                    <a:lnTo>
                      <a:pt x="18" y="56"/>
                    </a:lnTo>
                    <a:lnTo>
                      <a:pt x="16" y="80"/>
                    </a:lnTo>
                    <a:lnTo>
                      <a:pt x="16" y="80"/>
                    </a:lnTo>
                    <a:lnTo>
                      <a:pt x="12" y="92"/>
                    </a:lnTo>
                    <a:lnTo>
                      <a:pt x="8" y="104"/>
                    </a:lnTo>
                    <a:lnTo>
                      <a:pt x="8" y="104"/>
                    </a:lnTo>
                    <a:lnTo>
                      <a:pt x="0" y="96"/>
                    </a:lnTo>
                    <a:lnTo>
                      <a:pt x="0" y="96"/>
                    </a:lnTo>
                    <a:lnTo>
                      <a:pt x="4" y="86"/>
                    </a:lnTo>
                    <a:lnTo>
                      <a:pt x="6" y="74"/>
                    </a:lnTo>
                    <a:lnTo>
                      <a:pt x="6" y="74"/>
                    </a:lnTo>
                    <a:lnTo>
                      <a:pt x="10" y="52"/>
                    </a:lnTo>
                    <a:lnTo>
                      <a:pt x="10" y="22"/>
                    </a:lnTo>
                    <a:lnTo>
                      <a:pt x="10" y="22"/>
                    </a:lnTo>
                    <a:lnTo>
                      <a:pt x="10" y="10"/>
                    </a:lnTo>
                    <a:lnTo>
                      <a:pt x="10" y="10"/>
                    </a:lnTo>
                    <a:lnTo>
                      <a:pt x="22" y="10"/>
                    </a:lnTo>
                    <a:lnTo>
                      <a:pt x="50" y="10"/>
                    </a:lnTo>
                    <a:lnTo>
                      <a:pt x="50" y="8"/>
                    </a:lnTo>
                    <a:close/>
                    <a:moveTo>
                      <a:pt x="54" y="34"/>
                    </a:moveTo>
                    <a:lnTo>
                      <a:pt x="34" y="34"/>
                    </a:lnTo>
                    <a:lnTo>
                      <a:pt x="34" y="34"/>
                    </a:lnTo>
                    <a:lnTo>
                      <a:pt x="26" y="34"/>
                    </a:lnTo>
                    <a:lnTo>
                      <a:pt x="26" y="24"/>
                    </a:lnTo>
                    <a:lnTo>
                      <a:pt x="26" y="24"/>
                    </a:lnTo>
                    <a:lnTo>
                      <a:pt x="34" y="26"/>
                    </a:lnTo>
                    <a:lnTo>
                      <a:pt x="54" y="26"/>
                    </a:lnTo>
                    <a:lnTo>
                      <a:pt x="54" y="26"/>
                    </a:lnTo>
                    <a:lnTo>
                      <a:pt x="52" y="20"/>
                    </a:lnTo>
                    <a:lnTo>
                      <a:pt x="62" y="20"/>
                    </a:lnTo>
                    <a:lnTo>
                      <a:pt x="62" y="20"/>
                    </a:lnTo>
                    <a:lnTo>
                      <a:pt x="62" y="26"/>
                    </a:lnTo>
                    <a:lnTo>
                      <a:pt x="84" y="26"/>
                    </a:lnTo>
                    <a:lnTo>
                      <a:pt x="84" y="26"/>
                    </a:lnTo>
                    <a:lnTo>
                      <a:pt x="92" y="24"/>
                    </a:lnTo>
                    <a:lnTo>
                      <a:pt x="92" y="24"/>
                    </a:lnTo>
                    <a:lnTo>
                      <a:pt x="92" y="34"/>
                    </a:lnTo>
                    <a:lnTo>
                      <a:pt x="92" y="40"/>
                    </a:lnTo>
                    <a:lnTo>
                      <a:pt x="96" y="40"/>
                    </a:lnTo>
                    <a:lnTo>
                      <a:pt x="96" y="40"/>
                    </a:lnTo>
                    <a:lnTo>
                      <a:pt x="104" y="38"/>
                    </a:lnTo>
                    <a:lnTo>
                      <a:pt x="104" y="48"/>
                    </a:lnTo>
                    <a:lnTo>
                      <a:pt x="104" y="48"/>
                    </a:lnTo>
                    <a:lnTo>
                      <a:pt x="94" y="48"/>
                    </a:lnTo>
                    <a:lnTo>
                      <a:pt x="92" y="48"/>
                    </a:lnTo>
                    <a:lnTo>
                      <a:pt x="92" y="54"/>
                    </a:lnTo>
                    <a:lnTo>
                      <a:pt x="92" y="54"/>
                    </a:lnTo>
                    <a:lnTo>
                      <a:pt x="92" y="62"/>
                    </a:lnTo>
                    <a:lnTo>
                      <a:pt x="92" y="62"/>
                    </a:lnTo>
                    <a:lnTo>
                      <a:pt x="90" y="62"/>
                    </a:lnTo>
                    <a:lnTo>
                      <a:pt x="98" y="68"/>
                    </a:lnTo>
                    <a:lnTo>
                      <a:pt x="98" y="68"/>
                    </a:lnTo>
                    <a:lnTo>
                      <a:pt x="82" y="80"/>
                    </a:lnTo>
                    <a:lnTo>
                      <a:pt x="82" y="80"/>
                    </a:lnTo>
                    <a:lnTo>
                      <a:pt x="92" y="88"/>
                    </a:lnTo>
                    <a:lnTo>
                      <a:pt x="104" y="94"/>
                    </a:lnTo>
                    <a:lnTo>
                      <a:pt x="104" y="94"/>
                    </a:lnTo>
                    <a:lnTo>
                      <a:pt x="98" y="102"/>
                    </a:lnTo>
                    <a:lnTo>
                      <a:pt x="98" y="102"/>
                    </a:lnTo>
                    <a:lnTo>
                      <a:pt x="84" y="96"/>
                    </a:lnTo>
                    <a:lnTo>
                      <a:pt x="76" y="88"/>
                    </a:lnTo>
                    <a:lnTo>
                      <a:pt x="76" y="88"/>
                    </a:lnTo>
                    <a:lnTo>
                      <a:pt x="68" y="80"/>
                    </a:lnTo>
                    <a:lnTo>
                      <a:pt x="62" y="70"/>
                    </a:lnTo>
                    <a:lnTo>
                      <a:pt x="62" y="70"/>
                    </a:lnTo>
                    <a:lnTo>
                      <a:pt x="62" y="74"/>
                    </a:lnTo>
                    <a:lnTo>
                      <a:pt x="62" y="74"/>
                    </a:lnTo>
                    <a:lnTo>
                      <a:pt x="62" y="76"/>
                    </a:lnTo>
                    <a:lnTo>
                      <a:pt x="62" y="76"/>
                    </a:lnTo>
                    <a:lnTo>
                      <a:pt x="62" y="80"/>
                    </a:lnTo>
                    <a:lnTo>
                      <a:pt x="62" y="94"/>
                    </a:lnTo>
                    <a:lnTo>
                      <a:pt x="62" y="94"/>
                    </a:lnTo>
                    <a:lnTo>
                      <a:pt x="62" y="98"/>
                    </a:lnTo>
                    <a:lnTo>
                      <a:pt x="60" y="102"/>
                    </a:lnTo>
                    <a:lnTo>
                      <a:pt x="56" y="102"/>
                    </a:lnTo>
                    <a:lnTo>
                      <a:pt x="50" y="104"/>
                    </a:lnTo>
                    <a:lnTo>
                      <a:pt x="50" y="104"/>
                    </a:lnTo>
                    <a:lnTo>
                      <a:pt x="40" y="102"/>
                    </a:lnTo>
                    <a:lnTo>
                      <a:pt x="40" y="102"/>
                    </a:lnTo>
                    <a:lnTo>
                      <a:pt x="38" y="92"/>
                    </a:lnTo>
                    <a:lnTo>
                      <a:pt x="38" y="92"/>
                    </a:lnTo>
                    <a:lnTo>
                      <a:pt x="50" y="94"/>
                    </a:lnTo>
                    <a:lnTo>
                      <a:pt x="50" y="94"/>
                    </a:lnTo>
                    <a:lnTo>
                      <a:pt x="52" y="94"/>
                    </a:lnTo>
                    <a:lnTo>
                      <a:pt x="52" y="94"/>
                    </a:lnTo>
                    <a:lnTo>
                      <a:pt x="54" y="90"/>
                    </a:lnTo>
                    <a:lnTo>
                      <a:pt x="54" y="82"/>
                    </a:lnTo>
                    <a:lnTo>
                      <a:pt x="54" y="82"/>
                    </a:lnTo>
                    <a:lnTo>
                      <a:pt x="26" y="96"/>
                    </a:lnTo>
                    <a:lnTo>
                      <a:pt x="26" y="96"/>
                    </a:lnTo>
                    <a:lnTo>
                      <a:pt x="22" y="98"/>
                    </a:lnTo>
                    <a:lnTo>
                      <a:pt x="18" y="88"/>
                    </a:lnTo>
                    <a:lnTo>
                      <a:pt x="18" y="88"/>
                    </a:lnTo>
                    <a:lnTo>
                      <a:pt x="28" y="86"/>
                    </a:lnTo>
                    <a:lnTo>
                      <a:pt x="28" y="86"/>
                    </a:lnTo>
                    <a:lnTo>
                      <a:pt x="38" y="80"/>
                    </a:lnTo>
                    <a:lnTo>
                      <a:pt x="54" y="74"/>
                    </a:lnTo>
                    <a:lnTo>
                      <a:pt x="54" y="62"/>
                    </a:lnTo>
                    <a:lnTo>
                      <a:pt x="34" y="62"/>
                    </a:lnTo>
                    <a:lnTo>
                      <a:pt x="34" y="62"/>
                    </a:lnTo>
                    <a:lnTo>
                      <a:pt x="26" y="62"/>
                    </a:lnTo>
                    <a:lnTo>
                      <a:pt x="26" y="54"/>
                    </a:lnTo>
                    <a:lnTo>
                      <a:pt x="26" y="54"/>
                    </a:lnTo>
                    <a:lnTo>
                      <a:pt x="34" y="54"/>
                    </a:lnTo>
                    <a:lnTo>
                      <a:pt x="54" y="54"/>
                    </a:lnTo>
                    <a:lnTo>
                      <a:pt x="54" y="48"/>
                    </a:lnTo>
                    <a:lnTo>
                      <a:pt x="30" y="48"/>
                    </a:lnTo>
                    <a:lnTo>
                      <a:pt x="30" y="48"/>
                    </a:lnTo>
                    <a:lnTo>
                      <a:pt x="22" y="48"/>
                    </a:lnTo>
                    <a:lnTo>
                      <a:pt x="22" y="40"/>
                    </a:lnTo>
                    <a:lnTo>
                      <a:pt x="22" y="40"/>
                    </a:lnTo>
                    <a:lnTo>
                      <a:pt x="30" y="40"/>
                    </a:lnTo>
                    <a:lnTo>
                      <a:pt x="54" y="40"/>
                    </a:lnTo>
                    <a:lnTo>
                      <a:pt x="54" y="34"/>
                    </a:lnTo>
                    <a:close/>
                    <a:moveTo>
                      <a:pt x="32" y="62"/>
                    </a:moveTo>
                    <a:lnTo>
                      <a:pt x="32" y="62"/>
                    </a:lnTo>
                    <a:lnTo>
                      <a:pt x="46" y="74"/>
                    </a:lnTo>
                    <a:lnTo>
                      <a:pt x="40" y="80"/>
                    </a:lnTo>
                    <a:lnTo>
                      <a:pt x="40" y="80"/>
                    </a:lnTo>
                    <a:lnTo>
                      <a:pt x="32" y="74"/>
                    </a:lnTo>
                    <a:lnTo>
                      <a:pt x="26" y="68"/>
                    </a:lnTo>
                    <a:lnTo>
                      <a:pt x="32" y="62"/>
                    </a:lnTo>
                    <a:close/>
                    <a:moveTo>
                      <a:pt x="84" y="34"/>
                    </a:moveTo>
                    <a:lnTo>
                      <a:pt x="62" y="34"/>
                    </a:lnTo>
                    <a:lnTo>
                      <a:pt x="62" y="40"/>
                    </a:lnTo>
                    <a:lnTo>
                      <a:pt x="84" y="40"/>
                    </a:lnTo>
                    <a:lnTo>
                      <a:pt x="84" y="34"/>
                    </a:lnTo>
                    <a:close/>
                    <a:moveTo>
                      <a:pt x="62" y="48"/>
                    </a:moveTo>
                    <a:lnTo>
                      <a:pt x="62" y="54"/>
                    </a:lnTo>
                    <a:lnTo>
                      <a:pt x="84" y="54"/>
                    </a:lnTo>
                    <a:lnTo>
                      <a:pt x="84" y="48"/>
                    </a:lnTo>
                    <a:lnTo>
                      <a:pt x="62" y="48"/>
                    </a:lnTo>
                    <a:close/>
                    <a:moveTo>
                      <a:pt x="66" y="62"/>
                    </a:moveTo>
                    <a:lnTo>
                      <a:pt x="66" y="62"/>
                    </a:lnTo>
                    <a:lnTo>
                      <a:pt x="76" y="74"/>
                    </a:lnTo>
                    <a:lnTo>
                      <a:pt x="76" y="74"/>
                    </a:lnTo>
                    <a:lnTo>
                      <a:pt x="84" y="68"/>
                    </a:lnTo>
                    <a:lnTo>
                      <a:pt x="90" y="62"/>
                    </a:lnTo>
                    <a:lnTo>
                      <a:pt x="90" y="62"/>
                    </a:lnTo>
                    <a:lnTo>
                      <a:pt x="84" y="62"/>
                    </a:lnTo>
                    <a:lnTo>
                      <a:pt x="66" y="6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 name="Freeform 158"/>
              <p:cNvSpPr>
                <a:spLocks/>
              </p:cNvSpPr>
              <p:nvPr/>
            </p:nvSpPr>
            <p:spPr bwMode="auto">
              <a:xfrm>
                <a:off x="1838" y="1062"/>
                <a:ext cx="24" cy="22"/>
              </a:xfrm>
              <a:custGeom>
                <a:avLst/>
                <a:gdLst>
                  <a:gd name="T0" fmla="*/ 24 w 24"/>
                  <a:gd name="T1" fmla="*/ 10 h 22"/>
                  <a:gd name="T2" fmla="*/ 24 w 24"/>
                  <a:gd name="T3" fmla="*/ 10 h 22"/>
                  <a:gd name="T4" fmla="*/ 22 w 24"/>
                  <a:gd name="T5" fmla="*/ 16 h 22"/>
                  <a:gd name="T6" fmla="*/ 20 w 24"/>
                  <a:gd name="T7" fmla="*/ 18 h 22"/>
                  <a:gd name="T8" fmla="*/ 16 w 24"/>
                  <a:gd name="T9" fmla="*/ 22 h 22"/>
                  <a:gd name="T10" fmla="*/ 12 w 24"/>
                  <a:gd name="T11" fmla="*/ 22 h 22"/>
                  <a:gd name="T12" fmla="*/ 12 w 24"/>
                  <a:gd name="T13" fmla="*/ 22 h 22"/>
                  <a:gd name="T14" fmla="*/ 8 w 24"/>
                  <a:gd name="T15" fmla="*/ 22 h 22"/>
                  <a:gd name="T16" fmla="*/ 4 w 24"/>
                  <a:gd name="T17" fmla="*/ 18 h 22"/>
                  <a:gd name="T18" fmla="*/ 2 w 24"/>
                  <a:gd name="T19" fmla="*/ 16 h 22"/>
                  <a:gd name="T20" fmla="*/ 0 w 24"/>
                  <a:gd name="T21" fmla="*/ 10 h 22"/>
                  <a:gd name="T22" fmla="*/ 0 w 24"/>
                  <a:gd name="T23" fmla="*/ 10 h 22"/>
                  <a:gd name="T24" fmla="*/ 2 w 24"/>
                  <a:gd name="T25" fmla="*/ 6 h 22"/>
                  <a:gd name="T26" fmla="*/ 4 w 24"/>
                  <a:gd name="T27" fmla="*/ 2 h 22"/>
                  <a:gd name="T28" fmla="*/ 8 w 24"/>
                  <a:gd name="T29" fmla="*/ 0 h 22"/>
                  <a:gd name="T30" fmla="*/ 12 w 24"/>
                  <a:gd name="T31" fmla="*/ 0 h 22"/>
                  <a:gd name="T32" fmla="*/ 12 w 24"/>
                  <a:gd name="T33" fmla="*/ 0 h 22"/>
                  <a:gd name="T34" fmla="*/ 16 w 24"/>
                  <a:gd name="T35" fmla="*/ 0 h 22"/>
                  <a:gd name="T36" fmla="*/ 20 w 24"/>
                  <a:gd name="T37" fmla="*/ 2 h 22"/>
                  <a:gd name="T38" fmla="*/ 22 w 24"/>
                  <a:gd name="T39" fmla="*/ 6 h 22"/>
                  <a:gd name="T40" fmla="*/ 24 w 24"/>
                  <a:gd name="T41" fmla="*/ 10 h 22"/>
                  <a:gd name="T42" fmla="*/ 24 w 24"/>
                  <a:gd name="T4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2">
                    <a:moveTo>
                      <a:pt x="24" y="10"/>
                    </a:moveTo>
                    <a:lnTo>
                      <a:pt x="24" y="10"/>
                    </a:lnTo>
                    <a:lnTo>
                      <a:pt x="22" y="16"/>
                    </a:lnTo>
                    <a:lnTo>
                      <a:pt x="20" y="18"/>
                    </a:lnTo>
                    <a:lnTo>
                      <a:pt x="16" y="22"/>
                    </a:lnTo>
                    <a:lnTo>
                      <a:pt x="12" y="22"/>
                    </a:lnTo>
                    <a:lnTo>
                      <a:pt x="12" y="22"/>
                    </a:lnTo>
                    <a:lnTo>
                      <a:pt x="8" y="22"/>
                    </a:lnTo>
                    <a:lnTo>
                      <a:pt x="4" y="18"/>
                    </a:lnTo>
                    <a:lnTo>
                      <a:pt x="2" y="16"/>
                    </a:lnTo>
                    <a:lnTo>
                      <a:pt x="0" y="10"/>
                    </a:lnTo>
                    <a:lnTo>
                      <a:pt x="0" y="10"/>
                    </a:lnTo>
                    <a:lnTo>
                      <a:pt x="2" y="6"/>
                    </a:lnTo>
                    <a:lnTo>
                      <a:pt x="4" y="2"/>
                    </a:lnTo>
                    <a:lnTo>
                      <a:pt x="8" y="0"/>
                    </a:lnTo>
                    <a:lnTo>
                      <a:pt x="12" y="0"/>
                    </a:lnTo>
                    <a:lnTo>
                      <a:pt x="12" y="0"/>
                    </a:lnTo>
                    <a:lnTo>
                      <a:pt x="16" y="0"/>
                    </a:lnTo>
                    <a:lnTo>
                      <a:pt x="20" y="2"/>
                    </a:lnTo>
                    <a:lnTo>
                      <a:pt x="22" y="6"/>
                    </a:lnTo>
                    <a:lnTo>
                      <a:pt x="24" y="10"/>
                    </a:lnTo>
                    <a:lnTo>
                      <a:pt x="24" y="1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 name="Freeform 159"/>
              <p:cNvSpPr>
                <a:spLocks/>
              </p:cNvSpPr>
              <p:nvPr/>
            </p:nvSpPr>
            <p:spPr bwMode="auto">
              <a:xfrm>
                <a:off x="1882" y="1022"/>
                <a:ext cx="104" cy="102"/>
              </a:xfrm>
              <a:custGeom>
                <a:avLst/>
                <a:gdLst>
                  <a:gd name="T0" fmla="*/ 82 w 104"/>
                  <a:gd name="T1" fmla="*/ 14 h 102"/>
                  <a:gd name="T2" fmla="*/ 94 w 104"/>
                  <a:gd name="T3" fmla="*/ 24 h 102"/>
                  <a:gd name="T4" fmla="*/ 82 w 104"/>
                  <a:gd name="T5" fmla="*/ 24 h 102"/>
                  <a:gd name="T6" fmla="*/ 56 w 104"/>
                  <a:gd name="T7" fmla="*/ 42 h 102"/>
                  <a:gd name="T8" fmla="*/ 88 w 104"/>
                  <a:gd name="T9" fmla="*/ 42 h 102"/>
                  <a:gd name="T10" fmla="*/ 102 w 104"/>
                  <a:gd name="T11" fmla="*/ 52 h 102"/>
                  <a:gd name="T12" fmla="*/ 88 w 104"/>
                  <a:gd name="T13" fmla="*/ 52 h 102"/>
                  <a:gd name="T14" fmla="*/ 60 w 104"/>
                  <a:gd name="T15" fmla="*/ 52 h 102"/>
                  <a:gd name="T16" fmla="*/ 76 w 104"/>
                  <a:gd name="T17" fmla="*/ 70 h 102"/>
                  <a:gd name="T18" fmla="*/ 90 w 104"/>
                  <a:gd name="T19" fmla="*/ 80 h 102"/>
                  <a:gd name="T20" fmla="*/ 104 w 104"/>
                  <a:gd name="T21" fmla="*/ 86 h 102"/>
                  <a:gd name="T22" fmla="*/ 98 w 104"/>
                  <a:gd name="T23" fmla="*/ 96 h 102"/>
                  <a:gd name="T24" fmla="*/ 74 w 104"/>
                  <a:gd name="T25" fmla="*/ 80 h 102"/>
                  <a:gd name="T26" fmla="*/ 64 w 104"/>
                  <a:gd name="T27" fmla="*/ 70 h 102"/>
                  <a:gd name="T28" fmla="*/ 56 w 104"/>
                  <a:gd name="T29" fmla="*/ 58 h 102"/>
                  <a:gd name="T30" fmla="*/ 56 w 104"/>
                  <a:gd name="T31" fmla="*/ 90 h 102"/>
                  <a:gd name="T32" fmla="*/ 56 w 104"/>
                  <a:gd name="T33" fmla="*/ 102 h 102"/>
                  <a:gd name="T34" fmla="*/ 44 w 104"/>
                  <a:gd name="T35" fmla="*/ 102 h 102"/>
                  <a:gd name="T36" fmla="*/ 46 w 104"/>
                  <a:gd name="T37" fmla="*/ 70 h 102"/>
                  <a:gd name="T38" fmla="*/ 46 w 104"/>
                  <a:gd name="T39" fmla="*/ 58 h 102"/>
                  <a:gd name="T40" fmla="*/ 38 w 104"/>
                  <a:gd name="T41" fmla="*/ 70 h 102"/>
                  <a:gd name="T42" fmla="*/ 30 w 104"/>
                  <a:gd name="T43" fmla="*/ 78 h 102"/>
                  <a:gd name="T44" fmla="*/ 6 w 104"/>
                  <a:gd name="T45" fmla="*/ 96 h 102"/>
                  <a:gd name="T46" fmla="*/ 0 w 104"/>
                  <a:gd name="T47" fmla="*/ 86 h 102"/>
                  <a:gd name="T48" fmla="*/ 12 w 104"/>
                  <a:gd name="T49" fmla="*/ 80 h 102"/>
                  <a:gd name="T50" fmla="*/ 32 w 104"/>
                  <a:gd name="T51" fmla="*/ 62 h 102"/>
                  <a:gd name="T52" fmla="*/ 16 w 104"/>
                  <a:gd name="T53" fmla="*/ 52 h 102"/>
                  <a:gd name="T54" fmla="*/ 4 w 104"/>
                  <a:gd name="T55" fmla="*/ 52 h 102"/>
                  <a:gd name="T56" fmla="*/ 4 w 104"/>
                  <a:gd name="T57" fmla="*/ 42 h 102"/>
                  <a:gd name="T58" fmla="*/ 46 w 104"/>
                  <a:gd name="T59" fmla="*/ 42 h 102"/>
                  <a:gd name="T60" fmla="*/ 22 w 104"/>
                  <a:gd name="T61" fmla="*/ 24 h 102"/>
                  <a:gd name="T62" fmla="*/ 10 w 104"/>
                  <a:gd name="T63" fmla="*/ 24 h 102"/>
                  <a:gd name="T64" fmla="*/ 10 w 104"/>
                  <a:gd name="T65" fmla="*/ 14 h 102"/>
                  <a:gd name="T66" fmla="*/ 46 w 104"/>
                  <a:gd name="T67" fmla="*/ 14 h 102"/>
                  <a:gd name="T68" fmla="*/ 46 w 104"/>
                  <a:gd name="T69" fmla="*/ 8 h 102"/>
                  <a:gd name="T70" fmla="*/ 56 w 104"/>
                  <a:gd name="T71" fmla="*/ 0 h 102"/>
                  <a:gd name="T72" fmla="*/ 56 w 104"/>
                  <a:gd name="T73" fmla="*/ 8 h 102"/>
                  <a:gd name="T74" fmla="*/ 82 w 104"/>
                  <a:gd name="T75"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2">
                    <a:moveTo>
                      <a:pt x="82" y="14"/>
                    </a:moveTo>
                    <a:lnTo>
                      <a:pt x="82" y="14"/>
                    </a:lnTo>
                    <a:lnTo>
                      <a:pt x="94" y="14"/>
                    </a:lnTo>
                    <a:lnTo>
                      <a:pt x="94" y="24"/>
                    </a:lnTo>
                    <a:lnTo>
                      <a:pt x="94" y="24"/>
                    </a:lnTo>
                    <a:lnTo>
                      <a:pt x="82" y="24"/>
                    </a:lnTo>
                    <a:lnTo>
                      <a:pt x="56" y="24"/>
                    </a:lnTo>
                    <a:lnTo>
                      <a:pt x="56" y="42"/>
                    </a:lnTo>
                    <a:lnTo>
                      <a:pt x="88" y="42"/>
                    </a:lnTo>
                    <a:lnTo>
                      <a:pt x="88" y="42"/>
                    </a:lnTo>
                    <a:lnTo>
                      <a:pt x="102" y="42"/>
                    </a:lnTo>
                    <a:lnTo>
                      <a:pt x="102" y="52"/>
                    </a:lnTo>
                    <a:lnTo>
                      <a:pt x="102" y="52"/>
                    </a:lnTo>
                    <a:lnTo>
                      <a:pt x="88" y="52"/>
                    </a:lnTo>
                    <a:lnTo>
                      <a:pt x="60" y="52"/>
                    </a:lnTo>
                    <a:lnTo>
                      <a:pt x="60" y="52"/>
                    </a:lnTo>
                    <a:lnTo>
                      <a:pt x="68" y="62"/>
                    </a:lnTo>
                    <a:lnTo>
                      <a:pt x="76" y="70"/>
                    </a:lnTo>
                    <a:lnTo>
                      <a:pt x="76" y="70"/>
                    </a:lnTo>
                    <a:lnTo>
                      <a:pt x="90" y="80"/>
                    </a:lnTo>
                    <a:lnTo>
                      <a:pt x="104" y="86"/>
                    </a:lnTo>
                    <a:lnTo>
                      <a:pt x="104" y="86"/>
                    </a:lnTo>
                    <a:lnTo>
                      <a:pt x="98" y="96"/>
                    </a:lnTo>
                    <a:lnTo>
                      <a:pt x="98" y="96"/>
                    </a:lnTo>
                    <a:lnTo>
                      <a:pt x="84" y="88"/>
                    </a:lnTo>
                    <a:lnTo>
                      <a:pt x="74" y="80"/>
                    </a:lnTo>
                    <a:lnTo>
                      <a:pt x="74" y="80"/>
                    </a:lnTo>
                    <a:lnTo>
                      <a:pt x="64" y="70"/>
                    </a:lnTo>
                    <a:lnTo>
                      <a:pt x="56" y="58"/>
                    </a:lnTo>
                    <a:lnTo>
                      <a:pt x="56" y="58"/>
                    </a:lnTo>
                    <a:lnTo>
                      <a:pt x="56" y="70"/>
                    </a:lnTo>
                    <a:lnTo>
                      <a:pt x="56" y="90"/>
                    </a:lnTo>
                    <a:lnTo>
                      <a:pt x="56" y="90"/>
                    </a:lnTo>
                    <a:lnTo>
                      <a:pt x="56" y="102"/>
                    </a:lnTo>
                    <a:lnTo>
                      <a:pt x="44" y="102"/>
                    </a:lnTo>
                    <a:lnTo>
                      <a:pt x="44" y="102"/>
                    </a:lnTo>
                    <a:lnTo>
                      <a:pt x="46" y="90"/>
                    </a:lnTo>
                    <a:lnTo>
                      <a:pt x="46" y="70"/>
                    </a:lnTo>
                    <a:lnTo>
                      <a:pt x="46" y="70"/>
                    </a:lnTo>
                    <a:lnTo>
                      <a:pt x="46" y="58"/>
                    </a:lnTo>
                    <a:lnTo>
                      <a:pt x="46" y="58"/>
                    </a:lnTo>
                    <a:lnTo>
                      <a:pt x="38" y="70"/>
                    </a:lnTo>
                    <a:lnTo>
                      <a:pt x="30" y="78"/>
                    </a:lnTo>
                    <a:lnTo>
                      <a:pt x="30" y="78"/>
                    </a:lnTo>
                    <a:lnTo>
                      <a:pt x="20" y="88"/>
                    </a:lnTo>
                    <a:lnTo>
                      <a:pt x="6" y="96"/>
                    </a:lnTo>
                    <a:lnTo>
                      <a:pt x="6" y="96"/>
                    </a:lnTo>
                    <a:lnTo>
                      <a:pt x="0" y="86"/>
                    </a:lnTo>
                    <a:lnTo>
                      <a:pt x="0" y="86"/>
                    </a:lnTo>
                    <a:lnTo>
                      <a:pt x="12" y="80"/>
                    </a:lnTo>
                    <a:lnTo>
                      <a:pt x="22" y="72"/>
                    </a:lnTo>
                    <a:lnTo>
                      <a:pt x="32" y="62"/>
                    </a:lnTo>
                    <a:lnTo>
                      <a:pt x="40" y="52"/>
                    </a:lnTo>
                    <a:lnTo>
                      <a:pt x="16" y="52"/>
                    </a:lnTo>
                    <a:lnTo>
                      <a:pt x="16" y="52"/>
                    </a:lnTo>
                    <a:lnTo>
                      <a:pt x="4" y="52"/>
                    </a:lnTo>
                    <a:lnTo>
                      <a:pt x="4" y="42"/>
                    </a:lnTo>
                    <a:lnTo>
                      <a:pt x="4" y="42"/>
                    </a:lnTo>
                    <a:lnTo>
                      <a:pt x="16" y="42"/>
                    </a:lnTo>
                    <a:lnTo>
                      <a:pt x="46" y="42"/>
                    </a:lnTo>
                    <a:lnTo>
                      <a:pt x="46" y="24"/>
                    </a:lnTo>
                    <a:lnTo>
                      <a:pt x="22" y="24"/>
                    </a:lnTo>
                    <a:lnTo>
                      <a:pt x="22" y="24"/>
                    </a:lnTo>
                    <a:lnTo>
                      <a:pt x="10" y="24"/>
                    </a:lnTo>
                    <a:lnTo>
                      <a:pt x="10" y="14"/>
                    </a:lnTo>
                    <a:lnTo>
                      <a:pt x="10" y="14"/>
                    </a:lnTo>
                    <a:lnTo>
                      <a:pt x="22" y="14"/>
                    </a:lnTo>
                    <a:lnTo>
                      <a:pt x="46" y="14"/>
                    </a:lnTo>
                    <a:lnTo>
                      <a:pt x="46" y="8"/>
                    </a:lnTo>
                    <a:lnTo>
                      <a:pt x="46" y="8"/>
                    </a:lnTo>
                    <a:lnTo>
                      <a:pt x="46" y="0"/>
                    </a:lnTo>
                    <a:lnTo>
                      <a:pt x="56" y="0"/>
                    </a:lnTo>
                    <a:lnTo>
                      <a:pt x="56" y="0"/>
                    </a:lnTo>
                    <a:lnTo>
                      <a:pt x="56" y="8"/>
                    </a:lnTo>
                    <a:lnTo>
                      <a:pt x="56" y="14"/>
                    </a:lnTo>
                    <a:lnTo>
                      <a:pt x="82" y="14"/>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8" name="Freeform 160"/>
              <p:cNvSpPr>
                <a:spLocks noEditPoints="1"/>
              </p:cNvSpPr>
              <p:nvPr/>
            </p:nvSpPr>
            <p:spPr bwMode="auto">
              <a:xfrm>
                <a:off x="1994" y="1020"/>
                <a:ext cx="104" cy="104"/>
              </a:xfrm>
              <a:custGeom>
                <a:avLst/>
                <a:gdLst>
                  <a:gd name="T0" fmla="*/ 54 w 104"/>
                  <a:gd name="T1" fmla="*/ 0 h 104"/>
                  <a:gd name="T2" fmla="*/ 64 w 104"/>
                  <a:gd name="T3" fmla="*/ 10 h 104"/>
                  <a:gd name="T4" fmla="*/ 90 w 104"/>
                  <a:gd name="T5" fmla="*/ 10 h 104"/>
                  <a:gd name="T6" fmla="*/ 104 w 104"/>
                  <a:gd name="T7" fmla="*/ 20 h 104"/>
                  <a:gd name="T8" fmla="*/ 28 w 104"/>
                  <a:gd name="T9" fmla="*/ 20 h 104"/>
                  <a:gd name="T10" fmla="*/ 26 w 104"/>
                  <a:gd name="T11" fmla="*/ 66 h 104"/>
                  <a:gd name="T12" fmla="*/ 16 w 104"/>
                  <a:gd name="T13" fmla="*/ 96 h 104"/>
                  <a:gd name="T14" fmla="*/ 2 w 104"/>
                  <a:gd name="T15" fmla="*/ 96 h 104"/>
                  <a:gd name="T16" fmla="*/ 12 w 104"/>
                  <a:gd name="T17" fmla="*/ 82 h 104"/>
                  <a:gd name="T18" fmla="*/ 16 w 104"/>
                  <a:gd name="T19" fmla="*/ 62 h 104"/>
                  <a:gd name="T20" fmla="*/ 2 w 104"/>
                  <a:gd name="T21" fmla="*/ 70 h 104"/>
                  <a:gd name="T22" fmla="*/ 8 w 104"/>
                  <a:gd name="T23" fmla="*/ 56 h 104"/>
                  <a:gd name="T24" fmla="*/ 18 w 104"/>
                  <a:gd name="T25" fmla="*/ 34 h 104"/>
                  <a:gd name="T26" fmla="*/ 30 w 104"/>
                  <a:gd name="T27" fmla="*/ 10 h 104"/>
                  <a:gd name="T28" fmla="*/ 6 w 104"/>
                  <a:gd name="T29" fmla="*/ 20 h 104"/>
                  <a:gd name="T30" fmla="*/ 16 w 104"/>
                  <a:gd name="T31" fmla="*/ 40 h 104"/>
                  <a:gd name="T32" fmla="*/ 4 w 104"/>
                  <a:gd name="T33" fmla="*/ 34 h 104"/>
                  <a:gd name="T34" fmla="*/ 88 w 104"/>
                  <a:gd name="T35" fmla="*/ 78 h 104"/>
                  <a:gd name="T36" fmla="*/ 82 w 104"/>
                  <a:gd name="T37" fmla="*/ 86 h 104"/>
                  <a:gd name="T38" fmla="*/ 66 w 104"/>
                  <a:gd name="T39" fmla="*/ 68 h 104"/>
                  <a:gd name="T40" fmla="*/ 50 w 104"/>
                  <a:gd name="T41" fmla="*/ 86 h 104"/>
                  <a:gd name="T42" fmla="*/ 44 w 104"/>
                  <a:gd name="T43" fmla="*/ 92 h 104"/>
                  <a:gd name="T44" fmla="*/ 34 w 104"/>
                  <a:gd name="T45" fmla="*/ 104 h 104"/>
                  <a:gd name="T46" fmla="*/ 34 w 104"/>
                  <a:gd name="T47" fmla="*/ 56 h 104"/>
                  <a:gd name="T48" fmla="*/ 44 w 104"/>
                  <a:gd name="T49" fmla="*/ 46 h 104"/>
                  <a:gd name="T50" fmla="*/ 60 w 104"/>
                  <a:gd name="T51" fmla="*/ 36 h 104"/>
                  <a:gd name="T52" fmla="*/ 32 w 104"/>
                  <a:gd name="T53" fmla="*/ 36 h 104"/>
                  <a:gd name="T54" fmla="*/ 42 w 104"/>
                  <a:gd name="T55" fmla="*/ 28 h 104"/>
                  <a:gd name="T56" fmla="*/ 100 w 104"/>
                  <a:gd name="T57" fmla="*/ 28 h 104"/>
                  <a:gd name="T58" fmla="*/ 88 w 104"/>
                  <a:gd name="T59" fmla="*/ 36 h 104"/>
                  <a:gd name="T60" fmla="*/ 70 w 104"/>
                  <a:gd name="T61" fmla="*/ 46 h 104"/>
                  <a:gd name="T62" fmla="*/ 98 w 104"/>
                  <a:gd name="T63" fmla="*/ 46 h 104"/>
                  <a:gd name="T64" fmla="*/ 98 w 104"/>
                  <a:gd name="T65" fmla="*/ 92 h 104"/>
                  <a:gd name="T66" fmla="*/ 94 w 104"/>
                  <a:gd name="T67" fmla="*/ 100 h 104"/>
                  <a:gd name="T68" fmla="*/ 80 w 104"/>
                  <a:gd name="T69" fmla="*/ 102 h 104"/>
                  <a:gd name="T70" fmla="*/ 74 w 104"/>
                  <a:gd name="T71" fmla="*/ 102 h 104"/>
                  <a:gd name="T72" fmla="*/ 82 w 104"/>
                  <a:gd name="T73" fmla="*/ 94 h 104"/>
                  <a:gd name="T74" fmla="*/ 88 w 104"/>
                  <a:gd name="T75" fmla="*/ 90 h 104"/>
                  <a:gd name="T76" fmla="*/ 44 w 104"/>
                  <a:gd name="T77" fmla="*/ 78 h 104"/>
                  <a:gd name="T78" fmla="*/ 54 w 104"/>
                  <a:gd name="T79" fmla="*/ 70 h 104"/>
                  <a:gd name="T80" fmla="*/ 44 w 104"/>
                  <a:gd name="T81" fmla="*/ 54 h 104"/>
                  <a:gd name="T82" fmla="*/ 68 w 104"/>
                  <a:gd name="T83" fmla="*/ 54 h 104"/>
                  <a:gd name="T84" fmla="*/ 76 w 104"/>
                  <a:gd name="T85" fmla="*/ 68 h 104"/>
                  <a:gd name="T86" fmla="*/ 68 w 104"/>
                  <a:gd name="T87"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04">
                    <a:moveTo>
                      <a:pt x="54" y="10"/>
                    </a:moveTo>
                    <a:lnTo>
                      <a:pt x="54" y="10"/>
                    </a:lnTo>
                    <a:lnTo>
                      <a:pt x="54" y="0"/>
                    </a:lnTo>
                    <a:lnTo>
                      <a:pt x="66" y="0"/>
                    </a:lnTo>
                    <a:lnTo>
                      <a:pt x="66" y="0"/>
                    </a:lnTo>
                    <a:lnTo>
                      <a:pt x="64" y="10"/>
                    </a:lnTo>
                    <a:lnTo>
                      <a:pt x="64" y="10"/>
                    </a:lnTo>
                    <a:lnTo>
                      <a:pt x="90" y="10"/>
                    </a:lnTo>
                    <a:lnTo>
                      <a:pt x="90" y="10"/>
                    </a:lnTo>
                    <a:lnTo>
                      <a:pt x="104" y="10"/>
                    </a:lnTo>
                    <a:lnTo>
                      <a:pt x="104" y="20"/>
                    </a:lnTo>
                    <a:lnTo>
                      <a:pt x="104" y="20"/>
                    </a:lnTo>
                    <a:lnTo>
                      <a:pt x="90" y="20"/>
                    </a:lnTo>
                    <a:lnTo>
                      <a:pt x="28" y="20"/>
                    </a:lnTo>
                    <a:lnTo>
                      <a:pt x="28" y="20"/>
                    </a:lnTo>
                    <a:lnTo>
                      <a:pt x="28" y="50"/>
                    </a:lnTo>
                    <a:lnTo>
                      <a:pt x="26" y="66"/>
                    </a:lnTo>
                    <a:lnTo>
                      <a:pt x="26" y="66"/>
                    </a:lnTo>
                    <a:lnTo>
                      <a:pt x="24" y="78"/>
                    </a:lnTo>
                    <a:lnTo>
                      <a:pt x="20" y="88"/>
                    </a:lnTo>
                    <a:lnTo>
                      <a:pt x="16" y="96"/>
                    </a:lnTo>
                    <a:lnTo>
                      <a:pt x="10" y="104"/>
                    </a:lnTo>
                    <a:lnTo>
                      <a:pt x="10" y="104"/>
                    </a:lnTo>
                    <a:lnTo>
                      <a:pt x="2" y="96"/>
                    </a:lnTo>
                    <a:lnTo>
                      <a:pt x="2" y="96"/>
                    </a:lnTo>
                    <a:lnTo>
                      <a:pt x="8" y="90"/>
                    </a:lnTo>
                    <a:lnTo>
                      <a:pt x="12" y="82"/>
                    </a:lnTo>
                    <a:lnTo>
                      <a:pt x="16" y="72"/>
                    </a:lnTo>
                    <a:lnTo>
                      <a:pt x="16" y="62"/>
                    </a:lnTo>
                    <a:lnTo>
                      <a:pt x="16" y="62"/>
                    </a:lnTo>
                    <a:lnTo>
                      <a:pt x="4" y="68"/>
                    </a:lnTo>
                    <a:lnTo>
                      <a:pt x="4" y="68"/>
                    </a:lnTo>
                    <a:lnTo>
                      <a:pt x="2" y="70"/>
                    </a:lnTo>
                    <a:lnTo>
                      <a:pt x="0" y="60"/>
                    </a:lnTo>
                    <a:lnTo>
                      <a:pt x="0" y="60"/>
                    </a:lnTo>
                    <a:lnTo>
                      <a:pt x="8" y="56"/>
                    </a:lnTo>
                    <a:lnTo>
                      <a:pt x="18" y="52"/>
                    </a:lnTo>
                    <a:lnTo>
                      <a:pt x="18" y="34"/>
                    </a:lnTo>
                    <a:lnTo>
                      <a:pt x="18" y="34"/>
                    </a:lnTo>
                    <a:lnTo>
                      <a:pt x="16" y="10"/>
                    </a:lnTo>
                    <a:lnTo>
                      <a:pt x="16" y="10"/>
                    </a:lnTo>
                    <a:lnTo>
                      <a:pt x="30" y="10"/>
                    </a:lnTo>
                    <a:lnTo>
                      <a:pt x="54" y="10"/>
                    </a:lnTo>
                    <a:lnTo>
                      <a:pt x="54" y="10"/>
                    </a:lnTo>
                    <a:close/>
                    <a:moveTo>
                      <a:pt x="6" y="20"/>
                    </a:moveTo>
                    <a:lnTo>
                      <a:pt x="6" y="20"/>
                    </a:lnTo>
                    <a:lnTo>
                      <a:pt x="12" y="30"/>
                    </a:lnTo>
                    <a:lnTo>
                      <a:pt x="16" y="40"/>
                    </a:lnTo>
                    <a:lnTo>
                      <a:pt x="8" y="46"/>
                    </a:lnTo>
                    <a:lnTo>
                      <a:pt x="8" y="46"/>
                    </a:lnTo>
                    <a:lnTo>
                      <a:pt x="4" y="34"/>
                    </a:lnTo>
                    <a:lnTo>
                      <a:pt x="0" y="26"/>
                    </a:lnTo>
                    <a:lnTo>
                      <a:pt x="6" y="20"/>
                    </a:lnTo>
                    <a:close/>
                    <a:moveTo>
                      <a:pt x="88" y="78"/>
                    </a:moveTo>
                    <a:lnTo>
                      <a:pt x="88" y="78"/>
                    </a:lnTo>
                    <a:lnTo>
                      <a:pt x="82" y="86"/>
                    </a:lnTo>
                    <a:lnTo>
                      <a:pt x="82" y="86"/>
                    </a:lnTo>
                    <a:lnTo>
                      <a:pt x="72" y="76"/>
                    </a:lnTo>
                    <a:lnTo>
                      <a:pt x="66" y="68"/>
                    </a:lnTo>
                    <a:lnTo>
                      <a:pt x="66" y="68"/>
                    </a:lnTo>
                    <a:lnTo>
                      <a:pt x="60" y="78"/>
                    </a:lnTo>
                    <a:lnTo>
                      <a:pt x="50" y="86"/>
                    </a:lnTo>
                    <a:lnTo>
                      <a:pt x="50" y="86"/>
                    </a:lnTo>
                    <a:lnTo>
                      <a:pt x="44" y="80"/>
                    </a:lnTo>
                    <a:lnTo>
                      <a:pt x="44" y="92"/>
                    </a:lnTo>
                    <a:lnTo>
                      <a:pt x="44" y="92"/>
                    </a:lnTo>
                    <a:lnTo>
                      <a:pt x="44" y="104"/>
                    </a:lnTo>
                    <a:lnTo>
                      <a:pt x="34" y="104"/>
                    </a:lnTo>
                    <a:lnTo>
                      <a:pt x="34" y="104"/>
                    </a:lnTo>
                    <a:lnTo>
                      <a:pt x="34" y="92"/>
                    </a:lnTo>
                    <a:lnTo>
                      <a:pt x="34" y="56"/>
                    </a:lnTo>
                    <a:lnTo>
                      <a:pt x="34" y="56"/>
                    </a:lnTo>
                    <a:lnTo>
                      <a:pt x="34" y="46"/>
                    </a:lnTo>
                    <a:lnTo>
                      <a:pt x="34" y="46"/>
                    </a:lnTo>
                    <a:lnTo>
                      <a:pt x="44" y="46"/>
                    </a:lnTo>
                    <a:lnTo>
                      <a:pt x="60" y="46"/>
                    </a:lnTo>
                    <a:lnTo>
                      <a:pt x="60" y="46"/>
                    </a:lnTo>
                    <a:lnTo>
                      <a:pt x="60" y="36"/>
                    </a:lnTo>
                    <a:lnTo>
                      <a:pt x="42" y="36"/>
                    </a:lnTo>
                    <a:lnTo>
                      <a:pt x="42" y="36"/>
                    </a:lnTo>
                    <a:lnTo>
                      <a:pt x="32" y="36"/>
                    </a:lnTo>
                    <a:lnTo>
                      <a:pt x="32" y="28"/>
                    </a:lnTo>
                    <a:lnTo>
                      <a:pt x="32" y="28"/>
                    </a:lnTo>
                    <a:lnTo>
                      <a:pt x="42" y="28"/>
                    </a:lnTo>
                    <a:lnTo>
                      <a:pt x="88" y="28"/>
                    </a:lnTo>
                    <a:lnTo>
                      <a:pt x="88" y="28"/>
                    </a:lnTo>
                    <a:lnTo>
                      <a:pt x="100" y="28"/>
                    </a:lnTo>
                    <a:lnTo>
                      <a:pt x="100" y="36"/>
                    </a:lnTo>
                    <a:lnTo>
                      <a:pt x="100" y="36"/>
                    </a:lnTo>
                    <a:lnTo>
                      <a:pt x="88" y="36"/>
                    </a:lnTo>
                    <a:lnTo>
                      <a:pt x="70" y="36"/>
                    </a:lnTo>
                    <a:lnTo>
                      <a:pt x="70" y="36"/>
                    </a:lnTo>
                    <a:lnTo>
                      <a:pt x="70" y="46"/>
                    </a:lnTo>
                    <a:lnTo>
                      <a:pt x="86" y="46"/>
                    </a:lnTo>
                    <a:lnTo>
                      <a:pt x="86" y="46"/>
                    </a:lnTo>
                    <a:lnTo>
                      <a:pt x="98" y="46"/>
                    </a:lnTo>
                    <a:lnTo>
                      <a:pt x="98" y="46"/>
                    </a:lnTo>
                    <a:lnTo>
                      <a:pt x="98" y="58"/>
                    </a:lnTo>
                    <a:lnTo>
                      <a:pt x="98" y="92"/>
                    </a:lnTo>
                    <a:lnTo>
                      <a:pt x="98" y="92"/>
                    </a:lnTo>
                    <a:lnTo>
                      <a:pt x="96" y="98"/>
                    </a:lnTo>
                    <a:lnTo>
                      <a:pt x="94" y="100"/>
                    </a:lnTo>
                    <a:lnTo>
                      <a:pt x="94" y="100"/>
                    </a:lnTo>
                    <a:lnTo>
                      <a:pt x="88" y="102"/>
                    </a:lnTo>
                    <a:lnTo>
                      <a:pt x="80" y="102"/>
                    </a:lnTo>
                    <a:lnTo>
                      <a:pt x="80" y="102"/>
                    </a:lnTo>
                    <a:lnTo>
                      <a:pt x="74" y="102"/>
                    </a:lnTo>
                    <a:lnTo>
                      <a:pt x="74" y="102"/>
                    </a:lnTo>
                    <a:lnTo>
                      <a:pt x="70" y="92"/>
                    </a:lnTo>
                    <a:lnTo>
                      <a:pt x="70" y="92"/>
                    </a:lnTo>
                    <a:lnTo>
                      <a:pt x="82" y="94"/>
                    </a:lnTo>
                    <a:lnTo>
                      <a:pt x="82" y="94"/>
                    </a:lnTo>
                    <a:lnTo>
                      <a:pt x="86" y="92"/>
                    </a:lnTo>
                    <a:lnTo>
                      <a:pt x="88" y="90"/>
                    </a:lnTo>
                    <a:lnTo>
                      <a:pt x="88" y="78"/>
                    </a:lnTo>
                    <a:close/>
                    <a:moveTo>
                      <a:pt x="44" y="78"/>
                    </a:moveTo>
                    <a:lnTo>
                      <a:pt x="44" y="78"/>
                    </a:lnTo>
                    <a:lnTo>
                      <a:pt x="48" y="74"/>
                    </a:lnTo>
                    <a:lnTo>
                      <a:pt x="54" y="70"/>
                    </a:lnTo>
                    <a:lnTo>
                      <a:pt x="54" y="70"/>
                    </a:lnTo>
                    <a:lnTo>
                      <a:pt x="58" y="64"/>
                    </a:lnTo>
                    <a:lnTo>
                      <a:pt x="60" y="54"/>
                    </a:lnTo>
                    <a:lnTo>
                      <a:pt x="44" y="54"/>
                    </a:lnTo>
                    <a:lnTo>
                      <a:pt x="44" y="78"/>
                    </a:lnTo>
                    <a:close/>
                    <a:moveTo>
                      <a:pt x="68" y="54"/>
                    </a:moveTo>
                    <a:lnTo>
                      <a:pt x="68" y="54"/>
                    </a:lnTo>
                    <a:lnTo>
                      <a:pt x="68" y="58"/>
                    </a:lnTo>
                    <a:lnTo>
                      <a:pt x="68" y="58"/>
                    </a:lnTo>
                    <a:lnTo>
                      <a:pt x="76" y="68"/>
                    </a:lnTo>
                    <a:lnTo>
                      <a:pt x="88" y="78"/>
                    </a:lnTo>
                    <a:lnTo>
                      <a:pt x="88" y="54"/>
                    </a:lnTo>
                    <a:lnTo>
                      <a:pt x="68" y="54"/>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9" name="Freeform 161"/>
              <p:cNvSpPr>
                <a:spLocks noEditPoints="1"/>
              </p:cNvSpPr>
              <p:nvPr/>
            </p:nvSpPr>
            <p:spPr bwMode="auto">
              <a:xfrm>
                <a:off x="2108" y="1030"/>
                <a:ext cx="100" cy="92"/>
              </a:xfrm>
              <a:custGeom>
                <a:avLst/>
                <a:gdLst>
                  <a:gd name="T0" fmla="*/ 54 w 100"/>
                  <a:gd name="T1" fmla="*/ 40 h 92"/>
                  <a:gd name="T2" fmla="*/ 54 w 100"/>
                  <a:gd name="T3" fmla="*/ 40 h 92"/>
                  <a:gd name="T4" fmla="*/ 52 w 100"/>
                  <a:gd name="T5" fmla="*/ 56 h 92"/>
                  <a:gd name="T6" fmla="*/ 48 w 100"/>
                  <a:gd name="T7" fmla="*/ 68 h 92"/>
                  <a:gd name="T8" fmla="*/ 48 w 100"/>
                  <a:gd name="T9" fmla="*/ 68 h 92"/>
                  <a:gd name="T10" fmla="*/ 42 w 100"/>
                  <a:gd name="T11" fmla="*/ 76 h 92"/>
                  <a:gd name="T12" fmla="*/ 36 w 100"/>
                  <a:gd name="T13" fmla="*/ 82 h 92"/>
                  <a:gd name="T14" fmla="*/ 28 w 100"/>
                  <a:gd name="T15" fmla="*/ 86 h 92"/>
                  <a:gd name="T16" fmla="*/ 18 w 100"/>
                  <a:gd name="T17" fmla="*/ 92 h 92"/>
                  <a:gd name="T18" fmla="*/ 18 w 100"/>
                  <a:gd name="T19" fmla="*/ 92 h 92"/>
                  <a:gd name="T20" fmla="*/ 14 w 100"/>
                  <a:gd name="T21" fmla="*/ 86 h 92"/>
                  <a:gd name="T22" fmla="*/ 10 w 100"/>
                  <a:gd name="T23" fmla="*/ 82 h 92"/>
                  <a:gd name="T24" fmla="*/ 10 w 100"/>
                  <a:gd name="T25" fmla="*/ 82 h 92"/>
                  <a:gd name="T26" fmla="*/ 20 w 100"/>
                  <a:gd name="T27" fmla="*/ 78 h 92"/>
                  <a:gd name="T28" fmla="*/ 28 w 100"/>
                  <a:gd name="T29" fmla="*/ 72 h 92"/>
                  <a:gd name="T30" fmla="*/ 34 w 100"/>
                  <a:gd name="T31" fmla="*/ 68 h 92"/>
                  <a:gd name="T32" fmla="*/ 38 w 100"/>
                  <a:gd name="T33" fmla="*/ 62 h 92"/>
                  <a:gd name="T34" fmla="*/ 38 w 100"/>
                  <a:gd name="T35" fmla="*/ 62 h 92"/>
                  <a:gd name="T36" fmla="*/ 40 w 100"/>
                  <a:gd name="T37" fmla="*/ 52 h 92"/>
                  <a:gd name="T38" fmla="*/ 42 w 100"/>
                  <a:gd name="T39" fmla="*/ 40 h 92"/>
                  <a:gd name="T40" fmla="*/ 14 w 100"/>
                  <a:gd name="T41" fmla="*/ 40 h 92"/>
                  <a:gd name="T42" fmla="*/ 14 w 100"/>
                  <a:gd name="T43" fmla="*/ 40 h 92"/>
                  <a:gd name="T44" fmla="*/ 0 w 100"/>
                  <a:gd name="T45" fmla="*/ 40 h 92"/>
                  <a:gd name="T46" fmla="*/ 0 w 100"/>
                  <a:gd name="T47" fmla="*/ 28 h 92"/>
                  <a:gd name="T48" fmla="*/ 0 w 100"/>
                  <a:gd name="T49" fmla="*/ 28 h 92"/>
                  <a:gd name="T50" fmla="*/ 14 w 100"/>
                  <a:gd name="T51" fmla="*/ 28 h 92"/>
                  <a:gd name="T52" fmla="*/ 78 w 100"/>
                  <a:gd name="T53" fmla="*/ 28 h 92"/>
                  <a:gd name="T54" fmla="*/ 78 w 100"/>
                  <a:gd name="T55" fmla="*/ 28 h 92"/>
                  <a:gd name="T56" fmla="*/ 94 w 100"/>
                  <a:gd name="T57" fmla="*/ 28 h 92"/>
                  <a:gd name="T58" fmla="*/ 94 w 100"/>
                  <a:gd name="T59" fmla="*/ 40 h 92"/>
                  <a:gd name="T60" fmla="*/ 94 w 100"/>
                  <a:gd name="T61" fmla="*/ 40 h 92"/>
                  <a:gd name="T62" fmla="*/ 78 w 100"/>
                  <a:gd name="T63" fmla="*/ 40 h 92"/>
                  <a:gd name="T64" fmla="*/ 54 w 100"/>
                  <a:gd name="T65" fmla="*/ 40 h 92"/>
                  <a:gd name="T66" fmla="*/ 12 w 100"/>
                  <a:gd name="T67" fmla="*/ 0 h 92"/>
                  <a:gd name="T68" fmla="*/ 12 w 100"/>
                  <a:gd name="T69" fmla="*/ 0 h 92"/>
                  <a:gd name="T70" fmla="*/ 26 w 100"/>
                  <a:gd name="T71" fmla="*/ 0 h 92"/>
                  <a:gd name="T72" fmla="*/ 58 w 100"/>
                  <a:gd name="T73" fmla="*/ 0 h 92"/>
                  <a:gd name="T74" fmla="*/ 58 w 100"/>
                  <a:gd name="T75" fmla="*/ 0 h 92"/>
                  <a:gd name="T76" fmla="*/ 72 w 100"/>
                  <a:gd name="T77" fmla="*/ 0 h 92"/>
                  <a:gd name="T78" fmla="*/ 72 w 100"/>
                  <a:gd name="T79" fmla="*/ 12 h 92"/>
                  <a:gd name="T80" fmla="*/ 72 w 100"/>
                  <a:gd name="T81" fmla="*/ 12 h 92"/>
                  <a:gd name="T82" fmla="*/ 58 w 100"/>
                  <a:gd name="T83" fmla="*/ 12 h 92"/>
                  <a:gd name="T84" fmla="*/ 26 w 100"/>
                  <a:gd name="T85" fmla="*/ 12 h 92"/>
                  <a:gd name="T86" fmla="*/ 26 w 100"/>
                  <a:gd name="T87" fmla="*/ 12 h 92"/>
                  <a:gd name="T88" fmla="*/ 12 w 100"/>
                  <a:gd name="T89" fmla="*/ 12 h 92"/>
                  <a:gd name="T90" fmla="*/ 12 w 100"/>
                  <a:gd name="T91" fmla="*/ 0 h 92"/>
                  <a:gd name="T92" fmla="*/ 82 w 100"/>
                  <a:gd name="T93" fmla="*/ 22 h 92"/>
                  <a:gd name="T94" fmla="*/ 82 w 100"/>
                  <a:gd name="T95" fmla="*/ 22 h 92"/>
                  <a:gd name="T96" fmla="*/ 78 w 100"/>
                  <a:gd name="T97" fmla="*/ 14 h 92"/>
                  <a:gd name="T98" fmla="*/ 74 w 100"/>
                  <a:gd name="T99" fmla="*/ 6 h 92"/>
                  <a:gd name="T100" fmla="*/ 80 w 100"/>
                  <a:gd name="T101" fmla="*/ 4 h 92"/>
                  <a:gd name="T102" fmla="*/ 80 w 100"/>
                  <a:gd name="T103" fmla="*/ 4 h 92"/>
                  <a:gd name="T104" fmla="*/ 86 w 100"/>
                  <a:gd name="T105" fmla="*/ 12 h 92"/>
                  <a:gd name="T106" fmla="*/ 88 w 100"/>
                  <a:gd name="T107" fmla="*/ 20 h 92"/>
                  <a:gd name="T108" fmla="*/ 82 w 100"/>
                  <a:gd name="T109" fmla="*/ 22 h 92"/>
                  <a:gd name="T110" fmla="*/ 92 w 100"/>
                  <a:gd name="T111" fmla="*/ 18 h 92"/>
                  <a:gd name="T112" fmla="*/ 92 w 100"/>
                  <a:gd name="T113" fmla="*/ 18 h 92"/>
                  <a:gd name="T114" fmla="*/ 86 w 100"/>
                  <a:gd name="T115" fmla="*/ 2 h 92"/>
                  <a:gd name="T116" fmla="*/ 92 w 100"/>
                  <a:gd name="T117" fmla="*/ 0 h 92"/>
                  <a:gd name="T118" fmla="*/ 92 w 100"/>
                  <a:gd name="T119" fmla="*/ 0 h 92"/>
                  <a:gd name="T120" fmla="*/ 96 w 100"/>
                  <a:gd name="T121" fmla="*/ 8 h 92"/>
                  <a:gd name="T122" fmla="*/ 100 w 100"/>
                  <a:gd name="T123" fmla="*/ 14 h 92"/>
                  <a:gd name="T124" fmla="*/ 92 w 100"/>
                  <a:gd name="T12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92">
                    <a:moveTo>
                      <a:pt x="54" y="40"/>
                    </a:moveTo>
                    <a:lnTo>
                      <a:pt x="54" y="40"/>
                    </a:lnTo>
                    <a:lnTo>
                      <a:pt x="52" y="56"/>
                    </a:lnTo>
                    <a:lnTo>
                      <a:pt x="48" y="68"/>
                    </a:lnTo>
                    <a:lnTo>
                      <a:pt x="48" y="68"/>
                    </a:lnTo>
                    <a:lnTo>
                      <a:pt x="42" y="76"/>
                    </a:lnTo>
                    <a:lnTo>
                      <a:pt x="36" y="82"/>
                    </a:lnTo>
                    <a:lnTo>
                      <a:pt x="28" y="86"/>
                    </a:lnTo>
                    <a:lnTo>
                      <a:pt x="18" y="92"/>
                    </a:lnTo>
                    <a:lnTo>
                      <a:pt x="18" y="92"/>
                    </a:lnTo>
                    <a:lnTo>
                      <a:pt x="14" y="86"/>
                    </a:lnTo>
                    <a:lnTo>
                      <a:pt x="10" y="82"/>
                    </a:lnTo>
                    <a:lnTo>
                      <a:pt x="10" y="82"/>
                    </a:lnTo>
                    <a:lnTo>
                      <a:pt x="20" y="78"/>
                    </a:lnTo>
                    <a:lnTo>
                      <a:pt x="28" y="72"/>
                    </a:lnTo>
                    <a:lnTo>
                      <a:pt x="34" y="68"/>
                    </a:lnTo>
                    <a:lnTo>
                      <a:pt x="38" y="62"/>
                    </a:lnTo>
                    <a:lnTo>
                      <a:pt x="38" y="62"/>
                    </a:lnTo>
                    <a:lnTo>
                      <a:pt x="40" y="52"/>
                    </a:lnTo>
                    <a:lnTo>
                      <a:pt x="42" y="40"/>
                    </a:lnTo>
                    <a:lnTo>
                      <a:pt x="14" y="40"/>
                    </a:lnTo>
                    <a:lnTo>
                      <a:pt x="14" y="40"/>
                    </a:lnTo>
                    <a:lnTo>
                      <a:pt x="0" y="40"/>
                    </a:lnTo>
                    <a:lnTo>
                      <a:pt x="0" y="28"/>
                    </a:lnTo>
                    <a:lnTo>
                      <a:pt x="0" y="28"/>
                    </a:lnTo>
                    <a:lnTo>
                      <a:pt x="14" y="28"/>
                    </a:lnTo>
                    <a:lnTo>
                      <a:pt x="78" y="28"/>
                    </a:lnTo>
                    <a:lnTo>
                      <a:pt x="78" y="28"/>
                    </a:lnTo>
                    <a:lnTo>
                      <a:pt x="94" y="28"/>
                    </a:lnTo>
                    <a:lnTo>
                      <a:pt x="94" y="40"/>
                    </a:lnTo>
                    <a:lnTo>
                      <a:pt x="94" y="40"/>
                    </a:lnTo>
                    <a:lnTo>
                      <a:pt x="78" y="40"/>
                    </a:lnTo>
                    <a:lnTo>
                      <a:pt x="54" y="40"/>
                    </a:lnTo>
                    <a:close/>
                    <a:moveTo>
                      <a:pt x="12" y="0"/>
                    </a:moveTo>
                    <a:lnTo>
                      <a:pt x="12" y="0"/>
                    </a:lnTo>
                    <a:lnTo>
                      <a:pt x="26" y="0"/>
                    </a:lnTo>
                    <a:lnTo>
                      <a:pt x="58" y="0"/>
                    </a:lnTo>
                    <a:lnTo>
                      <a:pt x="58" y="0"/>
                    </a:lnTo>
                    <a:lnTo>
                      <a:pt x="72" y="0"/>
                    </a:lnTo>
                    <a:lnTo>
                      <a:pt x="72" y="12"/>
                    </a:lnTo>
                    <a:lnTo>
                      <a:pt x="72" y="12"/>
                    </a:lnTo>
                    <a:lnTo>
                      <a:pt x="58" y="12"/>
                    </a:lnTo>
                    <a:lnTo>
                      <a:pt x="26" y="12"/>
                    </a:lnTo>
                    <a:lnTo>
                      <a:pt x="26" y="12"/>
                    </a:lnTo>
                    <a:lnTo>
                      <a:pt x="12" y="12"/>
                    </a:lnTo>
                    <a:lnTo>
                      <a:pt x="12" y="0"/>
                    </a:lnTo>
                    <a:close/>
                    <a:moveTo>
                      <a:pt x="82" y="22"/>
                    </a:moveTo>
                    <a:lnTo>
                      <a:pt x="82" y="22"/>
                    </a:lnTo>
                    <a:lnTo>
                      <a:pt x="78" y="14"/>
                    </a:lnTo>
                    <a:lnTo>
                      <a:pt x="74" y="6"/>
                    </a:lnTo>
                    <a:lnTo>
                      <a:pt x="80" y="4"/>
                    </a:lnTo>
                    <a:lnTo>
                      <a:pt x="80" y="4"/>
                    </a:lnTo>
                    <a:lnTo>
                      <a:pt x="86" y="12"/>
                    </a:lnTo>
                    <a:lnTo>
                      <a:pt x="88" y="20"/>
                    </a:lnTo>
                    <a:lnTo>
                      <a:pt x="82" y="22"/>
                    </a:lnTo>
                    <a:close/>
                    <a:moveTo>
                      <a:pt x="92" y="18"/>
                    </a:moveTo>
                    <a:lnTo>
                      <a:pt x="92" y="18"/>
                    </a:lnTo>
                    <a:lnTo>
                      <a:pt x="86" y="2"/>
                    </a:lnTo>
                    <a:lnTo>
                      <a:pt x="92" y="0"/>
                    </a:lnTo>
                    <a:lnTo>
                      <a:pt x="92" y="0"/>
                    </a:lnTo>
                    <a:lnTo>
                      <a:pt x="96" y="8"/>
                    </a:lnTo>
                    <a:lnTo>
                      <a:pt x="100" y="14"/>
                    </a:lnTo>
                    <a:lnTo>
                      <a:pt x="92" y="1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0" name="Freeform 162"/>
              <p:cNvSpPr>
                <a:spLocks/>
              </p:cNvSpPr>
              <p:nvPr/>
            </p:nvSpPr>
            <p:spPr bwMode="auto">
              <a:xfrm>
                <a:off x="2218" y="1066"/>
                <a:ext cx="94" cy="12"/>
              </a:xfrm>
              <a:custGeom>
                <a:avLst/>
                <a:gdLst>
                  <a:gd name="T0" fmla="*/ 0 w 94"/>
                  <a:gd name="T1" fmla="*/ 0 h 12"/>
                  <a:gd name="T2" fmla="*/ 0 w 94"/>
                  <a:gd name="T3" fmla="*/ 0 h 12"/>
                  <a:gd name="T4" fmla="*/ 18 w 94"/>
                  <a:gd name="T5" fmla="*/ 0 h 12"/>
                  <a:gd name="T6" fmla="*/ 78 w 94"/>
                  <a:gd name="T7" fmla="*/ 0 h 12"/>
                  <a:gd name="T8" fmla="*/ 78 w 94"/>
                  <a:gd name="T9" fmla="*/ 0 h 12"/>
                  <a:gd name="T10" fmla="*/ 94 w 94"/>
                  <a:gd name="T11" fmla="*/ 0 h 12"/>
                  <a:gd name="T12" fmla="*/ 94 w 94"/>
                  <a:gd name="T13" fmla="*/ 12 h 12"/>
                  <a:gd name="T14" fmla="*/ 94 w 94"/>
                  <a:gd name="T15" fmla="*/ 12 h 12"/>
                  <a:gd name="T16" fmla="*/ 78 w 94"/>
                  <a:gd name="T17" fmla="*/ 12 h 12"/>
                  <a:gd name="T18" fmla="*/ 18 w 94"/>
                  <a:gd name="T19" fmla="*/ 12 h 12"/>
                  <a:gd name="T20" fmla="*/ 18 w 94"/>
                  <a:gd name="T21" fmla="*/ 12 h 12"/>
                  <a:gd name="T22" fmla="*/ 0 w 94"/>
                  <a:gd name="T23" fmla="*/ 12 h 12"/>
                  <a:gd name="T24" fmla="*/ 0 w 94"/>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2">
                    <a:moveTo>
                      <a:pt x="0" y="0"/>
                    </a:moveTo>
                    <a:lnTo>
                      <a:pt x="0" y="0"/>
                    </a:lnTo>
                    <a:lnTo>
                      <a:pt x="18" y="0"/>
                    </a:lnTo>
                    <a:lnTo>
                      <a:pt x="78" y="0"/>
                    </a:lnTo>
                    <a:lnTo>
                      <a:pt x="78" y="0"/>
                    </a:lnTo>
                    <a:lnTo>
                      <a:pt x="94" y="0"/>
                    </a:lnTo>
                    <a:lnTo>
                      <a:pt x="94" y="12"/>
                    </a:lnTo>
                    <a:lnTo>
                      <a:pt x="94" y="12"/>
                    </a:lnTo>
                    <a:lnTo>
                      <a:pt x="78" y="12"/>
                    </a:lnTo>
                    <a:lnTo>
                      <a:pt x="18" y="12"/>
                    </a:lnTo>
                    <a:lnTo>
                      <a:pt x="18" y="12"/>
                    </a:lnTo>
                    <a:lnTo>
                      <a:pt x="0" y="12"/>
                    </a:lnTo>
                    <a:lnTo>
                      <a:pt x="0" y="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1" name="Freeform 163"/>
              <p:cNvSpPr>
                <a:spLocks/>
              </p:cNvSpPr>
              <p:nvPr/>
            </p:nvSpPr>
            <p:spPr bwMode="auto">
              <a:xfrm>
                <a:off x="2326" y="1022"/>
                <a:ext cx="88" cy="100"/>
              </a:xfrm>
              <a:custGeom>
                <a:avLst/>
                <a:gdLst>
                  <a:gd name="T0" fmla="*/ 48 w 88"/>
                  <a:gd name="T1" fmla="*/ 4 h 100"/>
                  <a:gd name="T2" fmla="*/ 48 w 88"/>
                  <a:gd name="T3" fmla="*/ 4 h 100"/>
                  <a:gd name="T4" fmla="*/ 44 w 88"/>
                  <a:gd name="T5" fmla="*/ 10 h 100"/>
                  <a:gd name="T6" fmla="*/ 44 w 88"/>
                  <a:gd name="T7" fmla="*/ 10 h 100"/>
                  <a:gd name="T8" fmla="*/ 42 w 88"/>
                  <a:gd name="T9" fmla="*/ 16 h 100"/>
                  <a:gd name="T10" fmla="*/ 42 w 88"/>
                  <a:gd name="T11" fmla="*/ 16 h 100"/>
                  <a:gd name="T12" fmla="*/ 46 w 88"/>
                  <a:gd name="T13" fmla="*/ 16 h 100"/>
                  <a:gd name="T14" fmla="*/ 72 w 88"/>
                  <a:gd name="T15" fmla="*/ 14 h 100"/>
                  <a:gd name="T16" fmla="*/ 72 w 88"/>
                  <a:gd name="T17" fmla="*/ 14 h 100"/>
                  <a:gd name="T18" fmla="*/ 82 w 88"/>
                  <a:gd name="T19" fmla="*/ 14 h 100"/>
                  <a:gd name="T20" fmla="*/ 88 w 88"/>
                  <a:gd name="T21" fmla="*/ 20 h 100"/>
                  <a:gd name="T22" fmla="*/ 88 w 88"/>
                  <a:gd name="T23" fmla="*/ 20 h 100"/>
                  <a:gd name="T24" fmla="*/ 84 w 88"/>
                  <a:gd name="T25" fmla="*/ 28 h 100"/>
                  <a:gd name="T26" fmla="*/ 84 w 88"/>
                  <a:gd name="T27" fmla="*/ 28 h 100"/>
                  <a:gd name="T28" fmla="*/ 78 w 88"/>
                  <a:gd name="T29" fmla="*/ 44 h 100"/>
                  <a:gd name="T30" fmla="*/ 70 w 88"/>
                  <a:gd name="T31" fmla="*/ 58 h 100"/>
                  <a:gd name="T32" fmla="*/ 70 w 88"/>
                  <a:gd name="T33" fmla="*/ 58 h 100"/>
                  <a:gd name="T34" fmla="*/ 60 w 88"/>
                  <a:gd name="T35" fmla="*/ 72 h 100"/>
                  <a:gd name="T36" fmla="*/ 50 w 88"/>
                  <a:gd name="T37" fmla="*/ 82 h 100"/>
                  <a:gd name="T38" fmla="*/ 36 w 88"/>
                  <a:gd name="T39" fmla="*/ 92 h 100"/>
                  <a:gd name="T40" fmla="*/ 20 w 88"/>
                  <a:gd name="T41" fmla="*/ 100 h 100"/>
                  <a:gd name="T42" fmla="*/ 20 w 88"/>
                  <a:gd name="T43" fmla="*/ 100 h 100"/>
                  <a:gd name="T44" fmla="*/ 16 w 88"/>
                  <a:gd name="T45" fmla="*/ 94 h 100"/>
                  <a:gd name="T46" fmla="*/ 12 w 88"/>
                  <a:gd name="T47" fmla="*/ 90 h 100"/>
                  <a:gd name="T48" fmla="*/ 12 w 88"/>
                  <a:gd name="T49" fmla="*/ 90 h 100"/>
                  <a:gd name="T50" fmla="*/ 24 w 88"/>
                  <a:gd name="T51" fmla="*/ 86 h 100"/>
                  <a:gd name="T52" fmla="*/ 34 w 88"/>
                  <a:gd name="T53" fmla="*/ 80 h 100"/>
                  <a:gd name="T54" fmla="*/ 34 w 88"/>
                  <a:gd name="T55" fmla="*/ 80 h 100"/>
                  <a:gd name="T56" fmla="*/ 44 w 88"/>
                  <a:gd name="T57" fmla="*/ 72 h 100"/>
                  <a:gd name="T58" fmla="*/ 52 w 88"/>
                  <a:gd name="T59" fmla="*/ 62 h 100"/>
                  <a:gd name="T60" fmla="*/ 52 w 88"/>
                  <a:gd name="T61" fmla="*/ 62 h 100"/>
                  <a:gd name="T62" fmla="*/ 40 w 88"/>
                  <a:gd name="T63" fmla="*/ 54 h 100"/>
                  <a:gd name="T64" fmla="*/ 28 w 88"/>
                  <a:gd name="T65" fmla="*/ 46 h 100"/>
                  <a:gd name="T66" fmla="*/ 36 w 88"/>
                  <a:gd name="T67" fmla="*/ 38 h 100"/>
                  <a:gd name="T68" fmla="*/ 36 w 88"/>
                  <a:gd name="T69" fmla="*/ 38 h 100"/>
                  <a:gd name="T70" fmla="*/ 48 w 88"/>
                  <a:gd name="T71" fmla="*/ 44 h 100"/>
                  <a:gd name="T72" fmla="*/ 60 w 88"/>
                  <a:gd name="T73" fmla="*/ 54 h 100"/>
                  <a:gd name="T74" fmla="*/ 60 w 88"/>
                  <a:gd name="T75" fmla="*/ 54 h 100"/>
                  <a:gd name="T76" fmla="*/ 68 w 88"/>
                  <a:gd name="T77" fmla="*/ 40 h 100"/>
                  <a:gd name="T78" fmla="*/ 74 w 88"/>
                  <a:gd name="T79" fmla="*/ 26 h 100"/>
                  <a:gd name="T80" fmla="*/ 36 w 88"/>
                  <a:gd name="T81" fmla="*/ 26 h 100"/>
                  <a:gd name="T82" fmla="*/ 36 w 88"/>
                  <a:gd name="T83" fmla="*/ 26 h 100"/>
                  <a:gd name="T84" fmla="*/ 24 w 88"/>
                  <a:gd name="T85" fmla="*/ 42 h 100"/>
                  <a:gd name="T86" fmla="*/ 10 w 88"/>
                  <a:gd name="T87" fmla="*/ 56 h 100"/>
                  <a:gd name="T88" fmla="*/ 10 w 88"/>
                  <a:gd name="T89" fmla="*/ 56 h 100"/>
                  <a:gd name="T90" fmla="*/ 0 w 88"/>
                  <a:gd name="T91" fmla="*/ 48 h 100"/>
                  <a:gd name="T92" fmla="*/ 0 w 88"/>
                  <a:gd name="T93" fmla="*/ 48 h 100"/>
                  <a:gd name="T94" fmla="*/ 16 w 88"/>
                  <a:gd name="T95" fmla="*/ 32 h 100"/>
                  <a:gd name="T96" fmla="*/ 30 w 88"/>
                  <a:gd name="T97" fmla="*/ 16 h 100"/>
                  <a:gd name="T98" fmla="*/ 30 w 88"/>
                  <a:gd name="T99" fmla="*/ 16 h 100"/>
                  <a:gd name="T100" fmla="*/ 36 w 88"/>
                  <a:gd name="T101" fmla="*/ 0 h 100"/>
                  <a:gd name="T102" fmla="*/ 48 w 88"/>
                  <a:gd name="T10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100">
                    <a:moveTo>
                      <a:pt x="48" y="4"/>
                    </a:moveTo>
                    <a:lnTo>
                      <a:pt x="48" y="4"/>
                    </a:lnTo>
                    <a:lnTo>
                      <a:pt x="44" y="10"/>
                    </a:lnTo>
                    <a:lnTo>
                      <a:pt x="44" y="10"/>
                    </a:lnTo>
                    <a:lnTo>
                      <a:pt x="42" y="16"/>
                    </a:lnTo>
                    <a:lnTo>
                      <a:pt x="42" y="16"/>
                    </a:lnTo>
                    <a:lnTo>
                      <a:pt x="46" y="16"/>
                    </a:lnTo>
                    <a:lnTo>
                      <a:pt x="72" y="14"/>
                    </a:lnTo>
                    <a:lnTo>
                      <a:pt x="72" y="14"/>
                    </a:lnTo>
                    <a:lnTo>
                      <a:pt x="82" y="14"/>
                    </a:lnTo>
                    <a:lnTo>
                      <a:pt x="88" y="20"/>
                    </a:lnTo>
                    <a:lnTo>
                      <a:pt x="88" y="20"/>
                    </a:lnTo>
                    <a:lnTo>
                      <a:pt x="84" y="28"/>
                    </a:lnTo>
                    <a:lnTo>
                      <a:pt x="84" y="28"/>
                    </a:lnTo>
                    <a:lnTo>
                      <a:pt x="78" y="44"/>
                    </a:lnTo>
                    <a:lnTo>
                      <a:pt x="70" y="58"/>
                    </a:lnTo>
                    <a:lnTo>
                      <a:pt x="70" y="58"/>
                    </a:lnTo>
                    <a:lnTo>
                      <a:pt x="60" y="72"/>
                    </a:lnTo>
                    <a:lnTo>
                      <a:pt x="50" y="82"/>
                    </a:lnTo>
                    <a:lnTo>
                      <a:pt x="36" y="92"/>
                    </a:lnTo>
                    <a:lnTo>
                      <a:pt x="20" y="100"/>
                    </a:lnTo>
                    <a:lnTo>
                      <a:pt x="20" y="100"/>
                    </a:lnTo>
                    <a:lnTo>
                      <a:pt x="16" y="94"/>
                    </a:lnTo>
                    <a:lnTo>
                      <a:pt x="12" y="90"/>
                    </a:lnTo>
                    <a:lnTo>
                      <a:pt x="12" y="90"/>
                    </a:lnTo>
                    <a:lnTo>
                      <a:pt x="24" y="86"/>
                    </a:lnTo>
                    <a:lnTo>
                      <a:pt x="34" y="80"/>
                    </a:lnTo>
                    <a:lnTo>
                      <a:pt x="34" y="80"/>
                    </a:lnTo>
                    <a:lnTo>
                      <a:pt x="44" y="72"/>
                    </a:lnTo>
                    <a:lnTo>
                      <a:pt x="52" y="62"/>
                    </a:lnTo>
                    <a:lnTo>
                      <a:pt x="52" y="62"/>
                    </a:lnTo>
                    <a:lnTo>
                      <a:pt x="40" y="54"/>
                    </a:lnTo>
                    <a:lnTo>
                      <a:pt x="28" y="46"/>
                    </a:lnTo>
                    <a:lnTo>
                      <a:pt x="36" y="38"/>
                    </a:lnTo>
                    <a:lnTo>
                      <a:pt x="36" y="38"/>
                    </a:lnTo>
                    <a:lnTo>
                      <a:pt x="48" y="44"/>
                    </a:lnTo>
                    <a:lnTo>
                      <a:pt x="60" y="54"/>
                    </a:lnTo>
                    <a:lnTo>
                      <a:pt x="60" y="54"/>
                    </a:lnTo>
                    <a:lnTo>
                      <a:pt x="68" y="40"/>
                    </a:lnTo>
                    <a:lnTo>
                      <a:pt x="74" y="26"/>
                    </a:lnTo>
                    <a:lnTo>
                      <a:pt x="36" y="26"/>
                    </a:lnTo>
                    <a:lnTo>
                      <a:pt x="36" y="26"/>
                    </a:lnTo>
                    <a:lnTo>
                      <a:pt x="24" y="42"/>
                    </a:lnTo>
                    <a:lnTo>
                      <a:pt x="10" y="56"/>
                    </a:lnTo>
                    <a:lnTo>
                      <a:pt x="10" y="56"/>
                    </a:lnTo>
                    <a:lnTo>
                      <a:pt x="0" y="48"/>
                    </a:lnTo>
                    <a:lnTo>
                      <a:pt x="0" y="48"/>
                    </a:lnTo>
                    <a:lnTo>
                      <a:pt x="16" y="32"/>
                    </a:lnTo>
                    <a:lnTo>
                      <a:pt x="30" y="16"/>
                    </a:lnTo>
                    <a:lnTo>
                      <a:pt x="30" y="16"/>
                    </a:lnTo>
                    <a:lnTo>
                      <a:pt x="36" y="0"/>
                    </a:lnTo>
                    <a:lnTo>
                      <a:pt x="48" y="4"/>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2" name="Freeform 164"/>
              <p:cNvSpPr>
                <a:spLocks/>
              </p:cNvSpPr>
              <p:nvPr/>
            </p:nvSpPr>
            <p:spPr bwMode="auto">
              <a:xfrm>
                <a:off x="1604" y="1170"/>
                <a:ext cx="100" cy="94"/>
              </a:xfrm>
              <a:custGeom>
                <a:avLst/>
                <a:gdLst>
                  <a:gd name="T0" fmla="*/ 48 w 100"/>
                  <a:gd name="T1" fmla="*/ 10 h 94"/>
                  <a:gd name="T2" fmla="*/ 18 w 100"/>
                  <a:gd name="T3" fmla="*/ 10 h 94"/>
                  <a:gd name="T4" fmla="*/ 18 w 100"/>
                  <a:gd name="T5" fmla="*/ 10 h 94"/>
                  <a:gd name="T6" fmla="*/ 4 w 100"/>
                  <a:gd name="T7" fmla="*/ 12 h 94"/>
                  <a:gd name="T8" fmla="*/ 4 w 100"/>
                  <a:gd name="T9" fmla="*/ 0 h 94"/>
                  <a:gd name="T10" fmla="*/ 4 w 100"/>
                  <a:gd name="T11" fmla="*/ 0 h 94"/>
                  <a:gd name="T12" fmla="*/ 18 w 100"/>
                  <a:gd name="T13" fmla="*/ 2 h 94"/>
                  <a:gd name="T14" fmla="*/ 82 w 100"/>
                  <a:gd name="T15" fmla="*/ 2 h 94"/>
                  <a:gd name="T16" fmla="*/ 82 w 100"/>
                  <a:gd name="T17" fmla="*/ 2 h 94"/>
                  <a:gd name="T18" fmla="*/ 96 w 100"/>
                  <a:gd name="T19" fmla="*/ 0 h 94"/>
                  <a:gd name="T20" fmla="*/ 96 w 100"/>
                  <a:gd name="T21" fmla="*/ 12 h 94"/>
                  <a:gd name="T22" fmla="*/ 96 w 100"/>
                  <a:gd name="T23" fmla="*/ 12 h 94"/>
                  <a:gd name="T24" fmla="*/ 82 w 100"/>
                  <a:gd name="T25" fmla="*/ 10 h 94"/>
                  <a:gd name="T26" fmla="*/ 58 w 100"/>
                  <a:gd name="T27" fmla="*/ 10 h 94"/>
                  <a:gd name="T28" fmla="*/ 58 w 100"/>
                  <a:gd name="T29" fmla="*/ 40 h 94"/>
                  <a:gd name="T30" fmla="*/ 80 w 100"/>
                  <a:gd name="T31" fmla="*/ 40 h 94"/>
                  <a:gd name="T32" fmla="*/ 80 w 100"/>
                  <a:gd name="T33" fmla="*/ 40 h 94"/>
                  <a:gd name="T34" fmla="*/ 92 w 100"/>
                  <a:gd name="T35" fmla="*/ 40 h 94"/>
                  <a:gd name="T36" fmla="*/ 92 w 100"/>
                  <a:gd name="T37" fmla="*/ 50 h 94"/>
                  <a:gd name="T38" fmla="*/ 92 w 100"/>
                  <a:gd name="T39" fmla="*/ 50 h 94"/>
                  <a:gd name="T40" fmla="*/ 80 w 100"/>
                  <a:gd name="T41" fmla="*/ 50 h 94"/>
                  <a:gd name="T42" fmla="*/ 58 w 100"/>
                  <a:gd name="T43" fmla="*/ 50 h 94"/>
                  <a:gd name="T44" fmla="*/ 58 w 100"/>
                  <a:gd name="T45" fmla="*/ 84 h 94"/>
                  <a:gd name="T46" fmla="*/ 86 w 100"/>
                  <a:gd name="T47" fmla="*/ 84 h 94"/>
                  <a:gd name="T48" fmla="*/ 86 w 100"/>
                  <a:gd name="T49" fmla="*/ 84 h 94"/>
                  <a:gd name="T50" fmla="*/ 100 w 100"/>
                  <a:gd name="T51" fmla="*/ 82 h 94"/>
                  <a:gd name="T52" fmla="*/ 100 w 100"/>
                  <a:gd name="T53" fmla="*/ 94 h 94"/>
                  <a:gd name="T54" fmla="*/ 100 w 100"/>
                  <a:gd name="T55" fmla="*/ 94 h 94"/>
                  <a:gd name="T56" fmla="*/ 86 w 100"/>
                  <a:gd name="T57" fmla="*/ 92 h 94"/>
                  <a:gd name="T58" fmla="*/ 14 w 100"/>
                  <a:gd name="T59" fmla="*/ 92 h 94"/>
                  <a:gd name="T60" fmla="*/ 14 w 100"/>
                  <a:gd name="T61" fmla="*/ 92 h 94"/>
                  <a:gd name="T62" fmla="*/ 0 w 100"/>
                  <a:gd name="T63" fmla="*/ 94 h 94"/>
                  <a:gd name="T64" fmla="*/ 0 w 100"/>
                  <a:gd name="T65" fmla="*/ 82 h 94"/>
                  <a:gd name="T66" fmla="*/ 0 w 100"/>
                  <a:gd name="T67" fmla="*/ 82 h 94"/>
                  <a:gd name="T68" fmla="*/ 14 w 100"/>
                  <a:gd name="T69" fmla="*/ 84 h 94"/>
                  <a:gd name="T70" fmla="*/ 18 w 100"/>
                  <a:gd name="T71" fmla="*/ 84 h 94"/>
                  <a:gd name="T72" fmla="*/ 18 w 100"/>
                  <a:gd name="T73" fmla="*/ 46 h 94"/>
                  <a:gd name="T74" fmla="*/ 18 w 100"/>
                  <a:gd name="T75" fmla="*/ 46 h 94"/>
                  <a:gd name="T76" fmla="*/ 16 w 100"/>
                  <a:gd name="T77" fmla="*/ 32 h 94"/>
                  <a:gd name="T78" fmla="*/ 30 w 100"/>
                  <a:gd name="T79" fmla="*/ 32 h 94"/>
                  <a:gd name="T80" fmla="*/ 30 w 100"/>
                  <a:gd name="T81" fmla="*/ 32 h 94"/>
                  <a:gd name="T82" fmla="*/ 28 w 100"/>
                  <a:gd name="T83" fmla="*/ 46 h 94"/>
                  <a:gd name="T84" fmla="*/ 28 w 100"/>
                  <a:gd name="T85" fmla="*/ 84 h 94"/>
                  <a:gd name="T86" fmla="*/ 48 w 100"/>
                  <a:gd name="T87" fmla="*/ 84 h 94"/>
                  <a:gd name="T88" fmla="*/ 48 w 100"/>
                  <a:gd name="T89"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94">
                    <a:moveTo>
                      <a:pt x="48" y="10"/>
                    </a:moveTo>
                    <a:lnTo>
                      <a:pt x="18" y="10"/>
                    </a:lnTo>
                    <a:lnTo>
                      <a:pt x="18" y="10"/>
                    </a:lnTo>
                    <a:lnTo>
                      <a:pt x="4" y="12"/>
                    </a:lnTo>
                    <a:lnTo>
                      <a:pt x="4" y="0"/>
                    </a:lnTo>
                    <a:lnTo>
                      <a:pt x="4" y="0"/>
                    </a:lnTo>
                    <a:lnTo>
                      <a:pt x="18" y="2"/>
                    </a:lnTo>
                    <a:lnTo>
                      <a:pt x="82" y="2"/>
                    </a:lnTo>
                    <a:lnTo>
                      <a:pt x="82" y="2"/>
                    </a:lnTo>
                    <a:lnTo>
                      <a:pt x="96" y="0"/>
                    </a:lnTo>
                    <a:lnTo>
                      <a:pt x="96" y="12"/>
                    </a:lnTo>
                    <a:lnTo>
                      <a:pt x="96" y="12"/>
                    </a:lnTo>
                    <a:lnTo>
                      <a:pt x="82" y="10"/>
                    </a:lnTo>
                    <a:lnTo>
                      <a:pt x="58" y="10"/>
                    </a:lnTo>
                    <a:lnTo>
                      <a:pt x="58" y="40"/>
                    </a:lnTo>
                    <a:lnTo>
                      <a:pt x="80" y="40"/>
                    </a:lnTo>
                    <a:lnTo>
                      <a:pt x="80" y="40"/>
                    </a:lnTo>
                    <a:lnTo>
                      <a:pt x="92" y="40"/>
                    </a:lnTo>
                    <a:lnTo>
                      <a:pt x="92" y="50"/>
                    </a:lnTo>
                    <a:lnTo>
                      <a:pt x="92" y="50"/>
                    </a:lnTo>
                    <a:lnTo>
                      <a:pt x="80" y="50"/>
                    </a:lnTo>
                    <a:lnTo>
                      <a:pt x="58" y="50"/>
                    </a:lnTo>
                    <a:lnTo>
                      <a:pt x="58" y="84"/>
                    </a:lnTo>
                    <a:lnTo>
                      <a:pt x="86" y="84"/>
                    </a:lnTo>
                    <a:lnTo>
                      <a:pt x="86" y="84"/>
                    </a:lnTo>
                    <a:lnTo>
                      <a:pt x="100" y="82"/>
                    </a:lnTo>
                    <a:lnTo>
                      <a:pt x="100" y="94"/>
                    </a:lnTo>
                    <a:lnTo>
                      <a:pt x="100" y="94"/>
                    </a:lnTo>
                    <a:lnTo>
                      <a:pt x="86" y="92"/>
                    </a:lnTo>
                    <a:lnTo>
                      <a:pt x="14" y="92"/>
                    </a:lnTo>
                    <a:lnTo>
                      <a:pt x="14" y="92"/>
                    </a:lnTo>
                    <a:lnTo>
                      <a:pt x="0" y="94"/>
                    </a:lnTo>
                    <a:lnTo>
                      <a:pt x="0" y="82"/>
                    </a:lnTo>
                    <a:lnTo>
                      <a:pt x="0" y="82"/>
                    </a:lnTo>
                    <a:lnTo>
                      <a:pt x="14" y="84"/>
                    </a:lnTo>
                    <a:lnTo>
                      <a:pt x="18" y="84"/>
                    </a:lnTo>
                    <a:lnTo>
                      <a:pt x="18" y="46"/>
                    </a:lnTo>
                    <a:lnTo>
                      <a:pt x="18" y="46"/>
                    </a:lnTo>
                    <a:lnTo>
                      <a:pt x="16" y="32"/>
                    </a:lnTo>
                    <a:lnTo>
                      <a:pt x="30" y="32"/>
                    </a:lnTo>
                    <a:lnTo>
                      <a:pt x="30" y="32"/>
                    </a:lnTo>
                    <a:lnTo>
                      <a:pt x="28" y="46"/>
                    </a:lnTo>
                    <a:lnTo>
                      <a:pt x="28" y="84"/>
                    </a:lnTo>
                    <a:lnTo>
                      <a:pt x="48" y="84"/>
                    </a:lnTo>
                    <a:lnTo>
                      <a:pt x="48" y="1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3" name="Freeform 165"/>
              <p:cNvSpPr>
                <a:spLocks noEditPoints="1"/>
              </p:cNvSpPr>
              <p:nvPr/>
            </p:nvSpPr>
            <p:spPr bwMode="auto">
              <a:xfrm>
                <a:off x="1718" y="1166"/>
                <a:ext cx="96" cy="102"/>
              </a:xfrm>
              <a:custGeom>
                <a:avLst/>
                <a:gdLst>
                  <a:gd name="T0" fmla="*/ 42 w 96"/>
                  <a:gd name="T1" fmla="*/ 8 h 102"/>
                  <a:gd name="T2" fmla="*/ 52 w 96"/>
                  <a:gd name="T3" fmla="*/ 0 h 102"/>
                  <a:gd name="T4" fmla="*/ 52 w 96"/>
                  <a:gd name="T5" fmla="*/ 8 h 102"/>
                  <a:gd name="T6" fmla="*/ 62 w 96"/>
                  <a:gd name="T7" fmla="*/ 16 h 102"/>
                  <a:gd name="T8" fmla="*/ 70 w 96"/>
                  <a:gd name="T9" fmla="*/ 2 h 102"/>
                  <a:gd name="T10" fmla="*/ 80 w 96"/>
                  <a:gd name="T11" fmla="*/ 4 h 102"/>
                  <a:gd name="T12" fmla="*/ 84 w 96"/>
                  <a:gd name="T13" fmla="*/ 16 h 102"/>
                  <a:gd name="T14" fmla="*/ 96 w 96"/>
                  <a:gd name="T15" fmla="*/ 14 h 102"/>
                  <a:gd name="T16" fmla="*/ 96 w 96"/>
                  <a:gd name="T17" fmla="*/ 26 h 102"/>
                  <a:gd name="T18" fmla="*/ 96 w 96"/>
                  <a:gd name="T19" fmla="*/ 32 h 102"/>
                  <a:gd name="T20" fmla="*/ 86 w 96"/>
                  <a:gd name="T21" fmla="*/ 40 h 102"/>
                  <a:gd name="T22" fmla="*/ 10 w 96"/>
                  <a:gd name="T23" fmla="*/ 24 h 102"/>
                  <a:gd name="T24" fmla="*/ 0 w 96"/>
                  <a:gd name="T25" fmla="*/ 38 h 102"/>
                  <a:gd name="T26" fmla="*/ 0 w 96"/>
                  <a:gd name="T27" fmla="*/ 32 h 102"/>
                  <a:gd name="T28" fmla="*/ 0 w 96"/>
                  <a:gd name="T29" fmla="*/ 24 h 102"/>
                  <a:gd name="T30" fmla="*/ 0 w 96"/>
                  <a:gd name="T31" fmla="*/ 14 h 102"/>
                  <a:gd name="T32" fmla="*/ 22 w 96"/>
                  <a:gd name="T33" fmla="*/ 16 h 102"/>
                  <a:gd name="T34" fmla="*/ 14 w 96"/>
                  <a:gd name="T35" fmla="*/ 4 h 102"/>
                  <a:gd name="T36" fmla="*/ 24 w 96"/>
                  <a:gd name="T37" fmla="*/ 0 h 102"/>
                  <a:gd name="T38" fmla="*/ 42 w 96"/>
                  <a:gd name="T39" fmla="*/ 16 h 102"/>
                  <a:gd name="T40" fmla="*/ 28 w 96"/>
                  <a:gd name="T41" fmla="*/ 56 h 102"/>
                  <a:gd name="T42" fmla="*/ 18 w 96"/>
                  <a:gd name="T43" fmla="*/ 56 h 102"/>
                  <a:gd name="T44" fmla="*/ 18 w 96"/>
                  <a:gd name="T45" fmla="*/ 46 h 102"/>
                  <a:gd name="T46" fmla="*/ 18 w 96"/>
                  <a:gd name="T47" fmla="*/ 40 h 102"/>
                  <a:gd name="T48" fmla="*/ 18 w 96"/>
                  <a:gd name="T49" fmla="*/ 30 h 102"/>
                  <a:gd name="T50" fmla="*/ 68 w 96"/>
                  <a:gd name="T51" fmla="*/ 30 h 102"/>
                  <a:gd name="T52" fmla="*/ 80 w 96"/>
                  <a:gd name="T53" fmla="*/ 30 h 102"/>
                  <a:gd name="T54" fmla="*/ 78 w 96"/>
                  <a:gd name="T55" fmla="*/ 40 h 102"/>
                  <a:gd name="T56" fmla="*/ 78 w 96"/>
                  <a:gd name="T57" fmla="*/ 46 h 102"/>
                  <a:gd name="T58" fmla="*/ 80 w 96"/>
                  <a:gd name="T59" fmla="*/ 56 h 102"/>
                  <a:gd name="T60" fmla="*/ 52 w 96"/>
                  <a:gd name="T61" fmla="*/ 56 h 102"/>
                  <a:gd name="T62" fmla="*/ 78 w 96"/>
                  <a:gd name="T63" fmla="*/ 64 h 102"/>
                  <a:gd name="T64" fmla="*/ 88 w 96"/>
                  <a:gd name="T65" fmla="*/ 62 h 102"/>
                  <a:gd name="T66" fmla="*/ 88 w 96"/>
                  <a:gd name="T67" fmla="*/ 74 h 102"/>
                  <a:gd name="T68" fmla="*/ 88 w 96"/>
                  <a:gd name="T69" fmla="*/ 88 h 102"/>
                  <a:gd name="T70" fmla="*/ 86 w 96"/>
                  <a:gd name="T71" fmla="*/ 96 h 102"/>
                  <a:gd name="T72" fmla="*/ 74 w 96"/>
                  <a:gd name="T73" fmla="*/ 96 h 102"/>
                  <a:gd name="T74" fmla="*/ 66 w 96"/>
                  <a:gd name="T75" fmla="*/ 96 h 102"/>
                  <a:gd name="T76" fmla="*/ 62 w 96"/>
                  <a:gd name="T77" fmla="*/ 88 h 102"/>
                  <a:gd name="T78" fmla="*/ 74 w 96"/>
                  <a:gd name="T79" fmla="*/ 88 h 102"/>
                  <a:gd name="T80" fmla="*/ 78 w 96"/>
                  <a:gd name="T81" fmla="*/ 88 h 102"/>
                  <a:gd name="T82" fmla="*/ 78 w 96"/>
                  <a:gd name="T83" fmla="*/ 72 h 102"/>
                  <a:gd name="T84" fmla="*/ 52 w 96"/>
                  <a:gd name="T85" fmla="*/ 90 h 102"/>
                  <a:gd name="T86" fmla="*/ 52 w 96"/>
                  <a:gd name="T87" fmla="*/ 102 h 102"/>
                  <a:gd name="T88" fmla="*/ 42 w 96"/>
                  <a:gd name="T89" fmla="*/ 102 h 102"/>
                  <a:gd name="T90" fmla="*/ 42 w 96"/>
                  <a:gd name="T91" fmla="*/ 72 h 102"/>
                  <a:gd name="T92" fmla="*/ 18 w 96"/>
                  <a:gd name="T93" fmla="*/ 86 h 102"/>
                  <a:gd name="T94" fmla="*/ 18 w 96"/>
                  <a:gd name="T95" fmla="*/ 98 h 102"/>
                  <a:gd name="T96" fmla="*/ 8 w 96"/>
                  <a:gd name="T97" fmla="*/ 98 h 102"/>
                  <a:gd name="T98" fmla="*/ 8 w 96"/>
                  <a:gd name="T99" fmla="*/ 72 h 102"/>
                  <a:gd name="T100" fmla="*/ 8 w 96"/>
                  <a:gd name="T101" fmla="*/ 62 h 102"/>
                  <a:gd name="T102" fmla="*/ 18 w 96"/>
                  <a:gd name="T103" fmla="*/ 64 h 102"/>
                  <a:gd name="T104" fmla="*/ 42 w 96"/>
                  <a:gd name="T105" fmla="*/ 56 h 102"/>
                  <a:gd name="T106" fmla="*/ 28 w 96"/>
                  <a:gd name="T107" fmla="*/ 38 h 102"/>
                  <a:gd name="T108" fmla="*/ 70 w 96"/>
                  <a:gd name="T109" fmla="*/ 48 h 102"/>
                  <a:gd name="T110" fmla="*/ 28 w 96"/>
                  <a:gd name="T111" fmla="*/ 3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02">
                    <a:moveTo>
                      <a:pt x="42" y="8"/>
                    </a:moveTo>
                    <a:lnTo>
                      <a:pt x="42" y="8"/>
                    </a:lnTo>
                    <a:lnTo>
                      <a:pt x="42" y="0"/>
                    </a:lnTo>
                    <a:lnTo>
                      <a:pt x="52" y="0"/>
                    </a:lnTo>
                    <a:lnTo>
                      <a:pt x="52" y="0"/>
                    </a:lnTo>
                    <a:lnTo>
                      <a:pt x="52" y="8"/>
                    </a:lnTo>
                    <a:lnTo>
                      <a:pt x="52" y="16"/>
                    </a:lnTo>
                    <a:lnTo>
                      <a:pt x="62" y="16"/>
                    </a:lnTo>
                    <a:lnTo>
                      <a:pt x="62" y="16"/>
                    </a:lnTo>
                    <a:lnTo>
                      <a:pt x="70" y="2"/>
                    </a:lnTo>
                    <a:lnTo>
                      <a:pt x="80" y="4"/>
                    </a:lnTo>
                    <a:lnTo>
                      <a:pt x="80" y="4"/>
                    </a:lnTo>
                    <a:lnTo>
                      <a:pt x="72" y="16"/>
                    </a:lnTo>
                    <a:lnTo>
                      <a:pt x="84" y="16"/>
                    </a:lnTo>
                    <a:lnTo>
                      <a:pt x="84" y="16"/>
                    </a:lnTo>
                    <a:lnTo>
                      <a:pt x="96" y="14"/>
                    </a:lnTo>
                    <a:lnTo>
                      <a:pt x="96" y="14"/>
                    </a:lnTo>
                    <a:lnTo>
                      <a:pt x="96" y="26"/>
                    </a:lnTo>
                    <a:lnTo>
                      <a:pt x="96" y="32"/>
                    </a:lnTo>
                    <a:lnTo>
                      <a:pt x="96" y="32"/>
                    </a:lnTo>
                    <a:lnTo>
                      <a:pt x="96" y="40"/>
                    </a:lnTo>
                    <a:lnTo>
                      <a:pt x="86" y="40"/>
                    </a:lnTo>
                    <a:lnTo>
                      <a:pt x="86" y="24"/>
                    </a:lnTo>
                    <a:lnTo>
                      <a:pt x="10" y="24"/>
                    </a:lnTo>
                    <a:lnTo>
                      <a:pt x="10" y="38"/>
                    </a:lnTo>
                    <a:lnTo>
                      <a:pt x="0" y="38"/>
                    </a:lnTo>
                    <a:lnTo>
                      <a:pt x="0" y="38"/>
                    </a:lnTo>
                    <a:lnTo>
                      <a:pt x="0" y="32"/>
                    </a:lnTo>
                    <a:lnTo>
                      <a:pt x="0" y="24"/>
                    </a:lnTo>
                    <a:lnTo>
                      <a:pt x="0" y="24"/>
                    </a:lnTo>
                    <a:lnTo>
                      <a:pt x="0" y="14"/>
                    </a:lnTo>
                    <a:lnTo>
                      <a:pt x="0" y="14"/>
                    </a:lnTo>
                    <a:lnTo>
                      <a:pt x="12" y="16"/>
                    </a:lnTo>
                    <a:lnTo>
                      <a:pt x="22" y="16"/>
                    </a:lnTo>
                    <a:lnTo>
                      <a:pt x="22" y="16"/>
                    </a:lnTo>
                    <a:lnTo>
                      <a:pt x="14" y="4"/>
                    </a:lnTo>
                    <a:lnTo>
                      <a:pt x="24" y="0"/>
                    </a:lnTo>
                    <a:lnTo>
                      <a:pt x="24" y="0"/>
                    </a:lnTo>
                    <a:lnTo>
                      <a:pt x="34" y="16"/>
                    </a:lnTo>
                    <a:lnTo>
                      <a:pt x="42" y="16"/>
                    </a:lnTo>
                    <a:lnTo>
                      <a:pt x="42" y="8"/>
                    </a:lnTo>
                    <a:close/>
                    <a:moveTo>
                      <a:pt x="28" y="56"/>
                    </a:moveTo>
                    <a:lnTo>
                      <a:pt x="28" y="56"/>
                    </a:lnTo>
                    <a:lnTo>
                      <a:pt x="18" y="56"/>
                    </a:lnTo>
                    <a:lnTo>
                      <a:pt x="18" y="56"/>
                    </a:lnTo>
                    <a:lnTo>
                      <a:pt x="18" y="46"/>
                    </a:lnTo>
                    <a:lnTo>
                      <a:pt x="18" y="40"/>
                    </a:lnTo>
                    <a:lnTo>
                      <a:pt x="18" y="40"/>
                    </a:lnTo>
                    <a:lnTo>
                      <a:pt x="18" y="30"/>
                    </a:lnTo>
                    <a:lnTo>
                      <a:pt x="18" y="30"/>
                    </a:lnTo>
                    <a:lnTo>
                      <a:pt x="28" y="30"/>
                    </a:lnTo>
                    <a:lnTo>
                      <a:pt x="68" y="30"/>
                    </a:lnTo>
                    <a:lnTo>
                      <a:pt x="68" y="30"/>
                    </a:lnTo>
                    <a:lnTo>
                      <a:pt x="80" y="30"/>
                    </a:lnTo>
                    <a:lnTo>
                      <a:pt x="80" y="30"/>
                    </a:lnTo>
                    <a:lnTo>
                      <a:pt x="78" y="40"/>
                    </a:lnTo>
                    <a:lnTo>
                      <a:pt x="78" y="46"/>
                    </a:lnTo>
                    <a:lnTo>
                      <a:pt x="78" y="46"/>
                    </a:lnTo>
                    <a:lnTo>
                      <a:pt x="80" y="56"/>
                    </a:lnTo>
                    <a:lnTo>
                      <a:pt x="80" y="56"/>
                    </a:lnTo>
                    <a:lnTo>
                      <a:pt x="68" y="56"/>
                    </a:lnTo>
                    <a:lnTo>
                      <a:pt x="52" y="56"/>
                    </a:lnTo>
                    <a:lnTo>
                      <a:pt x="52" y="64"/>
                    </a:lnTo>
                    <a:lnTo>
                      <a:pt x="78" y="64"/>
                    </a:lnTo>
                    <a:lnTo>
                      <a:pt x="78" y="64"/>
                    </a:lnTo>
                    <a:lnTo>
                      <a:pt x="88" y="62"/>
                    </a:lnTo>
                    <a:lnTo>
                      <a:pt x="88" y="62"/>
                    </a:lnTo>
                    <a:lnTo>
                      <a:pt x="88" y="74"/>
                    </a:lnTo>
                    <a:lnTo>
                      <a:pt x="88" y="88"/>
                    </a:lnTo>
                    <a:lnTo>
                      <a:pt x="88" y="88"/>
                    </a:lnTo>
                    <a:lnTo>
                      <a:pt x="88" y="92"/>
                    </a:lnTo>
                    <a:lnTo>
                      <a:pt x="86" y="96"/>
                    </a:lnTo>
                    <a:lnTo>
                      <a:pt x="82" y="96"/>
                    </a:lnTo>
                    <a:lnTo>
                      <a:pt x="74" y="96"/>
                    </a:lnTo>
                    <a:lnTo>
                      <a:pt x="74" y="96"/>
                    </a:lnTo>
                    <a:lnTo>
                      <a:pt x="66" y="96"/>
                    </a:lnTo>
                    <a:lnTo>
                      <a:pt x="66" y="96"/>
                    </a:lnTo>
                    <a:lnTo>
                      <a:pt x="62" y="88"/>
                    </a:lnTo>
                    <a:lnTo>
                      <a:pt x="62" y="88"/>
                    </a:lnTo>
                    <a:lnTo>
                      <a:pt x="74" y="88"/>
                    </a:lnTo>
                    <a:lnTo>
                      <a:pt x="74" y="88"/>
                    </a:lnTo>
                    <a:lnTo>
                      <a:pt x="78" y="88"/>
                    </a:lnTo>
                    <a:lnTo>
                      <a:pt x="78" y="86"/>
                    </a:lnTo>
                    <a:lnTo>
                      <a:pt x="78" y="72"/>
                    </a:lnTo>
                    <a:lnTo>
                      <a:pt x="52" y="72"/>
                    </a:lnTo>
                    <a:lnTo>
                      <a:pt x="52" y="90"/>
                    </a:lnTo>
                    <a:lnTo>
                      <a:pt x="52" y="90"/>
                    </a:lnTo>
                    <a:lnTo>
                      <a:pt x="52" y="102"/>
                    </a:lnTo>
                    <a:lnTo>
                      <a:pt x="42" y="102"/>
                    </a:lnTo>
                    <a:lnTo>
                      <a:pt x="42" y="102"/>
                    </a:lnTo>
                    <a:lnTo>
                      <a:pt x="42" y="90"/>
                    </a:lnTo>
                    <a:lnTo>
                      <a:pt x="42" y="72"/>
                    </a:lnTo>
                    <a:lnTo>
                      <a:pt x="18" y="72"/>
                    </a:lnTo>
                    <a:lnTo>
                      <a:pt x="18" y="86"/>
                    </a:lnTo>
                    <a:lnTo>
                      <a:pt x="18" y="86"/>
                    </a:lnTo>
                    <a:lnTo>
                      <a:pt x="18" y="98"/>
                    </a:lnTo>
                    <a:lnTo>
                      <a:pt x="8" y="98"/>
                    </a:lnTo>
                    <a:lnTo>
                      <a:pt x="8" y="98"/>
                    </a:lnTo>
                    <a:lnTo>
                      <a:pt x="8" y="86"/>
                    </a:lnTo>
                    <a:lnTo>
                      <a:pt x="8" y="72"/>
                    </a:lnTo>
                    <a:lnTo>
                      <a:pt x="8" y="72"/>
                    </a:lnTo>
                    <a:lnTo>
                      <a:pt x="8" y="62"/>
                    </a:lnTo>
                    <a:lnTo>
                      <a:pt x="8" y="62"/>
                    </a:lnTo>
                    <a:lnTo>
                      <a:pt x="18" y="64"/>
                    </a:lnTo>
                    <a:lnTo>
                      <a:pt x="42" y="64"/>
                    </a:lnTo>
                    <a:lnTo>
                      <a:pt x="42" y="56"/>
                    </a:lnTo>
                    <a:lnTo>
                      <a:pt x="28" y="56"/>
                    </a:lnTo>
                    <a:close/>
                    <a:moveTo>
                      <a:pt x="28" y="38"/>
                    </a:moveTo>
                    <a:lnTo>
                      <a:pt x="28" y="48"/>
                    </a:lnTo>
                    <a:lnTo>
                      <a:pt x="70" y="48"/>
                    </a:lnTo>
                    <a:lnTo>
                      <a:pt x="70" y="38"/>
                    </a:lnTo>
                    <a:lnTo>
                      <a:pt x="28" y="3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4" name="Freeform 166"/>
              <p:cNvSpPr>
                <a:spLocks noEditPoints="1"/>
              </p:cNvSpPr>
              <p:nvPr/>
            </p:nvSpPr>
            <p:spPr bwMode="auto">
              <a:xfrm>
                <a:off x="1826" y="1168"/>
                <a:ext cx="98" cy="96"/>
              </a:xfrm>
              <a:custGeom>
                <a:avLst/>
                <a:gdLst>
                  <a:gd name="T0" fmla="*/ 40 w 98"/>
                  <a:gd name="T1" fmla="*/ 0 h 96"/>
                  <a:gd name="T2" fmla="*/ 40 w 98"/>
                  <a:gd name="T3" fmla="*/ 8 h 96"/>
                  <a:gd name="T4" fmla="*/ 36 w 98"/>
                  <a:gd name="T5" fmla="*/ 18 h 96"/>
                  <a:gd name="T6" fmla="*/ 56 w 98"/>
                  <a:gd name="T7" fmla="*/ 26 h 96"/>
                  <a:gd name="T8" fmla="*/ 52 w 98"/>
                  <a:gd name="T9" fmla="*/ 26 h 96"/>
                  <a:gd name="T10" fmla="*/ 34 w 98"/>
                  <a:gd name="T11" fmla="*/ 28 h 96"/>
                  <a:gd name="T12" fmla="*/ 28 w 98"/>
                  <a:gd name="T13" fmla="*/ 46 h 96"/>
                  <a:gd name="T14" fmla="*/ 22 w 98"/>
                  <a:gd name="T15" fmla="*/ 62 h 96"/>
                  <a:gd name="T16" fmla="*/ 14 w 98"/>
                  <a:gd name="T17" fmla="*/ 76 h 96"/>
                  <a:gd name="T18" fmla="*/ 0 w 98"/>
                  <a:gd name="T19" fmla="*/ 74 h 96"/>
                  <a:gd name="T20" fmla="*/ 6 w 98"/>
                  <a:gd name="T21" fmla="*/ 66 h 96"/>
                  <a:gd name="T22" fmla="*/ 12 w 98"/>
                  <a:gd name="T23" fmla="*/ 56 h 96"/>
                  <a:gd name="T24" fmla="*/ 22 w 98"/>
                  <a:gd name="T25" fmla="*/ 30 h 96"/>
                  <a:gd name="T26" fmla="*/ 16 w 98"/>
                  <a:gd name="T27" fmla="*/ 30 h 96"/>
                  <a:gd name="T28" fmla="*/ 8 w 98"/>
                  <a:gd name="T29" fmla="*/ 30 h 96"/>
                  <a:gd name="T30" fmla="*/ 4 w 98"/>
                  <a:gd name="T31" fmla="*/ 30 h 96"/>
                  <a:gd name="T32" fmla="*/ 4 w 98"/>
                  <a:gd name="T33" fmla="*/ 18 h 96"/>
                  <a:gd name="T34" fmla="*/ 18 w 98"/>
                  <a:gd name="T35" fmla="*/ 20 h 96"/>
                  <a:gd name="T36" fmla="*/ 26 w 98"/>
                  <a:gd name="T37" fmla="*/ 20 h 96"/>
                  <a:gd name="T38" fmla="*/ 40 w 98"/>
                  <a:gd name="T39" fmla="*/ 0 h 96"/>
                  <a:gd name="T40" fmla="*/ 92 w 98"/>
                  <a:gd name="T41" fmla="*/ 90 h 96"/>
                  <a:gd name="T42" fmla="*/ 74 w 98"/>
                  <a:gd name="T43" fmla="*/ 76 h 96"/>
                  <a:gd name="T44" fmla="*/ 74 w 98"/>
                  <a:gd name="T45" fmla="*/ 78 h 96"/>
                  <a:gd name="T46" fmla="*/ 74 w 98"/>
                  <a:gd name="T47" fmla="*/ 84 h 96"/>
                  <a:gd name="T48" fmla="*/ 70 w 98"/>
                  <a:gd name="T49" fmla="*/ 90 h 96"/>
                  <a:gd name="T50" fmla="*/ 52 w 98"/>
                  <a:gd name="T51" fmla="*/ 96 h 96"/>
                  <a:gd name="T52" fmla="*/ 42 w 98"/>
                  <a:gd name="T53" fmla="*/ 94 h 96"/>
                  <a:gd name="T54" fmla="*/ 30 w 98"/>
                  <a:gd name="T55" fmla="*/ 86 h 96"/>
                  <a:gd name="T56" fmla="*/ 30 w 98"/>
                  <a:gd name="T57" fmla="*/ 78 h 96"/>
                  <a:gd name="T58" fmla="*/ 36 w 98"/>
                  <a:gd name="T59" fmla="*/ 66 h 96"/>
                  <a:gd name="T60" fmla="*/ 52 w 98"/>
                  <a:gd name="T61" fmla="*/ 60 h 96"/>
                  <a:gd name="T62" fmla="*/ 64 w 98"/>
                  <a:gd name="T63" fmla="*/ 62 h 96"/>
                  <a:gd name="T64" fmla="*/ 62 w 98"/>
                  <a:gd name="T65" fmla="*/ 46 h 96"/>
                  <a:gd name="T66" fmla="*/ 64 w 98"/>
                  <a:gd name="T67" fmla="*/ 36 h 96"/>
                  <a:gd name="T68" fmla="*/ 74 w 98"/>
                  <a:gd name="T69" fmla="*/ 38 h 96"/>
                  <a:gd name="T70" fmla="*/ 74 w 98"/>
                  <a:gd name="T71" fmla="*/ 48 h 96"/>
                  <a:gd name="T72" fmla="*/ 74 w 98"/>
                  <a:gd name="T73" fmla="*/ 64 h 96"/>
                  <a:gd name="T74" fmla="*/ 92 w 98"/>
                  <a:gd name="T75" fmla="*/ 74 h 96"/>
                  <a:gd name="T76" fmla="*/ 96 w 98"/>
                  <a:gd name="T77" fmla="*/ 78 h 96"/>
                  <a:gd name="T78" fmla="*/ 98 w 98"/>
                  <a:gd name="T79" fmla="*/ 80 h 96"/>
                  <a:gd name="T80" fmla="*/ 54 w 98"/>
                  <a:gd name="T81" fmla="*/ 70 h 96"/>
                  <a:gd name="T82" fmla="*/ 48 w 98"/>
                  <a:gd name="T83" fmla="*/ 70 h 96"/>
                  <a:gd name="T84" fmla="*/ 40 w 98"/>
                  <a:gd name="T85" fmla="*/ 74 h 96"/>
                  <a:gd name="T86" fmla="*/ 40 w 98"/>
                  <a:gd name="T87" fmla="*/ 78 h 96"/>
                  <a:gd name="T88" fmla="*/ 44 w 98"/>
                  <a:gd name="T89" fmla="*/ 84 h 96"/>
                  <a:gd name="T90" fmla="*/ 52 w 98"/>
                  <a:gd name="T91" fmla="*/ 86 h 96"/>
                  <a:gd name="T92" fmla="*/ 58 w 98"/>
                  <a:gd name="T93" fmla="*/ 86 h 96"/>
                  <a:gd name="T94" fmla="*/ 64 w 98"/>
                  <a:gd name="T95" fmla="*/ 80 h 96"/>
                  <a:gd name="T96" fmla="*/ 64 w 98"/>
                  <a:gd name="T97" fmla="*/ 76 h 96"/>
                  <a:gd name="T98" fmla="*/ 64 w 98"/>
                  <a:gd name="T99" fmla="*/ 72 h 96"/>
                  <a:gd name="T100" fmla="*/ 54 w 98"/>
                  <a:gd name="T101" fmla="*/ 70 h 96"/>
                  <a:gd name="T102" fmla="*/ 92 w 98"/>
                  <a:gd name="T103" fmla="*/ 38 h 96"/>
                  <a:gd name="T104" fmla="*/ 62 w 98"/>
                  <a:gd name="T105" fmla="*/ 22 h 96"/>
                  <a:gd name="T106" fmla="*/ 68 w 98"/>
                  <a:gd name="T107" fmla="*/ 14 h 96"/>
                  <a:gd name="T108" fmla="*/ 98 w 98"/>
                  <a:gd name="T109"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6">
                    <a:moveTo>
                      <a:pt x="40" y="0"/>
                    </a:moveTo>
                    <a:lnTo>
                      <a:pt x="40" y="0"/>
                    </a:lnTo>
                    <a:lnTo>
                      <a:pt x="40" y="8"/>
                    </a:lnTo>
                    <a:lnTo>
                      <a:pt x="40" y="8"/>
                    </a:lnTo>
                    <a:lnTo>
                      <a:pt x="36" y="18"/>
                    </a:lnTo>
                    <a:lnTo>
                      <a:pt x="36" y="18"/>
                    </a:lnTo>
                    <a:lnTo>
                      <a:pt x="56" y="16"/>
                    </a:lnTo>
                    <a:lnTo>
                      <a:pt x="56" y="26"/>
                    </a:lnTo>
                    <a:lnTo>
                      <a:pt x="56" y="26"/>
                    </a:lnTo>
                    <a:lnTo>
                      <a:pt x="52" y="26"/>
                    </a:lnTo>
                    <a:lnTo>
                      <a:pt x="52" y="26"/>
                    </a:lnTo>
                    <a:lnTo>
                      <a:pt x="34" y="28"/>
                    </a:lnTo>
                    <a:lnTo>
                      <a:pt x="34" y="28"/>
                    </a:lnTo>
                    <a:lnTo>
                      <a:pt x="28" y="46"/>
                    </a:lnTo>
                    <a:lnTo>
                      <a:pt x="22" y="62"/>
                    </a:lnTo>
                    <a:lnTo>
                      <a:pt x="22" y="62"/>
                    </a:lnTo>
                    <a:lnTo>
                      <a:pt x="14" y="76"/>
                    </a:lnTo>
                    <a:lnTo>
                      <a:pt x="14" y="76"/>
                    </a:lnTo>
                    <a:lnTo>
                      <a:pt x="12" y="80"/>
                    </a:lnTo>
                    <a:lnTo>
                      <a:pt x="0" y="74"/>
                    </a:lnTo>
                    <a:lnTo>
                      <a:pt x="0" y="74"/>
                    </a:lnTo>
                    <a:lnTo>
                      <a:pt x="6" y="66"/>
                    </a:lnTo>
                    <a:lnTo>
                      <a:pt x="12" y="56"/>
                    </a:lnTo>
                    <a:lnTo>
                      <a:pt x="12" y="56"/>
                    </a:lnTo>
                    <a:lnTo>
                      <a:pt x="18" y="42"/>
                    </a:lnTo>
                    <a:lnTo>
                      <a:pt x="22" y="30"/>
                    </a:lnTo>
                    <a:lnTo>
                      <a:pt x="22" y="30"/>
                    </a:lnTo>
                    <a:lnTo>
                      <a:pt x="16" y="30"/>
                    </a:lnTo>
                    <a:lnTo>
                      <a:pt x="16" y="30"/>
                    </a:lnTo>
                    <a:lnTo>
                      <a:pt x="8" y="30"/>
                    </a:lnTo>
                    <a:lnTo>
                      <a:pt x="8" y="30"/>
                    </a:lnTo>
                    <a:lnTo>
                      <a:pt x="4" y="30"/>
                    </a:lnTo>
                    <a:lnTo>
                      <a:pt x="4" y="18"/>
                    </a:lnTo>
                    <a:lnTo>
                      <a:pt x="4" y="18"/>
                    </a:lnTo>
                    <a:lnTo>
                      <a:pt x="18" y="20"/>
                    </a:lnTo>
                    <a:lnTo>
                      <a:pt x="18" y="20"/>
                    </a:lnTo>
                    <a:lnTo>
                      <a:pt x="26" y="20"/>
                    </a:lnTo>
                    <a:lnTo>
                      <a:pt x="26" y="20"/>
                    </a:lnTo>
                    <a:lnTo>
                      <a:pt x="28" y="0"/>
                    </a:lnTo>
                    <a:lnTo>
                      <a:pt x="40" y="0"/>
                    </a:lnTo>
                    <a:close/>
                    <a:moveTo>
                      <a:pt x="92" y="90"/>
                    </a:moveTo>
                    <a:lnTo>
                      <a:pt x="92" y="90"/>
                    </a:lnTo>
                    <a:lnTo>
                      <a:pt x="84" y="82"/>
                    </a:lnTo>
                    <a:lnTo>
                      <a:pt x="74" y="76"/>
                    </a:lnTo>
                    <a:lnTo>
                      <a:pt x="74" y="76"/>
                    </a:lnTo>
                    <a:lnTo>
                      <a:pt x="74" y="78"/>
                    </a:lnTo>
                    <a:lnTo>
                      <a:pt x="74" y="78"/>
                    </a:lnTo>
                    <a:lnTo>
                      <a:pt x="74" y="84"/>
                    </a:lnTo>
                    <a:lnTo>
                      <a:pt x="70" y="90"/>
                    </a:lnTo>
                    <a:lnTo>
                      <a:pt x="70" y="90"/>
                    </a:lnTo>
                    <a:lnTo>
                      <a:pt x="64" y="94"/>
                    </a:lnTo>
                    <a:lnTo>
                      <a:pt x="52" y="96"/>
                    </a:lnTo>
                    <a:lnTo>
                      <a:pt x="52" y="96"/>
                    </a:lnTo>
                    <a:lnTo>
                      <a:pt x="42" y="94"/>
                    </a:lnTo>
                    <a:lnTo>
                      <a:pt x="36" y="92"/>
                    </a:lnTo>
                    <a:lnTo>
                      <a:pt x="30" y="86"/>
                    </a:lnTo>
                    <a:lnTo>
                      <a:pt x="30" y="78"/>
                    </a:lnTo>
                    <a:lnTo>
                      <a:pt x="30" y="78"/>
                    </a:lnTo>
                    <a:lnTo>
                      <a:pt x="30" y="72"/>
                    </a:lnTo>
                    <a:lnTo>
                      <a:pt x="36" y="66"/>
                    </a:lnTo>
                    <a:lnTo>
                      <a:pt x="42" y="62"/>
                    </a:lnTo>
                    <a:lnTo>
                      <a:pt x="52" y="60"/>
                    </a:lnTo>
                    <a:lnTo>
                      <a:pt x="52" y="60"/>
                    </a:lnTo>
                    <a:lnTo>
                      <a:pt x="64" y="62"/>
                    </a:lnTo>
                    <a:lnTo>
                      <a:pt x="64" y="62"/>
                    </a:lnTo>
                    <a:lnTo>
                      <a:pt x="62" y="46"/>
                    </a:lnTo>
                    <a:lnTo>
                      <a:pt x="62" y="46"/>
                    </a:lnTo>
                    <a:lnTo>
                      <a:pt x="64" y="36"/>
                    </a:lnTo>
                    <a:lnTo>
                      <a:pt x="74" y="38"/>
                    </a:lnTo>
                    <a:lnTo>
                      <a:pt x="74" y="38"/>
                    </a:lnTo>
                    <a:lnTo>
                      <a:pt x="74" y="48"/>
                    </a:lnTo>
                    <a:lnTo>
                      <a:pt x="74" y="48"/>
                    </a:lnTo>
                    <a:lnTo>
                      <a:pt x="74" y="64"/>
                    </a:lnTo>
                    <a:lnTo>
                      <a:pt x="74" y="64"/>
                    </a:lnTo>
                    <a:lnTo>
                      <a:pt x="84" y="68"/>
                    </a:lnTo>
                    <a:lnTo>
                      <a:pt x="92" y="74"/>
                    </a:lnTo>
                    <a:lnTo>
                      <a:pt x="92" y="74"/>
                    </a:lnTo>
                    <a:lnTo>
                      <a:pt x="96" y="78"/>
                    </a:lnTo>
                    <a:lnTo>
                      <a:pt x="96" y="78"/>
                    </a:lnTo>
                    <a:lnTo>
                      <a:pt x="98" y="80"/>
                    </a:lnTo>
                    <a:lnTo>
                      <a:pt x="92" y="90"/>
                    </a:lnTo>
                    <a:close/>
                    <a:moveTo>
                      <a:pt x="54" y="70"/>
                    </a:moveTo>
                    <a:lnTo>
                      <a:pt x="54" y="70"/>
                    </a:lnTo>
                    <a:lnTo>
                      <a:pt x="48" y="70"/>
                    </a:lnTo>
                    <a:lnTo>
                      <a:pt x="44" y="72"/>
                    </a:lnTo>
                    <a:lnTo>
                      <a:pt x="40" y="74"/>
                    </a:lnTo>
                    <a:lnTo>
                      <a:pt x="40" y="78"/>
                    </a:lnTo>
                    <a:lnTo>
                      <a:pt x="40" y="78"/>
                    </a:lnTo>
                    <a:lnTo>
                      <a:pt x="40" y="82"/>
                    </a:lnTo>
                    <a:lnTo>
                      <a:pt x="44" y="84"/>
                    </a:lnTo>
                    <a:lnTo>
                      <a:pt x="46" y="86"/>
                    </a:lnTo>
                    <a:lnTo>
                      <a:pt x="52" y="86"/>
                    </a:lnTo>
                    <a:lnTo>
                      <a:pt x="52" y="86"/>
                    </a:lnTo>
                    <a:lnTo>
                      <a:pt x="58" y="86"/>
                    </a:lnTo>
                    <a:lnTo>
                      <a:pt x="62" y="84"/>
                    </a:lnTo>
                    <a:lnTo>
                      <a:pt x="64" y="80"/>
                    </a:lnTo>
                    <a:lnTo>
                      <a:pt x="64" y="76"/>
                    </a:lnTo>
                    <a:lnTo>
                      <a:pt x="64" y="76"/>
                    </a:lnTo>
                    <a:lnTo>
                      <a:pt x="64" y="72"/>
                    </a:lnTo>
                    <a:lnTo>
                      <a:pt x="64" y="72"/>
                    </a:lnTo>
                    <a:lnTo>
                      <a:pt x="54" y="70"/>
                    </a:lnTo>
                    <a:lnTo>
                      <a:pt x="54" y="70"/>
                    </a:lnTo>
                    <a:close/>
                    <a:moveTo>
                      <a:pt x="92" y="38"/>
                    </a:moveTo>
                    <a:lnTo>
                      <a:pt x="92" y="38"/>
                    </a:lnTo>
                    <a:lnTo>
                      <a:pt x="78" y="30"/>
                    </a:lnTo>
                    <a:lnTo>
                      <a:pt x="62" y="22"/>
                    </a:lnTo>
                    <a:lnTo>
                      <a:pt x="68" y="14"/>
                    </a:lnTo>
                    <a:lnTo>
                      <a:pt x="68" y="14"/>
                    </a:lnTo>
                    <a:lnTo>
                      <a:pt x="84" y="22"/>
                    </a:lnTo>
                    <a:lnTo>
                      <a:pt x="98" y="28"/>
                    </a:lnTo>
                    <a:lnTo>
                      <a:pt x="92" y="3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5" name="Freeform 167"/>
              <p:cNvSpPr>
                <a:spLocks/>
              </p:cNvSpPr>
              <p:nvPr/>
            </p:nvSpPr>
            <p:spPr bwMode="auto">
              <a:xfrm>
                <a:off x="1934" y="1166"/>
                <a:ext cx="102" cy="98"/>
              </a:xfrm>
              <a:custGeom>
                <a:avLst/>
                <a:gdLst>
                  <a:gd name="T0" fmla="*/ 24 w 102"/>
                  <a:gd name="T1" fmla="*/ 32 h 98"/>
                  <a:gd name="T2" fmla="*/ 24 w 102"/>
                  <a:gd name="T3" fmla="*/ 32 h 98"/>
                  <a:gd name="T4" fmla="*/ 16 w 102"/>
                  <a:gd name="T5" fmla="*/ 44 h 98"/>
                  <a:gd name="T6" fmla="*/ 8 w 102"/>
                  <a:gd name="T7" fmla="*/ 56 h 98"/>
                  <a:gd name="T8" fmla="*/ 8 w 102"/>
                  <a:gd name="T9" fmla="*/ 56 h 98"/>
                  <a:gd name="T10" fmla="*/ 0 w 102"/>
                  <a:gd name="T11" fmla="*/ 48 h 98"/>
                  <a:gd name="T12" fmla="*/ 0 w 102"/>
                  <a:gd name="T13" fmla="*/ 48 h 98"/>
                  <a:gd name="T14" fmla="*/ 12 w 102"/>
                  <a:gd name="T15" fmla="*/ 32 h 98"/>
                  <a:gd name="T16" fmla="*/ 20 w 102"/>
                  <a:gd name="T17" fmla="*/ 14 h 98"/>
                  <a:gd name="T18" fmla="*/ 20 w 102"/>
                  <a:gd name="T19" fmla="*/ 14 h 98"/>
                  <a:gd name="T20" fmla="*/ 22 w 102"/>
                  <a:gd name="T21" fmla="*/ 4 h 98"/>
                  <a:gd name="T22" fmla="*/ 32 w 102"/>
                  <a:gd name="T23" fmla="*/ 6 h 98"/>
                  <a:gd name="T24" fmla="*/ 32 w 102"/>
                  <a:gd name="T25" fmla="*/ 6 h 98"/>
                  <a:gd name="T26" fmla="*/ 30 w 102"/>
                  <a:gd name="T27" fmla="*/ 14 h 98"/>
                  <a:gd name="T28" fmla="*/ 30 w 102"/>
                  <a:gd name="T29" fmla="*/ 14 h 98"/>
                  <a:gd name="T30" fmla="*/ 28 w 102"/>
                  <a:gd name="T31" fmla="*/ 22 h 98"/>
                  <a:gd name="T32" fmla="*/ 48 w 102"/>
                  <a:gd name="T33" fmla="*/ 22 h 98"/>
                  <a:gd name="T34" fmla="*/ 48 w 102"/>
                  <a:gd name="T35" fmla="*/ 12 h 98"/>
                  <a:gd name="T36" fmla="*/ 48 w 102"/>
                  <a:gd name="T37" fmla="*/ 12 h 98"/>
                  <a:gd name="T38" fmla="*/ 46 w 102"/>
                  <a:gd name="T39" fmla="*/ 0 h 98"/>
                  <a:gd name="T40" fmla="*/ 60 w 102"/>
                  <a:gd name="T41" fmla="*/ 0 h 98"/>
                  <a:gd name="T42" fmla="*/ 60 w 102"/>
                  <a:gd name="T43" fmla="*/ 0 h 98"/>
                  <a:gd name="T44" fmla="*/ 58 w 102"/>
                  <a:gd name="T45" fmla="*/ 12 h 98"/>
                  <a:gd name="T46" fmla="*/ 58 w 102"/>
                  <a:gd name="T47" fmla="*/ 22 h 98"/>
                  <a:gd name="T48" fmla="*/ 84 w 102"/>
                  <a:gd name="T49" fmla="*/ 22 h 98"/>
                  <a:gd name="T50" fmla="*/ 84 w 102"/>
                  <a:gd name="T51" fmla="*/ 22 h 98"/>
                  <a:gd name="T52" fmla="*/ 98 w 102"/>
                  <a:gd name="T53" fmla="*/ 22 h 98"/>
                  <a:gd name="T54" fmla="*/ 98 w 102"/>
                  <a:gd name="T55" fmla="*/ 32 h 98"/>
                  <a:gd name="T56" fmla="*/ 98 w 102"/>
                  <a:gd name="T57" fmla="*/ 32 h 98"/>
                  <a:gd name="T58" fmla="*/ 84 w 102"/>
                  <a:gd name="T59" fmla="*/ 32 h 98"/>
                  <a:gd name="T60" fmla="*/ 58 w 102"/>
                  <a:gd name="T61" fmla="*/ 32 h 98"/>
                  <a:gd name="T62" fmla="*/ 58 w 102"/>
                  <a:gd name="T63" fmla="*/ 54 h 98"/>
                  <a:gd name="T64" fmla="*/ 78 w 102"/>
                  <a:gd name="T65" fmla="*/ 54 h 98"/>
                  <a:gd name="T66" fmla="*/ 78 w 102"/>
                  <a:gd name="T67" fmla="*/ 54 h 98"/>
                  <a:gd name="T68" fmla="*/ 92 w 102"/>
                  <a:gd name="T69" fmla="*/ 52 h 98"/>
                  <a:gd name="T70" fmla="*/ 92 w 102"/>
                  <a:gd name="T71" fmla="*/ 64 h 98"/>
                  <a:gd name="T72" fmla="*/ 92 w 102"/>
                  <a:gd name="T73" fmla="*/ 64 h 98"/>
                  <a:gd name="T74" fmla="*/ 80 w 102"/>
                  <a:gd name="T75" fmla="*/ 62 h 98"/>
                  <a:gd name="T76" fmla="*/ 58 w 102"/>
                  <a:gd name="T77" fmla="*/ 62 h 98"/>
                  <a:gd name="T78" fmla="*/ 58 w 102"/>
                  <a:gd name="T79" fmla="*/ 88 h 98"/>
                  <a:gd name="T80" fmla="*/ 88 w 102"/>
                  <a:gd name="T81" fmla="*/ 88 h 98"/>
                  <a:gd name="T82" fmla="*/ 88 w 102"/>
                  <a:gd name="T83" fmla="*/ 88 h 98"/>
                  <a:gd name="T84" fmla="*/ 102 w 102"/>
                  <a:gd name="T85" fmla="*/ 88 h 98"/>
                  <a:gd name="T86" fmla="*/ 102 w 102"/>
                  <a:gd name="T87" fmla="*/ 98 h 98"/>
                  <a:gd name="T88" fmla="*/ 102 w 102"/>
                  <a:gd name="T89" fmla="*/ 98 h 98"/>
                  <a:gd name="T90" fmla="*/ 88 w 102"/>
                  <a:gd name="T91" fmla="*/ 98 h 98"/>
                  <a:gd name="T92" fmla="*/ 18 w 102"/>
                  <a:gd name="T93" fmla="*/ 98 h 98"/>
                  <a:gd name="T94" fmla="*/ 18 w 102"/>
                  <a:gd name="T95" fmla="*/ 98 h 98"/>
                  <a:gd name="T96" fmla="*/ 2 w 102"/>
                  <a:gd name="T97" fmla="*/ 98 h 98"/>
                  <a:gd name="T98" fmla="*/ 2 w 102"/>
                  <a:gd name="T99" fmla="*/ 88 h 98"/>
                  <a:gd name="T100" fmla="*/ 2 w 102"/>
                  <a:gd name="T101" fmla="*/ 88 h 98"/>
                  <a:gd name="T102" fmla="*/ 18 w 102"/>
                  <a:gd name="T103" fmla="*/ 88 h 98"/>
                  <a:gd name="T104" fmla="*/ 48 w 102"/>
                  <a:gd name="T105" fmla="*/ 88 h 98"/>
                  <a:gd name="T106" fmla="*/ 48 w 102"/>
                  <a:gd name="T107" fmla="*/ 62 h 98"/>
                  <a:gd name="T108" fmla="*/ 30 w 102"/>
                  <a:gd name="T109" fmla="*/ 62 h 98"/>
                  <a:gd name="T110" fmla="*/ 30 w 102"/>
                  <a:gd name="T111" fmla="*/ 62 h 98"/>
                  <a:gd name="T112" fmla="*/ 16 w 102"/>
                  <a:gd name="T113" fmla="*/ 64 h 98"/>
                  <a:gd name="T114" fmla="*/ 16 w 102"/>
                  <a:gd name="T115" fmla="*/ 52 h 98"/>
                  <a:gd name="T116" fmla="*/ 16 w 102"/>
                  <a:gd name="T117" fmla="*/ 52 h 98"/>
                  <a:gd name="T118" fmla="*/ 30 w 102"/>
                  <a:gd name="T119" fmla="*/ 54 h 98"/>
                  <a:gd name="T120" fmla="*/ 48 w 102"/>
                  <a:gd name="T121" fmla="*/ 54 h 98"/>
                  <a:gd name="T122" fmla="*/ 48 w 102"/>
                  <a:gd name="T123" fmla="*/ 32 h 98"/>
                  <a:gd name="T124" fmla="*/ 24 w 102"/>
                  <a:gd name="T125"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98">
                    <a:moveTo>
                      <a:pt x="24" y="32"/>
                    </a:moveTo>
                    <a:lnTo>
                      <a:pt x="24" y="32"/>
                    </a:lnTo>
                    <a:lnTo>
                      <a:pt x="16" y="44"/>
                    </a:lnTo>
                    <a:lnTo>
                      <a:pt x="8" y="56"/>
                    </a:lnTo>
                    <a:lnTo>
                      <a:pt x="8" y="56"/>
                    </a:lnTo>
                    <a:lnTo>
                      <a:pt x="0" y="48"/>
                    </a:lnTo>
                    <a:lnTo>
                      <a:pt x="0" y="48"/>
                    </a:lnTo>
                    <a:lnTo>
                      <a:pt x="12" y="32"/>
                    </a:lnTo>
                    <a:lnTo>
                      <a:pt x="20" y="14"/>
                    </a:lnTo>
                    <a:lnTo>
                      <a:pt x="20" y="14"/>
                    </a:lnTo>
                    <a:lnTo>
                      <a:pt x="22" y="4"/>
                    </a:lnTo>
                    <a:lnTo>
                      <a:pt x="32" y="6"/>
                    </a:lnTo>
                    <a:lnTo>
                      <a:pt x="32" y="6"/>
                    </a:lnTo>
                    <a:lnTo>
                      <a:pt x="30" y="14"/>
                    </a:lnTo>
                    <a:lnTo>
                      <a:pt x="30" y="14"/>
                    </a:lnTo>
                    <a:lnTo>
                      <a:pt x="28" y="22"/>
                    </a:lnTo>
                    <a:lnTo>
                      <a:pt x="48" y="22"/>
                    </a:lnTo>
                    <a:lnTo>
                      <a:pt x="48" y="12"/>
                    </a:lnTo>
                    <a:lnTo>
                      <a:pt x="48" y="12"/>
                    </a:lnTo>
                    <a:lnTo>
                      <a:pt x="46" y="0"/>
                    </a:lnTo>
                    <a:lnTo>
                      <a:pt x="60" y="0"/>
                    </a:lnTo>
                    <a:lnTo>
                      <a:pt x="60" y="0"/>
                    </a:lnTo>
                    <a:lnTo>
                      <a:pt x="58" y="12"/>
                    </a:lnTo>
                    <a:lnTo>
                      <a:pt x="58" y="22"/>
                    </a:lnTo>
                    <a:lnTo>
                      <a:pt x="84" y="22"/>
                    </a:lnTo>
                    <a:lnTo>
                      <a:pt x="84" y="22"/>
                    </a:lnTo>
                    <a:lnTo>
                      <a:pt x="98" y="22"/>
                    </a:lnTo>
                    <a:lnTo>
                      <a:pt x="98" y="32"/>
                    </a:lnTo>
                    <a:lnTo>
                      <a:pt x="98" y="32"/>
                    </a:lnTo>
                    <a:lnTo>
                      <a:pt x="84" y="32"/>
                    </a:lnTo>
                    <a:lnTo>
                      <a:pt x="58" y="32"/>
                    </a:lnTo>
                    <a:lnTo>
                      <a:pt x="58" y="54"/>
                    </a:lnTo>
                    <a:lnTo>
                      <a:pt x="78" y="54"/>
                    </a:lnTo>
                    <a:lnTo>
                      <a:pt x="78" y="54"/>
                    </a:lnTo>
                    <a:lnTo>
                      <a:pt x="92" y="52"/>
                    </a:lnTo>
                    <a:lnTo>
                      <a:pt x="92" y="64"/>
                    </a:lnTo>
                    <a:lnTo>
                      <a:pt x="92" y="64"/>
                    </a:lnTo>
                    <a:lnTo>
                      <a:pt x="80" y="62"/>
                    </a:lnTo>
                    <a:lnTo>
                      <a:pt x="58" y="62"/>
                    </a:lnTo>
                    <a:lnTo>
                      <a:pt x="58" y="88"/>
                    </a:lnTo>
                    <a:lnTo>
                      <a:pt x="88" y="88"/>
                    </a:lnTo>
                    <a:lnTo>
                      <a:pt x="88" y="88"/>
                    </a:lnTo>
                    <a:lnTo>
                      <a:pt x="102" y="88"/>
                    </a:lnTo>
                    <a:lnTo>
                      <a:pt x="102" y="98"/>
                    </a:lnTo>
                    <a:lnTo>
                      <a:pt x="102" y="98"/>
                    </a:lnTo>
                    <a:lnTo>
                      <a:pt x="88" y="98"/>
                    </a:lnTo>
                    <a:lnTo>
                      <a:pt x="18" y="98"/>
                    </a:lnTo>
                    <a:lnTo>
                      <a:pt x="18" y="98"/>
                    </a:lnTo>
                    <a:lnTo>
                      <a:pt x="2" y="98"/>
                    </a:lnTo>
                    <a:lnTo>
                      <a:pt x="2" y="88"/>
                    </a:lnTo>
                    <a:lnTo>
                      <a:pt x="2" y="88"/>
                    </a:lnTo>
                    <a:lnTo>
                      <a:pt x="18" y="88"/>
                    </a:lnTo>
                    <a:lnTo>
                      <a:pt x="48" y="88"/>
                    </a:lnTo>
                    <a:lnTo>
                      <a:pt x="48" y="62"/>
                    </a:lnTo>
                    <a:lnTo>
                      <a:pt x="30" y="62"/>
                    </a:lnTo>
                    <a:lnTo>
                      <a:pt x="30" y="62"/>
                    </a:lnTo>
                    <a:lnTo>
                      <a:pt x="16" y="64"/>
                    </a:lnTo>
                    <a:lnTo>
                      <a:pt x="16" y="52"/>
                    </a:lnTo>
                    <a:lnTo>
                      <a:pt x="16" y="52"/>
                    </a:lnTo>
                    <a:lnTo>
                      <a:pt x="30" y="54"/>
                    </a:lnTo>
                    <a:lnTo>
                      <a:pt x="48" y="54"/>
                    </a:lnTo>
                    <a:lnTo>
                      <a:pt x="48" y="32"/>
                    </a:lnTo>
                    <a:lnTo>
                      <a:pt x="24" y="3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6" name="Freeform 168"/>
              <p:cNvSpPr>
                <a:spLocks/>
              </p:cNvSpPr>
              <p:nvPr/>
            </p:nvSpPr>
            <p:spPr bwMode="auto">
              <a:xfrm>
                <a:off x="2044" y="1164"/>
                <a:ext cx="108" cy="104"/>
              </a:xfrm>
              <a:custGeom>
                <a:avLst/>
                <a:gdLst>
                  <a:gd name="T0" fmla="*/ 24 w 108"/>
                  <a:gd name="T1" fmla="*/ 90 h 104"/>
                  <a:gd name="T2" fmla="*/ 14 w 108"/>
                  <a:gd name="T3" fmla="*/ 104 h 104"/>
                  <a:gd name="T4" fmla="*/ 14 w 108"/>
                  <a:gd name="T5" fmla="*/ 90 h 104"/>
                  <a:gd name="T6" fmla="*/ 14 w 108"/>
                  <a:gd name="T7" fmla="*/ 58 h 104"/>
                  <a:gd name="T8" fmla="*/ 14 w 108"/>
                  <a:gd name="T9" fmla="*/ 44 h 104"/>
                  <a:gd name="T10" fmla="*/ 4 w 108"/>
                  <a:gd name="T11" fmla="*/ 58 h 104"/>
                  <a:gd name="T12" fmla="*/ 0 w 108"/>
                  <a:gd name="T13" fmla="*/ 48 h 104"/>
                  <a:gd name="T14" fmla="*/ 16 w 108"/>
                  <a:gd name="T15" fmla="*/ 26 h 104"/>
                  <a:gd name="T16" fmla="*/ 24 w 108"/>
                  <a:gd name="T17" fmla="*/ 0 h 104"/>
                  <a:gd name="T18" fmla="*/ 34 w 108"/>
                  <a:gd name="T19" fmla="*/ 4 h 104"/>
                  <a:gd name="T20" fmla="*/ 24 w 108"/>
                  <a:gd name="T21" fmla="*/ 76 h 104"/>
                  <a:gd name="T22" fmla="*/ 34 w 108"/>
                  <a:gd name="T23" fmla="*/ 66 h 104"/>
                  <a:gd name="T24" fmla="*/ 42 w 108"/>
                  <a:gd name="T25" fmla="*/ 56 h 104"/>
                  <a:gd name="T26" fmla="*/ 56 w 108"/>
                  <a:gd name="T27" fmla="*/ 32 h 104"/>
                  <a:gd name="T28" fmla="*/ 42 w 108"/>
                  <a:gd name="T29" fmla="*/ 32 h 104"/>
                  <a:gd name="T30" fmla="*/ 30 w 108"/>
                  <a:gd name="T31" fmla="*/ 24 h 104"/>
                  <a:gd name="T32" fmla="*/ 42 w 108"/>
                  <a:gd name="T33" fmla="*/ 24 h 104"/>
                  <a:gd name="T34" fmla="*/ 60 w 108"/>
                  <a:gd name="T35" fmla="*/ 12 h 104"/>
                  <a:gd name="T36" fmla="*/ 60 w 108"/>
                  <a:gd name="T37" fmla="*/ 2 h 104"/>
                  <a:gd name="T38" fmla="*/ 70 w 108"/>
                  <a:gd name="T39" fmla="*/ 2 h 104"/>
                  <a:gd name="T40" fmla="*/ 70 w 108"/>
                  <a:gd name="T41" fmla="*/ 24 h 104"/>
                  <a:gd name="T42" fmla="*/ 92 w 108"/>
                  <a:gd name="T43" fmla="*/ 24 h 104"/>
                  <a:gd name="T44" fmla="*/ 104 w 108"/>
                  <a:gd name="T45" fmla="*/ 34 h 104"/>
                  <a:gd name="T46" fmla="*/ 92 w 108"/>
                  <a:gd name="T47" fmla="*/ 32 h 104"/>
                  <a:gd name="T48" fmla="*/ 74 w 108"/>
                  <a:gd name="T49" fmla="*/ 32 h 104"/>
                  <a:gd name="T50" fmla="*/ 88 w 108"/>
                  <a:gd name="T51" fmla="*/ 56 h 104"/>
                  <a:gd name="T52" fmla="*/ 108 w 108"/>
                  <a:gd name="T53" fmla="*/ 76 h 104"/>
                  <a:gd name="T54" fmla="*/ 100 w 108"/>
                  <a:gd name="T55" fmla="*/ 84 h 104"/>
                  <a:gd name="T56" fmla="*/ 90 w 108"/>
                  <a:gd name="T57" fmla="*/ 74 h 104"/>
                  <a:gd name="T58" fmla="*/ 76 w 108"/>
                  <a:gd name="T59" fmla="*/ 54 h 104"/>
                  <a:gd name="T60" fmla="*/ 70 w 108"/>
                  <a:gd name="T61" fmla="*/ 42 h 104"/>
                  <a:gd name="T62" fmla="*/ 70 w 108"/>
                  <a:gd name="T63" fmla="*/ 74 h 104"/>
                  <a:gd name="T64" fmla="*/ 78 w 108"/>
                  <a:gd name="T65" fmla="*/ 74 h 104"/>
                  <a:gd name="T66" fmla="*/ 88 w 108"/>
                  <a:gd name="T67" fmla="*/ 82 h 104"/>
                  <a:gd name="T68" fmla="*/ 80 w 108"/>
                  <a:gd name="T69" fmla="*/ 82 h 104"/>
                  <a:gd name="T70" fmla="*/ 70 w 108"/>
                  <a:gd name="T71" fmla="*/ 92 h 104"/>
                  <a:gd name="T72" fmla="*/ 70 w 108"/>
                  <a:gd name="T73" fmla="*/ 104 h 104"/>
                  <a:gd name="T74" fmla="*/ 60 w 108"/>
                  <a:gd name="T75" fmla="*/ 104 h 104"/>
                  <a:gd name="T76" fmla="*/ 60 w 108"/>
                  <a:gd name="T77" fmla="*/ 82 h 104"/>
                  <a:gd name="T78" fmla="*/ 52 w 108"/>
                  <a:gd name="T79" fmla="*/ 82 h 104"/>
                  <a:gd name="T80" fmla="*/ 44 w 108"/>
                  <a:gd name="T81" fmla="*/ 72 h 104"/>
                  <a:gd name="T82" fmla="*/ 52 w 108"/>
                  <a:gd name="T83" fmla="*/ 74 h 104"/>
                  <a:gd name="T84" fmla="*/ 60 w 108"/>
                  <a:gd name="T85" fmla="*/ 56 h 104"/>
                  <a:gd name="T86" fmla="*/ 60 w 108"/>
                  <a:gd name="T87" fmla="*/ 42 h 104"/>
                  <a:gd name="T88" fmla="*/ 54 w 108"/>
                  <a:gd name="T89" fmla="*/ 54 h 104"/>
                  <a:gd name="T90" fmla="*/ 48 w 108"/>
                  <a:gd name="T91" fmla="*/ 66 h 104"/>
                  <a:gd name="T92" fmla="*/ 30 w 108"/>
                  <a:gd name="T93" fmla="*/ 84 h 104"/>
                  <a:gd name="T94" fmla="*/ 24 w 108"/>
                  <a:gd name="T95"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104">
                    <a:moveTo>
                      <a:pt x="24" y="90"/>
                    </a:moveTo>
                    <a:lnTo>
                      <a:pt x="24" y="90"/>
                    </a:lnTo>
                    <a:lnTo>
                      <a:pt x="24" y="104"/>
                    </a:lnTo>
                    <a:lnTo>
                      <a:pt x="14" y="104"/>
                    </a:lnTo>
                    <a:lnTo>
                      <a:pt x="14" y="104"/>
                    </a:lnTo>
                    <a:lnTo>
                      <a:pt x="14" y="90"/>
                    </a:lnTo>
                    <a:lnTo>
                      <a:pt x="14" y="58"/>
                    </a:lnTo>
                    <a:lnTo>
                      <a:pt x="14" y="58"/>
                    </a:lnTo>
                    <a:lnTo>
                      <a:pt x="14" y="44"/>
                    </a:lnTo>
                    <a:lnTo>
                      <a:pt x="14" y="44"/>
                    </a:lnTo>
                    <a:lnTo>
                      <a:pt x="4" y="58"/>
                    </a:lnTo>
                    <a:lnTo>
                      <a:pt x="4" y="58"/>
                    </a:lnTo>
                    <a:lnTo>
                      <a:pt x="0" y="48"/>
                    </a:lnTo>
                    <a:lnTo>
                      <a:pt x="0" y="48"/>
                    </a:lnTo>
                    <a:lnTo>
                      <a:pt x="8" y="38"/>
                    </a:lnTo>
                    <a:lnTo>
                      <a:pt x="16" y="26"/>
                    </a:lnTo>
                    <a:lnTo>
                      <a:pt x="20" y="14"/>
                    </a:lnTo>
                    <a:lnTo>
                      <a:pt x="24" y="0"/>
                    </a:lnTo>
                    <a:lnTo>
                      <a:pt x="34" y="4"/>
                    </a:lnTo>
                    <a:lnTo>
                      <a:pt x="34" y="4"/>
                    </a:lnTo>
                    <a:lnTo>
                      <a:pt x="24" y="30"/>
                    </a:lnTo>
                    <a:lnTo>
                      <a:pt x="24" y="76"/>
                    </a:lnTo>
                    <a:lnTo>
                      <a:pt x="24" y="76"/>
                    </a:lnTo>
                    <a:lnTo>
                      <a:pt x="34" y="66"/>
                    </a:lnTo>
                    <a:lnTo>
                      <a:pt x="42" y="56"/>
                    </a:lnTo>
                    <a:lnTo>
                      <a:pt x="42" y="56"/>
                    </a:lnTo>
                    <a:lnTo>
                      <a:pt x="50" y="44"/>
                    </a:lnTo>
                    <a:lnTo>
                      <a:pt x="56" y="32"/>
                    </a:lnTo>
                    <a:lnTo>
                      <a:pt x="42" y="32"/>
                    </a:lnTo>
                    <a:lnTo>
                      <a:pt x="42" y="32"/>
                    </a:lnTo>
                    <a:lnTo>
                      <a:pt x="30" y="34"/>
                    </a:lnTo>
                    <a:lnTo>
                      <a:pt x="30" y="24"/>
                    </a:lnTo>
                    <a:lnTo>
                      <a:pt x="30" y="24"/>
                    </a:lnTo>
                    <a:lnTo>
                      <a:pt x="42" y="24"/>
                    </a:lnTo>
                    <a:lnTo>
                      <a:pt x="60" y="24"/>
                    </a:lnTo>
                    <a:lnTo>
                      <a:pt x="60" y="12"/>
                    </a:lnTo>
                    <a:lnTo>
                      <a:pt x="60" y="12"/>
                    </a:lnTo>
                    <a:lnTo>
                      <a:pt x="60" y="2"/>
                    </a:lnTo>
                    <a:lnTo>
                      <a:pt x="70" y="2"/>
                    </a:lnTo>
                    <a:lnTo>
                      <a:pt x="70" y="2"/>
                    </a:lnTo>
                    <a:lnTo>
                      <a:pt x="70" y="12"/>
                    </a:lnTo>
                    <a:lnTo>
                      <a:pt x="70" y="24"/>
                    </a:lnTo>
                    <a:lnTo>
                      <a:pt x="92" y="24"/>
                    </a:lnTo>
                    <a:lnTo>
                      <a:pt x="92" y="24"/>
                    </a:lnTo>
                    <a:lnTo>
                      <a:pt x="104" y="22"/>
                    </a:lnTo>
                    <a:lnTo>
                      <a:pt x="104" y="34"/>
                    </a:lnTo>
                    <a:lnTo>
                      <a:pt x="104" y="34"/>
                    </a:lnTo>
                    <a:lnTo>
                      <a:pt x="92" y="32"/>
                    </a:lnTo>
                    <a:lnTo>
                      <a:pt x="74" y="32"/>
                    </a:lnTo>
                    <a:lnTo>
                      <a:pt x="74" y="32"/>
                    </a:lnTo>
                    <a:lnTo>
                      <a:pt x="80" y="46"/>
                    </a:lnTo>
                    <a:lnTo>
                      <a:pt x="88" y="56"/>
                    </a:lnTo>
                    <a:lnTo>
                      <a:pt x="96" y="66"/>
                    </a:lnTo>
                    <a:lnTo>
                      <a:pt x="108" y="76"/>
                    </a:lnTo>
                    <a:lnTo>
                      <a:pt x="108" y="76"/>
                    </a:lnTo>
                    <a:lnTo>
                      <a:pt x="100" y="84"/>
                    </a:lnTo>
                    <a:lnTo>
                      <a:pt x="100" y="84"/>
                    </a:lnTo>
                    <a:lnTo>
                      <a:pt x="90" y="74"/>
                    </a:lnTo>
                    <a:lnTo>
                      <a:pt x="82" y="66"/>
                    </a:lnTo>
                    <a:lnTo>
                      <a:pt x="76" y="54"/>
                    </a:lnTo>
                    <a:lnTo>
                      <a:pt x="70" y="42"/>
                    </a:lnTo>
                    <a:lnTo>
                      <a:pt x="70" y="42"/>
                    </a:lnTo>
                    <a:lnTo>
                      <a:pt x="70" y="56"/>
                    </a:lnTo>
                    <a:lnTo>
                      <a:pt x="70" y="74"/>
                    </a:lnTo>
                    <a:lnTo>
                      <a:pt x="78" y="74"/>
                    </a:lnTo>
                    <a:lnTo>
                      <a:pt x="78" y="74"/>
                    </a:lnTo>
                    <a:lnTo>
                      <a:pt x="88" y="72"/>
                    </a:lnTo>
                    <a:lnTo>
                      <a:pt x="88" y="82"/>
                    </a:lnTo>
                    <a:lnTo>
                      <a:pt x="88" y="82"/>
                    </a:lnTo>
                    <a:lnTo>
                      <a:pt x="80" y="82"/>
                    </a:lnTo>
                    <a:lnTo>
                      <a:pt x="70" y="82"/>
                    </a:lnTo>
                    <a:lnTo>
                      <a:pt x="70" y="92"/>
                    </a:lnTo>
                    <a:lnTo>
                      <a:pt x="70" y="92"/>
                    </a:lnTo>
                    <a:lnTo>
                      <a:pt x="70" y="104"/>
                    </a:lnTo>
                    <a:lnTo>
                      <a:pt x="60" y="104"/>
                    </a:lnTo>
                    <a:lnTo>
                      <a:pt x="60" y="104"/>
                    </a:lnTo>
                    <a:lnTo>
                      <a:pt x="60" y="92"/>
                    </a:lnTo>
                    <a:lnTo>
                      <a:pt x="60" y="82"/>
                    </a:lnTo>
                    <a:lnTo>
                      <a:pt x="52" y="82"/>
                    </a:lnTo>
                    <a:lnTo>
                      <a:pt x="52" y="82"/>
                    </a:lnTo>
                    <a:lnTo>
                      <a:pt x="44" y="82"/>
                    </a:lnTo>
                    <a:lnTo>
                      <a:pt x="44" y="72"/>
                    </a:lnTo>
                    <a:lnTo>
                      <a:pt x="44" y="72"/>
                    </a:lnTo>
                    <a:lnTo>
                      <a:pt x="52" y="74"/>
                    </a:lnTo>
                    <a:lnTo>
                      <a:pt x="60" y="74"/>
                    </a:lnTo>
                    <a:lnTo>
                      <a:pt x="60" y="56"/>
                    </a:lnTo>
                    <a:lnTo>
                      <a:pt x="60" y="56"/>
                    </a:lnTo>
                    <a:lnTo>
                      <a:pt x="60" y="42"/>
                    </a:lnTo>
                    <a:lnTo>
                      <a:pt x="60" y="42"/>
                    </a:lnTo>
                    <a:lnTo>
                      <a:pt x="54" y="54"/>
                    </a:lnTo>
                    <a:lnTo>
                      <a:pt x="48" y="66"/>
                    </a:lnTo>
                    <a:lnTo>
                      <a:pt x="48" y="66"/>
                    </a:lnTo>
                    <a:lnTo>
                      <a:pt x="40" y="74"/>
                    </a:lnTo>
                    <a:lnTo>
                      <a:pt x="30" y="84"/>
                    </a:lnTo>
                    <a:lnTo>
                      <a:pt x="30" y="84"/>
                    </a:lnTo>
                    <a:lnTo>
                      <a:pt x="24" y="76"/>
                    </a:lnTo>
                    <a:lnTo>
                      <a:pt x="24" y="9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7" name="Freeform 169"/>
              <p:cNvSpPr>
                <a:spLocks noEditPoints="1"/>
              </p:cNvSpPr>
              <p:nvPr/>
            </p:nvSpPr>
            <p:spPr bwMode="auto">
              <a:xfrm>
                <a:off x="2160" y="1166"/>
                <a:ext cx="104" cy="102"/>
              </a:xfrm>
              <a:custGeom>
                <a:avLst/>
                <a:gdLst>
                  <a:gd name="T0" fmla="*/ 8 w 104"/>
                  <a:gd name="T1" fmla="*/ 20 h 102"/>
                  <a:gd name="T2" fmla="*/ 36 w 104"/>
                  <a:gd name="T3" fmla="*/ 18 h 102"/>
                  <a:gd name="T4" fmla="*/ 28 w 104"/>
                  <a:gd name="T5" fmla="*/ 28 h 102"/>
                  <a:gd name="T6" fmla="*/ 0 w 104"/>
                  <a:gd name="T7" fmla="*/ 28 h 102"/>
                  <a:gd name="T8" fmla="*/ 2 w 104"/>
                  <a:gd name="T9" fmla="*/ 102 h 102"/>
                  <a:gd name="T10" fmla="*/ 4 w 104"/>
                  <a:gd name="T11" fmla="*/ 74 h 102"/>
                  <a:gd name="T12" fmla="*/ 12 w 104"/>
                  <a:gd name="T13" fmla="*/ 66 h 102"/>
                  <a:gd name="T14" fmla="*/ 34 w 104"/>
                  <a:gd name="T15" fmla="*/ 66 h 102"/>
                  <a:gd name="T16" fmla="*/ 34 w 104"/>
                  <a:gd name="T17" fmla="*/ 92 h 102"/>
                  <a:gd name="T18" fmla="*/ 26 w 104"/>
                  <a:gd name="T19" fmla="*/ 100 h 102"/>
                  <a:gd name="T20" fmla="*/ 12 w 104"/>
                  <a:gd name="T21" fmla="*/ 102 h 102"/>
                  <a:gd name="T22" fmla="*/ 2 w 104"/>
                  <a:gd name="T23" fmla="*/ 2 h 102"/>
                  <a:gd name="T24" fmla="*/ 26 w 104"/>
                  <a:gd name="T25" fmla="*/ 4 h 102"/>
                  <a:gd name="T26" fmla="*/ 34 w 104"/>
                  <a:gd name="T27" fmla="*/ 12 h 102"/>
                  <a:gd name="T28" fmla="*/ 12 w 104"/>
                  <a:gd name="T29" fmla="*/ 12 h 102"/>
                  <a:gd name="T30" fmla="*/ 4 w 104"/>
                  <a:gd name="T31" fmla="*/ 34 h 102"/>
                  <a:gd name="T32" fmla="*/ 26 w 104"/>
                  <a:gd name="T33" fmla="*/ 36 h 102"/>
                  <a:gd name="T34" fmla="*/ 34 w 104"/>
                  <a:gd name="T35" fmla="*/ 44 h 102"/>
                  <a:gd name="T36" fmla="*/ 10 w 104"/>
                  <a:gd name="T37" fmla="*/ 44 h 102"/>
                  <a:gd name="T38" fmla="*/ 4 w 104"/>
                  <a:gd name="T39" fmla="*/ 34 h 102"/>
                  <a:gd name="T40" fmla="*/ 10 w 104"/>
                  <a:gd name="T41" fmla="*/ 50 h 102"/>
                  <a:gd name="T42" fmla="*/ 34 w 104"/>
                  <a:gd name="T43" fmla="*/ 50 h 102"/>
                  <a:gd name="T44" fmla="*/ 26 w 104"/>
                  <a:gd name="T45" fmla="*/ 60 h 102"/>
                  <a:gd name="T46" fmla="*/ 4 w 104"/>
                  <a:gd name="T47" fmla="*/ 60 h 102"/>
                  <a:gd name="T48" fmla="*/ 26 w 104"/>
                  <a:gd name="T49" fmla="*/ 88 h 102"/>
                  <a:gd name="T50" fmla="*/ 12 w 104"/>
                  <a:gd name="T51" fmla="*/ 88 h 102"/>
                  <a:gd name="T52" fmla="*/ 36 w 104"/>
                  <a:gd name="T53" fmla="*/ 52 h 102"/>
                  <a:gd name="T54" fmla="*/ 46 w 104"/>
                  <a:gd name="T55" fmla="*/ 42 h 102"/>
                  <a:gd name="T56" fmla="*/ 68 w 104"/>
                  <a:gd name="T57" fmla="*/ 42 h 102"/>
                  <a:gd name="T58" fmla="*/ 62 w 104"/>
                  <a:gd name="T59" fmla="*/ 50 h 102"/>
                  <a:gd name="T60" fmla="*/ 58 w 104"/>
                  <a:gd name="T61" fmla="*/ 78 h 102"/>
                  <a:gd name="T62" fmla="*/ 72 w 104"/>
                  <a:gd name="T63" fmla="*/ 82 h 102"/>
                  <a:gd name="T64" fmla="*/ 38 w 104"/>
                  <a:gd name="T65" fmla="*/ 92 h 102"/>
                  <a:gd name="T66" fmla="*/ 48 w 104"/>
                  <a:gd name="T67" fmla="*/ 80 h 102"/>
                  <a:gd name="T68" fmla="*/ 50 w 104"/>
                  <a:gd name="T69" fmla="*/ 28 h 102"/>
                  <a:gd name="T70" fmla="*/ 38 w 104"/>
                  <a:gd name="T71" fmla="*/ 18 h 102"/>
                  <a:gd name="T72" fmla="*/ 70 w 104"/>
                  <a:gd name="T73" fmla="*/ 20 h 102"/>
                  <a:gd name="T74" fmla="*/ 70 w 104"/>
                  <a:gd name="T75" fmla="*/ 8 h 102"/>
                  <a:gd name="T76" fmla="*/ 80 w 104"/>
                  <a:gd name="T77" fmla="*/ 0 h 102"/>
                  <a:gd name="T78" fmla="*/ 80 w 104"/>
                  <a:gd name="T79" fmla="*/ 20 h 102"/>
                  <a:gd name="T80" fmla="*/ 102 w 104"/>
                  <a:gd name="T81" fmla="*/ 18 h 102"/>
                  <a:gd name="T82" fmla="*/ 90 w 104"/>
                  <a:gd name="T83" fmla="*/ 28 h 102"/>
                  <a:gd name="T84" fmla="*/ 82 w 104"/>
                  <a:gd name="T85" fmla="*/ 52 h 102"/>
                  <a:gd name="T86" fmla="*/ 90 w 104"/>
                  <a:gd name="T87" fmla="*/ 82 h 102"/>
                  <a:gd name="T88" fmla="*/ 94 w 104"/>
                  <a:gd name="T89" fmla="*/ 82 h 102"/>
                  <a:gd name="T90" fmla="*/ 104 w 104"/>
                  <a:gd name="T91" fmla="*/ 78 h 102"/>
                  <a:gd name="T92" fmla="*/ 100 w 104"/>
                  <a:gd name="T93" fmla="*/ 94 h 102"/>
                  <a:gd name="T94" fmla="*/ 94 w 104"/>
                  <a:gd name="T95" fmla="*/ 100 h 102"/>
                  <a:gd name="T96" fmla="*/ 84 w 104"/>
                  <a:gd name="T97" fmla="*/ 92 h 102"/>
                  <a:gd name="T98" fmla="*/ 76 w 104"/>
                  <a:gd name="T99" fmla="*/ 72 h 102"/>
                  <a:gd name="T100" fmla="*/ 50 w 104"/>
                  <a:gd name="T101" fmla="*/ 28 h 102"/>
                  <a:gd name="T102" fmla="*/ 100 w 104"/>
                  <a:gd name="T103" fmla="*/ 14 h 102"/>
                  <a:gd name="T104" fmla="*/ 88 w 104"/>
                  <a:gd name="T105"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102">
                    <a:moveTo>
                      <a:pt x="0" y="18"/>
                    </a:moveTo>
                    <a:lnTo>
                      <a:pt x="0" y="18"/>
                    </a:lnTo>
                    <a:lnTo>
                      <a:pt x="8" y="20"/>
                    </a:lnTo>
                    <a:lnTo>
                      <a:pt x="26" y="20"/>
                    </a:lnTo>
                    <a:lnTo>
                      <a:pt x="26" y="20"/>
                    </a:lnTo>
                    <a:lnTo>
                      <a:pt x="36" y="18"/>
                    </a:lnTo>
                    <a:lnTo>
                      <a:pt x="36" y="28"/>
                    </a:lnTo>
                    <a:lnTo>
                      <a:pt x="36" y="28"/>
                    </a:lnTo>
                    <a:lnTo>
                      <a:pt x="28" y="28"/>
                    </a:lnTo>
                    <a:lnTo>
                      <a:pt x="8" y="28"/>
                    </a:lnTo>
                    <a:lnTo>
                      <a:pt x="8" y="28"/>
                    </a:lnTo>
                    <a:lnTo>
                      <a:pt x="0" y="28"/>
                    </a:lnTo>
                    <a:lnTo>
                      <a:pt x="0" y="18"/>
                    </a:lnTo>
                    <a:close/>
                    <a:moveTo>
                      <a:pt x="2" y="102"/>
                    </a:moveTo>
                    <a:lnTo>
                      <a:pt x="2" y="102"/>
                    </a:lnTo>
                    <a:lnTo>
                      <a:pt x="4" y="90"/>
                    </a:lnTo>
                    <a:lnTo>
                      <a:pt x="4" y="74"/>
                    </a:lnTo>
                    <a:lnTo>
                      <a:pt x="4" y="74"/>
                    </a:lnTo>
                    <a:lnTo>
                      <a:pt x="2" y="66"/>
                    </a:lnTo>
                    <a:lnTo>
                      <a:pt x="2" y="66"/>
                    </a:lnTo>
                    <a:lnTo>
                      <a:pt x="12" y="66"/>
                    </a:lnTo>
                    <a:lnTo>
                      <a:pt x="26" y="66"/>
                    </a:lnTo>
                    <a:lnTo>
                      <a:pt x="26" y="66"/>
                    </a:lnTo>
                    <a:lnTo>
                      <a:pt x="34" y="66"/>
                    </a:lnTo>
                    <a:lnTo>
                      <a:pt x="34" y="66"/>
                    </a:lnTo>
                    <a:lnTo>
                      <a:pt x="34" y="74"/>
                    </a:lnTo>
                    <a:lnTo>
                      <a:pt x="34" y="92"/>
                    </a:lnTo>
                    <a:lnTo>
                      <a:pt x="34" y="92"/>
                    </a:lnTo>
                    <a:lnTo>
                      <a:pt x="34" y="100"/>
                    </a:lnTo>
                    <a:lnTo>
                      <a:pt x="26" y="100"/>
                    </a:lnTo>
                    <a:lnTo>
                      <a:pt x="26" y="96"/>
                    </a:lnTo>
                    <a:lnTo>
                      <a:pt x="12" y="96"/>
                    </a:lnTo>
                    <a:lnTo>
                      <a:pt x="12" y="102"/>
                    </a:lnTo>
                    <a:lnTo>
                      <a:pt x="2" y="102"/>
                    </a:lnTo>
                    <a:close/>
                    <a:moveTo>
                      <a:pt x="2" y="2"/>
                    </a:moveTo>
                    <a:lnTo>
                      <a:pt x="2" y="2"/>
                    </a:lnTo>
                    <a:lnTo>
                      <a:pt x="12" y="4"/>
                    </a:lnTo>
                    <a:lnTo>
                      <a:pt x="26" y="4"/>
                    </a:lnTo>
                    <a:lnTo>
                      <a:pt x="26" y="4"/>
                    </a:lnTo>
                    <a:lnTo>
                      <a:pt x="34" y="2"/>
                    </a:lnTo>
                    <a:lnTo>
                      <a:pt x="34" y="12"/>
                    </a:lnTo>
                    <a:lnTo>
                      <a:pt x="34" y="12"/>
                    </a:lnTo>
                    <a:lnTo>
                      <a:pt x="26" y="12"/>
                    </a:lnTo>
                    <a:lnTo>
                      <a:pt x="12" y="12"/>
                    </a:lnTo>
                    <a:lnTo>
                      <a:pt x="12" y="12"/>
                    </a:lnTo>
                    <a:lnTo>
                      <a:pt x="2" y="12"/>
                    </a:lnTo>
                    <a:lnTo>
                      <a:pt x="2" y="2"/>
                    </a:lnTo>
                    <a:close/>
                    <a:moveTo>
                      <a:pt x="4" y="34"/>
                    </a:moveTo>
                    <a:lnTo>
                      <a:pt x="4" y="34"/>
                    </a:lnTo>
                    <a:lnTo>
                      <a:pt x="10" y="36"/>
                    </a:lnTo>
                    <a:lnTo>
                      <a:pt x="26" y="36"/>
                    </a:lnTo>
                    <a:lnTo>
                      <a:pt x="26" y="36"/>
                    </a:lnTo>
                    <a:lnTo>
                      <a:pt x="34" y="34"/>
                    </a:lnTo>
                    <a:lnTo>
                      <a:pt x="34" y="44"/>
                    </a:lnTo>
                    <a:lnTo>
                      <a:pt x="34" y="44"/>
                    </a:lnTo>
                    <a:lnTo>
                      <a:pt x="26" y="44"/>
                    </a:lnTo>
                    <a:lnTo>
                      <a:pt x="10" y="44"/>
                    </a:lnTo>
                    <a:lnTo>
                      <a:pt x="10" y="44"/>
                    </a:lnTo>
                    <a:lnTo>
                      <a:pt x="4" y="44"/>
                    </a:lnTo>
                    <a:lnTo>
                      <a:pt x="4" y="34"/>
                    </a:lnTo>
                    <a:close/>
                    <a:moveTo>
                      <a:pt x="4" y="50"/>
                    </a:moveTo>
                    <a:lnTo>
                      <a:pt x="4" y="50"/>
                    </a:lnTo>
                    <a:lnTo>
                      <a:pt x="10" y="50"/>
                    </a:lnTo>
                    <a:lnTo>
                      <a:pt x="26" y="50"/>
                    </a:lnTo>
                    <a:lnTo>
                      <a:pt x="26" y="50"/>
                    </a:lnTo>
                    <a:lnTo>
                      <a:pt x="34" y="50"/>
                    </a:lnTo>
                    <a:lnTo>
                      <a:pt x="34" y="60"/>
                    </a:lnTo>
                    <a:lnTo>
                      <a:pt x="34" y="60"/>
                    </a:lnTo>
                    <a:lnTo>
                      <a:pt x="26" y="60"/>
                    </a:lnTo>
                    <a:lnTo>
                      <a:pt x="10" y="60"/>
                    </a:lnTo>
                    <a:lnTo>
                      <a:pt x="10" y="60"/>
                    </a:lnTo>
                    <a:lnTo>
                      <a:pt x="4" y="60"/>
                    </a:lnTo>
                    <a:lnTo>
                      <a:pt x="4" y="50"/>
                    </a:lnTo>
                    <a:close/>
                    <a:moveTo>
                      <a:pt x="12" y="88"/>
                    </a:moveTo>
                    <a:lnTo>
                      <a:pt x="26" y="88"/>
                    </a:lnTo>
                    <a:lnTo>
                      <a:pt x="26" y="74"/>
                    </a:lnTo>
                    <a:lnTo>
                      <a:pt x="12" y="74"/>
                    </a:lnTo>
                    <a:lnTo>
                      <a:pt x="12" y="88"/>
                    </a:lnTo>
                    <a:close/>
                    <a:moveTo>
                      <a:pt x="46" y="50"/>
                    </a:moveTo>
                    <a:lnTo>
                      <a:pt x="46" y="50"/>
                    </a:lnTo>
                    <a:lnTo>
                      <a:pt x="36" y="52"/>
                    </a:lnTo>
                    <a:lnTo>
                      <a:pt x="36" y="42"/>
                    </a:lnTo>
                    <a:lnTo>
                      <a:pt x="36" y="42"/>
                    </a:lnTo>
                    <a:lnTo>
                      <a:pt x="46" y="42"/>
                    </a:lnTo>
                    <a:lnTo>
                      <a:pt x="60" y="42"/>
                    </a:lnTo>
                    <a:lnTo>
                      <a:pt x="60" y="42"/>
                    </a:lnTo>
                    <a:lnTo>
                      <a:pt x="68" y="42"/>
                    </a:lnTo>
                    <a:lnTo>
                      <a:pt x="68" y="52"/>
                    </a:lnTo>
                    <a:lnTo>
                      <a:pt x="68" y="52"/>
                    </a:lnTo>
                    <a:lnTo>
                      <a:pt x="62" y="50"/>
                    </a:lnTo>
                    <a:lnTo>
                      <a:pt x="58" y="50"/>
                    </a:lnTo>
                    <a:lnTo>
                      <a:pt x="58" y="78"/>
                    </a:lnTo>
                    <a:lnTo>
                      <a:pt x="58" y="78"/>
                    </a:lnTo>
                    <a:lnTo>
                      <a:pt x="72" y="72"/>
                    </a:lnTo>
                    <a:lnTo>
                      <a:pt x="72" y="82"/>
                    </a:lnTo>
                    <a:lnTo>
                      <a:pt x="72" y="82"/>
                    </a:lnTo>
                    <a:lnTo>
                      <a:pt x="42" y="90"/>
                    </a:lnTo>
                    <a:lnTo>
                      <a:pt x="42" y="90"/>
                    </a:lnTo>
                    <a:lnTo>
                      <a:pt x="38" y="92"/>
                    </a:lnTo>
                    <a:lnTo>
                      <a:pt x="36" y="82"/>
                    </a:lnTo>
                    <a:lnTo>
                      <a:pt x="36" y="82"/>
                    </a:lnTo>
                    <a:lnTo>
                      <a:pt x="48" y="80"/>
                    </a:lnTo>
                    <a:lnTo>
                      <a:pt x="48" y="50"/>
                    </a:lnTo>
                    <a:lnTo>
                      <a:pt x="46" y="50"/>
                    </a:lnTo>
                    <a:close/>
                    <a:moveTo>
                      <a:pt x="50" y="28"/>
                    </a:moveTo>
                    <a:lnTo>
                      <a:pt x="50" y="28"/>
                    </a:lnTo>
                    <a:lnTo>
                      <a:pt x="38" y="30"/>
                    </a:lnTo>
                    <a:lnTo>
                      <a:pt x="38" y="18"/>
                    </a:lnTo>
                    <a:lnTo>
                      <a:pt x="38" y="18"/>
                    </a:lnTo>
                    <a:lnTo>
                      <a:pt x="50" y="20"/>
                    </a:lnTo>
                    <a:lnTo>
                      <a:pt x="70" y="20"/>
                    </a:lnTo>
                    <a:lnTo>
                      <a:pt x="70" y="20"/>
                    </a:lnTo>
                    <a:lnTo>
                      <a:pt x="70" y="8"/>
                    </a:lnTo>
                    <a:lnTo>
                      <a:pt x="70" y="8"/>
                    </a:lnTo>
                    <a:lnTo>
                      <a:pt x="70" y="0"/>
                    </a:lnTo>
                    <a:lnTo>
                      <a:pt x="80" y="0"/>
                    </a:lnTo>
                    <a:lnTo>
                      <a:pt x="80" y="0"/>
                    </a:lnTo>
                    <a:lnTo>
                      <a:pt x="80" y="8"/>
                    </a:lnTo>
                    <a:lnTo>
                      <a:pt x="80" y="8"/>
                    </a:lnTo>
                    <a:lnTo>
                      <a:pt x="80" y="20"/>
                    </a:lnTo>
                    <a:lnTo>
                      <a:pt x="92" y="20"/>
                    </a:lnTo>
                    <a:lnTo>
                      <a:pt x="92" y="20"/>
                    </a:lnTo>
                    <a:lnTo>
                      <a:pt x="102" y="18"/>
                    </a:lnTo>
                    <a:lnTo>
                      <a:pt x="102" y="30"/>
                    </a:lnTo>
                    <a:lnTo>
                      <a:pt x="102" y="30"/>
                    </a:lnTo>
                    <a:lnTo>
                      <a:pt x="90" y="28"/>
                    </a:lnTo>
                    <a:lnTo>
                      <a:pt x="80" y="28"/>
                    </a:lnTo>
                    <a:lnTo>
                      <a:pt x="80" y="28"/>
                    </a:lnTo>
                    <a:lnTo>
                      <a:pt x="82" y="52"/>
                    </a:lnTo>
                    <a:lnTo>
                      <a:pt x="84" y="70"/>
                    </a:lnTo>
                    <a:lnTo>
                      <a:pt x="84" y="70"/>
                    </a:lnTo>
                    <a:lnTo>
                      <a:pt x="90" y="82"/>
                    </a:lnTo>
                    <a:lnTo>
                      <a:pt x="94" y="86"/>
                    </a:lnTo>
                    <a:lnTo>
                      <a:pt x="94" y="86"/>
                    </a:lnTo>
                    <a:lnTo>
                      <a:pt x="94" y="82"/>
                    </a:lnTo>
                    <a:lnTo>
                      <a:pt x="96" y="72"/>
                    </a:lnTo>
                    <a:lnTo>
                      <a:pt x="96" y="72"/>
                    </a:lnTo>
                    <a:lnTo>
                      <a:pt x="104" y="78"/>
                    </a:lnTo>
                    <a:lnTo>
                      <a:pt x="104" y="78"/>
                    </a:lnTo>
                    <a:lnTo>
                      <a:pt x="102" y="88"/>
                    </a:lnTo>
                    <a:lnTo>
                      <a:pt x="100" y="94"/>
                    </a:lnTo>
                    <a:lnTo>
                      <a:pt x="100" y="94"/>
                    </a:lnTo>
                    <a:lnTo>
                      <a:pt x="98" y="98"/>
                    </a:lnTo>
                    <a:lnTo>
                      <a:pt x="94" y="100"/>
                    </a:lnTo>
                    <a:lnTo>
                      <a:pt x="94" y="100"/>
                    </a:lnTo>
                    <a:lnTo>
                      <a:pt x="90" y="98"/>
                    </a:lnTo>
                    <a:lnTo>
                      <a:pt x="84" y="92"/>
                    </a:lnTo>
                    <a:lnTo>
                      <a:pt x="80" y="84"/>
                    </a:lnTo>
                    <a:lnTo>
                      <a:pt x="76" y="72"/>
                    </a:lnTo>
                    <a:lnTo>
                      <a:pt x="76" y="72"/>
                    </a:lnTo>
                    <a:lnTo>
                      <a:pt x="72" y="54"/>
                    </a:lnTo>
                    <a:lnTo>
                      <a:pt x="70" y="28"/>
                    </a:lnTo>
                    <a:lnTo>
                      <a:pt x="50" y="28"/>
                    </a:lnTo>
                    <a:close/>
                    <a:moveTo>
                      <a:pt x="88" y="0"/>
                    </a:moveTo>
                    <a:lnTo>
                      <a:pt x="88" y="0"/>
                    </a:lnTo>
                    <a:lnTo>
                      <a:pt x="100" y="14"/>
                    </a:lnTo>
                    <a:lnTo>
                      <a:pt x="92" y="20"/>
                    </a:lnTo>
                    <a:lnTo>
                      <a:pt x="92" y="20"/>
                    </a:lnTo>
                    <a:lnTo>
                      <a:pt x="88" y="12"/>
                    </a:lnTo>
                    <a:lnTo>
                      <a:pt x="80" y="6"/>
                    </a:lnTo>
                    <a:lnTo>
                      <a:pt x="88" y="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 name="Freeform 170"/>
              <p:cNvSpPr>
                <a:spLocks noEditPoints="1"/>
              </p:cNvSpPr>
              <p:nvPr/>
            </p:nvSpPr>
            <p:spPr bwMode="auto">
              <a:xfrm>
                <a:off x="2270" y="1166"/>
                <a:ext cx="104" cy="102"/>
              </a:xfrm>
              <a:custGeom>
                <a:avLst/>
                <a:gdLst>
                  <a:gd name="T0" fmla="*/ 12 w 104"/>
                  <a:gd name="T1" fmla="*/ 46 h 102"/>
                  <a:gd name="T2" fmla="*/ 2 w 104"/>
                  <a:gd name="T3" fmla="*/ 38 h 102"/>
                  <a:gd name="T4" fmla="*/ 12 w 104"/>
                  <a:gd name="T5" fmla="*/ 38 h 102"/>
                  <a:gd name="T6" fmla="*/ 20 w 104"/>
                  <a:gd name="T7" fmla="*/ 12 h 102"/>
                  <a:gd name="T8" fmla="*/ 20 w 104"/>
                  <a:gd name="T9" fmla="*/ 0 h 102"/>
                  <a:gd name="T10" fmla="*/ 32 w 104"/>
                  <a:gd name="T11" fmla="*/ 0 h 102"/>
                  <a:gd name="T12" fmla="*/ 30 w 104"/>
                  <a:gd name="T13" fmla="*/ 38 h 102"/>
                  <a:gd name="T14" fmla="*/ 36 w 104"/>
                  <a:gd name="T15" fmla="*/ 38 h 102"/>
                  <a:gd name="T16" fmla="*/ 44 w 104"/>
                  <a:gd name="T17" fmla="*/ 46 h 102"/>
                  <a:gd name="T18" fmla="*/ 36 w 104"/>
                  <a:gd name="T19" fmla="*/ 46 h 102"/>
                  <a:gd name="T20" fmla="*/ 32 w 104"/>
                  <a:gd name="T21" fmla="*/ 46 h 102"/>
                  <a:gd name="T22" fmla="*/ 46 w 104"/>
                  <a:gd name="T23" fmla="*/ 64 h 102"/>
                  <a:gd name="T24" fmla="*/ 42 w 104"/>
                  <a:gd name="T25" fmla="*/ 74 h 102"/>
                  <a:gd name="T26" fmla="*/ 34 w 104"/>
                  <a:gd name="T27" fmla="*/ 64 h 102"/>
                  <a:gd name="T28" fmla="*/ 30 w 104"/>
                  <a:gd name="T29" fmla="*/ 56 h 102"/>
                  <a:gd name="T30" fmla="*/ 30 w 104"/>
                  <a:gd name="T31" fmla="*/ 90 h 102"/>
                  <a:gd name="T32" fmla="*/ 32 w 104"/>
                  <a:gd name="T33" fmla="*/ 102 h 102"/>
                  <a:gd name="T34" fmla="*/ 20 w 104"/>
                  <a:gd name="T35" fmla="*/ 102 h 102"/>
                  <a:gd name="T36" fmla="*/ 20 w 104"/>
                  <a:gd name="T37" fmla="*/ 74 h 102"/>
                  <a:gd name="T38" fmla="*/ 22 w 104"/>
                  <a:gd name="T39" fmla="*/ 60 h 102"/>
                  <a:gd name="T40" fmla="*/ 14 w 104"/>
                  <a:gd name="T41" fmla="*/ 76 h 102"/>
                  <a:gd name="T42" fmla="*/ 6 w 104"/>
                  <a:gd name="T43" fmla="*/ 88 h 102"/>
                  <a:gd name="T44" fmla="*/ 0 w 104"/>
                  <a:gd name="T45" fmla="*/ 78 h 102"/>
                  <a:gd name="T46" fmla="*/ 20 w 104"/>
                  <a:gd name="T47" fmla="*/ 46 h 102"/>
                  <a:gd name="T48" fmla="*/ 10 w 104"/>
                  <a:gd name="T49" fmla="*/ 6 h 102"/>
                  <a:gd name="T50" fmla="*/ 14 w 104"/>
                  <a:gd name="T51" fmla="*/ 18 h 102"/>
                  <a:gd name="T52" fmla="*/ 10 w 104"/>
                  <a:gd name="T53" fmla="*/ 34 h 102"/>
                  <a:gd name="T54" fmla="*/ 6 w 104"/>
                  <a:gd name="T55" fmla="*/ 20 h 102"/>
                  <a:gd name="T56" fmla="*/ 10 w 104"/>
                  <a:gd name="T57" fmla="*/ 6 h 102"/>
                  <a:gd name="T58" fmla="*/ 48 w 104"/>
                  <a:gd name="T59" fmla="*/ 10 h 102"/>
                  <a:gd name="T60" fmla="*/ 40 w 104"/>
                  <a:gd name="T61" fmla="*/ 34 h 102"/>
                  <a:gd name="T62" fmla="*/ 32 w 104"/>
                  <a:gd name="T63" fmla="*/ 30 h 102"/>
                  <a:gd name="T64" fmla="*/ 40 w 104"/>
                  <a:gd name="T65" fmla="*/ 6 h 102"/>
                  <a:gd name="T66" fmla="*/ 82 w 104"/>
                  <a:gd name="T67" fmla="*/ 12 h 102"/>
                  <a:gd name="T68" fmla="*/ 80 w 104"/>
                  <a:gd name="T69" fmla="*/ 0 h 102"/>
                  <a:gd name="T70" fmla="*/ 92 w 104"/>
                  <a:gd name="T71" fmla="*/ 0 h 102"/>
                  <a:gd name="T72" fmla="*/ 92 w 104"/>
                  <a:gd name="T73" fmla="*/ 62 h 102"/>
                  <a:gd name="T74" fmla="*/ 102 w 104"/>
                  <a:gd name="T75" fmla="*/ 58 h 102"/>
                  <a:gd name="T76" fmla="*/ 104 w 104"/>
                  <a:gd name="T77" fmla="*/ 70 h 102"/>
                  <a:gd name="T78" fmla="*/ 92 w 104"/>
                  <a:gd name="T79" fmla="*/ 72 h 102"/>
                  <a:gd name="T80" fmla="*/ 92 w 104"/>
                  <a:gd name="T81" fmla="*/ 90 h 102"/>
                  <a:gd name="T82" fmla="*/ 80 w 104"/>
                  <a:gd name="T83" fmla="*/ 102 h 102"/>
                  <a:gd name="T84" fmla="*/ 82 w 104"/>
                  <a:gd name="T85" fmla="*/ 90 h 102"/>
                  <a:gd name="T86" fmla="*/ 56 w 104"/>
                  <a:gd name="T87" fmla="*/ 80 h 102"/>
                  <a:gd name="T88" fmla="*/ 44 w 104"/>
                  <a:gd name="T89" fmla="*/ 84 h 102"/>
                  <a:gd name="T90" fmla="*/ 42 w 104"/>
                  <a:gd name="T91" fmla="*/ 72 h 102"/>
                  <a:gd name="T92" fmla="*/ 82 w 104"/>
                  <a:gd name="T93" fmla="*/ 64 h 102"/>
                  <a:gd name="T94" fmla="*/ 54 w 104"/>
                  <a:gd name="T95" fmla="*/ 36 h 102"/>
                  <a:gd name="T96" fmla="*/ 66 w 104"/>
                  <a:gd name="T97" fmla="*/ 44 h 102"/>
                  <a:gd name="T98" fmla="*/ 68 w 104"/>
                  <a:gd name="T99" fmla="*/ 60 h 102"/>
                  <a:gd name="T100" fmla="*/ 58 w 104"/>
                  <a:gd name="T101" fmla="*/ 50 h 102"/>
                  <a:gd name="T102" fmla="*/ 54 w 104"/>
                  <a:gd name="T103" fmla="*/ 36 h 102"/>
                  <a:gd name="T104" fmla="*/ 58 w 104"/>
                  <a:gd name="T105" fmla="*/ 8 h 102"/>
                  <a:gd name="T106" fmla="*/ 78 w 104"/>
                  <a:gd name="T107" fmla="*/ 24 h 102"/>
                  <a:gd name="T108" fmla="*/ 72 w 104"/>
                  <a:gd name="T109" fmla="*/ 32 h 102"/>
                  <a:gd name="T110" fmla="*/ 52 w 104"/>
                  <a:gd name="T111"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02">
                    <a:moveTo>
                      <a:pt x="12" y="46"/>
                    </a:moveTo>
                    <a:lnTo>
                      <a:pt x="12" y="46"/>
                    </a:lnTo>
                    <a:lnTo>
                      <a:pt x="2" y="48"/>
                    </a:lnTo>
                    <a:lnTo>
                      <a:pt x="2" y="38"/>
                    </a:lnTo>
                    <a:lnTo>
                      <a:pt x="2" y="38"/>
                    </a:lnTo>
                    <a:lnTo>
                      <a:pt x="12" y="38"/>
                    </a:lnTo>
                    <a:lnTo>
                      <a:pt x="20" y="38"/>
                    </a:lnTo>
                    <a:lnTo>
                      <a:pt x="20" y="12"/>
                    </a:lnTo>
                    <a:lnTo>
                      <a:pt x="20" y="12"/>
                    </a:lnTo>
                    <a:lnTo>
                      <a:pt x="20" y="0"/>
                    </a:lnTo>
                    <a:lnTo>
                      <a:pt x="32" y="0"/>
                    </a:lnTo>
                    <a:lnTo>
                      <a:pt x="32" y="0"/>
                    </a:lnTo>
                    <a:lnTo>
                      <a:pt x="30" y="12"/>
                    </a:lnTo>
                    <a:lnTo>
                      <a:pt x="30" y="38"/>
                    </a:lnTo>
                    <a:lnTo>
                      <a:pt x="36" y="38"/>
                    </a:lnTo>
                    <a:lnTo>
                      <a:pt x="36" y="38"/>
                    </a:lnTo>
                    <a:lnTo>
                      <a:pt x="44" y="38"/>
                    </a:lnTo>
                    <a:lnTo>
                      <a:pt x="44" y="46"/>
                    </a:lnTo>
                    <a:lnTo>
                      <a:pt x="44" y="46"/>
                    </a:lnTo>
                    <a:lnTo>
                      <a:pt x="36" y="46"/>
                    </a:lnTo>
                    <a:lnTo>
                      <a:pt x="32" y="46"/>
                    </a:lnTo>
                    <a:lnTo>
                      <a:pt x="32" y="46"/>
                    </a:lnTo>
                    <a:lnTo>
                      <a:pt x="38" y="56"/>
                    </a:lnTo>
                    <a:lnTo>
                      <a:pt x="46" y="64"/>
                    </a:lnTo>
                    <a:lnTo>
                      <a:pt x="46" y="64"/>
                    </a:lnTo>
                    <a:lnTo>
                      <a:pt x="42" y="74"/>
                    </a:lnTo>
                    <a:lnTo>
                      <a:pt x="42" y="74"/>
                    </a:lnTo>
                    <a:lnTo>
                      <a:pt x="34" y="64"/>
                    </a:lnTo>
                    <a:lnTo>
                      <a:pt x="30" y="56"/>
                    </a:lnTo>
                    <a:lnTo>
                      <a:pt x="30" y="56"/>
                    </a:lnTo>
                    <a:lnTo>
                      <a:pt x="30" y="72"/>
                    </a:lnTo>
                    <a:lnTo>
                      <a:pt x="30" y="90"/>
                    </a:lnTo>
                    <a:lnTo>
                      <a:pt x="30" y="90"/>
                    </a:lnTo>
                    <a:lnTo>
                      <a:pt x="32" y="102"/>
                    </a:lnTo>
                    <a:lnTo>
                      <a:pt x="20" y="102"/>
                    </a:lnTo>
                    <a:lnTo>
                      <a:pt x="20" y="102"/>
                    </a:lnTo>
                    <a:lnTo>
                      <a:pt x="20" y="90"/>
                    </a:lnTo>
                    <a:lnTo>
                      <a:pt x="20" y="74"/>
                    </a:lnTo>
                    <a:lnTo>
                      <a:pt x="20" y="74"/>
                    </a:lnTo>
                    <a:lnTo>
                      <a:pt x="22" y="60"/>
                    </a:lnTo>
                    <a:lnTo>
                      <a:pt x="22" y="60"/>
                    </a:lnTo>
                    <a:lnTo>
                      <a:pt x="14" y="76"/>
                    </a:lnTo>
                    <a:lnTo>
                      <a:pt x="6" y="88"/>
                    </a:lnTo>
                    <a:lnTo>
                      <a:pt x="6" y="88"/>
                    </a:lnTo>
                    <a:lnTo>
                      <a:pt x="0" y="78"/>
                    </a:lnTo>
                    <a:lnTo>
                      <a:pt x="0" y="78"/>
                    </a:lnTo>
                    <a:lnTo>
                      <a:pt x="10" y="64"/>
                    </a:lnTo>
                    <a:lnTo>
                      <a:pt x="20" y="46"/>
                    </a:lnTo>
                    <a:lnTo>
                      <a:pt x="12" y="46"/>
                    </a:lnTo>
                    <a:close/>
                    <a:moveTo>
                      <a:pt x="10" y="6"/>
                    </a:moveTo>
                    <a:lnTo>
                      <a:pt x="10" y="6"/>
                    </a:lnTo>
                    <a:lnTo>
                      <a:pt x="14" y="18"/>
                    </a:lnTo>
                    <a:lnTo>
                      <a:pt x="18" y="30"/>
                    </a:lnTo>
                    <a:lnTo>
                      <a:pt x="10" y="34"/>
                    </a:lnTo>
                    <a:lnTo>
                      <a:pt x="10" y="34"/>
                    </a:lnTo>
                    <a:lnTo>
                      <a:pt x="6" y="20"/>
                    </a:lnTo>
                    <a:lnTo>
                      <a:pt x="2" y="10"/>
                    </a:lnTo>
                    <a:lnTo>
                      <a:pt x="10" y="6"/>
                    </a:lnTo>
                    <a:close/>
                    <a:moveTo>
                      <a:pt x="48" y="10"/>
                    </a:moveTo>
                    <a:lnTo>
                      <a:pt x="48" y="10"/>
                    </a:lnTo>
                    <a:lnTo>
                      <a:pt x="44" y="22"/>
                    </a:lnTo>
                    <a:lnTo>
                      <a:pt x="40" y="34"/>
                    </a:lnTo>
                    <a:lnTo>
                      <a:pt x="32" y="30"/>
                    </a:lnTo>
                    <a:lnTo>
                      <a:pt x="32" y="30"/>
                    </a:lnTo>
                    <a:lnTo>
                      <a:pt x="36" y="20"/>
                    </a:lnTo>
                    <a:lnTo>
                      <a:pt x="40" y="6"/>
                    </a:lnTo>
                    <a:lnTo>
                      <a:pt x="48" y="10"/>
                    </a:lnTo>
                    <a:close/>
                    <a:moveTo>
                      <a:pt x="82" y="12"/>
                    </a:moveTo>
                    <a:lnTo>
                      <a:pt x="82" y="12"/>
                    </a:lnTo>
                    <a:lnTo>
                      <a:pt x="80" y="0"/>
                    </a:lnTo>
                    <a:lnTo>
                      <a:pt x="92" y="0"/>
                    </a:lnTo>
                    <a:lnTo>
                      <a:pt x="92" y="0"/>
                    </a:lnTo>
                    <a:lnTo>
                      <a:pt x="92" y="12"/>
                    </a:lnTo>
                    <a:lnTo>
                      <a:pt x="92" y="62"/>
                    </a:lnTo>
                    <a:lnTo>
                      <a:pt x="92" y="62"/>
                    </a:lnTo>
                    <a:lnTo>
                      <a:pt x="102" y="58"/>
                    </a:lnTo>
                    <a:lnTo>
                      <a:pt x="104" y="70"/>
                    </a:lnTo>
                    <a:lnTo>
                      <a:pt x="104" y="70"/>
                    </a:lnTo>
                    <a:lnTo>
                      <a:pt x="94" y="72"/>
                    </a:lnTo>
                    <a:lnTo>
                      <a:pt x="92" y="72"/>
                    </a:lnTo>
                    <a:lnTo>
                      <a:pt x="92" y="90"/>
                    </a:lnTo>
                    <a:lnTo>
                      <a:pt x="92" y="90"/>
                    </a:lnTo>
                    <a:lnTo>
                      <a:pt x="92" y="102"/>
                    </a:lnTo>
                    <a:lnTo>
                      <a:pt x="80" y="102"/>
                    </a:lnTo>
                    <a:lnTo>
                      <a:pt x="80" y="102"/>
                    </a:lnTo>
                    <a:lnTo>
                      <a:pt x="82" y="90"/>
                    </a:lnTo>
                    <a:lnTo>
                      <a:pt x="82" y="74"/>
                    </a:lnTo>
                    <a:lnTo>
                      <a:pt x="56" y="80"/>
                    </a:lnTo>
                    <a:lnTo>
                      <a:pt x="56" y="80"/>
                    </a:lnTo>
                    <a:lnTo>
                      <a:pt x="44" y="84"/>
                    </a:lnTo>
                    <a:lnTo>
                      <a:pt x="42" y="72"/>
                    </a:lnTo>
                    <a:lnTo>
                      <a:pt x="42" y="72"/>
                    </a:lnTo>
                    <a:lnTo>
                      <a:pt x="54" y="70"/>
                    </a:lnTo>
                    <a:lnTo>
                      <a:pt x="82" y="64"/>
                    </a:lnTo>
                    <a:lnTo>
                      <a:pt x="82" y="12"/>
                    </a:lnTo>
                    <a:close/>
                    <a:moveTo>
                      <a:pt x="54" y="36"/>
                    </a:moveTo>
                    <a:lnTo>
                      <a:pt x="54" y="36"/>
                    </a:lnTo>
                    <a:lnTo>
                      <a:pt x="66" y="44"/>
                    </a:lnTo>
                    <a:lnTo>
                      <a:pt x="74" y="52"/>
                    </a:lnTo>
                    <a:lnTo>
                      <a:pt x="68" y="60"/>
                    </a:lnTo>
                    <a:lnTo>
                      <a:pt x="68" y="60"/>
                    </a:lnTo>
                    <a:lnTo>
                      <a:pt x="58" y="50"/>
                    </a:lnTo>
                    <a:lnTo>
                      <a:pt x="48" y="42"/>
                    </a:lnTo>
                    <a:lnTo>
                      <a:pt x="54" y="36"/>
                    </a:lnTo>
                    <a:close/>
                    <a:moveTo>
                      <a:pt x="58" y="8"/>
                    </a:moveTo>
                    <a:lnTo>
                      <a:pt x="58" y="8"/>
                    </a:lnTo>
                    <a:lnTo>
                      <a:pt x="68" y="16"/>
                    </a:lnTo>
                    <a:lnTo>
                      <a:pt x="78" y="24"/>
                    </a:lnTo>
                    <a:lnTo>
                      <a:pt x="72" y="32"/>
                    </a:lnTo>
                    <a:lnTo>
                      <a:pt x="72" y="32"/>
                    </a:lnTo>
                    <a:lnTo>
                      <a:pt x="62" y="24"/>
                    </a:lnTo>
                    <a:lnTo>
                      <a:pt x="52" y="14"/>
                    </a:lnTo>
                    <a:lnTo>
                      <a:pt x="58" y="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 name="Freeform 171"/>
              <p:cNvSpPr>
                <a:spLocks noEditPoints="1"/>
              </p:cNvSpPr>
              <p:nvPr/>
            </p:nvSpPr>
            <p:spPr bwMode="auto">
              <a:xfrm>
                <a:off x="3466" y="1022"/>
                <a:ext cx="108" cy="102"/>
              </a:xfrm>
              <a:custGeom>
                <a:avLst/>
                <a:gdLst>
                  <a:gd name="T0" fmla="*/ 56 w 108"/>
                  <a:gd name="T1" fmla="*/ 8 h 102"/>
                  <a:gd name="T2" fmla="*/ 66 w 108"/>
                  <a:gd name="T3" fmla="*/ 0 h 102"/>
                  <a:gd name="T4" fmla="*/ 66 w 108"/>
                  <a:gd name="T5" fmla="*/ 8 h 102"/>
                  <a:gd name="T6" fmla="*/ 92 w 108"/>
                  <a:gd name="T7" fmla="*/ 10 h 102"/>
                  <a:gd name="T8" fmla="*/ 104 w 108"/>
                  <a:gd name="T9" fmla="*/ 8 h 102"/>
                  <a:gd name="T10" fmla="*/ 104 w 108"/>
                  <a:gd name="T11" fmla="*/ 20 h 102"/>
                  <a:gd name="T12" fmla="*/ 28 w 108"/>
                  <a:gd name="T13" fmla="*/ 18 h 102"/>
                  <a:gd name="T14" fmla="*/ 28 w 108"/>
                  <a:gd name="T15" fmla="*/ 36 h 102"/>
                  <a:gd name="T16" fmla="*/ 26 w 108"/>
                  <a:gd name="T17" fmla="*/ 70 h 102"/>
                  <a:gd name="T18" fmla="*/ 24 w 108"/>
                  <a:gd name="T19" fmla="*/ 78 h 102"/>
                  <a:gd name="T20" fmla="*/ 10 w 108"/>
                  <a:gd name="T21" fmla="*/ 102 h 102"/>
                  <a:gd name="T22" fmla="*/ 2 w 108"/>
                  <a:gd name="T23" fmla="*/ 94 h 102"/>
                  <a:gd name="T24" fmla="*/ 8 w 108"/>
                  <a:gd name="T25" fmla="*/ 86 h 102"/>
                  <a:gd name="T26" fmla="*/ 16 w 108"/>
                  <a:gd name="T27" fmla="*/ 70 h 102"/>
                  <a:gd name="T28" fmla="*/ 18 w 108"/>
                  <a:gd name="T29" fmla="*/ 60 h 102"/>
                  <a:gd name="T30" fmla="*/ 6 w 108"/>
                  <a:gd name="T31" fmla="*/ 66 h 102"/>
                  <a:gd name="T32" fmla="*/ 0 w 108"/>
                  <a:gd name="T33" fmla="*/ 58 h 102"/>
                  <a:gd name="T34" fmla="*/ 8 w 108"/>
                  <a:gd name="T35" fmla="*/ 54 h 102"/>
                  <a:gd name="T36" fmla="*/ 18 w 108"/>
                  <a:gd name="T37" fmla="*/ 50 h 102"/>
                  <a:gd name="T38" fmla="*/ 20 w 108"/>
                  <a:gd name="T39" fmla="*/ 36 h 102"/>
                  <a:gd name="T40" fmla="*/ 18 w 108"/>
                  <a:gd name="T41" fmla="*/ 8 h 102"/>
                  <a:gd name="T42" fmla="*/ 56 w 108"/>
                  <a:gd name="T43" fmla="*/ 10 h 102"/>
                  <a:gd name="T44" fmla="*/ 10 w 108"/>
                  <a:gd name="T45" fmla="*/ 18 h 102"/>
                  <a:gd name="T46" fmla="*/ 14 w 108"/>
                  <a:gd name="T47" fmla="*/ 28 h 102"/>
                  <a:gd name="T48" fmla="*/ 10 w 108"/>
                  <a:gd name="T49" fmla="*/ 44 h 102"/>
                  <a:gd name="T50" fmla="*/ 6 w 108"/>
                  <a:gd name="T51" fmla="*/ 32 h 102"/>
                  <a:gd name="T52" fmla="*/ 10 w 108"/>
                  <a:gd name="T53" fmla="*/ 18 h 102"/>
                  <a:gd name="T54" fmla="*/ 50 w 108"/>
                  <a:gd name="T55" fmla="*/ 40 h 102"/>
                  <a:gd name="T56" fmla="*/ 38 w 108"/>
                  <a:gd name="T57" fmla="*/ 54 h 102"/>
                  <a:gd name="T58" fmla="*/ 32 w 108"/>
                  <a:gd name="T59" fmla="*/ 48 h 102"/>
                  <a:gd name="T60" fmla="*/ 40 w 108"/>
                  <a:gd name="T61" fmla="*/ 34 h 102"/>
                  <a:gd name="T62" fmla="*/ 56 w 108"/>
                  <a:gd name="T63" fmla="*/ 22 h 102"/>
                  <a:gd name="T64" fmla="*/ 54 w 108"/>
                  <a:gd name="T65" fmla="*/ 30 h 102"/>
                  <a:gd name="T66" fmla="*/ 88 w 108"/>
                  <a:gd name="T67" fmla="*/ 30 h 102"/>
                  <a:gd name="T68" fmla="*/ 100 w 108"/>
                  <a:gd name="T69" fmla="*/ 40 h 102"/>
                  <a:gd name="T70" fmla="*/ 88 w 108"/>
                  <a:gd name="T71" fmla="*/ 40 h 102"/>
                  <a:gd name="T72" fmla="*/ 72 w 108"/>
                  <a:gd name="T73" fmla="*/ 40 h 102"/>
                  <a:gd name="T74" fmla="*/ 94 w 108"/>
                  <a:gd name="T75" fmla="*/ 54 h 102"/>
                  <a:gd name="T76" fmla="*/ 106 w 108"/>
                  <a:gd name="T77" fmla="*/ 54 h 102"/>
                  <a:gd name="T78" fmla="*/ 106 w 108"/>
                  <a:gd name="T79" fmla="*/ 64 h 102"/>
                  <a:gd name="T80" fmla="*/ 72 w 108"/>
                  <a:gd name="T81" fmla="*/ 64 h 102"/>
                  <a:gd name="T82" fmla="*/ 78 w 108"/>
                  <a:gd name="T83" fmla="*/ 72 h 102"/>
                  <a:gd name="T84" fmla="*/ 84 w 108"/>
                  <a:gd name="T85" fmla="*/ 80 h 102"/>
                  <a:gd name="T86" fmla="*/ 108 w 108"/>
                  <a:gd name="T87" fmla="*/ 92 h 102"/>
                  <a:gd name="T88" fmla="*/ 102 w 108"/>
                  <a:gd name="T89" fmla="*/ 102 h 102"/>
                  <a:gd name="T90" fmla="*/ 92 w 108"/>
                  <a:gd name="T91" fmla="*/ 96 h 102"/>
                  <a:gd name="T92" fmla="*/ 82 w 108"/>
                  <a:gd name="T93" fmla="*/ 90 h 102"/>
                  <a:gd name="T94" fmla="*/ 66 w 108"/>
                  <a:gd name="T95" fmla="*/ 72 h 102"/>
                  <a:gd name="T96" fmla="*/ 62 w 108"/>
                  <a:gd name="T97" fmla="*/ 82 h 102"/>
                  <a:gd name="T98" fmla="*/ 56 w 108"/>
                  <a:gd name="T99" fmla="*/ 88 h 102"/>
                  <a:gd name="T100" fmla="*/ 30 w 108"/>
                  <a:gd name="T101" fmla="*/ 102 h 102"/>
                  <a:gd name="T102" fmla="*/ 26 w 108"/>
                  <a:gd name="T103" fmla="*/ 92 h 102"/>
                  <a:gd name="T104" fmla="*/ 38 w 108"/>
                  <a:gd name="T105" fmla="*/ 88 h 102"/>
                  <a:gd name="T106" fmla="*/ 48 w 108"/>
                  <a:gd name="T107" fmla="*/ 82 h 102"/>
                  <a:gd name="T108" fmla="*/ 60 w 108"/>
                  <a:gd name="T109" fmla="*/ 64 h 102"/>
                  <a:gd name="T110" fmla="*/ 42 w 108"/>
                  <a:gd name="T111" fmla="*/ 64 h 102"/>
                  <a:gd name="T112" fmla="*/ 32 w 108"/>
                  <a:gd name="T113" fmla="*/ 54 h 102"/>
                  <a:gd name="T114" fmla="*/ 42 w 108"/>
                  <a:gd name="T115" fmla="*/ 54 h 102"/>
                  <a:gd name="T116" fmla="*/ 62 w 108"/>
                  <a:gd name="T117" fmla="*/ 54 h 102"/>
                  <a:gd name="T118" fmla="*/ 50 w 108"/>
                  <a:gd name="T119"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102">
                    <a:moveTo>
                      <a:pt x="56" y="8"/>
                    </a:moveTo>
                    <a:lnTo>
                      <a:pt x="56" y="8"/>
                    </a:lnTo>
                    <a:lnTo>
                      <a:pt x="54" y="0"/>
                    </a:lnTo>
                    <a:lnTo>
                      <a:pt x="66" y="0"/>
                    </a:lnTo>
                    <a:lnTo>
                      <a:pt x="66" y="0"/>
                    </a:lnTo>
                    <a:lnTo>
                      <a:pt x="66" y="8"/>
                    </a:lnTo>
                    <a:lnTo>
                      <a:pt x="66" y="10"/>
                    </a:lnTo>
                    <a:lnTo>
                      <a:pt x="92" y="10"/>
                    </a:lnTo>
                    <a:lnTo>
                      <a:pt x="92" y="10"/>
                    </a:lnTo>
                    <a:lnTo>
                      <a:pt x="104" y="8"/>
                    </a:lnTo>
                    <a:lnTo>
                      <a:pt x="104" y="20"/>
                    </a:lnTo>
                    <a:lnTo>
                      <a:pt x="104" y="20"/>
                    </a:lnTo>
                    <a:lnTo>
                      <a:pt x="92" y="18"/>
                    </a:lnTo>
                    <a:lnTo>
                      <a:pt x="28" y="18"/>
                    </a:lnTo>
                    <a:lnTo>
                      <a:pt x="28" y="36"/>
                    </a:lnTo>
                    <a:lnTo>
                      <a:pt x="28" y="36"/>
                    </a:lnTo>
                    <a:lnTo>
                      <a:pt x="28" y="54"/>
                    </a:lnTo>
                    <a:lnTo>
                      <a:pt x="26" y="70"/>
                    </a:lnTo>
                    <a:lnTo>
                      <a:pt x="26" y="70"/>
                    </a:lnTo>
                    <a:lnTo>
                      <a:pt x="24" y="78"/>
                    </a:lnTo>
                    <a:lnTo>
                      <a:pt x="20" y="88"/>
                    </a:lnTo>
                    <a:lnTo>
                      <a:pt x="10" y="102"/>
                    </a:lnTo>
                    <a:lnTo>
                      <a:pt x="10" y="102"/>
                    </a:lnTo>
                    <a:lnTo>
                      <a:pt x="2" y="94"/>
                    </a:lnTo>
                    <a:lnTo>
                      <a:pt x="2" y="94"/>
                    </a:lnTo>
                    <a:lnTo>
                      <a:pt x="8" y="86"/>
                    </a:lnTo>
                    <a:lnTo>
                      <a:pt x="14" y="78"/>
                    </a:lnTo>
                    <a:lnTo>
                      <a:pt x="16" y="70"/>
                    </a:lnTo>
                    <a:lnTo>
                      <a:pt x="18" y="60"/>
                    </a:lnTo>
                    <a:lnTo>
                      <a:pt x="18" y="60"/>
                    </a:lnTo>
                    <a:lnTo>
                      <a:pt x="6" y="66"/>
                    </a:lnTo>
                    <a:lnTo>
                      <a:pt x="6" y="66"/>
                    </a:lnTo>
                    <a:lnTo>
                      <a:pt x="4" y="68"/>
                    </a:lnTo>
                    <a:lnTo>
                      <a:pt x="0" y="58"/>
                    </a:lnTo>
                    <a:lnTo>
                      <a:pt x="0" y="58"/>
                    </a:lnTo>
                    <a:lnTo>
                      <a:pt x="8" y="54"/>
                    </a:lnTo>
                    <a:lnTo>
                      <a:pt x="18" y="50"/>
                    </a:lnTo>
                    <a:lnTo>
                      <a:pt x="18" y="50"/>
                    </a:lnTo>
                    <a:lnTo>
                      <a:pt x="20" y="36"/>
                    </a:lnTo>
                    <a:lnTo>
                      <a:pt x="20" y="36"/>
                    </a:lnTo>
                    <a:lnTo>
                      <a:pt x="18" y="8"/>
                    </a:lnTo>
                    <a:lnTo>
                      <a:pt x="18" y="8"/>
                    </a:lnTo>
                    <a:lnTo>
                      <a:pt x="32" y="10"/>
                    </a:lnTo>
                    <a:lnTo>
                      <a:pt x="56" y="10"/>
                    </a:lnTo>
                    <a:lnTo>
                      <a:pt x="56" y="8"/>
                    </a:lnTo>
                    <a:close/>
                    <a:moveTo>
                      <a:pt x="10" y="18"/>
                    </a:moveTo>
                    <a:lnTo>
                      <a:pt x="10" y="18"/>
                    </a:lnTo>
                    <a:lnTo>
                      <a:pt x="14" y="28"/>
                    </a:lnTo>
                    <a:lnTo>
                      <a:pt x="18" y="38"/>
                    </a:lnTo>
                    <a:lnTo>
                      <a:pt x="10" y="44"/>
                    </a:lnTo>
                    <a:lnTo>
                      <a:pt x="10" y="44"/>
                    </a:lnTo>
                    <a:lnTo>
                      <a:pt x="6" y="32"/>
                    </a:lnTo>
                    <a:lnTo>
                      <a:pt x="2" y="22"/>
                    </a:lnTo>
                    <a:lnTo>
                      <a:pt x="10" y="18"/>
                    </a:lnTo>
                    <a:close/>
                    <a:moveTo>
                      <a:pt x="50" y="40"/>
                    </a:moveTo>
                    <a:lnTo>
                      <a:pt x="50" y="40"/>
                    </a:lnTo>
                    <a:lnTo>
                      <a:pt x="38" y="54"/>
                    </a:lnTo>
                    <a:lnTo>
                      <a:pt x="38" y="54"/>
                    </a:lnTo>
                    <a:lnTo>
                      <a:pt x="32" y="48"/>
                    </a:lnTo>
                    <a:lnTo>
                      <a:pt x="32" y="48"/>
                    </a:lnTo>
                    <a:lnTo>
                      <a:pt x="40" y="34"/>
                    </a:lnTo>
                    <a:lnTo>
                      <a:pt x="40" y="34"/>
                    </a:lnTo>
                    <a:lnTo>
                      <a:pt x="46" y="20"/>
                    </a:lnTo>
                    <a:lnTo>
                      <a:pt x="56" y="22"/>
                    </a:lnTo>
                    <a:lnTo>
                      <a:pt x="56" y="22"/>
                    </a:lnTo>
                    <a:lnTo>
                      <a:pt x="54" y="30"/>
                    </a:lnTo>
                    <a:lnTo>
                      <a:pt x="88" y="30"/>
                    </a:lnTo>
                    <a:lnTo>
                      <a:pt x="88" y="30"/>
                    </a:lnTo>
                    <a:lnTo>
                      <a:pt x="100" y="30"/>
                    </a:lnTo>
                    <a:lnTo>
                      <a:pt x="100" y="40"/>
                    </a:lnTo>
                    <a:lnTo>
                      <a:pt x="100" y="40"/>
                    </a:lnTo>
                    <a:lnTo>
                      <a:pt x="88" y="40"/>
                    </a:lnTo>
                    <a:lnTo>
                      <a:pt x="72" y="40"/>
                    </a:lnTo>
                    <a:lnTo>
                      <a:pt x="72" y="40"/>
                    </a:lnTo>
                    <a:lnTo>
                      <a:pt x="70" y="54"/>
                    </a:lnTo>
                    <a:lnTo>
                      <a:pt x="94" y="54"/>
                    </a:lnTo>
                    <a:lnTo>
                      <a:pt x="94" y="54"/>
                    </a:lnTo>
                    <a:lnTo>
                      <a:pt x="106" y="54"/>
                    </a:lnTo>
                    <a:lnTo>
                      <a:pt x="106" y="64"/>
                    </a:lnTo>
                    <a:lnTo>
                      <a:pt x="106" y="64"/>
                    </a:lnTo>
                    <a:lnTo>
                      <a:pt x="94" y="64"/>
                    </a:lnTo>
                    <a:lnTo>
                      <a:pt x="72" y="64"/>
                    </a:lnTo>
                    <a:lnTo>
                      <a:pt x="72" y="64"/>
                    </a:lnTo>
                    <a:lnTo>
                      <a:pt x="78" y="72"/>
                    </a:lnTo>
                    <a:lnTo>
                      <a:pt x="84" y="80"/>
                    </a:lnTo>
                    <a:lnTo>
                      <a:pt x="84" y="80"/>
                    </a:lnTo>
                    <a:lnTo>
                      <a:pt x="96" y="86"/>
                    </a:lnTo>
                    <a:lnTo>
                      <a:pt x="108" y="92"/>
                    </a:lnTo>
                    <a:lnTo>
                      <a:pt x="108" y="92"/>
                    </a:lnTo>
                    <a:lnTo>
                      <a:pt x="102" y="102"/>
                    </a:lnTo>
                    <a:lnTo>
                      <a:pt x="102" y="102"/>
                    </a:lnTo>
                    <a:lnTo>
                      <a:pt x="92" y="96"/>
                    </a:lnTo>
                    <a:lnTo>
                      <a:pt x="82" y="90"/>
                    </a:lnTo>
                    <a:lnTo>
                      <a:pt x="82" y="90"/>
                    </a:lnTo>
                    <a:lnTo>
                      <a:pt x="74" y="82"/>
                    </a:lnTo>
                    <a:lnTo>
                      <a:pt x="66" y="72"/>
                    </a:lnTo>
                    <a:lnTo>
                      <a:pt x="66" y="72"/>
                    </a:lnTo>
                    <a:lnTo>
                      <a:pt x="62" y="82"/>
                    </a:lnTo>
                    <a:lnTo>
                      <a:pt x="56" y="88"/>
                    </a:lnTo>
                    <a:lnTo>
                      <a:pt x="56" y="88"/>
                    </a:lnTo>
                    <a:lnTo>
                      <a:pt x="44" y="96"/>
                    </a:lnTo>
                    <a:lnTo>
                      <a:pt x="30" y="102"/>
                    </a:lnTo>
                    <a:lnTo>
                      <a:pt x="30" y="102"/>
                    </a:lnTo>
                    <a:lnTo>
                      <a:pt x="26" y="92"/>
                    </a:lnTo>
                    <a:lnTo>
                      <a:pt x="26" y="92"/>
                    </a:lnTo>
                    <a:lnTo>
                      <a:pt x="38" y="88"/>
                    </a:lnTo>
                    <a:lnTo>
                      <a:pt x="48" y="82"/>
                    </a:lnTo>
                    <a:lnTo>
                      <a:pt x="48" y="82"/>
                    </a:lnTo>
                    <a:lnTo>
                      <a:pt x="56" y="74"/>
                    </a:lnTo>
                    <a:lnTo>
                      <a:pt x="60" y="64"/>
                    </a:lnTo>
                    <a:lnTo>
                      <a:pt x="42" y="64"/>
                    </a:lnTo>
                    <a:lnTo>
                      <a:pt x="42" y="64"/>
                    </a:lnTo>
                    <a:lnTo>
                      <a:pt x="32" y="64"/>
                    </a:lnTo>
                    <a:lnTo>
                      <a:pt x="32" y="54"/>
                    </a:lnTo>
                    <a:lnTo>
                      <a:pt x="32" y="54"/>
                    </a:lnTo>
                    <a:lnTo>
                      <a:pt x="42" y="54"/>
                    </a:lnTo>
                    <a:lnTo>
                      <a:pt x="62" y="54"/>
                    </a:lnTo>
                    <a:lnTo>
                      <a:pt x="62" y="54"/>
                    </a:lnTo>
                    <a:lnTo>
                      <a:pt x="62" y="40"/>
                    </a:lnTo>
                    <a:lnTo>
                      <a:pt x="50" y="4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 name="Freeform 172"/>
              <p:cNvSpPr>
                <a:spLocks noEditPoints="1"/>
              </p:cNvSpPr>
              <p:nvPr/>
            </p:nvSpPr>
            <p:spPr bwMode="auto">
              <a:xfrm>
                <a:off x="3580" y="1020"/>
                <a:ext cx="104" cy="104"/>
              </a:xfrm>
              <a:custGeom>
                <a:avLst/>
                <a:gdLst>
                  <a:gd name="T0" fmla="*/ 54 w 104"/>
                  <a:gd name="T1" fmla="*/ 0 h 104"/>
                  <a:gd name="T2" fmla="*/ 64 w 104"/>
                  <a:gd name="T3" fmla="*/ 10 h 104"/>
                  <a:gd name="T4" fmla="*/ 90 w 104"/>
                  <a:gd name="T5" fmla="*/ 10 h 104"/>
                  <a:gd name="T6" fmla="*/ 104 w 104"/>
                  <a:gd name="T7" fmla="*/ 20 h 104"/>
                  <a:gd name="T8" fmla="*/ 28 w 104"/>
                  <a:gd name="T9" fmla="*/ 20 h 104"/>
                  <a:gd name="T10" fmla="*/ 26 w 104"/>
                  <a:gd name="T11" fmla="*/ 66 h 104"/>
                  <a:gd name="T12" fmla="*/ 16 w 104"/>
                  <a:gd name="T13" fmla="*/ 96 h 104"/>
                  <a:gd name="T14" fmla="*/ 2 w 104"/>
                  <a:gd name="T15" fmla="*/ 96 h 104"/>
                  <a:gd name="T16" fmla="*/ 12 w 104"/>
                  <a:gd name="T17" fmla="*/ 82 h 104"/>
                  <a:gd name="T18" fmla="*/ 18 w 104"/>
                  <a:gd name="T19" fmla="*/ 62 h 104"/>
                  <a:gd name="T20" fmla="*/ 2 w 104"/>
                  <a:gd name="T21" fmla="*/ 70 h 104"/>
                  <a:gd name="T22" fmla="*/ 8 w 104"/>
                  <a:gd name="T23" fmla="*/ 56 h 104"/>
                  <a:gd name="T24" fmla="*/ 18 w 104"/>
                  <a:gd name="T25" fmla="*/ 34 h 104"/>
                  <a:gd name="T26" fmla="*/ 32 w 104"/>
                  <a:gd name="T27" fmla="*/ 10 h 104"/>
                  <a:gd name="T28" fmla="*/ 8 w 104"/>
                  <a:gd name="T29" fmla="*/ 20 h 104"/>
                  <a:gd name="T30" fmla="*/ 16 w 104"/>
                  <a:gd name="T31" fmla="*/ 40 h 104"/>
                  <a:gd name="T32" fmla="*/ 4 w 104"/>
                  <a:gd name="T33" fmla="*/ 34 h 104"/>
                  <a:gd name="T34" fmla="*/ 88 w 104"/>
                  <a:gd name="T35" fmla="*/ 78 h 104"/>
                  <a:gd name="T36" fmla="*/ 82 w 104"/>
                  <a:gd name="T37" fmla="*/ 86 h 104"/>
                  <a:gd name="T38" fmla="*/ 66 w 104"/>
                  <a:gd name="T39" fmla="*/ 68 h 104"/>
                  <a:gd name="T40" fmla="*/ 50 w 104"/>
                  <a:gd name="T41" fmla="*/ 86 h 104"/>
                  <a:gd name="T42" fmla="*/ 44 w 104"/>
                  <a:gd name="T43" fmla="*/ 92 h 104"/>
                  <a:gd name="T44" fmla="*/ 34 w 104"/>
                  <a:gd name="T45" fmla="*/ 104 h 104"/>
                  <a:gd name="T46" fmla="*/ 34 w 104"/>
                  <a:gd name="T47" fmla="*/ 56 h 104"/>
                  <a:gd name="T48" fmla="*/ 44 w 104"/>
                  <a:gd name="T49" fmla="*/ 46 h 104"/>
                  <a:gd name="T50" fmla="*/ 62 w 104"/>
                  <a:gd name="T51" fmla="*/ 36 h 104"/>
                  <a:gd name="T52" fmla="*/ 32 w 104"/>
                  <a:gd name="T53" fmla="*/ 36 h 104"/>
                  <a:gd name="T54" fmla="*/ 44 w 104"/>
                  <a:gd name="T55" fmla="*/ 28 h 104"/>
                  <a:gd name="T56" fmla="*/ 100 w 104"/>
                  <a:gd name="T57" fmla="*/ 28 h 104"/>
                  <a:gd name="T58" fmla="*/ 88 w 104"/>
                  <a:gd name="T59" fmla="*/ 36 h 104"/>
                  <a:gd name="T60" fmla="*/ 70 w 104"/>
                  <a:gd name="T61" fmla="*/ 46 h 104"/>
                  <a:gd name="T62" fmla="*/ 98 w 104"/>
                  <a:gd name="T63" fmla="*/ 46 h 104"/>
                  <a:gd name="T64" fmla="*/ 98 w 104"/>
                  <a:gd name="T65" fmla="*/ 92 h 104"/>
                  <a:gd name="T66" fmla="*/ 94 w 104"/>
                  <a:gd name="T67" fmla="*/ 100 h 104"/>
                  <a:gd name="T68" fmla="*/ 80 w 104"/>
                  <a:gd name="T69" fmla="*/ 102 h 104"/>
                  <a:gd name="T70" fmla="*/ 74 w 104"/>
                  <a:gd name="T71" fmla="*/ 102 h 104"/>
                  <a:gd name="T72" fmla="*/ 82 w 104"/>
                  <a:gd name="T73" fmla="*/ 94 h 104"/>
                  <a:gd name="T74" fmla="*/ 88 w 104"/>
                  <a:gd name="T75" fmla="*/ 90 h 104"/>
                  <a:gd name="T76" fmla="*/ 44 w 104"/>
                  <a:gd name="T77" fmla="*/ 78 h 104"/>
                  <a:gd name="T78" fmla="*/ 54 w 104"/>
                  <a:gd name="T79" fmla="*/ 70 h 104"/>
                  <a:gd name="T80" fmla="*/ 44 w 104"/>
                  <a:gd name="T81" fmla="*/ 54 h 104"/>
                  <a:gd name="T82" fmla="*/ 70 w 104"/>
                  <a:gd name="T83" fmla="*/ 54 h 104"/>
                  <a:gd name="T84" fmla="*/ 76 w 104"/>
                  <a:gd name="T85" fmla="*/ 68 h 104"/>
                  <a:gd name="T86" fmla="*/ 70 w 104"/>
                  <a:gd name="T87"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04">
                    <a:moveTo>
                      <a:pt x="54" y="10"/>
                    </a:moveTo>
                    <a:lnTo>
                      <a:pt x="54" y="10"/>
                    </a:lnTo>
                    <a:lnTo>
                      <a:pt x="54" y="0"/>
                    </a:lnTo>
                    <a:lnTo>
                      <a:pt x="66" y="0"/>
                    </a:lnTo>
                    <a:lnTo>
                      <a:pt x="66" y="0"/>
                    </a:lnTo>
                    <a:lnTo>
                      <a:pt x="64" y="10"/>
                    </a:lnTo>
                    <a:lnTo>
                      <a:pt x="64" y="10"/>
                    </a:lnTo>
                    <a:lnTo>
                      <a:pt x="90" y="10"/>
                    </a:lnTo>
                    <a:lnTo>
                      <a:pt x="90" y="10"/>
                    </a:lnTo>
                    <a:lnTo>
                      <a:pt x="104" y="10"/>
                    </a:lnTo>
                    <a:lnTo>
                      <a:pt x="104" y="20"/>
                    </a:lnTo>
                    <a:lnTo>
                      <a:pt x="104" y="20"/>
                    </a:lnTo>
                    <a:lnTo>
                      <a:pt x="90" y="20"/>
                    </a:lnTo>
                    <a:lnTo>
                      <a:pt x="28" y="20"/>
                    </a:lnTo>
                    <a:lnTo>
                      <a:pt x="28" y="20"/>
                    </a:lnTo>
                    <a:lnTo>
                      <a:pt x="28" y="50"/>
                    </a:lnTo>
                    <a:lnTo>
                      <a:pt x="26" y="66"/>
                    </a:lnTo>
                    <a:lnTo>
                      <a:pt x="26" y="66"/>
                    </a:lnTo>
                    <a:lnTo>
                      <a:pt x="24" y="78"/>
                    </a:lnTo>
                    <a:lnTo>
                      <a:pt x="20" y="88"/>
                    </a:lnTo>
                    <a:lnTo>
                      <a:pt x="16" y="96"/>
                    </a:lnTo>
                    <a:lnTo>
                      <a:pt x="10" y="104"/>
                    </a:lnTo>
                    <a:lnTo>
                      <a:pt x="10" y="104"/>
                    </a:lnTo>
                    <a:lnTo>
                      <a:pt x="2" y="96"/>
                    </a:lnTo>
                    <a:lnTo>
                      <a:pt x="2" y="96"/>
                    </a:lnTo>
                    <a:lnTo>
                      <a:pt x="8" y="90"/>
                    </a:lnTo>
                    <a:lnTo>
                      <a:pt x="12" y="82"/>
                    </a:lnTo>
                    <a:lnTo>
                      <a:pt x="16" y="72"/>
                    </a:lnTo>
                    <a:lnTo>
                      <a:pt x="18" y="62"/>
                    </a:lnTo>
                    <a:lnTo>
                      <a:pt x="18" y="62"/>
                    </a:lnTo>
                    <a:lnTo>
                      <a:pt x="6" y="68"/>
                    </a:lnTo>
                    <a:lnTo>
                      <a:pt x="6" y="68"/>
                    </a:lnTo>
                    <a:lnTo>
                      <a:pt x="2" y="70"/>
                    </a:lnTo>
                    <a:lnTo>
                      <a:pt x="0" y="60"/>
                    </a:lnTo>
                    <a:lnTo>
                      <a:pt x="0" y="60"/>
                    </a:lnTo>
                    <a:lnTo>
                      <a:pt x="8" y="56"/>
                    </a:lnTo>
                    <a:lnTo>
                      <a:pt x="18" y="52"/>
                    </a:lnTo>
                    <a:lnTo>
                      <a:pt x="18" y="34"/>
                    </a:lnTo>
                    <a:lnTo>
                      <a:pt x="18" y="34"/>
                    </a:lnTo>
                    <a:lnTo>
                      <a:pt x="18" y="10"/>
                    </a:lnTo>
                    <a:lnTo>
                      <a:pt x="18" y="10"/>
                    </a:lnTo>
                    <a:lnTo>
                      <a:pt x="32" y="10"/>
                    </a:lnTo>
                    <a:lnTo>
                      <a:pt x="54" y="10"/>
                    </a:lnTo>
                    <a:lnTo>
                      <a:pt x="54" y="10"/>
                    </a:lnTo>
                    <a:close/>
                    <a:moveTo>
                      <a:pt x="8" y="20"/>
                    </a:moveTo>
                    <a:lnTo>
                      <a:pt x="8" y="20"/>
                    </a:lnTo>
                    <a:lnTo>
                      <a:pt x="12" y="30"/>
                    </a:lnTo>
                    <a:lnTo>
                      <a:pt x="16" y="40"/>
                    </a:lnTo>
                    <a:lnTo>
                      <a:pt x="10" y="46"/>
                    </a:lnTo>
                    <a:lnTo>
                      <a:pt x="10" y="46"/>
                    </a:lnTo>
                    <a:lnTo>
                      <a:pt x="4" y="34"/>
                    </a:lnTo>
                    <a:lnTo>
                      <a:pt x="0" y="26"/>
                    </a:lnTo>
                    <a:lnTo>
                      <a:pt x="8" y="20"/>
                    </a:lnTo>
                    <a:close/>
                    <a:moveTo>
                      <a:pt x="88" y="78"/>
                    </a:moveTo>
                    <a:lnTo>
                      <a:pt x="88" y="78"/>
                    </a:lnTo>
                    <a:lnTo>
                      <a:pt x="82" y="86"/>
                    </a:lnTo>
                    <a:lnTo>
                      <a:pt x="82" y="86"/>
                    </a:lnTo>
                    <a:lnTo>
                      <a:pt x="72" y="76"/>
                    </a:lnTo>
                    <a:lnTo>
                      <a:pt x="66" y="68"/>
                    </a:lnTo>
                    <a:lnTo>
                      <a:pt x="66" y="68"/>
                    </a:lnTo>
                    <a:lnTo>
                      <a:pt x="60" y="78"/>
                    </a:lnTo>
                    <a:lnTo>
                      <a:pt x="50" y="86"/>
                    </a:lnTo>
                    <a:lnTo>
                      <a:pt x="50" y="86"/>
                    </a:lnTo>
                    <a:lnTo>
                      <a:pt x="44" y="80"/>
                    </a:lnTo>
                    <a:lnTo>
                      <a:pt x="44" y="92"/>
                    </a:lnTo>
                    <a:lnTo>
                      <a:pt x="44" y="92"/>
                    </a:lnTo>
                    <a:lnTo>
                      <a:pt x="44" y="104"/>
                    </a:lnTo>
                    <a:lnTo>
                      <a:pt x="34" y="104"/>
                    </a:lnTo>
                    <a:lnTo>
                      <a:pt x="34" y="104"/>
                    </a:lnTo>
                    <a:lnTo>
                      <a:pt x="34" y="92"/>
                    </a:lnTo>
                    <a:lnTo>
                      <a:pt x="34" y="56"/>
                    </a:lnTo>
                    <a:lnTo>
                      <a:pt x="34" y="56"/>
                    </a:lnTo>
                    <a:lnTo>
                      <a:pt x="34" y="46"/>
                    </a:lnTo>
                    <a:lnTo>
                      <a:pt x="34" y="46"/>
                    </a:lnTo>
                    <a:lnTo>
                      <a:pt x="44" y="46"/>
                    </a:lnTo>
                    <a:lnTo>
                      <a:pt x="62" y="46"/>
                    </a:lnTo>
                    <a:lnTo>
                      <a:pt x="62" y="46"/>
                    </a:lnTo>
                    <a:lnTo>
                      <a:pt x="62" y="36"/>
                    </a:lnTo>
                    <a:lnTo>
                      <a:pt x="44" y="36"/>
                    </a:lnTo>
                    <a:lnTo>
                      <a:pt x="44" y="36"/>
                    </a:lnTo>
                    <a:lnTo>
                      <a:pt x="32" y="36"/>
                    </a:lnTo>
                    <a:lnTo>
                      <a:pt x="32" y="28"/>
                    </a:lnTo>
                    <a:lnTo>
                      <a:pt x="32" y="28"/>
                    </a:lnTo>
                    <a:lnTo>
                      <a:pt x="44" y="28"/>
                    </a:lnTo>
                    <a:lnTo>
                      <a:pt x="90" y="28"/>
                    </a:lnTo>
                    <a:lnTo>
                      <a:pt x="90" y="28"/>
                    </a:lnTo>
                    <a:lnTo>
                      <a:pt x="100" y="28"/>
                    </a:lnTo>
                    <a:lnTo>
                      <a:pt x="100" y="36"/>
                    </a:lnTo>
                    <a:lnTo>
                      <a:pt x="100" y="36"/>
                    </a:lnTo>
                    <a:lnTo>
                      <a:pt x="88" y="36"/>
                    </a:lnTo>
                    <a:lnTo>
                      <a:pt x="70" y="36"/>
                    </a:lnTo>
                    <a:lnTo>
                      <a:pt x="70" y="36"/>
                    </a:lnTo>
                    <a:lnTo>
                      <a:pt x="70" y="46"/>
                    </a:lnTo>
                    <a:lnTo>
                      <a:pt x="86" y="46"/>
                    </a:lnTo>
                    <a:lnTo>
                      <a:pt x="86" y="46"/>
                    </a:lnTo>
                    <a:lnTo>
                      <a:pt x="98" y="46"/>
                    </a:lnTo>
                    <a:lnTo>
                      <a:pt x="98" y="46"/>
                    </a:lnTo>
                    <a:lnTo>
                      <a:pt x="98" y="58"/>
                    </a:lnTo>
                    <a:lnTo>
                      <a:pt x="98" y="92"/>
                    </a:lnTo>
                    <a:lnTo>
                      <a:pt x="98" y="92"/>
                    </a:lnTo>
                    <a:lnTo>
                      <a:pt x="96" y="98"/>
                    </a:lnTo>
                    <a:lnTo>
                      <a:pt x="94" y="100"/>
                    </a:lnTo>
                    <a:lnTo>
                      <a:pt x="94" y="100"/>
                    </a:lnTo>
                    <a:lnTo>
                      <a:pt x="90" y="102"/>
                    </a:lnTo>
                    <a:lnTo>
                      <a:pt x="80" y="102"/>
                    </a:lnTo>
                    <a:lnTo>
                      <a:pt x="80" y="102"/>
                    </a:lnTo>
                    <a:lnTo>
                      <a:pt x="74" y="102"/>
                    </a:lnTo>
                    <a:lnTo>
                      <a:pt x="74" y="102"/>
                    </a:lnTo>
                    <a:lnTo>
                      <a:pt x="72" y="92"/>
                    </a:lnTo>
                    <a:lnTo>
                      <a:pt x="72" y="92"/>
                    </a:lnTo>
                    <a:lnTo>
                      <a:pt x="82" y="94"/>
                    </a:lnTo>
                    <a:lnTo>
                      <a:pt x="82" y="94"/>
                    </a:lnTo>
                    <a:lnTo>
                      <a:pt x="86" y="92"/>
                    </a:lnTo>
                    <a:lnTo>
                      <a:pt x="88" y="90"/>
                    </a:lnTo>
                    <a:lnTo>
                      <a:pt x="88" y="78"/>
                    </a:lnTo>
                    <a:close/>
                    <a:moveTo>
                      <a:pt x="44" y="78"/>
                    </a:moveTo>
                    <a:lnTo>
                      <a:pt x="44" y="78"/>
                    </a:lnTo>
                    <a:lnTo>
                      <a:pt x="50" y="74"/>
                    </a:lnTo>
                    <a:lnTo>
                      <a:pt x="54" y="70"/>
                    </a:lnTo>
                    <a:lnTo>
                      <a:pt x="54" y="70"/>
                    </a:lnTo>
                    <a:lnTo>
                      <a:pt x="58" y="64"/>
                    </a:lnTo>
                    <a:lnTo>
                      <a:pt x="60" y="54"/>
                    </a:lnTo>
                    <a:lnTo>
                      <a:pt x="44" y="54"/>
                    </a:lnTo>
                    <a:lnTo>
                      <a:pt x="44" y="78"/>
                    </a:lnTo>
                    <a:close/>
                    <a:moveTo>
                      <a:pt x="70" y="54"/>
                    </a:moveTo>
                    <a:lnTo>
                      <a:pt x="70" y="54"/>
                    </a:lnTo>
                    <a:lnTo>
                      <a:pt x="68" y="58"/>
                    </a:lnTo>
                    <a:lnTo>
                      <a:pt x="68" y="58"/>
                    </a:lnTo>
                    <a:lnTo>
                      <a:pt x="76" y="68"/>
                    </a:lnTo>
                    <a:lnTo>
                      <a:pt x="88" y="78"/>
                    </a:lnTo>
                    <a:lnTo>
                      <a:pt x="88" y="54"/>
                    </a:lnTo>
                    <a:lnTo>
                      <a:pt x="70" y="54"/>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1" name="Freeform 173"/>
              <p:cNvSpPr>
                <a:spLocks noEditPoints="1"/>
              </p:cNvSpPr>
              <p:nvPr/>
            </p:nvSpPr>
            <p:spPr bwMode="auto">
              <a:xfrm>
                <a:off x="3694" y="1030"/>
                <a:ext cx="100" cy="92"/>
              </a:xfrm>
              <a:custGeom>
                <a:avLst/>
                <a:gdLst>
                  <a:gd name="T0" fmla="*/ 54 w 100"/>
                  <a:gd name="T1" fmla="*/ 40 h 92"/>
                  <a:gd name="T2" fmla="*/ 54 w 100"/>
                  <a:gd name="T3" fmla="*/ 40 h 92"/>
                  <a:gd name="T4" fmla="*/ 52 w 100"/>
                  <a:gd name="T5" fmla="*/ 56 h 92"/>
                  <a:gd name="T6" fmla="*/ 48 w 100"/>
                  <a:gd name="T7" fmla="*/ 68 h 92"/>
                  <a:gd name="T8" fmla="*/ 48 w 100"/>
                  <a:gd name="T9" fmla="*/ 68 h 92"/>
                  <a:gd name="T10" fmla="*/ 42 w 100"/>
                  <a:gd name="T11" fmla="*/ 76 h 92"/>
                  <a:gd name="T12" fmla="*/ 36 w 100"/>
                  <a:gd name="T13" fmla="*/ 82 h 92"/>
                  <a:gd name="T14" fmla="*/ 28 w 100"/>
                  <a:gd name="T15" fmla="*/ 86 h 92"/>
                  <a:gd name="T16" fmla="*/ 18 w 100"/>
                  <a:gd name="T17" fmla="*/ 92 h 92"/>
                  <a:gd name="T18" fmla="*/ 18 w 100"/>
                  <a:gd name="T19" fmla="*/ 92 h 92"/>
                  <a:gd name="T20" fmla="*/ 16 w 100"/>
                  <a:gd name="T21" fmla="*/ 86 h 92"/>
                  <a:gd name="T22" fmla="*/ 10 w 100"/>
                  <a:gd name="T23" fmla="*/ 82 h 92"/>
                  <a:gd name="T24" fmla="*/ 10 w 100"/>
                  <a:gd name="T25" fmla="*/ 82 h 92"/>
                  <a:gd name="T26" fmla="*/ 20 w 100"/>
                  <a:gd name="T27" fmla="*/ 78 h 92"/>
                  <a:gd name="T28" fmla="*/ 28 w 100"/>
                  <a:gd name="T29" fmla="*/ 72 h 92"/>
                  <a:gd name="T30" fmla="*/ 34 w 100"/>
                  <a:gd name="T31" fmla="*/ 68 h 92"/>
                  <a:gd name="T32" fmla="*/ 38 w 100"/>
                  <a:gd name="T33" fmla="*/ 62 h 92"/>
                  <a:gd name="T34" fmla="*/ 38 w 100"/>
                  <a:gd name="T35" fmla="*/ 62 h 92"/>
                  <a:gd name="T36" fmla="*/ 42 w 100"/>
                  <a:gd name="T37" fmla="*/ 52 h 92"/>
                  <a:gd name="T38" fmla="*/ 42 w 100"/>
                  <a:gd name="T39" fmla="*/ 40 h 92"/>
                  <a:gd name="T40" fmla="*/ 16 w 100"/>
                  <a:gd name="T41" fmla="*/ 40 h 92"/>
                  <a:gd name="T42" fmla="*/ 16 w 100"/>
                  <a:gd name="T43" fmla="*/ 40 h 92"/>
                  <a:gd name="T44" fmla="*/ 0 w 100"/>
                  <a:gd name="T45" fmla="*/ 40 h 92"/>
                  <a:gd name="T46" fmla="*/ 0 w 100"/>
                  <a:gd name="T47" fmla="*/ 28 h 92"/>
                  <a:gd name="T48" fmla="*/ 0 w 100"/>
                  <a:gd name="T49" fmla="*/ 28 h 92"/>
                  <a:gd name="T50" fmla="*/ 16 w 100"/>
                  <a:gd name="T51" fmla="*/ 28 h 92"/>
                  <a:gd name="T52" fmla="*/ 78 w 100"/>
                  <a:gd name="T53" fmla="*/ 28 h 92"/>
                  <a:gd name="T54" fmla="*/ 78 w 100"/>
                  <a:gd name="T55" fmla="*/ 28 h 92"/>
                  <a:gd name="T56" fmla="*/ 94 w 100"/>
                  <a:gd name="T57" fmla="*/ 28 h 92"/>
                  <a:gd name="T58" fmla="*/ 94 w 100"/>
                  <a:gd name="T59" fmla="*/ 40 h 92"/>
                  <a:gd name="T60" fmla="*/ 94 w 100"/>
                  <a:gd name="T61" fmla="*/ 40 h 92"/>
                  <a:gd name="T62" fmla="*/ 78 w 100"/>
                  <a:gd name="T63" fmla="*/ 40 h 92"/>
                  <a:gd name="T64" fmla="*/ 54 w 100"/>
                  <a:gd name="T65" fmla="*/ 40 h 92"/>
                  <a:gd name="T66" fmla="*/ 12 w 100"/>
                  <a:gd name="T67" fmla="*/ 0 h 92"/>
                  <a:gd name="T68" fmla="*/ 12 w 100"/>
                  <a:gd name="T69" fmla="*/ 0 h 92"/>
                  <a:gd name="T70" fmla="*/ 26 w 100"/>
                  <a:gd name="T71" fmla="*/ 0 h 92"/>
                  <a:gd name="T72" fmla="*/ 58 w 100"/>
                  <a:gd name="T73" fmla="*/ 0 h 92"/>
                  <a:gd name="T74" fmla="*/ 58 w 100"/>
                  <a:gd name="T75" fmla="*/ 0 h 92"/>
                  <a:gd name="T76" fmla="*/ 72 w 100"/>
                  <a:gd name="T77" fmla="*/ 0 h 92"/>
                  <a:gd name="T78" fmla="*/ 72 w 100"/>
                  <a:gd name="T79" fmla="*/ 12 h 92"/>
                  <a:gd name="T80" fmla="*/ 72 w 100"/>
                  <a:gd name="T81" fmla="*/ 12 h 92"/>
                  <a:gd name="T82" fmla="*/ 58 w 100"/>
                  <a:gd name="T83" fmla="*/ 12 h 92"/>
                  <a:gd name="T84" fmla="*/ 26 w 100"/>
                  <a:gd name="T85" fmla="*/ 12 h 92"/>
                  <a:gd name="T86" fmla="*/ 26 w 100"/>
                  <a:gd name="T87" fmla="*/ 12 h 92"/>
                  <a:gd name="T88" fmla="*/ 12 w 100"/>
                  <a:gd name="T89" fmla="*/ 12 h 92"/>
                  <a:gd name="T90" fmla="*/ 12 w 100"/>
                  <a:gd name="T91" fmla="*/ 0 h 92"/>
                  <a:gd name="T92" fmla="*/ 82 w 100"/>
                  <a:gd name="T93" fmla="*/ 22 h 92"/>
                  <a:gd name="T94" fmla="*/ 82 w 100"/>
                  <a:gd name="T95" fmla="*/ 22 h 92"/>
                  <a:gd name="T96" fmla="*/ 78 w 100"/>
                  <a:gd name="T97" fmla="*/ 14 h 92"/>
                  <a:gd name="T98" fmla="*/ 74 w 100"/>
                  <a:gd name="T99" fmla="*/ 6 h 92"/>
                  <a:gd name="T100" fmla="*/ 82 w 100"/>
                  <a:gd name="T101" fmla="*/ 4 h 92"/>
                  <a:gd name="T102" fmla="*/ 82 w 100"/>
                  <a:gd name="T103" fmla="*/ 4 h 92"/>
                  <a:gd name="T104" fmla="*/ 86 w 100"/>
                  <a:gd name="T105" fmla="*/ 12 h 92"/>
                  <a:gd name="T106" fmla="*/ 88 w 100"/>
                  <a:gd name="T107" fmla="*/ 20 h 92"/>
                  <a:gd name="T108" fmla="*/ 82 w 100"/>
                  <a:gd name="T109" fmla="*/ 22 h 92"/>
                  <a:gd name="T110" fmla="*/ 94 w 100"/>
                  <a:gd name="T111" fmla="*/ 18 h 92"/>
                  <a:gd name="T112" fmla="*/ 94 w 100"/>
                  <a:gd name="T113" fmla="*/ 18 h 92"/>
                  <a:gd name="T114" fmla="*/ 86 w 100"/>
                  <a:gd name="T115" fmla="*/ 2 h 92"/>
                  <a:gd name="T116" fmla="*/ 92 w 100"/>
                  <a:gd name="T117" fmla="*/ 0 h 92"/>
                  <a:gd name="T118" fmla="*/ 92 w 100"/>
                  <a:gd name="T119" fmla="*/ 0 h 92"/>
                  <a:gd name="T120" fmla="*/ 98 w 100"/>
                  <a:gd name="T121" fmla="*/ 8 h 92"/>
                  <a:gd name="T122" fmla="*/ 100 w 100"/>
                  <a:gd name="T123" fmla="*/ 14 h 92"/>
                  <a:gd name="T124" fmla="*/ 94 w 100"/>
                  <a:gd name="T12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92">
                    <a:moveTo>
                      <a:pt x="54" y="40"/>
                    </a:moveTo>
                    <a:lnTo>
                      <a:pt x="54" y="40"/>
                    </a:lnTo>
                    <a:lnTo>
                      <a:pt x="52" y="56"/>
                    </a:lnTo>
                    <a:lnTo>
                      <a:pt x="48" y="68"/>
                    </a:lnTo>
                    <a:lnTo>
                      <a:pt x="48" y="68"/>
                    </a:lnTo>
                    <a:lnTo>
                      <a:pt x="42" y="76"/>
                    </a:lnTo>
                    <a:lnTo>
                      <a:pt x="36" y="82"/>
                    </a:lnTo>
                    <a:lnTo>
                      <a:pt x="28" y="86"/>
                    </a:lnTo>
                    <a:lnTo>
                      <a:pt x="18" y="92"/>
                    </a:lnTo>
                    <a:lnTo>
                      <a:pt x="18" y="92"/>
                    </a:lnTo>
                    <a:lnTo>
                      <a:pt x="16" y="86"/>
                    </a:lnTo>
                    <a:lnTo>
                      <a:pt x="10" y="82"/>
                    </a:lnTo>
                    <a:lnTo>
                      <a:pt x="10" y="82"/>
                    </a:lnTo>
                    <a:lnTo>
                      <a:pt x="20" y="78"/>
                    </a:lnTo>
                    <a:lnTo>
                      <a:pt x="28" y="72"/>
                    </a:lnTo>
                    <a:lnTo>
                      <a:pt x="34" y="68"/>
                    </a:lnTo>
                    <a:lnTo>
                      <a:pt x="38" y="62"/>
                    </a:lnTo>
                    <a:lnTo>
                      <a:pt x="38" y="62"/>
                    </a:lnTo>
                    <a:lnTo>
                      <a:pt x="42" y="52"/>
                    </a:lnTo>
                    <a:lnTo>
                      <a:pt x="42" y="40"/>
                    </a:lnTo>
                    <a:lnTo>
                      <a:pt x="16" y="40"/>
                    </a:lnTo>
                    <a:lnTo>
                      <a:pt x="16" y="40"/>
                    </a:lnTo>
                    <a:lnTo>
                      <a:pt x="0" y="40"/>
                    </a:lnTo>
                    <a:lnTo>
                      <a:pt x="0" y="28"/>
                    </a:lnTo>
                    <a:lnTo>
                      <a:pt x="0" y="28"/>
                    </a:lnTo>
                    <a:lnTo>
                      <a:pt x="16" y="28"/>
                    </a:lnTo>
                    <a:lnTo>
                      <a:pt x="78" y="28"/>
                    </a:lnTo>
                    <a:lnTo>
                      <a:pt x="78" y="28"/>
                    </a:lnTo>
                    <a:lnTo>
                      <a:pt x="94" y="28"/>
                    </a:lnTo>
                    <a:lnTo>
                      <a:pt x="94" y="40"/>
                    </a:lnTo>
                    <a:lnTo>
                      <a:pt x="94" y="40"/>
                    </a:lnTo>
                    <a:lnTo>
                      <a:pt x="78" y="40"/>
                    </a:lnTo>
                    <a:lnTo>
                      <a:pt x="54" y="40"/>
                    </a:lnTo>
                    <a:close/>
                    <a:moveTo>
                      <a:pt x="12" y="0"/>
                    </a:moveTo>
                    <a:lnTo>
                      <a:pt x="12" y="0"/>
                    </a:lnTo>
                    <a:lnTo>
                      <a:pt x="26" y="0"/>
                    </a:lnTo>
                    <a:lnTo>
                      <a:pt x="58" y="0"/>
                    </a:lnTo>
                    <a:lnTo>
                      <a:pt x="58" y="0"/>
                    </a:lnTo>
                    <a:lnTo>
                      <a:pt x="72" y="0"/>
                    </a:lnTo>
                    <a:lnTo>
                      <a:pt x="72" y="12"/>
                    </a:lnTo>
                    <a:lnTo>
                      <a:pt x="72" y="12"/>
                    </a:lnTo>
                    <a:lnTo>
                      <a:pt x="58" y="12"/>
                    </a:lnTo>
                    <a:lnTo>
                      <a:pt x="26" y="12"/>
                    </a:lnTo>
                    <a:lnTo>
                      <a:pt x="26" y="12"/>
                    </a:lnTo>
                    <a:lnTo>
                      <a:pt x="12" y="12"/>
                    </a:lnTo>
                    <a:lnTo>
                      <a:pt x="12" y="0"/>
                    </a:lnTo>
                    <a:close/>
                    <a:moveTo>
                      <a:pt x="82" y="22"/>
                    </a:moveTo>
                    <a:lnTo>
                      <a:pt x="82" y="22"/>
                    </a:lnTo>
                    <a:lnTo>
                      <a:pt x="78" y="14"/>
                    </a:lnTo>
                    <a:lnTo>
                      <a:pt x="74" y="6"/>
                    </a:lnTo>
                    <a:lnTo>
                      <a:pt x="82" y="4"/>
                    </a:lnTo>
                    <a:lnTo>
                      <a:pt x="82" y="4"/>
                    </a:lnTo>
                    <a:lnTo>
                      <a:pt x="86" y="12"/>
                    </a:lnTo>
                    <a:lnTo>
                      <a:pt x="88" y="20"/>
                    </a:lnTo>
                    <a:lnTo>
                      <a:pt x="82" y="22"/>
                    </a:lnTo>
                    <a:close/>
                    <a:moveTo>
                      <a:pt x="94" y="18"/>
                    </a:moveTo>
                    <a:lnTo>
                      <a:pt x="94" y="18"/>
                    </a:lnTo>
                    <a:lnTo>
                      <a:pt x="86" y="2"/>
                    </a:lnTo>
                    <a:lnTo>
                      <a:pt x="92" y="0"/>
                    </a:lnTo>
                    <a:lnTo>
                      <a:pt x="92" y="0"/>
                    </a:lnTo>
                    <a:lnTo>
                      <a:pt x="98" y="8"/>
                    </a:lnTo>
                    <a:lnTo>
                      <a:pt x="100" y="14"/>
                    </a:lnTo>
                    <a:lnTo>
                      <a:pt x="94" y="18"/>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2" name="Freeform 174"/>
              <p:cNvSpPr>
                <a:spLocks/>
              </p:cNvSpPr>
              <p:nvPr/>
            </p:nvSpPr>
            <p:spPr bwMode="auto">
              <a:xfrm>
                <a:off x="3804" y="1066"/>
                <a:ext cx="96" cy="12"/>
              </a:xfrm>
              <a:custGeom>
                <a:avLst/>
                <a:gdLst>
                  <a:gd name="T0" fmla="*/ 0 w 96"/>
                  <a:gd name="T1" fmla="*/ 0 h 12"/>
                  <a:gd name="T2" fmla="*/ 0 w 96"/>
                  <a:gd name="T3" fmla="*/ 0 h 12"/>
                  <a:gd name="T4" fmla="*/ 18 w 96"/>
                  <a:gd name="T5" fmla="*/ 0 h 12"/>
                  <a:gd name="T6" fmla="*/ 78 w 96"/>
                  <a:gd name="T7" fmla="*/ 0 h 12"/>
                  <a:gd name="T8" fmla="*/ 78 w 96"/>
                  <a:gd name="T9" fmla="*/ 0 h 12"/>
                  <a:gd name="T10" fmla="*/ 96 w 96"/>
                  <a:gd name="T11" fmla="*/ 0 h 12"/>
                  <a:gd name="T12" fmla="*/ 96 w 96"/>
                  <a:gd name="T13" fmla="*/ 12 h 12"/>
                  <a:gd name="T14" fmla="*/ 96 w 96"/>
                  <a:gd name="T15" fmla="*/ 12 h 12"/>
                  <a:gd name="T16" fmla="*/ 78 w 96"/>
                  <a:gd name="T17" fmla="*/ 12 h 12"/>
                  <a:gd name="T18" fmla="*/ 18 w 96"/>
                  <a:gd name="T19" fmla="*/ 12 h 12"/>
                  <a:gd name="T20" fmla="*/ 18 w 96"/>
                  <a:gd name="T21" fmla="*/ 12 h 12"/>
                  <a:gd name="T22" fmla="*/ 0 w 96"/>
                  <a:gd name="T23" fmla="*/ 12 h 12"/>
                  <a:gd name="T24" fmla="*/ 0 w 96"/>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2">
                    <a:moveTo>
                      <a:pt x="0" y="0"/>
                    </a:moveTo>
                    <a:lnTo>
                      <a:pt x="0" y="0"/>
                    </a:lnTo>
                    <a:lnTo>
                      <a:pt x="18" y="0"/>
                    </a:lnTo>
                    <a:lnTo>
                      <a:pt x="78" y="0"/>
                    </a:lnTo>
                    <a:lnTo>
                      <a:pt x="78" y="0"/>
                    </a:lnTo>
                    <a:lnTo>
                      <a:pt x="96" y="0"/>
                    </a:lnTo>
                    <a:lnTo>
                      <a:pt x="96" y="12"/>
                    </a:lnTo>
                    <a:lnTo>
                      <a:pt x="96" y="12"/>
                    </a:lnTo>
                    <a:lnTo>
                      <a:pt x="78" y="12"/>
                    </a:lnTo>
                    <a:lnTo>
                      <a:pt x="18" y="12"/>
                    </a:lnTo>
                    <a:lnTo>
                      <a:pt x="18" y="12"/>
                    </a:lnTo>
                    <a:lnTo>
                      <a:pt x="0" y="12"/>
                    </a:lnTo>
                    <a:lnTo>
                      <a:pt x="0" y="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 name="Freeform 175"/>
              <p:cNvSpPr>
                <a:spLocks/>
              </p:cNvSpPr>
              <p:nvPr/>
            </p:nvSpPr>
            <p:spPr bwMode="auto">
              <a:xfrm>
                <a:off x="3914" y="1022"/>
                <a:ext cx="86" cy="100"/>
              </a:xfrm>
              <a:custGeom>
                <a:avLst/>
                <a:gdLst>
                  <a:gd name="T0" fmla="*/ 46 w 86"/>
                  <a:gd name="T1" fmla="*/ 4 h 100"/>
                  <a:gd name="T2" fmla="*/ 46 w 86"/>
                  <a:gd name="T3" fmla="*/ 4 h 100"/>
                  <a:gd name="T4" fmla="*/ 42 w 86"/>
                  <a:gd name="T5" fmla="*/ 10 h 100"/>
                  <a:gd name="T6" fmla="*/ 42 w 86"/>
                  <a:gd name="T7" fmla="*/ 10 h 100"/>
                  <a:gd name="T8" fmla="*/ 40 w 86"/>
                  <a:gd name="T9" fmla="*/ 16 h 100"/>
                  <a:gd name="T10" fmla="*/ 40 w 86"/>
                  <a:gd name="T11" fmla="*/ 16 h 100"/>
                  <a:gd name="T12" fmla="*/ 44 w 86"/>
                  <a:gd name="T13" fmla="*/ 16 h 100"/>
                  <a:gd name="T14" fmla="*/ 72 w 86"/>
                  <a:gd name="T15" fmla="*/ 14 h 100"/>
                  <a:gd name="T16" fmla="*/ 72 w 86"/>
                  <a:gd name="T17" fmla="*/ 14 h 100"/>
                  <a:gd name="T18" fmla="*/ 80 w 86"/>
                  <a:gd name="T19" fmla="*/ 14 h 100"/>
                  <a:gd name="T20" fmla="*/ 86 w 86"/>
                  <a:gd name="T21" fmla="*/ 20 h 100"/>
                  <a:gd name="T22" fmla="*/ 86 w 86"/>
                  <a:gd name="T23" fmla="*/ 20 h 100"/>
                  <a:gd name="T24" fmla="*/ 82 w 86"/>
                  <a:gd name="T25" fmla="*/ 28 h 100"/>
                  <a:gd name="T26" fmla="*/ 82 w 86"/>
                  <a:gd name="T27" fmla="*/ 28 h 100"/>
                  <a:gd name="T28" fmla="*/ 76 w 86"/>
                  <a:gd name="T29" fmla="*/ 44 h 100"/>
                  <a:gd name="T30" fmla="*/ 68 w 86"/>
                  <a:gd name="T31" fmla="*/ 58 h 100"/>
                  <a:gd name="T32" fmla="*/ 68 w 86"/>
                  <a:gd name="T33" fmla="*/ 58 h 100"/>
                  <a:gd name="T34" fmla="*/ 58 w 86"/>
                  <a:gd name="T35" fmla="*/ 72 h 100"/>
                  <a:gd name="T36" fmla="*/ 48 w 86"/>
                  <a:gd name="T37" fmla="*/ 82 h 100"/>
                  <a:gd name="T38" fmla="*/ 34 w 86"/>
                  <a:gd name="T39" fmla="*/ 92 h 100"/>
                  <a:gd name="T40" fmla="*/ 18 w 86"/>
                  <a:gd name="T41" fmla="*/ 100 h 100"/>
                  <a:gd name="T42" fmla="*/ 18 w 86"/>
                  <a:gd name="T43" fmla="*/ 100 h 100"/>
                  <a:gd name="T44" fmla="*/ 14 w 86"/>
                  <a:gd name="T45" fmla="*/ 94 h 100"/>
                  <a:gd name="T46" fmla="*/ 10 w 86"/>
                  <a:gd name="T47" fmla="*/ 90 h 100"/>
                  <a:gd name="T48" fmla="*/ 10 w 86"/>
                  <a:gd name="T49" fmla="*/ 90 h 100"/>
                  <a:gd name="T50" fmla="*/ 22 w 86"/>
                  <a:gd name="T51" fmla="*/ 86 h 100"/>
                  <a:gd name="T52" fmla="*/ 32 w 86"/>
                  <a:gd name="T53" fmla="*/ 80 h 100"/>
                  <a:gd name="T54" fmla="*/ 32 w 86"/>
                  <a:gd name="T55" fmla="*/ 80 h 100"/>
                  <a:gd name="T56" fmla="*/ 42 w 86"/>
                  <a:gd name="T57" fmla="*/ 72 h 100"/>
                  <a:gd name="T58" fmla="*/ 52 w 86"/>
                  <a:gd name="T59" fmla="*/ 62 h 100"/>
                  <a:gd name="T60" fmla="*/ 52 w 86"/>
                  <a:gd name="T61" fmla="*/ 62 h 100"/>
                  <a:gd name="T62" fmla="*/ 40 w 86"/>
                  <a:gd name="T63" fmla="*/ 54 h 100"/>
                  <a:gd name="T64" fmla="*/ 28 w 86"/>
                  <a:gd name="T65" fmla="*/ 46 h 100"/>
                  <a:gd name="T66" fmla="*/ 34 w 86"/>
                  <a:gd name="T67" fmla="*/ 38 h 100"/>
                  <a:gd name="T68" fmla="*/ 34 w 86"/>
                  <a:gd name="T69" fmla="*/ 38 h 100"/>
                  <a:gd name="T70" fmla="*/ 46 w 86"/>
                  <a:gd name="T71" fmla="*/ 44 h 100"/>
                  <a:gd name="T72" fmla="*/ 58 w 86"/>
                  <a:gd name="T73" fmla="*/ 54 h 100"/>
                  <a:gd name="T74" fmla="*/ 58 w 86"/>
                  <a:gd name="T75" fmla="*/ 54 h 100"/>
                  <a:gd name="T76" fmla="*/ 66 w 86"/>
                  <a:gd name="T77" fmla="*/ 40 h 100"/>
                  <a:gd name="T78" fmla="*/ 72 w 86"/>
                  <a:gd name="T79" fmla="*/ 26 h 100"/>
                  <a:gd name="T80" fmla="*/ 36 w 86"/>
                  <a:gd name="T81" fmla="*/ 26 h 100"/>
                  <a:gd name="T82" fmla="*/ 36 w 86"/>
                  <a:gd name="T83" fmla="*/ 26 h 100"/>
                  <a:gd name="T84" fmla="*/ 22 w 86"/>
                  <a:gd name="T85" fmla="*/ 42 h 100"/>
                  <a:gd name="T86" fmla="*/ 8 w 86"/>
                  <a:gd name="T87" fmla="*/ 56 h 100"/>
                  <a:gd name="T88" fmla="*/ 8 w 86"/>
                  <a:gd name="T89" fmla="*/ 56 h 100"/>
                  <a:gd name="T90" fmla="*/ 0 w 86"/>
                  <a:gd name="T91" fmla="*/ 48 h 100"/>
                  <a:gd name="T92" fmla="*/ 0 w 86"/>
                  <a:gd name="T93" fmla="*/ 48 h 100"/>
                  <a:gd name="T94" fmla="*/ 16 w 86"/>
                  <a:gd name="T95" fmla="*/ 32 h 100"/>
                  <a:gd name="T96" fmla="*/ 28 w 86"/>
                  <a:gd name="T97" fmla="*/ 16 h 100"/>
                  <a:gd name="T98" fmla="*/ 28 w 86"/>
                  <a:gd name="T99" fmla="*/ 16 h 100"/>
                  <a:gd name="T100" fmla="*/ 34 w 86"/>
                  <a:gd name="T101" fmla="*/ 0 h 100"/>
                  <a:gd name="T102" fmla="*/ 46 w 86"/>
                  <a:gd name="T10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100">
                    <a:moveTo>
                      <a:pt x="46" y="4"/>
                    </a:moveTo>
                    <a:lnTo>
                      <a:pt x="46" y="4"/>
                    </a:lnTo>
                    <a:lnTo>
                      <a:pt x="42" y="10"/>
                    </a:lnTo>
                    <a:lnTo>
                      <a:pt x="42" y="10"/>
                    </a:lnTo>
                    <a:lnTo>
                      <a:pt x="40" y="16"/>
                    </a:lnTo>
                    <a:lnTo>
                      <a:pt x="40" y="16"/>
                    </a:lnTo>
                    <a:lnTo>
                      <a:pt x="44" y="16"/>
                    </a:lnTo>
                    <a:lnTo>
                      <a:pt x="72" y="14"/>
                    </a:lnTo>
                    <a:lnTo>
                      <a:pt x="72" y="14"/>
                    </a:lnTo>
                    <a:lnTo>
                      <a:pt x="80" y="14"/>
                    </a:lnTo>
                    <a:lnTo>
                      <a:pt x="86" y="20"/>
                    </a:lnTo>
                    <a:lnTo>
                      <a:pt x="86" y="20"/>
                    </a:lnTo>
                    <a:lnTo>
                      <a:pt x="82" y="28"/>
                    </a:lnTo>
                    <a:lnTo>
                      <a:pt x="82" y="28"/>
                    </a:lnTo>
                    <a:lnTo>
                      <a:pt x="76" y="44"/>
                    </a:lnTo>
                    <a:lnTo>
                      <a:pt x="68" y="58"/>
                    </a:lnTo>
                    <a:lnTo>
                      <a:pt x="68" y="58"/>
                    </a:lnTo>
                    <a:lnTo>
                      <a:pt x="58" y="72"/>
                    </a:lnTo>
                    <a:lnTo>
                      <a:pt x="48" y="82"/>
                    </a:lnTo>
                    <a:lnTo>
                      <a:pt x="34" y="92"/>
                    </a:lnTo>
                    <a:lnTo>
                      <a:pt x="18" y="100"/>
                    </a:lnTo>
                    <a:lnTo>
                      <a:pt x="18" y="100"/>
                    </a:lnTo>
                    <a:lnTo>
                      <a:pt x="14" y="94"/>
                    </a:lnTo>
                    <a:lnTo>
                      <a:pt x="10" y="90"/>
                    </a:lnTo>
                    <a:lnTo>
                      <a:pt x="10" y="90"/>
                    </a:lnTo>
                    <a:lnTo>
                      <a:pt x="22" y="86"/>
                    </a:lnTo>
                    <a:lnTo>
                      <a:pt x="32" y="80"/>
                    </a:lnTo>
                    <a:lnTo>
                      <a:pt x="32" y="80"/>
                    </a:lnTo>
                    <a:lnTo>
                      <a:pt x="42" y="72"/>
                    </a:lnTo>
                    <a:lnTo>
                      <a:pt x="52" y="62"/>
                    </a:lnTo>
                    <a:lnTo>
                      <a:pt x="52" y="62"/>
                    </a:lnTo>
                    <a:lnTo>
                      <a:pt x="40" y="54"/>
                    </a:lnTo>
                    <a:lnTo>
                      <a:pt x="28" y="46"/>
                    </a:lnTo>
                    <a:lnTo>
                      <a:pt x="34" y="38"/>
                    </a:lnTo>
                    <a:lnTo>
                      <a:pt x="34" y="38"/>
                    </a:lnTo>
                    <a:lnTo>
                      <a:pt x="46" y="44"/>
                    </a:lnTo>
                    <a:lnTo>
                      <a:pt x="58" y="54"/>
                    </a:lnTo>
                    <a:lnTo>
                      <a:pt x="58" y="54"/>
                    </a:lnTo>
                    <a:lnTo>
                      <a:pt x="66" y="40"/>
                    </a:lnTo>
                    <a:lnTo>
                      <a:pt x="72" y="26"/>
                    </a:lnTo>
                    <a:lnTo>
                      <a:pt x="36" y="26"/>
                    </a:lnTo>
                    <a:lnTo>
                      <a:pt x="36" y="26"/>
                    </a:lnTo>
                    <a:lnTo>
                      <a:pt x="22" y="42"/>
                    </a:lnTo>
                    <a:lnTo>
                      <a:pt x="8" y="56"/>
                    </a:lnTo>
                    <a:lnTo>
                      <a:pt x="8" y="56"/>
                    </a:lnTo>
                    <a:lnTo>
                      <a:pt x="0" y="48"/>
                    </a:lnTo>
                    <a:lnTo>
                      <a:pt x="0" y="48"/>
                    </a:lnTo>
                    <a:lnTo>
                      <a:pt x="16" y="32"/>
                    </a:lnTo>
                    <a:lnTo>
                      <a:pt x="28" y="16"/>
                    </a:lnTo>
                    <a:lnTo>
                      <a:pt x="28" y="16"/>
                    </a:lnTo>
                    <a:lnTo>
                      <a:pt x="34" y="0"/>
                    </a:lnTo>
                    <a:lnTo>
                      <a:pt x="46" y="4"/>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4" name="Freeform 176"/>
              <p:cNvSpPr>
                <a:spLocks noEditPoints="1"/>
              </p:cNvSpPr>
              <p:nvPr/>
            </p:nvSpPr>
            <p:spPr bwMode="auto">
              <a:xfrm>
                <a:off x="3466" y="1166"/>
                <a:ext cx="108" cy="102"/>
              </a:xfrm>
              <a:custGeom>
                <a:avLst/>
                <a:gdLst>
                  <a:gd name="T0" fmla="*/ 56 w 108"/>
                  <a:gd name="T1" fmla="*/ 8 h 102"/>
                  <a:gd name="T2" fmla="*/ 66 w 108"/>
                  <a:gd name="T3" fmla="*/ 0 h 102"/>
                  <a:gd name="T4" fmla="*/ 66 w 108"/>
                  <a:gd name="T5" fmla="*/ 8 h 102"/>
                  <a:gd name="T6" fmla="*/ 92 w 108"/>
                  <a:gd name="T7" fmla="*/ 10 h 102"/>
                  <a:gd name="T8" fmla="*/ 104 w 108"/>
                  <a:gd name="T9" fmla="*/ 8 h 102"/>
                  <a:gd name="T10" fmla="*/ 104 w 108"/>
                  <a:gd name="T11" fmla="*/ 20 h 102"/>
                  <a:gd name="T12" fmla="*/ 28 w 108"/>
                  <a:gd name="T13" fmla="*/ 18 h 102"/>
                  <a:gd name="T14" fmla="*/ 28 w 108"/>
                  <a:gd name="T15" fmla="*/ 36 h 102"/>
                  <a:gd name="T16" fmla="*/ 26 w 108"/>
                  <a:gd name="T17" fmla="*/ 70 h 102"/>
                  <a:gd name="T18" fmla="*/ 24 w 108"/>
                  <a:gd name="T19" fmla="*/ 78 h 102"/>
                  <a:gd name="T20" fmla="*/ 10 w 108"/>
                  <a:gd name="T21" fmla="*/ 102 h 102"/>
                  <a:gd name="T22" fmla="*/ 2 w 108"/>
                  <a:gd name="T23" fmla="*/ 94 h 102"/>
                  <a:gd name="T24" fmla="*/ 8 w 108"/>
                  <a:gd name="T25" fmla="*/ 86 h 102"/>
                  <a:gd name="T26" fmla="*/ 16 w 108"/>
                  <a:gd name="T27" fmla="*/ 70 h 102"/>
                  <a:gd name="T28" fmla="*/ 18 w 108"/>
                  <a:gd name="T29" fmla="*/ 60 h 102"/>
                  <a:gd name="T30" fmla="*/ 6 w 108"/>
                  <a:gd name="T31" fmla="*/ 66 h 102"/>
                  <a:gd name="T32" fmla="*/ 0 w 108"/>
                  <a:gd name="T33" fmla="*/ 58 h 102"/>
                  <a:gd name="T34" fmla="*/ 8 w 108"/>
                  <a:gd name="T35" fmla="*/ 54 h 102"/>
                  <a:gd name="T36" fmla="*/ 18 w 108"/>
                  <a:gd name="T37" fmla="*/ 50 h 102"/>
                  <a:gd name="T38" fmla="*/ 20 w 108"/>
                  <a:gd name="T39" fmla="*/ 36 h 102"/>
                  <a:gd name="T40" fmla="*/ 18 w 108"/>
                  <a:gd name="T41" fmla="*/ 8 h 102"/>
                  <a:gd name="T42" fmla="*/ 56 w 108"/>
                  <a:gd name="T43" fmla="*/ 10 h 102"/>
                  <a:gd name="T44" fmla="*/ 10 w 108"/>
                  <a:gd name="T45" fmla="*/ 18 h 102"/>
                  <a:gd name="T46" fmla="*/ 14 w 108"/>
                  <a:gd name="T47" fmla="*/ 28 h 102"/>
                  <a:gd name="T48" fmla="*/ 10 w 108"/>
                  <a:gd name="T49" fmla="*/ 44 h 102"/>
                  <a:gd name="T50" fmla="*/ 6 w 108"/>
                  <a:gd name="T51" fmla="*/ 32 h 102"/>
                  <a:gd name="T52" fmla="*/ 10 w 108"/>
                  <a:gd name="T53" fmla="*/ 18 h 102"/>
                  <a:gd name="T54" fmla="*/ 50 w 108"/>
                  <a:gd name="T55" fmla="*/ 40 h 102"/>
                  <a:gd name="T56" fmla="*/ 38 w 108"/>
                  <a:gd name="T57" fmla="*/ 54 h 102"/>
                  <a:gd name="T58" fmla="*/ 32 w 108"/>
                  <a:gd name="T59" fmla="*/ 48 h 102"/>
                  <a:gd name="T60" fmla="*/ 40 w 108"/>
                  <a:gd name="T61" fmla="*/ 34 h 102"/>
                  <a:gd name="T62" fmla="*/ 56 w 108"/>
                  <a:gd name="T63" fmla="*/ 22 h 102"/>
                  <a:gd name="T64" fmla="*/ 54 w 108"/>
                  <a:gd name="T65" fmla="*/ 30 h 102"/>
                  <a:gd name="T66" fmla="*/ 88 w 108"/>
                  <a:gd name="T67" fmla="*/ 30 h 102"/>
                  <a:gd name="T68" fmla="*/ 100 w 108"/>
                  <a:gd name="T69" fmla="*/ 40 h 102"/>
                  <a:gd name="T70" fmla="*/ 88 w 108"/>
                  <a:gd name="T71" fmla="*/ 40 h 102"/>
                  <a:gd name="T72" fmla="*/ 72 w 108"/>
                  <a:gd name="T73" fmla="*/ 40 h 102"/>
                  <a:gd name="T74" fmla="*/ 94 w 108"/>
                  <a:gd name="T75" fmla="*/ 54 h 102"/>
                  <a:gd name="T76" fmla="*/ 106 w 108"/>
                  <a:gd name="T77" fmla="*/ 54 h 102"/>
                  <a:gd name="T78" fmla="*/ 106 w 108"/>
                  <a:gd name="T79" fmla="*/ 64 h 102"/>
                  <a:gd name="T80" fmla="*/ 72 w 108"/>
                  <a:gd name="T81" fmla="*/ 64 h 102"/>
                  <a:gd name="T82" fmla="*/ 78 w 108"/>
                  <a:gd name="T83" fmla="*/ 72 h 102"/>
                  <a:gd name="T84" fmla="*/ 84 w 108"/>
                  <a:gd name="T85" fmla="*/ 80 h 102"/>
                  <a:gd name="T86" fmla="*/ 108 w 108"/>
                  <a:gd name="T87" fmla="*/ 92 h 102"/>
                  <a:gd name="T88" fmla="*/ 102 w 108"/>
                  <a:gd name="T89" fmla="*/ 102 h 102"/>
                  <a:gd name="T90" fmla="*/ 92 w 108"/>
                  <a:gd name="T91" fmla="*/ 96 h 102"/>
                  <a:gd name="T92" fmla="*/ 82 w 108"/>
                  <a:gd name="T93" fmla="*/ 90 h 102"/>
                  <a:gd name="T94" fmla="*/ 66 w 108"/>
                  <a:gd name="T95" fmla="*/ 72 h 102"/>
                  <a:gd name="T96" fmla="*/ 62 w 108"/>
                  <a:gd name="T97" fmla="*/ 82 h 102"/>
                  <a:gd name="T98" fmla="*/ 56 w 108"/>
                  <a:gd name="T99" fmla="*/ 88 h 102"/>
                  <a:gd name="T100" fmla="*/ 30 w 108"/>
                  <a:gd name="T101" fmla="*/ 102 h 102"/>
                  <a:gd name="T102" fmla="*/ 26 w 108"/>
                  <a:gd name="T103" fmla="*/ 92 h 102"/>
                  <a:gd name="T104" fmla="*/ 38 w 108"/>
                  <a:gd name="T105" fmla="*/ 88 h 102"/>
                  <a:gd name="T106" fmla="*/ 48 w 108"/>
                  <a:gd name="T107" fmla="*/ 82 h 102"/>
                  <a:gd name="T108" fmla="*/ 60 w 108"/>
                  <a:gd name="T109" fmla="*/ 64 h 102"/>
                  <a:gd name="T110" fmla="*/ 42 w 108"/>
                  <a:gd name="T111" fmla="*/ 64 h 102"/>
                  <a:gd name="T112" fmla="*/ 32 w 108"/>
                  <a:gd name="T113" fmla="*/ 54 h 102"/>
                  <a:gd name="T114" fmla="*/ 42 w 108"/>
                  <a:gd name="T115" fmla="*/ 54 h 102"/>
                  <a:gd name="T116" fmla="*/ 62 w 108"/>
                  <a:gd name="T117" fmla="*/ 54 h 102"/>
                  <a:gd name="T118" fmla="*/ 50 w 108"/>
                  <a:gd name="T119"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102">
                    <a:moveTo>
                      <a:pt x="56" y="8"/>
                    </a:moveTo>
                    <a:lnTo>
                      <a:pt x="56" y="8"/>
                    </a:lnTo>
                    <a:lnTo>
                      <a:pt x="54" y="0"/>
                    </a:lnTo>
                    <a:lnTo>
                      <a:pt x="66" y="0"/>
                    </a:lnTo>
                    <a:lnTo>
                      <a:pt x="66" y="0"/>
                    </a:lnTo>
                    <a:lnTo>
                      <a:pt x="66" y="8"/>
                    </a:lnTo>
                    <a:lnTo>
                      <a:pt x="66" y="10"/>
                    </a:lnTo>
                    <a:lnTo>
                      <a:pt x="92" y="10"/>
                    </a:lnTo>
                    <a:lnTo>
                      <a:pt x="92" y="10"/>
                    </a:lnTo>
                    <a:lnTo>
                      <a:pt x="104" y="8"/>
                    </a:lnTo>
                    <a:lnTo>
                      <a:pt x="104" y="20"/>
                    </a:lnTo>
                    <a:lnTo>
                      <a:pt x="104" y="20"/>
                    </a:lnTo>
                    <a:lnTo>
                      <a:pt x="92" y="18"/>
                    </a:lnTo>
                    <a:lnTo>
                      <a:pt x="28" y="18"/>
                    </a:lnTo>
                    <a:lnTo>
                      <a:pt x="28" y="36"/>
                    </a:lnTo>
                    <a:lnTo>
                      <a:pt x="28" y="36"/>
                    </a:lnTo>
                    <a:lnTo>
                      <a:pt x="28" y="54"/>
                    </a:lnTo>
                    <a:lnTo>
                      <a:pt x="26" y="70"/>
                    </a:lnTo>
                    <a:lnTo>
                      <a:pt x="26" y="70"/>
                    </a:lnTo>
                    <a:lnTo>
                      <a:pt x="24" y="78"/>
                    </a:lnTo>
                    <a:lnTo>
                      <a:pt x="20" y="88"/>
                    </a:lnTo>
                    <a:lnTo>
                      <a:pt x="10" y="102"/>
                    </a:lnTo>
                    <a:lnTo>
                      <a:pt x="10" y="102"/>
                    </a:lnTo>
                    <a:lnTo>
                      <a:pt x="2" y="94"/>
                    </a:lnTo>
                    <a:lnTo>
                      <a:pt x="2" y="94"/>
                    </a:lnTo>
                    <a:lnTo>
                      <a:pt x="8" y="86"/>
                    </a:lnTo>
                    <a:lnTo>
                      <a:pt x="14" y="78"/>
                    </a:lnTo>
                    <a:lnTo>
                      <a:pt x="16" y="70"/>
                    </a:lnTo>
                    <a:lnTo>
                      <a:pt x="18" y="60"/>
                    </a:lnTo>
                    <a:lnTo>
                      <a:pt x="18" y="60"/>
                    </a:lnTo>
                    <a:lnTo>
                      <a:pt x="6" y="66"/>
                    </a:lnTo>
                    <a:lnTo>
                      <a:pt x="6" y="66"/>
                    </a:lnTo>
                    <a:lnTo>
                      <a:pt x="4" y="68"/>
                    </a:lnTo>
                    <a:lnTo>
                      <a:pt x="0" y="58"/>
                    </a:lnTo>
                    <a:lnTo>
                      <a:pt x="0" y="58"/>
                    </a:lnTo>
                    <a:lnTo>
                      <a:pt x="8" y="54"/>
                    </a:lnTo>
                    <a:lnTo>
                      <a:pt x="18" y="50"/>
                    </a:lnTo>
                    <a:lnTo>
                      <a:pt x="18" y="50"/>
                    </a:lnTo>
                    <a:lnTo>
                      <a:pt x="20" y="36"/>
                    </a:lnTo>
                    <a:lnTo>
                      <a:pt x="20" y="36"/>
                    </a:lnTo>
                    <a:lnTo>
                      <a:pt x="18" y="8"/>
                    </a:lnTo>
                    <a:lnTo>
                      <a:pt x="18" y="8"/>
                    </a:lnTo>
                    <a:lnTo>
                      <a:pt x="32" y="10"/>
                    </a:lnTo>
                    <a:lnTo>
                      <a:pt x="56" y="10"/>
                    </a:lnTo>
                    <a:lnTo>
                      <a:pt x="56" y="8"/>
                    </a:lnTo>
                    <a:close/>
                    <a:moveTo>
                      <a:pt x="10" y="18"/>
                    </a:moveTo>
                    <a:lnTo>
                      <a:pt x="10" y="18"/>
                    </a:lnTo>
                    <a:lnTo>
                      <a:pt x="14" y="28"/>
                    </a:lnTo>
                    <a:lnTo>
                      <a:pt x="18" y="38"/>
                    </a:lnTo>
                    <a:lnTo>
                      <a:pt x="10" y="44"/>
                    </a:lnTo>
                    <a:lnTo>
                      <a:pt x="10" y="44"/>
                    </a:lnTo>
                    <a:lnTo>
                      <a:pt x="6" y="32"/>
                    </a:lnTo>
                    <a:lnTo>
                      <a:pt x="2" y="22"/>
                    </a:lnTo>
                    <a:lnTo>
                      <a:pt x="10" y="18"/>
                    </a:lnTo>
                    <a:close/>
                    <a:moveTo>
                      <a:pt x="50" y="40"/>
                    </a:moveTo>
                    <a:lnTo>
                      <a:pt x="50" y="40"/>
                    </a:lnTo>
                    <a:lnTo>
                      <a:pt x="38" y="54"/>
                    </a:lnTo>
                    <a:lnTo>
                      <a:pt x="38" y="54"/>
                    </a:lnTo>
                    <a:lnTo>
                      <a:pt x="32" y="48"/>
                    </a:lnTo>
                    <a:lnTo>
                      <a:pt x="32" y="48"/>
                    </a:lnTo>
                    <a:lnTo>
                      <a:pt x="40" y="34"/>
                    </a:lnTo>
                    <a:lnTo>
                      <a:pt x="40" y="34"/>
                    </a:lnTo>
                    <a:lnTo>
                      <a:pt x="46" y="20"/>
                    </a:lnTo>
                    <a:lnTo>
                      <a:pt x="56" y="22"/>
                    </a:lnTo>
                    <a:lnTo>
                      <a:pt x="56" y="22"/>
                    </a:lnTo>
                    <a:lnTo>
                      <a:pt x="54" y="30"/>
                    </a:lnTo>
                    <a:lnTo>
                      <a:pt x="88" y="30"/>
                    </a:lnTo>
                    <a:lnTo>
                      <a:pt x="88" y="30"/>
                    </a:lnTo>
                    <a:lnTo>
                      <a:pt x="100" y="30"/>
                    </a:lnTo>
                    <a:lnTo>
                      <a:pt x="100" y="40"/>
                    </a:lnTo>
                    <a:lnTo>
                      <a:pt x="100" y="40"/>
                    </a:lnTo>
                    <a:lnTo>
                      <a:pt x="88" y="40"/>
                    </a:lnTo>
                    <a:lnTo>
                      <a:pt x="72" y="40"/>
                    </a:lnTo>
                    <a:lnTo>
                      <a:pt x="72" y="40"/>
                    </a:lnTo>
                    <a:lnTo>
                      <a:pt x="70" y="54"/>
                    </a:lnTo>
                    <a:lnTo>
                      <a:pt x="94" y="54"/>
                    </a:lnTo>
                    <a:lnTo>
                      <a:pt x="94" y="54"/>
                    </a:lnTo>
                    <a:lnTo>
                      <a:pt x="106" y="54"/>
                    </a:lnTo>
                    <a:lnTo>
                      <a:pt x="106" y="64"/>
                    </a:lnTo>
                    <a:lnTo>
                      <a:pt x="106" y="64"/>
                    </a:lnTo>
                    <a:lnTo>
                      <a:pt x="94" y="64"/>
                    </a:lnTo>
                    <a:lnTo>
                      <a:pt x="72" y="64"/>
                    </a:lnTo>
                    <a:lnTo>
                      <a:pt x="72" y="64"/>
                    </a:lnTo>
                    <a:lnTo>
                      <a:pt x="78" y="72"/>
                    </a:lnTo>
                    <a:lnTo>
                      <a:pt x="84" y="80"/>
                    </a:lnTo>
                    <a:lnTo>
                      <a:pt x="84" y="80"/>
                    </a:lnTo>
                    <a:lnTo>
                      <a:pt x="96" y="86"/>
                    </a:lnTo>
                    <a:lnTo>
                      <a:pt x="108" y="92"/>
                    </a:lnTo>
                    <a:lnTo>
                      <a:pt x="108" y="92"/>
                    </a:lnTo>
                    <a:lnTo>
                      <a:pt x="102" y="102"/>
                    </a:lnTo>
                    <a:lnTo>
                      <a:pt x="102" y="102"/>
                    </a:lnTo>
                    <a:lnTo>
                      <a:pt x="92" y="96"/>
                    </a:lnTo>
                    <a:lnTo>
                      <a:pt x="82" y="90"/>
                    </a:lnTo>
                    <a:lnTo>
                      <a:pt x="82" y="90"/>
                    </a:lnTo>
                    <a:lnTo>
                      <a:pt x="74" y="82"/>
                    </a:lnTo>
                    <a:lnTo>
                      <a:pt x="66" y="72"/>
                    </a:lnTo>
                    <a:lnTo>
                      <a:pt x="66" y="72"/>
                    </a:lnTo>
                    <a:lnTo>
                      <a:pt x="62" y="82"/>
                    </a:lnTo>
                    <a:lnTo>
                      <a:pt x="56" y="88"/>
                    </a:lnTo>
                    <a:lnTo>
                      <a:pt x="56" y="88"/>
                    </a:lnTo>
                    <a:lnTo>
                      <a:pt x="44" y="96"/>
                    </a:lnTo>
                    <a:lnTo>
                      <a:pt x="30" y="102"/>
                    </a:lnTo>
                    <a:lnTo>
                      <a:pt x="30" y="102"/>
                    </a:lnTo>
                    <a:lnTo>
                      <a:pt x="26" y="92"/>
                    </a:lnTo>
                    <a:lnTo>
                      <a:pt x="26" y="92"/>
                    </a:lnTo>
                    <a:lnTo>
                      <a:pt x="38" y="88"/>
                    </a:lnTo>
                    <a:lnTo>
                      <a:pt x="48" y="82"/>
                    </a:lnTo>
                    <a:lnTo>
                      <a:pt x="48" y="82"/>
                    </a:lnTo>
                    <a:lnTo>
                      <a:pt x="56" y="74"/>
                    </a:lnTo>
                    <a:lnTo>
                      <a:pt x="60" y="64"/>
                    </a:lnTo>
                    <a:lnTo>
                      <a:pt x="42" y="64"/>
                    </a:lnTo>
                    <a:lnTo>
                      <a:pt x="42" y="64"/>
                    </a:lnTo>
                    <a:lnTo>
                      <a:pt x="32" y="64"/>
                    </a:lnTo>
                    <a:lnTo>
                      <a:pt x="32" y="54"/>
                    </a:lnTo>
                    <a:lnTo>
                      <a:pt x="32" y="54"/>
                    </a:lnTo>
                    <a:lnTo>
                      <a:pt x="42" y="54"/>
                    </a:lnTo>
                    <a:lnTo>
                      <a:pt x="62" y="54"/>
                    </a:lnTo>
                    <a:lnTo>
                      <a:pt x="62" y="54"/>
                    </a:lnTo>
                    <a:lnTo>
                      <a:pt x="62" y="40"/>
                    </a:lnTo>
                    <a:lnTo>
                      <a:pt x="50" y="4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5" name="Freeform 177"/>
              <p:cNvSpPr>
                <a:spLocks noEditPoints="1"/>
              </p:cNvSpPr>
              <p:nvPr/>
            </p:nvSpPr>
            <p:spPr bwMode="auto">
              <a:xfrm>
                <a:off x="3582" y="1164"/>
                <a:ext cx="102" cy="102"/>
              </a:xfrm>
              <a:custGeom>
                <a:avLst/>
                <a:gdLst>
                  <a:gd name="T0" fmla="*/ 8 w 102"/>
                  <a:gd name="T1" fmla="*/ 84 h 102"/>
                  <a:gd name="T2" fmla="*/ 22 w 102"/>
                  <a:gd name="T3" fmla="*/ 74 h 102"/>
                  <a:gd name="T4" fmla="*/ 0 w 102"/>
                  <a:gd name="T5" fmla="*/ 96 h 102"/>
                  <a:gd name="T6" fmla="*/ 44 w 102"/>
                  <a:gd name="T7" fmla="*/ 62 h 102"/>
                  <a:gd name="T8" fmla="*/ 8 w 102"/>
                  <a:gd name="T9" fmla="*/ 64 h 102"/>
                  <a:gd name="T10" fmla="*/ 8 w 102"/>
                  <a:gd name="T11" fmla="*/ 46 h 102"/>
                  <a:gd name="T12" fmla="*/ 8 w 102"/>
                  <a:gd name="T13" fmla="*/ 38 h 102"/>
                  <a:gd name="T14" fmla="*/ 44 w 102"/>
                  <a:gd name="T15" fmla="*/ 32 h 102"/>
                  <a:gd name="T16" fmla="*/ 10 w 102"/>
                  <a:gd name="T17" fmla="*/ 32 h 102"/>
                  <a:gd name="T18" fmla="*/ 12 w 102"/>
                  <a:gd name="T19" fmla="*/ 16 h 102"/>
                  <a:gd name="T20" fmla="*/ 10 w 102"/>
                  <a:gd name="T21" fmla="*/ 8 h 102"/>
                  <a:gd name="T22" fmla="*/ 44 w 102"/>
                  <a:gd name="T23" fmla="*/ 8 h 102"/>
                  <a:gd name="T24" fmla="*/ 54 w 102"/>
                  <a:gd name="T25" fmla="*/ 0 h 102"/>
                  <a:gd name="T26" fmla="*/ 78 w 102"/>
                  <a:gd name="T27" fmla="*/ 8 h 102"/>
                  <a:gd name="T28" fmla="*/ 90 w 102"/>
                  <a:gd name="T29" fmla="*/ 16 h 102"/>
                  <a:gd name="T30" fmla="*/ 90 w 102"/>
                  <a:gd name="T31" fmla="*/ 32 h 102"/>
                  <a:gd name="T32" fmla="*/ 54 w 102"/>
                  <a:gd name="T33" fmla="*/ 32 h 102"/>
                  <a:gd name="T34" fmla="*/ 82 w 102"/>
                  <a:gd name="T35" fmla="*/ 38 h 102"/>
                  <a:gd name="T36" fmla="*/ 94 w 102"/>
                  <a:gd name="T37" fmla="*/ 46 h 102"/>
                  <a:gd name="T38" fmla="*/ 94 w 102"/>
                  <a:gd name="T39" fmla="*/ 64 h 102"/>
                  <a:gd name="T40" fmla="*/ 54 w 102"/>
                  <a:gd name="T41" fmla="*/ 62 h 102"/>
                  <a:gd name="T42" fmla="*/ 50 w 102"/>
                  <a:gd name="T43" fmla="*/ 68 h 102"/>
                  <a:gd name="T44" fmla="*/ 56 w 102"/>
                  <a:gd name="T45" fmla="*/ 86 h 102"/>
                  <a:gd name="T46" fmla="*/ 42 w 102"/>
                  <a:gd name="T47" fmla="*/ 72 h 102"/>
                  <a:gd name="T48" fmla="*/ 18 w 102"/>
                  <a:gd name="T49" fmla="*/ 46 h 102"/>
                  <a:gd name="T50" fmla="*/ 44 w 102"/>
                  <a:gd name="T51" fmla="*/ 46 h 102"/>
                  <a:gd name="T52" fmla="*/ 20 w 102"/>
                  <a:gd name="T53" fmla="*/ 24 h 102"/>
                  <a:gd name="T54" fmla="*/ 20 w 102"/>
                  <a:gd name="T55" fmla="*/ 16 h 102"/>
                  <a:gd name="T56" fmla="*/ 38 w 102"/>
                  <a:gd name="T57" fmla="*/ 78 h 102"/>
                  <a:gd name="T58" fmla="*/ 38 w 102"/>
                  <a:gd name="T59" fmla="*/ 92 h 102"/>
                  <a:gd name="T60" fmla="*/ 52 w 102"/>
                  <a:gd name="T61" fmla="*/ 92 h 102"/>
                  <a:gd name="T62" fmla="*/ 68 w 102"/>
                  <a:gd name="T63" fmla="*/ 90 h 102"/>
                  <a:gd name="T64" fmla="*/ 70 w 102"/>
                  <a:gd name="T65" fmla="*/ 80 h 102"/>
                  <a:gd name="T66" fmla="*/ 78 w 102"/>
                  <a:gd name="T67" fmla="*/ 94 h 102"/>
                  <a:gd name="T68" fmla="*/ 66 w 102"/>
                  <a:gd name="T69" fmla="*/ 100 h 102"/>
                  <a:gd name="T70" fmla="*/ 38 w 102"/>
                  <a:gd name="T71" fmla="*/ 102 h 102"/>
                  <a:gd name="T72" fmla="*/ 28 w 102"/>
                  <a:gd name="T73" fmla="*/ 98 h 102"/>
                  <a:gd name="T74" fmla="*/ 28 w 102"/>
                  <a:gd name="T75" fmla="*/ 80 h 102"/>
                  <a:gd name="T76" fmla="*/ 54 w 102"/>
                  <a:gd name="T77" fmla="*/ 24 h 102"/>
                  <a:gd name="T78" fmla="*/ 54 w 102"/>
                  <a:gd name="T79" fmla="*/ 16 h 102"/>
                  <a:gd name="T80" fmla="*/ 84 w 102"/>
                  <a:gd name="T81" fmla="*/ 54 h 102"/>
                  <a:gd name="T82" fmla="*/ 54 w 102"/>
                  <a:gd name="T83" fmla="*/ 54 h 102"/>
                  <a:gd name="T84" fmla="*/ 86 w 102"/>
                  <a:gd name="T85" fmla="*/ 86 h 102"/>
                  <a:gd name="T86" fmla="*/ 84 w 102"/>
                  <a:gd name="T87" fmla="*/ 70 h 102"/>
                  <a:gd name="T88" fmla="*/ 92 w 102"/>
                  <a:gd name="T89"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02">
                    <a:moveTo>
                      <a:pt x="0" y="96"/>
                    </a:moveTo>
                    <a:lnTo>
                      <a:pt x="0" y="96"/>
                    </a:lnTo>
                    <a:lnTo>
                      <a:pt x="8" y="84"/>
                    </a:lnTo>
                    <a:lnTo>
                      <a:pt x="12" y="70"/>
                    </a:lnTo>
                    <a:lnTo>
                      <a:pt x="22" y="74"/>
                    </a:lnTo>
                    <a:lnTo>
                      <a:pt x="22" y="74"/>
                    </a:lnTo>
                    <a:lnTo>
                      <a:pt x="16" y="88"/>
                    </a:lnTo>
                    <a:lnTo>
                      <a:pt x="8" y="102"/>
                    </a:lnTo>
                    <a:lnTo>
                      <a:pt x="0" y="96"/>
                    </a:lnTo>
                    <a:close/>
                    <a:moveTo>
                      <a:pt x="44" y="68"/>
                    </a:moveTo>
                    <a:lnTo>
                      <a:pt x="44" y="68"/>
                    </a:lnTo>
                    <a:lnTo>
                      <a:pt x="44" y="62"/>
                    </a:lnTo>
                    <a:lnTo>
                      <a:pt x="18" y="62"/>
                    </a:lnTo>
                    <a:lnTo>
                      <a:pt x="18" y="62"/>
                    </a:lnTo>
                    <a:lnTo>
                      <a:pt x="8" y="64"/>
                    </a:lnTo>
                    <a:lnTo>
                      <a:pt x="8" y="64"/>
                    </a:lnTo>
                    <a:lnTo>
                      <a:pt x="8" y="54"/>
                    </a:lnTo>
                    <a:lnTo>
                      <a:pt x="8" y="46"/>
                    </a:lnTo>
                    <a:lnTo>
                      <a:pt x="8" y="46"/>
                    </a:lnTo>
                    <a:lnTo>
                      <a:pt x="8" y="38"/>
                    </a:lnTo>
                    <a:lnTo>
                      <a:pt x="8" y="38"/>
                    </a:lnTo>
                    <a:lnTo>
                      <a:pt x="18" y="38"/>
                    </a:lnTo>
                    <a:lnTo>
                      <a:pt x="44" y="38"/>
                    </a:lnTo>
                    <a:lnTo>
                      <a:pt x="44" y="32"/>
                    </a:lnTo>
                    <a:lnTo>
                      <a:pt x="22" y="32"/>
                    </a:lnTo>
                    <a:lnTo>
                      <a:pt x="22" y="32"/>
                    </a:lnTo>
                    <a:lnTo>
                      <a:pt x="10" y="32"/>
                    </a:lnTo>
                    <a:lnTo>
                      <a:pt x="10" y="32"/>
                    </a:lnTo>
                    <a:lnTo>
                      <a:pt x="12" y="24"/>
                    </a:lnTo>
                    <a:lnTo>
                      <a:pt x="12" y="16"/>
                    </a:lnTo>
                    <a:lnTo>
                      <a:pt x="12" y="16"/>
                    </a:lnTo>
                    <a:lnTo>
                      <a:pt x="10" y="8"/>
                    </a:lnTo>
                    <a:lnTo>
                      <a:pt x="10" y="8"/>
                    </a:lnTo>
                    <a:lnTo>
                      <a:pt x="22" y="8"/>
                    </a:lnTo>
                    <a:lnTo>
                      <a:pt x="44" y="8"/>
                    </a:lnTo>
                    <a:lnTo>
                      <a:pt x="44" y="8"/>
                    </a:lnTo>
                    <a:lnTo>
                      <a:pt x="44" y="0"/>
                    </a:lnTo>
                    <a:lnTo>
                      <a:pt x="54" y="0"/>
                    </a:lnTo>
                    <a:lnTo>
                      <a:pt x="54" y="0"/>
                    </a:lnTo>
                    <a:lnTo>
                      <a:pt x="54" y="8"/>
                    </a:lnTo>
                    <a:lnTo>
                      <a:pt x="78" y="8"/>
                    </a:lnTo>
                    <a:lnTo>
                      <a:pt x="78" y="8"/>
                    </a:lnTo>
                    <a:lnTo>
                      <a:pt x="90" y="8"/>
                    </a:lnTo>
                    <a:lnTo>
                      <a:pt x="90" y="8"/>
                    </a:lnTo>
                    <a:lnTo>
                      <a:pt x="90" y="16"/>
                    </a:lnTo>
                    <a:lnTo>
                      <a:pt x="90" y="24"/>
                    </a:lnTo>
                    <a:lnTo>
                      <a:pt x="90" y="24"/>
                    </a:lnTo>
                    <a:lnTo>
                      <a:pt x="90" y="32"/>
                    </a:lnTo>
                    <a:lnTo>
                      <a:pt x="90" y="32"/>
                    </a:lnTo>
                    <a:lnTo>
                      <a:pt x="78" y="32"/>
                    </a:lnTo>
                    <a:lnTo>
                      <a:pt x="54" y="32"/>
                    </a:lnTo>
                    <a:lnTo>
                      <a:pt x="54" y="38"/>
                    </a:lnTo>
                    <a:lnTo>
                      <a:pt x="82" y="38"/>
                    </a:lnTo>
                    <a:lnTo>
                      <a:pt x="82" y="38"/>
                    </a:lnTo>
                    <a:lnTo>
                      <a:pt x="94" y="38"/>
                    </a:lnTo>
                    <a:lnTo>
                      <a:pt x="94" y="38"/>
                    </a:lnTo>
                    <a:lnTo>
                      <a:pt x="94" y="46"/>
                    </a:lnTo>
                    <a:lnTo>
                      <a:pt x="94" y="54"/>
                    </a:lnTo>
                    <a:lnTo>
                      <a:pt x="94" y="54"/>
                    </a:lnTo>
                    <a:lnTo>
                      <a:pt x="94" y="64"/>
                    </a:lnTo>
                    <a:lnTo>
                      <a:pt x="94" y="64"/>
                    </a:lnTo>
                    <a:lnTo>
                      <a:pt x="82" y="62"/>
                    </a:lnTo>
                    <a:lnTo>
                      <a:pt x="54" y="62"/>
                    </a:lnTo>
                    <a:lnTo>
                      <a:pt x="54" y="62"/>
                    </a:lnTo>
                    <a:lnTo>
                      <a:pt x="54" y="68"/>
                    </a:lnTo>
                    <a:lnTo>
                      <a:pt x="50" y="68"/>
                    </a:lnTo>
                    <a:lnTo>
                      <a:pt x="50" y="68"/>
                    </a:lnTo>
                    <a:lnTo>
                      <a:pt x="64" y="80"/>
                    </a:lnTo>
                    <a:lnTo>
                      <a:pt x="56" y="86"/>
                    </a:lnTo>
                    <a:lnTo>
                      <a:pt x="56" y="86"/>
                    </a:lnTo>
                    <a:lnTo>
                      <a:pt x="50" y="80"/>
                    </a:lnTo>
                    <a:lnTo>
                      <a:pt x="42" y="72"/>
                    </a:lnTo>
                    <a:lnTo>
                      <a:pt x="48" y="68"/>
                    </a:lnTo>
                    <a:lnTo>
                      <a:pt x="44" y="68"/>
                    </a:lnTo>
                    <a:close/>
                    <a:moveTo>
                      <a:pt x="18" y="46"/>
                    </a:moveTo>
                    <a:lnTo>
                      <a:pt x="18" y="54"/>
                    </a:lnTo>
                    <a:lnTo>
                      <a:pt x="44" y="54"/>
                    </a:lnTo>
                    <a:lnTo>
                      <a:pt x="44" y="46"/>
                    </a:lnTo>
                    <a:lnTo>
                      <a:pt x="18" y="46"/>
                    </a:lnTo>
                    <a:close/>
                    <a:moveTo>
                      <a:pt x="20" y="16"/>
                    </a:moveTo>
                    <a:lnTo>
                      <a:pt x="20" y="24"/>
                    </a:lnTo>
                    <a:lnTo>
                      <a:pt x="44" y="24"/>
                    </a:lnTo>
                    <a:lnTo>
                      <a:pt x="44" y="16"/>
                    </a:lnTo>
                    <a:lnTo>
                      <a:pt x="20" y="16"/>
                    </a:lnTo>
                    <a:close/>
                    <a:moveTo>
                      <a:pt x="38" y="70"/>
                    </a:moveTo>
                    <a:lnTo>
                      <a:pt x="38" y="70"/>
                    </a:lnTo>
                    <a:lnTo>
                      <a:pt x="38" y="78"/>
                    </a:lnTo>
                    <a:lnTo>
                      <a:pt x="38" y="90"/>
                    </a:lnTo>
                    <a:lnTo>
                      <a:pt x="38" y="90"/>
                    </a:lnTo>
                    <a:lnTo>
                      <a:pt x="38" y="92"/>
                    </a:lnTo>
                    <a:lnTo>
                      <a:pt x="40" y="92"/>
                    </a:lnTo>
                    <a:lnTo>
                      <a:pt x="52" y="92"/>
                    </a:lnTo>
                    <a:lnTo>
                      <a:pt x="52" y="92"/>
                    </a:lnTo>
                    <a:lnTo>
                      <a:pt x="64" y="92"/>
                    </a:lnTo>
                    <a:lnTo>
                      <a:pt x="68" y="90"/>
                    </a:lnTo>
                    <a:lnTo>
                      <a:pt x="68" y="90"/>
                    </a:lnTo>
                    <a:lnTo>
                      <a:pt x="68" y="88"/>
                    </a:lnTo>
                    <a:lnTo>
                      <a:pt x="70" y="80"/>
                    </a:lnTo>
                    <a:lnTo>
                      <a:pt x="70" y="80"/>
                    </a:lnTo>
                    <a:lnTo>
                      <a:pt x="80" y="84"/>
                    </a:lnTo>
                    <a:lnTo>
                      <a:pt x="80" y="84"/>
                    </a:lnTo>
                    <a:lnTo>
                      <a:pt x="78" y="94"/>
                    </a:lnTo>
                    <a:lnTo>
                      <a:pt x="74" y="98"/>
                    </a:lnTo>
                    <a:lnTo>
                      <a:pt x="74" y="98"/>
                    </a:lnTo>
                    <a:lnTo>
                      <a:pt x="66" y="100"/>
                    </a:lnTo>
                    <a:lnTo>
                      <a:pt x="50" y="102"/>
                    </a:lnTo>
                    <a:lnTo>
                      <a:pt x="50" y="102"/>
                    </a:lnTo>
                    <a:lnTo>
                      <a:pt x="38" y="102"/>
                    </a:lnTo>
                    <a:lnTo>
                      <a:pt x="32" y="100"/>
                    </a:lnTo>
                    <a:lnTo>
                      <a:pt x="32" y="100"/>
                    </a:lnTo>
                    <a:lnTo>
                      <a:pt x="28" y="98"/>
                    </a:lnTo>
                    <a:lnTo>
                      <a:pt x="28" y="92"/>
                    </a:lnTo>
                    <a:lnTo>
                      <a:pt x="28" y="80"/>
                    </a:lnTo>
                    <a:lnTo>
                      <a:pt x="28" y="80"/>
                    </a:lnTo>
                    <a:lnTo>
                      <a:pt x="26" y="70"/>
                    </a:lnTo>
                    <a:lnTo>
                      <a:pt x="38" y="70"/>
                    </a:lnTo>
                    <a:close/>
                    <a:moveTo>
                      <a:pt x="54" y="24"/>
                    </a:moveTo>
                    <a:lnTo>
                      <a:pt x="80" y="24"/>
                    </a:lnTo>
                    <a:lnTo>
                      <a:pt x="80" y="16"/>
                    </a:lnTo>
                    <a:lnTo>
                      <a:pt x="54" y="16"/>
                    </a:lnTo>
                    <a:lnTo>
                      <a:pt x="54" y="24"/>
                    </a:lnTo>
                    <a:close/>
                    <a:moveTo>
                      <a:pt x="54" y="54"/>
                    </a:moveTo>
                    <a:lnTo>
                      <a:pt x="84" y="54"/>
                    </a:lnTo>
                    <a:lnTo>
                      <a:pt x="84" y="46"/>
                    </a:lnTo>
                    <a:lnTo>
                      <a:pt x="54" y="46"/>
                    </a:lnTo>
                    <a:lnTo>
                      <a:pt x="54" y="54"/>
                    </a:lnTo>
                    <a:close/>
                    <a:moveTo>
                      <a:pt x="92" y="100"/>
                    </a:moveTo>
                    <a:lnTo>
                      <a:pt x="92" y="100"/>
                    </a:lnTo>
                    <a:lnTo>
                      <a:pt x="86" y="86"/>
                    </a:lnTo>
                    <a:lnTo>
                      <a:pt x="76" y="74"/>
                    </a:lnTo>
                    <a:lnTo>
                      <a:pt x="84" y="70"/>
                    </a:lnTo>
                    <a:lnTo>
                      <a:pt x="84" y="70"/>
                    </a:lnTo>
                    <a:lnTo>
                      <a:pt x="94" y="82"/>
                    </a:lnTo>
                    <a:lnTo>
                      <a:pt x="102" y="94"/>
                    </a:lnTo>
                    <a:lnTo>
                      <a:pt x="92" y="10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 name="Freeform 178"/>
              <p:cNvSpPr>
                <a:spLocks/>
              </p:cNvSpPr>
              <p:nvPr/>
            </p:nvSpPr>
            <p:spPr bwMode="auto">
              <a:xfrm>
                <a:off x="3694" y="1166"/>
                <a:ext cx="100" cy="98"/>
              </a:xfrm>
              <a:custGeom>
                <a:avLst/>
                <a:gdLst>
                  <a:gd name="T0" fmla="*/ 22 w 100"/>
                  <a:gd name="T1" fmla="*/ 32 h 98"/>
                  <a:gd name="T2" fmla="*/ 22 w 100"/>
                  <a:gd name="T3" fmla="*/ 32 h 98"/>
                  <a:gd name="T4" fmla="*/ 16 w 100"/>
                  <a:gd name="T5" fmla="*/ 44 h 98"/>
                  <a:gd name="T6" fmla="*/ 8 w 100"/>
                  <a:gd name="T7" fmla="*/ 56 h 98"/>
                  <a:gd name="T8" fmla="*/ 8 w 100"/>
                  <a:gd name="T9" fmla="*/ 56 h 98"/>
                  <a:gd name="T10" fmla="*/ 0 w 100"/>
                  <a:gd name="T11" fmla="*/ 48 h 98"/>
                  <a:gd name="T12" fmla="*/ 0 w 100"/>
                  <a:gd name="T13" fmla="*/ 48 h 98"/>
                  <a:gd name="T14" fmla="*/ 10 w 100"/>
                  <a:gd name="T15" fmla="*/ 32 h 98"/>
                  <a:gd name="T16" fmla="*/ 18 w 100"/>
                  <a:gd name="T17" fmla="*/ 14 h 98"/>
                  <a:gd name="T18" fmla="*/ 18 w 100"/>
                  <a:gd name="T19" fmla="*/ 14 h 98"/>
                  <a:gd name="T20" fmla="*/ 22 w 100"/>
                  <a:gd name="T21" fmla="*/ 4 h 98"/>
                  <a:gd name="T22" fmla="*/ 32 w 100"/>
                  <a:gd name="T23" fmla="*/ 6 h 98"/>
                  <a:gd name="T24" fmla="*/ 32 w 100"/>
                  <a:gd name="T25" fmla="*/ 6 h 98"/>
                  <a:gd name="T26" fmla="*/ 30 w 100"/>
                  <a:gd name="T27" fmla="*/ 14 h 98"/>
                  <a:gd name="T28" fmla="*/ 30 w 100"/>
                  <a:gd name="T29" fmla="*/ 14 h 98"/>
                  <a:gd name="T30" fmla="*/ 26 w 100"/>
                  <a:gd name="T31" fmla="*/ 22 h 98"/>
                  <a:gd name="T32" fmla="*/ 46 w 100"/>
                  <a:gd name="T33" fmla="*/ 22 h 98"/>
                  <a:gd name="T34" fmla="*/ 46 w 100"/>
                  <a:gd name="T35" fmla="*/ 12 h 98"/>
                  <a:gd name="T36" fmla="*/ 46 w 100"/>
                  <a:gd name="T37" fmla="*/ 12 h 98"/>
                  <a:gd name="T38" fmla="*/ 46 w 100"/>
                  <a:gd name="T39" fmla="*/ 0 h 98"/>
                  <a:gd name="T40" fmla="*/ 58 w 100"/>
                  <a:gd name="T41" fmla="*/ 0 h 98"/>
                  <a:gd name="T42" fmla="*/ 58 w 100"/>
                  <a:gd name="T43" fmla="*/ 0 h 98"/>
                  <a:gd name="T44" fmla="*/ 58 w 100"/>
                  <a:gd name="T45" fmla="*/ 12 h 98"/>
                  <a:gd name="T46" fmla="*/ 58 w 100"/>
                  <a:gd name="T47" fmla="*/ 22 h 98"/>
                  <a:gd name="T48" fmla="*/ 82 w 100"/>
                  <a:gd name="T49" fmla="*/ 22 h 98"/>
                  <a:gd name="T50" fmla="*/ 82 w 100"/>
                  <a:gd name="T51" fmla="*/ 22 h 98"/>
                  <a:gd name="T52" fmla="*/ 96 w 100"/>
                  <a:gd name="T53" fmla="*/ 22 h 98"/>
                  <a:gd name="T54" fmla="*/ 96 w 100"/>
                  <a:gd name="T55" fmla="*/ 32 h 98"/>
                  <a:gd name="T56" fmla="*/ 96 w 100"/>
                  <a:gd name="T57" fmla="*/ 32 h 98"/>
                  <a:gd name="T58" fmla="*/ 82 w 100"/>
                  <a:gd name="T59" fmla="*/ 32 h 98"/>
                  <a:gd name="T60" fmla="*/ 58 w 100"/>
                  <a:gd name="T61" fmla="*/ 32 h 98"/>
                  <a:gd name="T62" fmla="*/ 58 w 100"/>
                  <a:gd name="T63" fmla="*/ 54 h 98"/>
                  <a:gd name="T64" fmla="*/ 78 w 100"/>
                  <a:gd name="T65" fmla="*/ 54 h 98"/>
                  <a:gd name="T66" fmla="*/ 78 w 100"/>
                  <a:gd name="T67" fmla="*/ 54 h 98"/>
                  <a:gd name="T68" fmla="*/ 92 w 100"/>
                  <a:gd name="T69" fmla="*/ 52 h 98"/>
                  <a:gd name="T70" fmla="*/ 92 w 100"/>
                  <a:gd name="T71" fmla="*/ 64 h 98"/>
                  <a:gd name="T72" fmla="*/ 92 w 100"/>
                  <a:gd name="T73" fmla="*/ 64 h 98"/>
                  <a:gd name="T74" fmla="*/ 78 w 100"/>
                  <a:gd name="T75" fmla="*/ 62 h 98"/>
                  <a:gd name="T76" fmla="*/ 58 w 100"/>
                  <a:gd name="T77" fmla="*/ 62 h 98"/>
                  <a:gd name="T78" fmla="*/ 58 w 100"/>
                  <a:gd name="T79" fmla="*/ 88 h 98"/>
                  <a:gd name="T80" fmla="*/ 86 w 100"/>
                  <a:gd name="T81" fmla="*/ 88 h 98"/>
                  <a:gd name="T82" fmla="*/ 86 w 100"/>
                  <a:gd name="T83" fmla="*/ 88 h 98"/>
                  <a:gd name="T84" fmla="*/ 100 w 100"/>
                  <a:gd name="T85" fmla="*/ 88 h 98"/>
                  <a:gd name="T86" fmla="*/ 100 w 100"/>
                  <a:gd name="T87" fmla="*/ 98 h 98"/>
                  <a:gd name="T88" fmla="*/ 100 w 100"/>
                  <a:gd name="T89" fmla="*/ 98 h 98"/>
                  <a:gd name="T90" fmla="*/ 86 w 100"/>
                  <a:gd name="T91" fmla="*/ 98 h 98"/>
                  <a:gd name="T92" fmla="*/ 16 w 100"/>
                  <a:gd name="T93" fmla="*/ 98 h 98"/>
                  <a:gd name="T94" fmla="*/ 16 w 100"/>
                  <a:gd name="T95" fmla="*/ 98 h 98"/>
                  <a:gd name="T96" fmla="*/ 2 w 100"/>
                  <a:gd name="T97" fmla="*/ 98 h 98"/>
                  <a:gd name="T98" fmla="*/ 2 w 100"/>
                  <a:gd name="T99" fmla="*/ 88 h 98"/>
                  <a:gd name="T100" fmla="*/ 2 w 100"/>
                  <a:gd name="T101" fmla="*/ 88 h 98"/>
                  <a:gd name="T102" fmla="*/ 16 w 100"/>
                  <a:gd name="T103" fmla="*/ 88 h 98"/>
                  <a:gd name="T104" fmla="*/ 46 w 100"/>
                  <a:gd name="T105" fmla="*/ 88 h 98"/>
                  <a:gd name="T106" fmla="*/ 46 w 100"/>
                  <a:gd name="T107" fmla="*/ 62 h 98"/>
                  <a:gd name="T108" fmla="*/ 28 w 100"/>
                  <a:gd name="T109" fmla="*/ 62 h 98"/>
                  <a:gd name="T110" fmla="*/ 28 w 100"/>
                  <a:gd name="T111" fmla="*/ 62 h 98"/>
                  <a:gd name="T112" fmla="*/ 16 w 100"/>
                  <a:gd name="T113" fmla="*/ 64 h 98"/>
                  <a:gd name="T114" fmla="*/ 16 w 100"/>
                  <a:gd name="T115" fmla="*/ 52 h 98"/>
                  <a:gd name="T116" fmla="*/ 16 w 100"/>
                  <a:gd name="T117" fmla="*/ 52 h 98"/>
                  <a:gd name="T118" fmla="*/ 28 w 100"/>
                  <a:gd name="T119" fmla="*/ 54 h 98"/>
                  <a:gd name="T120" fmla="*/ 46 w 100"/>
                  <a:gd name="T121" fmla="*/ 54 h 98"/>
                  <a:gd name="T122" fmla="*/ 46 w 100"/>
                  <a:gd name="T123" fmla="*/ 32 h 98"/>
                  <a:gd name="T124" fmla="*/ 22 w 100"/>
                  <a:gd name="T125"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98">
                    <a:moveTo>
                      <a:pt x="22" y="32"/>
                    </a:moveTo>
                    <a:lnTo>
                      <a:pt x="22" y="32"/>
                    </a:lnTo>
                    <a:lnTo>
                      <a:pt x="16" y="44"/>
                    </a:lnTo>
                    <a:lnTo>
                      <a:pt x="8" y="56"/>
                    </a:lnTo>
                    <a:lnTo>
                      <a:pt x="8" y="56"/>
                    </a:lnTo>
                    <a:lnTo>
                      <a:pt x="0" y="48"/>
                    </a:lnTo>
                    <a:lnTo>
                      <a:pt x="0" y="48"/>
                    </a:lnTo>
                    <a:lnTo>
                      <a:pt x="10" y="32"/>
                    </a:lnTo>
                    <a:lnTo>
                      <a:pt x="18" y="14"/>
                    </a:lnTo>
                    <a:lnTo>
                      <a:pt x="18" y="14"/>
                    </a:lnTo>
                    <a:lnTo>
                      <a:pt x="22" y="4"/>
                    </a:lnTo>
                    <a:lnTo>
                      <a:pt x="32" y="6"/>
                    </a:lnTo>
                    <a:lnTo>
                      <a:pt x="32" y="6"/>
                    </a:lnTo>
                    <a:lnTo>
                      <a:pt x="30" y="14"/>
                    </a:lnTo>
                    <a:lnTo>
                      <a:pt x="30" y="14"/>
                    </a:lnTo>
                    <a:lnTo>
                      <a:pt x="26" y="22"/>
                    </a:lnTo>
                    <a:lnTo>
                      <a:pt x="46" y="22"/>
                    </a:lnTo>
                    <a:lnTo>
                      <a:pt x="46" y="12"/>
                    </a:lnTo>
                    <a:lnTo>
                      <a:pt x="46" y="12"/>
                    </a:lnTo>
                    <a:lnTo>
                      <a:pt x="46" y="0"/>
                    </a:lnTo>
                    <a:lnTo>
                      <a:pt x="58" y="0"/>
                    </a:lnTo>
                    <a:lnTo>
                      <a:pt x="58" y="0"/>
                    </a:lnTo>
                    <a:lnTo>
                      <a:pt x="58" y="12"/>
                    </a:lnTo>
                    <a:lnTo>
                      <a:pt x="58" y="22"/>
                    </a:lnTo>
                    <a:lnTo>
                      <a:pt x="82" y="22"/>
                    </a:lnTo>
                    <a:lnTo>
                      <a:pt x="82" y="22"/>
                    </a:lnTo>
                    <a:lnTo>
                      <a:pt x="96" y="22"/>
                    </a:lnTo>
                    <a:lnTo>
                      <a:pt x="96" y="32"/>
                    </a:lnTo>
                    <a:lnTo>
                      <a:pt x="96" y="32"/>
                    </a:lnTo>
                    <a:lnTo>
                      <a:pt x="82" y="32"/>
                    </a:lnTo>
                    <a:lnTo>
                      <a:pt x="58" y="32"/>
                    </a:lnTo>
                    <a:lnTo>
                      <a:pt x="58" y="54"/>
                    </a:lnTo>
                    <a:lnTo>
                      <a:pt x="78" y="54"/>
                    </a:lnTo>
                    <a:lnTo>
                      <a:pt x="78" y="54"/>
                    </a:lnTo>
                    <a:lnTo>
                      <a:pt x="92" y="52"/>
                    </a:lnTo>
                    <a:lnTo>
                      <a:pt x="92" y="64"/>
                    </a:lnTo>
                    <a:lnTo>
                      <a:pt x="92" y="64"/>
                    </a:lnTo>
                    <a:lnTo>
                      <a:pt x="78" y="62"/>
                    </a:lnTo>
                    <a:lnTo>
                      <a:pt x="58" y="62"/>
                    </a:lnTo>
                    <a:lnTo>
                      <a:pt x="58" y="88"/>
                    </a:lnTo>
                    <a:lnTo>
                      <a:pt x="86" y="88"/>
                    </a:lnTo>
                    <a:lnTo>
                      <a:pt x="86" y="88"/>
                    </a:lnTo>
                    <a:lnTo>
                      <a:pt x="100" y="88"/>
                    </a:lnTo>
                    <a:lnTo>
                      <a:pt x="100" y="98"/>
                    </a:lnTo>
                    <a:lnTo>
                      <a:pt x="100" y="98"/>
                    </a:lnTo>
                    <a:lnTo>
                      <a:pt x="86" y="98"/>
                    </a:lnTo>
                    <a:lnTo>
                      <a:pt x="16" y="98"/>
                    </a:lnTo>
                    <a:lnTo>
                      <a:pt x="16" y="98"/>
                    </a:lnTo>
                    <a:lnTo>
                      <a:pt x="2" y="98"/>
                    </a:lnTo>
                    <a:lnTo>
                      <a:pt x="2" y="88"/>
                    </a:lnTo>
                    <a:lnTo>
                      <a:pt x="2" y="88"/>
                    </a:lnTo>
                    <a:lnTo>
                      <a:pt x="16" y="88"/>
                    </a:lnTo>
                    <a:lnTo>
                      <a:pt x="46" y="88"/>
                    </a:lnTo>
                    <a:lnTo>
                      <a:pt x="46" y="62"/>
                    </a:lnTo>
                    <a:lnTo>
                      <a:pt x="28" y="62"/>
                    </a:lnTo>
                    <a:lnTo>
                      <a:pt x="28" y="62"/>
                    </a:lnTo>
                    <a:lnTo>
                      <a:pt x="16" y="64"/>
                    </a:lnTo>
                    <a:lnTo>
                      <a:pt x="16" y="52"/>
                    </a:lnTo>
                    <a:lnTo>
                      <a:pt x="16" y="52"/>
                    </a:lnTo>
                    <a:lnTo>
                      <a:pt x="28" y="54"/>
                    </a:lnTo>
                    <a:lnTo>
                      <a:pt x="46" y="54"/>
                    </a:lnTo>
                    <a:lnTo>
                      <a:pt x="46" y="32"/>
                    </a:lnTo>
                    <a:lnTo>
                      <a:pt x="22" y="32"/>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 name="Freeform 179"/>
              <p:cNvSpPr>
                <a:spLocks/>
              </p:cNvSpPr>
              <p:nvPr/>
            </p:nvSpPr>
            <p:spPr bwMode="auto">
              <a:xfrm>
                <a:off x="3804" y="1164"/>
                <a:ext cx="106" cy="104"/>
              </a:xfrm>
              <a:custGeom>
                <a:avLst/>
                <a:gdLst>
                  <a:gd name="T0" fmla="*/ 24 w 106"/>
                  <a:gd name="T1" fmla="*/ 90 h 104"/>
                  <a:gd name="T2" fmla="*/ 12 w 106"/>
                  <a:gd name="T3" fmla="*/ 104 h 104"/>
                  <a:gd name="T4" fmla="*/ 14 w 106"/>
                  <a:gd name="T5" fmla="*/ 90 h 104"/>
                  <a:gd name="T6" fmla="*/ 14 w 106"/>
                  <a:gd name="T7" fmla="*/ 58 h 104"/>
                  <a:gd name="T8" fmla="*/ 14 w 106"/>
                  <a:gd name="T9" fmla="*/ 44 h 104"/>
                  <a:gd name="T10" fmla="*/ 4 w 106"/>
                  <a:gd name="T11" fmla="*/ 58 h 104"/>
                  <a:gd name="T12" fmla="*/ 0 w 106"/>
                  <a:gd name="T13" fmla="*/ 48 h 104"/>
                  <a:gd name="T14" fmla="*/ 16 w 106"/>
                  <a:gd name="T15" fmla="*/ 26 h 104"/>
                  <a:gd name="T16" fmla="*/ 24 w 106"/>
                  <a:gd name="T17" fmla="*/ 0 h 104"/>
                  <a:gd name="T18" fmla="*/ 34 w 106"/>
                  <a:gd name="T19" fmla="*/ 4 h 104"/>
                  <a:gd name="T20" fmla="*/ 24 w 106"/>
                  <a:gd name="T21" fmla="*/ 76 h 104"/>
                  <a:gd name="T22" fmla="*/ 34 w 106"/>
                  <a:gd name="T23" fmla="*/ 66 h 104"/>
                  <a:gd name="T24" fmla="*/ 42 w 106"/>
                  <a:gd name="T25" fmla="*/ 56 h 104"/>
                  <a:gd name="T26" fmla="*/ 56 w 106"/>
                  <a:gd name="T27" fmla="*/ 32 h 104"/>
                  <a:gd name="T28" fmla="*/ 42 w 106"/>
                  <a:gd name="T29" fmla="*/ 32 h 104"/>
                  <a:gd name="T30" fmla="*/ 30 w 106"/>
                  <a:gd name="T31" fmla="*/ 24 h 104"/>
                  <a:gd name="T32" fmla="*/ 42 w 106"/>
                  <a:gd name="T33" fmla="*/ 24 h 104"/>
                  <a:gd name="T34" fmla="*/ 60 w 106"/>
                  <a:gd name="T35" fmla="*/ 12 h 104"/>
                  <a:gd name="T36" fmla="*/ 58 w 106"/>
                  <a:gd name="T37" fmla="*/ 2 h 104"/>
                  <a:gd name="T38" fmla="*/ 70 w 106"/>
                  <a:gd name="T39" fmla="*/ 2 h 104"/>
                  <a:gd name="T40" fmla="*/ 70 w 106"/>
                  <a:gd name="T41" fmla="*/ 24 h 104"/>
                  <a:gd name="T42" fmla="*/ 92 w 106"/>
                  <a:gd name="T43" fmla="*/ 24 h 104"/>
                  <a:gd name="T44" fmla="*/ 104 w 106"/>
                  <a:gd name="T45" fmla="*/ 34 h 104"/>
                  <a:gd name="T46" fmla="*/ 92 w 106"/>
                  <a:gd name="T47" fmla="*/ 32 h 104"/>
                  <a:gd name="T48" fmla="*/ 74 w 106"/>
                  <a:gd name="T49" fmla="*/ 32 h 104"/>
                  <a:gd name="T50" fmla="*/ 88 w 106"/>
                  <a:gd name="T51" fmla="*/ 56 h 104"/>
                  <a:gd name="T52" fmla="*/ 106 w 106"/>
                  <a:gd name="T53" fmla="*/ 76 h 104"/>
                  <a:gd name="T54" fmla="*/ 100 w 106"/>
                  <a:gd name="T55" fmla="*/ 84 h 104"/>
                  <a:gd name="T56" fmla="*/ 90 w 106"/>
                  <a:gd name="T57" fmla="*/ 74 h 104"/>
                  <a:gd name="T58" fmla="*/ 76 w 106"/>
                  <a:gd name="T59" fmla="*/ 54 h 104"/>
                  <a:gd name="T60" fmla="*/ 70 w 106"/>
                  <a:gd name="T61" fmla="*/ 42 h 104"/>
                  <a:gd name="T62" fmla="*/ 70 w 106"/>
                  <a:gd name="T63" fmla="*/ 74 h 104"/>
                  <a:gd name="T64" fmla="*/ 78 w 106"/>
                  <a:gd name="T65" fmla="*/ 74 h 104"/>
                  <a:gd name="T66" fmla="*/ 86 w 106"/>
                  <a:gd name="T67" fmla="*/ 82 h 104"/>
                  <a:gd name="T68" fmla="*/ 78 w 106"/>
                  <a:gd name="T69" fmla="*/ 82 h 104"/>
                  <a:gd name="T70" fmla="*/ 70 w 106"/>
                  <a:gd name="T71" fmla="*/ 92 h 104"/>
                  <a:gd name="T72" fmla="*/ 70 w 106"/>
                  <a:gd name="T73" fmla="*/ 104 h 104"/>
                  <a:gd name="T74" fmla="*/ 58 w 106"/>
                  <a:gd name="T75" fmla="*/ 104 h 104"/>
                  <a:gd name="T76" fmla="*/ 60 w 106"/>
                  <a:gd name="T77" fmla="*/ 82 h 104"/>
                  <a:gd name="T78" fmla="*/ 52 w 106"/>
                  <a:gd name="T79" fmla="*/ 82 h 104"/>
                  <a:gd name="T80" fmla="*/ 42 w 106"/>
                  <a:gd name="T81" fmla="*/ 72 h 104"/>
                  <a:gd name="T82" fmla="*/ 52 w 106"/>
                  <a:gd name="T83" fmla="*/ 74 h 104"/>
                  <a:gd name="T84" fmla="*/ 60 w 106"/>
                  <a:gd name="T85" fmla="*/ 56 h 104"/>
                  <a:gd name="T86" fmla="*/ 60 w 106"/>
                  <a:gd name="T87" fmla="*/ 42 h 104"/>
                  <a:gd name="T88" fmla="*/ 54 w 106"/>
                  <a:gd name="T89" fmla="*/ 54 h 104"/>
                  <a:gd name="T90" fmla="*/ 48 w 106"/>
                  <a:gd name="T91" fmla="*/ 66 h 104"/>
                  <a:gd name="T92" fmla="*/ 30 w 106"/>
                  <a:gd name="T93" fmla="*/ 84 h 104"/>
                  <a:gd name="T94" fmla="*/ 24 w 106"/>
                  <a:gd name="T95"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04">
                    <a:moveTo>
                      <a:pt x="24" y="90"/>
                    </a:moveTo>
                    <a:lnTo>
                      <a:pt x="24" y="90"/>
                    </a:lnTo>
                    <a:lnTo>
                      <a:pt x="24" y="104"/>
                    </a:lnTo>
                    <a:lnTo>
                      <a:pt x="12" y="104"/>
                    </a:lnTo>
                    <a:lnTo>
                      <a:pt x="12" y="104"/>
                    </a:lnTo>
                    <a:lnTo>
                      <a:pt x="14" y="90"/>
                    </a:lnTo>
                    <a:lnTo>
                      <a:pt x="14" y="58"/>
                    </a:lnTo>
                    <a:lnTo>
                      <a:pt x="14" y="58"/>
                    </a:lnTo>
                    <a:lnTo>
                      <a:pt x="14" y="44"/>
                    </a:lnTo>
                    <a:lnTo>
                      <a:pt x="14" y="44"/>
                    </a:lnTo>
                    <a:lnTo>
                      <a:pt x="4" y="58"/>
                    </a:lnTo>
                    <a:lnTo>
                      <a:pt x="4" y="58"/>
                    </a:lnTo>
                    <a:lnTo>
                      <a:pt x="0" y="48"/>
                    </a:lnTo>
                    <a:lnTo>
                      <a:pt x="0" y="48"/>
                    </a:lnTo>
                    <a:lnTo>
                      <a:pt x="8" y="38"/>
                    </a:lnTo>
                    <a:lnTo>
                      <a:pt x="16" y="26"/>
                    </a:lnTo>
                    <a:lnTo>
                      <a:pt x="20" y="14"/>
                    </a:lnTo>
                    <a:lnTo>
                      <a:pt x="24" y="0"/>
                    </a:lnTo>
                    <a:lnTo>
                      <a:pt x="34" y="4"/>
                    </a:lnTo>
                    <a:lnTo>
                      <a:pt x="34" y="4"/>
                    </a:lnTo>
                    <a:lnTo>
                      <a:pt x="24" y="30"/>
                    </a:lnTo>
                    <a:lnTo>
                      <a:pt x="24" y="76"/>
                    </a:lnTo>
                    <a:lnTo>
                      <a:pt x="24" y="76"/>
                    </a:lnTo>
                    <a:lnTo>
                      <a:pt x="34" y="66"/>
                    </a:lnTo>
                    <a:lnTo>
                      <a:pt x="42" y="56"/>
                    </a:lnTo>
                    <a:lnTo>
                      <a:pt x="42" y="56"/>
                    </a:lnTo>
                    <a:lnTo>
                      <a:pt x="50" y="44"/>
                    </a:lnTo>
                    <a:lnTo>
                      <a:pt x="56" y="32"/>
                    </a:lnTo>
                    <a:lnTo>
                      <a:pt x="42" y="32"/>
                    </a:lnTo>
                    <a:lnTo>
                      <a:pt x="42" y="32"/>
                    </a:lnTo>
                    <a:lnTo>
                      <a:pt x="30" y="34"/>
                    </a:lnTo>
                    <a:lnTo>
                      <a:pt x="30" y="24"/>
                    </a:lnTo>
                    <a:lnTo>
                      <a:pt x="30" y="24"/>
                    </a:lnTo>
                    <a:lnTo>
                      <a:pt x="42" y="24"/>
                    </a:lnTo>
                    <a:lnTo>
                      <a:pt x="60" y="24"/>
                    </a:lnTo>
                    <a:lnTo>
                      <a:pt x="60" y="12"/>
                    </a:lnTo>
                    <a:lnTo>
                      <a:pt x="60" y="12"/>
                    </a:lnTo>
                    <a:lnTo>
                      <a:pt x="58" y="2"/>
                    </a:lnTo>
                    <a:lnTo>
                      <a:pt x="70" y="2"/>
                    </a:lnTo>
                    <a:lnTo>
                      <a:pt x="70" y="2"/>
                    </a:lnTo>
                    <a:lnTo>
                      <a:pt x="70" y="12"/>
                    </a:lnTo>
                    <a:lnTo>
                      <a:pt x="70" y="24"/>
                    </a:lnTo>
                    <a:lnTo>
                      <a:pt x="92" y="24"/>
                    </a:lnTo>
                    <a:lnTo>
                      <a:pt x="92" y="24"/>
                    </a:lnTo>
                    <a:lnTo>
                      <a:pt x="104" y="22"/>
                    </a:lnTo>
                    <a:lnTo>
                      <a:pt x="104" y="34"/>
                    </a:lnTo>
                    <a:lnTo>
                      <a:pt x="104" y="34"/>
                    </a:lnTo>
                    <a:lnTo>
                      <a:pt x="92" y="32"/>
                    </a:lnTo>
                    <a:lnTo>
                      <a:pt x="74" y="32"/>
                    </a:lnTo>
                    <a:lnTo>
                      <a:pt x="74" y="32"/>
                    </a:lnTo>
                    <a:lnTo>
                      <a:pt x="80" y="46"/>
                    </a:lnTo>
                    <a:lnTo>
                      <a:pt x="88" y="56"/>
                    </a:lnTo>
                    <a:lnTo>
                      <a:pt x="96" y="66"/>
                    </a:lnTo>
                    <a:lnTo>
                      <a:pt x="106" y="76"/>
                    </a:lnTo>
                    <a:lnTo>
                      <a:pt x="106" y="76"/>
                    </a:lnTo>
                    <a:lnTo>
                      <a:pt x="100" y="84"/>
                    </a:lnTo>
                    <a:lnTo>
                      <a:pt x="100" y="84"/>
                    </a:lnTo>
                    <a:lnTo>
                      <a:pt x="90" y="74"/>
                    </a:lnTo>
                    <a:lnTo>
                      <a:pt x="82" y="66"/>
                    </a:lnTo>
                    <a:lnTo>
                      <a:pt x="76" y="54"/>
                    </a:lnTo>
                    <a:lnTo>
                      <a:pt x="70" y="42"/>
                    </a:lnTo>
                    <a:lnTo>
                      <a:pt x="70" y="42"/>
                    </a:lnTo>
                    <a:lnTo>
                      <a:pt x="70" y="56"/>
                    </a:lnTo>
                    <a:lnTo>
                      <a:pt x="70" y="74"/>
                    </a:lnTo>
                    <a:lnTo>
                      <a:pt x="78" y="74"/>
                    </a:lnTo>
                    <a:lnTo>
                      <a:pt x="78" y="74"/>
                    </a:lnTo>
                    <a:lnTo>
                      <a:pt x="86" y="72"/>
                    </a:lnTo>
                    <a:lnTo>
                      <a:pt x="86" y="82"/>
                    </a:lnTo>
                    <a:lnTo>
                      <a:pt x="86" y="82"/>
                    </a:lnTo>
                    <a:lnTo>
                      <a:pt x="78" y="82"/>
                    </a:lnTo>
                    <a:lnTo>
                      <a:pt x="70" y="82"/>
                    </a:lnTo>
                    <a:lnTo>
                      <a:pt x="70" y="92"/>
                    </a:lnTo>
                    <a:lnTo>
                      <a:pt x="70" y="92"/>
                    </a:lnTo>
                    <a:lnTo>
                      <a:pt x="70" y="104"/>
                    </a:lnTo>
                    <a:lnTo>
                      <a:pt x="58" y="104"/>
                    </a:lnTo>
                    <a:lnTo>
                      <a:pt x="58" y="104"/>
                    </a:lnTo>
                    <a:lnTo>
                      <a:pt x="60" y="92"/>
                    </a:lnTo>
                    <a:lnTo>
                      <a:pt x="60" y="82"/>
                    </a:lnTo>
                    <a:lnTo>
                      <a:pt x="52" y="82"/>
                    </a:lnTo>
                    <a:lnTo>
                      <a:pt x="52" y="82"/>
                    </a:lnTo>
                    <a:lnTo>
                      <a:pt x="42" y="82"/>
                    </a:lnTo>
                    <a:lnTo>
                      <a:pt x="42" y="72"/>
                    </a:lnTo>
                    <a:lnTo>
                      <a:pt x="42" y="72"/>
                    </a:lnTo>
                    <a:lnTo>
                      <a:pt x="52" y="74"/>
                    </a:lnTo>
                    <a:lnTo>
                      <a:pt x="60" y="74"/>
                    </a:lnTo>
                    <a:lnTo>
                      <a:pt x="60" y="56"/>
                    </a:lnTo>
                    <a:lnTo>
                      <a:pt x="60" y="56"/>
                    </a:lnTo>
                    <a:lnTo>
                      <a:pt x="60" y="42"/>
                    </a:lnTo>
                    <a:lnTo>
                      <a:pt x="60" y="42"/>
                    </a:lnTo>
                    <a:lnTo>
                      <a:pt x="54" y="54"/>
                    </a:lnTo>
                    <a:lnTo>
                      <a:pt x="48" y="66"/>
                    </a:lnTo>
                    <a:lnTo>
                      <a:pt x="48" y="66"/>
                    </a:lnTo>
                    <a:lnTo>
                      <a:pt x="40" y="74"/>
                    </a:lnTo>
                    <a:lnTo>
                      <a:pt x="30" y="84"/>
                    </a:lnTo>
                    <a:lnTo>
                      <a:pt x="30" y="84"/>
                    </a:lnTo>
                    <a:lnTo>
                      <a:pt x="24" y="76"/>
                    </a:lnTo>
                    <a:lnTo>
                      <a:pt x="24" y="9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 name="Freeform 180"/>
              <p:cNvSpPr>
                <a:spLocks noEditPoints="1"/>
              </p:cNvSpPr>
              <p:nvPr/>
            </p:nvSpPr>
            <p:spPr bwMode="auto">
              <a:xfrm>
                <a:off x="3918" y="1166"/>
                <a:ext cx="106" cy="102"/>
              </a:xfrm>
              <a:custGeom>
                <a:avLst/>
                <a:gdLst>
                  <a:gd name="T0" fmla="*/ 10 w 106"/>
                  <a:gd name="T1" fmla="*/ 20 h 102"/>
                  <a:gd name="T2" fmla="*/ 36 w 106"/>
                  <a:gd name="T3" fmla="*/ 18 h 102"/>
                  <a:gd name="T4" fmla="*/ 28 w 106"/>
                  <a:gd name="T5" fmla="*/ 28 h 102"/>
                  <a:gd name="T6" fmla="*/ 0 w 106"/>
                  <a:gd name="T7" fmla="*/ 28 h 102"/>
                  <a:gd name="T8" fmla="*/ 4 w 106"/>
                  <a:gd name="T9" fmla="*/ 102 h 102"/>
                  <a:gd name="T10" fmla="*/ 4 w 106"/>
                  <a:gd name="T11" fmla="*/ 74 h 102"/>
                  <a:gd name="T12" fmla="*/ 14 w 106"/>
                  <a:gd name="T13" fmla="*/ 66 h 102"/>
                  <a:gd name="T14" fmla="*/ 36 w 106"/>
                  <a:gd name="T15" fmla="*/ 66 h 102"/>
                  <a:gd name="T16" fmla="*/ 34 w 106"/>
                  <a:gd name="T17" fmla="*/ 92 h 102"/>
                  <a:gd name="T18" fmla="*/ 26 w 106"/>
                  <a:gd name="T19" fmla="*/ 100 h 102"/>
                  <a:gd name="T20" fmla="*/ 14 w 106"/>
                  <a:gd name="T21" fmla="*/ 102 h 102"/>
                  <a:gd name="T22" fmla="*/ 4 w 106"/>
                  <a:gd name="T23" fmla="*/ 2 h 102"/>
                  <a:gd name="T24" fmla="*/ 28 w 106"/>
                  <a:gd name="T25" fmla="*/ 4 h 102"/>
                  <a:gd name="T26" fmla="*/ 36 w 106"/>
                  <a:gd name="T27" fmla="*/ 12 h 102"/>
                  <a:gd name="T28" fmla="*/ 12 w 106"/>
                  <a:gd name="T29" fmla="*/ 12 h 102"/>
                  <a:gd name="T30" fmla="*/ 4 w 106"/>
                  <a:gd name="T31" fmla="*/ 34 h 102"/>
                  <a:gd name="T32" fmla="*/ 28 w 106"/>
                  <a:gd name="T33" fmla="*/ 36 h 102"/>
                  <a:gd name="T34" fmla="*/ 34 w 106"/>
                  <a:gd name="T35" fmla="*/ 44 h 102"/>
                  <a:gd name="T36" fmla="*/ 12 w 106"/>
                  <a:gd name="T37" fmla="*/ 44 h 102"/>
                  <a:gd name="T38" fmla="*/ 4 w 106"/>
                  <a:gd name="T39" fmla="*/ 34 h 102"/>
                  <a:gd name="T40" fmla="*/ 12 w 106"/>
                  <a:gd name="T41" fmla="*/ 50 h 102"/>
                  <a:gd name="T42" fmla="*/ 34 w 106"/>
                  <a:gd name="T43" fmla="*/ 50 h 102"/>
                  <a:gd name="T44" fmla="*/ 28 w 106"/>
                  <a:gd name="T45" fmla="*/ 60 h 102"/>
                  <a:gd name="T46" fmla="*/ 4 w 106"/>
                  <a:gd name="T47" fmla="*/ 60 h 102"/>
                  <a:gd name="T48" fmla="*/ 26 w 106"/>
                  <a:gd name="T49" fmla="*/ 88 h 102"/>
                  <a:gd name="T50" fmla="*/ 14 w 106"/>
                  <a:gd name="T51" fmla="*/ 88 h 102"/>
                  <a:gd name="T52" fmla="*/ 38 w 106"/>
                  <a:gd name="T53" fmla="*/ 52 h 102"/>
                  <a:gd name="T54" fmla="*/ 48 w 106"/>
                  <a:gd name="T55" fmla="*/ 42 h 102"/>
                  <a:gd name="T56" fmla="*/ 70 w 106"/>
                  <a:gd name="T57" fmla="*/ 42 h 102"/>
                  <a:gd name="T58" fmla="*/ 62 w 106"/>
                  <a:gd name="T59" fmla="*/ 50 h 102"/>
                  <a:gd name="T60" fmla="*/ 58 w 106"/>
                  <a:gd name="T61" fmla="*/ 78 h 102"/>
                  <a:gd name="T62" fmla="*/ 74 w 106"/>
                  <a:gd name="T63" fmla="*/ 82 h 102"/>
                  <a:gd name="T64" fmla="*/ 38 w 106"/>
                  <a:gd name="T65" fmla="*/ 92 h 102"/>
                  <a:gd name="T66" fmla="*/ 50 w 106"/>
                  <a:gd name="T67" fmla="*/ 80 h 102"/>
                  <a:gd name="T68" fmla="*/ 52 w 106"/>
                  <a:gd name="T69" fmla="*/ 28 h 102"/>
                  <a:gd name="T70" fmla="*/ 40 w 106"/>
                  <a:gd name="T71" fmla="*/ 18 h 102"/>
                  <a:gd name="T72" fmla="*/ 72 w 106"/>
                  <a:gd name="T73" fmla="*/ 20 h 102"/>
                  <a:gd name="T74" fmla="*/ 70 w 106"/>
                  <a:gd name="T75" fmla="*/ 8 h 102"/>
                  <a:gd name="T76" fmla="*/ 82 w 106"/>
                  <a:gd name="T77" fmla="*/ 0 h 102"/>
                  <a:gd name="T78" fmla="*/ 80 w 106"/>
                  <a:gd name="T79" fmla="*/ 20 h 102"/>
                  <a:gd name="T80" fmla="*/ 102 w 106"/>
                  <a:gd name="T81" fmla="*/ 18 h 102"/>
                  <a:gd name="T82" fmla="*/ 90 w 106"/>
                  <a:gd name="T83" fmla="*/ 28 h 102"/>
                  <a:gd name="T84" fmla="*/ 82 w 106"/>
                  <a:gd name="T85" fmla="*/ 52 h 102"/>
                  <a:gd name="T86" fmla="*/ 90 w 106"/>
                  <a:gd name="T87" fmla="*/ 82 h 102"/>
                  <a:gd name="T88" fmla="*/ 96 w 106"/>
                  <a:gd name="T89" fmla="*/ 82 h 102"/>
                  <a:gd name="T90" fmla="*/ 106 w 106"/>
                  <a:gd name="T91" fmla="*/ 78 h 102"/>
                  <a:gd name="T92" fmla="*/ 102 w 106"/>
                  <a:gd name="T93" fmla="*/ 94 h 102"/>
                  <a:gd name="T94" fmla="*/ 96 w 106"/>
                  <a:gd name="T95" fmla="*/ 100 h 102"/>
                  <a:gd name="T96" fmla="*/ 86 w 106"/>
                  <a:gd name="T97" fmla="*/ 92 h 102"/>
                  <a:gd name="T98" fmla="*/ 78 w 106"/>
                  <a:gd name="T99" fmla="*/ 72 h 102"/>
                  <a:gd name="T100" fmla="*/ 52 w 106"/>
                  <a:gd name="T101" fmla="*/ 28 h 102"/>
                  <a:gd name="T102" fmla="*/ 100 w 106"/>
                  <a:gd name="T103" fmla="*/ 14 h 102"/>
                  <a:gd name="T104" fmla="*/ 88 w 106"/>
                  <a:gd name="T105"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102">
                    <a:moveTo>
                      <a:pt x="0" y="18"/>
                    </a:moveTo>
                    <a:lnTo>
                      <a:pt x="0" y="18"/>
                    </a:lnTo>
                    <a:lnTo>
                      <a:pt x="10" y="20"/>
                    </a:lnTo>
                    <a:lnTo>
                      <a:pt x="28" y="20"/>
                    </a:lnTo>
                    <a:lnTo>
                      <a:pt x="28" y="20"/>
                    </a:lnTo>
                    <a:lnTo>
                      <a:pt x="36" y="18"/>
                    </a:lnTo>
                    <a:lnTo>
                      <a:pt x="36" y="28"/>
                    </a:lnTo>
                    <a:lnTo>
                      <a:pt x="36" y="28"/>
                    </a:lnTo>
                    <a:lnTo>
                      <a:pt x="28" y="28"/>
                    </a:lnTo>
                    <a:lnTo>
                      <a:pt x="10" y="28"/>
                    </a:lnTo>
                    <a:lnTo>
                      <a:pt x="10" y="28"/>
                    </a:lnTo>
                    <a:lnTo>
                      <a:pt x="0" y="28"/>
                    </a:lnTo>
                    <a:lnTo>
                      <a:pt x="0" y="18"/>
                    </a:lnTo>
                    <a:close/>
                    <a:moveTo>
                      <a:pt x="4" y="102"/>
                    </a:moveTo>
                    <a:lnTo>
                      <a:pt x="4" y="102"/>
                    </a:lnTo>
                    <a:lnTo>
                      <a:pt x="4" y="90"/>
                    </a:lnTo>
                    <a:lnTo>
                      <a:pt x="4" y="74"/>
                    </a:lnTo>
                    <a:lnTo>
                      <a:pt x="4" y="74"/>
                    </a:lnTo>
                    <a:lnTo>
                      <a:pt x="4" y="66"/>
                    </a:lnTo>
                    <a:lnTo>
                      <a:pt x="4" y="66"/>
                    </a:lnTo>
                    <a:lnTo>
                      <a:pt x="14" y="66"/>
                    </a:lnTo>
                    <a:lnTo>
                      <a:pt x="28" y="66"/>
                    </a:lnTo>
                    <a:lnTo>
                      <a:pt x="28" y="66"/>
                    </a:lnTo>
                    <a:lnTo>
                      <a:pt x="36" y="66"/>
                    </a:lnTo>
                    <a:lnTo>
                      <a:pt x="36" y="66"/>
                    </a:lnTo>
                    <a:lnTo>
                      <a:pt x="34" y="74"/>
                    </a:lnTo>
                    <a:lnTo>
                      <a:pt x="34" y="92"/>
                    </a:lnTo>
                    <a:lnTo>
                      <a:pt x="34" y="92"/>
                    </a:lnTo>
                    <a:lnTo>
                      <a:pt x="36" y="100"/>
                    </a:lnTo>
                    <a:lnTo>
                      <a:pt x="26" y="100"/>
                    </a:lnTo>
                    <a:lnTo>
                      <a:pt x="26" y="96"/>
                    </a:lnTo>
                    <a:lnTo>
                      <a:pt x="14" y="96"/>
                    </a:lnTo>
                    <a:lnTo>
                      <a:pt x="14" y="102"/>
                    </a:lnTo>
                    <a:lnTo>
                      <a:pt x="4" y="102"/>
                    </a:lnTo>
                    <a:close/>
                    <a:moveTo>
                      <a:pt x="4" y="2"/>
                    </a:moveTo>
                    <a:lnTo>
                      <a:pt x="4" y="2"/>
                    </a:lnTo>
                    <a:lnTo>
                      <a:pt x="12" y="4"/>
                    </a:lnTo>
                    <a:lnTo>
                      <a:pt x="28" y="4"/>
                    </a:lnTo>
                    <a:lnTo>
                      <a:pt x="28" y="4"/>
                    </a:lnTo>
                    <a:lnTo>
                      <a:pt x="36" y="2"/>
                    </a:lnTo>
                    <a:lnTo>
                      <a:pt x="36" y="12"/>
                    </a:lnTo>
                    <a:lnTo>
                      <a:pt x="36" y="12"/>
                    </a:lnTo>
                    <a:lnTo>
                      <a:pt x="28" y="12"/>
                    </a:lnTo>
                    <a:lnTo>
                      <a:pt x="12" y="12"/>
                    </a:lnTo>
                    <a:lnTo>
                      <a:pt x="12" y="12"/>
                    </a:lnTo>
                    <a:lnTo>
                      <a:pt x="4" y="12"/>
                    </a:lnTo>
                    <a:lnTo>
                      <a:pt x="4" y="2"/>
                    </a:lnTo>
                    <a:close/>
                    <a:moveTo>
                      <a:pt x="4" y="34"/>
                    </a:moveTo>
                    <a:lnTo>
                      <a:pt x="4" y="34"/>
                    </a:lnTo>
                    <a:lnTo>
                      <a:pt x="12" y="36"/>
                    </a:lnTo>
                    <a:lnTo>
                      <a:pt x="28" y="36"/>
                    </a:lnTo>
                    <a:lnTo>
                      <a:pt x="28" y="36"/>
                    </a:lnTo>
                    <a:lnTo>
                      <a:pt x="34" y="34"/>
                    </a:lnTo>
                    <a:lnTo>
                      <a:pt x="34" y="44"/>
                    </a:lnTo>
                    <a:lnTo>
                      <a:pt x="34" y="44"/>
                    </a:lnTo>
                    <a:lnTo>
                      <a:pt x="28" y="44"/>
                    </a:lnTo>
                    <a:lnTo>
                      <a:pt x="12" y="44"/>
                    </a:lnTo>
                    <a:lnTo>
                      <a:pt x="12" y="44"/>
                    </a:lnTo>
                    <a:lnTo>
                      <a:pt x="4" y="44"/>
                    </a:lnTo>
                    <a:lnTo>
                      <a:pt x="4" y="34"/>
                    </a:lnTo>
                    <a:close/>
                    <a:moveTo>
                      <a:pt x="4" y="50"/>
                    </a:moveTo>
                    <a:lnTo>
                      <a:pt x="4" y="50"/>
                    </a:lnTo>
                    <a:lnTo>
                      <a:pt x="12" y="50"/>
                    </a:lnTo>
                    <a:lnTo>
                      <a:pt x="28" y="50"/>
                    </a:lnTo>
                    <a:lnTo>
                      <a:pt x="28" y="50"/>
                    </a:lnTo>
                    <a:lnTo>
                      <a:pt x="34" y="50"/>
                    </a:lnTo>
                    <a:lnTo>
                      <a:pt x="34" y="60"/>
                    </a:lnTo>
                    <a:lnTo>
                      <a:pt x="34" y="60"/>
                    </a:lnTo>
                    <a:lnTo>
                      <a:pt x="28" y="60"/>
                    </a:lnTo>
                    <a:lnTo>
                      <a:pt x="12" y="60"/>
                    </a:lnTo>
                    <a:lnTo>
                      <a:pt x="12" y="60"/>
                    </a:lnTo>
                    <a:lnTo>
                      <a:pt x="4" y="60"/>
                    </a:lnTo>
                    <a:lnTo>
                      <a:pt x="4" y="50"/>
                    </a:lnTo>
                    <a:close/>
                    <a:moveTo>
                      <a:pt x="14" y="88"/>
                    </a:moveTo>
                    <a:lnTo>
                      <a:pt x="26" y="88"/>
                    </a:lnTo>
                    <a:lnTo>
                      <a:pt x="26" y="74"/>
                    </a:lnTo>
                    <a:lnTo>
                      <a:pt x="14" y="74"/>
                    </a:lnTo>
                    <a:lnTo>
                      <a:pt x="14" y="88"/>
                    </a:lnTo>
                    <a:close/>
                    <a:moveTo>
                      <a:pt x="46" y="50"/>
                    </a:moveTo>
                    <a:lnTo>
                      <a:pt x="46" y="50"/>
                    </a:lnTo>
                    <a:lnTo>
                      <a:pt x="38" y="52"/>
                    </a:lnTo>
                    <a:lnTo>
                      <a:pt x="38" y="42"/>
                    </a:lnTo>
                    <a:lnTo>
                      <a:pt x="38" y="42"/>
                    </a:lnTo>
                    <a:lnTo>
                      <a:pt x="48" y="42"/>
                    </a:lnTo>
                    <a:lnTo>
                      <a:pt x="62" y="42"/>
                    </a:lnTo>
                    <a:lnTo>
                      <a:pt x="62" y="42"/>
                    </a:lnTo>
                    <a:lnTo>
                      <a:pt x="70" y="42"/>
                    </a:lnTo>
                    <a:lnTo>
                      <a:pt x="70" y="52"/>
                    </a:lnTo>
                    <a:lnTo>
                      <a:pt x="70" y="52"/>
                    </a:lnTo>
                    <a:lnTo>
                      <a:pt x="62" y="50"/>
                    </a:lnTo>
                    <a:lnTo>
                      <a:pt x="58" y="50"/>
                    </a:lnTo>
                    <a:lnTo>
                      <a:pt x="58" y="78"/>
                    </a:lnTo>
                    <a:lnTo>
                      <a:pt x="58" y="78"/>
                    </a:lnTo>
                    <a:lnTo>
                      <a:pt x="74" y="72"/>
                    </a:lnTo>
                    <a:lnTo>
                      <a:pt x="74" y="82"/>
                    </a:lnTo>
                    <a:lnTo>
                      <a:pt x="74" y="82"/>
                    </a:lnTo>
                    <a:lnTo>
                      <a:pt x="44" y="90"/>
                    </a:lnTo>
                    <a:lnTo>
                      <a:pt x="44" y="90"/>
                    </a:lnTo>
                    <a:lnTo>
                      <a:pt x="38" y="92"/>
                    </a:lnTo>
                    <a:lnTo>
                      <a:pt x="36" y="82"/>
                    </a:lnTo>
                    <a:lnTo>
                      <a:pt x="36" y="82"/>
                    </a:lnTo>
                    <a:lnTo>
                      <a:pt x="50" y="80"/>
                    </a:lnTo>
                    <a:lnTo>
                      <a:pt x="50" y="50"/>
                    </a:lnTo>
                    <a:lnTo>
                      <a:pt x="46" y="50"/>
                    </a:lnTo>
                    <a:close/>
                    <a:moveTo>
                      <a:pt x="52" y="28"/>
                    </a:moveTo>
                    <a:lnTo>
                      <a:pt x="52" y="28"/>
                    </a:lnTo>
                    <a:lnTo>
                      <a:pt x="40" y="30"/>
                    </a:lnTo>
                    <a:lnTo>
                      <a:pt x="40" y="18"/>
                    </a:lnTo>
                    <a:lnTo>
                      <a:pt x="40" y="18"/>
                    </a:lnTo>
                    <a:lnTo>
                      <a:pt x="52" y="20"/>
                    </a:lnTo>
                    <a:lnTo>
                      <a:pt x="72" y="20"/>
                    </a:lnTo>
                    <a:lnTo>
                      <a:pt x="72" y="20"/>
                    </a:lnTo>
                    <a:lnTo>
                      <a:pt x="70" y="8"/>
                    </a:lnTo>
                    <a:lnTo>
                      <a:pt x="70" y="8"/>
                    </a:lnTo>
                    <a:lnTo>
                      <a:pt x="70" y="0"/>
                    </a:lnTo>
                    <a:lnTo>
                      <a:pt x="82" y="0"/>
                    </a:lnTo>
                    <a:lnTo>
                      <a:pt x="82" y="0"/>
                    </a:lnTo>
                    <a:lnTo>
                      <a:pt x="80" y="8"/>
                    </a:lnTo>
                    <a:lnTo>
                      <a:pt x="80" y="8"/>
                    </a:lnTo>
                    <a:lnTo>
                      <a:pt x="80" y="20"/>
                    </a:lnTo>
                    <a:lnTo>
                      <a:pt x="92" y="20"/>
                    </a:lnTo>
                    <a:lnTo>
                      <a:pt x="92" y="20"/>
                    </a:lnTo>
                    <a:lnTo>
                      <a:pt x="102" y="18"/>
                    </a:lnTo>
                    <a:lnTo>
                      <a:pt x="102" y="30"/>
                    </a:lnTo>
                    <a:lnTo>
                      <a:pt x="102" y="30"/>
                    </a:lnTo>
                    <a:lnTo>
                      <a:pt x="90" y="28"/>
                    </a:lnTo>
                    <a:lnTo>
                      <a:pt x="82" y="28"/>
                    </a:lnTo>
                    <a:lnTo>
                      <a:pt x="82" y="28"/>
                    </a:lnTo>
                    <a:lnTo>
                      <a:pt x="82" y="52"/>
                    </a:lnTo>
                    <a:lnTo>
                      <a:pt x="86" y="70"/>
                    </a:lnTo>
                    <a:lnTo>
                      <a:pt x="86" y="70"/>
                    </a:lnTo>
                    <a:lnTo>
                      <a:pt x="90" y="82"/>
                    </a:lnTo>
                    <a:lnTo>
                      <a:pt x="94" y="86"/>
                    </a:lnTo>
                    <a:lnTo>
                      <a:pt x="94" y="86"/>
                    </a:lnTo>
                    <a:lnTo>
                      <a:pt x="96" y="82"/>
                    </a:lnTo>
                    <a:lnTo>
                      <a:pt x="96" y="72"/>
                    </a:lnTo>
                    <a:lnTo>
                      <a:pt x="96" y="72"/>
                    </a:lnTo>
                    <a:lnTo>
                      <a:pt x="106" y="78"/>
                    </a:lnTo>
                    <a:lnTo>
                      <a:pt x="106" y="78"/>
                    </a:lnTo>
                    <a:lnTo>
                      <a:pt x="104" y="88"/>
                    </a:lnTo>
                    <a:lnTo>
                      <a:pt x="102" y="94"/>
                    </a:lnTo>
                    <a:lnTo>
                      <a:pt x="102" y="94"/>
                    </a:lnTo>
                    <a:lnTo>
                      <a:pt x="98" y="98"/>
                    </a:lnTo>
                    <a:lnTo>
                      <a:pt x="96" y="100"/>
                    </a:lnTo>
                    <a:lnTo>
                      <a:pt x="96" y="100"/>
                    </a:lnTo>
                    <a:lnTo>
                      <a:pt x="90" y="98"/>
                    </a:lnTo>
                    <a:lnTo>
                      <a:pt x="86" y="92"/>
                    </a:lnTo>
                    <a:lnTo>
                      <a:pt x="80" y="84"/>
                    </a:lnTo>
                    <a:lnTo>
                      <a:pt x="78" y="72"/>
                    </a:lnTo>
                    <a:lnTo>
                      <a:pt x="78" y="72"/>
                    </a:lnTo>
                    <a:lnTo>
                      <a:pt x="74" y="54"/>
                    </a:lnTo>
                    <a:lnTo>
                      <a:pt x="72" y="28"/>
                    </a:lnTo>
                    <a:lnTo>
                      <a:pt x="52" y="28"/>
                    </a:lnTo>
                    <a:close/>
                    <a:moveTo>
                      <a:pt x="88" y="0"/>
                    </a:moveTo>
                    <a:lnTo>
                      <a:pt x="88" y="0"/>
                    </a:lnTo>
                    <a:lnTo>
                      <a:pt x="100" y="14"/>
                    </a:lnTo>
                    <a:lnTo>
                      <a:pt x="94" y="20"/>
                    </a:lnTo>
                    <a:lnTo>
                      <a:pt x="94" y="20"/>
                    </a:lnTo>
                    <a:lnTo>
                      <a:pt x="88" y="12"/>
                    </a:lnTo>
                    <a:lnTo>
                      <a:pt x="82" y="6"/>
                    </a:lnTo>
                    <a:lnTo>
                      <a:pt x="88" y="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 name="Freeform 181"/>
              <p:cNvSpPr>
                <a:spLocks noEditPoints="1"/>
              </p:cNvSpPr>
              <p:nvPr/>
            </p:nvSpPr>
            <p:spPr bwMode="auto">
              <a:xfrm>
                <a:off x="4030" y="1166"/>
                <a:ext cx="104" cy="102"/>
              </a:xfrm>
              <a:custGeom>
                <a:avLst/>
                <a:gdLst>
                  <a:gd name="T0" fmla="*/ 12 w 104"/>
                  <a:gd name="T1" fmla="*/ 46 h 102"/>
                  <a:gd name="T2" fmla="*/ 2 w 104"/>
                  <a:gd name="T3" fmla="*/ 38 h 102"/>
                  <a:gd name="T4" fmla="*/ 12 w 104"/>
                  <a:gd name="T5" fmla="*/ 38 h 102"/>
                  <a:gd name="T6" fmla="*/ 20 w 104"/>
                  <a:gd name="T7" fmla="*/ 12 h 102"/>
                  <a:gd name="T8" fmla="*/ 20 w 104"/>
                  <a:gd name="T9" fmla="*/ 0 h 102"/>
                  <a:gd name="T10" fmla="*/ 30 w 104"/>
                  <a:gd name="T11" fmla="*/ 0 h 102"/>
                  <a:gd name="T12" fmla="*/ 30 w 104"/>
                  <a:gd name="T13" fmla="*/ 38 h 102"/>
                  <a:gd name="T14" fmla="*/ 36 w 104"/>
                  <a:gd name="T15" fmla="*/ 38 h 102"/>
                  <a:gd name="T16" fmla="*/ 44 w 104"/>
                  <a:gd name="T17" fmla="*/ 46 h 102"/>
                  <a:gd name="T18" fmla="*/ 36 w 104"/>
                  <a:gd name="T19" fmla="*/ 46 h 102"/>
                  <a:gd name="T20" fmla="*/ 30 w 104"/>
                  <a:gd name="T21" fmla="*/ 46 h 102"/>
                  <a:gd name="T22" fmla="*/ 46 w 104"/>
                  <a:gd name="T23" fmla="*/ 64 h 102"/>
                  <a:gd name="T24" fmla="*/ 40 w 104"/>
                  <a:gd name="T25" fmla="*/ 74 h 102"/>
                  <a:gd name="T26" fmla="*/ 34 w 104"/>
                  <a:gd name="T27" fmla="*/ 64 h 102"/>
                  <a:gd name="T28" fmla="*/ 30 w 104"/>
                  <a:gd name="T29" fmla="*/ 56 h 102"/>
                  <a:gd name="T30" fmla="*/ 30 w 104"/>
                  <a:gd name="T31" fmla="*/ 90 h 102"/>
                  <a:gd name="T32" fmla="*/ 30 w 104"/>
                  <a:gd name="T33" fmla="*/ 102 h 102"/>
                  <a:gd name="T34" fmla="*/ 20 w 104"/>
                  <a:gd name="T35" fmla="*/ 102 h 102"/>
                  <a:gd name="T36" fmla="*/ 20 w 104"/>
                  <a:gd name="T37" fmla="*/ 74 h 102"/>
                  <a:gd name="T38" fmla="*/ 20 w 104"/>
                  <a:gd name="T39" fmla="*/ 60 h 102"/>
                  <a:gd name="T40" fmla="*/ 14 w 104"/>
                  <a:gd name="T41" fmla="*/ 76 h 102"/>
                  <a:gd name="T42" fmla="*/ 6 w 104"/>
                  <a:gd name="T43" fmla="*/ 88 h 102"/>
                  <a:gd name="T44" fmla="*/ 0 w 104"/>
                  <a:gd name="T45" fmla="*/ 78 h 102"/>
                  <a:gd name="T46" fmla="*/ 18 w 104"/>
                  <a:gd name="T47" fmla="*/ 46 h 102"/>
                  <a:gd name="T48" fmla="*/ 10 w 104"/>
                  <a:gd name="T49" fmla="*/ 6 h 102"/>
                  <a:gd name="T50" fmla="*/ 14 w 104"/>
                  <a:gd name="T51" fmla="*/ 18 h 102"/>
                  <a:gd name="T52" fmla="*/ 8 w 104"/>
                  <a:gd name="T53" fmla="*/ 34 h 102"/>
                  <a:gd name="T54" fmla="*/ 6 w 104"/>
                  <a:gd name="T55" fmla="*/ 20 h 102"/>
                  <a:gd name="T56" fmla="*/ 10 w 104"/>
                  <a:gd name="T57" fmla="*/ 6 h 102"/>
                  <a:gd name="T58" fmla="*/ 48 w 104"/>
                  <a:gd name="T59" fmla="*/ 10 h 102"/>
                  <a:gd name="T60" fmla="*/ 38 w 104"/>
                  <a:gd name="T61" fmla="*/ 34 h 102"/>
                  <a:gd name="T62" fmla="*/ 32 w 104"/>
                  <a:gd name="T63" fmla="*/ 30 h 102"/>
                  <a:gd name="T64" fmla="*/ 40 w 104"/>
                  <a:gd name="T65" fmla="*/ 6 h 102"/>
                  <a:gd name="T66" fmla="*/ 80 w 104"/>
                  <a:gd name="T67" fmla="*/ 12 h 102"/>
                  <a:gd name="T68" fmla="*/ 80 w 104"/>
                  <a:gd name="T69" fmla="*/ 0 h 102"/>
                  <a:gd name="T70" fmla="*/ 92 w 104"/>
                  <a:gd name="T71" fmla="*/ 0 h 102"/>
                  <a:gd name="T72" fmla="*/ 90 w 104"/>
                  <a:gd name="T73" fmla="*/ 62 h 102"/>
                  <a:gd name="T74" fmla="*/ 102 w 104"/>
                  <a:gd name="T75" fmla="*/ 58 h 102"/>
                  <a:gd name="T76" fmla="*/ 104 w 104"/>
                  <a:gd name="T77" fmla="*/ 70 h 102"/>
                  <a:gd name="T78" fmla="*/ 90 w 104"/>
                  <a:gd name="T79" fmla="*/ 72 h 102"/>
                  <a:gd name="T80" fmla="*/ 90 w 104"/>
                  <a:gd name="T81" fmla="*/ 90 h 102"/>
                  <a:gd name="T82" fmla="*/ 80 w 104"/>
                  <a:gd name="T83" fmla="*/ 102 h 102"/>
                  <a:gd name="T84" fmla="*/ 80 w 104"/>
                  <a:gd name="T85" fmla="*/ 90 h 102"/>
                  <a:gd name="T86" fmla="*/ 54 w 104"/>
                  <a:gd name="T87" fmla="*/ 80 h 102"/>
                  <a:gd name="T88" fmla="*/ 44 w 104"/>
                  <a:gd name="T89" fmla="*/ 84 h 102"/>
                  <a:gd name="T90" fmla="*/ 42 w 104"/>
                  <a:gd name="T91" fmla="*/ 72 h 102"/>
                  <a:gd name="T92" fmla="*/ 80 w 104"/>
                  <a:gd name="T93" fmla="*/ 64 h 102"/>
                  <a:gd name="T94" fmla="*/ 54 w 104"/>
                  <a:gd name="T95" fmla="*/ 36 h 102"/>
                  <a:gd name="T96" fmla="*/ 64 w 104"/>
                  <a:gd name="T97" fmla="*/ 44 h 102"/>
                  <a:gd name="T98" fmla="*/ 66 w 104"/>
                  <a:gd name="T99" fmla="*/ 60 h 102"/>
                  <a:gd name="T100" fmla="*/ 58 w 104"/>
                  <a:gd name="T101" fmla="*/ 50 h 102"/>
                  <a:gd name="T102" fmla="*/ 54 w 104"/>
                  <a:gd name="T103" fmla="*/ 36 h 102"/>
                  <a:gd name="T104" fmla="*/ 56 w 104"/>
                  <a:gd name="T105" fmla="*/ 8 h 102"/>
                  <a:gd name="T106" fmla="*/ 76 w 104"/>
                  <a:gd name="T107" fmla="*/ 24 h 102"/>
                  <a:gd name="T108" fmla="*/ 70 w 104"/>
                  <a:gd name="T109" fmla="*/ 32 h 102"/>
                  <a:gd name="T110" fmla="*/ 50 w 104"/>
                  <a:gd name="T111"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02">
                    <a:moveTo>
                      <a:pt x="12" y="46"/>
                    </a:moveTo>
                    <a:lnTo>
                      <a:pt x="12" y="46"/>
                    </a:lnTo>
                    <a:lnTo>
                      <a:pt x="2" y="48"/>
                    </a:lnTo>
                    <a:lnTo>
                      <a:pt x="2" y="38"/>
                    </a:lnTo>
                    <a:lnTo>
                      <a:pt x="2" y="38"/>
                    </a:lnTo>
                    <a:lnTo>
                      <a:pt x="12" y="38"/>
                    </a:lnTo>
                    <a:lnTo>
                      <a:pt x="20" y="38"/>
                    </a:lnTo>
                    <a:lnTo>
                      <a:pt x="20" y="12"/>
                    </a:lnTo>
                    <a:lnTo>
                      <a:pt x="20" y="12"/>
                    </a:lnTo>
                    <a:lnTo>
                      <a:pt x="20" y="0"/>
                    </a:lnTo>
                    <a:lnTo>
                      <a:pt x="30" y="0"/>
                    </a:lnTo>
                    <a:lnTo>
                      <a:pt x="30" y="0"/>
                    </a:lnTo>
                    <a:lnTo>
                      <a:pt x="30" y="12"/>
                    </a:lnTo>
                    <a:lnTo>
                      <a:pt x="30" y="38"/>
                    </a:lnTo>
                    <a:lnTo>
                      <a:pt x="36" y="38"/>
                    </a:lnTo>
                    <a:lnTo>
                      <a:pt x="36" y="38"/>
                    </a:lnTo>
                    <a:lnTo>
                      <a:pt x="44" y="38"/>
                    </a:lnTo>
                    <a:lnTo>
                      <a:pt x="44" y="46"/>
                    </a:lnTo>
                    <a:lnTo>
                      <a:pt x="44" y="46"/>
                    </a:lnTo>
                    <a:lnTo>
                      <a:pt x="36" y="46"/>
                    </a:lnTo>
                    <a:lnTo>
                      <a:pt x="30" y="46"/>
                    </a:lnTo>
                    <a:lnTo>
                      <a:pt x="30" y="46"/>
                    </a:lnTo>
                    <a:lnTo>
                      <a:pt x="38" y="56"/>
                    </a:lnTo>
                    <a:lnTo>
                      <a:pt x="46" y="64"/>
                    </a:lnTo>
                    <a:lnTo>
                      <a:pt x="46" y="64"/>
                    </a:lnTo>
                    <a:lnTo>
                      <a:pt x="40" y="74"/>
                    </a:lnTo>
                    <a:lnTo>
                      <a:pt x="40" y="74"/>
                    </a:lnTo>
                    <a:lnTo>
                      <a:pt x="34" y="64"/>
                    </a:lnTo>
                    <a:lnTo>
                      <a:pt x="30" y="56"/>
                    </a:lnTo>
                    <a:lnTo>
                      <a:pt x="30" y="56"/>
                    </a:lnTo>
                    <a:lnTo>
                      <a:pt x="30" y="72"/>
                    </a:lnTo>
                    <a:lnTo>
                      <a:pt x="30" y="90"/>
                    </a:lnTo>
                    <a:lnTo>
                      <a:pt x="30" y="90"/>
                    </a:lnTo>
                    <a:lnTo>
                      <a:pt x="30" y="102"/>
                    </a:lnTo>
                    <a:lnTo>
                      <a:pt x="20" y="102"/>
                    </a:lnTo>
                    <a:lnTo>
                      <a:pt x="20" y="102"/>
                    </a:lnTo>
                    <a:lnTo>
                      <a:pt x="20" y="90"/>
                    </a:lnTo>
                    <a:lnTo>
                      <a:pt x="20" y="74"/>
                    </a:lnTo>
                    <a:lnTo>
                      <a:pt x="20" y="74"/>
                    </a:lnTo>
                    <a:lnTo>
                      <a:pt x="20" y="60"/>
                    </a:lnTo>
                    <a:lnTo>
                      <a:pt x="20" y="60"/>
                    </a:lnTo>
                    <a:lnTo>
                      <a:pt x="14" y="76"/>
                    </a:lnTo>
                    <a:lnTo>
                      <a:pt x="6" y="88"/>
                    </a:lnTo>
                    <a:lnTo>
                      <a:pt x="6" y="88"/>
                    </a:lnTo>
                    <a:lnTo>
                      <a:pt x="0" y="78"/>
                    </a:lnTo>
                    <a:lnTo>
                      <a:pt x="0" y="78"/>
                    </a:lnTo>
                    <a:lnTo>
                      <a:pt x="10" y="64"/>
                    </a:lnTo>
                    <a:lnTo>
                      <a:pt x="18" y="46"/>
                    </a:lnTo>
                    <a:lnTo>
                      <a:pt x="12" y="46"/>
                    </a:lnTo>
                    <a:close/>
                    <a:moveTo>
                      <a:pt x="10" y="6"/>
                    </a:moveTo>
                    <a:lnTo>
                      <a:pt x="10" y="6"/>
                    </a:lnTo>
                    <a:lnTo>
                      <a:pt x="14" y="18"/>
                    </a:lnTo>
                    <a:lnTo>
                      <a:pt x="18" y="30"/>
                    </a:lnTo>
                    <a:lnTo>
                      <a:pt x="8" y="34"/>
                    </a:lnTo>
                    <a:lnTo>
                      <a:pt x="8" y="34"/>
                    </a:lnTo>
                    <a:lnTo>
                      <a:pt x="6" y="20"/>
                    </a:lnTo>
                    <a:lnTo>
                      <a:pt x="2" y="10"/>
                    </a:lnTo>
                    <a:lnTo>
                      <a:pt x="10" y="6"/>
                    </a:lnTo>
                    <a:close/>
                    <a:moveTo>
                      <a:pt x="48" y="10"/>
                    </a:moveTo>
                    <a:lnTo>
                      <a:pt x="48" y="10"/>
                    </a:lnTo>
                    <a:lnTo>
                      <a:pt x="44" y="22"/>
                    </a:lnTo>
                    <a:lnTo>
                      <a:pt x="38" y="34"/>
                    </a:lnTo>
                    <a:lnTo>
                      <a:pt x="32" y="30"/>
                    </a:lnTo>
                    <a:lnTo>
                      <a:pt x="32" y="30"/>
                    </a:lnTo>
                    <a:lnTo>
                      <a:pt x="36" y="20"/>
                    </a:lnTo>
                    <a:lnTo>
                      <a:pt x="40" y="6"/>
                    </a:lnTo>
                    <a:lnTo>
                      <a:pt x="48" y="10"/>
                    </a:lnTo>
                    <a:close/>
                    <a:moveTo>
                      <a:pt x="80" y="12"/>
                    </a:moveTo>
                    <a:lnTo>
                      <a:pt x="80" y="12"/>
                    </a:lnTo>
                    <a:lnTo>
                      <a:pt x="80" y="0"/>
                    </a:lnTo>
                    <a:lnTo>
                      <a:pt x="92" y="0"/>
                    </a:lnTo>
                    <a:lnTo>
                      <a:pt x="92" y="0"/>
                    </a:lnTo>
                    <a:lnTo>
                      <a:pt x="90" y="12"/>
                    </a:lnTo>
                    <a:lnTo>
                      <a:pt x="90" y="62"/>
                    </a:lnTo>
                    <a:lnTo>
                      <a:pt x="90" y="62"/>
                    </a:lnTo>
                    <a:lnTo>
                      <a:pt x="102" y="58"/>
                    </a:lnTo>
                    <a:lnTo>
                      <a:pt x="104" y="70"/>
                    </a:lnTo>
                    <a:lnTo>
                      <a:pt x="104" y="70"/>
                    </a:lnTo>
                    <a:lnTo>
                      <a:pt x="92" y="72"/>
                    </a:lnTo>
                    <a:lnTo>
                      <a:pt x="90" y="72"/>
                    </a:lnTo>
                    <a:lnTo>
                      <a:pt x="90" y="90"/>
                    </a:lnTo>
                    <a:lnTo>
                      <a:pt x="90" y="90"/>
                    </a:lnTo>
                    <a:lnTo>
                      <a:pt x="92" y="102"/>
                    </a:lnTo>
                    <a:lnTo>
                      <a:pt x="80" y="102"/>
                    </a:lnTo>
                    <a:lnTo>
                      <a:pt x="80" y="102"/>
                    </a:lnTo>
                    <a:lnTo>
                      <a:pt x="80" y="90"/>
                    </a:lnTo>
                    <a:lnTo>
                      <a:pt x="80" y="74"/>
                    </a:lnTo>
                    <a:lnTo>
                      <a:pt x="54" y="80"/>
                    </a:lnTo>
                    <a:lnTo>
                      <a:pt x="54" y="80"/>
                    </a:lnTo>
                    <a:lnTo>
                      <a:pt x="44" y="84"/>
                    </a:lnTo>
                    <a:lnTo>
                      <a:pt x="42" y="72"/>
                    </a:lnTo>
                    <a:lnTo>
                      <a:pt x="42" y="72"/>
                    </a:lnTo>
                    <a:lnTo>
                      <a:pt x="52" y="70"/>
                    </a:lnTo>
                    <a:lnTo>
                      <a:pt x="80" y="64"/>
                    </a:lnTo>
                    <a:lnTo>
                      <a:pt x="80" y="12"/>
                    </a:lnTo>
                    <a:close/>
                    <a:moveTo>
                      <a:pt x="54" y="36"/>
                    </a:moveTo>
                    <a:lnTo>
                      <a:pt x="54" y="36"/>
                    </a:lnTo>
                    <a:lnTo>
                      <a:pt x="64" y="44"/>
                    </a:lnTo>
                    <a:lnTo>
                      <a:pt x="74" y="52"/>
                    </a:lnTo>
                    <a:lnTo>
                      <a:pt x="66" y="60"/>
                    </a:lnTo>
                    <a:lnTo>
                      <a:pt x="66" y="60"/>
                    </a:lnTo>
                    <a:lnTo>
                      <a:pt x="58" y="50"/>
                    </a:lnTo>
                    <a:lnTo>
                      <a:pt x="46" y="42"/>
                    </a:lnTo>
                    <a:lnTo>
                      <a:pt x="54" y="36"/>
                    </a:lnTo>
                    <a:close/>
                    <a:moveTo>
                      <a:pt x="56" y="8"/>
                    </a:moveTo>
                    <a:lnTo>
                      <a:pt x="56" y="8"/>
                    </a:lnTo>
                    <a:lnTo>
                      <a:pt x="68" y="16"/>
                    </a:lnTo>
                    <a:lnTo>
                      <a:pt x="76" y="24"/>
                    </a:lnTo>
                    <a:lnTo>
                      <a:pt x="70" y="32"/>
                    </a:lnTo>
                    <a:lnTo>
                      <a:pt x="70" y="32"/>
                    </a:lnTo>
                    <a:lnTo>
                      <a:pt x="62" y="24"/>
                    </a:lnTo>
                    <a:lnTo>
                      <a:pt x="50" y="14"/>
                    </a:lnTo>
                    <a:lnTo>
                      <a:pt x="56" y="8"/>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 name="Freeform 182"/>
              <p:cNvSpPr>
                <a:spLocks/>
              </p:cNvSpPr>
              <p:nvPr/>
            </p:nvSpPr>
            <p:spPr bwMode="auto">
              <a:xfrm>
                <a:off x="3612" y="3168"/>
                <a:ext cx="126" cy="74"/>
              </a:xfrm>
              <a:custGeom>
                <a:avLst/>
                <a:gdLst>
                  <a:gd name="T0" fmla="*/ 84 w 126"/>
                  <a:gd name="T1" fmla="*/ 0 h 74"/>
                  <a:gd name="T2" fmla="*/ 84 w 126"/>
                  <a:gd name="T3" fmla="*/ 0 h 74"/>
                  <a:gd name="T4" fmla="*/ 80 w 126"/>
                  <a:gd name="T5" fmla="*/ 4 h 74"/>
                  <a:gd name="T6" fmla="*/ 76 w 126"/>
                  <a:gd name="T7" fmla="*/ 8 h 74"/>
                  <a:gd name="T8" fmla="*/ 70 w 126"/>
                  <a:gd name="T9" fmla="*/ 12 h 74"/>
                  <a:gd name="T10" fmla="*/ 64 w 126"/>
                  <a:gd name="T11" fmla="*/ 12 h 74"/>
                  <a:gd name="T12" fmla="*/ 64 w 126"/>
                  <a:gd name="T13" fmla="*/ 12 h 74"/>
                  <a:gd name="T14" fmla="*/ 58 w 126"/>
                  <a:gd name="T15" fmla="*/ 12 h 74"/>
                  <a:gd name="T16" fmla="*/ 52 w 126"/>
                  <a:gd name="T17" fmla="*/ 8 h 74"/>
                  <a:gd name="T18" fmla="*/ 46 w 126"/>
                  <a:gd name="T19" fmla="*/ 4 h 74"/>
                  <a:gd name="T20" fmla="*/ 44 w 126"/>
                  <a:gd name="T21" fmla="*/ 0 h 74"/>
                  <a:gd name="T22" fmla="*/ 2 w 126"/>
                  <a:gd name="T23" fmla="*/ 0 h 74"/>
                  <a:gd name="T24" fmla="*/ 2 w 126"/>
                  <a:gd name="T25" fmla="*/ 0 h 74"/>
                  <a:gd name="T26" fmla="*/ 0 w 126"/>
                  <a:gd name="T27" fmla="*/ 10 h 74"/>
                  <a:gd name="T28" fmla="*/ 0 w 126"/>
                  <a:gd name="T29" fmla="*/ 10 h 74"/>
                  <a:gd name="T30" fmla="*/ 2 w 126"/>
                  <a:gd name="T31" fmla="*/ 22 h 74"/>
                  <a:gd name="T32" fmla="*/ 6 w 126"/>
                  <a:gd name="T33" fmla="*/ 34 h 74"/>
                  <a:gd name="T34" fmla="*/ 12 w 126"/>
                  <a:gd name="T35" fmla="*/ 46 h 74"/>
                  <a:gd name="T36" fmla="*/ 20 w 126"/>
                  <a:gd name="T37" fmla="*/ 54 h 74"/>
                  <a:gd name="T38" fmla="*/ 28 w 126"/>
                  <a:gd name="T39" fmla="*/ 62 h 74"/>
                  <a:gd name="T40" fmla="*/ 40 w 126"/>
                  <a:gd name="T41" fmla="*/ 68 h 74"/>
                  <a:gd name="T42" fmla="*/ 52 w 126"/>
                  <a:gd name="T43" fmla="*/ 72 h 74"/>
                  <a:gd name="T44" fmla="*/ 64 w 126"/>
                  <a:gd name="T45" fmla="*/ 74 h 74"/>
                  <a:gd name="T46" fmla="*/ 64 w 126"/>
                  <a:gd name="T47" fmla="*/ 74 h 74"/>
                  <a:gd name="T48" fmla="*/ 76 w 126"/>
                  <a:gd name="T49" fmla="*/ 72 h 74"/>
                  <a:gd name="T50" fmla="*/ 88 w 126"/>
                  <a:gd name="T51" fmla="*/ 68 h 74"/>
                  <a:gd name="T52" fmla="*/ 100 w 126"/>
                  <a:gd name="T53" fmla="*/ 62 h 74"/>
                  <a:gd name="T54" fmla="*/ 108 w 126"/>
                  <a:gd name="T55" fmla="*/ 54 h 74"/>
                  <a:gd name="T56" fmla="*/ 116 w 126"/>
                  <a:gd name="T57" fmla="*/ 46 h 74"/>
                  <a:gd name="T58" fmla="*/ 122 w 126"/>
                  <a:gd name="T59" fmla="*/ 34 h 74"/>
                  <a:gd name="T60" fmla="*/ 126 w 126"/>
                  <a:gd name="T61" fmla="*/ 22 h 74"/>
                  <a:gd name="T62" fmla="*/ 126 w 126"/>
                  <a:gd name="T63" fmla="*/ 10 h 74"/>
                  <a:gd name="T64" fmla="*/ 126 w 126"/>
                  <a:gd name="T65" fmla="*/ 10 h 74"/>
                  <a:gd name="T66" fmla="*/ 126 w 126"/>
                  <a:gd name="T67" fmla="*/ 0 h 74"/>
                  <a:gd name="T68" fmla="*/ 84 w 126"/>
                  <a:gd name="T6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74">
                    <a:moveTo>
                      <a:pt x="84" y="0"/>
                    </a:moveTo>
                    <a:lnTo>
                      <a:pt x="84" y="0"/>
                    </a:lnTo>
                    <a:lnTo>
                      <a:pt x="80" y="4"/>
                    </a:lnTo>
                    <a:lnTo>
                      <a:pt x="76" y="8"/>
                    </a:lnTo>
                    <a:lnTo>
                      <a:pt x="70" y="12"/>
                    </a:lnTo>
                    <a:lnTo>
                      <a:pt x="64" y="12"/>
                    </a:lnTo>
                    <a:lnTo>
                      <a:pt x="64" y="12"/>
                    </a:lnTo>
                    <a:lnTo>
                      <a:pt x="58" y="12"/>
                    </a:lnTo>
                    <a:lnTo>
                      <a:pt x="52" y="8"/>
                    </a:lnTo>
                    <a:lnTo>
                      <a:pt x="46" y="4"/>
                    </a:lnTo>
                    <a:lnTo>
                      <a:pt x="44" y="0"/>
                    </a:lnTo>
                    <a:lnTo>
                      <a:pt x="2" y="0"/>
                    </a:lnTo>
                    <a:lnTo>
                      <a:pt x="2" y="0"/>
                    </a:lnTo>
                    <a:lnTo>
                      <a:pt x="0" y="10"/>
                    </a:lnTo>
                    <a:lnTo>
                      <a:pt x="0" y="10"/>
                    </a:lnTo>
                    <a:lnTo>
                      <a:pt x="2" y="22"/>
                    </a:lnTo>
                    <a:lnTo>
                      <a:pt x="6" y="34"/>
                    </a:lnTo>
                    <a:lnTo>
                      <a:pt x="12" y="46"/>
                    </a:lnTo>
                    <a:lnTo>
                      <a:pt x="20" y="54"/>
                    </a:lnTo>
                    <a:lnTo>
                      <a:pt x="28" y="62"/>
                    </a:lnTo>
                    <a:lnTo>
                      <a:pt x="40" y="68"/>
                    </a:lnTo>
                    <a:lnTo>
                      <a:pt x="52" y="72"/>
                    </a:lnTo>
                    <a:lnTo>
                      <a:pt x="64" y="74"/>
                    </a:lnTo>
                    <a:lnTo>
                      <a:pt x="64" y="74"/>
                    </a:lnTo>
                    <a:lnTo>
                      <a:pt x="76" y="72"/>
                    </a:lnTo>
                    <a:lnTo>
                      <a:pt x="88" y="68"/>
                    </a:lnTo>
                    <a:lnTo>
                      <a:pt x="100" y="62"/>
                    </a:lnTo>
                    <a:lnTo>
                      <a:pt x="108" y="54"/>
                    </a:lnTo>
                    <a:lnTo>
                      <a:pt x="116" y="46"/>
                    </a:lnTo>
                    <a:lnTo>
                      <a:pt x="122" y="34"/>
                    </a:lnTo>
                    <a:lnTo>
                      <a:pt x="126" y="22"/>
                    </a:lnTo>
                    <a:lnTo>
                      <a:pt x="126" y="10"/>
                    </a:lnTo>
                    <a:lnTo>
                      <a:pt x="126" y="10"/>
                    </a:lnTo>
                    <a:lnTo>
                      <a:pt x="126" y="0"/>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 name="Freeform 183"/>
              <p:cNvSpPr>
                <a:spLocks/>
              </p:cNvSpPr>
              <p:nvPr/>
            </p:nvSpPr>
            <p:spPr bwMode="auto">
              <a:xfrm>
                <a:off x="3618" y="3116"/>
                <a:ext cx="116" cy="36"/>
              </a:xfrm>
              <a:custGeom>
                <a:avLst/>
                <a:gdLst>
                  <a:gd name="T0" fmla="*/ 36 w 116"/>
                  <a:gd name="T1" fmla="*/ 36 h 36"/>
                  <a:gd name="T2" fmla="*/ 36 w 116"/>
                  <a:gd name="T3" fmla="*/ 36 h 36"/>
                  <a:gd name="T4" fmla="*/ 38 w 116"/>
                  <a:gd name="T5" fmla="*/ 30 h 36"/>
                  <a:gd name="T6" fmla="*/ 44 w 116"/>
                  <a:gd name="T7" fmla="*/ 24 h 36"/>
                  <a:gd name="T8" fmla="*/ 50 w 116"/>
                  <a:gd name="T9" fmla="*/ 20 h 36"/>
                  <a:gd name="T10" fmla="*/ 58 w 116"/>
                  <a:gd name="T11" fmla="*/ 20 h 36"/>
                  <a:gd name="T12" fmla="*/ 58 w 116"/>
                  <a:gd name="T13" fmla="*/ 20 h 36"/>
                  <a:gd name="T14" fmla="*/ 66 w 116"/>
                  <a:gd name="T15" fmla="*/ 20 h 36"/>
                  <a:gd name="T16" fmla="*/ 72 w 116"/>
                  <a:gd name="T17" fmla="*/ 24 h 36"/>
                  <a:gd name="T18" fmla="*/ 76 w 116"/>
                  <a:gd name="T19" fmla="*/ 30 h 36"/>
                  <a:gd name="T20" fmla="*/ 80 w 116"/>
                  <a:gd name="T21" fmla="*/ 36 h 36"/>
                  <a:gd name="T22" fmla="*/ 116 w 116"/>
                  <a:gd name="T23" fmla="*/ 36 h 36"/>
                  <a:gd name="T24" fmla="*/ 116 w 116"/>
                  <a:gd name="T25" fmla="*/ 36 h 36"/>
                  <a:gd name="T26" fmla="*/ 110 w 116"/>
                  <a:gd name="T27" fmla="*/ 28 h 36"/>
                  <a:gd name="T28" fmla="*/ 106 w 116"/>
                  <a:gd name="T29" fmla="*/ 22 h 36"/>
                  <a:gd name="T30" fmla="*/ 100 w 116"/>
                  <a:gd name="T31" fmla="*/ 14 h 36"/>
                  <a:gd name="T32" fmla="*/ 92 w 116"/>
                  <a:gd name="T33" fmla="*/ 10 h 36"/>
                  <a:gd name="T34" fmla="*/ 84 w 116"/>
                  <a:gd name="T35" fmla="*/ 6 h 36"/>
                  <a:gd name="T36" fmla="*/ 76 w 116"/>
                  <a:gd name="T37" fmla="*/ 2 h 36"/>
                  <a:gd name="T38" fmla="*/ 68 w 116"/>
                  <a:gd name="T39" fmla="*/ 0 h 36"/>
                  <a:gd name="T40" fmla="*/ 58 w 116"/>
                  <a:gd name="T41" fmla="*/ 0 h 36"/>
                  <a:gd name="T42" fmla="*/ 58 w 116"/>
                  <a:gd name="T43" fmla="*/ 0 h 36"/>
                  <a:gd name="T44" fmla="*/ 48 w 116"/>
                  <a:gd name="T45" fmla="*/ 0 h 36"/>
                  <a:gd name="T46" fmla="*/ 40 w 116"/>
                  <a:gd name="T47" fmla="*/ 2 h 36"/>
                  <a:gd name="T48" fmla="*/ 32 w 116"/>
                  <a:gd name="T49" fmla="*/ 6 h 36"/>
                  <a:gd name="T50" fmla="*/ 24 w 116"/>
                  <a:gd name="T51" fmla="*/ 10 h 36"/>
                  <a:gd name="T52" fmla="*/ 16 w 116"/>
                  <a:gd name="T53" fmla="*/ 14 h 36"/>
                  <a:gd name="T54" fmla="*/ 10 w 116"/>
                  <a:gd name="T55" fmla="*/ 22 h 36"/>
                  <a:gd name="T56" fmla="*/ 4 w 116"/>
                  <a:gd name="T57" fmla="*/ 28 h 36"/>
                  <a:gd name="T58" fmla="*/ 0 w 116"/>
                  <a:gd name="T59" fmla="*/ 36 h 36"/>
                  <a:gd name="T60" fmla="*/ 36 w 116"/>
                  <a:gd name="T6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36">
                    <a:moveTo>
                      <a:pt x="36" y="36"/>
                    </a:moveTo>
                    <a:lnTo>
                      <a:pt x="36" y="36"/>
                    </a:lnTo>
                    <a:lnTo>
                      <a:pt x="38" y="30"/>
                    </a:lnTo>
                    <a:lnTo>
                      <a:pt x="44" y="24"/>
                    </a:lnTo>
                    <a:lnTo>
                      <a:pt x="50" y="20"/>
                    </a:lnTo>
                    <a:lnTo>
                      <a:pt x="58" y="20"/>
                    </a:lnTo>
                    <a:lnTo>
                      <a:pt x="58" y="20"/>
                    </a:lnTo>
                    <a:lnTo>
                      <a:pt x="66" y="20"/>
                    </a:lnTo>
                    <a:lnTo>
                      <a:pt x="72" y="24"/>
                    </a:lnTo>
                    <a:lnTo>
                      <a:pt x="76" y="30"/>
                    </a:lnTo>
                    <a:lnTo>
                      <a:pt x="80" y="36"/>
                    </a:lnTo>
                    <a:lnTo>
                      <a:pt x="116" y="36"/>
                    </a:lnTo>
                    <a:lnTo>
                      <a:pt x="116" y="36"/>
                    </a:lnTo>
                    <a:lnTo>
                      <a:pt x="110" y="28"/>
                    </a:lnTo>
                    <a:lnTo>
                      <a:pt x="106" y="22"/>
                    </a:lnTo>
                    <a:lnTo>
                      <a:pt x="100" y="14"/>
                    </a:lnTo>
                    <a:lnTo>
                      <a:pt x="92" y="10"/>
                    </a:lnTo>
                    <a:lnTo>
                      <a:pt x="84" y="6"/>
                    </a:lnTo>
                    <a:lnTo>
                      <a:pt x="76" y="2"/>
                    </a:lnTo>
                    <a:lnTo>
                      <a:pt x="68" y="0"/>
                    </a:lnTo>
                    <a:lnTo>
                      <a:pt x="58" y="0"/>
                    </a:lnTo>
                    <a:lnTo>
                      <a:pt x="58" y="0"/>
                    </a:lnTo>
                    <a:lnTo>
                      <a:pt x="48" y="0"/>
                    </a:lnTo>
                    <a:lnTo>
                      <a:pt x="40" y="2"/>
                    </a:lnTo>
                    <a:lnTo>
                      <a:pt x="32" y="6"/>
                    </a:lnTo>
                    <a:lnTo>
                      <a:pt x="24" y="10"/>
                    </a:lnTo>
                    <a:lnTo>
                      <a:pt x="16" y="14"/>
                    </a:lnTo>
                    <a:lnTo>
                      <a:pt x="10" y="22"/>
                    </a:lnTo>
                    <a:lnTo>
                      <a:pt x="4" y="28"/>
                    </a:lnTo>
                    <a:lnTo>
                      <a:pt x="0" y="36"/>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 name="Freeform 184"/>
              <p:cNvSpPr>
                <a:spLocks/>
              </p:cNvSpPr>
              <p:nvPr/>
            </p:nvSpPr>
            <p:spPr bwMode="auto">
              <a:xfrm>
                <a:off x="3640" y="3254"/>
                <a:ext cx="72" cy="70"/>
              </a:xfrm>
              <a:custGeom>
                <a:avLst/>
                <a:gdLst>
                  <a:gd name="T0" fmla="*/ 36 w 72"/>
                  <a:gd name="T1" fmla="*/ 70 h 70"/>
                  <a:gd name="T2" fmla="*/ 36 w 72"/>
                  <a:gd name="T3" fmla="*/ 70 h 70"/>
                  <a:gd name="T4" fmla="*/ 44 w 72"/>
                  <a:gd name="T5" fmla="*/ 70 h 70"/>
                  <a:gd name="T6" fmla="*/ 50 w 72"/>
                  <a:gd name="T7" fmla="*/ 68 h 70"/>
                  <a:gd name="T8" fmla="*/ 58 w 72"/>
                  <a:gd name="T9" fmla="*/ 64 h 70"/>
                  <a:gd name="T10" fmla="*/ 62 w 72"/>
                  <a:gd name="T11" fmla="*/ 58 h 70"/>
                  <a:gd name="T12" fmla="*/ 66 w 72"/>
                  <a:gd name="T13" fmla="*/ 50 h 70"/>
                  <a:gd name="T14" fmla="*/ 70 w 72"/>
                  <a:gd name="T15" fmla="*/ 38 h 70"/>
                  <a:gd name="T16" fmla="*/ 72 w 72"/>
                  <a:gd name="T17" fmla="*/ 20 h 70"/>
                  <a:gd name="T18" fmla="*/ 72 w 72"/>
                  <a:gd name="T19" fmla="*/ 0 h 70"/>
                  <a:gd name="T20" fmla="*/ 72 w 72"/>
                  <a:gd name="T21" fmla="*/ 0 h 70"/>
                  <a:gd name="T22" fmla="*/ 0 w 72"/>
                  <a:gd name="T23" fmla="*/ 0 h 70"/>
                  <a:gd name="T24" fmla="*/ 0 w 72"/>
                  <a:gd name="T25" fmla="*/ 0 h 70"/>
                  <a:gd name="T26" fmla="*/ 0 w 72"/>
                  <a:gd name="T27" fmla="*/ 20 h 70"/>
                  <a:gd name="T28" fmla="*/ 2 w 72"/>
                  <a:gd name="T29" fmla="*/ 38 h 70"/>
                  <a:gd name="T30" fmla="*/ 6 w 72"/>
                  <a:gd name="T31" fmla="*/ 50 h 70"/>
                  <a:gd name="T32" fmla="*/ 10 w 72"/>
                  <a:gd name="T33" fmla="*/ 58 h 70"/>
                  <a:gd name="T34" fmla="*/ 14 w 72"/>
                  <a:gd name="T35" fmla="*/ 64 h 70"/>
                  <a:gd name="T36" fmla="*/ 20 w 72"/>
                  <a:gd name="T37" fmla="*/ 68 h 70"/>
                  <a:gd name="T38" fmla="*/ 28 w 72"/>
                  <a:gd name="T39" fmla="*/ 70 h 70"/>
                  <a:gd name="T40" fmla="*/ 36 w 72"/>
                  <a:gd name="T41" fmla="*/ 70 h 70"/>
                  <a:gd name="T42" fmla="*/ 36 w 72"/>
                  <a:gd name="T4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70">
                    <a:moveTo>
                      <a:pt x="36" y="70"/>
                    </a:moveTo>
                    <a:lnTo>
                      <a:pt x="36" y="70"/>
                    </a:lnTo>
                    <a:lnTo>
                      <a:pt x="44" y="70"/>
                    </a:lnTo>
                    <a:lnTo>
                      <a:pt x="50" y="68"/>
                    </a:lnTo>
                    <a:lnTo>
                      <a:pt x="58" y="64"/>
                    </a:lnTo>
                    <a:lnTo>
                      <a:pt x="62" y="58"/>
                    </a:lnTo>
                    <a:lnTo>
                      <a:pt x="66" y="50"/>
                    </a:lnTo>
                    <a:lnTo>
                      <a:pt x="70" y="38"/>
                    </a:lnTo>
                    <a:lnTo>
                      <a:pt x="72" y="20"/>
                    </a:lnTo>
                    <a:lnTo>
                      <a:pt x="72" y="0"/>
                    </a:lnTo>
                    <a:lnTo>
                      <a:pt x="72" y="0"/>
                    </a:lnTo>
                    <a:lnTo>
                      <a:pt x="0" y="0"/>
                    </a:lnTo>
                    <a:lnTo>
                      <a:pt x="0" y="0"/>
                    </a:lnTo>
                    <a:lnTo>
                      <a:pt x="0" y="20"/>
                    </a:lnTo>
                    <a:lnTo>
                      <a:pt x="2" y="38"/>
                    </a:lnTo>
                    <a:lnTo>
                      <a:pt x="6" y="50"/>
                    </a:lnTo>
                    <a:lnTo>
                      <a:pt x="10" y="58"/>
                    </a:lnTo>
                    <a:lnTo>
                      <a:pt x="14" y="64"/>
                    </a:lnTo>
                    <a:lnTo>
                      <a:pt x="20" y="68"/>
                    </a:lnTo>
                    <a:lnTo>
                      <a:pt x="28" y="70"/>
                    </a:lnTo>
                    <a:lnTo>
                      <a:pt x="36" y="70"/>
                    </a:lnTo>
                    <a:lnTo>
                      <a:pt x="3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 name="Freeform 185"/>
              <p:cNvSpPr>
                <a:spLocks/>
              </p:cNvSpPr>
              <p:nvPr/>
            </p:nvSpPr>
            <p:spPr bwMode="auto">
              <a:xfrm>
                <a:off x="3512" y="3254"/>
                <a:ext cx="328" cy="256"/>
              </a:xfrm>
              <a:custGeom>
                <a:avLst/>
                <a:gdLst>
                  <a:gd name="T0" fmla="*/ 272 w 328"/>
                  <a:gd name="T1" fmla="*/ 100 h 256"/>
                  <a:gd name="T2" fmla="*/ 272 w 328"/>
                  <a:gd name="T3" fmla="*/ 228 h 256"/>
                  <a:gd name="T4" fmla="*/ 274 w 328"/>
                  <a:gd name="T5" fmla="*/ 240 h 256"/>
                  <a:gd name="T6" fmla="*/ 290 w 328"/>
                  <a:gd name="T7" fmla="*/ 254 h 256"/>
                  <a:gd name="T8" fmla="*/ 300 w 328"/>
                  <a:gd name="T9" fmla="*/ 256 h 256"/>
                  <a:gd name="T10" fmla="*/ 320 w 328"/>
                  <a:gd name="T11" fmla="*/ 248 h 256"/>
                  <a:gd name="T12" fmla="*/ 328 w 328"/>
                  <a:gd name="T13" fmla="*/ 228 h 256"/>
                  <a:gd name="T14" fmla="*/ 328 w 328"/>
                  <a:gd name="T15" fmla="*/ 80 h 256"/>
                  <a:gd name="T16" fmla="*/ 326 w 328"/>
                  <a:gd name="T17" fmla="*/ 64 h 256"/>
                  <a:gd name="T18" fmla="*/ 314 w 328"/>
                  <a:gd name="T19" fmla="*/ 36 h 256"/>
                  <a:gd name="T20" fmla="*/ 292 w 328"/>
                  <a:gd name="T21" fmla="*/ 14 h 256"/>
                  <a:gd name="T22" fmla="*/ 262 w 328"/>
                  <a:gd name="T23" fmla="*/ 2 h 256"/>
                  <a:gd name="T24" fmla="*/ 246 w 328"/>
                  <a:gd name="T25" fmla="*/ 0 h 256"/>
                  <a:gd name="T26" fmla="*/ 218 w 328"/>
                  <a:gd name="T27" fmla="*/ 0 h 256"/>
                  <a:gd name="T28" fmla="*/ 214 w 328"/>
                  <a:gd name="T29" fmla="*/ 40 h 256"/>
                  <a:gd name="T30" fmla="*/ 206 w 328"/>
                  <a:gd name="T31" fmla="*/ 66 h 256"/>
                  <a:gd name="T32" fmla="*/ 192 w 328"/>
                  <a:gd name="T33" fmla="*/ 82 h 256"/>
                  <a:gd name="T34" fmla="*/ 174 w 328"/>
                  <a:gd name="T35" fmla="*/ 86 h 256"/>
                  <a:gd name="T36" fmla="*/ 174 w 328"/>
                  <a:gd name="T37" fmla="*/ 158 h 256"/>
                  <a:gd name="T38" fmla="*/ 184 w 328"/>
                  <a:gd name="T39" fmla="*/ 166 h 256"/>
                  <a:gd name="T40" fmla="*/ 186 w 328"/>
                  <a:gd name="T41" fmla="*/ 178 h 256"/>
                  <a:gd name="T42" fmla="*/ 186 w 328"/>
                  <a:gd name="T43" fmla="*/ 186 h 256"/>
                  <a:gd name="T44" fmla="*/ 174 w 328"/>
                  <a:gd name="T45" fmla="*/ 198 h 256"/>
                  <a:gd name="T46" fmla="*/ 166 w 328"/>
                  <a:gd name="T47" fmla="*/ 200 h 256"/>
                  <a:gd name="T48" fmla="*/ 150 w 328"/>
                  <a:gd name="T49" fmla="*/ 194 h 256"/>
                  <a:gd name="T50" fmla="*/ 144 w 328"/>
                  <a:gd name="T51" fmla="*/ 178 h 256"/>
                  <a:gd name="T52" fmla="*/ 144 w 328"/>
                  <a:gd name="T53" fmla="*/ 172 h 256"/>
                  <a:gd name="T54" fmla="*/ 152 w 328"/>
                  <a:gd name="T55" fmla="*/ 162 h 256"/>
                  <a:gd name="T56" fmla="*/ 156 w 328"/>
                  <a:gd name="T57" fmla="*/ 88 h 256"/>
                  <a:gd name="T58" fmla="*/ 146 w 328"/>
                  <a:gd name="T59" fmla="*/ 86 h 256"/>
                  <a:gd name="T60" fmla="*/ 130 w 328"/>
                  <a:gd name="T61" fmla="*/ 76 h 256"/>
                  <a:gd name="T62" fmla="*/ 118 w 328"/>
                  <a:gd name="T63" fmla="*/ 54 h 256"/>
                  <a:gd name="T64" fmla="*/ 112 w 328"/>
                  <a:gd name="T65" fmla="*/ 20 h 256"/>
                  <a:gd name="T66" fmla="*/ 112 w 328"/>
                  <a:gd name="T67" fmla="*/ 0 h 256"/>
                  <a:gd name="T68" fmla="*/ 84 w 328"/>
                  <a:gd name="T69" fmla="*/ 0 h 256"/>
                  <a:gd name="T70" fmla="*/ 52 w 328"/>
                  <a:gd name="T71" fmla="*/ 6 h 256"/>
                  <a:gd name="T72" fmla="*/ 26 w 328"/>
                  <a:gd name="T73" fmla="*/ 24 h 256"/>
                  <a:gd name="T74" fmla="*/ 8 w 328"/>
                  <a:gd name="T75" fmla="*/ 48 h 256"/>
                  <a:gd name="T76" fmla="*/ 0 w 328"/>
                  <a:gd name="T77" fmla="*/ 80 h 256"/>
                  <a:gd name="T78" fmla="*/ 0 w 328"/>
                  <a:gd name="T79" fmla="*/ 228 h 256"/>
                  <a:gd name="T80" fmla="*/ 2 w 328"/>
                  <a:gd name="T81" fmla="*/ 240 h 256"/>
                  <a:gd name="T82" fmla="*/ 16 w 328"/>
                  <a:gd name="T83" fmla="*/ 254 h 256"/>
                  <a:gd name="T84" fmla="*/ 28 w 328"/>
                  <a:gd name="T85" fmla="*/ 256 h 256"/>
                  <a:gd name="T86" fmla="*/ 46 w 328"/>
                  <a:gd name="T87" fmla="*/ 248 h 256"/>
                  <a:gd name="T88" fmla="*/ 56 w 328"/>
                  <a:gd name="T89" fmla="*/ 228 h 256"/>
                  <a:gd name="T90" fmla="*/ 56 w 328"/>
                  <a:gd name="T91" fmla="*/ 100 h 256"/>
                  <a:gd name="T92" fmla="*/ 78 w 328"/>
                  <a:gd name="T93" fmla="*/ 252 h 256"/>
                  <a:gd name="T94" fmla="*/ 250 w 328"/>
                  <a:gd name="T95" fmla="*/ 10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8" h="256">
                    <a:moveTo>
                      <a:pt x="250" y="100"/>
                    </a:moveTo>
                    <a:lnTo>
                      <a:pt x="272" y="100"/>
                    </a:lnTo>
                    <a:lnTo>
                      <a:pt x="272" y="100"/>
                    </a:lnTo>
                    <a:lnTo>
                      <a:pt x="272" y="228"/>
                    </a:lnTo>
                    <a:lnTo>
                      <a:pt x="272" y="228"/>
                    </a:lnTo>
                    <a:lnTo>
                      <a:pt x="274" y="240"/>
                    </a:lnTo>
                    <a:lnTo>
                      <a:pt x="280" y="248"/>
                    </a:lnTo>
                    <a:lnTo>
                      <a:pt x="290" y="254"/>
                    </a:lnTo>
                    <a:lnTo>
                      <a:pt x="300" y="256"/>
                    </a:lnTo>
                    <a:lnTo>
                      <a:pt x="300" y="256"/>
                    </a:lnTo>
                    <a:lnTo>
                      <a:pt x="310" y="254"/>
                    </a:lnTo>
                    <a:lnTo>
                      <a:pt x="320" y="248"/>
                    </a:lnTo>
                    <a:lnTo>
                      <a:pt x="326" y="240"/>
                    </a:lnTo>
                    <a:lnTo>
                      <a:pt x="328" y="228"/>
                    </a:lnTo>
                    <a:lnTo>
                      <a:pt x="328" y="228"/>
                    </a:lnTo>
                    <a:lnTo>
                      <a:pt x="328" y="80"/>
                    </a:lnTo>
                    <a:lnTo>
                      <a:pt x="328" y="80"/>
                    </a:lnTo>
                    <a:lnTo>
                      <a:pt x="326" y="64"/>
                    </a:lnTo>
                    <a:lnTo>
                      <a:pt x="320" y="48"/>
                    </a:lnTo>
                    <a:lnTo>
                      <a:pt x="314" y="36"/>
                    </a:lnTo>
                    <a:lnTo>
                      <a:pt x="304" y="24"/>
                    </a:lnTo>
                    <a:lnTo>
                      <a:pt x="292" y="14"/>
                    </a:lnTo>
                    <a:lnTo>
                      <a:pt x="278" y="6"/>
                    </a:lnTo>
                    <a:lnTo>
                      <a:pt x="262" y="2"/>
                    </a:lnTo>
                    <a:lnTo>
                      <a:pt x="246" y="0"/>
                    </a:lnTo>
                    <a:lnTo>
                      <a:pt x="246" y="0"/>
                    </a:lnTo>
                    <a:lnTo>
                      <a:pt x="218" y="0"/>
                    </a:lnTo>
                    <a:lnTo>
                      <a:pt x="218" y="0"/>
                    </a:lnTo>
                    <a:lnTo>
                      <a:pt x="216" y="20"/>
                    </a:lnTo>
                    <a:lnTo>
                      <a:pt x="214" y="40"/>
                    </a:lnTo>
                    <a:lnTo>
                      <a:pt x="210" y="54"/>
                    </a:lnTo>
                    <a:lnTo>
                      <a:pt x="206" y="66"/>
                    </a:lnTo>
                    <a:lnTo>
                      <a:pt x="200" y="76"/>
                    </a:lnTo>
                    <a:lnTo>
                      <a:pt x="192" y="82"/>
                    </a:lnTo>
                    <a:lnTo>
                      <a:pt x="182" y="86"/>
                    </a:lnTo>
                    <a:lnTo>
                      <a:pt x="174" y="86"/>
                    </a:lnTo>
                    <a:lnTo>
                      <a:pt x="174" y="158"/>
                    </a:lnTo>
                    <a:lnTo>
                      <a:pt x="174" y="158"/>
                    </a:lnTo>
                    <a:lnTo>
                      <a:pt x="178" y="162"/>
                    </a:lnTo>
                    <a:lnTo>
                      <a:pt x="184" y="166"/>
                    </a:lnTo>
                    <a:lnTo>
                      <a:pt x="186" y="172"/>
                    </a:lnTo>
                    <a:lnTo>
                      <a:pt x="186" y="178"/>
                    </a:lnTo>
                    <a:lnTo>
                      <a:pt x="186" y="178"/>
                    </a:lnTo>
                    <a:lnTo>
                      <a:pt x="186" y="186"/>
                    </a:lnTo>
                    <a:lnTo>
                      <a:pt x="180" y="194"/>
                    </a:lnTo>
                    <a:lnTo>
                      <a:pt x="174" y="198"/>
                    </a:lnTo>
                    <a:lnTo>
                      <a:pt x="166" y="200"/>
                    </a:lnTo>
                    <a:lnTo>
                      <a:pt x="166" y="200"/>
                    </a:lnTo>
                    <a:lnTo>
                      <a:pt x="156" y="198"/>
                    </a:lnTo>
                    <a:lnTo>
                      <a:pt x="150" y="194"/>
                    </a:lnTo>
                    <a:lnTo>
                      <a:pt x="146" y="186"/>
                    </a:lnTo>
                    <a:lnTo>
                      <a:pt x="144" y="178"/>
                    </a:lnTo>
                    <a:lnTo>
                      <a:pt x="144" y="178"/>
                    </a:lnTo>
                    <a:lnTo>
                      <a:pt x="144" y="172"/>
                    </a:lnTo>
                    <a:lnTo>
                      <a:pt x="148" y="166"/>
                    </a:lnTo>
                    <a:lnTo>
                      <a:pt x="152" y="162"/>
                    </a:lnTo>
                    <a:lnTo>
                      <a:pt x="156" y="158"/>
                    </a:lnTo>
                    <a:lnTo>
                      <a:pt x="156" y="88"/>
                    </a:lnTo>
                    <a:lnTo>
                      <a:pt x="156" y="88"/>
                    </a:lnTo>
                    <a:lnTo>
                      <a:pt x="146" y="86"/>
                    </a:lnTo>
                    <a:lnTo>
                      <a:pt x="138" y="82"/>
                    </a:lnTo>
                    <a:lnTo>
                      <a:pt x="130" y="76"/>
                    </a:lnTo>
                    <a:lnTo>
                      <a:pt x="124" y="66"/>
                    </a:lnTo>
                    <a:lnTo>
                      <a:pt x="118" y="54"/>
                    </a:lnTo>
                    <a:lnTo>
                      <a:pt x="114" y="38"/>
                    </a:lnTo>
                    <a:lnTo>
                      <a:pt x="112" y="20"/>
                    </a:lnTo>
                    <a:lnTo>
                      <a:pt x="112" y="0"/>
                    </a:lnTo>
                    <a:lnTo>
                      <a:pt x="112" y="0"/>
                    </a:lnTo>
                    <a:lnTo>
                      <a:pt x="84" y="0"/>
                    </a:lnTo>
                    <a:lnTo>
                      <a:pt x="84" y="0"/>
                    </a:lnTo>
                    <a:lnTo>
                      <a:pt x="68" y="2"/>
                    </a:lnTo>
                    <a:lnTo>
                      <a:pt x="52" y="6"/>
                    </a:lnTo>
                    <a:lnTo>
                      <a:pt x="38" y="14"/>
                    </a:lnTo>
                    <a:lnTo>
                      <a:pt x="26" y="24"/>
                    </a:lnTo>
                    <a:lnTo>
                      <a:pt x="16" y="36"/>
                    </a:lnTo>
                    <a:lnTo>
                      <a:pt x="8" y="48"/>
                    </a:lnTo>
                    <a:lnTo>
                      <a:pt x="2" y="64"/>
                    </a:lnTo>
                    <a:lnTo>
                      <a:pt x="0" y="80"/>
                    </a:lnTo>
                    <a:lnTo>
                      <a:pt x="0" y="80"/>
                    </a:lnTo>
                    <a:lnTo>
                      <a:pt x="0" y="228"/>
                    </a:lnTo>
                    <a:lnTo>
                      <a:pt x="0" y="228"/>
                    </a:lnTo>
                    <a:lnTo>
                      <a:pt x="2" y="240"/>
                    </a:lnTo>
                    <a:lnTo>
                      <a:pt x="8" y="248"/>
                    </a:lnTo>
                    <a:lnTo>
                      <a:pt x="16" y="254"/>
                    </a:lnTo>
                    <a:lnTo>
                      <a:pt x="28" y="256"/>
                    </a:lnTo>
                    <a:lnTo>
                      <a:pt x="28" y="256"/>
                    </a:lnTo>
                    <a:lnTo>
                      <a:pt x="38" y="254"/>
                    </a:lnTo>
                    <a:lnTo>
                      <a:pt x="46" y="248"/>
                    </a:lnTo>
                    <a:lnTo>
                      <a:pt x="52" y="240"/>
                    </a:lnTo>
                    <a:lnTo>
                      <a:pt x="56" y="228"/>
                    </a:lnTo>
                    <a:lnTo>
                      <a:pt x="56" y="228"/>
                    </a:lnTo>
                    <a:lnTo>
                      <a:pt x="56" y="100"/>
                    </a:lnTo>
                    <a:lnTo>
                      <a:pt x="78" y="100"/>
                    </a:lnTo>
                    <a:lnTo>
                      <a:pt x="78" y="252"/>
                    </a:lnTo>
                    <a:lnTo>
                      <a:pt x="250" y="252"/>
                    </a:lnTo>
                    <a:lnTo>
                      <a:pt x="25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 name="Freeform 186"/>
              <p:cNvSpPr>
                <a:spLocks/>
              </p:cNvSpPr>
              <p:nvPr/>
            </p:nvSpPr>
            <p:spPr bwMode="auto">
              <a:xfrm>
                <a:off x="2002" y="3114"/>
                <a:ext cx="126" cy="128"/>
              </a:xfrm>
              <a:custGeom>
                <a:avLst/>
                <a:gdLst>
                  <a:gd name="T0" fmla="*/ 64 w 126"/>
                  <a:gd name="T1" fmla="*/ 128 h 128"/>
                  <a:gd name="T2" fmla="*/ 64 w 126"/>
                  <a:gd name="T3" fmla="*/ 128 h 128"/>
                  <a:gd name="T4" fmla="*/ 76 w 126"/>
                  <a:gd name="T5" fmla="*/ 126 h 128"/>
                  <a:gd name="T6" fmla="*/ 88 w 126"/>
                  <a:gd name="T7" fmla="*/ 122 h 128"/>
                  <a:gd name="T8" fmla="*/ 100 w 126"/>
                  <a:gd name="T9" fmla="*/ 116 h 128"/>
                  <a:gd name="T10" fmla="*/ 108 w 126"/>
                  <a:gd name="T11" fmla="*/ 108 h 128"/>
                  <a:gd name="T12" fmla="*/ 116 w 126"/>
                  <a:gd name="T13" fmla="*/ 100 h 128"/>
                  <a:gd name="T14" fmla="*/ 122 w 126"/>
                  <a:gd name="T15" fmla="*/ 88 h 128"/>
                  <a:gd name="T16" fmla="*/ 126 w 126"/>
                  <a:gd name="T17" fmla="*/ 76 h 128"/>
                  <a:gd name="T18" fmla="*/ 126 w 126"/>
                  <a:gd name="T19" fmla="*/ 64 h 128"/>
                  <a:gd name="T20" fmla="*/ 126 w 126"/>
                  <a:gd name="T21" fmla="*/ 64 h 128"/>
                  <a:gd name="T22" fmla="*/ 126 w 126"/>
                  <a:gd name="T23" fmla="*/ 52 h 128"/>
                  <a:gd name="T24" fmla="*/ 122 w 126"/>
                  <a:gd name="T25" fmla="*/ 40 h 128"/>
                  <a:gd name="T26" fmla="*/ 116 w 126"/>
                  <a:gd name="T27" fmla="*/ 28 h 128"/>
                  <a:gd name="T28" fmla="*/ 108 w 126"/>
                  <a:gd name="T29" fmla="*/ 20 h 128"/>
                  <a:gd name="T30" fmla="*/ 100 w 126"/>
                  <a:gd name="T31" fmla="*/ 12 h 128"/>
                  <a:gd name="T32" fmla="*/ 88 w 126"/>
                  <a:gd name="T33" fmla="*/ 6 h 128"/>
                  <a:gd name="T34" fmla="*/ 76 w 126"/>
                  <a:gd name="T35" fmla="*/ 2 h 128"/>
                  <a:gd name="T36" fmla="*/ 64 w 126"/>
                  <a:gd name="T37" fmla="*/ 0 h 128"/>
                  <a:gd name="T38" fmla="*/ 64 w 126"/>
                  <a:gd name="T39" fmla="*/ 0 h 128"/>
                  <a:gd name="T40" fmla="*/ 52 w 126"/>
                  <a:gd name="T41" fmla="*/ 2 h 128"/>
                  <a:gd name="T42" fmla="*/ 40 w 126"/>
                  <a:gd name="T43" fmla="*/ 6 h 128"/>
                  <a:gd name="T44" fmla="*/ 28 w 126"/>
                  <a:gd name="T45" fmla="*/ 12 h 128"/>
                  <a:gd name="T46" fmla="*/ 20 w 126"/>
                  <a:gd name="T47" fmla="*/ 20 h 128"/>
                  <a:gd name="T48" fmla="*/ 12 w 126"/>
                  <a:gd name="T49" fmla="*/ 28 h 128"/>
                  <a:gd name="T50" fmla="*/ 6 w 126"/>
                  <a:gd name="T51" fmla="*/ 40 h 128"/>
                  <a:gd name="T52" fmla="*/ 2 w 126"/>
                  <a:gd name="T53" fmla="*/ 52 h 128"/>
                  <a:gd name="T54" fmla="*/ 0 w 126"/>
                  <a:gd name="T55" fmla="*/ 64 h 128"/>
                  <a:gd name="T56" fmla="*/ 0 w 126"/>
                  <a:gd name="T57" fmla="*/ 64 h 128"/>
                  <a:gd name="T58" fmla="*/ 2 w 126"/>
                  <a:gd name="T59" fmla="*/ 76 h 128"/>
                  <a:gd name="T60" fmla="*/ 6 w 126"/>
                  <a:gd name="T61" fmla="*/ 88 h 128"/>
                  <a:gd name="T62" fmla="*/ 12 w 126"/>
                  <a:gd name="T63" fmla="*/ 100 h 128"/>
                  <a:gd name="T64" fmla="*/ 20 w 126"/>
                  <a:gd name="T65" fmla="*/ 108 h 128"/>
                  <a:gd name="T66" fmla="*/ 28 w 126"/>
                  <a:gd name="T67" fmla="*/ 116 h 128"/>
                  <a:gd name="T68" fmla="*/ 40 w 126"/>
                  <a:gd name="T69" fmla="*/ 122 h 128"/>
                  <a:gd name="T70" fmla="*/ 52 w 126"/>
                  <a:gd name="T71" fmla="*/ 126 h 128"/>
                  <a:gd name="T72" fmla="*/ 64 w 126"/>
                  <a:gd name="T73" fmla="*/ 128 h 128"/>
                  <a:gd name="T74" fmla="*/ 64 w 126"/>
                  <a:gd name="T7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8">
                    <a:moveTo>
                      <a:pt x="64" y="128"/>
                    </a:moveTo>
                    <a:lnTo>
                      <a:pt x="64" y="128"/>
                    </a:lnTo>
                    <a:lnTo>
                      <a:pt x="76" y="126"/>
                    </a:lnTo>
                    <a:lnTo>
                      <a:pt x="88" y="122"/>
                    </a:lnTo>
                    <a:lnTo>
                      <a:pt x="100" y="116"/>
                    </a:lnTo>
                    <a:lnTo>
                      <a:pt x="108" y="108"/>
                    </a:lnTo>
                    <a:lnTo>
                      <a:pt x="116" y="100"/>
                    </a:lnTo>
                    <a:lnTo>
                      <a:pt x="122" y="88"/>
                    </a:lnTo>
                    <a:lnTo>
                      <a:pt x="126" y="76"/>
                    </a:lnTo>
                    <a:lnTo>
                      <a:pt x="126" y="64"/>
                    </a:lnTo>
                    <a:lnTo>
                      <a:pt x="126" y="64"/>
                    </a:lnTo>
                    <a:lnTo>
                      <a:pt x="126" y="52"/>
                    </a:lnTo>
                    <a:lnTo>
                      <a:pt x="122" y="40"/>
                    </a:lnTo>
                    <a:lnTo>
                      <a:pt x="116" y="28"/>
                    </a:lnTo>
                    <a:lnTo>
                      <a:pt x="108" y="20"/>
                    </a:lnTo>
                    <a:lnTo>
                      <a:pt x="100" y="12"/>
                    </a:lnTo>
                    <a:lnTo>
                      <a:pt x="88" y="6"/>
                    </a:lnTo>
                    <a:lnTo>
                      <a:pt x="76" y="2"/>
                    </a:lnTo>
                    <a:lnTo>
                      <a:pt x="64" y="0"/>
                    </a:lnTo>
                    <a:lnTo>
                      <a:pt x="64" y="0"/>
                    </a:lnTo>
                    <a:lnTo>
                      <a:pt x="52" y="2"/>
                    </a:lnTo>
                    <a:lnTo>
                      <a:pt x="40" y="6"/>
                    </a:lnTo>
                    <a:lnTo>
                      <a:pt x="28" y="12"/>
                    </a:lnTo>
                    <a:lnTo>
                      <a:pt x="20" y="20"/>
                    </a:lnTo>
                    <a:lnTo>
                      <a:pt x="12" y="28"/>
                    </a:lnTo>
                    <a:lnTo>
                      <a:pt x="6" y="40"/>
                    </a:lnTo>
                    <a:lnTo>
                      <a:pt x="2" y="52"/>
                    </a:lnTo>
                    <a:lnTo>
                      <a:pt x="0" y="64"/>
                    </a:lnTo>
                    <a:lnTo>
                      <a:pt x="0" y="64"/>
                    </a:lnTo>
                    <a:lnTo>
                      <a:pt x="2" y="76"/>
                    </a:lnTo>
                    <a:lnTo>
                      <a:pt x="6" y="88"/>
                    </a:lnTo>
                    <a:lnTo>
                      <a:pt x="12" y="100"/>
                    </a:lnTo>
                    <a:lnTo>
                      <a:pt x="20" y="108"/>
                    </a:lnTo>
                    <a:lnTo>
                      <a:pt x="28" y="116"/>
                    </a:lnTo>
                    <a:lnTo>
                      <a:pt x="40" y="122"/>
                    </a:lnTo>
                    <a:lnTo>
                      <a:pt x="52" y="126"/>
                    </a:lnTo>
                    <a:lnTo>
                      <a:pt x="64" y="128"/>
                    </a:lnTo>
                    <a:lnTo>
                      <a:pt x="64"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 name="Freeform 187"/>
              <p:cNvSpPr>
                <a:spLocks noEditPoints="1"/>
              </p:cNvSpPr>
              <p:nvPr/>
            </p:nvSpPr>
            <p:spPr bwMode="auto">
              <a:xfrm>
                <a:off x="1902" y="3254"/>
                <a:ext cx="328" cy="256"/>
              </a:xfrm>
              <a:custGeom>
                <a:avLst/>
                <a:gdLst>
                  <a:gd name="T0" fmla="*/ 212 w 328"/>
                  <a:gd name="T1" fmla="*/ 0 h 256"/>
                  <a:gd name="T2" fmla="*/ 188 w 328"/>
                  <a:gd name="T3" fmla="*/ 0 h 256"/>
                  <a:gd name="T4" fmla="*/ 150 w 328"/>
                  <a:gd name="T5" fmla="*/ 56 h 256"/>
                  <a:gd name="T6" fmla="*/ 82 w 328"/>
                  <a:gd name="T7" fmla="*/ 0 h 256"/>
                  <a:gd name="T8" fmla="*/ 36 w 328"/>
                  <a:gd name="T9" fmla="*/ 14 h 256"/>
                  <a:gd name="T10" fmla="*/ 6 w 328"/>
                  <a:gd name="T11" fmla="*/ 48 h 256"/>
                  <a:gd name="T12" fmla="*/ 0 w 328"/>
                  <a:gd name="T13" fmla="*/ 80 h 256"/>
                  <a:gd name="T14" fmla="*/ 2 w 328"/>
                  <a:gd name="T15" fmla="*/ 240 h 256"/>
                  <a:gd name="T16" fmla="*/ 28 w 328"/>
                  <a:gd name="T17" fmla="*/ 256 h 256"/>
                  <a:gd name="T18" fmla="*/ 48 w 328"/>
                  <a:gd name="T19" fmla="*/ 248 h 256"/>
                  <a:gd name="T20" fmla="*/ 56 w 328"/>
                  <a:gd name="T21" fmla="*/ 228 h 256"/>
                  <a:gd name="T22" fmla="*/ 78 w 328"/>
                  <a:gd name="T23" fmla="*/ 252 h 256"/>
                  <a:gd name="T24" fmla="*/ 272 w 328"/>
                  <a:gd name="T25" fmla="*/ 100 h 256"/>
                  <a:gd name="T26" fmla="*/ 272 w 328"/>
                  <a:gd name="T27" fmla="*/ 228 h 256"/>
                  <a:gd name="T28" fmla="*/ 290 w 328"/>
                  <a:gd name="T29" fmla="*/ 254 h 256"/>
                  <a:gd name="T30" fmla="*/ 310 w 328"/>
                  <a:gd name="T31" fmla="*/ 254 h 256"/>
                  <a:gd name="T32" fmla="*/ 328 w 328"/>
                  <a:gd name="T33" fmla="*/ 228 h 256"/>
                  <a:gd name="T34" fmla="*/ 328 w 328"/>
                  <a:gd name="T35" fmla="*/ 80 h 256"/>
                  <a:gd name="T36" fmla="*/ 312 w 328"/>
                  <a:gd name="T37" fmla="*/ 36 h 256"/>
                  <a:gd name="T38" fmla="*/ 276 w 328"/>
                  <a:gd name="T39" fmla="*/ 6 h 256"/>
                  <a:gd name="T40" fmla="*/ 244 w 328"/>
                  <a:gd name="T41" fmla="*/ 0 h 256"/>
                  <a:gd name="T42" fmla="*/ 158 w 328"/>
                  <a:gd name="T43" fmla="*/ 216 h 256"/>
                  <a:gd name="T44" fmla="*/ 150 w 328"/>
                  <a:gd name="T45" fmla="*/ 204 h 256"/>
                  <a:gd name="T46" fmla="*/ 154 w 328"/>
                  <a:gd name="T47" fmla="*/ 194 h 256"/>
                  <a:gd name="T48" fmla="*/ 164 w 328"/>
                  <a:gd name="T49" fmla="*/ 190 h 256"/>
                  <a:gd name="T50" fmla="*/ 176 w 328"/>
                  <a:gd name="T51" fmla="*/ 198 h 256"/>
                  <a:gd name="T52" fmla="*/ 176 w 328"/>
                  <a:gd name="T53" fmla="*/ 208 h 256"/>
                  <a:gd name="T54" fmla="*/ 164 w 328"/>
                  <a:gd name="T55" fmla="*/ 216 h 256"/>
                  <a:gd name="T56" fmla="*/ 164 w 328"/>
                  <a:gd name="T57" fmla="*/ 168 h 256"/>
                  <a:gd name="T58" fmla="*/ 150 w 328"/>
                  <a:gd name="T59" fmla="*/ 160 h 256"/>
                  <a:gd name="T60" fmla="*/ 150 w 328"/>
                  <a:gd name="T61" fmla="*/ 148 h 256"/>
                  <a:gd name="T62" fmla="*/ 164 w 328"/>
                  <a:gd name="T63" fmla="*/ 140 h 256"/>
                  <a:gd name="T64" fmla="*/ 172 w 328"/>
                  <a:gd name="T65" fmla="*/ 144 h 256"/>
                  <a:gd name="T66" fmla="*/ 176 w 328"/>
                  <a:gd name="T67" fmla="*/ 154 h 256"/>
                  <a:gd name="T68" fmla="*/ 168 w 328"/>
                  <a:gd name="T69" fmla="*/ 166 h 256"/>
                  <a:gd name="T70" fmla="*/ 164 w 328"/>
                  <a:gd name="T71" fmla="*/ 118 h 256"/>
                  <a:gd name="T72" fmla="*/ 154 w 328"/>
                  <a:gd name="T73" fmla="*/ 114 h 256"/>
                  <a:gd name="T74" fmla="*/ 150 w 328"/>
                  <a:gd name="T75" fmla="*/ 104 h 256"/>
                  <a:gd name="T76" fmla="*/ 158 w 328"/>
                  <a:gd name="T77" fmla="*/ 92 h 256"/>
                  <a:gd name="T78" fmla="*/ 168 w 328"/>
                  <a:gd name="T79" fmla="*/ 92 h 256"/>
                  <a:gd name="T80" fmla="*/ 176 w 328"/>
                  <a:gd name="T81" fmla="*/ 104 h 256"/>
                  <a:gd name="T82" fmla="*/ 172 w 328"/>
                  <a:gd name="T83" fmla="*/ 114 h 256"/>
                  <a:gd name="T84" fmla="*/ 164 w 328"/>
                  <a:gd name="T85" fmla="*/ 11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 h="256">
                    <a:moveTo>
                      <a:pt x="244" y="0"/>
                    </a:moveTo>
                    <a:lnTo>
                      <a:pt x="212" y="0"/>
                    </a:lnTo>
                    <a:lnTo>
                      <a:pt x="212" y="0"/>
                    </a:lnTo>
                    <a:lnTo>
                      <a:pt x="178" y="56"/>
                    </a:lnTo>
                    <a:lnTo>
                      <a:pt x="168" y="26"/>
                    </a:lnTo>
                    <a:lnTo>
                      <a:pt x="188" y="0"/>
                    </a:lnTo>
                    <a:lnTo>
                      <a:pt x="140" y="0"/>
                    </a:lnTo>
                    <a:lnTo>
                      <a:pt x="158" y="26"/>
                    </a:lnTo>
                    <a:lnTo>
                      <a:pt x="150" y="56"/>
                    </a:lnTo>
                    <a:lnTo>
                      <a:pt x="116" y="0"/>
                    </a:lnTo>
                    <a:lnTo>
                      <a:pt x="82" y="0"/>
                    </a:lnTo>
                    <a:lnTo>
                      <a:pt x="82" y="0"/>
                    </a:lnTo>
                    <a:lnTo>
                      <a:pt x="66" y="2"/>
                    </a:lnTo>
                    <a:lnTo>
                      <a:pt x="50" y="6"/>
                    </a:lnTo>
                    <a:lnTo>
                      <a:pt x="36" y="14"/>
                    </a:lnTo>
                    <a:lnTo>
                      <a:pt x="24" y="24"/>
                    </a:lnTo>
                    <a:lnTo>
                      <a:pt x="14" y="36"/>
                    </a:lnTo>
                    <a:lnTo>
                      <a:pt x="6" y="48"/>
                    </a:lnTo>
                    <a:lnTo>
                      <a:pt x="2" y="64"/>
                    </a:lnTo>
                    <a:lnTo>
                      <a:pt x="0" y="80"/>
                    </a:lnTo>
                    <a:lnTo>
                      <a:pt x="0" y="80"/>
                    </a:lnTo>
                    <a:lnTo>
                      <a:pt x="0" y="228"/>
                    </a:lnTo>
                    <a:lnTo>
                      <a:pt x="0" y="228"/>
                    </a:lnTo>
                    <a:lnTo>
                      <a:pt x="2" y="240"/>
                    </a:lnTo>
                    <a:lnTo>
                      <a:pt x="8" y="248"/>
                    </a:lnTo>
                    <a:lnTo>
                      <a:pt x="16" y="254"/>
                    </a:lnTo>
                    <a:lnTo>
                      <a:pt x="28" y="256"/>
                    </a:lnTo>
                    <a:lnTo>
                      <a:pt x="28" y="256"/>
                    </a:lnTo>
                    <a:lnTo>
                      <a:pt x="38" y="254"/>
                    </a:lnTo>
                    <a:lnTo>
                      <a:pt x="48" y="248"/>
                    </a:lnTo>
                    <a:lnTo>
                      <a:pt x="52" y="240"/>
                    </a:lnTo>
                    <a:lnTo>
                      <a:pt x="56" y="228"/>
                    </a:lnTo>
                    <a:lnTo>
                      <a:pt x="56" y="228"/>
                    </a:lnTo>
                    <a:lnTo>
                      <a:pt x="56" y="100"/>
                    </a:lnTo>
                    <a:lnTo>
                      <a:pt x="78" y="100"/>
                    </a:lnTo>
                    <a:lnTo>
                      <a:pt x="78" y="252"/>
                    </a:lnTo>
                    <a:lnTo>
                      <a:pt x="250" y="252"/>
                    </a:lnTo>
                    <a:lnTo>
                      <a:pt x="250" y="100"/>
                    </a:lnTo>
                    <a:lnTo>
                      <a:pt x="272" y="100"/>
                    </a:lnTo>
                    <a:lnTo>
                      <a:pt x="272" y="100"/>
                    </a:lnTo>
                    <a:lnTo>
                      <a:pt x="272" y="228"/>
                    </a:lnTo>
                    <a:lnTo>
                      <a:pt x="272" y="228"/>
                    </a:lnTo>
                    <a:lnTo>
                      <a:pt x="274" y="240"/>
                    </a:lnTo>
                    <a:lnTo>
                      <a:pt x="280" y="248"/>
                    </a:lnTo>
                    <a:lnTo>
                      <a:pt x="290" y="254"/>
                    </a:lnTo>
                    <a:lnTo>
                      <a:pt x="300" y="256"/>
                    </a:lnTo>
                    <a:lnTo>
                      <a:pt x="300" y="256"/>
                    </a:lnTo>
                    <a:lnTo>
                      <a:pt x="310" y="254"/>
                    </a:lnTo>
                    <a:lnTo>
                      <a:pt x="320" y="248"/>
                    </a:lnTo>
                    <a:lnTo>
                      <a:pt x="326" y="240"/>
                    </a:lnTo>
                    <a:lnTo>
                      <a:pt x="328" y="228"/>
                    </a:lnTo>
                    <a:lnTo>
                      <a:pt x="328" y="228"/>
                    </a:lnTo>
                    <a:lnTo>
                      <a:pt x="328" y="80"/>
                    </a:lnTo>
                    <a:lnTo>
                      <a:pt x="328" y="80"/>
                    </a:lnTo>
                    <a:lnTo>
                      <a:pt x="326" y="64"/>
                    </a:lnTo>
                    <a:lnTo>
                      <a:pt x="320" y="48"/>
                    </a:lnTo>
                    <a:lnTo>
                      <a:pt x="312" y="36"/>
                    </a:lnTo>
                    <a:lnTo>
                      <a:pt x="302" y="24"/>
                    </a:lnTo>
                    <a:lnTo>
                      <a:pt x="290" y="14"/>
                    </a:lnTo>
                    <a:lnTo>
                      <a:pt x="276" y="6"/>
                    </a:lnTo>
                    <a:lnTo>
                      <a:pt x="260" y="2"/>
                    </a:lnTo>
                    <a:lnTo>
                      <a:pt x="244" y="0"/>
                    </a:lnTo>
                    <a:lnTo>
                      <a:pt x="244" y="0"/>
                    </a:lnTo>
                    <a:close/>
                    <a:moveTo>
                      <a:pt x="164" y="216"/>
                    </a:moveTo>
                    <a:lnTo>
                      <a:pt x="164" y="216"/>
                    </a:lnTo>
                    <a:lnTo>
                      <a:pt x="158" y="216"/>
                    </a:lnTo>
                    <a:lnTo>
                      <a:pt x="154" y="212"/>
                    </a:lnTo>
                    <a:lnTo>
                      <a:pt x="150" y="208"/>
                    </a:lnTo>
                    <a:lnTo>
                      <a:pt x="150" y="204"/>
                    </a:lnTo>
                    <a:lnTo>
                      <a:pt x="150" y="204"/>
                    </a:lnTo>
                    <a:lnTo>
                      <a:pt x="150" y="198"/>
                    </a:lnTo>
                    <a:lnTo>
                      <a:pt x="154" y="194"/>
                    </a:lnTo>
                    <a:lnTo>
                      <a:pt x="158" y="190"/>
                    </a:lnTo>
                    <a:lnTo>
                      <a:pt x="164" y="190"/>
                    </a:lnTo>
                    <a:lnTo>
                      <a:pt x="164" y="190"/>
                    </a:lnTo>
                    <a:lnTo>
                      <a:pt x="168" y="190"/>
                    </a:lnTo>
                    <a:lnTo>
                      <a:pt x="172" y="194"/>
                    </a:lnTo>
                    <a:lnTo>
                      <a:pt x="176" y="198"/>
                    </a:lnTo>
                    <a:lnTo>
                      <a:pt x="176" y="204"/>
                    </a:lnTo>
                    <a:lnTo>
                      <a:pt x="176" y="204"/>
                    </a:lnTo>
                    <a:lnTo>
                      <a:pt x="176" y="208"/>
                    </a:lnTo>
                    <a:lnTo>
                      <a:pt x="172" y="212"/>
                    </a:lnTo>
                    <a:lnTo>
                      <a:pt x="168" y="216"/>
                    </a:lnTo>
                    <a:lnTo>
                      <a:pt x="164" y="216"/>
                    </a:lnTo>
                    <a:lnTo>
                      <a:pt x="164" y="216"/>
                    </a:lnTo>
                    <a:close/>
                    <a:moveTo>
                      <a:pt x="164" y="168"/>
                    </a:moveTo>
                    <a:lnTo>
                      <a:pt x="164" y="168"/>
                    </a:lnTo>
                    <a:lnTo>
                      <a:pt x="158" y="166"/>
                    </a:lnTo>
                    <a:lnTo>
                      <a:pt x="154" y="164"/>
                    </a:lnTo>
                    <a:lnTo>
                      <a:pt x="150" y="160"/>
                    </a:lnTo>
                    <a:lnTo>
                      <a:pt x="150" y="154"/>
                    </a:lnTo>
                    <a:lnTo>
                      <a:pt x="150" y="154"/>
                    </a:lnTo>
                    <a:lnTo>
                      <a:pt x="150" y="148"/>
                    </a:lnTo>
                    <a:lnTo>
                      <a:pt x="154" y="144"/>
                    </a:lnTo>
                    <a:lnTo>
                      <a:pt x="158" y="142"/>
                    </a:lnTo>
                    <a:lnTo>
                      <a:pt x="164" y="140"/>
                    </a:lnTo>
                    <a:lnTo>
                      <a:pt x="164" y="140"/>
                    </a:lnTo>
                    <a:lnTo>
                      <a:pt x="168" y="142"/>
                    </a:lnTo>
                    <a:lnTo>
                      <a:pt x="172" y="144"/>
                    </a:lnTo>
                    <a:lnTo>
                      <a:pt x="176" y="148"/>
                    </a:lnTo>
                    <a:lnTo>
                      <a:pt x="176" y="154"/>
                    </a:lnTo>
                    <a:lnTo>
                      <a:pt x="176" y="154"/>
                    </a:lnTo>
                    <a:lnTo>
                      <a:pt x="176" y="160"/>
                    </a:lnTo>
                    <a:lnTo>
                      <a:pt x="172" y="164"/>
                    </a:lnTo>
                    <a:lnTo>
                      <a:pt x="168" y="166"/>
                    </a:lnTo>
                    <a:lnTo>
                      <a:pt x="164" y="168"/>
                    </a:lnTo>
                    <a:lnTo>
                      <a:pt x="164" y="168"/>
                    </a:lnTo>
                    <a:close/>
                    <a:moveTo>
                      <a:pt x="164" y="118"/>
                    </a:moveTo>
                    <a:lnTo>
                      <a:pt x="164" y="118"/>
                    </a:lnTo>
                    <a:lnTo>
                      <a:pt x="158" y="118"/>
                    </a:lnTo>
                    <a:lnTo>
                      <a:pt x="154" y="114"/>
                    </a:lnTo>
                    <a:lnTo>
                      <a:pt x="150" y="110"/>
                    </a:lnTo>
                    <a:lnTo>
                      <a:pt x="150" y="104"/>
                    </a:lnTo>
                    <a:lnTo>
                      <a:pt x="150" y="104"/>
                    </a:lnTo>
                    <a:lnTo>
                      <a:pt x="150" y="100"/>
                    </a:lnTo>
                    <a:lnTo>
                      <a:pt x="154" y="96"/>
                    </a:lnTo>
                    <a:lnTo>
                      <a:pt x="158" y="92"/>
                    </a:lnTo>
                    <a:lnTo>
                      <a:pt x="164" y="92"/>
                    </a:lnTo>
                    <a:lnTo>
                      <a:pt x="164" y="92"/>
                    </a:lnTo>
                    <a:lnTo>
                      <a:pt x="168" y="92"/>
                    </a:lnTo>
                    <a:lnTo>
                      <a:pt x="172" y="96"/>
                    </a:lnTo>
                    <a:lnTo>
                      <a:pt x="176" y="100"/>
                    </a:lnTo>
                    <a:lnTo>
                      <a:pt x="176" y="104"/>
                    </a:lnTo>
                    <a:lnTo>
                      <a:pt x="176" y="104"/>
                    </a:lnTo>
                    <a:lnTo>
                      <a:pt x="176" y="110"/>
                    </a:lnTo>
                    <a:lnTo>
                      <a:pt x="172" y="114"/>
                    </a:lnTo>
                    <a:lnTo>
                      <a:pt x="168" y="118"/>
                    </a:lnTo>
                    <a:lnTo>
                      <a:pt x="164" y="118"/>
                    </a:lnTo>
                    <a:lnTo>
                      <a:pt x="164"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2" name="Rectangle 204"/>
              <p:cNvSpPr>
                <a:spLocks noChangeArrowheads="1"/>
              </p:cNvSpPr>
              <p:nvPr/>
            </p:nvSpPr>
            <p:spPr bwMode="auto">
              <a:xfrm>
                <a:off x="946" y="2126"/>
                <a:ext cx="34" cy="190"/>
              </a:xfrm>
              <a:prstGeom prst="rect">
                <a:avLst/>
              </a:prstGeom>
              <a:solidFill>
                <a:srgbClr val="00A9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4" name="Freeform 145"/>
              <p:cNvSpPr>
                <a:spLocks/>
              </p:cNvSpPr>
              <p:nvPr/>
            </p:nvSpPr>
            <p:spPr bwMode="auto">
              <a:xfrm>
                <a:off x="4414" y="1781"/>
                <a:ext cx="178" cy="290"/>
              </a:xfrm>
              <a:custGeom>
                <a:avLst/>
                <a:gdLst>
                  <a:gd name="T0" fmla="*/ 170 w 178"/>
                  <a:gd name="T1" fmla="*/ 290 h 290"/>
                  <a:gd name="T2" fmla="*/ 0 w 178"/>
                  <a:gd name="T3" fmla="*/ 290 h 290"/>
                  <a:gd name="T4" fmla="*/ 52 w 178"/>
                  <a:gd name="T5" fmla="*/ 42 h 290"/>
                  <a:gd name="T6" fmla="*/ 178 w 178"/>
                  <a:gd name="T7" fmla="*/ 0 h 290"/>
                  <a:gd name="T8" fmla="*/ 170 w 178"/>
                  <a:gd name="T9" fmla="*/ 290 h 290"/>
                </a:gdLst>
                <a:ahLst/>
                <a:cxnLst>
                  <a:cxn ang="0">
                    <a:pos x="T0" y="T1"/>
                  </a:cxn>
                  <a:cxn ang="0">
                    <a:pos x="T2" y="T3"/>
                  </a:cxn>
                  <a:cxn ang="0">
                    <a:pos x="T4" y="T5"/>
                  </a:cxn>
                  <a:cxn ang="0">
                    <a:pos x="T6" y="T7"/>
                  </a:cxn>
                  <a:cxn ang="0">
                    <a:pos x="T8" y="T9"/>
                  </a:cxn>
                </a:cxnLst>
                <a:rect l="0" t="0" r="r" b="b"/>
                <a:pathLst>
                  <a:path w="178" h="290">
                    <a:moveTo>
                      <a:pt x="170" y="290"/>
                    </a:moveTo>
                    <a:lnTo>
                      <a:pt x="0" y="290"/>
                    </a:lnTo>
                    <a:lnTo>
                      <a:pt x="52" y="42"/>
                    </a:lnTo>
                    <a:lnTo>
                      <a:pt x="178" y="0"/>
                    </a:lnTo>
                    <a:lnTo>
                      <a:pt x="170" y="290"/>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5" name="Freeform 147"/>
              <p:cNvSpPr>
                <a:spLocks/>
              </p:cNvSpPr>
              <p:nvPr/>
            </p:nvSpPr>
            <p:spPr bwMode="auto">
              <a:xfrm>
                <a:off x="4620" y="1692"/>
                <a:ext cx="170" cy="378"/>
              </a:xfrm>
              <a:custGeom>
                <a:avLst/>
                <a:gdLst>
                  <a:gd name="T0" fmla="*/ 170 w 170"/>
                  <a:gd name="T1" fmla="*/ 378 h 378"/>
                  <a:gd name="T2" fmla="*/ 0 w 170"/>
                  <a:gd name="T3" fmla="*/ 378 h 378"/>
                  <a:gd name="T4" fmla="*/ 22 w 170"/>
                  <a:gd name="T5" fmla="*/ 48 h 378"/>
                  <a:gd name="T6" fmla="*/ 170 w 170"/>
                  <a:gd name="T7" fmla="*/ 0 h 378"/>
                  <a:gd name="T8" fmla="*/ 170 w 170"/>
                  <a:gd name="T9" fmla="*/ 378 h 378"/>
                </a:gdLst>
                <a:ahLst/>
                <a:cxnLst>
                  <a:cxn ang="0">
                    <a:pos x="T0" y="T1"/>
                  </a:cxn>
                  <a:cxn ang="0">
                    <a:pos x="T2" y="T3"/>
                  </a:cxn>
                  <a:cxn ang="0">
                    <a:pos x="T4" y="T5"/>
                  </a:cxn>
                  <a:cxn ang="0">
                    <a:pos x="T6" y="T7"/>
                  </a:cxn>
                  <a:cxn ang="0">
                    <a:pos x="T8" y="T9"/>
                  </a:cxn>
                </a:cxnLst>
                <a:rect l="0" t="0" r="r" b="b"/>
                <a:pathLst>
                  <a:path w="170" h="378">
                    <a:moveTo>
                      <a:pt x="170" y="378"/>
                    </a:moveTo>
                    <a:lnTo>
                      <a:pt x="0" y="378"/>
                    </a:lnTo>
                    <a:lnTo>
                      <a:pt x="22" y="48"/>
                    </a:lnTo>
                    <a:lnTo>
                      <a:pt x="170" y="0"/>
                    </a:lnTo>
                    <a:lnTo>
                      <a:pt x="170" y="378"/>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6" name="Freeform 150"/>
              <p:cNvSpPr>
                <a:spLocks/>
              </p:cNvSpPr>
              <p:nvPr/>
            </p:nvSpPr>
            <p:spPr bwMode="auto">
              <a:xfrm>
                <a:off x="4698" y="1568"/>
                <a:ext cx="170" cy="502"/>
              </a:xfrm>
              <a:custGeom>
                <a:avLst/>
                <a:gdLst>
                  <a:gd name="T0" fmla="*/ 170 w 170"/>
                  <a:gd name="T1" fmla="*/ 502 h 502"/>
                  <a:gd name="T2" fmla="*/ 0 w 170"/>
                  <a:gd name="T3" fmla="*/ 502 h 502"/>
                  <a:gd name="T4" fmla="*/ 22 w 170"/>
                  <a:gd name="T5" fmla="*/ 48 h 502"/>
                  <a:gd name="T6" fmla="*/ 170 w 170"/>
                  <a:gd name="T7" fmla="*/ 0 h 502"/>
                  <a:gd name="T8" fmla="*/ 170 w 170"/>
                  <a:gd name="T9" fmla="*/ 502 h 502"/>
                </a:gdLst>
                <a:ahLst/>
                <a:cxnLst>
                  <a:cxn ang="0">
                    <a:pos x="T0" y="T1"/>
                  </a:cxn>
                  <a:cxn ang="0">
                    <a:pos x="T2" y="T3"/>
                  </a:cxn>
                  <a:cxn ang="0">
                    <a:pos x="T4" y="T5"/>
                  </a:cxn>
                  <a:cxn ang="0">
                    <a:pos x="T6" y="T7"/>
                  </a:cxn>
                  <a:cxn ang="0">
                    <a:pos x="T8" y="T9"/>
                  </a:cxn>
                </a:cxnLst>
                <a:rect l="0" t="0" r="r" b="b"/>
                <a:pathLst>
                  <a:path w="170" h="502">
                    <a:moveTo>
                      <a:pt x="170" y="502"/>
                    </a:moveTo>
                    <a:lnTo>
                      <a:pt x="0" y="502"/>
                    </a:lnTo>
                    <a:lnTo>
                      <a:pt x="22" y="48"/>
                    </a:lnTo>
                    <a:lnTo>
                      <a:pt x="170" y="0"/>
                    </a:lnTo>
                    <a:lnTo>
                      <a:pt x="170" y="502"/>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7" name="Freeform 148"/>
              <p:cNvSpPr>
                <a:spLocks/>
              </p:cNvSpPr>
              <p:nvPr/>
            </p:nvSpPr>
            <p:spPr bwMode="auto">
              <a:xfrm>
                <a:off x="4926" y="1582"/>
                <a:ext cx="194" cy="480"/>
              </a:xfrm>
              <a:custGeom>
                <a:avLst/>
                <a:gdLst>
                  <a:gd name="T0" fmla="*/ 194 w 194"/>
                  <a:gd name="T1" fmla="*/ 480 h 480"/>
                  <a:gd name="T2" fmla="*/ 24 w 194"/>
                  <a:gd name="T3" fmla="*/ 480 h 480"/>
                  <a:gd name="T4" fmla="*/ 0 w 194"/>
                  <a:gd name="T5" fmla="*/ 28 h 480"/>
                  <a:gd name="T6" fmla="*/ 118 w 194"/>
                  <a:gd name="T7" fmla="*/ 0 h 480"/>
                  <a:gd name="T8" fmla="*/ 194 w 194"/>
                  <a:gd name="T9" fmla="*/ 480 h 480"/>
                </a:gdLst>
                <a:ahLst/>
                <a:cxnLst>
                  <a:cxn ang="0">
                    <a:pos x="T0" y="T1"/>
                  </a:cxn>
                  <a:cxn ang="0">
                    <a:pos x="T2" y="T3"/>
                  </a:cxn>
                  <a:cxn ang="0">
                    <a:pos x="T4" y="T5"/>
                  </a:cxn>
                  <a:cxn ang="0">
                    <a:pos x="T6" y="T7"/>
                  </a:cxn>
                  <a:cxn ang="0">
                    <a:pos x="T8" y="T9"/>
                  </a:cxn>
                </a:cxnLst>
                <a:rect l="0" t="0" r="r" b="b"/>
                <a:pathLst>
                  <a:path w="194" h="480">
                    <a:moveTo>
                      <a:pt x="194" y="480"/>
                    </a:moveTo>
                    <a:lnTo>
                      <a:pt x="24" y="480"/>
                    </a:lnTo>
                    <a:lnTo>
                      <a:pt x="0" y="28"/>
                    </a:lnTo>
                    <a:lnTo>
                      <a:pt x="118" y="0"/>
                    </a:lnTo>
                    <a:lnTo>
                      <a:pt x="194" y="480"/>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8" name="Freeform 206"/>
            <p:cNvSpPr>
              <a:spLocks/>
            </p:cNvSpPr>
            <p:nvPr/>
          </p:nvSpPr>
          <p:spPr bwMode="auto">
            <a:xfrm>
              <a:off x="1463275" y="3367087"/>
              <a:ext cx="54246" cy="301625"/>
            </a:xfrm>
            <a:custGeom>
              <a:avLst/>
              <a:gdLst>
                <a:gd name="T0" fmla="*/ 0 w 34"/>
                <a:gd name="T1" fmla="*/ 0 h 190"/>
                <a:gd name="T2" fmla="*/ 0 w 34"/>
                <a:gd name="T3" fmla="*/ 190 h 190"/>
                <a:gd name="T4" fmla="*/ 34 w 34"/>
                <a:gd name="T5" fmla="*/ 190 h 190"/>
                <a:gd name="T6" fmla="*/ 34 w 34"/>
                <a:gd name="T7" fmla="*/ 0 h 190"/>
              </a:gdLst>
              <a:ahLst/>
              <a:cxnLst>
                <a:cxn ang="0">
                  <a:pos x="T0" y="T1"/>
                </a:cxn>
                <a:cxn ang="0">
                  <a:pos x="T2" y="T3"/>
                </a:cxn>
                <a:cxn ang="0">
                  <a:pos x="T4" y="T5"/>
                </a:cxn>
                <a:cxn ang="0">
                  <a:pos x="T6" y="T7"/>
                </a:cxn>
              </a:cxnLst>
              <a:rect l="0" t="0" r="r" b="b"/>
              <a:pathLst>
                <a:path w="34" h="190">
                  <a:moveTo>
                    <a:pt x="0" y="0"/>
                  </a:moveTo>
                  <a:lnTo>
                    <a:pt x="0" y="190"/>
                  </a:lnTo>
                  <a:lnTo>
                    <a:pt x="34" y="190"/>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 name="Freeform 207"/>
            <p:cNvSpPr>
              <a:spLocks/>
            </p:cNvSpPr>
            <p:nvPr/>
          </p:nvSpPr>
          <p:spPr bwMode="auto">
            <a:xfrm>
              <a:off x="1290964" y="3332162"/>
              <a:ext cx="398868" cy="234950"/>
            </a:xfrm>
            <a:custGeom>
              <a:avLst/>
              <a:gdLst>
                <a:gd name="T0" fmla="*/ 24 w 250"/>
                <a:gd name="T1" fmla="*/ 148 h 148"/>
                <a:gd name="T2" fmla="*/ 126 w 250"/>
                <a:gd name="T3" fmla="*/ 46 h 148"/>
                <a:gd name="T4" fmla="*/ 226 w 250"/>
                <a:gd name="T5" fmla="*/ 148 h 148"/>
                <a:gd name="T6" fmla="*/ 250 w 250"/>
                <a:gd name="T7" fmla="*/ 124 h 148"/>
                <a:gd name="T8" fmla="*/ 126 w 250"/>
                <a:gd name="T9" fmla="*/ 0 h 148"/>
                <a:gd name="T10" fmla="*/ 0 w 250"/>
                <a:gd name="T11" fmla="*/ 124 h 148"/>
                <a:gd name="T12" fmla="*/ 24 w 250"/>
                <a:gd name="T13" fmla="*/ 148 h 148"/>
                <a:gd name="T14" fmla="*/ 24 w 250"/>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48">
                  <a:moveTo>
                    <a:pt x="24" y="148"/>
                  </a:moveTo>
                  <a:lnTo>
                    <a:pt x="126" y="46"/>
                  </a:lnTo>
                  <a:lnTo>
                    <a:pt x="226" y="148"/>
                  </a:lnTo>
                  <a:lnTo>
                    <a:pt x="250" y="124"/>
                  </a:lnTo>
                  <a:lnTo>
                    <a:pt x="126" y="0"/>
                  </a:lnTo>
                  <a:lnTo>
                    <a:pt x="0" y="124"/>
                  </a:lnTo>
                  <a:lnTo>
                    <a:pt x="24" y="148"/>
                  </a:lnTo>
                  <a:lnTo>
                    <a:pt x="24" y="1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 name="Rectangle 208"/>
            <p:cNvSpPr>
              <a:spLocks noChangeArrowheads="1"/>
            </p:cNvSpPr>
            <p:nvPr/>
          </p:nvSpPr>
          <p:spPr bwMode="auto">
            <a:xfrm>
              <a:off x="7577129" y="3367087"/>
              <a:ext cx="54246" cy="301625"/>
            </a:xfrm>
            <a:prstGeom prst="rect">
              <a:avLst/>
            </a:prstGeom>
            <a:solidFill>
              <a:srgbClr val="00A9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Freeform 209"/>
            <p:cNvSpPr>
              <a:spLocks/>
            </p:cNvSpPr>
            <p:nvPr/>
          </p:nvSpPr>
          <p:spPr bwMode="auto">
            <a:xfrm>
              <a:off x="7577129" y="3367087"/>
              <a:ext cx="54246" cy="301625"/>
            </a:xfrm>
            <a:custGeom>
              <a:avLst/>
              <a:gdLst>
                <a:gd name="T0" fmla="*/ 0 w 34"/>
                <a:gd name="T1" fmla="*/ 0 h 190"/>
                <a:gd name="T2" fmla="*/ 0 w 34"/>
                <a:gd name="T3" fmla="*/ 190 h 190"/>
                <a:gd name="T4" fmla="*/ 34 w 34"/>
                <a:gd name="T5" fmla="*/ 190 h 190"/>
                <a:gd name="T6" fmla="*/ 34 w 34"/>
                <a:gd name="T7" fmla="*/ 0 h 190"/>
              </a:gdLst>
              <a:ahLst/>
              <a:cxnLst>
                <a:cxn ang="0">
                  <a:pos x="T0" y="T1"/>
                </a:cxn>
                <a:cxn ang="0">
                  <a:pos x="T2" y="T3"/>
                </a:cxn>
                <a:cxn ang="0">
                  <a:pos x="T4" y="T5"/>
                </a:cxn>
                <a:cxn ang="0">
                  <a:pos x="T6" y="T7"/>
                </a:cxn>
              </a:cxnLst>
              <a:rect l="0" t="0" r="r" b="b"/>
              <a:pathLst>
                <a:path w="34" h="190">
                  <a:moveTo>
                    <a:pt x="0" y="0"/>
                  </a:moveTo>
                  <a:lnTo>
                    <a:pt x="0" y="190"/>
                  </a:lnTo>
                  <a:lnTo>
                    <a:pt x="34" y="190"/>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 name="Freeform 210"/>
            <p:cNvSpPr>
              <a:spLocks/>
            </p:cNvSpPr>
            <p:nvPr/>
          </p:nvSpPr>
          <p:spPr bwMode="auto">
            <a:xfrm>
              <a:off x="7404818" y="3332162"/>
              <a:ext cx="398868" cy="234950"/>
            </a:xfrm>
            <a:custGeom>
              <a:avLst/>
              <a:gdLst>
                <a:gd name="T0" fmla="*/ 24 w 250"/>
                <a:gd name="T1" fmla="*/ 148 h 148"/>
                <a:gd name="T2" fmla="*/ 126 w 250"/>
                <a:gd name="T3" fmla="*/ 46 h 148"/>
                <a:gd name="T4" fmla="*/ 226 w 250"/>
                <a:gd name="T5" fmla="*/ 148 h 148"/>
                <a:gd name="T6" fmla="*/ 250 w 250"/>
                <a:gd name="T7" fmla="*/ 124 h 148"/>
                <a:gd name="T8" fmla="*/ 126 w 250"/>
                <a:gd name="T9" fmla="*/ 0 h 148"/>
                <a:gd name="T10" fmla="*/ 0 w 250"/>
                <a:gd name="T11" fmla="*/ 124 h 148"/>
                <a:gd name="T12" fmla="*/ 24 w 250"/>
                <a:gd name="T13" fmla="*/ 148 h 148"/>
                <a:gd name="T14" fmla="*/ 24 w 250"/>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48">
                  <a:moveTo>
                    <a:pt x="24" y="148"/>
                  </a:moveTo>
                  <a:lnTo>
                    <a:pt x="126" y="46"/>
                  </a:lnTo>
                  <a:lnTo>
                    <a:pt x="226" y="148"/>
                  </a:lnTo>
                  <a:lnTo>
                    <a:pt x="250" y="124"/>
                  </a:lnTo>
                  <a:lnTo>
                    <a:pt x="126" y="0"/>
                  </a:lnTo>
                  <a:lnTo>
                    <a:pt x="0" y="124"/>
                  </a:lnTo>
                  <a:lnTo>
                    <a:pt x="24" y="148"/>
                  </a:lnTo>
                  <a:lnTo>
                    <a:pt x="24" y="1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214" name="テキスト ボックス 213"/>
          <p:cNvSpPr txBox="1"/>
          <p:nvPr/>
        </p:nvSpPr>
        <p:spPr>
          <a:xfrm>
            <a:off x="920491" y="2286476"/>
            <a:ext cx="1726956" cy="646331"/>
          </a:xfrm>
          <a:prstGeom prst="rect">
            <a:avLst/>
          </a:prstGeom>
          <a:noFill/>
        </p:spPr>
        <p:txBody>
          <a:bodyPr wrap="square" rtlCol="0">
            <a:spAutoFit/>
          </a:bodyPr>
          <a:lstStyle/>
          <a:p>
            <a:pPr algn="ctr"/>
            <a:r>
              <a:rPr lang="ja-JP" altLang="en-US" sz="900" dirty="0">
                <a:solidFill>
                  <a:prstClr val="black"/>
                </a:solidFill>
                <a:latin typeface="ＭＳ Ｐゴシック" panose="020B0600070205080204" pitchFamily="50" charset="-128"/>
              </a:rPr>
              <a:t>大阪市立大学医学部附属病院先端予防医療部附属ｸﾘﾆｯｸ</a:t>
            </a:r>
            <a:endParaRPr lang="en-US" altLang="ja-JP" sz="900" dirty="0">
              <a:solidFill>
                <a:prstClr val="black"/>
              </a:solidFill>
              <a:latin typeface="ＭＳ Ｐゴシック" panose="020B0600070205080204" pitchFamily="50" charset="-128"/>
            </a:endParaRPr>
          </a:p>
          <a:p>
            <a:pPr algn="ctr"/>
            <a:r>
              <a:rPr lang="en-US" altLang="ja-JP" dirty="0">
                <a:solidFill>
                  <a:prstClr val="black"/>
                </a:solidFill>
                <a:latin typeface="ＭＳ Ｐゴシック" panose="020B0600070205080204" pitchFamily="50" charset="-128"/>
              </a:rPr>
              <a:t>MedCity21</a:t>
            </a:r>
            <a:endParaRPr lang="ja-JP" altLang="en-US" dirty="0">
              <a:solidFill>
                <a:prstClr val="black"/>
              </a:solidFill>
              <a:latin typeface="ＭＳ Ｐゴシック" panose="020B0600070205080204" pitchFamily="50" charset="-128"/>
            </a:endParaRPr>
          </a:p>
        </p:txBody>
      </p:sp>
      <p:sp>
        <p:nvSpPr>
          <p:cNvPr id="203" name="テキスト ボックス 202"/>
          <p:cNvSpPr txBox="1"/>
          <p:nvPr/>
        </p:nvSpPr>
        <p:spPr>
          <a:xfrm>
            <a:off x="545696" y="980728"/>
            <a:ext cx="8153424" cy="646331"/>
          </a:xfrm>
          <a:prstGeom prst="rect">
            <a:avLst/>
          </a:prstGeom>
          <a:noFill/>
          <a:ln w="28575">
            <a:noFill/>
          </a:ln>
        </p:spPr>
        <p:txBody>
          <a:bodyPr wrap="square" rtlCol="0">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・市大の施設連携として行っている先端</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予防医療</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研究センターのバイオレポジトリーは</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取り組みとなっている。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20272" y="6492875"/>
            <a:ext cx="2133600" cy="365125"/>
          </a:xfrm>
        </p:spPr>
        <p:txBody>
          <a:bodyPr/>
          <a:lstStyle/>
          <a:p>
            <a:fld id="{2788D170-ED78-4CD6-9DF7-18AA74CDFCD5}" type="slidenum">
              <a:rPr kumimoji="1" lang="ja-JP" altLang="en-US" smtClean="0"/>
              <a:t>18</a:t>
            </a:fld>
            <a:endParaRPr kumimoji="1" lang="ja-JP" altLang="en-US" dirty="0"/>
          </a:p>
        </p:txBody>
      </p:sp>
      <p:cxnSp>
        <p:nvCxnSpPr>
          <p:cNvPr id="197" name="直線コネクタ 196"/>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sp>
        <p:nvSpPr>
          <p:cNvPr id="5" name="正方形/長方形 4"/>
          <p:cNvSpPr/>
          <p:nvPr/>
        </p:nvSpPr>
        <p:spPr>
          <a:xfrm>
            <a:off x="397902" y="97528"/>
            <a:ext cx="3985386"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大阪市立大学の先端予防医療研究</a:t>
            </a:r>
          </a:p>
        </p:txBody>
      </p:sp>
      <p:sp>
        <p:nvSpPr>
          <p:cNvPr id="196" name="正方形/長方形 195"/>
          <p:cNvSpPr/>
          <p:nvPr/>
        </p:nvSpPr>
        <p:spPr>
          <a:xfrm>
            <a:off x="151376" y="6581616"/>
            <a:ext cx="7848872" cy="253916"/>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バイレポジトリーとは・・・　研究のために採取した、尿、血液、細胞、蛋白などの生体材料を採集し、その目録を作成し、保管しておくための施設。</a:t>
            </a:r>
          </a:p>
        </p:txBody>
      </p:sp>
      <p:sp>
        <p:nvSpPr>
          <p:cNvPr id="198" name="正方形/長方形 197"/>
          <p:cNvSpPr/>
          <p:nvPr/>
        </p:nvSpPr>
        <p:spPr>
          <a:xfrm>
            <a:off x="4788024" y="88496"/>
            <a:ext cx="4203629"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１．パブリックヘルス</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（ｂ）先端予防と検診の向上</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855725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626442" y="1772816"/>
            <a:ext cx="7382900" cy="4801500"/>
          </a:xfrm>
          <a:prstGeom prst="rect">
            <a:avLst/>
          </a:prstGeom>
          <a:effectLst>
            <a:glow rad="127000">
              <a:schemeClr val="accent1">
                <a:alpha val="0"/>
              </a:schemeClr>
            </a:glow>
            <a:reflection endPos="0" dist="50800" dir="5400000" sy="-100000" algn="bl" rotWithShape="0"/>
          </a:effectLst>
        </p:spPr>
      </p:pic>
      <p:sp>
        <p:nvSpPr>
          <p:cNvPr id="10" name="テキスト ボックス 9"/>
          <p:cNvSpPr txBox="1"/>
          <p:nvPr/>
        </p:nvSpPr>
        <p:spPr>
          <a:xfrm>
            <a:off x="611560" y="764704"/>
            <a:ext cx="8064896" cy="584775"/>
          </a:xfrm>
          <a:prstGeom prst="rect">
            <a:avLst/>
          </a:prstGeom>
          <a:noFill/>
        </p:spPr>
        <p:txBody>
          <a:bodyPr wrap="square" rtlCol="0">
            <a:spAutoFit/>
          </a:bodyPr>
          <a:lstStyle/>
          <a:p>
            <a:pPr algn="ct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「泉北ほっとけないネットワーク」プロジェクト</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～市大の取組について～</a:t>
            </a:r>
          </a:p>
        </p:txBody>
      </p:sp>
      <p:sp>
        <p:nvSpPr>
          <p:cNvPr id="3" name="スライド番号プレースホルダー 2"/>
          <p:cNvSpPr>
            <a:spLocks noGrp="1"/>
          </p:cNvSpPr>
          <p:nvPr>
            <p:ph type="sldNum" sz="quarter" idx="12"/>
          </p:nvPr>
        </p:nvSpPr>
        <p:spPr>
          <a:xfrm>
            <a:off x="7010400" y="6447220"/>
            <a:ext cx="2133600" cy="365125"/>
          </a:xfrm>
        </p:spPr>
        <p:txBody>
          <a:bodyPr/>
          <a:lstStyle/>
          <a:p>
            <a:fld id="{2788D170-ED78-4CD6-9DF7-18AA74CDFCD5}" type="slidenum">
              <a:rPr kumimoji="1" lang="ja-JP" altLang="en-US" smtClean="0"/>
              <a:t>19</a:t>
            </a:fld>
            <a:endParaRPr kumimoji="1" lang="ja-JP" altLang="en-US" dirty="0"/>
          </a:p>
        </p:txBody>
      </p:sp>
      <p:sp>
        <p:nvSpPr>
          <p:cNvPr id="22" name="角丸四角形 21"/>
          <p:cNvSpPr/>
          <p:nvPr/>
        </p:nvSpPr>
        <p:spPr>
          <a:xfrm>
            <a:off x="6804249" y="1702547"/>
            <a:ext cx="1011252" cy="790349"/>
          </a:xfrm>
          <a:prstGeom prst="roundRect">
            <a:avLst/>
          </a:prstGeom>
          <a:ln>
            <a:solidFill>
              <a:srgbClr val="F79646"/>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1"/>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堺市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（住宅政策中心）</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3933545" y="1844824"/>
            <a:ext cx="2584667" cy="488939"/>
          </a:xfrm>
          <a:prstGeom prst="roundRect">
            <a:avLst/>
          </a:prstGeom>
          <a:ln>
            <a:solidFill>
              <a:srgbClr val="F79646"/>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1"/>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泉北ほっとけないネットワーク推進協議会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7815501" y="1700808"/>
            <a:ext cx="775555" cy="790348"/>
          </a:xfrm>
          <a:prstGeom prst="roundRect">
            <a:avLst/>
          </a:prstGeom>
          <a:ln>
            <a:solidFill>
              <a:srgbClr val="F79646"/>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1"/>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市大</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（生活科学）</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7787049" y="3308570"/>
            <a:ext cx="1151909" cy="2967877"/>
          </a:xfrm>
          <a:prstGeom prst="roundRect">
            <a:avLst>
              <a:gd name="adj" fmla="val 2756"/>
            </a:avLst>
          </a:prstGeom>
          <a:ln>
            <a:solidFill>
              <a:srgbClr val="F79646"/>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・府営住宅等の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空き住戸と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空き店舗を福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祉サービス拠点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に転用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・高齢者・障がい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者・こどもを含む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安心居住・</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食健康のコミュ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ニティサービスを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提供</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・ニュータウン再生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のモデル事業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51520" y="148570"/>
            <a:ext cx="4872364" cy="400110"/>
          </a:xfrm>
          <a:prstGeom prst="rect">
            <a:avLst/>
          </a:prstGeom>
          <a:noFill/>
          <a:ln>
            <a:noFill/>
          </a:ln>
        </p:spPr>
        <p:txBody>
          <a:bodyPr wrap="square" rtlCol="0" anchor="ctr" anchorCtr="0">
            <a:spAutoFit/>
          </a:bodyPr>
          <a:lstStyle/>
          <a:p>
            <a:r>
              <a:rPr lang="ja-JP" altLang="en-US" sz="2000" dirty="0" smtClean="0">
                <a:latin typeface="Meiryo UI" panose="020B0604030504040204" pitchFamily="50" charset="-128"/>
                <a:ea typeface="Meiryo UI" panose="020B0604030504040204" pitchFamily="50" charset="-128"/>
              </a:rPr>
              <a:t>市大</a:t>
            </a:r>
            <a:r>
              <a:rPr lang="ja-JP" altLang="en-US" sz="2000" dirty="0">
                <a:latin typeface="Meiryo UI" panose="020B0604030504040204" pitchFamily="50" charset="-128"/>
                <a:ea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rPr>
              <a:t>地域</a:t>
            </a:r>
            <a:r>
              <a:rPr lang="ja-JP" altLang="en-US" sz="2000" dirty="0">
                <a:latin typeface="Meiryo UI" panose="020B0604030504040204" pitchFamily="50" charset="-128"/>
                <a:ea typeface="Meiryo UI" panose="020B0604030504040204" pitchFamily="50" charset="-128"/>
              </a:rPr>
              <a:t>ネットワークの</a:t>
            </a:r>
            <a:r>
              <a:rPr lang="ja-JP" altLang="en-US" sz="2000" dirty="0" smtClean="0">
                <a:latin typeface="Meiryo UI" panose="020B0604030504040204" pitchFamily="50" charset="-128"/>
                <a:ea typeface="Meiryo UI" panose="020B0604030504040204" pitchFamily="50" charset="-128"/>
              </a:rPr>
              <a:t>取組実例</a:t>
            </a:r>
            <a:endParaRPr lang="en-US" altLang="ja-JP" sz="2000" dirty="0">
              <a:latin typeface="Meiryo UI" panose="020B0604030504040204" pitchFamily="50" charset="-128"/>
              <a:ea typeface="Meiryo UI" panose="020B0604030504040204" pitchFamily="50" charset="-128"/>
            </a:endParaRPr>
          </a:p>
        </p:txBody>
      </p:sp>
      <p:sp>
        <p:nvSpPr>
          <p:cNvPr id="25" name="角丸四角形 24"/>
          <p:cNvSpPr/>
          <p:nvPr/>
        </p:nvSpPr>
        <p:spPr>
          <a:xfrm>
            <a:off x="131253" y="1480429"/>
            <a:ext cx="2667633" cy="523184"/>
          </a:xfrm>
          <a:prstGeom prst="roundRect">
            <a:avLst>
              <a:gd name="adj" fmla="val 2756"/>
            </a:avLst>
          </a:prstGeom>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t" anchorCtr="0"/>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家政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分野において居住環境学科を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持つ</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科学研究科の特色を活かした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flipV="1">
            <a:off x="6507454" y="2003612"/>
            <a:ext cx="296794"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8591057" y="1700808"/>
            <a:ext cx="353102" cy="790348"/>
          </a:xfrm>
          <a:prstGeom prst="roundRect">
            <a:avLst/>
          </a:prstGeom>
          <a:ln>
            <a:solidFill>
              <a:srgbClr val="F79646"/>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1"/>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等</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395536" y="620688"/>
            <a:ext cx="8460000" cy="0"/>
          </a:xfrm>
          <a:prstGeom prst="line">
            <a:avLst/>
          </a:prstGeom>
        </p:spPr>
        <p:style>
          <a:lnRef idx="2">
            <a:schemeClr val="dk1"/>
          </a:lnRef>
          <a:fillRef idx="0">
            <a:schemeClr val="dk1"/>
          </a:fillRef>
          <a:effectRef idx="1">
            <a:schemeClr val="dk1"/>
          </a:effectRef>
          <a:fontRef idx="minor">
            <a:schemeClr val="tx1"/>
          </a:fontRef>
        </p:style>
      </p:cxnSp>
      <p:sp>
        <p:nvSpPr>
          <p:cNvPr id="14" name="正方形/長方形 13"/>
          <p:cNvSpPr/>
          <p:nvPr/>
        </p:nvSpPr>
        <p:spPr>
          <a:xfrm>
            <a:off x="4283968" y="106366"/>
            <a:ext cx="4752528"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２．スマートエイジング</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（ｄ）地域包括ケアシステムの推進</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1056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077725" y="875903"/>
            <a:ext cx="7078212" cy="5001369"/>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第１部</a:t>
            </a:r>
            <a:r>
              <a:rPr lang="ja-JP" altLang="en-US" b="1" dirty="0">
                <a:latin typeface="Meiryo UI" panose="020B0604030504040204" pitchFamily="50" charset="-128"/>
                <a:ea typeface="Meiryo UI" panose="020B0604030504040204" pitchFamily="50" charset="-128"/>
              </a:rPr>
              <a:t>　大阪における健康長寿の課題</a:t>
            </a:r>
            <a:endParaRPr lang="en-US" altLang="ja-JP"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１　大阪における健康の現状</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①　府民の健康状態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②　医療の供給</a:t>
            </a:r>
            <a:r>
              <a:rPr lang="ja-JP" altLang="en-US" sz="1600" dirty="0" smtClean="0">
                <a:latin typeface="Meiryo UI" panose="020B0604030504040204" pitchFamily="50" charset="-128"/>
                <a:ea typeface="Meiryo UI" panose="020B0604030504040204" pitchFamily="50" charset="-128"/>
              </a:rPr>
              <a:t>状況</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２　パブッリックヘルス／スマートエイジングの必要性</a:t>
            </a:r>
            <a:endParaRPr lang="en-US" altLang="ja-JP" sz="16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marL="179388" indent="-179388"/>
            <a:r>
              <a:rPr lang="ja-JP" altLang="en-US" b="1" dirty="0">
                <a:latin typeface="Meiryo UI" panose="020B0604030504040204" pitchFamily="50" charset="-128"/>
                <a:ea typeface="Meiryo UI" panose="020B0604030504040204" pitchFamily="50" charset="-128"/>
              </a:rPr>
              <a:t>第２部　府立大学・市立大学の取組み</a:t>
            </a:r>
            <a:endParaRPr lang="en-US" altLang="ja-JP" b="1" dirty="0">
              <a:latin typeface="Meiryo UI" panose="020B0604030504040204" pitchFamily="50" charset="-128"/>
              <a:ea typeface="Meiryo UI" panose="020B0604030504040204" pitchFamily="50" charset="-128"/>
            </a:endParaRPr>
          </a:p>
          <a:p>
            <a:pPr marL="179388" indent="-179388"/>
            <a:r>
              <a:rPr lang="ja-JP" altLang="en-US" sz="1600" dirty="0">
                <a:latin typeface="Meiryo UI" panose="020B0604030504040204" pitchFamily="50" charset="-128"/>
                <a:ea typeface="Meiryo UI" panose="020B0604030504040204" pitchFamily="50" charset="-128"/>
              </a:rPr>
              <a:t>　１　府立大学の取組み</a:t>
            </a:r>
            <a:endParaRPr lang="en-US" altLang="ja-JP" sz="1600" dirty="0">
              <a:latin typeface="Meiryo UI" panose="020B0604030504040204" pitchFamily="50" charset="-128"/>
              <a:ea typeface="Meiryo UI" panose="020B0604030504040204" pitchFamily="50" charset="-128"/>
            </a:endParaRPr>
          </a:p>
          <a:p>
            <a:pPr marL="179388" indent="-179388"/>
            <a:r>
              <a:rPr lang="ja-JP" altLang="en-US" sz="1600" dirty="0">
                <a:latin typeface="Meiryo UI" panose="020B0604030504040204" pitchFamily="50" charset="-128"/>
                <a:ea typeface="Meiryo UI" panose="020B0604030504040204" pitchFamily="50" charset="-128"/>
              </a:rPr>
              <a:t>　２　市立大学の取組み</a:t>
            </a:r>
            <a:endParaRPr lang="en-US" altLang="ja-JP" sz="1600" dirty="0">
              <a:latin typeface="Meiryo UI" panose="020B0604030504040204" pitchFamily="50" charset="-128"/>
              <a:ea typeface="Meiryo UI" panose="020B0604030504040204" pitchFamily="50" charset="-128"/>
            </a:endParaRPr>
          </a:p>
          <a:p>
            <a:pPr marL="179388" indent="-179388"/>
            <a:endParaRPr lang="en-US" altLang="ja-JP" sz="1100" dirty="0">
              <a:latin typeface="Meiryo UI" panose="020B0604030504040204" pitchFamily="50" charset="-128"/>
              <a:ea typeface="Meiryo UI" panose="020B0604030504040204" pitchFamily="50" charset="-128"/>
            </a:endParaRPr>
          </a:p>
          <a:p>
            <a:pPr marL="179388" indent="-179388"/>
            <a:r>
              <a:rPr lang="ja-JP" altLang="en-US" b="1" dirty="0">
                <a:latin typeface="Meiryo UI" panose="020B0604030504040204" pitchFamily="50" charset="-128"/>
                <a:ea typeface="Meiryo UI" panose="020B0604030504040204" pitchFamily="50" charset="-128"/>
              </a:rPr>
              <a:t>第３部　行政と連携した</a:t>
            </a:r>
            <a:r>
              <a:rPr lang="ja-JP" altLang="en-US" b="1" dirty="0">
                <a:latin typeface="Meiryo UI" panose="020B0604030504040204" pitchFamily="50" charset="-128"/>
                <a:ea typeface="Meiryo UI" panose="020B0604030504040204" pitchFamily="50" charset="-128"/>
                <a:cs typeface="Meiryo UI" panose="020B0604030504040204" pitchFamily="50" charset="-128"/>
              </a:rPr>
              <a:t>取り組み（提案）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１　健康を支える人材育成の強化</a:t>
            </a:r>
            <a:endParaRPr lang="en-US" altLang="ja-JP" sz="1600" dirty="0">
              <a:latin typeface="Meiryo UI" panose="020B0604030504040204" pitchFamily="50" charset="-128"/>
              <a:ea typeface="Meiryo UI" panose="020B0604030504040204" pitchFamily="50" charset="-128"/>
            </a:endParaRPr>
          </a:p>
          <a:p>
            <a:pPr marL="179388" indent="-179388"/>
            <a:r>
              <a:rPr lang="ja-JP" altLang="en-US" sz="1600" dirty="0">
                <a:latin typeface="Meiryo UI" panose="020B0604030504040204" pitchFamily="50" charset="-128"/>
                <a:ea typeface="Meiryo UI" panose="020B0604030504040204" pitchFamily="50" charset="-128"/>
              </a:rPr>
              <a:t>　　①　地域医療を支える看護職への現任教育</a:t>
            </a:r>
            <a:endParaRPr lang="en-US" altLang="ja-JP" sz="1600" dirty="0">
              <a:latin typeface="Meiryo UI" panose="020B0604030504040204" pitchFamily="50" charset="-128"/>
              <a:ea typeface="Meiryo UI" panose="020B0604030504040204" pitchFamily="50" charset="-128"/>
            </a:endParaRPr>
          </a:p>
          <a:p>
            <a:pPr marL="179388" indent="-179388"/>
            <a:r>
              <a:rPr lang="ja-JP" altLang="en-US" sz="1600" dirty="0">
                <a:latin typeface="Meiryo UI" panose="020B0604030504040204" pitchFamily="50" charset="-128"/>
                <a:ea typeface="Meiryo UI" panose="020B0604030504040204" pitchFamily="50" charset="-128"/>
              </a:rPr>
              <a:t>　　②　需要が高まる専門看護師・リハビリ専門職・保健師の育成強化</a:t>
            </a:r>
            <a:endParaRPr lang="en-US" altLang="ja-JP" sz="1600" dirty="0">
              <a:latin typeface="Meiryo UI" panose="020B0604030504040204" pitchFamily="50" charset="-128"/>
              <a:ea typeface="Meiryo UI" panose="020B0604030504040204" pitchFamily="50" charset="-128"/>
            </a:endParaRPr>
          </a:p>
          <a:p>
            <a:pPr marL="179388" indent="-179388"/>
            <a:r>
              <a:rPr lang="ja-JP" altLang="en-US" sz="1600" dirty="0">
                <a:latin typeface="Meiryo UI" panose="020B0604030504040204" pitchFamily="50" charset="-128"/>
                <a:ea typeface="Meiryo UI" panose="020B0604030504040204" pitchFamily="50" charset="-128"/>
              </a:rPr>
              <a:t>　２　健康を支えるネットワーク機能の強化</a:t>
            </a:r>
            <a:endParaRPr lang="en-US" altLang="ja-JP" sz="1600" dirty="0">
              <a:latin typeface="Meiryo UI" panose="020B0604030504040204" pitchFamily="50" charset="-128"/>
              <a:ea typeface="Meiryo UI" panose="020B0604030504040204" pitchFamily="50" charset="-128"/>
            </a:endParaRPr>
          </a:p>
          <a:p>
            <a:pPr marL="179388" indent="-179388"/>
            <a:r>
              <a:rPr lang="ja-JP" altLang="en-US" sz="1600" dirty="0">
                <a:latin typeface="Meiryo UI" panose="020B0604030504040204" pitchFamily="50" charset="-128"/>
                <a:ea typeface="Meiryo UI" panose="020B0604030504040204" pitchFamily="50" charset="-128"/>
              </a:rPr>
              <a:t>　　①　地域包括ケアシステム「大阪モデル」</a:t>
            </a:r>
            <a:endParaRPr lang="en-US" altLang="ja-JP" sz="1600" dirty="0">
              <a:latin typeface="Meiryo UI" panose="020B0604030504040204" pitchFamily="50" charset="-128"/>
              <a:ea typeface="Meiryo UI" panose="020B0604030504040204" pitchFamily="50" charset="-128"/>
            </a:endParaRPr>
          </a:p>
          <a:p>
            <a:pPr marL="179388" indent="-179388"/>
            <a:r>
              <a:rPr lang="ja-JP" altLang="en-US" sz="1600" dirty="0">
                <a:latin typeface="Meiryo UI" panose="020B0604030504040204" pitchFamily="50" charset="-128"/>
                <a:ea typeface="Meiryo UI" panose="020B0604030504040204" pitchFamily="50" charset="-128"/>
              </a:rPr>
              <a:t>　　②　高齢者運動器健康ネットワーク</a:t>
            </a:r>
            <a:endParaRPr lang="en-US" altLang="ja-JP" sz="1600" dirty="0">
              <a:latin typeface="Meiryo UI" panose="020B0604030504040204" pitchFamily="50" charset="-128"/>
              <a:ea typeface="Meiryo UI" panose="020B0604030504040204" pitchFamily="50" charset="-128"/>
            </a:endParaRPr>
          </a:p>
          <a:p>
            <a:pPr marL="179388" indent="-179388"/>
            <a:r>
              <a:rPr lang="ja-JP" altLang="en-US" sz="1600" dirty="0">
                <a:latin typeface="Meiryo UI" panose="020B0604030504040204" pitchFamily="50" charset="-128"/>
                <a:ea typeface="Meiryo UI" panose="020B0604030504040204" pitchFamily="50" charset="-128"/>
              </a:rPr>
              <a:t>　３　シンクタンク機能の構築</a:t>
            </a:r>
            <a:endParaRPr lang="en-US" altLang="ja-JP" sz="1600" dirty="0">
              <a:latin typeface="Meiryo UI" panose="020B0604030504040204" pitchFamily="50" charset="-128"/>
              <a:ea typeface="Meiryo UI" panose="020B0604030504040204" pitchFamily="50" charset="-128"/>
            </a:endParaRPr>
          </a:p>
          <a:p>
            <a:pPr marL="179388" indent="-179388"/>
            <a:r>
              <a:rPr lang="ja-JP" altLang="en-US" sz="1600" dirty="0">
                <a:latin typeface="Meiryo UI" panose="020B0604030504040204" pitchFamily="50" charset="-128"/>
                <a:ea typeface="Meiryo UI" panose="020B0604030504040204" pitchFamily="50" charset="-128"/>
              </a:rPr>
              <a:t>　　①　心と体の健康を支える産官学連携</a:t>
            </a:r>
            <a:endParaRPr lang="en-US" altLang="ja-JP" sz="1600" dirty="0">
              <a:latin typeface="Meiryo UI" panose="020B0604030504040204" pitchFamily="50" charset="-128"/>
              <a:ea typeface="Meiryo UI" panose="020B0604030504040204" pitchFamily="50" charset="-128"/>
            </a:endParaRPr>
          </a:p>
          <a:p>
            <a:pPr marL="179388" indent="-179388"/>
            <a:r>
              <a:rPr lang="ja-JP" altLang="en-US" sz="1600" dirty="0">
                <a:latin typeface="Meiryo UI" panose="020B0604030504040204" pitchFamily="50" charset="-128"/>
                <a:ea typeface="Meiryo UI" panose="020B0604030504040204" pitchFamily="50" charset="-128"/>
              </a:rPr>
              <a:t>　　②　都市健康・スポーツ研究センター</a:t>
            </a:r>
            <a:endParaRPr lang="en-US" altLang="ja-JP" dirty="0">
              <a:latin typeface="Meiryo UI" panose="020B0604030504040204" pitchFamily="50" charset="-128"/>
              <a:ea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2</a:t>
            </a:fld>
            <a:endParaRPr kumimoji="1" lang="ja-JP" altLang="en-US"/>
          </a:p>
        </p:txBody>
      </p:sp>
    </p:spTree>
    <p:extLst>
      <p:ext uri="{BB962C8B-B14F-4D97-AF65-F5344CB8AC3E}">
        <p14:creationId xmlns:p14="http://schemas.microsoft.com/office/powerpoint/2010/main" val="713497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9683" y="6468714"/>
            <a:ext cx="2133600" cy="365125"/>
          </a:xfrm>
        </p:spPr>
        <p:txBody>
          <a:bodyPr/>
          <a:lstStyle/>
          <a:p>
            <a:fld id="{2788D170-ED78-4CD6-9DF7-18AA74CDFCD5}" type="slidenum">
              <a:rPr kumimoji="1" lang="ja-JP" altLang="en-US" smtClean="0"/>
              <a:t>20</a:t>
            </a:fld>
            <a:endParaRPr kumimoji="1" lang="ja-JP" altLang="en-US" dirty="0"/>
          </a:p>
        </p:txBody>
      </p:sp>
      <p:sp>
        <p:nvSpPr>
          <p:cNvPr id="5" name="テキスト ボックス 4"/>
          <p:cNvSpPr txBox="1"/>
          <p:nvPr/>
        </p:nvSpPr>
        <p:spPr>
          <a:xfrm>
            <a:off x="353514" y="148570"/>
            <a:ext cx="4872364" cy="400110"/>
          </a:xfrm>
          <a:prstGeom prst="rect">
            <a:avLst/>
          </a:prstGeom>
          <a:noFill/>
          <a:ln>
            <a:noFill/>
          </a:ln>
        </p:spPr>
        <p:txBody>
          <a:bodyPr wrap="square" rtlCol="0" anchor="ctr" anchorCtr="0">
            <a:spAutoFit/>
          </a:bodyPr>
          <a:lstStyle/>
          <a:p>
            <a:r>
              <a:rPr lang="ja-JP" altLang="en-US" sz="2000" dirty="0" smtClean="0">
                <a:latin typeface="Meiryo UI" panose="020B0604030504040204" pitchFamily="50" charset="-128"/>
                <a:ea typeface="Meiryo UI" panose="020B0604030504040204" pitchFamily="50" charset="-128"/>
              </a:rPr>
              <a:t>府大</a:t>
            </a:r>
            <a:r>
              <a:rPr lang="ja-JP" altLang="en-US" sz="2000" dirty="0">
                <a:latin typeface="Meiryo UI" panose="020B0604030504040204" pitchFamily="50" charset="-128"/>
                <a:ea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rPr>
              <a:t>地域</a:t>
            </a:r>
            <a:r>
              <a:rPr lang="ja-JP" altLang="en-US" sz="2000" dirty="0">
                <a:latin typeface="Meiryo UI" panose="020B0604030504040204" pitchFamily="50" charset="-128"/>
                <a:ea typeface="Meiryo UI" panose="020B0604030504040204" pitchFamily="50" charset="-128"/>
              </a:rPr>
              <a:t>ネットワークの</a:t>
            </a:r>
            <a:r>
              <a:rPr lang="ja-JP" altLang="en-US" sz="2000" dirty="0" smtClean="0">
                <a:latin typeface="Meiryo UI" panose="020B0604030504040204" pitchFamily="50" charset="-128"/>
                <a:ea typeface="Meiryo UI" panose="020B0604030504040204" pitchFamily="50" charset="-128"/>
              </a:rPr>
              <a:t>取組実例</a:t>
            </a:r>
            <a:endParaRPr lang="en-US" altLang="ja-JP" sz="20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395536" y="620688"/>
            <a:ext cx="8460000" cy="0"/>
          </a:xfrm>
          <a:prstGeom prst="line">
            <a:avLst/>
          </a:prstGeom>
        </p:spPr>
        <p:style>
          <a:lnRef idx="2">
            <a:schemeClr val="dk1"/>
          </a:lnRef>
          <a:fillRef idx="0">
            <a:schemeClr val="dk1"/>
          </a:fillRef>
          <a:effectRef idx="1">
            <a:schemeClr val="dk1"/>
          </a:effectRef>
          <a:fontRef idx="minor">
            <a:schemeClr val="tx1"/>
          </a:fontRef>
        </p:style>
      </p:cxnSp>
      <p:sp>
        <p:nvSpPr>
          <p:cNvPr id="8" name="テキスト ボックス 7"/>
          <p:cNvSpPr txBox="1"/>
          <p:nvPr/>
        </p:nvSpPr>
        <p:spPr>
          <a:xfrm>
            <a:off x="683568" y="919735"/>
            <a:ext cx="3769686" cy="369332"/>
          </a:xfrm>
          <a:prstGeom prst="rect">
            <a:avLst/>
          </a:prstGeom>
          <a:noFill/>
        </p:spPr>
        <p:txBody>
          <a:bodyPr wrap="none" rtlCol="0">
            <a:spAutoFit/>
          </a:bodyPr>
          <a:lstStyle/>
          <a:p>
            <a:r>
              <a:rPr lang="en-US" altLang="ja-JP" b="1" dirty="0" err="1">
                <a:latin typeface="Meiryo UI" panose="020B0604030504040204" pitchFamily="50" charset="-128"/>
                <a:ea typeface="Meiryo UI" panose="020B0604030504040204" pitchFamily="50" charset="-128"/>
                <a:cs typeface="Meiryo UI" panose="020B0604030504040204" pitchFamily="50" charset="-128"/>
              </a:rPr>
              <a:t>Cocoloito</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白鷺団地での取組み）</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873" y="3140968"/>
            <a:ext cx="5539991" cy="354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575704" y="1340768"/>
            <a:ext cx="5004408" cy="1938992"/>
          </a:xfrm>
          <a:prstGeom prst="rect">
            <a:avLst/>
          </a:prstGeom>
        </p:spPr>
        <p:txBody>
          <a:bodyPr wrap="square">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高齢者が社会に参画できるスクラム型社会を提唱。高齢者の見方を「知見・社会経験の固まり」へと転換し、高齢者も一緒に楽しく働ける社会を構築。</a:t>
            </a:r>
          </a:p>
          <a:p>
            <a:pPr marL="171450" indent="-171450">
              <a:buFont typeface="Arial" panose="020B0604020202020204" pitchFamily="34" charset="0"/>
              <a:buChar char="•"/>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現在は、モデルである堺市の白鷺団地で編み物教室を開催し、持続させていくためのビジネス化への取り組みを実施。また、教室でのコミュニケーションの推進、作品販売による生き甲斐づくりを目指すとともに、最終的には他地域の集合住宅や地方公共団体へのプロジェクト導入を図る。</a:t>
            </a:r>
          </a:p>
          <a:p>
            <a:pPr marL="171450" indent="-171450">
              <a:buFont typeface="Arial" panose="020B0604020202020204" pitchFamily="34" charset="0"/>
              <a:buChar char="•"/>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本活動を通して、祖父母世代の方々が生き甲斐を持つと同時に経済的にも自立し、よりいきいきと日々を過ごす社会を目指して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967169" y="2446575"/>
            <a:ext cx="2592288" cy="3985706"/>
          </a:xfrm>
          <a:prstGeom prst="rect">
            <a:avLst/>
          </a:prstGeom>
          <a:solidFill>
            <a:schemeClr val="accent5">
              <a:lumMod val="20000"/>
              <a:lumOff val="80000"/>
            </a:schemeClr>
          </a:solidFill>
        </p:spPr>
        <p:txBody>
          <a:bodyPr wrap="squar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＜参画企業・団体＞</a:t>
            </a:r>
          </a:p>
          <a:p>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大学</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公立大学法人大阪府立大学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府大　コミュニティデザイン研究所</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学校法人 大阪芸術大学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地方自治体</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堺市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堺市東区</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一覧</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株式会社インプルーヴ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有限会社エムズ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株式会社クリーマ</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クロバー株式会社</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株式会社川崎屋</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シー・システム株式会社</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株式会社大城</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公益財団法人 日本手芸普及協会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丸安毛糸株式会社</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有限会社ユース</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株式会社りそな銀行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正方形/長方形 10"/>
          <p:cNvSpPr/>
          <p:nvPr/>
        </p:nvSpPr>
        <p:spPr>
          <a:xfrm>
            <a:off x="4283968" y="106366"/>
            <a:ext cx="4752528"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２．スマートエイジング</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（ｄ）地域包括ケアシステムの推進</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055" y="1088951"/>
            <a:ext cx="1663593" cy="111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9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円/楕円 35"/>
          <p:cNvSpPr/>
          <p:nvPr/>
        </p:nvSpPr>
        <p:spPr>
          <a:xfrm>
            <a:off x="5435099" y="5315580"/>
            <a:ext cx="3137284" cy="563434"/>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5467164" y="4318882"/>
            <a:ext cx="3137284" cy="469044"/>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5435099" y="3130745"/>
            <a:ext cx="3137284" cy="562374"/>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5435099" y="2361751"/>
            <a:ext cx="3137284" cy="603878"/>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95536" y="151212"/>
            <a:ext cx="7217320"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両大学における社会福祉学・居住環境学・栄養学領域</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10400" y="6366931"/>
            <a:ext cx="2133600" cy="365125"/>
          </a:xfrm>
        </p:spPr>
        <p:txBody>
          <a:bodyPr/>
          <a:lstStyle/>
          <a:p>
            <a:fld id="{2788D170-ED78-4CD6-9DF7-18AA74CDFCD5}" type="slidenum">
              <a:rPr kumimoji="1" lang="ja-JP" altLang="en-US" smtClean="0"/>
              <a:t>21</a:t>
            </a:fld>
            <a:endParaRPr kumimoji="1" lang="ja-JP" altLang="en-US" dirty="0"/>
          </a:p>
        </p:txBody>
      </p:sp>
      <p:graphicFrame>
        <p:nvGraphicFramePr>
          <p:cNvPr id="20" name="図表 19"/>
          <p:cNvGraphicFramePr/>
          <p:nvPr>
            <p:extLst>
              <p:ext uri="{D42A27DB-BD31-4B8C-83A1-F6EECF244321}">
                <p14:modId xmlns:p14="http://schemas.microsoft.com/office/powerpoint/2010/main" val="1818015923"/>
              </p:ext>
            </p:extLst>
          </p:nvPr>
        </p:nvGraphicFramePr>
        <p:xfrm>
          <a:off x="107504" y="2422629"/>
          <a:ext cx="5174704" cy="3386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円弧 20"/>
          <p:cNvSpPr/>
          <p:nvPr/>
        </p:nvSpPr>
        <p:spPr>
          <a:xfrm>
            <a:off x="798611" y="2196302"/>
            <a:ext cx="3816424" cy="1622414"/>
          </a:xfrm>
          <a:prstGeom prst="arc">
            <a:avLst>
              <a:gd name="adj1" fmla="val 11597689"/>
              <a:gd name="adj2" fmla="val 20714335"/>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1842727" y="1767139"/>
            <a:ext cx="1728192" cy="307777"/>
          </a:xfrm>
          <a:prstGeom prst="rect">
            <a:avLst/>
          </a:prstGeom>
          <a:noFill/>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科学部</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弧 22"/>
          <p:cNvSpPr/>
          <p:nvPr/>
        </p:nvSpPr>
        <p:spPr>
          <a:xfrm flipV="1">
            <a:off x="798611" y="4412611"/>
            <a:ext cx="3816424" cy="1622414"/>
          </a:xfrm>
          <a:prstGeom prst="arc">
            <a:avLst>
              <a:gd name="adj1" fmla="val 11597689"/>
              <a:gd name="adj2" fmla="val 20714335"/>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1624235" y="6065980"/>
            <a:ext cx="2165176"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大学院生活科学研究科</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099073" y="1897087"/>
            <a:ext cx="1728192" cy="307777"/>
          </a:xfrm>
          <a:prstGeom prst="rect">
            <a:avLst/>
          </a:prstGeom>
          <a:noFill/>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保健学領域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50639" y="5577261"/>
            <a:ext cx="2165176"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●臨床心理学コース</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51519" y="4726885"/>
            <a:ext cx="1791920"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●総合福祉科学コース</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5882681" y="2397793"/>
            <a:ext cx="2242120"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総合リハビリテーション学類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（栄養療法学専攻）</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5851966" y="3258207"/>
            <a:ext cx="2242120"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教育福祉学類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435099" y="4419108"/>
            <a:ext cx="3137284"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栄養支援系領域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426881" y="5355793"/>
            <a:ext cx="3137284"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人間科学専攻</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社会福祉学専攻</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5456127" y="4023367"/>
            <a:ext cx="3137284"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大学院総合リハビリテーション学研究科</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404384" y="5014917"/>
            <a:ext cx="3137284"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大学院人間社会システム科学研究科</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a:off x="395536" y="620688"/>
            <a:ext cx="8460000" cy="0"/>
          </a:xfrm>
          <a:prstGeom prst="line">
            <a:avLst/>
          </a:prstGeom>
        </p:spPr>
        <p:style>
          <a:lnRef idx="2">
            <a:schemeClr val="dk1"/>
          </a:lnRef>
          <a:fillRef idx="0">
            <a:schemeClr val="dk1"/>
          </a:fillRef>
          <a:effectRef idx="1">
            <a:schemeClr val="dk1"/>
          </a:effectRef>
          <a:fontRef idx="minor">
            <a:schemeClr val="tx1"/>
          </a:fontRef>
        </p:style>
      </p:cxnSp>
      <p:sp>
        <p:nvSpPr>
          <p:cNvPr id="39" name="正方形/長方形 38"/>
          <p:cNvSpPr/>
          <p:nvPr/>
        </p:nvSpPr>
        <p:spPr>
          <a:xfrm>
            <a:off x="6012160" y="106366"/>
            <a:ext cx="2923355"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パブリックヘルスのシンクタンク機能</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798611" y="1124744"/>
            <a:ext cx="3737911" cy="4983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smtClean="0"/>
              <a:t>大阪市立大学</a:t>
            </a:r>
            <a:endParaRPr kumimoji="1" lang="ja-JP" altLang="en-US" b="1" dirty="0"/>
          </a:p>
        </p:txBody>
      </p:sp>
      <p:sp>
        <p:nvSpPr>
          <p:cNvPr id="40" name="角丸四角形 39"/>
          <p:cNvSpPr/>
          <p:nvPr/>
        </p:nvSpPr>
        <p:spPr>
          <a:xfrm>
            <a:off x="5094213" y="1124744"/>
            <a:ext cx="3737911" cy="49837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b="1" dirty="0" smtClean="0"/>
              <a:t>大阪府立大学</a:t>
            </a:r>
            <a:endParaRPr kumimoji="1" lang="ja-JP" altLang="en-US" b="1" dirty="0"/>
          </a:p>
        </p:txBody>
      </p:sp>
    </p:spTree>
    <p:extLst>
      <p:ext uri="{BB962C8B-B14F-4D97-AF65-F5344CB8AC3E}">
        <p14:creationId xmlns:p14="http://schemas.microsoft.com/office/powerpoint/2010/main" val="3723170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utoShape 303" descr="横線 (反転)"/>
          <p:cNvSpPr>
            <a:spLocks noChangeArrowheads="1"/>
          </p:cNvSpPr>
          <p:nvPr/>
        </p:nvSpPr>
        <p:spPr bwMode="auto">
          <a:xfrm rot="5400000">
            <a:off x="3446695" y="515123"/>
            <a:ext cx="2177535" cy="7588293"/>
          </a:xfrm>
          <a:prstGeom prst="rightArrow">
            <a:avLst>
              <a:gd name="adj1" fmla="val 46283"/>
              <a:gd name="adj2" fmla="val 100000"/>
            </a:avLst>
          </a:prstGeom>
          <a:ln/>
          <a:extLst/>
        </p:spPr>
        <p:style>
          <a:lnRef idx="2">
            <a:schemeClr val="accent6"/>
          </a:lnRef>
          <a:fillRef idx="1">
            <a:schemeClr val="lt1"/>
          </a:fillRef>
          <a:effectRef idx="0">
            <a:schemeClr val="accent6"/>
          </a:effectRef>
          <a:fontRef idx="minor">
            <a:schemeClr val="dk1"/>
          </a:fontRef>
        </p:style>
        <p:txBody>
          <a:bodyPr wrap="none" lIns="90000" tIns="36000" rIns="90000" bIns="36000" anchor="ctr"/>
          <a:lstStyle/>
          <a:p>
            <a:endParaRPr lang="ja-JP" altLang="en-US"/>
          </a:p>
        </p:txBody>
      </p:sp>
      <p:sp>
        <p:nvSpPr>
          <p:cNvPr id="20" name="Oval 5"/>
          <p:cNvSpPr>
            <a:spLocks noChangeArrowheads="1"/>
          </p:cNvSpPr>
          <p:nvPr/>
        </p:nvSpPr>
        <p:spPr bwMode="auto">
          <a:xfrm>
            <a:off x="285048" y="3272311"/>
            <a:ext cx="4674456" cy="1949851"/>
          </a:xfrm>
          <a:prstGeom prst="ellipse">
            <a:avLst/>
          </a:prstGeom>
          <a:gradFill rotWithShape="1">
            <a:gsLst>
              <a:gs pos="0">
                <a:srgbClr val="99CCFF"/>
              </a:gs>
              <a:gs pos="100000">
                <a:srgbClr val="CCECFF"/>
              </a:gs>
            </a:gsLst>
            <a:lin ang="5400000" scaled="1"/>
          </a:gradFill>
          <a:ln w="9525">
            <a:solidFill>
              <a:srgbClr val="00CCFF"/>
            </a:solidFill>
            <a:round/>
            <a:headEnd/>
            <a:tailEnd/>
          </a:ln>
        </p:spPr>
        <p:txBody>
          <a:bodyPr wrap="none" anchor="ctr"/>
          <a:lstStyle/>
          <a:p>
            <a:pPr algn="ctr" fontAlgn="ctr">
              <a:lnSpc>
                <a:spcPct val="200000"/>
              </a:lnSpc>
              <a:defRPr/>
            </a:pPr>
            <a:endParaRPr kumimoji="0" lang="ja-JP" altLang="ja-JP" sz="12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Oval 5"/>
          <p:cNvSpPr>
            <a:spLocks noChangeArrowheads="1"/>
          </p:cNvSpPr>
          <p:nvPr/>
        </p:nvSpPr>
        <p:spPr bwMode="auto">
          <a:xfrm>
            <a:off x="4025315" y="3272310"/>
            <a:ext cx="4778617" cy="1949852"/>
          </a:xfrm>
          <a:prstGeom prst="ellipse">
            <a:avLst/>
          </a:prstGeom>
          <a:gradFill rotWithShape="1">
            <a:gsLst>
              <a:gs pos="0">
                <a:srgbClr val="99CCFF"/>
              </a:gs>
              <a:gs pos="100000">
                <a:srgbClr val="CCECFF"/>
              </a:gs>
            </a:gsLst>
            <a:lin ang="5400000" scaled="1"/>
          </a:gradFill>
          <a:ln w="9525">
            <a:solidFill>
              <a:srgbClr val="00CCFF"/>
            </a:solidFill>
            <a:round/>
            <a:headEnd/>
            <a:tailEnd/>
          </a:ln>
        </p:spPr>
        <p:txBody>
          <a:bodyPr wrap="none" anchor="ctr"/>
          <a:lstStyle/>
          <a:p>
            <a:pPr algn="ctr" fontAlgn="ctr">
              <a:defRPr/>
            </a:pPr>
            <a:endParaRPr kumimoji="0" lang="ja-JP" altLang="ja-JP" sz="12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622700" y="3140968"/>
            <a:ext cx="2448877" cy="49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大阪府立大学による協力</a:t>
            </a:r>
            <a:endParaRPr kumimoji="1" lang="ja-JP" altLang="en-US" sz="1600" dirty="0"/>
          </a:p>
        </p:txBody>
      </p:sp>
      <p:sp>
        <p:nvSpPr>
          <p:cNvPr id="13" name="Rectangle 2"/>
          <p:cNvSpPr>
            <a:spLocks noChangeArrowheads="1"/>
          </p:cNvSpPr>
          <p:nvPr/>
        </p:nvSpPr>
        <p:spPr bwMode="auto">
          <a:xfrm>
            <a:off x="47625" y="78388"/>
            <a:ext cx="8916863" cy="26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0" tIns="10796" rIns="53980" bIns="10796" anchor="ctr">
            <a:spAutoFit/>
          </a:bodyPr>
          <a:lstStyle/>
          <a:p>
            <a:pPr algn="l" eaLnBrk="0" hangingPunct="0"/>
            <a:r>
              <a:rPr lang="ja-JP" altLang="en-US" sz="1600" b="1" dirty="0" smtClean="0">
                <a:latin typeface="メイリオ" pitchFamily="50" charset="-128"/>
                <a:ea typeface="メイリオ" pitchFamily="50" charset="-128"/>
                <a:cs typeface="メイリオ" pitchFamily="50" charset="-128"/>
              </a:rPr>
              <a:t>在宅医療の推進に</a:t>
            </a:r>
            <a:r>
              <a:rPr lang="ja-JP" altLang="en-US" sz="1600" b="1" dirty="0">
                <a:latin typeface="メイリオ" pitchFamily="50" charset="-128"/>
                <a:ea typeface="メイリオ" pitchFamily="50" charset="-128"/>
                <a:cs typeface="メイリオ" pitchFamily="50" charset="-128"/>
              </a:rPr>
              <a:t>向けた</a:t>
            </a:r>
            <a:r>
              <a:rPr lang="ja-JP" altLang="en-US" sz="1600" b="1" dirty="0" smtClean="0">
                <a:latin typeface="メイリオ" pitchFamily="50" charset="-128"/>
                <a:ea typeface="メイリオ" pitchFamily="50" charset="-128"/>
                <a:cs typeface="メイリオ" pitchFamily="50" charset="-128"/>
              </a:rPr>
              <a:t>大阪府</a:t>
            </a:r>
            <a:r>
              <a:rPr lang="ja-JP" altLang="en-US" sz="1600" b="1" dirty="0">
                <a:latin typeface="メイリオ" pitchFamily="50" charset="-128"/>
                <a:ea typeface="メイリオ" pitchFamily="50" charset="-128"/>
                <a:cs typeface="メイリオ" pitchFamily="50" charset="-128"/>
              </a:rPr>
              <a:t>立</a:t>
            </a:r>
            <a:r>
              <a:rPr lang="ja-JP" altLang="en-US" sz="1600" b="1" dirty="0" smtClean="0">
                <a:latin typeface="メイリオ" pitchFamily="50" charset="-128"/>
                <a:ea typeface="メイリオ" pitchFamily="50" charset="-128"/>
                <a:cs typeface="メイリオ" pitchFamily="50" charset="-128"/>
              </a:rPr>
              <a:t>大学と大阪府の連携（全体像）</a:t>
            </a:r>
            <a:r>
              <a:rPr lang="ja-JP" altLang="en-US" sz="1400" b="1" dirty="0">
                <a:latin typeface="メイリオ" pitchFamily="50" charset="-128"/>
                <a:ea typeface="メイリオ" pitchFamily="50" charset="-128"/>
                <a:cs typeface="メイリオ" pitchFamily="50" charset="-128"/>
              </a:rPr>
              <a:t>　　　</a:t>
            </a:r>
            <a:endParaRPr lang="ja-JP" altLang="en-US" sz="1050" dirty="0">
              <a:latin typeface="メイリオ" pitchFamily="50" charset="-128"/>
              <a:ea typeface="メイリオ" pitchFamily="50" charset="-128"/>
              <a:cs typeface="メイリオ" pitchFamily="50" charset="-128"/>
            </a:endParaRPr>
          </a:p>
        </p:txBody>
      </p:sp>
      <p:cxnSp>
        <p:nvCxnSpPr>
          <p:cNvPr id="14" name="直線コネクタ 13"/>
          <p:cNvCxnSpPr/>
          <p:nvPr/>
        </p:nvCxnSpPr>
        <p:spPr bwMode="auto">
          <a:xfrm>
            <a:off x="-16545" y="352127"/>
            <a:ext cx="9144000" cy="0"/>
          </a:xfrm>
          <a:prstGeom prst="line">
            <a:avLst/>
          </a:prstGeom>
          <a:solidFill>
            <a:schemeClr val="bg1"/>
          </a:solidFill>
          <a:ln w="38100" cap="flat" cmpd="dbl" algn="ctr">
            <a:solidFill>
              <a:schemeClr val="tx2">
                <a:lumMod val="60000"/>
                <a:lumOff val="40000"/>
              </a:schemeClr>
            </a:solidFill>
            <a:prstDash val="solid"/>
            <a:round/>
            <a:headEnd type="none" w="med" len="med"/>
            <a:tailEnd type="none" w="med" len="med"/>
          </a:ln>
          <a:effectLst/>
        </p:spPr>
      </p:cxnSp>
      <p:sp>
        <p:nvSpPr>
          <p:cNvPr id="50" name="テキスト ボックス 49"/>
          <p:cNvSpPr txBox="1"/>
          <p:nvPr/>
        </p:nvSpPr>
        <p:spPr>
          <a:xfrm>
            <a:off x="409011" y="3893770"/>
            <a:ext cx="3994995" cy="830997"/>
          </a:xfrm>
          <a:prstGeom prst="rect">
            <a:avLst/>
          </a:prstGeom>
          <a:noFill/>
        </p:spPr>
        <p:txBody>
          <a:bodyPr wrap="square" rtlCol="0">
            <a:spAutoFit/>
          </a:bodyPr>
          <a:lstStyle/>
          <a:p>
            <a:pPr>
              <a:lnSpc>
                <a:spcPct val="150000"/>
              </a:lnSpc>
            </a:pPr>
            <a:r>
              <a:rPr lang="ja-JP" altLang="en-US" sz="1600" b="1" dirty="0" smtClean="0"/>
              <a:t>○訪問看護ステーションの経営安定化</a:t>
            </a:r>
            <a:endParaRPr lang="en-US" altLang="ja-JP" sz="1600" b="1" dirty="0" smtClean="0"/>
          </a:p>
          <a:p>
            <a:pPr>
              <a:lnSpc>
                <a:spcPct val="150000"/>
              </a:lnSpc>
            </a:pPr>
            <a:r>
              <a:rPr lang="ja-JP" altLang="en-US" sz="1600" b="1" dirty="0" smtClean="0"/>
              <a:t>○在宅医療需要の把握</a:t>
            </a:r>
            <a:endParaRPr lang="en-US" altLang="ja-JP" sz="1600" b="1" dirty="0" smtClean="0"/>
          </a:p>
        </p:txBody>
      </p:sp>
      <p:sp>
        <p:nvSpPr>
          <p:cNvPr id="51" name="テキスト ボックス 50"/>
          <p:cNvSpPr txBox="1"/>
          <p:nvPr/>
        </p:nvSpPr>
        <p:spPr>
          <a:xfrm>
            <a:off x="4669766" y="3709105"/>
            <a:ext cx="4002891" cy="1200329"/>
          </a:xfrm>
          <a:prstGeom prst="rect">
            <a:avLst/>
          </a:prstGeom>
          <a:noFill/>
        </p:spPr>
        <p:txBody>
          <a:bodyPr wrap="square" rtlCol="0">
            <a:spAutoFit/>
          </a:bodyPr>
          <a:lstStyle/>
          <a:p>
            <a:pPr>
              <a:lnSpc>
                <a:spcPct val="150000"/>
              </a:lnSpc>
            </a:pPr>
            <a:r>
              <a:rPr lang="ja-JP" altLang="en-US" sz="1600" b="1" dirty="0" smtClean="0"/>
              <a:t>○専門性を活かし、地域貢献を実践</a:t>
            </a:r>
            <a:endParaRPr lang="en-US" altLang="ja-JP" sz="1600" b="1" dirty="0" smtClean="0"/>
          </a:p>
          <a:p>
            <a:pPr>
              <a:lnSpc>
                <a:spcPct val="150000"/>
              </a:lnSpc>
            </a:pPr>
            <a:r>
              <a:rPr lang="ja-JP" altLang="en-US" sz="1600" b="1" dirty="0" smtClean="0"/>
              <a:t>○学部間の連携など分野横断的な研究</a:t>
            </a:r>
            <a:endParaRPr lang="en-US" altLang="ja-JP" sz="1600" b="1" dirty="0" smtClean="0"/>
          </a:p>
          <a:p>
            <a:pPr>
              <a:lnSpc>
                <a:spcPct val="150000"/>
              </a:lnSpc>
            </a:pPr>
            <a:r>
              <a:rPr lang="ja-JP" altLang="en-US" sz="1600" b="1" dirty="0"/>
              <a:t>　</a:t>
            </a:r>
            <a:r>
              <a:rPr lang="en-US" altLang="ja-JP" sz="1600" b="1" dirty="0" smtClean="0"/>
              <a:t>【</a:t>
            </a:r>
            <a:r>
              <a:rPr lang="ja-JP" altLang="en-US" sz="1600" b="1" dirty="0" smtClean="0"/>
              <a:t>看護学部</a:t>
            </a:r>
            <a:r>
              <a:rPr lang="en-US" altLang="ja-JP" sz="1600" b="1" dirty="0" smtClean="0"/>
              <a:t>×</a:t>
            </a:r>
            <a:r>
              <a:rPr lang="ja-JP" altLang="en-US" sz="1600" b="1" dirty="0" smtClean="0"/>
              <a:t>経済学部</a:t>
            </a:r>
            <a:r>
              <a:rPr lang="en-US" altLang="ja-JP" sz="1600" b="1" dirty="0" smtClean="0"/>
              <a:t>】</a:t>
            </a:r>
            <a:r>
              <a:rPr lang="ja-JP" altLang="en-US" sz="1600" b="1" dirty="0" smtClean="0"/>
              <a:t>⇒総合力を発揮</a:t>
            </a:r>
            <a:endParaRPr lang="en-US" altLang="ja-JP" sz="1600" b="1" dirty="0" smtClean="0"/>
          </a:p>
        </p:txBody>
      </p:sp>
      <p:sp>
        <p:nvSpPr>
          <p:cNvPr id="73" name="正方形/長方形 72"/>
          <p:cNvSpPr/>
          <p:nvPr/>
        </p:nvSpPr>
        <p:spPr>
          <a:xfrm>
            <a:off x="4602246" y="1412776"/>
            <a:ext cx="4444471" cy="1584176"/>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ja-JP" altLang="en-US" sz="1400" dirty="0" smtClean="0">
                <a:solidFill>
                  <a:prstClr val="black"/>
                </a:solidFill>
              </a:rPr>
              <a:t>・</a:t>
            </a:r>
            <a:r>
              <a:rPr lang="ja-JP" altLang="en-US" sz="1600" dirty="0" smtClean="0">
                <a:solidFill>
                  <a:prstClr val="black"/>
                </a:solidFill>
              </a:rPr>
              <a:t>在宅医療需要の定義が曖昧。</a:t>
            </a:r>
            <a:endParaRPr lang="en-US" altLang="ja-JP" sz="1600" dirty="0" smtClean="0">
              <a:solidFill>
                <a:prstClr val="black"/>
              </a:solidFill>
            </a:endParaRPr>
          </a:p>
          <a:p>
            <a:pPr lvl="0">
              <a:lnSpc>
                <a:spcPct val="150000"/>
              </a:lnSpc>
            </a:pPr>
            <a:r>
              <a:rPr lang="ja-JP" altLang="en-US" sz="1200" dirty="0" smtClean="0">
                <a:solidFill>
                  <a:prstClr val="black"/>
                </a:solidFill>
              </a:rPr>
              <a:t>・府策定の地域医療構想において、国の基準に基づき、レセプト</a:t>
            </a:r>
            <a:endParaRPr lang="en-US" altLang="ja-JP" sz="1200" dirty="0" smtClean="0">
              <a:solidFill>
                <a:prstClr val="black"/>
              </a:solidFill>
            </a:endParaRPr>
          </a:p>
          <a:p>
            <a:pPr lvl="0">
              <a:lnSpc>
                <a:spcPct val="150000"/>
              </a:lnSpc>
            </a:pPr>
            <a:r>
              <a:rPr lang="ja-JP" altLang="en-US" sz="1200" dirty="0">
                <a:solidFill>
                  <a:prstClr val="black"/>
                </a:solidFill>
              </a:rPr>
              <a:t>　</a:t>
            </a:r>
            <a:r>
              <a:rPr lang="ja-JP" altLang="en-US" sz="1200" dirty="0" smtClean="0">
                <a:solidFill>
                  <a:prstClr val="black"/>
                </a:solidFill>
              </a:rPr>
              <a:t>（請求書）データによる在宅医療対象者（人数）を算定したものの、</a:t>
            </a:r>
            <a:endParaRPr lang="en-US" altLang="ja-JP" sz="1200" dirty="0" smtClean="0">
              <a:solidFill>
                <a:prstClr val="black"/>
              </a:solidFill>
            </a:endParaRPr>
          </a:p>
          <a:p>
            <a:pPr lvl="0">
              <a:lnSpc>
                <a:spcPct val="150000"/>
              </a:lnSpc>
            </a:pPr>
            <a:r>
              <a:rPr lang="ja-JP" altLang="en-US" sz="1200" dirty="0">
                <a:solidFill>
                  <a:prstClr val="black"/>
                </a:solidFill>
              </a:rPr>
              <a:t>　</a:t>
            </a:r>
            <a:r>
              <a:rPr lang="ja-JP" altLang="en-US" sz="1200" dirty="0" smtClean="0">
                <a:solidFill>
                  <a:prstClr val="black"/>
                </a:solidFill>
              </a:rPr>
              <a:t>患者像がわかりづらい。</a:t>
            </a:r>
            <a:endParaRPr lang="en-US" altLang="ja-JP" sz="1200" dirty="0" smtClean="0">
              <a:solidFill>
                <a:prstClr val="black"/>
              </a:solidFill>
            </a:endParaRPr>
          </a:p>
          <a:p>
            <a:pPr lvl="0">
              <a:lnSpc>
                <a:spcPct val="150000"/>
              </a:lnSpc>
            </a:pPr>
            <a:r>
              <a:rPr lang="ja-JP" altLang="en-US" sz="1200" dirty="0" smtClean="0">
                <a:solidFill>
                  <a:prstClr val="black"/>
                </a:solidFill>
              </a:rPr>
              <a:t>・患者</a:t>
            </a:r>
            <a:r>
              <a:rPr lang="en-US" altLang="ja-JP" sz="1200" dirty="0" smtClean="0">
                <a:solidFill>
                  <a:prstClr val="black"/>
                </a:solidFill>
              </a:rPr>
              <a:t>1</a:t>
            </a:r>
            <a:r>
              <a:rPr lang="ja-JP" altLang="en-US" sz="1200" dirty="0" smtClean="0">
                <a:solidFill>
                  <a:prstClr val="black"/>
                </a:solidFill>
              </a:rPr>
              <a:t>人に必要な訪問診療回数（回</a:t>
            </a:r>
            <a:r>
              <a:rPr lang="en-US" altLang="ja-JP" sz="1200" dirty="0" smtClean="0">
                <a:solidFill>
                  <a:prstClr val="black"/>
                </a:solidFill>
              </a:rPr>
              <a:t>/</a:t>
            </a:r>
            <a:r>
              <a:rPr lang="ja-JP" altLang="en-US" sz="1200" dirty="0" smtClean="0">
                <a:solidFill>
                  <a:prstClr val="black"/>
                </a:solidFill>
              </a:rPr>
              <a:t>月）も不明確。</a:t>
            </a:r>
            <a:endParaRPr lang="en-US" altLang="ja-JP" sz="1200" dirty="0" smtClean="0">
              <a:solidFill>
                <a:prstClr val="black"/>
              </a:solidFill>
            </a:endParaRPr>
          </a:p>
        </p:txBody>
      </p:sp>
      <p:sp>
        <p:nvSpPr>
          <p:cNvPr id="74" name="正方形/長方形 73"/>
          <p:cNvSpPr/>
          <p:nvPr/>
        </p:nvSpPr>
        <p:spPr>
          <a:xfrm>
            <a:off x="81738" y="1412776"/>
            <a:ext cx="4274238" cy="1584176"/>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ja-JP" altLang="en-US" sz="1600" dirty="0" smtClean="0">
                <a:solidFill>
                  <a:schemeClr val="tx1"/>
                </a:solidFill>
              </a:rPr>
              <a:t>・小規模</a:t>
            </a:r>
            <a:r>
              <a:rPr lang="ja-JP" altLang="en-US" sz="1600" dirty="0">
                <a:solidFill>
                  <a:prstClr val="black"/>
                </a:solidFill>
              </a:rPr>
              <a:t>かつ経営が不安定な事業所が多い。</a:t>
            </a:r>
            <a:endParaRPr lang="en-US" altLang="ja-JP" sz="1600" dirty="0">
              <a:solidFill>
                <a:prstClr val="black"/>
              </a:solidFill>
            </a:endParaRPr>
          </a:p>
          <a:p>
            <a:pPr lvl="0"/>
            <a:r>
              <a:rPr lang="ja-JP" altLang="en-US" sz="1600" dirty="0">
                <a:solidFill>
                  <a:prstClr val="black"/>
                </a:solidFill>
              </a:rPr>
              <a:t>・土日対応の事業所が少なく、市区町村ごと</a:t>
            </a:r>
            <a:r>
              <a:rPr lang="ja-JP" altLang="en-US" sz="1600" dirty="0" smtClean="0">
                <a:solidFill>
                  <a:prstClr val="black"/>
                </a:solidFill>
              </a:rPr>
              <a:t>に</a:t>
            </a:r>
            <a:endParaRPr lang="en-US" altLang="ja-JP" sz="1600" dirty="0" smtClean="0">
              <a:solidFill>
                <a:prstClr val="black"/>
              </a:solidFill>
            </a:endParaRPr>
          </a:p>
          <a:p>
            <a:pPr lvl="0"/>
            <a:r>
              <a:rPr lang="ja-JP" altLang="en-US" sz="1600" dirty="0">
                <a:solidFill>
                  <a:prstClr val="black"/>
                </a:solidFill>
              </a:rPr>
              <a:t>　</a:t>
            </a:r>
            <a:r>
              <a:rPr lang="ja-JP" altLang="en-US" sz="1600" dirty="0" smtClean="0">
                <a:solidFill>
                  <a:prstClr val="black"/>
                </a:solidFill>
              </a:rPr>
              <a:t>偏在している。</a:t>
            </a:r>
            <a:endParaRPr lang="en-US" altLang="ja-JP" sz="1600" dirty="0">
              <a:solidFill>
                <a:prstClr val="black"/>
              </a:solidFill>
            </a:endParaRPr>
          </a:p>
        </p:txBody>
      </p:sp>
      <p:sp>
        <p:nvSpPr>
          <p:cNvPr id="75" name="正方形/長方形 74"/>
          <p:cNvSpPr/>
          <p:nvPr/>
        </p:nvSpPr>
        <p:spPr>
          <a:xfrm>
            <a:off x="74709" y="797224"/>
            <a:ext cx="4281267" cy="47153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600" dirty="0" smtClean="0">
                <a:solidFill>
                  <a:schemeClr val="bg1"/>
                </a:solidFill>
                <a:latin typeface="Meiryo UI" pitchFamily="50" charset="-128"/>
                <a:ea typeface="Meiryo UI" pitchFamily="50" charset="-128"/>
                <a:cs typeface="Meiryo UI" pitchFamily="50" charset="-128"/>
              </a:rPr>
              <a:t>①訪問看護ステーション</a:t>
            </a:r>
            <a:endParaRPr kumimoji="1" lang="ja-JP" altLang="en-US" sz="1600" dirty="0">
              <a:solidFill>
                <a:schemeClr val="bg1"/>
              </a:solidFill>
              <a:latin typeface="Meiryo UI" pitchFamily="50" charset="-128"/>
              <a:ea typeface="Meiryo UI" pitchFamily="50" charset="-128"/>
              <a:cs typeface="Meiryo UI" pitchFamily="50" charset="-128"/>
            </a:endParaRPr>
          </a:p>
        </p:txBody>
      </p:sp>
      <p:sp>
        <p:nvSpPr>
          <p:cNvPr id="78" name="正方形/長方形 77"/>
          <p:cNvSpPr/>
          <p:nvPr/>
        </p:nvSpPr>
        <p:spPr>
          <a:xfrm>
            <a:off x="4591441" y="797224"/>
            <a:ext cx="4455276" cy="47153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600" dirty="0" smtClean="0">
                <a:solidFill>
                  <a:schemeClr val="bg1"/>
                </a:solidFill>
                <a:latin typeface="Meiryo UI" pitchFamily="50" charset="-128"/>
                <a:ea typeface="Meiryo UI" pitchFamily="50" charset="-128"/>
                <a:cs typeface="Meiryo UI" pitchFamily="50" charset="-128"/>
              </a:rPr>
              <a:t>②在宅医療需要</a:t>
            </a:r>
            <a:endParaRPr lang="en-US" altLang="ja-JP" sz="1600" dirty="0" smtClean="0">
              <a:solidFill>
                <a:schemeClr val="bg1"/>
              </a:solidFill>
              <a:latin typeface="Meiryo UI" pitchFamily="50" charset="-128"/>
              <a:ea typeface="Meiryo UI" pitchFamily="50" charset="-128"/>
              <a:cs typeface="Meiryo UI" pitchFamily="50" charset="-128"/>
            </a:endParaRPr>
          </a:p>
        </p:txBody>
      </p:sp>
      <p:sp>
        <p:nvSpPr>
          <p:cNvPr id="32" name="テキスト ボックス 31"/>
          <p:cNvSpPr txBox="1"/>
          <p:nvPr/>
        </p:nvSpPr>
        <p:spPr>
          <a:xfrm>
            <a:off x="4313578" y="6550482"/>
            <a:ext cx="356188" cy="276999"/>
          </a:xfrm>
          <a:prstGeom prst="rect">
            <a:avLst/>
          </a:prstGeom>
          <a:noFill/>
        </p:spPr>
        <p:txBody>
          <a:bodyPr wrap="none" rtlCol="0">
            <a:spAutoFit/>
          </a:bodyPr>
          <a:lstStyle/>
          <a:p>
            <a:r>
              <a:rPr kumimoji="1" lang="en-US" altLang="ja-JP" sz="1200" dirty="0" smtClean="0"/>
              <a:t>-1-</a:t>
            </a:r>
            <a:endParaRPr kumimoji="1" lang="ja-JP" altLang="en-US" sz="1200" dirty="0"/>
          </a:p>
        </p:txBody>
      </p:sp>
      <p:sp>
        <p:nvSpPr>
          <p:cNvPr id="40" name="正方形/長方形 39"/>
          <p:cNvSpPr/>
          <p:nvPr/>
        </p:nvSpPr>
        <p:spPr>
          <a:xfrm>
            <a:off x="4011" y="407663"/>
            <a:ext cx="5298470" cy="369332"/>
          </a:xfrm>
          <a:prstGeom prst="rect">
            <a:avLst/>
          </a:prstGeom>
        </p:spPr>
        <p:txBody>
          <a:bodyPr wrap="square">
            <a:spAutoFit/>
          </a:bodyPr>
          <a:lstStyle/>
          <a:p>
            <a:r>
              <a:rPr lang="en-US" altLang="ja-JP" b="1" dirty="0" smtClean="0">
                <a:latin typeface="+mn-ea"/>
                <a:cs typeface="Meiryo UI" pitchFamily="50" charset="-128"/>
              </a:rPr>
              <a:t>【</a:t>
            </a:r>
            <a:r>
              <a:rPr lang="ja-JP" altLang="en-US" b="1" dirty="0" smtClean="0">
                <a:latin typeface="+mn-ea"/>
                <a:cs typeface="Meiryo UI" pitchFamily="50" charset="-128"/>
              </a:rPr>
              <a:t>大阪府の課題意識</a:t>
            </a:r>
            <a:r>
              <a:rPr lang="en-US" altLang="ja-JP" b="1" dirty="0" smtClean="0">
                <a:latin typeface="+mn-ea"/>
                <a:cs typeface="Meiryo UI" pitchFamily="50" charset="-128"/>
              </a:rPr>
              <a:t>】</a:t>
            </a:r>
          </a:p>
        </p:txBody>
      </p:sp>
      <p:sp>
        <p:nvSpPr>
          <p:cNvPr id="46" name="正方形/長方形 45"/>
          <p:cNvSpPr/>
          <p:nvPr/>
        </p:nvSpPr>
        <p:spPr>
          <a:xfrm>
            <a:off x="4614299" y="5504370"/>
            <a:ext cx="4356248" cy="1099546"/>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b="1" u="sng" dirty="0" smtClean="0">
                <a:solidFill>
                  <a:srgbClr val="FF0000"/>
                </a:solidFill>
              </a:rPr>
              <a:t>地域医療構想の大阪府民の実態を踏まえた精緻な分析に基づく需要算定。</a:t>
            </a:r>
            <a:endParaRPr lang="en-US" altLang="ja-JP" sz="1600" b="1" u="sng" dirty="0">
              <a:solidFill>
                <a:srgbClr val="FF0000"/>
              </a:solidFill>
            </a:endParaRPr>
          </a:p>
        </p:txBody>
      </p:sp>
      <p:sp>
        <p:nvSpPr>
          <p:cNvPr id="48" name="正方形/長方形 47"/>
          <p:cNvSpPr/>
          <p:nvPr/>
        </p:nvSpPr>
        <p:spPr>
          <a:xfrm>
            <a:off x="45913" y="5504370"/>
            <a:ext cx="4281267" cy="1099546"/>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smtClean="0">
                <a:solidFill>
                  <a:prstClr val="black"/>
                </a:solidFill>
              </a:rPr>
              <a:t>サービス充実に向けた</a:t>
            </a:r>
            <a:r>
              <a:rPr lang="ja-JP" altLang="en-US" b="1" u="sng" dirty="0" smtClean="0">
                <a:solidFill>
                  <a:srgbClr val="FF0000"/>
                </a:solidFill>
              </a:rPr>
              <a:t>訪問看護事業所の経営分析</a:t>
            </a:r>
            <a:r>
              <a:rPr lang="ja-JP" altLang="en-US" sz="1400" dirty="0" smtClean="0">
                <a:solidFill>
                  <a:prstClr val="black"/>
                </a:solidFill>
              </a:rPr>
              <a:t>を実施。</a:t>
            </a:r>
            <a:endParaRPr lang="en-US" altLang="ja-JP" sz="1400" dirty="0" smtClean="0">
              <a:solidFill>
                <a:prstClr val="black"/>
              </a:solidFill>
            </a:endParaRPr>
          </a:p>
        </p:txBody>
      </p:sp>
      <p:sp>
        <p:nvSpPr>
          <p:cNvPr id="49" name="正方形/長方形 48"/>
          <p:cNvSpPr/>
          <p:nvPr/>
        </p:nvSpPr>
        <p:spPr>
          <a:xfrm>
            <a:off x="74709" y="5135038"/>
            <a:ext cx="2960220" cy="369332"/>
          </a:xfrm>
          <a:prstGeom prst="rect">
            <a:avLst/>
          </a:prstGeom>
        </p:spPr>
        <p:txBody>
          <a:bodyPr wrap="square">
            <a:spAutoFit/>
          </a:bodyPr>
          <a:lstStyle/>
          <a:p>
            <a:r>
              <a:rPr lang="en-US" altLang="ja-JP" b="1" dirty="0" smtClean="0">
                <a:latin typeface="+mn-ea"/>
                <a:cs typeface="Meiryo UI" pitchFamily="50" charset="-128"/>
              </a:rPr>
              <a:t>【</a:t>
            </a:r>
            <a:r>
              <a:rPr lang="ja-JP" altLang="en-US" b="1" dirty="0" smtClean="0">
                <a:latin typeface="+mn-ea"/>
                <a:cs typeface="Meiryo UI" pitchFamily="50" charset="-128"/>
              </a:rPr>
              <a:t>連携事業</a:t>
            </a:r>
            <a:r>
              <a:rPr lang="en-US" altLang="ja-JP" b="1" dirty="0" smtClean="0">
                <a:latin typeface="+mn-ea"/>
                <a:cs typeface="Meiryo UI" pitchFamily="50" charset="-128"/>
              </a:rPr>
              <a:t>】</a:t>
            </a:r>
          </a:p>
        </p:txBody>
      </p:sp>
      <p:sp>
        <p:nvSpPr>
          <p:cNvPr id="3" name="乗算記号 2"/>
          <p:cNvSpPr/>
          <p:nvPr/>
        </p:nvSpPr>
        <p:spPr>
          <a:xfrm>
            <a:off x="4060014" y="4035611"/>
            <a:ext cx="699895" cy="60647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下矢印 1"/>
          <p:cNvSpPr/>
          <p:nvPr/>
        </p:nvSpPr>
        <p:spPr>
          <a:xfrm>
            <a:off x="1925016" y="6333015"/>
            <a:ext cx="580652" cy="43493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下矢印 28"/>
          <p:cNvSpPr/>
          <p:nvPr/>
        </p:nvSpPr>
        <p:spPr>
          <a:xfrm>
            <a:off x="6669653" y="6333015"/>
            <a:ext cx="580652" cy="43493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スライド番号プレースホルダー 1"/>
          <p:cNvSpPr>
            <a:spLocks noGrp="1"/>
          </p:cNvSpPr>
          <p:nvPr>
            <p:ph type="sldNum" sz="quarter" idx="12"/>
          </p:nvPr>
        </p:nvSpPr>
        <p:spPr>
          <a:xfrm>
            <a:off x="7010400" y="6366931"/>
            <a:ext cx="2133600" cy="365125"/>
          </a:xfrm>
        </p:spPr>
        <p:txBody>
          <a:bodyPr/>
          <a:lstStyle/>
          <a:p>
            <a:r>
              <a:rPr kumimoji="1" lang="en-US" altLang="ja-JP" dirty="0" smtClean="0"/>
              <a:t>22</a:t>
            </a:r>
            <a:endParaRPr kumimoji="1" lang="ja-JP" altLang="en-US" dirty="0"/>
          </a:p>
        </p:txBody>
      </p:sp>
    </p:spTree>
    <p:extLst>
      <p:ext uri="{BB962C8B-B14F-4D97-AF65-F5344CB8AC3E}">
        <p14:creationId xmlns:p14="http://schemas.microsoft.com/office/powerpoint/2010/main" val="3139361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25525" y="4171825"/>
            <a:ext cx="4265017" cy="1246495"/>
          </a:xfrm>
          <a:prstGeom prst="rect">
            <a:avLst/>
          </a:prstGeom>
        </p:spPr>
        <p:txBody>
          <a:bodyPr wrap="square">
            <a:spAutoFit/>
          </a:bodyPr>
          <a:lstStyle/>
          <a:p>
            <a:pPr>
              <a:lnSpc>
                <a:spcPts val="1800"/>
              </a:lnSpc>
            </a:pPr>
            <a:r>
              <a:rPr lang="ja-JP" altLang="en-US" sz="1400" dirty="0" smtClean="0"/>
              <a:t>■上記を活かした</a:t>
            </a:r>
            <a:r>
              <a:rPr lang="en-US" altLang="ja-JP" sz="1400" dirty="0" smtClean="0"/>
              <a:t>29</a:t>
            </a:r>
            <a:r>
              <a:rPr lang="ja-JP" altLang="en-US" sz="1400" dirty="0" smtClean="0"/>
              <a:t>年度の取組み</a:t>
            </a:r>
            <a:endParaRPr lang="en-US" altLang="ja-JP" sz="1400" dirty="0" smtClean="0"/>
          </a:p>
          <a:p>
            <a:pPr>
              <a:lnSpc>
                <a:spcPts val="1800"/>
              </a:lnSpc>
            </a:pPr>
            <a:r>
              <a:rPr lang="ja-JP" altLang="en-US" sz="1200" dirty="0"/>
              <a:t>　</a:t>
            </a:r>
            <a:r>
              <a:rPr lang="ja-JP" altLang="en-US" sz="1200" dirty="0" smtClean="0"/>
              <a:t>・事業所の分析結果を基に、訪問看護事業所の経営安定・</a:t>
            </a:r>
            <a:endParaRPr lang="en-US" altLang="ja-JP" sz="1200" dirty="0" smtClean="0"/>
          </a:p>
          <a:p>
            <a:pPr>
              <a:lnSpc>
                <a:spcPts val="1800"/>
              </a:lnSpc>
            </a:pPr>
            <a:r>
              <a:rPr lang="ja-JP" altLang="en-US" sz="1200" dirty="0"/>
              <a:t>　</a:t>
            </a:r>
            <a:r>
              <a:rPr lang="ja-JP" altLang="en-US" sz="1200" dirty="0" smtClean="0"/>
              <a:t>　機能強化に向けた個別指導（コンサルタント）を実施する</a:t>
            </a:r>
            <a:endParaRPr lang="en-US" altLang="ja-JP" sz="1200" dirty="0" smtClean="0"/>
          </a:p>
          <a:p>
            <a:pPr>
              <a:lnSpc>
                <a:spcPts val="1800"/>
              </a:lnSpc>
            </a:pPr>
            <a:r>
              <a:rPr lang="ja-JP" altLang="en-US" sz="1200" dirty="0">
                <a:solidFill>
                  <a:srgbClr val="FF0000"/>
                </a:solidFill>
              </a:rPr>
              <a:t>　</a:t>
            </a:r>
            <a:r>
              <a:rPr lang="ja-JP" altLang="en-US" sz="1200" dirty="0" smtClean="0">
                <a:solidFill>
                  <a:srgbClr val="FF0000"/>
                </a:solidFill>
              </a:rPr>
              <a:t>　</a:t>
            </a:r>
            <a:r>
              <a:rPr lang="ja-JP" altLang="en-US" sz="1400" u="sng" dirty="0" smtClean="0">
                <a:solidFill>
                  <a:srgbClr val="FF0000"/>
                </a:solidFill>
              </a:rPr>
              <a:t>「訪問看護機能強化支援事業」</a:t>
            </a:r>
            <a:r>
              <a:rPr lang="ja-JP" altLang="en-US" sz="1200" dirty="0" smtClean="0"/>
              <a:t>を開始し、府域における</a:t>
            </a:r>
            <a:endParaRPr lang="en-US" altLang="ja-JP" sz="1200" dirty="0" smtClean="0"/>
          </a:p>
          <a:p>
            <a:pPr>
              <a:lnSpc>
                <a:spcPts val="1800"/>
              </a:lnSpc>
            </a:pPr>
            <a:r>
              <a:rPr lang="ja-JP" altLang="en-US" sz="1200" dirty="0"/>
              <a:t>　</a:t>
            </a:r>
            <a:r>
              <a:rPr lang="ja-JP" altLang="en-US" sz="1200" dirty="0" smtClean="0"/>
              <a:t>　訪問看護サービスの格差解消を図る。</a:t>
            </a:r>
            <a:endParaRPr lang="en-US" altLang="ja-JP" sz="1200" dirty="0" smtClean="0"/>
          </a:p>
        </p:txBody>
      </p:sp>
      <p:sp>
        <p:nvSpPr>
          <p:cNvPr id="10" name="Rectangle 2"/>
          <p:cNvSpPr>
            <a:spLocks noChangeArrowheads="1"/>
          </p:cNvSpPr>
          <p:nvPr/>
        </p:nvSpPr>
        <p:spPr bwMode="auto">
          <a:xfrm>
            <a:off x="47625" y="78388"/>
            <a:ext cx="8916863" cy="26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0" tIns="10796" rIns="53980" bIns="10796" anchor="ctr">
            <a:spAutoFit/>
          </a:bodyPr>
          <a:lstStyle/>
          <a:p>
            <a:pPr eaLnBrk="0" hangingPunct="0"/>
            <a:r>
              <a:rPr lang="ja-JP" altLang="en-US" sz="1600" b="1" dirty="0" smtClean="0">
                <a:latin typeface="メイリオ" pitchFamily="50" charset="-128"/>
                <a:ea typeface="メイリオ" pitchFamily="50" charset="-128"/>
                <a:cs typeface="メイリオ" pitchFamily="50" charset="-128"/>
              </a:rPr>
              <a:t>在宅医療の推進に</a:t>
            </a:r>
            <a:r>
              <a:rPr lang="ja-JP" altLang="en-US" sz="1600" b="1" dirty="0">
                <a:latin typeface="メイリオ" pitchFamily="50" charset="-128"/>
                <a:ea typeface="メイリオ" pitchFamily="50" charset="-128"/>
                <a:cs typeface="メイリオ" pitchFamily="50" charset="-128"/>
              </a:rPr>
              <a:t>向けた大阪府立大学と大阪府の連携</a:t>
            </a:r>
            <a:r>
              <a:rPr lang="en-US" altLang="ja-JP" sz="1600" b="1" dirty="0" smtClean="0">
                <a:latin typeface="メイリオ" pitchFamily="50" charset="-128"/>
                <a:ea typeface="メイリオ" pitchFamily="50" charset="-128"/>
                <a:cs typeface="メイリオ" pitchFamily="50" charset="-128"/>
              </a:rPr>
              <a:t>(</a:t>
            </a:r>
            <a:r>
              <a:rPr lang="ja-JP" altLang="en-US" sz="1600" b="1" dirty="0" smtClean="0">
                <a:latin typeface="メイリオ" pitchFamily="50" charset="-128"/>
                <a:ea typeface="メイリオ" pitchFamily="50" charset="-128"/>
                <a:cs typeface="メイリオ" pitchFamily="50" charset="-128"/>
              </a:rPr>
              <a:t>内容</a:t>
            </a:r>
            <a:r>
              <a:rPr lang="en-US" altLang="ja-JP" sz="1600" b="1" dirty="0" smtClean="0">
                <a:latin typeface="メイリオ" pitchFamily="50" charset="-128"/>
                <a:ea typeface="メイリオ" pitchFamily="50" charset="-128"/>
                <a:cs typeface="メイリオ" pitchFamily="50" charset="-128"/>
              </a:rPr>
              <a:t>)</a:t>
            </a:r>
            <a:r>
              <a:rPr lang="ja-JP" altLang="en-US" sz="1400" b="1" dirty="0">
                <a:latin typeface="メイリオ" pitchFamily="50" charset="-128"/>
                <a:ea typeface="メイリオ" pitchFamily="50" charset="-128"/>
                <a:cs typeface="メイリオ" pitchFamily="50" charset="-128"/>
              </a:rPr>
              <a:t>　　　</a:t>
            </a:r>
            <a:endParaRPr lang="ja-JP" altLang="en-US" sz="1050" dirty="0">
              <a:latin typeface="メイリオ" pitchFamily="50" charset="-128"/>
              <a:ea typeface="メイリオ" pitchFamily="50" charset="-128"/>
              <a:cs typeface="メイリオ" pitchFamily="50" charset="-128"/>
            </a:endParaRPr>
          </a:p>
        </p:txBody>
      </p:sp>
      <p:cxnSp>
        <p:nvCxnSpPr>
          <p:cNvPr id="11" name="直線コネクタ 10"/>
          <p:cNvCxnSpPr/>
          <p:nvPr/>
        </p:nvCxnSpPr>
        <p:spPr bwMode="auto">
          <a:xfrm>
            <a:off x="-16545" y="361801"/>
            <a:ext cx="9144000" cy="0"/>
          </a:xfrm>
          <a:prstGeom prst="line">
            <a:avLst/>
          </a:prstGeom>
          <a:solidFill>
            <a:schemeClr val="bg1"/>
          </a:solidFill>
          <a:ln w="38100" cap="flat" cmpd="dbl" algn="ctr">
            <a:solidFill>
              <a:schemeClr val="tx2">
                <a:lumMod val="60000"/>
                <a:lumOff val="40000"/>
              </a:schemeClr>
            </a:solidFill>
            <a:prstDash val="solid"/>
            <a:round/>
            <a:headEnd type="none" w="med" len="med"/>
            <a:tailEnd type="none" w="med" len="med"/>
          </a:ln>
          <a:effectLst/>
        </p:spPr>
      </p:cxnSp>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8967" y="5609352"/>
            <a:ext cx="864096" cy="748434"/>
          </a:xfrm>
          <a:prstGeom prst="rect">
            <a:avLst/>
          </a:prstGeom>
        </p:spPr>
      </p:pic>
      <p:sp>
        <p:nvSpPr>
          <p:cNvPr id="31" name="右矢印 30"/>
          <p:cNvSpPr/>
          <p:nvPr/>
        </p:nvSpPr>
        <p:spPr>
          <a:xfrm>
            <a:off x="1933794" y="5820538"/>
            <a:ext cx="671359" cy="350706"/>
          </a:xfrm>
          <a:prstGeom prst="rightArrow">
            <a:avLst>
              <a:gd name="adj1" fmla="val 44395"/>
              <a:gd name="adj2" fmla="val 4012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122891" y="518363"/>
            <a:ext cx="4267651" cy="39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t>①訪問</a:t>
            </a:r>
            <a:r>
              <a:rPr lang="ja-JP" altLang="en-US" sz="1600" dirty="0"/>
              <a:t>看護</a:t>
            </a:r>
            <a:r>
              <a:rPr lang="ja-JP" altLang="en-US" sz="1600" dirty="0" smtClean="0"/>
              <a:t>ステーションの経営安定化</a:t>
            </a:r>
            <a:endParaRPr kumimoji="1" lang="ja-JP" altLang="en-US" sz="1600" dirty="0"/>
          </a:p>
        </p:txBody>
      </p:sp>
      <p:sp>
        <p:nvSpPr>
          <p:cNvPr id="42" name="正方形/長方形 41"/>
          <p:cNvSpPr/>
          <p:nvPr/>
        </p:nvSpPr>
        <p:spPr>
          <a:xfrm>
            <a:off x="1546540" y="6314910"/>
            <a:ext cx="2658540" cy="246221"/>
          </a:xfrm>
          <a:prstGeom prst="rect">
            <a:avLst/>
          </a:prstGeom>
        </p:spPr>
        <p:txBody>
          <a:bodyPr wrap="square">
            <a:spAutoFit/>
          </a:bodyPr>
          <a:lstStyle/>
          <a:p>
            <a:pPr algn="r"/>
            <a:r>
              <a:rPr lang="en-US" altLang="ja-JP" sz="1000" dirty="0" smtClean="0"/>
              <a:t>※</a:t>
            </a:r>
            <a:r>
              <a:rPr lang="ja-JP" altLang="en-US" sz="1000" dirty="0" smtClean="0"/>
              <a:t>１大阪府「平成</a:t>
            </a:r>
            <a:r>
              <a:rPr lang="en-US" altLang="ja-JP" sz="1000" dirty="0" smtClean="0"/>
              <a:t>28</a:t>
            </a:r>
            <a:r>
              <a:rPr lang="ja-JP" altLang="en-US" sz="1000" dirty="0" smtClean="0"/>
              <a:t>年度訪問看護実態調査」</a:t>
            </a:r>
            <a:endParaRPr lang="en-US" altLang="ja-JP" sz="1000" dirty="0" smtClean="0"/>
          </a:p>
        </p:txBody>
      </p:sp>
      <p:sp>
        <p:nvSpPr>
          <p:cNvPr id="49" name="正方形/長方形 48"/>
          <p:cNvSpPr/>
          <p:nvPr/>
        </p:nvSpPr>
        <p:spPr>
          <a:xfrm>
            <a:off x="4680453" y="1052736"/>
            <a:ext cx="4226705" cy="3336811"/>
          </a:xfrm>
          <a:prstGeom prst="rect">
            <a:avLst/>
          </a:prstGeom>
        </p:spPr>
        <p:txBody>
          <a:bodyPr wrap="square">
            <a:spAutoFit/>
          </a:bodyPr>
          <a:lstStyle/>
          <a:p>
            <a:pPr>
              <a:lnSpc>
                <a:spcPts val="1900"/>
              </a:lnSpc>
            </a:pPr>
            <a:r>
              <a:rPr lang="ja-JP" altLang="en-US" sz="1400" dirty="0" smtClean="0"/>
              <a:t>■</a:t>
            </a:r>
            <a:r>
              <a:rPr lang="en-US" altLang="ja-JP" sz="1400" dirty="0" smtClean="0"/>
              <a:t>28</a:t>
            </a:r>
            <a:r>
              <a:rPr lang="ja-JP" altLang="en-US" sz="1400" dirty="0" smtClean="0"/>
              <a:t>年度の取組概要</a:t>
            </a:r>
            <a:endParaRPr lang="en-US" altLang="ja-JP" sz="1400" dirty="0" smtClean="0"/>
          </a:p>
          <a:p>
            <a:pPr>
              <a:lnSpc>
                <a:spcPts val="1800"/>
              </a:lnSpc>
            </a:pPr>
            <a:r>
              <a:rPr lang="ja-JP" altLang="en-US" sz="1200" dirty="0" smtClean="0"/>
              <a:t>・基礎資料として、府大と包括提携する羽曳野市の高齢者調査</a:t>
            </a:r>
            <a:endParaRPr lang="en-US" altLang="ja-JP" sz="1200" dirty="0" smtClean="0"/>
          </a:p>
          <a:p>
            <a:pPr>
              <a:lnSpc>
                <a:spcPts val="1800"/>
              </a:lnSpc>
            </a:pPr>
            <a:r>
              <a:rPr lang="en-US" altLang="ja-JP" sz="1200" dirty="0"/>
              <a:t> </a:t>
            </a:r>
            <a:r>
              <a:rPr lang="en-US" altLang="ja-JP" sz="1200" dirty="0" smtClean="0"/>
              <a:t> </a:t>
            </a:r>
            <a:r>
              <a:rPr lang="ja-JP" altLang="en-US" sz="1200" dirty="0" smtClean="0"/>
              <a:t>（</a:t>
            </a:r>
            <a:r>
              <a:rPr lang="en-US" altLang="ja-JP" sz="1200" dirty="0" smtClean="0"/>
              <a:t>※</a:t>
            </a:r>
            <a:r>
              <a:rPr lang="ja-JP" altLang="en-US" sz="1200" dirty="0" smtClean="0"/>
              <a:t>２）を活用。</a:t>
            </a:r>
            <a:endParaRPr lang="en-US" altLang="ja-JP" sz="1200" dirty="0" smtClean="0"/>
          </a:p>
          <a:p>
            <a:pPr>
              <a:lnSpc>
                <a:spcPts val="1800"/>
              </a:lnSpc>
            </a:pPr>
            <a:r>
              <a:rPr lang="ja-JP" altLang="en-US" sz="1200" dirty="0" smtClean="0"/>
              <a:t>・高齢者調査の質問項目を分析し、</a:t>
            </a:r>
            <a:r>
              <a:rPr lang="ja-JP" altLang="en-US" sz="1400" u="sng" dirty="0" smtClean="0">
                <a:solidFill>
                  <a:srgbClr val="FF0000"/>
                </a:solidFill>
              </a:rPr>
              <a:t>在宅医療対象者を</a:t>
            </a:r>
            <a:endParaRPr lang="en-US" altLang="ja-JP" sz="1400" u="sng" dirty="0" smtClean="0">
              <a:solidFill>
                <a:srgbClr val="FF0000"/>
              </a:solidFill>
            </a:endParaRPr>
          </a:p>
          <a:p>
            <a:pPr>
              <a:lnSpc>
                <a:spcPts val="1800"/>
              </a:lnSpc>
            </a:pPr>
            <a:r>
              <a:rPr lang="ja-JP" altLang="en-US" sz="1400" dirty="0" smtClean="0">
                <a:solidFill>
                  <a:srgbClr val="FF0000"/>
                </a:solidFill>
              </a:rPr>
              <a:t>  </a:t>
            </a:r>
            <a:r>
              <a:rPr lang="ja-JP" altLang="en-US" sz="1400" u="sng" dirty="0" smtClean="0">
                <a:solidFill>
                  <a:srgbClr val="FF0000"/>
                </a:solidFill>
              </a:rPr>
              <a:t>「外出不可」かつ「病院・診療所にて受診中」、</a:t>
            </a:r>
            <a:endParaRPr lang="en-US" altLang="ja-JP" sz="1400" u="sng" dirty="0" smtClean="0">
              <a:solidFill>
                <a:srgbClr val="FF0000"/>
              </a:solidFill>
            </a:endParaRPr>
          </a:p>
          <a:p>
            <a:pPr>
              <a:lnSpc>
                <a:spcPts val="1800"/>
              </a:lnSpc>
            </a:pPr>
            <a:r>
              <a:rPr lang="ja-JP" altLang="en-US" sz="1400" dirty="0" smtClean="0">
                <a:solidFill>
                  <a:srgbClr val="FF0000"/>
                </a:solidFill>
              </a:rPr>
              <a:t>  </a:t>
            </a:r>
            <a:r>
              <a:rPr lang="ja-JP" altLang="en-US" sz="1400" u="sng" dirty="0" smtClean="0">
                <a:solidFill>
                  <a:srgbClr val="FF0000"/>
                </a:solidFill>
              </a:rPr>
              <a:t>「要介護度</a:t>
            </a:r>
            <a:r>
              <a:rPr lang="en-US" altLang="ja-JP" sz="1400" u="sng" dirty="0" smtClean="0">
                <a:solidFill>
                  <a:srgbClr val="FF0000"/>
                </a:solidFill>
              </a:rPr>
              <a:t>3</a:t>
            </a:r>
            <a:r>
              <a:rPr lang="ja-JP" altLang="en-US" sz="1400" u="sng" dirty="0" smtClean="0">
                <a:solidFill>
                  <a:srgbClr val="FF0000"/>
                </a:solidFill>
              </a:rPr>
              <a:t>以上」と定義づけ</a:t>
            </a:r>
            <a:r>
              <a:rPr lang="ja-JP" altLang="en-US" sz="1200" dirty="0" smtClean="0"/>
              <a:t>。</a:t>
            </a:r>
            <a:endParaRPr lang="en-US" altLang="ja-JP" sz="1200" dirty="0" smtClean="0"/>
          </a:p>
          <a:p>
            <a:pPr>
              <a:lnSpc>
                <a:spcPts val="1800"/>
              </a:lnSpc>
            </a:pPr>
            <a:r>
              <a:rPr lang="ja-JP" altLang="en-US" sz="1200" dirty="0" smtClean="0"/>
              <a:t>・要介護度別に平均受診回数を乗算することで、訪問診療受</a:t>
            </a:r>
            <a:endParaRPr lang="en-US" altLang="ja-JP" sz="1200" dirty="0" smtClean="0"/>
          </a:p>
          <a:p>
            <a:pPr>
              <a:lnSpc>
                <a:spcPts val="1800"/>
              </a:lnSpc>
            </a:pPr>
            <a:r>
              <a:rPr lang="en-US" altLang="ja-JP" sz="1200" dirty="0"/>
              <a:t> </a:t>
            </a:r>
            <a:r>
              <a:rPr lang="en-US" altLang="ja-JP" sz="1200" dirty="0" smtClean="0"/>
              <a:t> </a:t>
            </a:r>
            <a:r>
              <a:rPr lang="ja-JP" altLang="en-US" sz="1200" dirty="0" smtClean="0"/>
              <a:t>診回数を算定。</a:t>
            </a:r>
            <a:endParaRPr lang="en-US" altLang="ja-JP" sz="1200" dirty="0" smtClean="0"/>
          </a:p>
          <a:p>
            <a:pPr>
              <a:lnSpc>
                <a:spcPts val="1800"/>
              </a:lnSpc>
            </a:pPr>
            <a:r>
              <a:rPr lang="ja-JP" altLang="en-US" sz="1200" dirty="0"/>
              <a:t>・羽曳野市</a:t>
            </a:r>
            <a:r>
              <a:rPr lang="ja-JP" altLang="en-US" sz="1200" dirty="0" smtClean="0"/>
              <a:t>において、要介護度毎に在宅医療需要の対象者と</a:t>
            </a:r>
            <a:r>
              <a:rPr lang="ja-JP" altLang="en-US" sz="1200" dirty="0" err="1" smtClean="0"/>
              <a:t>な</a:t>
            </a:r>
            <a:endParaRPr lang="en-US" altLang="ja-JP" sz="1200" dirty="0" smtClean="0"/>
          </a:p>
          <a:p>
            <a:pPr>
              <a:lnSpc>
                <a:spcPts val="1800"/>
              </a:lnSpc>
            </a:pPr>
            <a:r>
              <a:rPr lang="ja-JP" altLang="en-US" sz="1200" dirty="0" smtClean="0"/>
              <a:t>  </a:t>
            </a:r>
            <a:r>
              <a:rPr lang="ja-JP" altLang="en-US" sz="1200" dirty="0" err="1" smtClean="0"/>
              <a:t>る</a:t>
            </a:r>
            <a:r>
              <a:rPr lang="ja-JP" altLang="en-US" sz="1200" dirty="0" smtClean="0"/>
              <a:t>割合を算出。</a:t>
            </a:r>
            <a:endParaRPr lang="en-US" altLang="ja-JP" sz="1200" dirty="0" smtClean="0"/>
          </a:p>
          <a:p>
            <a:pPr>
              <a:lnSpc>
                <a:spcPts val="1800"/>
              </a:lnSpc>
            </a:pPr>
            <a:r>
              <a:rPr lang="en-US" altLang="ja-JP" sz="1200" dirty="0"/>
              <a:t> </a:t>
            </a:r>
            <a:r>
              <a:rPr lang="ja-JP" altLang="en-US" sz="1200" dirty="0"/>
              <a:t>・</a:t>
            </a:r>
            <a:r>
              <a:rPr lang="ja-JP" altLang="en-US" sz="1200" dirty="0" smtClean="0"/>
              <a:t>同割合を府域の要介護度</a:t>
            </a:r>
            <a:r>
              <a:rPr lang="ja-JP" altLang="en-US" sz="1200" dirty="0"/>
              <a:t>毎の</a:t>
            </a:r>
            <a:r>
              <a:rPr lang="ja-JP" altLang="en-US" sz="1200" dirty="0" smtClean="0"/>
              <a:t>認定者数に乗算し、</a:t>
            </a:r>
            <a:r>
              <a:rPr lang="ja-JP" altLang="en-US" sz="1400" u="sng" dirty="0" smtClean="0">
                <a:solidFill>
                  <a:srgbClr val="FF0000"/>
                </a:solidFill>
              </a:rPr>
              <a:t>府域の</a:t>
            </a:r>
            <a:endParaRPr lang="en-US" altLang="ja-JP" sz="1400" u="sng" dirty="0" smtClean="0">
              <a:solidFill>
                <a:srgbClr val="FF0000"/>
              </a:solidFill>
            </a:endParaRPr>
          </a:p>
          <a:p>
            <a:pPr>
              <a:lnSpc>
                <a:spcPts val="1800"/>
              </a:lnSpc>
            </a:pPr>
            <a:r>
              <a:rPr lang="ja-JP" altLang="en-US" sz="1400" dirty="0">
                <a:solidFill>
                  <a:srgbClr val="FF0000"/>
                </a:solidFill>
              </a:rPr>
              <a:t>　</a:t>
            </a:r>
            <a:r>
              <a:rPr lang="ja-JP" altLang="en-US" sz="1400" u="sng" dirty="0" smtClean="0">
                <a:solidFill>
                  <a:srgbClr val="FF0000"/>
                </a:solidFill>
              </a:rPr>
              <a:t>在宅医療需要を算定。</a:t>
            </a:r>
            <a:endParaRPr lang="en-US" altLang="ja-JP" sz="1400" u="sng" dirty="0" smtClean="0">
              <a:solidFill>
                <a:srgbClr val="FF0000"/>
              </a:solidFill>
            </a:endParaRPr>
          </a:p>
          <a:p>
            <a:pPr>
              <a:lnSpc>
                <a:spcPts val="1800"/>
              </a:lnSpc>
            </a:pPr>
            <a:r>
              <a:rPr lang="ja-JP" altLang="en-US" sz="1400" dirty="0" smtClean="0"/>
              <a:t>・</a:t>
            </a:r>
            <a:r>
              <a:rPr lang="ja-JP" altLang="en-US" sz="1400" u="sng" dirty="0" smtClean="0">
                <a:solidFill>
                  <a:srgbClr val="FF0000"/>
                </a:solidFill>
              </a:rPr>
              <a:t>地域医療構想で算定した在宅医療需要と比較し、</a:t>
            </a:r>
            <a:endParaRPr lang="en-US" altLang="ja-JP" sz="1400" u="sng" dirty="0" smtClean="0">
              <a:solidFill>
                <a:srgbClr val="FF0000"/>
              </a:solidFill>
            </a:endParaRPr>
          </a:p>
          <a:p>
            <a:pPr>
              <a:lnSpc>
                <a:spcPts val="1800"/>
              </a:lnSpc>
            </a:pPr>
            <a:r>
              <a:rPr lang="ja-JP" altLang="en-US" sz="1400" dirty="0">
                <a:solidFill>
                  <a:srgbClr val="FF0000"/>
                </a:solidFill>
              </a:rPr>
              <a:t>　</a:t>
            </a:r>
            <a:r>
              <a:rPr lang="ja-JP" altLang="en-US" sz="1400" u="sng" dirty="0" smtClean="0">
                <a:solidFill>
                  <a:srgbClr val="FF0000"/>
                </a:solidFill>
              </a:rPr>
              <a:t>精度検証に活用</a:t>
            </a:r>
            <a:r>
              <a:rPr lang="ja-JP" altLang="en-US" sz="1400" dirty="0" smtClean="0"/>
              <a:t>。</a:t>
            </a:r>
            <a:endParaRPr lang="en-US" altLang="ja-JP" sz="1400" u="sng" dirty="0" smtClean="0"/>
          </a:p>
        </p:txBody>
      </p:sp>
      <p:sp>
        <p:nvSpPr>
          <p:cNvPr id="54" name="正方形/長方形 53"/>
          <p:cNvSpPr/>
          <p:nvPr/>
        </p:nvSpPr>
        <p:spPr>
          <a:xfrm>
            <a:off x="4683902" y="518363"/>
            <a:ext cx="4267651" cy="39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②在宅医療需要の算定</a:t>
            </a:r>
            <a:endParaRPr kumimoji="1" lang="ja-JP" altLang="en-US" sz="1600" dirty="0"/>
          </a:p>
        </p:txBody>
      </p:sp>
      <p:sp>
        <p:nvSpPr>
          <p:cNvPr id="59" name="テキスト ボックス 58"/>
          <p:cNvSpPr txBox="1"/>
          <p:nvPr/>
        </p:nvSpPr>
        <p:spPr>
          <a:xfrm>
            <a:off x="4329355" y="6645280"/>
            <a:ext cx="356188" cy="276999"/>
          </a:xfrm>
          <a:prstGeom prst="rect">
            <a:avLst/>
          </a:prstGeom>
          <a:noFill/>
        </p:spPr>
        <p:txBody>
          <a:bodyPr wrap="none" rtlCol="0">
            <a:spAutoFit/>
          </a:bodyPr>
          <a:lstStyle/>
          <a:p>
            <a:r>
              <a:rPr kumimoji="1" lang="en-US" altLang="ja-JP" sz="1200" dirty="0" smtClean="0"/>
              <a:t>-2-</a:t>
            </a:r>
            <a:endParaRPr kumimoji="1" lang="ja-JP" altLang="en-US" sz="1200" dirty="0"/>
          </a:p>
        </p:txBody>
      </p:sp>
      <p:sp>
        <p:nvSpPr>
          <p:cNvPr id="55" name="正方形/長方形 54"/>
          <p:cNvSpPr/>
          <p:nvPr/>
        </p:nvSpPr>
        <p:spPr>
          <a:xfrm>
            <a:off x="122891" y="1052736"/>
            <a:ext cx="4253578" cy="3016210"/>
          </a:xfrm>
          <a:prstGeom prst="rect">
            <a:avLst/>
          </a:prstGeom>
        </p:spPr>
        <p:txBody>
          <a:bodyPr wrap="square">
            <a:spAutoFit/>
          </a:bodyPr>
          <a:lstStyle/>
          <a:p>
            <a:pPr>
              <a:lnSpc>
                <a:spcPts val="1900"/>
              </a:lnSpc>
            </a:pPr>
            <a:r>
              <a:rPr lang="ja-JP" altLang="en-US" sz="1400" dirty="0" smtClean="0"/>
              <a:t>■</a:t>
            </a:r>
            <a:r>
              <a:rPr lang="en-US" altLang="ja-JP" sz="1400" dirty="0" smtClean="0"/>
              <a:t>28</a:t>
            </a:r>
            <a:r>
              <a:rPr lang="ja-JP" altLang="en-US" sz="1400" dirty="0" smtClean="0"/>
              <a:t>年度の取組概要</a:t>
            </a:r>
            <a:endParaRPr lang="en-US" altLang="ja-JP" sz="1400" dirty="0" smtClean="0"/>
          </a:p>
          <a:p>
            <a:pPr>
              <a:lnSpc>
                <a:spcPts val="1900"/>
              </a:lnSpc>
            </a:pPr>
            <a:r>
              <a:rPr lang="ja-JP" altLang="en-US" sz="1200" dirty="0" smtClean="0"/>
              <a:t>・府大において、事業所の実態調査（</a:t>
            </a:r>
            <a:r>
              <a:rPr lang="en-US" altLang="ja-JP" sz="1200" dirty="0" smtClean="0"/>
              <a:t>※</a:t>
            </a:r>
            <a:r>
              <a:rPr lang="ja-JP" altLang="en-US" sz="1200" dirty="0" smtClean="0"/>
              <a:t>１）を</a:t>
            </a:r>
            <a:r>
              <a:rPr lang="ja-JP" altLang="en-US" sz="1200" dirty="0"/>
              <a:t>活用</a:t>
            </a:r>
            <a:r>
              <a:rPr lang="ja-JP" altLang="en-US" sz="1200" dirty="0" smtClean="0"/>
              <a:t>し、提供可能　</a:t>
            </a:r>
            <a:endParaRPr lang="en-US" altLang="ja-JP" sz="1200" dirty="0" smtClean="0"/>
          </a:p>
          <a:p>
            <a:pPr>
              <a:lnSpc>
                <a:spcPts val="1900"/>
              </a:lnSpc>
            </a:pPr>
            <a:r>
              <a:rPr lang="ja-JP" altLang="en-US" sz="1200" dirty="0" smtClean="0"/>
              <a:t>  なサービスなどの機能面と財務面の各項目をクロス集計する</a:t>
            </a:r>
            <a:r>
              <a:rPr lang="ja-JP" altLang="en-US" sz="1200" dirty="0" err="1" smtClean="0"/>
              <a:t>こ</a:t>
            </a:r>
            <a:endParaRPr lang="en-US" altLang="ja-JP" sz="1200" dirty="0" smtClean="0"/>
          </a:p>
          <a:p>
            <a:pPr>
              <a:lnSpc>
                <a:spcPts val="1900"/>
              </a:lnSpc>
            </a:pPr>
            <a:r>
              <a:rPr lang="ja-JP" altLang="en-US" sz="1200" dirty="0" smtClean="0"/>
              <a:t>  とで、事業所の傾向を分析。</a:t>
            </a:r>
            <a:endParaRPr lang="en-US" altLang="ja-JP" sz="1200" dirty="0" smtClean="0"/>
          </a:p>
          <a:p>
            <a:pPr>
              <a:lnSpc>
                <a:spcPts val="1900"/>
              </a:lnSpc>
            </a:pPr>
            <a:endParaRPr lang="en-US" altLang="ja-JP" sz="1200" dirty="0"/>
          </a:p>
          <a:p>
            <a:pPr>
              <a:lnSpc>
                <a:spcPts val="1900"/>
              </a:lnSpc>
            </a:pPr>
            <a:endParaRPr lang="en-US" altLang="ja-JP" sz="1200" dirty="0" smtClean="0"/>
          </a:p>
          <a:p>
            <a:pPr>
              <a:lnSpc>
                <a:spcPts val="1900"/>
              </a:lnSpc>
            </a:pPr>
            <a:endParaRPr lang="en-US" altLang="ja-JP" sz="1200" dirty="0"/>
          </a:p>
          <a:p>
            <a:pPr>
              <a:lnSpc>
                <a:spcPts val="1900"/>
              </a:lnSpc>
            </a:pPr>
            <a:endParaRPr lang="en-US" altLang="ja-JP" sz="1200" dirty="0" smtClean="0"/>
          </a:p>
          <a:p>
            <a:pPr>
              <a:lnSpc>
                <a:spcPts val="1900"/>
              </a:lnSpc>
            </a:pPr>
            <a:endParaRPr lang="en-US" altLang="ja-JP" sz="1200" dirty="0" smtClean="0"/>
          </a:p>
          <a:p>
            <a:pPr>
              <a:lnSpc>
                <a:spcPts val="1900"/>
              </a:lnSpc>
            </a:pPr>
            <a:r>
              <a:rPr lang="ja-JP" altLang="en-US" sz="1200" dirty="0" smtClean="0"/>
              <a:t>・併せて、個別に事業所へ出向き、ヒアリングを実施することで、</a:t>
            </a:r>
            <a:endParaRPr lang="en-US" altLang="ja-JP" sz="1200" dirty="0" smtClean="0"/>
          </a:p>
          <a:p>
            <a:pPr>
              <a:lnSpc>
                <a:spcPts val="1900"/>
              </a:lnSpc>
            </a:pPr>
            <a:r>
              <a:rPr lang="en-US" altLang="ja-JP" sz="1200" dirty="0"/>
              <a:t> </a:t>
            </a:r>
            <a:r>
              <a:rPr lang="en-US" altLang="ja-JP" sz="1200" dirty="0" smtClean="0"/>
              <a:t> </a:t>
            </a:r>
            <a:r>
              <a:rPr lang="ja-JP" altLang="en-US" sz="1200" dirty="0" smtClean="0"/>
              <a:t>データでは読み取れない事業所の取組を調査。</a:t>
            </a:r>
            <a:endParaRPr lang="en-US" altLang="ja-JP" sz="1200" dirty="0" smtClean="0"/>
          </a:p>
          <a:p>
            <a:pPr>
              <a:lnSpc>
                <a:spcPts val="1900"/>
              </a:lnSpc>
            </a:pPr>
            <a:r>
              <a:rPr lang="ja-JP" altLang="en-US" sz="1200" dirty="0" smtClean="0"/>
              <a:t>・サービスが充実した</a:t>
            </a:r>
            <a:r>
              <a:rPr lang="ja-JP" altLang="en-US" sz="1200" dirty="0"/>
              <a:t>事業</a:t>
            </a:r>
            <a:r>
              <a:rPr lang="ja-JP" altLang="en-US" sz="1200" dirty="0" smtClean="0"/>
              <a:t>所の経営的特徴を分析。　　</a:t>
            </a:r>
            <a:endParaRPr lang="en-US" altLang="ja-JP" sz="1200" dirty="0" smtClean="0"/>
          </a:p>
        </p:txBody>
      </p:sp>
      <p:sp>
        <p:nvSpPr>
          <p:cNvPr id="61" name="正方形/長方形 60"/>
          <p:cNvSpPr/>
          <p:nvPr/>
        </p:nvSpPr>
        <p:spPr>
          <a:xfrm>
            <a:off x="5202860" y="6466708"/>
            <a:ext cx="3955897" cy="246221"/>
          </a:xfrm>
          <a:prstGeom prst="rect">
            <a:avLst/>
          </a:prstGeom>
        </p:spPr>
        <p:txBody>
          <a:bodyPr wrap="square">
            <a:spAutoFit/>
          </a:bodyPr>
          <a:lstStyle/>
          <a:p>
            <a:pPr algn="r"/>
            <a:r>
              <a:rPr lang="en-US" altLang="ja-JP" sz="1000" dirty="0" smtClean="0"/>
              <a:t>※</a:t>
            </a:r>
            <a:r>
              <a:rPr lang="ja-JP" altLang="en-US" sz="1000" dirty="0" smtClean="0"/>
              <a:t>２羽曳野市「平成</a:t>
            </a:r>
            <a:r>
              <a:rPr lang="en-US" altLang="ja-JP" sz="1000" dirty="0" smtClean="0"/>
              <a:t>26</a:t>
            </a:r>
            <a:r>
              <a:rPr lang="ja-JP" altLang="en-US" sz="1000" dirty="0" smtClean="0"/>
              <a:t>年度高齢者実態把握調査報告書」</a:t>
            </a:r>
            <a:endParaRPr lang="en-US" altLang="ja-JP" sz="1000" dirty="0" smtClean="0"/>
          </a:p>
        </p:txBody>
      </p:sp>
      <p:sp>
        <p:nvSpPr>
          <p:cNvPr id="2" name="角丸四角形吹き出し 1"/>
          <p:cNvSpPr/>
          <p:nvPr/>
        </p:nvSpPr>
        <p:spPr>
          <a:xfrm>
            <a:off x="571706" y="2222505"/>
            <a:ext cx="3395535" cy="907716"/>
          </a:xfrm>
          <a:prstGeom prst="wedgeRoundRectCallout">
            <a:avLst>
              <a:gd name="adj1" fmla="val 9044"/>
              <a:gd name="adj2" fmla="val -77540"/>
              <a:gd name="adj3" fmla="val 16667"/>
            </a:avLst>
          </a:prstGeom>
          <a:noFill/>
          <a:ln w="9525">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chemeClr val="tx1"/>
                </a:solidFill>
              </a:rPr>
              <a:t>＜</a:t>
            </a:r>
            <a:r>
              <a:rPr lang="ja-JP" altLang="en-US" sz="1000" dirty="0">
                <a:solidFill>
                  <a:schemeClr val="tx1"/>
                </a:solidFill>
              </a:rPr>
              <a:t>プロセス</a:t>
            </a:r>
            <a:r>
              <a:rPr lang="ja-JP" altLang="en-US" sz="1000" dirty="0" smtClean="0">
                <a:solidFill>
                  <a:schemeClr val="tx1"/>
                </a:solidFill>
              </a:rPr>
              <a:t>　詳細＞</a:t>
            </a:r>
            <a:endParaRPr lang="en-US" altLang="ja-JP" sz="1000" dirty="0">
              <a:solidFill>
                <a:schemeClr val="tx1"/>
              </a:solidFill>
            </a:endParaRPr>
          </a:p>
          <a:p>
            <a:r>
              <a:rPr lang="ja-JP" altLang="en-US" sz="1000" dirty="0">
                <a:solidFill>
                  <a:schemeClr val="tx1"/>
                </a:solidFill>
              </a:rPr>
              <a:t>  ①府内事業所の収支内訳の平均値を算出</a:t>
            </a:r>
            <a:endParaRPr lang="en-US" altLang="ja-JP" sz="1000" dirty="0">
              <a:solidFill>
                <a:schemeClr val="tx1"/>
              </a:solidFill>
            </a:endParaRPr>
          </a:p>
          <a:p>
            <a:r>
              <a:rPr lang="ja-JP" altLang="en-US" sz="1000" dirty="0">
                <a:solidFill>
                  <a:schemeClr val="tx1"/>
                </a:solidFill>
              </a:rPr>
              <a:t>  ②従業員</a:t>
            </a:r>
            <a:r>
              <a:rPr lang="en-US" altLang="ja-JP" sz="1000" dirty="0">
                <a:solidFill>
                  <a:schemeClr val="tx1"/>
                </a:solidFill>
              </a:rPr>
              <a:t>1</a:t>
            </a:r>
            <a:r>
              <a:rPr lang="ja-JP" altLang="en-US" sz="1000" dirty="0">
                <a:solidFill>
                  <a:schemeClr val="tx1"/>
                </a:solidFill>
              </a:rPr>
              <a:t>人当たりの平均的な貢献利益を算出</a:t>
            </a:r>
            <a:endParaRPr lang="en-US" altLang="ja-JP" sz="1000" dirty="0">
              <a:solidFill>
                <a:schemeClr val="tx1"/>
              </a:solidFill>
            </a:endParaRPr>
          </a:p>
          <a:p>
            <a:r>
              <a:rPr lang="ja-JP" altLang="en-US" sz="1000" dirty="0">
                <a:solidFill>
                  <a:schemeClr val="tx1"/>
                </a:solidFill>
              </a:rPr>
              <a:t>  ③従業員数における損益分岐点を</a:t>
            </a:r>
            <a:r>
              <a:rPr lang="ja-JP" altLang="en-US" sz="1000" dirty="0" smtClean="0">
                <a:solidFill>
                  <a:schemeClr val="tx1"/>
                </a:solidFill>
              </a:rPr>
              <a:t>算出</a:t>
            </a:r>
            <a:endParaRPr lang="en-US" altLang="ja-JP" sz="1000" dirty="0" smtClean="0">
              <a:solidFill>
                <a:schemeClr val="tx1"/>
              </a:solidFill>
            </a:endParaRPr>
          </a:p>
          <a:p>
            <a:r>
              <a:rPr lang="ja-JP" altLang="en-US" sz="1000" dirty="0" smtClean="0">
                <a:solidFill>
                  <a:schemeClr val="tx1"/>
                </a:solidFill>
              </a:rPr>
              <a:t>  ④①～③を各サービス項目に対応した事業所に絞り算出</a:t>
            </a:r>
            <a:endParaRPr lang="en-US" altLang="ja-JP" sz="1000" dirty="0">
              <a:solidFill>
                <a:schemeClr val="tx1"/>
              </a:solidFill>
            </a:endParaRPr>
          </a:p>
        </p:txBody>
      </p:sp>
      <p:sp>
        <p:nvSpPr>
          <p:cNvPr id="62" name="正方形/長方形 61"/>
          <p:cNvSpPr/>
          <p:nvPr/>
        </p:nvSpPr>
        <p:spPr>
          <a:xfrm>
            <a:off x="5915606" y="6268562"/>
            <a:ext cx="2729348" cy="261610"/>
          </a:xfrm>
          <a:prstGeom prst="rect">
            <a:avLst/>
          </a:prstGeom>
        </p:spPr>
        <p:txBody>
          <a:bodyPr wrap="square">
            <a:spAutoFit/>
          </a:bodyPr>
          <a:lstStyle/>
          <a:p>
            <a:pPr algn="r"/>
            <a:r>
              <a:rPr lang="ja-JP" altLang="en-US" sz="1100" dirty="0" smtClean="0"/>
              <a:t>＜在宅医療需要対象者の算定イメージ＞</a:t>
            </a:r>
            <a:endParaRPr lang="en-US" altLang="ja-JP" sz="1100" dirty="0" smtClean="0"/>
          </a:p>
        </p:txBody>
      </p:sp>
      <p:graphicFrame>
        <p:nvGraphicFramePr>
          <p:cNvPr id="3" name="図表 2"/>
          <p:cNvGraphicFramePr/>
          <p:nvPr>
            <p:extLst/>
          </p:nvPr>
        </p:nvGraphicFramePr>
        <p:xfrm>
          <a:off x="6055987" y="4128846"/>
          <a:ext cx="2729348" cy="2122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角丸四角形 56"/>
          <p:cNvSpPr/>
          <p:nvPr/>
        </p:nvSpPr>
        <p:spPr>
          <a:xfrm>
            <a:off x="7195657" y="5097979"/>
            <a:ext cx="464857" cy="410465"/>
          </a:xfrm>
          <a:prstGeom prst="roundRect">
            <a:avLst>
              <a:gd name="adj" fmla="val 30185"/>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n w="19050">
                <a:solidFill>
                  <a:schemeClr val="tx1"/>
                </a:solidFill>
              </a:ln>
            </a:endParaRPr>
          </a:p>
        </p:txBody>
      </p:sp>
      <p:sp>
        <p:nvSpPr>
          <p:cNvPr id="26" name="右矢印 25"/>
          <p:cNvSpPr/>
          <p:nvPr/>
        </p:nvSpPr>
        <p:spPr>
          <a:xfrm>
            <a:off x="6123630" y="5127859"/>
            <a:ext cx="1011239" cy="350706"/>
          </a:xfrm>
          <a:prstGeom prst="rightArrow">
            <a:avLst>
              <a:gd name="adj1" fmla="val 44395"/>
              <a:gd name="adj2" fmla="val 40128"/>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sz="1000" dirty="0" smtClean="0">
              <a:solidFill>
                <a:schemeClr val="tx1"/>
              </a:solidFill>
              <a:latin typeface="Meiryo UI" pitchFamily="50" charset="-128"/>
              <a:ea typeface="Meiryo UI" pitchFamily="50" charset="-128"/>
              <a:cs typeface="Meiryo UI" pitchFamily="50" charset="-128"/>
            </a:endParaRPr>
          </a:p>
        </p:txBody>
      </p:sp>
      <p:pic>
        <p:nvPicPr>
          <p:cNvPr id="24" name="Picture 4" descr="「講習会">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0060" y="5709778"/>
            <a:ext cx="707937" cy="540708"/>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35"/>
          <p:cNvSpPr/>
          <p:nvPr/>
        </p:nvSpPr>
        <p:spPr>
          <a:xfrm>
            <a:off x="552889" y="5900890"/>
            <a:ext cx="1048951" cy="36921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b="1" dirty="0" smtClean="0">
                <a:latin typeface="HG丸ｺﾞｼｯｸM-PRO" panose="020F0600000000000000" pitchFamily="50" charset="-128"/>
                <a:ea typeface="HG丸ｺﾞｼｯｸM-PRO" panose="020F0600000000000000" pitchFamily="50" charset="-128"/>
              </a:rPr>
              <a:t>経営</a:t>
            </a:r>
            <a:r>
              <a:rPr lang="ja-JP" altLang="en-US" sz="800" b="1" dirty="0">
                <a:latin typeface="HG丸ｺﾞｼｯｸM-PRO" panose="020F0600000000000000" pitchFamily="50" charset="-128"/>
                <a:ea typeface="HG丸ｺﾞｼｯｸM-PRO" panose="020F0600000000000000" pitchFamily="50" charset="-128"/>
              </a:rPr>
              <a:t>標</a:t>
            </a:r>
            <a:r>
              <a:rPr lang="ja-JP" altLang="en-US" sz="800" b="1" dirty="0" smtClean="0">
                <a:latin typeface="HG丸ｺﾞｼｯｸM-PRO" panose="020F0600000000000000" pitchFamily="50" charset="-128"/>
                <a:ea typeface="HG丸ｺﾞｼｯｸM-PRO" panose="020F0600000000000000" pitchFamily="50" charset="-128"/>
              </a:rPr>
              <a:t>準</a:t>
            </a:r>
            <a:r>
              <a:rPr kumimoji="1" lang="ja-JP" altLang="en-US" sz="800" b="1" dirty="0" smtClean="0">
                <a:latin typeface="HG丸ｺﾞｼｯｸM-PRO" panose="020F0600000000000000" pitchFamily="50" charset="-128"/>
                <a:ea typeface="HG丸ｺﾞｼｯｸM-PRO" panose="020F0600000000000000" pitchFamily="50" charset="-128"/>
              </a:rPr>
              <a:t>モデルを活用した個別</a:t>
            </a:r>
            <a:r>
              <a:rPr lang="ja-JP" altLang="en-US" sz="800" b="1" dirty="0" smtClean="0">
                <a:latin typeface="HG丸ｺﾞｼｯｸM-PRO" panose="020F0600000000000000" pitchFamily="50" charset="-128"/>
                <a:ea typeface="HG丸ｺﾞｼｯｸM-PRO" panose="020F0600000000000000" pitchFamily="50" charset="-128"/>
              </a:rPr>
              <a:t>指導</a:t>
            </a:r>
            <a:endParaRPr kumimoji="1" lang="en-US" altLang="ja-JP" sz="800" b="1" dirty="0" smtClean="0">
              <a:latin typeface="HG丸ｺﾞｼｯｸM-PRO" panose="020F0600000000000000" pitchFamily="50" charset="-128"/>
              <a:ea typeface="HG丸ｺﾞｼｯｸM-PRO" panose="020F0600000000000000" pitchFamily="50" charset="-128"/>
            </a:endParaRPr>
          </a:p>
        </p:txBody>
      </p:sp>
      <p:sp>
        <p:nvSpPr>
          <p:cNvPr id="21" name="スライド番号プレースホルダー 1"/>
          <p:cNvSpPr>
            <a:spLocks noGrp="1"/>
          </p:cNvSpPr>
          <p:nvPr>
            <p:ph type="sldNum" sz="quarter" idx="12"/>
          </p:nvPr>
        </p:nvSpPr>
        <p:spPr>
          <a:xfrm>
            <a:off x="7010400" y="6592267"/>
            <a:ext cx="2133600" cy="365125"/>
          </a:xfrm>
        </p:spPr>
        <p:txBody>
          <a:bodyPr/>
          <a:lstStyle/>
          <a:p>
            <a:r>
              <a:rPr lang="en-US" altLang="ja-JP" dirty="0" smtClean="0"/>
              <a:t>23</a:t>
            </a:r>
            <a:endParaRPr kumimoji="1" lang="ja-JP" altLang="en-US" dirty="0"/>
          </a:p>
        </p:txBody>
      </p:sp>
    </p:spTree>
    <p:extLst>
      <p:ext uri="{BB962C8B-B14F-4D97-AF65-F5344CB8AC3E}">
        <p14:creationId xmlns:p14="http://schemas.microsoft.com/office/powerpoint/2010/main" val="896109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345181" y="2060848"/>
            <a:ext cx="6404317" cy="523220"/>
          </a:xfrm>
          <a:prstGeom prst="rect">
            <a:avLst/>
          </a:prstGeom>
        </p:spPr>
        <p:txBody>
          <a:bodyPr wrap="none">
            <a:spAutoFit/>
          </a:bodyPr>
          <a:lstStyle/>
          <a:p>
            <a:pPr algn="ctr"/>
            <a:r>
              <a:rPr lang="ja-JP" altLang="en-US" sz="2800" dirty="0">
                <a:latin typeface="Meiryo UI" panose="020B0604030504040204" pitchFamily="50" charset="-128"/>
                <a:ea typeface="Meiryo UI" panose="020B0604030504040204" pitchFamily="50" charset="-128"/>
              </a:rPr>
              <a:t>第３部　行政と連携した</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取り組み（提案）</a:t>
            </a:r>
          </a:p>
        </p:txBody>
      </p:sp>
      <p:sp>
        <p:nvSpPr>
          <p:cNvPr id="2" name="正方形/長方形 1"/>
          <p:cNvSpPr/>
          <p:nvPr/>
        </p:nvSpPr>
        <p:spPr>
          <a:xfrm>
            <a:off x="1804741" y="3501906"/>
            <a:ext cx="5598480" cy="2677656"/>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１　健康を支える人材育成の強化</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　地域包括ケアシステムを支える人材育成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　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医療を支える看護職への現任教育</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需要が高まる専門看護師・リハビリ専門職・保健師の育成強化</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２　健康を支えるネットワーク機能の強化</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①　地域包括ケアシステム「大阪モデル」</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②　高齢者運動器健康ネットワーク</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３　シンクタンク機能の構築</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①　心と体の健康を支える産官学連携</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②　都市健康・スポーツ研究センター</a:t>
            </a:r>
          </a:p>
        </p:txBody>
      </p:sp>
      <p:sp>
        <p:nvSpPr>
          <p:cNvPr id="3" name="大かっこ 2"/>
          <p:cNvSpPr/>
          <p:nvPr/>
        </p:nvSpPr>
        <p:spPr>
          <a:xfrm>
            <a:off x="1655565" y="3429000"/>
            <a:ext cx="5832648" cy="2664296"/>
          </a:xfrm>
          <a:prstGeom prst="bracketPair">
            <a:avLst>
              <a:gd name="adj" fmla="val 105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t>24</a:t>
            </a:fld>
            <a:endParaRPr kumimoji="1" lang="ja-JP" altLang="en-US" dirty="0"/>
          </a:p>
        </p:txBody>
      </p:sp>
    </p:spTree>
    <p:extLst>
      <p:ext uri="{BB962C8B-B14F-4D97-AF65-F5344CB8AC3E}">
        <p14:creationId xmlns:p14="http://schemas.microsoft.com/office/powerpoint/2010/main" val="317927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下矢印 25"/>
          <p:cNvSpPr/>
          <p:nvPr/>
        </p:nvSpPr>
        <p:spPr>
          <a:xfrm rot="13309119">
            <a:off x="1831592" y="3742683"/>
            <a:ext cx="648072" cy="880362"/>
          </a:xfrm>
          <a:prstGeom prst="downArrow">
            <a:avLst/>
          </a:prstGeom>
          <a:pattFill prst="pct10">
            <a:fgClr>
              <a:schemeClr val="accent3"/>
            </a:fgClr>
            <a:bgClr>
              <a:schemeClr val="bg1"/>
            </a:bgClr>
          </a:pattFill>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9" name="下矢印 28"/>
          <p:cNvSpPr/>
          <p:nvPr/>
        </p:nvSpPr>
        <p:spPr>
          <a:xfrm rot="7920571">
            <a:off x="6511462" y="3728580"/>
            <a:ext cx="648072" cy="880362"/>
          </a:xfrm>
          <a:prstGeom prst="downArrow">
            <a:avLst/>
          </a:prstGeom>
          <a:pattFill prst="pct10">
            <a:fgClr>
              <a:schemeClr val="accent3"/>
            </a:fgClr>
            <a:bgClr>
              <a:schemeClr val="bg1"/>
            </a:bgClr>
          </a:pattFill>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cxnSp>
        <p:nvCxnSpPr>
          <p:cNvPr id="7" name="直線コネクタ 6"/>
          <p:cNvCxnSpPr/>
          <p:nvPr/>
        </p:nvCxnSpPr>
        <p:spPr>
          <a:xfrm>
            <a:off x="179512" y="609062"/>
            <a:ext cx="8712968" cy="0"/>
          </a:xfrm>
          <a:prstGeom prst="line">
            <a:avLst/>
          </a:prstGeom>
        </p:spPr>
        <p:style>
          <a:lnRef idx="2">
            <a:schemeClr val="dk1"/>
          </a:lnRef>
          <a:fillRef idx="0">
            <a:schemeClr val="dk1"/>
          </a:fillRef>
          <a:effectRef idx="1">
            <a:schemeClr val="dk1"/>
          </a:effectRef>
          <a:fontRef idx="minor">
            <a:schemeClr val="tx1"/>
          </a:fontRef>
        </p:style>
      </p:cxnSp>
      <p:sp>
        <p:nvSpPr>
          <p:cNvPr id="8" name="正方形/長方形 7"/>
          <p:cNvSpPr/>
          <p:nvPr/>
        </p:nvSpPr>
        <p:spPr>
          <a:xfrm>
            <a:off x="5220072" y="787400"/>
            <a:ext cx="3672408" cy="1151518"/>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algn="ctr"/>
            <a:r>
              <a:rPr lang="ja-JP" altLang="en-US" dirty="0"/>
              <a:t>大阪市立大学のシーズ</a:t>
            </a:r>
            <a:endParaRPr lang="en-US" altLang="ja-JP" dirty="0"/>
          </a:p>
          <a:p>
            <a:r>
              <a:rPr lang="ja-JP" altLang="en-US" sz="1200" dirty="0"/>
              <a:t>・新卒訪問</a:t>
            </a:r>
            <a:r>
              <a:rPr lang="ja-JP" altLang="en-US" sz="1200" dirty="0" smtClean="0"/>
              <a:t>看護師養成</a:t>
            </a:r>
            <a:r>
              <a:rPr lang="ja-JP" altLang="en-US" sz="1200" dirty="0"/>
              <a:t>の試行</a:t>
            </a:r>
            <a:endParaRPr lang="en-US" altLang="ja-JP" sz="1200" dirty="0"/>
          </a:p>
          <a:p>
            <a:r>
              <a:rPr lang="ja-JP" altLang="en-US" sz="1200" dirty="0"/>
              <a:t>・先端予防医療研究センターのバイオリポジトリーの先進的取組み</a:t>
            </a:r>
            <a:endParaRPr lang="en-US" altLang="ja-JP" sz="1200" dirty="0"/>
          </a:p>
          <a:p>
            <a:r>
              <a:rPr lang="ja-JP" altLang="en-US" sz="1200" dirty="0">
                <a:solidFill>
                  <a:schemeClr val="tx1"/>
                </a:solidFill>
              </a:rPr>
              <a:t>・脳性麻痺を予防する最先端医療の実施　など</a:t>
            </a:r>
            <a:r>
              <a:rPr lang="ja-JP" altLang="en-US" sz="1400" dirty="0">
                <a:solidFill>
                  <a:schemeClr val="tx1"/>
                </a:solidFill>
              </a:rPr>
              <a:t>　　　　　　　　　　　　　　　　　　　　　　　　　　　</a:t>
            </a:r>
            <a:endParaRPr lang="ja-JP" altLang="en-US" sz="1400" dirty="0"/>
          </a:p>
        </p:txBody>
      </p:sp>
      <p:sp>
        <p:nvSpPr>
          <p:cNvPr id="9" name="正方形/長方形 8"/>
          <p:cNvSpPr/>
          <p:nvPr/>
        </p:nvSpPr>
        <p:spPr>
          <a:xfrm>
            <a:off x="215517" y="787400"/>
            <a:ext cx="3600400" cy="1151518"/>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dirty="0"/>
              <a:t>大阪府立大学のシーズ</a:t>
            </a:r>
            <a:endParaRPr kumimoji="1" lang="en-US" altLang="ja-JP" dirty="0"/>
          </a:p>
          <a:p>
            <a:r>
              <a:rPr lang="ja-JP" altLang="en-US" sz="1200" dirty="0"/>
              <a:t>・専門看護師の養成</a:t>
            </a:r>
            <a:endParaRPr lang="en-US" altLang="ja-JP" sz="1200" dirty="0"/>
          </a:p>
          <a:p>
            <a:r>
              <a:rPr lang="ja-JP" altLang="en-US" sz="1200" dirty="0"/>
              <a:t>・薬剤耐性菌（ＡＭＲ）の疫学・基礎研究</a:t>
            </a:r>
            <a:endParaRPr lang="en-US" altLang="ja-JP" sz="1200" dirty="0"/>
          </a:p>
          <a:p>
            <a:r>
              <a:rPr kumimoji="1" lang="ja-JP" altLang="en-US" sz="1200" dirty="0"/>
              <a:t>・自閉症ペクトラム症児の食支援プログラム　など</a:t>
            </a:r>
            <a:endParaRPr kumimoji="1" lang="en-US" altLang="ja-JP" sz="1200" dirty="0"/>
          </a:p>
          <a:p>
            <a:endParaRPr kumimoji="1" lang="ja-JP" altLang="en-US" sz="1600" dirty="0"/>
          </a:p>
        </p:txBody>
      </p:sp>
      <p:sp>
        <p:nvSpPr>
          <p:cNvPr id="13" name="テキスト ボックス 12"/>
          <p:cNvSpPr txBox="1"/>
          <p:nvPr/>
        </p:nvSpPr>
        <p:spPr>
          <a:xfrm>
            <a:off x="3962400" y="1112333"/>
            <a:ext cx="1152128" cy="369332"/>
          </a:xfrm>
          <a:prstGeom prst="rect">
            <a:avLst/>
          </a:prstGeom>
          <a:noFill/>
        </p:spPr>
        <p:txBody>
          <a:bodyPr wrap="square" rtlCol="0">
            <a:spAutoFit/>
          </a:bodyPr>
          <a:lstStyle/>
          <a:p>
            <a:pPr algn="ctr"/>
            <a:r>
              <a:rPr kumimoji="1" lang="ja-JP" altLang="en-US" b="1" dirty="0"/>
              <a:t>連携推進</a:t>
            </a:r>
          </a:p>
        </p:txBody>
      </p:sp>
      <p:sp>
        <p:nvSpPr>
          <p:cNvPr id="14" name="円/楕円 13"/>
          <p:cNvSpPr/>
          <p:nvPr/>
        </p:nvSpPr>
        <p:spPr>
          <a:xfrm>
            <a:off x="1868588" y="2348880"/>
            <a:ext cx="5203440" cy="1847889"/>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dirty="0"/>
          </a:p>
        </p:txBody>
      </p:sp>
      <p:sp>
        <p:nvSpPr>
          <p:cNvPr id="15" name="テキスト ボックス 14"/>
          <p:cNvSpPr txBox="1"/>
          <p:nvPr/>
        </p:nvSpPr>
        <p:spPr>
          <a:xfrm>
            <a:off x="3434014" y="2557251"/>
            <a:ext cx="2160240" cy="400110"/>
          </a:xfrm>
          <a:prstGeom prst="rect">
            <a:avLst/>
          </a:prstGeom>
          <a:noFill/>
        </p:spPr>
        <p:txBody>
          <a:bodyPr wrap="square" rtlCol="0">
            <a:spAutoFit/>
          </a:bodyPr>
          <a:lstStyle/>
          <a:p>
            <a:pPr algn="ctr"/>
            <a:r>
              <a:rPr kumimoji="1" lang="ja-JP" altLang="en-US" sz="2000" b="1" dirty="0"/>
              <a:t>今後の方向性</a:t>
            </a:r>
          </a:p>
        </p:txBody>
      </p:sp>
      <p:sp>
        <p:nvSpPr>
          <p:cNvPr id="17" name="テキスト ボックス 16"/>
          <p:cNvSpPr txBox="1"/>
          <p:nvPr/>
        </p:nvSpPr>
        <p:spPr>
          <a:xfrm>
            <a:off x="1961710" y="2958043"/>
            <a:ext cx="5220580" cy="830997"/>
          </a:xfrm>
          <a:prstGeom prst="rect">
            <a:avLst/>
          </a:prstGeom>
          <a:noFill/>
        </p:spPr>
        <p:txBody>
          <a:bodyPr wrap="square" rtlCol="0">
            <a:spAutoFit/>
          </a:bodyPr>
          <a:lstStyle/>
          <a:p>
            <a:r>
              <a:rPr kumimoji="1" lang="ja-JP" altLang="en-US" sz="1200" dirty="0"/>
              <a:t>（</a:t>
            </a:r>
            <a:r>
              <a:rPr lang="ja-JP" altLang="en-US" sz="1200" dirty="0"/>
              <a:t>・予防医療研究への活用など行政データの積極的な活用により、データに</a:t>
            </a:r>
            <a:endParaRPr lang="en-US" altLang="ja-JP" sz="1200" dirty="0"/>
          </a:p>
          <a:p>
            <a:r>
              <a:rPr lang="ja-JP" altLang="en-US" sz="1200" dirty="0"/>
              <a:t>　裏付けされた改善可能性のより高い施策の展開で課題を解決する。</a:t>
            </a:r>
            <a:endParaRPr lang="en-US" altLang="ja-JP" sz="1200" dirty="0"/>
          </a:p>
          <a:p>
            <a:r>
              <a:rPr lang="ja-JP" altLang="en-US" sz="1200" dirty="0"/>
              <a:t>・大阪の健康課題に対応したヘルスケア人材を基礎教育内にとどまらず</a:t>
            </a:r>
            <a:endParaRPr lang="en-US" altLang="ja-JP" sz="1200" dirty="0"/>
          </a:p>
          <a:p>
            <a:r>
              <a:rPr lang="ja-JP" altLang="en-US" sz="1200" dirty="0"/>
              <a:t>　実践機関と協働して育成し、その資質の向上を図る。</a:t>
            </a:r>
            <a:endParaRPr lang="en-US" altLang="ja-JP" sz="1200" dirty="0"/>
          </a:p>
        </p:txBody>
      </p:sp>
      <p:sp>
        <p:nvSpPr>
          <p:cNvPr id="19" name="正方形/長方形 18"/>
          <p:cNvSpPr/>
          <p:nvPr/>
        </p:nvSpPr>
        <p:spPr>
          <a:xfrm>
            <a:off x="7301627" y="4002677"/>
            <a:ext cx="1499398" cy="1134820"/>
          </a:xfrm>
          <a:prstGeom prst="rect">
            <a:avLst/>
          </a:prstGeom>
          <a:pattFill prst="pct10">
            <a:fgClr>
              <a:schemeClr val="accent3"/>
            </a:fgClr>
            <a:bgClr>
              <a:schemeClr val="bg1"/>
            </a:bgClr>
          </a:patt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t"/>
          <a:lstStyle/>
          <a:p>
            <a:r>
              <a:rPr kumimoji="1" lang="ja-JP" altLang="en-US" dirty="0"/>
              <a:t>大阪市</a:t>
            </a:r>
            <a:endParaRPr kumimoji="1" lang="en-US" altLang="ja-JP" dirty="0"/>
          </a:p>
          <a:p>
            <a:r>
              <a:rPr lang="ja-JP" altLang="en-US" sz="1200" dirty="0"/>
              <a:t>・健康局</a:t>
            </a:r>
            <a:endParaRPr lang="en-US" altLang="ja-JP" sz="1200" dirty="0"/>
          </a:p>
          <a:p>
            <a:r>
              <a:rPr lang="ja-JP" altLang="en-US" sz="1200" dirty="0"/>
              <a:t>・福祉局</a:t>
            </a:r>
            <a:endParaRPr lang="en-US" altLang="ja-JP" sz="1200" dirty="0"/>
          </a:p>
          <a:p>
            <a:r>
              <a:rPr kumimoji="1" lang="ja-JP" altLang="en-US" sz="1200" dirty="0"/>
              <a:t>・経済戦略局</a:t>
            </a:r>
            <a:endParaRPr kumimoji="1" lang="en-US" altLang="ja-JP" sz="1200" dirty="0"/>
          </a:p>
          <a:p>
            <a:r>
              <a:rPr lang="ja-JP" altLang="en-US" sz="1200" dirty="0">
                <a:solidFill>
                  <a:srgbClr val="000000"/>
                </a:solidFill>
              </a:rPr>
              <a:t>　　　　　　　　　　など</a:t>
            </a:r>
            <a:endParaRPr kumimoji="1" lang="ja-JP" altLang="en-US" sz="1200" dirty="0">
              <a:solidFill>
                <a:srgbClr val="000000"/>
              </a:solidFill>
            </a:endParaRPr>
          </a:p>
        </p:txBody>
      </p:sp>
      <p:sp>
        <p:nvSpPr>
          <p:cNvPr id="20" name="正方形/長方形 19"/>
          <p:cNvSpPr/>
          <p:nvPr/>
        </p:nvSpPr>
        <p:spPr>
          <a:xfrm>
            <a:off x="197815" y="4008720"/>
            <a:ext cx="1512168" cy="1152128"/>
          </a:xfrm>
          <a:prstGeom prst="rect">
            <a:avLst/>
          </a:prstGeom>
          <a:pattFill prst="pct10">
            <a:fgClr>
              <a:schemeClr val="accent3">
                <a:lumMod val="60000"/>
                <a:lumOff val="40000"/>
              </a:schemeClr>
            </a:fgClr>
            <a:bgClr>
              <a:schemeClr val="bg1"/>
            </a:bgClr>
          </a:pattFill>
          <a:ln w="19050" cmpd="dbl">
            <a:prstDash val="solid"/>
          </a:ln>
        </p:spPr>
        <p:style>
          <a:lnRef idx="2">
            <a:schemeClr val="dk1"/>
          </a:lnRef>
          <a:fillRef idx="1">
            <a:schemeClr val="lt1"/>
          </a:fillRef>
          <a:effectRef idx="0">
            <a:schemeClr val="dk1"/>
          </a:effectRef>
          <a:fontRef idx="minor">
            <a:schemeClr val="dk1"/>
          </a:fontRef>
        </p:style>
        <p:txBody>
          <a:bodyPr rtlCol="0" anchor="t"/>
          <a:lstStyle/>
          <a:p>
            <a:r>
              <a:rPr kumimoji="1" lang="ja-JP" altLang="en-US" dirty="0"/>
              <a:t>大阪府</a:t>
            </a:r>
            <a:endParaRPr kumimoji="1" lang="en-US" altLang="ja-JP" dirty="0"/>
          </a:p>
          <a:p>
            <a:r>
              <a:rPr lang="ja-JP" altLang="en-US" sz="1200" dirty="0"/>
              <a:t>・福祉部</a:t>
            </a:r>
            <a:endParaRPr lang="en-US" altLang="ja-JP" sz="1200" dirty="0"/>
          </a:p>
          <a:p>
            <a:r>
              <a:rPr lang="ja-JP" altLang="en-US" sz="1200" dirty="0"/>
              <a:t>・健康医療部</a:t>
            </a:r>
            <a:endParaRPr lang="en-US" altLang="ja-JP" sz="1200" dirty="0"/>
          </a:p>
          <a:p>
            <a:r>
              <a:rPr lang="ja-JP" altLang="en-US" sz="1200" dirty="0">
                <a:solidFill>
                  <a:schemeClr val="tx1"/>
                </a:solidFill>
              </a:rPr>
              <a:t>・府民文化部</a:t>
            </a:r>
            <a:endParaRPr lang="en-US" altLang="ja-JP" sz="1200" dirty="0">
              <a:solidFill>
                <a:schemeClr val="tx1"/>
              </a:solidFill>
            </a:endParaRPr>
          </a:p>
          <a:p>
            <a:r>
              <a:rPr lang="ja-JP" altLang="en-US" sz="1200" dirty="0">
                <a:solidFill>
                  <a:srgbClr val="000000"/>
                </a:solidFill>
              </a:rPr>
              <a:t>　　　　　　　　　　など</a:t>
            </a:r>
          </a:p>
          <a:p>
            <a:endParaRPr kumimoji="1" lang="ja-JP" altLang="en-US" sz="1600" dirty="0"/>
          </a:p>
        </p:txBody>
      </p:sp>
      <p:sp>
        <p:nvSpPr>
          <p:cNvPr id="21" name="下矢印 20"/>
          <p:cNvSpPr/>
          <p:nvPr/>
        </p:nvSpPr>
        <p:spPr>
          <a:xfrm rot="2157259">
            <a:off x="5390329" y="1976832"/>
            <a:ext cx="648072" cy="6114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3" name="下矢印 22"/>
          <p:cNvSpPr/>
          <p:nvPr/>
        </p:nvSpPr>
        <p:spPr>
          <a:xfrm rot="19439284">
            <a:off x="2942000" y="1976915"/>
            <a:ext cx="648072" cy="6114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9" name="下矢印 38"/>
          <p:cNvSpPr/>
          <p:nvPr/>
        </p:nvSpPr>
        <p:spPr>
          <a:xfrm>
            <a:off x="2843808" y="4365104"/>
            <a:ext cx="3384376" cy="50405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400" b="1" dirty="0"/>
              <a:t>具体的な取り組み</a:t>
            </a:r>
            <a:endParaRPr kumimoji="1" lang="ja-JP" altLang="en-US" sz="1400" b="1" dirty="0"/>
          </a:p>
        </p:txBody>
      </p:sp>
      <p:cxnSp>
        <p:nvCxnSpPr>
          <p:cNvPr id="18" name="直線矢印コネクタ 17"/>
          <p:cNvCxnSpPr/>
          <p:nvPr/>
        </p:nvCxnSpPr>
        <p:spPr>
          <a:xfrm>
            <a:off x="3815917" y="1484784"/>
            <a:ext cx="1404155"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 name="スライド番号プレースホルダー 2"/>
          <p:cNvSpPr>
            <a:spLocks noGrp="1"/>
          </p:cNvSpPr>
          <p:nvPr>
            <p:ph type="sldNum" sz="quarter" idx="12"/>
          </p:nvPr>
        </p:nvSpPr>
        <p:spPr>
          <a:xfrm>
            <a:off x="6889577" y="6487983"/>
            <a:ext cx="2133600" cy="365125"/>
          </a:xfrm>
        </p:spPr>
        <p:txBody>
          <a:bodyPr/>
          <a:lstStyle/>
          <a:p>
            <a:fld id="{2788D170-ED78-4CD6-9DF7-18AA74CDFCD5}" type="slidenum">
              <a:rPr kumimoji="1" lang="ja-JP" altLang="en-US" smtClean="0"/>
              <a:t>25</a:t>
            </a:fld>
            <a:endParaRPr kumimoji="1" lang="ja-JP" altLang="en-US" dirty="0"/>
          </a:p>
        </p:txBody>
      </p:sp>
      <p:sp>
        <p:nvSpPr>
          <p:cNvPr id="47" name="テキスト ボックス 46"/>
          <p:cNvSpPr txBox="1"/>
          <p:nvPr/>
        </p:nvSpPr>
        <p:spPr>
          <a:xfrm>
            <a:off x="179512" y="116632"/>
            <a:ext cx="7566155"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今後の方向性と具体的な取り組み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概念図</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吹き出し 1"/>
          <p:cNvSpPr/>
          <p:nvPr/>
        </p:nvSpPr>
        <p:spPr>
          <a:xfrm>
            <a:off x="196713" y="2138468"/>
            <a:ext cx="2431071" cy="496982"/>
          </a:xfrm>
          <a:prstGeom prst="wedgeRoundRectCallout">
            <a:avLst>
              <a:gd name="adj1" fmla="val 35177"/>
              <a:gd name="adj2" fmla="val -8734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看護学</a:t>
            </a:r>
            <a:r>
              <a:rPr lang="ja-JP" altLang="en-US" sz="1050" dirty="0">
                <a:solidFill>
                  <a:schemeClr val="tx1"/>
                </a:solidFill>
              </a:rPr>
              <a:t>研究科／生命環境科学研究科／総合リハビリテーション学研究科</a:t>
            </a:r>
            <a:endParaRPr kumimoji="1" lang="en-US" altLang="ja-JP" sz="1050" dirty="0">
              <a:solidFill>
                <a:schemeClr val="tx1"/>
              </a:solidFill>
            </a:endParaRPr>
          </a:p>
          <a:p>
            <a:r>
              <a:rPr kumimoji="1" lang="ja-JP" altLang="en-US" sz="1050" dirty="0">
                <a:solidFill>
                  <a:schemeClr val="tx1"/>
                </a:solidFill>
              </a:rPr>
              <a:t>地域保健学域／</a:t>
            </a:r>
            <a:r>
              <a:rPr lang="ja-JP" altLang="en-US" sz="1050" dirty="0">
                <a:solidFill>
                  <a:schemeClr val="tx1"/>
                </a:solidFill>
              </a:rPr>
              <a:t>生命環境科学域</a:t>
            </a:r>
            <a:endParaRPr kumimoji="1" lang="ja-JP" altLang="en-US" sz="1050" dirty="0">
              <a:solidFill>
                <a:schemeClr val="tx1"/>
              </a:solidFill>
            </a:endParaRPr>
          </a:p>
        </p:txBody>
      </p:sp>
      <p:sp>
        <p:nvSpPr>
          <p:cNvPr id="52" name="角丸四角形吹き出し 51"/>
          <p:cNvSpPr/>
          <p:nvPr/>
        </p:nvSpPr>
        <p:spPr>
          <a:xfrm>
            <a:off x="6354558" y="2132856"/>
            <a:ext cx="2537921" cy="496982"/>
          </a:xfrm>
          <a:prstGeom prst="wedgeRoundRectCallout">
            <a:avLst>
              <a:gd name="adj1" fmla="val 21605"/>
              <a:gd name="adj2" fmla="val -8734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医学研究科／看護学</a:t>
            </a:r>
            <a:r>
              <a:rPr lang="ja-JP" altLang="en-US" sz="1050" dirty="0">
                <a:solidFill>
                  <a:schemeClr val="tx1"/>
                </a:solidFill>
              </a:rPr>
              <a:t>研究科／生活科学研究科</a:t>
            </a:r>
            <a:endParaRPr lang="en-US" altLang="ja-JP" sz="1050" dirty="0">
              <a:solidFill>
                <a:schemeClr val="tx1"/>
              </a:solidFill>
            </a:endParaRPr>
          </a:p>
          <a:p>
            <a:r>
              <a:rPr kumimoji="1" lang="ja-JP" altLang="en-US" sz="1050" dirty="0">
                <a:solidFill>
                  <a:schemeClr val="tx1"/>
                </a:solidFill>
              </a:rPr>
              <a:t>医学部／生活科学部</a:t>
            </a:r>
          </a:p>
        </p:txBody>
      </p:sp>
      <p:sp>
        <p:nvSpPr>
          <p:cNvPr id="55" name="正方形/長方形 54"/>
          <p:cNvSpPr/>
          <p:nvPr/>
        </p:nvSpPr>
        <p:spPr>
          <a:xfrm>
            <a:off x="1961710" y="5013176"/>
            <a:ext cx="5220580" cy="1296144"/>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r>
              <a:rPr lang="ja-JP" altLang="en-US" sz="1200" dirty="0">
                <a:solidFill>
                  <a:schemeClr val="tx1"/>
                </a:solidFill>
              </a:rPr>
              <a:t>・地域包括ケアシステムを支える人材育成</a:t>
            </a:r>
            <a:endParaRPr lang="en-US" altLang="ja-JP" sz="1200" dirty="0">
              <a:solidFill>
                <a:schemeClr val="tx1"/>
              </a:solidFill>
            </a:endParaRPr>
          </a:p>
          <a:p>
            <a:r>
              <a:rPr lang="ja-JP" altLang="en-US" sz="1200" dirty="0">
                <a:solidFill>
                  <a:schemeClr val="tx1"/>
                </a:solidFill>
              </a:rPr>
              <a:t>・地域医療を支える看護職への現任教育</a:t>
            </a:r>
            <a:endParaRPr lang="en-US" altLang="ja-JP" sz="1200" dirty="0">
              <a:solidFill>
                <a:schemeClr val="tx1"/>
              </a:solidFill>
            </a:endParaRPr>
          </a:p>
          <a:p>
            <a:r>
              <a:rPr lang="ja-JP" altLang="en-US" sz="1200" dirty="0">
                <a:solidFill>
                  <a:schemeClr val="tx1"/>
                </a:solidFill>
              </a:rPr>
              <a:t>・「心と体の健康」を下支えする産民官学連携事業</a:t>
            </a:r>
            <a:endParaRPr lang="en-US" altLang="ja-JP" sz="1200" dirty="0">
              <a:solidFill>
                <a:schemeClr val="tx1"/>
              </a:solidFill>
            </a:endParaRPr>
          </a:p>
          <a:p>
            <a:r>
              <a:rPr lang="ja-JP" altLang="en-US" sz="1200" dirty="0">
                <a:solidFill>
                  <a:schemeClr val="tx1"/>
                </a:solidFill>
              </a:rPr>
              <a:t>・</a:t>
            </a:r>
            <a:r>
              <a:rPr lang="ja-JP" altLang="en-US" sz="1200" dirty="0" smtClean="0">
                <a:solidFill>
                  <a:schemeClr val="tx1"/>
                </a:solidFill>
              </a:rPr>
              <a:t>大阪に</a:t>
            </a:r>
            <a:r>
              <a:rPr lang="ja-JP" altLang="en-US" sz="1200" dirty="0">
                <a:solidFill>
                  <a:schemeClr val="tx1"/>
                </a:solidFill>
              </a:rPr>
              <a:t>おける肝炎対策</a:t>
            </a:r>
            <a:endParaRPr lang="en-US" altLang="ja-JP" sz="1200" dirty="0">
              <a:solidFill>
                <a:schemeClr val="tx1"/>
              </a:solidFill>
            </a:endParaRPr>
          </a:p>
          <a:p>
            <a:r>
              <a:rPr lang="ja-JP" altLang="en-US" sz="1200" dirty="0">
                <a:solidFill>
                  <a:schemeClr val="tx1"/>
                </a:solidFill>
              </a:rPr>
              <a:t>・若者対象の生活習慣病予防</a:t>
            </a:r>
            <a:endParaRPr lang="en-US" altLang="ja-JP" sz="1200" dirty="0">
              <a:solidFill>
                <a:schemeClr val="tx1"/>
              </a:solidFill>
            </a:endParaRPr>
          </a:p>
          <a:p>
            <a:r>
              <a:rPr lang="ja-JP" altLang="en-US" sz="1200" dirty="0">
                <a:solidFill>
                  <a:schemeClr val="tx1"/>
                </a:solidFill>
              </a:rPr>
              <a:t>・母親の栄養・食生活を改善し、低出生</a:t>
            </a:r>
            <a:r>
              <a:rPr lang="ja-JP" altLang="en-US" sz="1200" dirty="0" smtClean="0">
                <a:solidFill>
                  <a:schemeClr val="tx1"/>
                </a:solidFill>
              </a:rPr>
              <a:t>体重児の</a:t>
            </a:r>
            <a:r>
              <a:rPr lang="ja-JP" altLang="en-US" sz="1200" dirty="0">
                <a:solidFill>
                  <a:schemeClr val="tx1"/>
                </a:solidFill>
              </a:rPr>
              <a:t>減少を目指す取り組み　など　　　　　　　　　　　　　　　　　　　　　　　　　　</a:t>
            </a:r>
            <a:endParaRPr lang="ja-JP" altLang="en-US" sz="1200" dirty="0"/>
          </a:p>
        </p:txBody>
      </p:sp>
      <p:sp>
        <p:nvSpPr>
          <p:cNvPr id="5" name="フローチャート: 論理積ゲート 4"/>
          <p:cNvSpPr/>
          <p:nvPr/>
        </p:nvSpPr>
        <p:spPr>
          <a:xfrm rot="5400000">
            <a:off x="2773701" y="-2003686"/>
            <a:ext cx="3547276" cy="8951677"/>
          </a:xfrm>
          <a:prstGeom prst="flowChartDelay">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7921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57200" y="836712"/>
            <a:ext cx="8291264" cy="716423"/>
          </a:xfrm>
          <a:prstGeom prst="rect">
            <a:avLst/>
          </a:prstGeom>
          <a:solidFill>
            <a:srgbClr val="FF7D04">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AutoShape 2" descr="/ENResource/p3682"/>
          <p:cNvSpPr>
            <a:spLocks noChangeAspect="1" noChangeArrowheads="1"/>
          </p:cNvSpPr>
          <p:nvPr/>
        </p:nvSpPr>
        <p:spPr bwMode="auto">
          <a:xfrm>
            <a:off x="0" y="8572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4" descr="/ENResource/p3682"/>
          <p:cNvSpPr>
            <a:spLocks noChangeAspect="1" noChangeArrowheads="1"/>
          </p:cNvSpPr>
          <p:nvPr/>
        </p:nvSpPr>
        <p:spPr bwMode="auto">
          <a:xfrm>
            <a:off x="152400" y="1009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テキスト ボックス 7"/>
          <p:cNvSpPr txBox="1"/>
          <p:nvPr/>
        </p:nvSpPr>
        <p:spPr>
          <a:xfrm>
            <a:off x="1855753" y="2852936"/>
            <a:ext cx="5812591" cy="461665"/>
          </a:xfrm>
          <a:prstGeom prst="rect">
            <a:avLst/>
          </a:prstGeom>
          <a:noFill/>
        </p:spPr>
        <p:txBody>
          <a:bodyPr wrap="square" rtlCol="0">
            <a:spAutoFit/>
          </a:bodyPr>
          <a:lstStyle/>
          <a:p>
            <a:r>
              <a:rPr lang="ja-JP" altLang="en-US" sz="2400" dirty="0"/>
              <a:t>市民講座開催　　平成</a:t>
            </a:r>
            <a:r>
              <a:rPr lang="en-US" altLang="ja-JP" sz="2400" dirty="0"/>
              <a:t>15</a:t>
            </a:r>
            <a:r>
              <a:rPr lang="ja-JP" altLang="en-US" sz="2400" dirty="0"/>
              <a:t>年</a:t>
            </a:r>
            <a:r>
              <a:rPr lang="en-US" altLang="ja-JP" sz="2400" dirty="0"/>
              <a:t>1</a:t>
            </a:r>
            <a:r>
              <a:rPr lang="ja-JP" altLang="en-US" sz="2400" dirty="0"/>
              <a:t>月</a:t>
            </a:r>
            <a:r>
              <a:rPr lang="en-US" altLang="ja-JP" sz="2400" dirty="0"/>
              <a:t>〜</a:t>
            </a:r>
            <a:r>
              <a:rPr lang="ja-JP" altLang="en-US" sz="2400" dirty="0"/>
              <a:t>　</a:t>
            </a:r>
            <a:r>
              <a:rPr lang="en-US" altLang="ja-JP" sz="2400" dirty="0"/>
              <a:t>4</a:t>
            </a:r>
            <a:r>
              <a:rPr lang="ja-JP" altLang="en-US" sz="2400" dirty="0"/>
              <a:t>回</a:t>
            </a:r>
            <a:r>
              <a:rPr lang="en-US" altLang="ja-JP" sz="2400" dirty="0"/>
              <a:t>/</a:t>
            </a:r>
            <a:r>
              <a:rPr lang="ja-JP" altLang="en-US" sz="2400" dirty="0"/>
              <a:t>年</a:t>
            </a:r>
          </a:p>
        </p:txBody>
      </p:sp>
      <p:sp>
        <p:nvSpPr>
          <p:cNvPr id="13" name="コンテンツ プレースホルダー 2"/>
          <p:cNvSpPr txBox="1">
            <a:spLocks/>
          </p:cNvSpPr>
          <p:nvPr/>
        </p:nvSpPr>
        <p:spPr>
          <a:xfrm>
            <a:off x="1507518" y="1034734"/>
            <a:ext cx="6160826" cy="3780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a:lstStyle>
          <a:p>
            <a:pPr marL="0" indent="0">
              <a:buNone/>
            </a:pPr>
            <a:r>
              <a:rPr lang="ja-JP" altLang="en-US" sz="2100" dirty="0"/>
              <a:t>認知症への理解を深めるための普及・啓発の推進</a:t>
            </a:r>
            <a:endParaRPr lang="ja-JP" altLang="en-US" sz="1200" dirty="0"/>
          </a:p>
        </p:txBody>
      </p:sp>
      <p:sp>
        <p:nvSpPr>
          <p:cNvPr id="10" name="テキスト ボックス 9"/>
          <p:cNvSpPr txBox="1"/>
          <p:nvPr/>
        </p:nvSpPr>
        <p:spPr>
          <a:xfrm>
            <a:off x="1187624" y="4125704"/>
            <a:ext cx="7505581" cy="1823576"/>
          </a:xfrm>
          <a:prstGeom prst="rect">
            <a:avLst/>
          </a:prstGeom>
          <a:noFill/>
        </p:spPr>
        <p:txBody>
          <a:bodyPr wrap="none" rtlCol="0">
            <a:spAutoFit/>
          </a:bodyPr>
          <a:lstStyle/>
          <a:p>
            <a:endParaRPr lang="en-US" altLang="ja-JP" sz="1350" dirty="0"/>
          </a:p>
          <a:p>
            <a:endParaRPr lang="en-US" altLang="ja-JP" sz="1350" dirty="0"/>
          </a:p>
          <a:p>
            <a:r>
              <a:rPr lang="ja-JP" altLang="en-US" sz="2400" dirty="0"/>
              <a:t>→正しい知識と理解を持ち認知症当人や家族を支援</a:t>
            </a:r>
            <a:r>
              <a:rPr lang="ja-JP" altLang="en-US" sz="2400" dirty="0" smtClean="0"/>
              <a:t>する</a:t>
            </a:r>
            <a:endParaRPr lang="en-US" altLang="ja-JP" sz="2400" dirty="0" smtClean="0"/>
          </a:p>
          <a:p>
            <a:endParaRPr lang="en-US" altLang="ja-JP" sz="2400" dirty="0"/>
          </a:p>
          <a:p>
            <a:r>
              <a:rPr lang="ja-JP" altLang="en-US" sz="2400" dirty="0" smtClean="0"/>
              <a:t>　「</a:t>
            </a:r>
            <a:r>
              <a:rPr lang="ja-JP" altLang="en-US" sz="2400" dirty="0"/>
              <a:t>認知症サポーター」を</a:t>
            </a:r>
            <a:r>
              <a:rPr lang="en-US" altLang="ja-JP" sz="2400" dirty="0"/>
              <a:t>2017</a:t>
            </a:r>
            <a:r>
              <a:rPr lang="ja-JP" altLang="en-US" sz="2400" dirty="0"/>
              <a:t>年度末までに</a:t>
            </a:r>
            <a:r>
              <a:rPr lang="en-US" altLang="ja-JP" sz="2400" dirty="0"/>
              <a:t>800</a:t>
            </a:r>
            <a:r>
              <a:rPr lang="ja-JP" altLang="en-US" sz="2400" dirty="0"/>
              <a:t>万人養成</a:t>
            </a:r>
            <a:endParaRPr lang="en-US" altLang="ja-JP" sz="2400" dirty="0"/>
          </a:p>
          <a:p>
            <a:endParaRPr lang="ja-JP" altLang="en-US" sz="1350" dirty="0"/>
          </a:p>
        </p:txBody>
      </p:sp>
      <p:sp>
        <p:nvSpPr>
          <p:cNvPr id="14" name="テキスト ボックス 13"/>
          <p:cNvSpPr txBox="1"/>
          <p:nvPr/>
        </p:nvSpPr>
        <p:spPr>
          <a:xfrm>
            <a:off x="193580" y="116632"/>
            <a:ext cx="4727576"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１－①　地域包括ケアシステムを支える人材育成</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592552"/>
            <a:ext cx="8820000" cy="0"/>
          </a:xfrm>
          <a:prstGeom prst="line">
            <a:avLst/>
          </a:prstGeom>
          <a:ln/>
        </p:spPr>
        <p:style>
          <a:lnRef idx="2">
            <a:schemeClr val="dk1"/>
          </a:lnRef>
          <a:fillRef idx="0">
            <a:schemeClr val="dk1"/>
          </a:fillRef>
          <a:effectRef idx="1">
            <a:schemeClr val="dk1"/>
          </a:effectRef>
          <a:fontRef idx="minor">
            <a:schemeClr val="tx1"/>
          </a:fontRef>
        </p:style>
      </p:cxnSp>
      <p:sp>
        <p:nvSpPr>
          <p:cNvPr id="16" name="正方形/長方形 15"/>
          <p:cNvSpPr/>
          <p:nvPr/>
        </p:nvSpPr>
        <p:spPr>
          <a:xfrm>
            <a:off x="5652120" y="88496"/>
            <a:ext cx="3312368"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１．パブリックヘルス</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）ヘルスケア</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人材の育成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444208" y="6021288"/>
            <a:ext cx="2133600" cy="365125"/>
          </a:xfrm>
        </p:spPr>
        <p:txBody>
          <a:bodyPr/>
          <a:lstStyle/>
          <a:p>
            <a:fld id="{2788D170-ED78-4CD6-9DF7-18AA74CDFCD5}" type="slidenum">
              <a:rPr kumimoji="1" lang="ja-JP" altLang="en-US" smtClean="0"/>
              <a:t>26</a:t>
            </a:fld>
            <a:endParaRPr kumimoji="1" lang="ja-JP" altLang="en-US" dirty="0"/>
          </a:p>
        </p:txBody>
      </p:sp>
    </p:spTree>
    <p:extLst>
      <p:ext uri="{BB962C8B-B14F-4D97-AF65-F5344CB8AC3E}">
        <p14:creationId xmlns:p14="http://schemas.microsoft.com/office/powerpoint/2010/main" val="539336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93580" y="116632"/>
            <a:ext cx="4711546"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１－②　地域医療を支える看護職への現任教育</a:t>
            </a: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t>27</a:t>
            </a:fld>
            <a:endParaRPr kumimoji="1" lang="ja-JP" altLang="en-US"/>
          </a:p>
        </p:txBody>
      </p:sp>
      <p:cxnSp>
        <p:nvCxnSpPr>
          <p:cNvPr id="10" name="直線コネクタ 9"/>
          <p:cNvCxnSpPr/>
          <p:nvPr/>
        </p:nvCxnSpPr>
        <p:spPr>
          <a:xfrm>
            <a:off x="179512" y="592552"/>
            <a:ext cx="8820000" cy="0"/>
          </a:xfrm>
          <a:prstGeom prst="line">
            <a:avLst/>
          </a:prstGeom>
          <a:ln/>
        </p:spPr>
        <p:style>
          <a:lnRef idx="2">
            <a:schemeClr val="dk1"/>
          </a:lnRef>
          <a:fillRef idx="0">
            <a:schemeClr val="dk1"/>
          </a:fillRef>
          <a:effectRef idx="1">
            <a:schemeClr val="dk1"/>
          </a:effectRef>
          <a:fontRef idx="minor">
            <a:schemeClr val="tx1"/>
          </a:fontRef>
        </p:style>
      </p:cxnSp>
      <p:sp>
        <p:nvSpPr>
          <p:cNvPr id="9" name="テキスト ボックス 8"/>
          <p:cNvSpPr txBox="1"/>
          <p:nvPr/>
        </p:nvSpPr>
        <p:spPr>
          <a:xfrm>
            <a:off x="281092" y="729982"/>
            <a:ext cx="8539380" cy="107721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と課題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・大阪の地域医療を支える訪問看護師、地域包括支援センターの看護職は民間の小規模事業所に所属しており、現任教育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（継続教育）が十分に行き渡っているとは限らない。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・地域医療を支える人材の質と量の確保は大阪の地域医療・介護の質や確保に影響する。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・新大学において地域医療を支える看護職への現任教育を継続して安定的な府内の地域看護職の質を保証する。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81090" y="1934415"/>
            <a:ext cx="4146891" cy="3293209"/>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○課題解決への取組み</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・大阪府担当部署、各種看護系職能団体などと協働し、訪問</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看護師、地域包括支援センター看護職、退院調整部門の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看護師など体制化された現任教育をうけにくい看護職の教育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ニーズを調査し、把握。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・看護基礎教育（学士）課程に地域医療に特化したコースを</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選択制でつくり、地域医療を特に志向できる教育を提供。</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・病院や関連機関と連携を行い、新卒者や新人（既卒で新た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に訪問看護師や地域包括支援センターなど地域医療を支え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看護職となる者）への卒後現任教育を提供。</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・修士課程において、卒後現任教育を育成できる教育者を育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673581" y="1916832"/>
            <a:ext cx="4146891" cy="2369880"/>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○取組むための条件　</a:t>
            </a:r>
            <a:endParaRPr kumimoji="1" lang="en-US" altLang="ja-JP" sz="1200" strike="sngStrike"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・現任教育について、学士</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び</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修士課程が実践</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現場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と連携できるための、看護学の専任教員を配置している専門</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領域を新たにたちあげるか、教員の増員が必要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・地域医療では、高齢者、難病、小児、精神など幅広い分野　　　</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を網羅する必要があるため、地域医療を志向する多分野の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教員を配置して強力なバックアップ体制をつくることが必要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・実践に根付く現任教育が必要なため、行政担当部署や職能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団体、各実践機関との連携、協働が必須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673581" y="4412138"/>
            <a:ext cx="4146891" cy="107721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○取組みの効果　</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・質の高い地域医療を支える看護職を安定的に供給できる。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・地域医療の質が向上する。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652120" y="88496"/>
            <a:ext cx="3312368"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１．パブリックヘルス</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）ヘルスケア人材の育成</a:t>
            </a:r>
          </a:p>
        </p:txBody>
      </p:sp>
    </p:spTree>
    <p:extLst>
      <p:ext uri="{BB962C8B-B14F-4D97-AF65-F5344CB8AC3E}">
        <p14:creationId xmlns:p14="http://schemas.microsoft.com/office/powerpoint/2010/main" val="2395157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下矢印 60"/>
          <p:cNvSpPr/>
          <p:nvPr/>
        </p:nvSpPr>
        <p:spPr>
          <a:xfrm rot="16200000">
            <a:off x="6384857" y="5082306"/>
            <a:ext cx="1035958" cy="367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95536" y="755993"/>
            <a:ext cx="8064876" cy="769441"/>
          </a:xfrm>
          <a:prstGeom prst="rect">
            <a:avLst/>
          </a:prstGeom>
          <a:noFill/>
          <a:ln>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大阪府立大学における　在宅ケアを支えるリハビリ専門職の育成プロジェクト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スライド番号プレースホルダー 1"/>
          <p:cNvSpPr>
            <a:spLocks noGrp="1"/>
          </p:cNvSpPr>
          <p:nvPr>
            <p:ph type="sldNum" sz="quarter" idx="12"/>
          </p:nvPr>
        </p:nvSpPr>
        <p:spPr>
          <a:xfrm>
            <a:off x="7010400" y="6521529"/>
            <a:ext cx="2133600" cy="365125"/>
          </a:xfrm>
        </p:spPr>
        <p:txBody>
          <a:bodyPr/>
          <a:lstStyle/>
          <a:p>
            <a:r>
              <a:rPr kumimoji="1" lang="en-US" altLang="ja-JP" dirty="0" smtClean="0"/>
              <a:t>28</a:t>
            </a:r>
            <a:endParaRPr kumimoji="1" lang="ja-JP" altLang="en-US" dirty="0"/>
          </a:p>
        </p:txBody>
      </p:sp>
      <p:cxnSp>
        <p:nvCxnSpPr>
          <p:cNvPr id="14" name="直線コネクタ 13"/>
          <p:cNvCxnSpPr/>
          <p:nvPr/>
        </p:nvCxnSpPr>
        <p:spPr>
          <a:xfrm>
            <a:off x="347615" y="718514"/>
            <a:ext cx="8460000" cy="0"/>
          </a:xfrm>
          <a:prstGeom prst="line">
            <a:avLst/>
          </a:prstGeom>
        </p:spPr>
        <p:style>
          <a:lnRef idx="2">
            <a:schemeClr val="dk1"/>
          </a:lnRef>
          <a:fillRef idx="0">
            <a:schemeClr val="dk1"/>
          </a:fillRef>
          <a:effectRef idx="1">
            <a:schemeClr val="dk1"/>
          </a:effectRef>
          <a:fontRef idx="minor">
            <a:schemeClr val="tx1"/>
          </a:fontRef>
        </p:style>
      </p:cxnSp>
      <p:sp>
        <p:nvSpPr>
          <p:cNvPr id="9" name="正方形/長方形 8"/>
          <p:cNvSpPr/>
          <p:nvPr/>
        </p:nvSpPr>
        <p:spPr>
          <a:xfrm>
            <a:off x="7067059" y="106103"/>
            <a:ext cx="1944216"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パブリックヘルス</a:t>
            </a:r>
          </a:p>
        </p:txBody>
      </p:sp>
      <p:sp>
        <p:nvSpPr>
          <p:cNvPr id="12" name="テキスト ボックス 11"/>
          <p:cNvSpPr txBox="1"/>
          <p:nvPr/>
        </p:nvSpPr>
        <p:spPr>
          <a:xfrm>
            <a:off x="5443" y="73413"/>
            <a:ext cx="6647974" cy="646331"/>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１－③</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地域包括ケアシステムを支える人材育成</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ー需要</a:t>
            </a:r>
            <a:r>
              <a:rPr lang="ja-JP" altLang="en-US" dirty="0">
                <a:latin typeface="Meiryo UI" panose="020B0604030504040204" pitchFamily="50" charset="-128"/>
                <a:ea typeface="Meiryo UI" panose="020B0604030504040204" pitchFamily="50" charset="-128"/>
                <a:cs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高まるリハビリ</a:t>
            </a:r>
            <a:r>
              <a:rPr lang="ja-JP" altLang="en-US" dirty="0">
                <a:latin typeface="Meiryo UI" panose="020B0604030504040204" pitchFamily="50" charset="-128"/>
                <a:ea typeface="Meiryo UI" panose="020B0604030504040204" pitchFamily="50" charset="-128"/>
                <a:cs typeface="Meiryo UI" panose="020B0604030504040204" pitchFamily="50" charset="-128"/>
              </a:rPr>
              <a:t>専門</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職の</a:t>
            </a:r>
            <a:r>
              <a:rPr lang="ja-JP" altLang="en-US" dirty="0">
                <a:latin typeface="Meiryo UI" panose="020B0604030504040204" pitchFamily="50" charset="-128"/>
                <a:ea typeface="Meiryo UI" panose="020B0604030504040204" pitchFamily="50" charset="-128"/>
                <a:cs typeface="Meiryo UI" panose="020B0604030504040204" pitchFamily="50" charset="-128"/>
              </a:rPr>
              <a:t>育成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強化ー</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83545" y="1643151"/>
            <a:ext cx="6725282" cy="5043962"/>
          </a:xfrm>
          <a:prstGeom prst="rect">
            <a:avLst/>
          </a:prstGeom>
          <a:ln>
            <a:solidFill>
              <a:srgbClr val="3366FF"/>
            </a:solidFill>
          </a:ln>
        </p:spPr>
      </p:pic>
      <p:sp>
        <p:nvSpPr>
          <p:cNvPr id="4" name="正方形/長方形 3"/>
          <p:cNvSpPr/>
          <p:nvPr/>
        </p:nvSpPr>
        <p:spPr>
          <a:xfrm>
            <a:off x="113830" y="1300991"/>
            <a:ext cx="265986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地域包括ケアシステムの中核を担う人材の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育成をめざす、全国的にも先駆的な教育プログラム</a:t>
            </a:r>
            <a:endParaRPr lang="ja-JP" altLang="en-US" sz="1200" dirty="0"/>
          </a:p>
        </p:txBody>
      </p:sp>
      <p:sp>
        <p:nvSpPr>
          <p:cNvPr id="6" name="テキスト ボックス 5"/>
          <p:cNvSpPr txBox="1"/>
          <p:nvPr/>
        </p:nvSpPr>
        <p:spPr>
          <a:xfrm>
            <a:off x="6900818" y="2373039"/>
            <a:ext cx="2055206" cy="1265988"/>
          </a:xfrm>
          <a:prstGeom prst="rect">
            <a:avLst/>
          </a:prstGeom>
          <a:noFill/>
          <a:ln w="28575" cmpd="sng">
            <a:solidFill>
              <a:schemeClr val="tx1"/>
            </a:solidFill>
            <a:prstDash val="dash"/>
          </a:ln>
        </p:spPr>
        <p:txBody>
          <a:bodyPr wrap="square" rtlCol="0">
            <a:spAutoFit/>
          </a:bodyPr>
          <a:lstStyle/>
          <a:p>
            <a:pPr>
              <a:lnSpc>
                <a:spcPct val="120000"/>
              </a:lnSpc>
            </a:pPr>
            <a:r>
              <a:rPr kumimoji="1" lang="ja-JP" altLang="en-US" sz="1600" dirty="0" smtClean="0"/>
              <a:t>リハビリ専門職の</a:t>
            </a:r>
            <a:endParaRPr kumimoji="1" lang="en-US" altLang="ja-JP" sz="1600" dirty="0" smtClean="0"/>
          </a:p>
          <a:p>
            <a:pPr>
              <a:lnSpc>
                <a:spcPct val="120000"/>
              </a:lnSpc>
            </a:pPr>
            <a:r>
              <a:rPr kumimoji="1" lang="ja-JP" altLang="en-US" sz="1600" dirty="0" smtClean="0"/>
              <a:t>介護予防参画による介護給付費削減実績</a:t>
            </a:r>
            <a:endParaRPr kumimoji="1" lang="en-US" altLang="ja-JP" sz="1600" dirty="0" smtClean="0"/>
          </a:p>
          <a:p>
            <a:pPr>
              <a:lnSpc>
                <a:spcPct val="120000"/>
              </a:lnSpc>
            </a:pPr>
            <a:r>
              <a:rPr kumimoji="1" lang="ja-JP" altLang="en-US" sz="1600" dirty="0" smtClean="0"/>
              <a:t>（大東市）</a:t>
            </a:r>
            <a:endParaRPr kumimoji="1" lang="ja-JP" altLang="en-US" sz="1600" dirty="0"/>
          </a:p>
        </p:txBody>
      </p:sp>
      <p:sp>
        <p:nvSpPr>
          <p:cNvPr id="60" name="下矢印 59"/>
          <p:cNvSpPr/>
          <p:nvPr/>
        </p:nvSpPr>
        <p:spPr>
          <a:xfrm>
            <a:off x="7468923" y="3659828"/>
            <a:ext cx="1035958" cy="367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7067908" y="4027481"/>
            <a:ext cx="1888116" cy="2086725"/>
          </a:xfrm>
          <a:prstGeom prst="rect">
            <a:avLst/>
          </a:prstGeom>
          <a:noFill/>
          <a:ln w="57150" cmpd="sng">
            <a:solidFill>
              <a:srgbClr val="3366FF"/>
            </a:solidFill>
          </a:ln>
        </p:spPr>
        <p:txBody>
          <a:bodyPr wrap="square" rtlCol="0">
            <a:spAutoFit/>
          </a:bodyPr>
          <a:lstStyle/>
          <a:p>
            <a:pPr>
              <a:lnSpc>
                <a:spcPct val="120000"/>
              </a:lnSpc>
            </a:pPr>
            <a:r>
              <a:rPr kumimoji="1" lang="ja-JP" altLang="en-US" dirty="0" smtClean="0"/>
              <a:t>在宅ケアの専門性を有した人材の輩出による、</a:t>
            </a:r>
            <a:endParaRPr kumimoji="1" lang="en-US" altLang="ja-JP" dirty="0" smtClean="0"/>
          </a:p>
          <a:p>
            <a:pPr>
              <a:lnSpc>
                <a:spcPct val="120000"/>
              </a:lnSpc>
            </a:pPr>
            <a:r>
              <a:rPr kumimoji="1" lang="ja-JP" altLang="en-US" dirty="0" smtClean="0"/>
              <a:t>府民の健康</a:t>
            </a:r>
            <a:endParaRPr kumimoji="1" lang="en-US" altLang="ja-JP" dirty="0" smtClean="0"/>
          </a:p>
          <a:p>
            <a:pPr>
              <a:lnSpc>
                <a:spcPct val="120000"/>
              </a:lnSpc>
            </a:pPr>
            <a:r>
              <a:rPr kumimoji="1" lang="ja-JP" altLang="en-US" dirty="0" smtClean="0"/>
              <a:t>サポート強化、</a:t>
            </a:r>
            <a:endParaRPr kumimoji="1" lang="en-US" altLang="ja-JP" dirty="0" smtClean="0"/>
          </a:p>
          <a:p>
            <a:pPr>
              <a:lnSpc>
                <a:spcPct val="120000"/>
              </a:lnSpc>
            </a:pPr>
            <a:r>
              <a:rPr kumimoji="1" lang="ja-JP" altLang="en-US" dirty="0" smtClean="0"/>
              <a:t>介護給付費削減</a:t>
            </a:r>
            <a:endParaRPr kumimoji="1" lang="ja-JP" altLang="en-US" dirty="0"/>
          </a:p>
        </p:txBody>
      </p:sp>
    </p:spTree>
    <p:extLst>
      <p:ext uri="{BB962C8B-B14F-4D97-AF65-F5344CB8AC3E}">
        <p14:creationId xmlns:p14="http://schemas.microsoft.com/office/powerpoint/2010/main" val="1912658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825511" y="1341402"/>
            <a:ext cx="4286250" cy="968771"/>
          </a:xfrm>
        </p:spPr>
        <p:txBody>
          <a:bodyPr>
            <a:normAutofit/>
          </a:bodyPr>
          <a:lstStyle/>
          <a:p>
            <a:pPr marL="257175" indent="-257175" algn="l">
              <a:buFont typeface="Wingdings" panose="05000000000000000000" pitchFamily="2" charset="2"/>
              <a:buChar char="n"/>
            </a:pPr>
            <a:r>
              <a:rPr lang="ja-JP" altLang="en-US" sz="1500" dirty="0"/>
              <a:t>住民参加型支援事業の強化と連携的運営</a:t>
            </a:r>
            <a:endParaRPr lang="en-US" altLang="ja-JP" sz="1500" dirty="0"/>
          </a:p>
          <a:p>
            <a:pPr marL="257175" indent="-257175" algn="l">
              <a:buFont typeface="Wingdings" panose="05000000000000000000" pitchFamily="2" charset="2"/>
              <a:buChar char="n"/>
            </a:pPr>
            <a:r>
              <a:rPr lang="ja-JP" altLang="en-US" sz="1500" dirty="0"/>
              <a:t>施策支援体制・シンクタンク機能の構築と運営</a:t>
            </a:r>
            <a:endParaRPr lang="en-US" altLang="ja-JP" sz="1500" dirty="0"/>
          </a:p>
          <a:p>
            <a:pPr marL="257175" indent="-257175" algn="l">
              <a:buFont typeface="Wingdings" panose="05000000000000000000" pitchFamily="2" charset="2"/>
              <a:buChar char="n"/>
            </a:pPr>
            <a:r>
              <a:rPr lang="ja-JP" altLang="en-US" sz="1500" dirty="0"/>
              <a:t>恒常的ＰＤＣＡサイクルの内在化実現</a:t>
            </a:r>
            <a:endParaRPr lang="en-US" altLang="ja-JP" sz="1500" dirty="0"/>
          </a:p>
        </p:txBody>
      </p:sp>
      <p:sp>
        <p:nvSpPr>
          <p:cNvPr id="4" name="テキスト ボックス 3"/>
          <p:cNvSpPr txBox="1"/>
          <p:nvPr/>
        </p:nvSpPr>
        <p:spPr>
          <a:xfrm>
            <a:off x="5080002" y="1268760"/>
            <a:ext cx="3663950" cy="380999"/>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rtlCol="0">
            <a:normAutofit/>
          </a:bodyPr>
          <a:lstStyle/>
          <a:p>
            <a:r>
              <a:rPr lang="ja-JP" altLang="en-US" sz="900" dirty="0"/>
              <a:t>食栄養指導や健康指導など住民への支援提供は</a:t>
            </a:r>
            <a:r>
              <a:rPr lang="ja-JP" altLang="en-US" sz="900" dirty="0" smtClean="0"/>
              <a:t>一定の評価があり、</a:t>
            </a:r>
            <a:endParaRPr lang="en-US" altLang="ja-JP" sz="900" dirty="0" smtClean="0"/>
          </a:p>
          <a:p>
            <a:r>
              <a:rPr lang="ja-JP" altLang="en-US" sz="900" dirty="0" smtClean="0"/>
              <a:t>今後</a:t>
            </a:r>
            <a:r>
              <a:rPr lang="ja-JP" altLang="en-US" sz="900" dirty="0"/>
              <a:t>は地域を基盤とした統括的相互連携とその継続的</a:t>
            </a:r>
            <a:r>
              <a:rPr lang="ja-JP" altLang="en-US" sz="900" dirty="0" smtClean="0"/>
              <a:t>支援を実施</a:t>
            </a:r>
            <a:endParaRPr lang="ja-JP" altLang="en-US" sz="900" dirty="0"/>
          </a:p>
        </p:txBody>
      </p:sp>
      <p:sp>
        <p:nvSpPr>
          <p:cNvPr id="5" name="テキスト ボックス 4"/>
          <p:cNvSpPr txBox="1"/>
          <p:nvPr/>
        </p:nvSpPr>
        <p:spPr>
          <a:xfrm>
            <a:off x="5080002" y="1584488"/>
            <a:ext cx="3663950" cy="380999"/>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rtlCol="0">
            <a:normAutofit/>
          </a:bodyPr>
          <a:lstStyle/>
          <a:p>
            <a:r>
              <a:rPr lang="ja-JP" altLang="en-US" sz="900" dirty="0"/>
              <a:t>府民・市民の日常生活に密着した横断的な施策の企画・実施を行うため、行政・大学の連携した体系的課題研究と解決に向けた施策</a:t>
            </a:r>
            <a:r>
              <a:rPr lang="ja-JP" altLang="en-US" sz="900" dirty="0" smtClean="0"/>
              <a:t>立案を実施</a:t>
            </a:r>
            <a:endParaRPr lang="ja-JP" altLang="en-US" sz="900" dirty="0"/>
          </a:p>
        </p:txBody>
      </p:sp>
      <p:sp>
        <p:nvSpPr>
          <p:cNvPr id="6" name="テキスト ボックス 5"/>
          <p:cNvSpPr txBox="1"/>
          <p:nvPr/>
        </p:nvSpPr>
        <p:spPr>
          <a:xfrm>
            <a:off x="5080008" y="1965487"/>
            <a:ext cx="3663950" cy="281624"/>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rtlCol="0">
            <a:normAutofit/>
          </a:bodyPr>
          <a:lstStyle/>
          <a:p>
            <a:r>
              <a:rPr lang="ja-JP" altLang="en-US" sz="900" dirty="0"/>
              <a:t>上記体制全体を定期的に見直すシステムを内在</a:t>
            </a:r>
          </a:p>
        </p:txBody>
      </p:sp>
      <p:sp>
        <p:nvSpPr>
          <p:cNvPr id="10" name="円/楕円 9"/>
          <p:cNvSpPr/>
          <p:nvPr/>
        </p:nvSpPr>
        <p:spPr>
          <a:xfrm>
            <a:off x="2952749" y="2985762"/>
            <a:ext cx="1187203" cy="9779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a:t>オープンデータ</a:t>
            </a:r>
            <a:r>
              <a:rPr lang="en-US" altLang="ja-JP" sz="1050" dirty="0"/>
              <a:t/>
            </a:r>
            <a:br>
              <a:rPr lang="en-US" altLang="ja-JP" sz="1050" dirty="0"/>
            </a:br>
            <a:r>
              <a:rPr lang="ja-JP" altLang="en-US" sz="1050" dirty="0"/>
              <a:t>気象・ＧＩＳ・交通など</a:t>
            </a:r>
          </a:p>
        </p:txBody>
      </p:sp>
      <p:sp>
        <p:nvSpPr>
          <p:cNvPr id="12" name="円/楕円 11"/>
          <p:cNvSpPr/>
          <p:nvPr/>
        </p:nvSpPr>
        <p:spPr>
          <a:xfrm>
            <a:off x="899556" y="2693123"/>
            <a:ext cx="2023031" cy="130617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350" dirty="0"/>
              <a:t>　正確な公共</a:t>
            </a:r>
            <a:endParaRPr lang="en-US" altLang="ja-JP" sz="1350" dirty="0"/>
          </a:p>
          <a:p>
            <a:r>
              <a:rPr lang="ja-JP" altLang="en-US" sz="1350" dirty="0"/>
              <a:t>　データの提供</a:t>
            </a:r>
            <a:r>
              <a:rPr lang="en-US" altLang="ja-JP" sz="1350" dirty="0"/>
              <a:t/>
            </a:r>
            <a:br>
              <a:rPr lang="en-US" altLang="ja-JP" sz="1350" dirty="0"/>
            </a:br>
            <a:endParaRPr lang="en-US" altLang="ja-JP" sz="1350" dirty="0"/>
          </a:p>
          <a:p>
            <a:r>
              <a:rPr lang="ja-JP" altLang="en-US" sz="1350" dirty="0"/>
              <a:t>　・匿名化</a:t>
            </a:r>
            <a:r>
              <a:rPr lang="en-US" altLang="ja-JP" sz="1350" dirty="0"/>
              <a:t/>
            </a:r>
            <a:br>
              <a:rPr lang="en-US" altLang="ja-JP" sz="1350" dirty="0"/>
            </a:br>
            <a:r>
              <a:rPr lang="ja-JP" altLang="en-US" sz="1350" dirty="0"/>
              <a:t>　・管理義務化</a:t>
            </a:r>
          </a:p>
        </p:txBody>
      </p:sp>
      <p:sp>
        <p:nvSpPr>
          <p:cNvPr id="15" name="円/楕円 14"/>
          <p:cNvSpPr/>
          <p:nvPr/>
        </p:nvSpPr>
        <p:spPr>
          <a:xfrm>
            <a:off x="480957" y="4029091"/>
            <a:ext cx="935182" cy="122909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50" dirty="0"/>
              <a:t>行動データ</a:t>
            </a:r>
            <a:endParaRPr lang="en-US" altLang="ja-JP" sz="1350" dirty="0"/>
          </a:p>
          <a:p>
            <a:pPr algn="ctr"/>
            <a:r>
              <a:rPr lang="ja-JP" altLang="en-US" sz="1350" dirty="0"/>
              <a:t>・施設利用履歴</a:t>
            </a:r>
          </a:p>
        </p:txBody>
      </p:sp>
      <p:grpSp>
        <p:nvGrpSpPr>
          <p:cNvPr id="19" name="グループ化 18"/>
          <p:cNvGrpSpPr/>
          <p:nvPr/>
        </p:nvGrpSpPr>
        <p:grpSpPr>
          <a:xfrm>
            <a:off x="1665511" y="4516018"/>
            <a:ext cx="3811979" cy="809056"/>
            <a:chOff x="2018805" y="5173734"/>
            <a:chExt cx="5082639" cy="1078741"/>
          </a:xfrm>
        </p:grpSpPr>
        <p:sp>
          <p:nvSpPr>
            <p:cNvPr id="16" name="角丸四角形 15"/>
            <p:cNvSpPr/>
            <p:nvPr/>
          </p:nvSpPr>
          <p:spPr>
            <a:xfrm>
              <a:off x="2018805" y="5173734"/>
              <a:ext cx="5082639" cy="107874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350" dirty="0"/>
                <a:t>・地域特性（偏在分布特性）の同定</a:t>
              </a:r>
              <a:endParaRPr lang="en-US" altLang="ja-JP" sz="1350" dirty="0"/>
            </a:p>
            <a:p>
              <a:r>
                <a:rPr lang="ja-JP" altLang="en-US" sz="1350" dirty="0"/>
                <a:t>・モデル構築と検証シミュレーション</a:t>
              </a:r>
              <a:endParaRPr lang="en-US" altLang="ja-JP" sz="1350" dirty="0"/>
            </a:p>
            <a:p>
              <a:r>
                <a:rPr lang="ja-JP" altLang="en-US" sz="1350" dirty="0"/>
                <a:t>・実施予測検討と重点施策立案</a:t>
              </a:r>
            </a:p>
          </p:txBody>
        </p:sp>
        <p:sp>
          <p:nvSpPr>
            <p:cNvPr id="17" name="角丸四角形 16"/>
            <p:cNvSpPr/>
            <p:nvPr/>
          </p:nvSpPr>
          <p:spPr>
            <a:xfrm>
              <a:off x="5605153" y="5248044"/>
              <a:ext cx="1413163" cy="96358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50" dirty="0"/>
                <a:t>府・市との密接な</a:t>
              </a:r>
              <a:endParaRPr lang="en-US" altLang="ja-JP" sz="1350" dirty="0"/>
            </a:p>
            <a:p>
              <a:pPr algn="ctr"/>
              <a:r>
                <a:rPr lang="ja-JP" altLang="en-US" sz="1350" dirty="0"/>
                <a:t>連携</a:t>
              </a:r>
            </a:p>
          </p:txBody>
        </p:sp>
      </p:grpSp>
      <p:sp>
        <p:nvSpPr>
          <p:cNvPr id="18" name="角丸四角形 17"/>
          <p:cNvSpPr/>
          <p:nvPr/>
        </p:nvSpPr>
        <p:spPr>
          <a:xfrm>
            <a:off x="5584377" y="4341450"/>
            <a:ext cx="2202873" cy="801584"/>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350" dirty="0"/>
              <a:t>・住民との協議・連携</a:t>
            </a:r>
            <a:endParaRPr lang="en-US" altLang="ja-JP" sz="1350" dirty="0"/>
          </a:p>
          <a:p>
            <a:r>
              <a:rPr lang="ja-JP" altLang="en-US" sz="1350" dirty="0"/>
              <a:t>・施策実施後の検証</a:t>
            </a:r>
            <a:endParaRPr lang="en-US" altLang="ja-JP" sz="1350" dirty="0"/>
          </a:p>
          <a:p>
            <a:r>
              <a:rPr lang="ja-JP" altLang="en-US" sz="1350" dirty="0"/>
              <a:t>・事後評価とフィードバック</a:t>
            </a:r>
          </a:p>
        </p:txBody>
      </p:sp>
      <p:sp>
        <p:nvSpPr>
          <p:cNvPr id="20" name="二等辺三角形 19"/>
          <p:cNvSpPr/>
          <p:nvPr/>
        </p:nvSpPr>
        <p:spPr>
          <a:xfrm rot="10800000">
            <a:off x="3131841" y="4040915"/>
            <a:ext cx="708071" cy="95054"/>
          </a:xfrm>
          <a:prstGeom prst="triangl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二等辺三角形 20"/>
          <p:cNvSpPr/>
          <p:nvPr/>
        </p:nvSpPr>
        <p:spPr>
          <a:xfrm rot="10800000">
            <a:off x="1585354" y="4055728"/>
            <a:ext cx="708071" cy="95054"/>
          </a:xfrm>
          <a:prstGeom prst="triangl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二等辺三角形 21"/>
          <p:cNvSpPr/>
          <p:nvPr/>
        </p:nvSpPr>
        <p:spPr>
          <a:xfrm rot="5400000">
            <a:off x="1160060" y="4636401"/>
            <a:ext cx="708071" cy="95054"/>
          </a:xfrm>
          <a:prstGeom prst="triangl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角丸四角形 22"/>
          <p:cNvSpPr/>
          <p:nvPr/>
        </p:nvSpPr>
        <p:spPr>
          <a:xfrm>
            <a:off x="1612053" y="4168594"/>
            <a:ext cx="6100972" cy="12766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4" name="角丸四角形 23"/>
          <p:cNvSpPr/>
          <p:nvPr/>
        </p:nvSpPr>
        <p:spPr>
          <a:xfrm>
            <a:off x="4313712" y="2866738"/>
            <a:ext cx="3399312" cy="109692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t>・府大</a:t>
            </a:r>
            <a:endParaRPr lang="en-US" altLang="ja-JP" sz="1200" dirty="0"/>
          </a:p>
          <a:p>
            <a:r>
              <a:rPr lang="ja-JP" altLang="en-US" sz="1200" dirty="0"/>
              <a:t>総合リハビリテーション学研究科／人間社会システム科学研究科／地域保健学域</a:t>
            </a:r>
            <a:endParaRPr lang="en-US" altLang="ja-JP" sz="1200" dirty="0"/>
          </a:p>
          <a:p>
            <a:r>
              <a:rPr lang="ja-JP" altLang="en-US" sz="1200" dirty="0"/>
              <a:t>・市大</a:t>
            </a:r>
            <a:endParaRPr lang="en-US" altLang="ja-JP" sz="1200" dirty="0"/>
          </a:p>
          <a:p>
            <a:r>
              <a:rPr lang="ja-JP" altLang="en-US" sz="1200" dirty="0"/>
              <a:t>生活科学研究科</a:t>
            </a:r>
            <a:endParaRPr lang="en-US" altLang="ja-JP" sz="1200" dirty="0"/>
          </a:p>
        </p:txBody>
      </p:sp>
      <p:sp>
        <p:nvSpPr>
          <p:cNvPr id="25" name="テキスト ボックス 24"/>
          <p:cNvSpPr txBox="1"/>
          <p:nvPr/>
        </p:nvSpPr>
        <p:spPr>
          <a:xfrm>
            <a:off x="3601213" y="4188000"/>
            <a:ext cx="1885208" cy="323564"/>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rtlCol="0">
            <a:normAutofit/>
          </a:bodyPr>
          <a:lstStyle/>
          <a:p>
            <a:r>
              <a:rPr lang="ja-JP" altLang="en-US" sz="1500" dirty="0"/>
              <a:t>課題解決のプロセス</a:t>
            </a:r>
          </a:p>
        </p:txBody>
      </p:sp>
      <p:sp>
        <p:nvSpPr>
          <p:cNvPr id="26" name="二等辺三角形 25"/>
          <p:cNvSpPr/>
          <p:nvPr/>
        </p:nvSpPr>
        <p:spPr>
          <a:xfrm rot="10800000">
            <a:off x="5477490" y="3999300"/>
            <a:ext cx="708071" cy="95054"/>
          </a:xfrm>
          <a:prstGeom prst="triangl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 name="角丸四角形 26"/>
          <p:cNvSpPr/>
          <p:nvPr/>
        </p:nvSpPr>
        <p:spPr>
          <a:xfrm>
            <a:off x="7974282" y="2866738"/>
            <a:ext cx="558800" cy="257848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50" dirty="0"/>
              <a:t>他の戦略領域</a:t>
            </a:r>
            <a:endParaRPr lang="en-US" altLang="ja-JP" sz="1350" dirty="0"/>
          </a:p>
          <a:p>
            <a:pPr algn="ctr"/>
            <a:r>
              <a:rPr lang="ja-JP" altLang="en-US" sz="1350" dirty="0"/>
              <a:t>と</a:t>
            </a:r>
            <a:endParaRPr lang="en-US" altLang="ja-JP" sz="1350" dirty="0"/>
          </a:p>
          <a:p>
            <a:pPr algn="ctr"/>
            <a:r>
              <a:rPr lang="ja-JP" altLang="en-US" sz="1350" dirty="0"/>
              <a:t>の連携</a:t>
            </a:r>
          </a:p>
        </p:txBody>
      </p:sp>
      <p:sp>
        <p:nvSpPr>
          <p:cNvPr id="28" name="二等辺三角形 27"/>
          <p:cNvSpPr/>
          <p:nvPr/>
        </p:nvSpPr>
        <p:spPr>
          <a:xfrm rot="5400000" flipV="1">
            <a:off x="7441491" y="4702278"/>
            <a:ext cx="765728" cy="151412"/>
          </a:xfrm>
          <a:prstGeom prst="triangl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テキスト ボックス 6"/>
          <p:cNvSpPr txBox="1"/>
          <p:nvPr/>
        </p:nvSpPr>
        <p:spPr>
          <a:xfrm>
            <a:off x="412750" y="1389025"/>
            <a:ext cx="412761" cy="771922"/>
          </a:xfrm>
          <a:prstGeom prst="rect">
            <a:avLst/>
          </a:prstGeom>
          <a:solidFill>
            <a:schemeClr val="bg1"/>
          </a:solidFill>
          <a:ln>
            <a:solidFill>
              <a:schemeClr val="tx1"/>
            </a:solidFill>
          </a:ln>
        </p:spPr>
        <p:style>
          <a:lnRef idx="1">
            <a:schemeClr val="accent3"/>
          </a:lnRef>
          <a:fillRef idx="2">
            <a:schemeClr val="accent3"/>
          </a:fillRef>
          <a:effectRef idx="1">
            <a:schemeClr val="accent3"/>
          </a:effectRef>
          <a:fontRef idx="minor">
            <a:schemeClr val="dk1"/>
          </a:fontRef>
        </p:style>
        <p:txBody>
          <a:bodyPr vert="eaVert" wrap="square" lIns="68580" tIns="34290" rIns="68580" bIns="34290" rtlCol="0">
            <a:normAutofit/>
          </a:bodyPr>
          <a:lstStyle/>
          <a:p>
            <a:pPr algn="dist"/>
            <a:r>
              <a:rPr lang="ja-JP" altLang="en-US" sz="1500" dirty="0"/>
              <a:t>取組み</a:t>
            </a:r>
          </a:p>
        </p:txBody>
      </p:sp>
      <p:sp>
        <p:nvSpPr>
          <p:cNvPr id="29" name="テキスト ボックス 28"/>
          <p:cNvSpPr txBox="1"/>
          <p:nvPr/>
        </p:nvSpPr>
        <p:spPr>
          <a:xfrm>
            <a:off x="150127" y="151294"/>
            <a:ext cx="5790025"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２－①　地域</a:t>
            </a:r>
            <a:r>
              <a:rPr lang="ja-JP" altLang="en-US" dirty="0">
                <a:latin typeface="Meiryo UI" panose="020B0604030504040204" pitchFamily="50" charset="-128"/>
                <a:ea typeface="Meiryo UI" panose="020B0604030504040204" pitchFamily="50" charset="-128"/>
                <a:cs typeface="Meiryo UI" panose="020B0604030504040204" pitchFamily="50" charset="-128"/>
              </a:rPr>
              <a:t>包括ケアシステム“大阪モデル”の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構築</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コネクタ 30"/>
          <p:cNvCxnSpPr/>
          <p:nvPr/>
        </p:nvCxnSpPr>
        <p:spPr>
          <a:xfrm>
            <a:off x="395536" y="620688"/>
            <a:ext cx="8460000" cy="0"/>
          </a:xfrm>
          <a:prstGeom prst="line">
            <a:avLst/>
          </a:prstGeom>
        </p:spPr>
        <p:style>
          <a:lnRef idx="2">
            <a:schemeClr val="dk1"/>
          </a:lnRef>
          <a:fillRef idx="0">
            <a:schemeClr val="dk1"/>
          </a:fillRef>
          <a:effectRef idx="1">
            <a:schemeClr val="dk1"/>
          </a:effectRef>
          <a:fontRef idx="minor">
            <a:schemeClr val="tx1"/>
          </a:fontRef>
        </p:style>
      </p:cxnSp>
      <p:sp>
        <p:nvSpPr>
          <p:cNvPr id="30"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29</a:t>
            </a:fld>
            <a:endParaRPr kumimoji="1" lang="ja-JP" altLang="en-US"/>
          </a:p>
        </p:txBody>
      </p:sp>
      <p:sp>
        <p:nvSpPr>
          <p:cNvPr id="33" name="正方形/長方形 32"/>
          <p:cNvSpPr/>
          <p:nvPr/>
        </p:nvSpPr>
        <p:spPr>
          <a:xfrm>
            <a:off x="5080002" y="106366"/>
            <a:ext cx="3956494"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２．スマートエイジング</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（ｄ）地域包括ケアシステムの推進</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9586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669071" y="2547714"/>
            <a:ext cx="5809604" cy="523220"/>
          </a:xfrm>
          <a:prstGeom prst="rect">
            <a:avLst/>
          </a:prstGeom>
        </p:spPr>
        <p:txBody>
          <a:bodyPr wrap="none">
            <a:spAutoFit/>
          </a:bodyP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第１部　大阪における健康長寿の課題</a:t>
            </a:r>
          </a:p>
        </p:txBody>
      </p:sp>
      <p:sp>
        <p:nvSpPr>
          <p:cNvPr id="2" name="スライド番号プレースホルダー 1"/>
          <p:cNvSpPr>
            <a:spLocks noGrp="1"/>
          </p:cNvSpPr>
          <p:nvPr>
            <p:ph type="sldNum" sz="quarter" idx="12"/>
          </p:nvPr>
        </p:nvSpPr>
        <p:spPr/>
        <p:txBody>
          <a:bodyPr/>
          <a:lstStyle/>
          <a:p>
            <a:fld id="{2788D170-ED78-4CD6-9DF7-18AA74CDFCD5}" type="slidenum">
              <a:rPr kumimoji="1" lang="ja-JP" altLang="en-US" smtClean="0"/>
              <a:t>3</a:t>
            </a:fld>
            <a:endParaRPr kumimoji="1" lang="ja-JP" altLang="en-US" dirty="0"/>
          </a:p>
        </p:txBody>
      </p:sp>
    </p:spTree>
    <p:extLst>
      <p:ext uri="{BB962C8B-B14F-4D97-AF65-F5344CB8AC3E}">
        <p14:creationId xmlns:p14="http://schemas.microsoft.com/office/powerpoint/2010/main" val="2723093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5625" y="4589215"/>
            <a:ext cx="1810893" cy="1207262"/>
          </a:xfrm>
          <a:prstGeom prst="rect">
            <a:avLst/>
          </a:prstGeom>
        </p:spPr>
      </p:pic>
      <p:sp>
        <p:nvSpPr>
          <p:cNvPr id="4" name="二等辺三角形 3"/>
          <p:cNvSpPr/>
          <p:nvPr/>
        </p:nvSpPr>
        <p:spPr>
          <a:xfrm>
            <a:off x="3305501" y="5836026"/>
            <a:ext cx="2280027" cy="739257"/>
          </a:xfrm>
          <a:prstGeom prst="triangle">
            <a:avLst>
              <a:gd name="adj" fmla="val 51196"/>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円: 塗りつぶしなし 2"/>
          <p:cNvSpPr/>
          <p:nvPr/>
        </p:nvSpPr>
        <p:spPr>
          <a:xfrm>
            <a:off x="997031" y="1641879"/>
            <a:ext cx="7478644" cy="3374545"/>
          </a:xfrm>
          <a:prstGeom prst="donut">
            <a:avLst>
              <a:gd name="adj" fmla="val 825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14" descr="「役所　イラスト　無料」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839" y="623445"/>
            <a:ext cx="1559938" cy="109762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3031331" y="5651360"/>
            <a:ext cx="2805081"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ロコモ・転倒・骨折予防</a:t>
            </a:r>
          </a:p>
        </p:txBody>
      </p:sp>
      <p:sp>
        <p:nvSpPr>
          <p:cNvPr id="10" name="テキスト ボックス 9"/>
          <p:cNvSpPr txBox="1"/>
          <p:nvPr/>
        </p:nvSpPr>
        <p:spPr>
          <a:xfrm>
            <a:off x="5025451" y="6336467"/>
            <a:ext cx="1569660" cy="36933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健康寿命増進</a:t>
            </a:r>
          </a:p>
        </p:txBody>
      </p:sp>
      <p:sp>
        <p:nvSpPr>
          <p:cNvPr id="11" name="テキスト ボックス 10"/>
          <p:cNvSpPr txBox="1"/>
          <p:nvPr/>
        </p:nvSpPr>
        <p:spPr>
          <a:xfrm>
            <a:off x="2570206" y="6341589"/>
            <a:ext cx="2031325" cy="36933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医療・介護費抑制</a:t>
            </a:r>
          </a:p>
        </p:txBody>
      </p:sp>
      <p:sp>
        <p:nvSpPr>
          <p:cNvPr id="12" name="矢印: 下 32"/>
          <p:cNvSpPr/>
          <p:nvPr/>
        </p:nvSpPr>
        <p:spPr>
          <a:xfrm>
            <a:off x="3822607" y="5286426"/>
            <a:ext cx="1287771" cy="329336"/>
          </a:xfrm>
          <a:prstGeom prst="downArrow">
            <a:avLst/>
          </a:prstGeom>
          <a:solidFill>
            <a:schemeClr val="accent6">
              <a:lumMod val="60000"/>
              <a:lumOff val="40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矢印: 下 53"/>
          <p:cNvSpPr/>
          <p:nvPr/>
        </p:nvSpPr>
        <p:spPr>
          <a:xfrm rot="2868114">
            <a:off x="5769367" y="2132440"/>
            <a:ext cx="250458" cy="801571"/>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矢印: 下 54"/>
          <p:cNvSpPr/>
          <p:nvPr/>
        </p:nvSpPr>
        <p:spPr>
          <a:xfrm rot="2781470" flipV="1">
            <a:off x="5999919" y="2228311"/>
            <a:ext cx="251123" cy="772089"/>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矢印: 下 55"/>
          <p:cNvSpPr/>
          <p:nvPr/>
        </p:nvSpPr>
        <p:spPr>
          <a:xfrm rot="19510057" flipV="1">
            <a:off x="3639948" y="2166457"/>
            <a:ext cx="251123" cy="801047"/>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矢印: 下 56"/>
          <p:cNvSpPr/>
          <p:nvPr/>
        </p:nvSpPr>
        <p:spPr>
          <a:xfrm rot="19946875" flipV="1">
            <a:off x="5395268" y="3970135"/>
            <a:ext cx="260963" cy="642277"/>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162485" y="2054637"/>
            <a:ext cx="800219" cy="461665"/>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広報</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啓蒙活動</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6172421" y="2658609"/>
            <a:ext cx="492443"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相談</a:t>
            </a:r>
          </a:p>
        </p:txBody>
      </p:sp>
      <p:sp>
        <p:nvSpPr>
          <p:cNvPr id="32" name="テキスト ボックス 31"/>
          <p:cNvSpPr txBox="1"/>
          <p:nvPr/>
        </p:nvSpPr>
        <p:spPr>
          <a:xfrm>
            <a:off x="3827043" y="2417180"/>
            <a:ext cx="492443"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受診</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矢印: 下 69"/>
          <p:cNvSpPr/>
          <p:nvPr/>
        </p:nvSpPr>
        <p:spPr>
          <a:xfrm rot="19455944">
            <a:off x="3409505" y="2297083"/>
            <a:ext cx="251123" cy="723053"/>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2406683" y="2459917"/>
            <a:ext cx="954107" cy="461665"/>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運動器健診</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患者教育</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2530299" y="3813905"/>
            <a:ext cx="752149"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受診</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矢印: 下 73"/>
          <p:cNvSpPr/>
          <p:nvPr/>
        </p:nvSpPr>
        <p:spPr>
          <a:xfrm rot="15956678">
            <a:off x="2649410" y="3051926"/>
            <a:ext cx="251123" cy="990340"/>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2876116" y="4143146"/>
            <a:ext cx="100275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運動指導</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矢印: 下 76"/>
          <p:cNvSpPr/>
          <p:nvPr/>
        </p:nvSpPr>
        <p:spPr>
          <a:xfrm rot="16760140">
            <a:off x="6426812" y="3066516"/>
            <a:ext cx="251123" cy="921916"/>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矢印: 下 77"/>
          <p:cNvSpPr/>
          <p:nvPr/>
        </p:nvSpPr>
        <p:spPr>
          <a:xfrm rot="16760140" flipV="1">
            <a:off x="6341421" y="3273181"/>
            <a:ext cx="251123" cy="896470"/>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6346344" y="3204201"/>
            <a:ext cx="752149"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受診</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43"/>
          <p:cNvSpPr txBox="1"/>
          <p:nvPr/>
        </p:nvSpPr>
        <p:spPr>
          <a:xfrm>
            <a:off x="5975709" y="3872290"/>
            <a:ext cx="1300825"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骨粗鬆症治療</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 name="図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727" y="3013146"/>
            <a:ext cx="2065020" cy="969552"/>
          </a:xfrm>
          <a:prstGeom prst="rect">
            <a:avLst/>
          </a:prstGeom>
        </p:spPr>
      </p:pic>
      <p:pic>
        <p:nvPicPr>
          <p:cNvPr id="46" name="図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2128" y="3359322"/>
            <a:ext cx="1537597" cy="878627"/>
          </a:xfrm>
          <a:prstGeom prst="rect">
            <a:avLst/>
          </a:prstGeom>
        </p:spPr>
      </p:pic>
      <p:pic>
        <p:nvPicPr>
          <p:cNvPr id="47" name="図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686" y="4680117"/>
            <a:ext cx="1466273" cy="925520"/>
          </a:xfrm>
          <a:prstGeom prst="rect">
            <a:avLst/>
          </a:prstGeom>
        </p:spPr>
      </p:pic>
      <p:pic>
        <p:nvPicPr>
          <p:cNvPr id="49" name="図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566" y="483360"/>
            <a:ext cx="1794528" cy="1256169"/>
          </a:xfrm>
          <a:prstGeom prst="rect">
            <a:avLst/>
          </a:prstGeom>
        </p:spPr>
      </p:pic>
      <p:sp>
        <p:nvSpPr>
          <p:cNvPr id="50" name="テキスト ボックス 49"/>
          <p:cNvSpPr txBox="1"/>
          <p:nvPr/>
        </p:nvSpPr>
        <p:spPr>
          <a:xfrm>
            <a:off x="2120070" y="1594647"/>
            <a:ext cx="2123709"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大阪市立大学病院</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整形外科</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2" name="図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155" y="3223943"/>
            <a:ext cx="1804667" cy="763714"/>
          </a:xfrm>
          <a:prstGeom prst="rect">
            <a:avLst/>
          </a:prstGeom>
        </p:spPr>
      </p:pic>
      <p:sp>
        <p:nvSpPr>
          <p:cNvPr id="53" name="テキスト ボックス 52"/>
          <p:cNvSpPr txBox="1"/>
          <p:nvPr/>
        </p:nvSpPr>
        <p:spPr>
          <a:xfrm>
            <a:off x="5927688" y="1637774"/>
            <a:ext cx="761435"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行政</a:t>
            </a:r>
          </a:p>
        </p:txBody>
      </p:sp>
      <p:sp>
        <p:nvSpPr>
          <p:cNvPr id="55" name="テキスト ボックス 54"/>
          <p:cNvSpPr txBox="1"/>
          <p:nvPr/>
        </p:nvSpPr>
        <p:spPr>
          <a:xfrm>
            <a:off x="5510606" y="4598586"/>
            <a:ext cx="133755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介護事業者</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2366549" y="4570386"/>
            <a:ext cx="1575169"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リハビリ施設</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矢印: 下 73"/>
          <p:cNvSpPr/>
          <p:nvPr/>
        </p:nvSpPr>
        <p:spPr>
          <a:xfrm rot="12790392">
            <a:off x="3637985" y="3919000"/>
            <a:ext cx="251123" cy="674842"/>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矢印: 下 73"/>
          <p:cNvSpPr/>
          <p:nvPr/>
        </p:nvSpPr>
        <p:spPr>
          <a:xfrm rot="5170425">
            <a:off x="2526126" y="3238636"/>
            <a:ext cx="251123" cy="990340"/>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p:cNvSpPr txBox="1"/>
          <p:nvPr/>
        </p:nvSpPr>
        <p:spPr>
          <a:xfrm>
            <a:off x="2107961" y="3071141"/>
            <a:ext cx="1107996" cy="461665"/>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運動器健診</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骨粗鬆症治療</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4659167" y="4267015"/>
            <a:ext cx="100275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運動啓蒙</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 name="図 60"/>
          <p:cNvPicPr>
            <a:picLocks noChangeAspect="1"/>
          </p:cNvPicPr>
          <p:nvPr/>
        </p:nvPicPr>
        <p:blipFill>
          <a:blip r:embed="rId9"/>
          <a:stretch>
            <a:fillRect/>
          </a:stretch>
        </p:blipFill>
        <p:spPr>
          <a:xfrm>
            <a:off x="504821" y="4854798"/>
            <a:ext cx="744524" cy="676009"/>
          </a:xfrm>
          <a:prstGeom prst="rect">
            <a:avLst/>
          </a:prstGeom>
        </p:spPr>
      </p:pic>
      <p:sp>
        <p:nvSpPr>
          <p:cNvPr id="62" name="テキスト ボックス 61"/>
          <p:cNvSpPr txBox="1"/>
          <p:nvPr/>
        </p:nvSpPr>
        <p:spPr>
          <a:xfrm>
            <a:off x="7269327" y="3039277"/>
            <a:ext cx="183321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かかりつけ医院</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p:cNvSpPr txBox="1"/>
          <p:nvPr/>
        </p:nvSpPr>
        <p:spPr>
          <a:xfrm>
            <a:off x="672100" y="2871737"/>
            <a:ext cx="112649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地域病院</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5" name="図 64"/>
          <p:cNvPicPr>
            <a:picLocks noChangeAspect="1"/>
          </p:cNvPicPr>
          <p:nvPr/>
        </p:nvPicPr>
        <p:blipFill>
          <a:blip r:embed="rId10"/>
          <a:stretch>
            <a:fillRect/>
          </a:stretch>
        </p:blipFill>
        <p:spPr>
          <a:xfrm>
            <a:off x="7297885" y="476581"/>
            <a:ext cx="1811801" cy="1354788"/>
          </a:xfrm>
          <a:prstGeom prst="rect">
            <a:avLst/>
          </a:prstGeom>
        </p:spPr>
      </p:pic>
      <p:sp>
        <p:nvSpPr>
          <p:cNvPr id="2" name="スライド番号プレースホルダー 1"/>
          <p:cNvSpPr>
            <a:spLocks noGrp="1"/>
          </p:cNvSpPr>
          <p:nvPr>
            <p:ph type="sldNum" sz="quarter" idx="12"/>
          </p:nvPr>
        </p:nvSpPr>
        <p:spPr>
          <a:xfrm>
            <a:off x="7010400" y="6478350"/>
            <a:ext cx="2133600" cy="365125"/>
          </a:xfrm>
        </p:spPr>
        <p:txBody>
          <a:bodyPr/>
          <a:lstStyle/>
          <a:p>
            <a:fld id="{2788D170-ED78-4CD6-9DF7-18AA74CDFCD5}" type="slidenum">
              <a:rPr kumimoji="1" lang="ja-JP" altLang="en-US" smtClean="0"/>
              <a:t>30</a:t>
            </a:fld>
            <a:endParaRPr kumimoji="1" lang="ja-JP" altLang="en-US" dirty="0"/>
          </a:p>
        </p:txBody>
      </p:sp>
      <p:sp>
        <p:nvSpPr>
          <p:cNvPr id="51" name="テキスト ボックス 50"/>
          <p:cNvSpPr txBox="1"/>
          <p:nvPr/>
        </p:nvSpPr>
        <p:spPr>
          <a:xfrm>
            <a:off x="1215760" y="91522"/>
            <a:ext cx="5293568" cy="400110"/>
          </a:xfrm>
          <a:prstGeom prst="rect">
            <a:avLst/>
          </a:prstGeom>
          <a:noFill/>
          <a:ln>
            <a:noFill/>
          </a:ln>
        </p:spPr>
        <p:txBody>
          <a:bodyPr wrap="square" rtlCol="0" anchor="ctr" anchorCtr="0">
            <a:spAutoFit/>
          </a:bodyPr>
          <a:lstStyle/>
          <a:p>
            <a:r>
              <a:rPr lang="ja-JP" altLang="en-US" sz="2000" dirty="0">
                <a:latin typeface="Meiryo UI" panose="020B0604030504040204" pitchFamily="50" charset="-128"/>
                <a:ea typeface="Meiryo UI" panose="020B0604030504040204" pitchFamily="50" charset="-128"/>
              </a:rPr>
              <a:t>高齢者運動器健康ネットワーク</a:t>
            </a:r>
          </a:p>
        </p:txBody>
      </p:sp>
      <p:cxnSp>
        <p:nvCxnSpPr>
          <p:cNvPr id="64" name="直線コネクタ 63"/>
          <p:cNvCxnSpPr/>
          <p:nvPr/>
        </p:nvCxnSpPr>
        <p:spPr>
          <a:xfrm>
            <a:off x="395536" y="536608"/>
            <a:ext cx="8460000" cy="0"/>
          </a:xfrm>
          <a:prstGeom prst="line">
            <a:avLst/>
          </a:prstGeom>
        </p:spPr>
        <p:style>
          <a:lnRef idx="2">
            <a:schemeClr val="dk1"/>
          </a:lnRef>
          <a:fillRef idx="0">
            <a:schemeClr val="dk1"/>
          </a:fillRef>
          <a:effectRef idx="1">
            <a:schemeClr val="dk1"/>
          </a:effectRef>
          <a:fontRef idx="minor">
            <a:schemeClr val="tx1"/>
          </a:fontRef>
        </p:style>
      </p:cxnSp>
      <p:sp>
        <p:nvSpPr>
          <p:cNvPr id="67" name="テキスト ボックス 66"/>
          <p:cNvSpPr txBox="1"/>
          <p:nvPr/>
        </p:nvSpPr>
        <p:spPr>
          <a:xfrm>
            <a:off x="367952" y="99309"/>
            <a:ext cx="877163"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２－②</a:t>
            </a:r>
          </a:p>
        </p:txBody>
      </p:sp>
      <p:sp>
        <p:nvSpPr>
          <p:cNvPr id="48" name="正方形/長方形 47"/>
          <p:cNvSpPr/>
          <p:nvPr/>
        </p:nvSpPr>
        <p:spPr>
          <a:xfrm>
            <a:off x="5055060" y="64162"/>
            <a:ext cx="3909428"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２．スマートエイジング</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）運動スポーツによる健康向上</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77718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5445" y="102564"/>
            <a:ext cx="6768751" cy="523220"/>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３－①　「心と体の健康」を下支えする産民官学連携事業</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身直な</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食の問題・感染症・ストレス」を解決して大きな病気を予防する</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25344"/>
            <a:ext cx="2133600" cy="365125"/>
          </a:xfrm>
        </p:spPr>
        <p:txBody>
          <a:bodyPr/>
          <a:lstStyle/>
          <a:p>
            <a:fld id="{7853CF83-2CA7-468D-933C-9DDBEAA5E899}" type="slidenum">
              <a:rPr kumimoji="1" lang="ja-JP" altLang="en-US" smtClean="0"/>
              <a:t>31</a:t>
            </a:fld>
            <a:endParaRPr kumimoji="1" lang="ja-JP" altLang="en-US" dirty="0"/>
          </a:p>
        </p:txBody>
      </p:sp>
      <p:cxnSp>
        <p:nvCxnSpPr>
          <p:cNvPr id="10" name="直線コネクタ 9"/>
          <p:cNvCxnSpPr/>
          <p:nvPr/>
        </p:nvCxnSpPr>
        <p:spPr>
          <a:xfrm>
            <a:off x="179512" y="764704"/>
            <a:ext cx="8820000" cy="0"/>
          </a:xfrm>
          <a:prstGeom prst="line">
            <a:avLst/>
          </a:prstGeom>
          <a:ln/>
        </p:spPr>
        <p:style>
          <a:lnRef idx="2">
            <a:schemeClr val="dk1"/>
          </a:lnRef>
          <a:fillRef idx="0">
            <a:schemeClr val="dk1"/>
          </a:fillRef>
          <a:effectRef idx="1">
            <a:schemeClr val="dk1"/>
          </a:effectRef>
          <a:fontRef idx="minor">
            <a:schemeClr val="tx1"/>
          </a:fontRef>
        </p:style>
      </p:cxnSp>
      <p:sp>
        <p:nvSpPr>
          <p:cNvPr id="9" name="テキスト ボックス 8"/>
          <p:cNvSpPr txBox="1"/>
          <p:nvPr/>
        </p:nvSpPr>
        <p:spPr>
          <a:xfrm>
            <a:off x="281092" y="909856"/>
            <a:ext cx="8539380" cy="107721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と課題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歳以下の子供、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歳以上の高齢者は重症化食中毒のリスクが極めて高い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・高齢化・がん・糖尿病などが原因となり、易感染性宿主の数がますます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・保育所、幼稚園、小学校、高齢者施設で食中毒の集団発生が頻発し、また院内・施設内感染症が大きな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・様々な原因に端を発するストレスの蓄積が心の病を引き起こしている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81090" y="2114289"/>
            <a:ext cx="4290910" cy="4585871"/>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○課題解決への取組み</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府大・食品安全科学研究ｾﾝﾀｰの活動を拡大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食品の危害性について正確な知識を保護者、学校、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ｽﾃｰｸﾎﾙﾀﾞｰに対して普及・啓発する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ﾘｽｸｺﾐｭﾆｹｰｼｮﾝ活動</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B.</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府大・生命環境科学域「食生産科学副専攻」を拡大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行政ﾆｰｽﾞに対応した教育ﾌﾟﾛｸﾞﾗﾑへと進化させ、また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行政での学生ｲﾝﾀｰﾝｼｯﾌﾟを活性化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C.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行政及び地方衛生研究所と連携した食中毒のﾘｽｸ分析</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府大・獣医学専攻、市大・生活科学研究科で実施して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いる感染性食中毒の診断・予防研究を、衛生研究所と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連携して食中毒のﾘｽｸ低減を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D.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薬剤耐性菌対策</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大阪健康安全基盤研究所と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府大で既に取り組む国際研究</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SATREPS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）の実績と知識を府市施設での薬剤耐性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菌対策事業へ拡大する。また薬剤耐性菌の問題は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人医療と獣医療の連携が必須（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One World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の概念）</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E.</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ストレス低減のため動植物介在療法の導入支援</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獣医学課程を有する近畿圏唯一の大学の強みを生かし、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国内の関連団体と連携して動物介在療法を導入を支援、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また、緑地環境科学類の持つ植物栽培等による癒し効果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を利用して、潜在的なストレス低減を行うことで、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深刻な「こころの病」へ発展するのを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788024" y="2096706"/>
            <a:ext cx="4032448" cy="200054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○取組むための条件　</a:t>
            </a:r>
            <a:endParaRPr kumimoji="1" lang="en-US" altLang="ja-JP" sz="1200" strike="sngStrike"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・薬剤耐性菌の院内感染を組み込むなら市大医学部、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医学部付属病院との連携が必須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（感染制御ﾄﾞｸﾀｰ）との連携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・産民官学間の連携協定締結が望ましい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・状況により行政から大学へ講師派遣を要請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動物介在療法については、取り組み開始までの準備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期間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・市大・健康科学</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i</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ｾﾝﾀｰとの連携も視野に入れる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・人獣共通感染症対策事業が望ましい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88025" y="4196114"/>
            <a:ext cx="4032448" cy="2554545"/>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○取組みの効果</a:t>
            </a:r>
            <a:endParaRPr kumimoji="1" lang="en-US" altLang="ja-JP"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 B, C</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（食の安心・安全対策）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・潜在的な感染性食中毒（下痢症）の発生リスクを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％低減</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→50〜60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年のコスト削減（資料）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・致命的な重症食中毒の発生数を低減</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AMR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、院内・施設内感染対策）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・例えば院内感染を</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％減少させるためのコストを</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官学連携により圧縮できると（数億円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年規模）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（動植物介在によるこころの病予防）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・大阪府・自殺対策事業費（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・大阪府こころの健康総合センター単年度予算：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年目で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％減少させる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473080" y="88496"/>
            <a:ext cx="3635424"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１．パブリックヘルス</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（ｂ）先端予防と検診の向上</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6323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2400" y="459953"/>
            <a:ext cx="885698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運動･スポーツの実施による「健康寿命延伸」「“生き甲斐・つながり”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作り」「</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健康観再構築」</a:t>
            </a:r>
          </a:p>
        </p:txBody>
      </p:sp>
      <p:cxnSp>
        <p:nvCxnSpPr>
          <p:cNvPr id="7" name="直線コネクタ 6"/>
          <p:cNvCxnSpPr/>
          <p:nvPr/>
        </p:nvCxnSpPr>
        <p:spPr>
          <a:xfrm>
            <a:off x="179512" y="734399"/>
            <a:ext cx="8712968" cy="0"/>
          </a:xfrm>
          <a:prstGeom prst="line">
            <a:avLst/>
          </a:prstGeom>
        </p:spPr>
        <p:style>
          <a:lnRef idx="2">
            <a:schemeClr val="dk1"/>
          </a:lnRef>
          <a:fillRef idx="0">
            <a:schemeClr val="dk1"/>
          </a:fillRef>
          <a:effectRef idx="1">
            <a:schemeClr val="dk1"/>
          </a:effectRef>
          <a:fontRef idx="minor">
            <a:schemeClr val="tx1"/>
          </a:fontRef>
        </p:style>
      </p:cxnSp>
      <p:sp>
        <p:nvSpPr>
          <p:cNvPr id="8" name="正方形/長方形 7"/>
          <p:cNvSpPr/>
          <p:nvPr/>
        </p:nvSpPr>
        <p:spPr>
          <a:xfrm>
            <a:off x="5220072" y="891684"/>
            <a:ext cx="3672408" cy="1346199"/>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algn="ctr"/>
            <a:r>
              <a:rPr lang="ja-JP" altLang="en-US" dirty="0"/>
              <a:t>大阪市立大学のシーズ</a:t>
            </a:r>
            <a:endParaRPr lang="en-US" altLang="ja-JP" dirty="0"/>
          </a:p>
          <a:p>
            <a:r>
              <a:rPr lang="ja-JP" altLang="en-US" sz="1600" dirty="0"/>
              <a:t>・スポーツ実施率向上のための調査研究</a:t>
            </a:r>
            <a:endParaRPr lang="en-US" altLang="ja-JP" sz="1600" dirty="0"/>
          </a:p>
          <a:p>
            <a:r>
              <a:rPr lang="ja-JP" altLang="en-US" sz="1600" dirty="0"/>
              <a:t>・子どもの活動量調査研究</a:t>
            </a:r>
            <a:endParaRPr lang="en-US" altLang="ja-JP" sz="1600" dirty="0"/>
          </a:p>
          <a:p>
            <a:r>
              <a:rPr lang="ja-JP" altLang="en-US" sz="1600" dirty="0"/>
              <a:t>・健康・運動・スポーツに関する</a:t>
            </a:r>
            <a:r>
              <a:rPr lang="ja-JP" altLang="en-US" sz="1600" dirty="0">
                <a:solidFill>
                  <a:schemeClr val="tx1"/>
                </a:solidFill>
              </a:rPr>
              <a:t>産官学連</a:t>
            </a:r>
            <a:endParaRPr lang="en-US" altLang="ja-JP" sz="1600" dirty="0">
              <a:solidFill>
                <a:schemeClr val="tx1"/>
              </a:solidFill>
            </a:endParaRPr>
          </a:p>
          <a:p>
            <a:r>
              <a:rPr lang="ja-JP" altLang="en-US" sz="1600" dirty="0">
                <a:solidFill>
                  <a:schemeClr val="tx1"/>
                </a:solidFill>
              </a:rPr>
              <a:t>　携の共同研究　　　　　　　　　　　　</a:t>
            </a:r>
            <a:r>
              <a:rPr lang="ja-JP" altLang="en-US" sz="1600" dirty="0"/>
              <a:t>など</a:t>
            </a:r>
          </a:p>
        </p:txBody>
      </p:sp>
      <p:sp>
        <p:nvSpPr>
          <p:cNvPr id="9" name="正方形/長方形 8"/>
          <p:cNvSpPr/>
          <p:nvPr/>
        </p:nvSpPr>
        <p:spPr>
          <a:xfrm>
            <a:off x="215517" y="891684"/>
            <a:ext cx="3600400" cy="1346199"/>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dirty="0"/>
              <a:t>大阪府立大学のシーズ</a:t>
            </a:r>
            <a:endParaRPr kumimoji="1" lang="en-US" altLang="ja-JP" dirty="0"/>
          </a:p>
          <a:p>
            <a:r>
              <a:rPr lang="ja-JP" altLang="en-US" sz="1600" dirty="0"/>
              <a:t>・スポーツ振興（実施率向上）施策研究</a:t>
            </a:r>
            <a:endParaRPr lang="en-US" altLang="ja-JP" sz="1600" dirty="0"/>
          </a:p>
          <a:p>
            <a:r>
              <a:rPr lang="ja-JP" altLang="en-US" sz="1600" dirty="0"/>
              <a:t>・障がい者スポーツの振興研究</a:t>
            </a:r>
            <a:endParaRPr lang="en-US" altLang="ja-JP" sz="1600" dirty="0"/>
          </a:p>
          <a:p>
            <a:r>
              <a:rPr lang="ja-JP" altLang="en-US" sz="1600" dirty="0"/>
              <a:t>・生活不活発病の予防に関する研究</a:t>
            </a:r>
            <a:endParaRPr lang="en-US" altLang="ja-JP" sz="1600" dirty="0"/>
          </a:p>
          <a:p>
            <a:r>
              <a:rPr kumimoji="1" lang="ja-JP" altLang="en-US" sz="1600" dirty="0"/>
              <a:t>・スポーツによる異世代交流研究　など</a:t>
            </a:r>
            <a:endParaRPr kumimoji="1" lang="en-US" altLang="ja-JP" sz="1600" dirty="0"/>
          </a:p>
          <a:p>
            <a:endParaRPr kumimoji="1" lang="ja-JP" altLang="en-US" sz="1600" dirty="0"/>
          </a:p>
        </p:txBody>
      </p:sp>
      <p:sp>
        <p:nvSpPr>
          <p:cNvPr id="13" name="テキスト ボックス 12"/>
          <p:cNvSpPr txBox="1"/>
          <p:nvPr/>
        </p:nvSpPr>
        <p:spPr>
          <a:xfrm>
            <a:off x="3962400" y="1216617"/>
            <a:ext cx="1152128" cy="369332"/>
          </a:xfrm>
          <a:prstGeom prst="rect">
            <a:avLst/>
          </a:prstGeom>
          <a:noFill/>
        </p:spPr>
        <p:txBody>
          <a:bodyPr wrap="square" rtlCol="0">
            <a:spAutoFit/>
          </a:bodyPr>
          <a:lstStyle/>
          <a:p>
            <a:pPr algn="ctr"/>
            <a:r>
              <a:rPr kumimoji="1" lang="ja-JP" altLang="en-US" b="1" dirty="0"/>
              <a:t>連携推進</a:t>
            </a:r>
          </a:p>
        </p:txBody>
      </p:sp>
      <p:sp>
        <p:nvSpPr>
          <p:cNvPr id="14" name="円/楕円 13"/>
          <p:cNvSpPr/>
          <p:nvPr/>
        </p:nvSpPr>
        <p:spPr>
          <a:xfrm>
            <a:off x="1594430" y="2370291"/>
            <a:ext cx="5760640" cy="3312368"/>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dirty="0"/>
          </a:p>
        </p:txBody>
      </p:sp>
      <p:sp>
        <p:nvSpPr>
          <p:cNvPr id="15" name="テキスト ボックス 14"/>
          <p:cNvSpPr txBox="1"/>
          <p:nvPr/>
        </p:nvSpPr>
        <p:spPr>
          <a:xfrm>
            <a:off x="3439660" y="2520504"/>
            <a:ext cx="2160240" cy="400110"/>
          </a:xfrm>
          <a:prstGeom prst="rect">
            <a:avLst/>
          </a:prstGeom>
          <a:noFill/>
        </p:spPr>
        <p:txBody>
          <a:bodyPr wrap="square" rtlCol="0">
            <a:spAutoFit/>
          </a:bodyPr>
          <a:lstStyle/>
          <a:p>
            <a:pPr algn="ctr"/>
            <a:r>
              <a:rPr kumimoji="1" lang="ja-JP" altLang="en-US" sz="2000" b="1" dirty="0"/>
              <a:t>新　大　学</a:t>
            </a:r>
          </a:p>
        </p:txBody>
      </p:sp>
      <p:sp>
        <p:nvSpPr>
          <p:cNvPr id="16" name="テキスト ボックス 15"/>
          <p:cNvSpPr txBox="1"/>
          <p:nvPr/>
        </p:nvSpPr>
        <p:spPr>
          <a:xfrm>
            <a:off x="2411760" y="2805267"/>
            <a:ext cx="4320480" cy="646331"/>
          </a:xfrm>
          <a:prstGeom prst="rect">
            <a:avLst/>
          </a:prstGeom>
          <a:noFill/>
        </p:spPr>
        <p:txBody>
          <a:bodyPr wrap="square" rtlCol="0">
            <a:spAutoFit/>
          </a:bodyPr>
          <a:lstStyle/>
          <a:p>
            <a:pPr algn="ctr"/>
            <a:r>
              <a:rPr kumimoji="1" lang="ja-JP" altLang="en-US" b="1" dirty="0"/>
              <a:t>都市健康・スポーツ研究センター</a:t>
            </a:r>
            <a:endParaRPr kumimoji="1" lang="en-US" altLang="ja-JP" b="1" dirty="0"/>
          </a:p>
          <a:p>
            <a:pPr algn="ctr"/>
            <a:r>
              <a:rPr lang="ja-JP" altLang="en-US" b="1" dirty="0"/>
              <a:t>（シンクタンク機能）</a:t>
            </a:r>
            <a:endParaRPr kumimoji="1" lang="ja-JP" altLang="en-US" b="1" dirty="0"/>
          </a:p>
        </p:txBody>
      </p:sp>
      <p:sp>
        <p:nvSpPr>
          <p:cNvPr id="17" name="テキスト ボックス 16"/>
          <p:cNvSpPr txBox="1"/>
          <p:nvPr/>
        </p:nvSpPr>
        <p:spPr>
          <a:xfrm>
            <a:off x="1997714" y="3451598"/>
            <a:ext cx="5220580" cy="1569660"/>
          </a:xfrm>
          <a:prstGeom prst="rect">
            <a:avLst/>
          </a:prstGeom>
          <a:noFill/>
        </p:spPr>
        <p:txBody>
          <a:bodyPr wrap="square" rtlCol="0">
            <a:spAutoFit/>
          </a:bodyPr>
          <a:lstStyle/>
          <a:p>
            <a:r>
              <a:rPr kumimoji="1" lang="ja-JP" altLang="en-US" sz="1200" dirty="0"/>
              <a:t>（課題）</a:t>
            </a:r>
            <a:endParaRPr kumimoji="1" lang="en-US" altLang="ja-JP" sz="1200" dirty="0"/>
          </a:p>
          <a:p>
            <a:r>
              <a:rPr kumimoji="1" lang="ja-JP" altLang="en-US" sz="1200" dirty="0"/>
              <a:t>①身体運動（スポーツ）の実施実態について詳細に把握し、施策を企画立案。</a:t>
            </a:r>
            <a:endParaRPr kumimoji="1" lang="en-US" altLang="ja-JP" sz="1200" dirty="0"/>
          </a:p>
          <a:p>
            <a:r>
              <a:rPr kumimoji="1" lang="ja-JP" altLang="en-US" sz="1200" dirty="0"/>
              <a:t>②身体運動（スポーツ）の実施環境（施設・指導者など）について、実態を把握。</a:t>
            </a:r>
            <a:endParaRPr kumimoji="1" lang="en-US" altLang="ja-JP" sz="1200" dirty="0"/>
          </a:p>
          <a:p>
            <a:r>
              <a:rPr lang="ja-JP" altLang="en-US" sz="1200" dirty="0"/>
              <a:t>③必要とする身体運動情報が必要とする人に届く広報、告知活動の検討・充実。</a:t>
            </a:r>
            <a:endParaRPr lang="en-US" altLang="ja-JP" sz="1200" dirty="0"/>
          </a:p>
          <a:p>
            <a:r>
              <a:rPr kumimoji="1" lang="ja-JP" altLang="en-US" sz="1200" dirty="0"/>
              <a:t>④地域で自立した身体運動（スポーツ）活動が実施できるよう、組織化の促進。</a:t>
            </a:r>
            <a:endParaRPr kumimoji="1" lang="en-US" altLang="ja-JP" sz="1200" dirty="0"/>
          </a:p>
          <a:p>
            <a:r>
              <a:rPr lang="ja-JP" altLang="en-US" sz="1200" dirty="0"/>
              <a:t>⑤さまざまなニーズ（年齢・志向・身体状況など）に対応できるメニューの開発。</a:t>
            </a:r>
            <a:endParaRPr lang="en-US" altLang="ja-JP" sz="1200" dirty="0"/>
          </a:p>
          <a:p>
            <a:r>
              <a:rPr lang="en-US" altLang="ja-JP" sz="1200" dirty="0"/>
              <a:t>⑥</a:t>
            </a:r>
            <a:r>
              <a:rPr lang="ja-JP" altLang="en-US" sz="1200" dirty="0"/>
              <a:t>スポーツを通じた「心身ともに健康的で真に豊かな生活」の啓発。</a:t>
            </a:r>
            <a:endParaRPr lang="en-US" altLang="ja-JP" sz="1200" dirty="0"/>
          </a:p>
          <a:p>
            <a:r>
              <a:rPr lang="en-US" altLang="ja-JP" sz="1200" dirty="0"/>
              <a:t>⑦</a:t>
            </a:r>
            <a:r>
              <a:rPr lang="ja-JP" altLang="en-US" sz="1200" dirty="0"/>
              <a:t>国内外の最新情報・成功事例を収集し、研究・企画に活用。</a:t>
            </a:r>
            <a:endParaRPr kumimoji="1" lang="ja-JP" altLang="en-US" sz="1200" dirty="0"/>
          </a:p>
        </p:txBody>
      </p:sp>
      <p:sp>
        <p:nvSpPr>
          <p:cNvPr id="21" name="下矢印 20"/>
          <p:cNvSpPr/>
          <p:nvPr/>
        </p:nvSpPr>
        <p:spPr>
          <a:xfrm rot="2157259">
            <a:off x="5904148" y="2261544"/>
            <a:ext cx="648072" cy="6114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3" name="下矢印 22"/>
          <p:cNvSpPr/>
          <p:nvPr/>
        </p:nvSpPr>
        <p:spPr>
          <a:xfrm rot="19439284">
            <a:off x="2529592" y="2219439"/>
            <a:ext cx="648072" cy="6114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6" name="角丸四角形 25"/>
          <p:cNvSpPr/>
          <p:nvPr/>
        </p:nvSpPr>
        <p:spPr>
          <a:xfrm>
            <a:off x="6871418" y="2445123"/>
            <a:ext cx="1228974" cy="370822"/>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t>医学</a:t>
            </a:r>
          </a:p>
        </p:txBody>
      </p:sp>
      <p:sp>
        <p:nvSpPr>
          <p:cNvPr id="27" name="角丸四角形 26"/>
          <p:cNvSpPr/>
          <p:nvPr/>
        </p:nvSpPr>
        <p:spPr>
          <a:xfrm>
            <a:off x="7068967" y="2848824"/>
            <a:ext cx="1247449" cy="370822"/>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公衆衛生学</a:t>
            </a:r>
            <a:endParaRPr kumimoji="1" lang="ja-JP" altLang="en-US" sz="1400" dirty="0"/>
          </a:p>
        </p:txBody>
      </p:sp>
      <p:sp>
        <p:nvSpPr>
          <p:cNvPr id="28" name="角丸四角形 27"/>
          <p:cNvSpPr/>
          <p:nvPr/>
        </p:nvSpPr>
        <p:spPr>
          <a:xfrm>
            <a:off x="7308304" y="3260853"/>
            <a:ext cx="1247449" cy="370822"/>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社会福祉学</a:t>
            </a:r>
            <a:endParaRPr kumimoji="1" lang="ja-JP" altLang="en-US" sz="1400" dirty="0"/>
          </a:p>
        </p:txBody>
      </p:sp>
      <p:sp>
        <p:nvSpPr>
          <p:cNvPr id="29" name="角丸四角形 28"/>
          <p:cNvSpPr/>
          <p:nvPr/>
        </p:nvSpPr>
        <p:spPr>
          <a:xfrm>
            <a:off x="1020295" y="2449775"/>
            <a:ext cx="1247449" cy="363429"/>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社会政策学</a:t>
            </a:r>
            <a:endParaRPr kumimoji="1" lang="ja-JP" altLang="en-US" sz="1400" dirty="0"/>
          </a:p>
        </p:txBody>
      </p:sp>
      <p:sp>
        <p:nvSpPr>
          <p:cNvPr id="30" name="角丸四角形 29"/>
          <p:cNvSpPr/>
          <p:nvPr/>
        </p:nvSpPr>
        <p:spPr>
          <a:xfrm>
            <a:off x="731971" y="2837108"/>
            <a:ext cx="1247449" cy="363429"/>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栄養学</a:t>
            </a:r>
            <a:endParaRPr kumimoji="1" lang="ja-JP" altLang="en-US" sz="1400" dirty="0"/>
          </a:p>
        </p:txBody>
      </p:sp>
      <p:sp>
        <p:nvSpPr>
          <p:cNvPr id="31" name="角丸四角形 30"/>
          <p:cNvSpPr/>
          <p:nvPr/>
        </p:nvSpPr>
        <p:spPr>
          <a:xfrm>
            <a:off x="491492" y="3245252"/>
            <a:ext cx="1247449" cy="363429"/>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看護学</a:t>
            </a:r>
            <a:endParaRPr kumimoji="1" lang="ja-JP" altLang="en-US" sz="1400" dirty="0"/>
          </a:p>
        </p:txBody>
      </p:sp>
      <p:sp>
        <p:nvSpPr>
          <p:cNvPr id="32" name="下矢印 31"/>
          <p:cNvSpPr/>
          <p:nvPr/>
        </p:nvSpPr>
        <p:spPr>
          <a:xfrm rot="18312474">
            <a:off x="2304635" y="2566395"/>
            <a:ext cx="227747" cy="348852"/>
          </a:xfrm>
          <a:prstGeom prst="downArrow">
            <a:avLst>
              <a:gd name="adj1" fmla="val 50000"/>
              <a:gd name="adj2" fmla="val 43133"/>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0" name="正方形/長方形 39"/>
          <p:cNvSpPr/>
          <p:nvPr/>
        </p:nvSpPr>
        <p:spPr>
          <a:xfrm>
            <a:off x="2158296" y="6197580"/>
            <a:ext cx="2413704"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生き甲斐・つながり作り</a:t>
            </a:r>
          </a:p>
        </p:txBody>
      </p:sp>
      <p:sp>
        <p:nvSpPr>
          <p:cNvPr id="41" name="正方形/長方形 40"/>
          <p:cNvSpPr/>
          <p:nvPr/>
        </p:nvSpPr>
        <p:spPr>
          <a:xfrm>
            <a:off x="179511" y="6197580"/>
            <a:ext cx="2038895"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健康寿命延伸</a:t>
            </a:r>
          </a:p>
        </p:txBody>
      </p:sp>
      <p:sp>
        <p:nvSpPr>
          <p:cNvPr id="42" name="正方形/長方形 41"/>
          <p:cNvSpPr/>
          <p:nvPr/>
        </p:nvSpPr>
        <p:spPr>
          <a:xfrm>
            <a:off x="4572000" y="6197580"/>
            <a:ext cx="2038895"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医療費</a:t>
            </a:r>
            <a:r>
              <a:rPr kumimoji="1" lang="ja-JP" altLang="en-US" dirty="0">
                <a:solidFill>
                  <a:schemeClr val="tx1"/>
                </a:solidFill>
              </a:rPr>
              <a:t>適正</a:t>
            </a:r>
            <a:r>
              <a:rPr lang="ja-JP" altLang="en-US" dirty="0">
                <a:solidFill>
                  <a:schemeClr val="tx1"/>
                </a:solidFill>
              </a:rPr>
              <a:t>化</a:t>
            </a:r>
            <a:endParaRPr kumimoji="1" lang="ja-JP" altLang="en-US" dirty="0">
              <a:solidFill>
                <a:schemeClr val="tx1"/>
              </a:solidFill>
            </a:endParaRPr>
          </a:p>
        </p:txBody>
      </p:sp>
      <p:sp>
        <p:nvSpPr>
          <p:cNvPr id="43" name="正方形/長方形 42"/>
          <p:cNvSpPr/>
          <p:nvPr/>
        </p:nvSpPr>
        <p:spPr>
          <a:xfrm>
            <a:off x="6610895" y="6197580"/>
            <a:ext cx="2038895"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健康観再構築</a:t>
            </a:r>
          </a:p>
        </p:txBody>
      </p:sp>
      <p:cxnSp>
        <p:nvCxnSpPr>
          <p:cNvPr id="18" name="直線矢印コネクタ 17"/>
          <p:cNvCxnSpPr>
            <a:stCxn id="9" idx="3"/>
            <a:endCxn id="8" idx="1"/>
          </p:cNvCxnSpPr>
          <p:nvPr/>
        </p:nvCxnSpPr>
        <p:spPr>
          <a:xfrm>
            <a:off x="3815917" y="1564784"/>
            <a:ext cx="1404155"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7" name="角丸四角形 36"/>
          <p:cNvSpPr/>
          <p:nvPr/>
        </p:nvSpPr>
        <p:spPr>
          <a:xfrm>
            <a:off x="7389911" y="3660911"/>
            <a:ext cx="1237850" cy="370822"/>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000000"/>
                </a:solidFill>
              </a:rPr>
              <a:t>工学</a:t>
            </a:r>
            <a:endParaRPr kumimoji="1" lang="ja-JP" altLang="en-US" sz="1400" dirty="0">
              <a:solidFill>
                <a:srgbClr val="000000"/>
              </a:solidFill>
            </a:endParaRPr>
          </a:p>
        </p:txBody>
      </p:sp>
      <p:sp>
        <p:nvSpPr>
          <p:cNvPr id="45" name="角丸四角形 44"/>
          <p:cNvSpPr/>
          <p:nvPr/>
        </p:nvSpPr>
        <p:spPr>
          <a:xfrm>
            <a:off x="378284" y="3648033"/>
            <a:ext cx="1261640" cy="363429"/>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000000"/>
                </a:solidFill>
              </a:rPr>
              <a:t>リハビリテーション学</a:t>
            </a:r>
          </a:p>
        </p:txBody>
      </p:sp>
      <p:sp>
        <p:nvSpPr>
          <p:cNvPr id="3" name="スライド番号プレースホルダー 2"/>
          <p:cNvSpPr>
            <a:spLocks noGrp="1"/>
          </p:cNvSpPr>
          <p:nvPr>
            <p:ph type="sldNum" sz="quarter" idx="12"/>
          </p:nvPr>
        </p:nvSpPr>
        <p:spPr>
          <a:xfrm>
            <a:off x="6889577" y="6592267"/>
            <a:ext cx="2133600" cy="365125"/>
          </a:xfrm>
        </p:spPr>
        <p:txBody>
          <a:bodyPr/>
          <a:lstStyle/>
          <a:p>
            <a:fld id="{2788D170-ED78-4CD6-9DF7-18AA74CDFCD5}" type="slidenum">
              <a:rPr kumimoji="1" lang="ja-JP" altLang="en-US" smtClean="0"/>
              <a:t>32</a:t>
            </a:fld>
            <a:endParaRPr kumimoji="1" lang="ja-JP" altLang="en-US" dirty="0"/>
          </a:p>
        </p:txBody>
      </p:sp>
      <p:sp>
        <p:nvSpPr>
          <p:cNvPr id="51" name="テキスト ボックス 50"/>
          <p:cNvSpPr txBox="1"/>
          <p:nvPr/>
        </p:nvSpPr>
        <p:spPr>
          <a:xfrm>
            <a:off x="179512" y="162976"/>
            <a:ext cx="7566155"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３－②　大阪総スポーツ実践社会の構築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下矢印 53"/>
          <p:cNvSpPr/>
          <p:nvPr/>
        </p:nvSpPr>
        <p:spPr>
          <a:xfrm rot="16200000">
            <a:off x="1591969" y="3699347"/>
            <a:ext cx="227750" cy="242451"/>
          </a:xfrm>
          <a:prstGeom prst="downArrow">
            <a:avLst>
              <a:gd name="adj1" fmla="val 50000"/>
              <a:gd name="adj2" fmla="val 43133"/>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55" name="正方形/長方形 54"/>
          <p:cNvSpPr/>
          <p:nvPr/>
        </p:nvSpPr>
        <p:spPr>
          <a:xfrm>
            <a:off x="7346585" y="5171439"/>
            <a:ext cx="1628786" cy="980383"/>
          </a:xfrm>
          <a:prstGeom prst="rect">
            <a:avLst/>
          </a:prstGeom>
          <a:pattFill prst="pct10">
            <a:fgClr>
              <a:schemeClr val="accent3"/>
            </a:fgClr>
            <a:bgClr>
              <a:schemeClr val="bg1"/>
            </a:bgClr>
          </a:pattFill>
          <a:ln w="19050"/>
        </p:spPr>
        <p:style>
          <a:lnRef idx="2">
            <a:schemeClr val="dk1"/>
          </a:lnRef>
          <a:fillRef idx="1">
            <a:schemeClr val="lt1"/>
          </a:fillRef>
          <a:effectRef idx="0">
            <a:schemeClr val="dk1"/>
          </a:effectRef>
          <a:fontRef idx="minor">
            <a:schemeClr val="dk1"/>
          </a:fontRef>
        </p:style>
        <p:txBody>
          <a:bodyPr rtlCol="0" anchor="t"/>
          <a:lstStyle/>
          <a:p>
            <a:r>
              <a:rPr kumimoji="1" lang="ja-JP" altLang="en-US" sz="1600" dirty="0"/>
              <a:t>大阪市</a:t>
            </a:r>
            <a:endParaRPr kumimoji="1" lang="en-US" altLang="ja-JP" sz="1600" dirty="0"/>
          </a:p>
          <a:p>
            <a:r>
              <a:rPr lang="ja-JP" altLang="en-US" sz="1050" dirty="0"/>
              <a:t>・健康福祉局</a:t>
            </a:r>
            <a:endParaRPr lang="en-US" altLang="ja-JP" sz="1050" dirty="0"/>
          </a:p>
          <a:p>
            <a:r>
              <a:rPr kumimoji="1" lang="ja-JP" altLang="en-US" sz="1050" dirty="0"/>
              <a:t>・経済戦略局</a:t>
            </a:r>
            <a:endParaRPr kumimoji="1" lang="en-US" altLang="ja-JP" sz="1050" dirty="0"/>
          </a:p>
          <a:p>
            <a:r>
              <a:rPr lang="ja-JP" altLang="en-US" sz="1050" dirty="0">
                <a:solidFill>
                  <a:srgbClr val="000000"/>
                </a:solidFill>
              </a:rPr>
              <a:t>・市立中学・高等学校（咲くやこの花、桜宮） 　  など</a:t>
            </a:r>
            <a:endParaRPr kumimoji="1" lang="ja-JP" altLang="en-US" sz="1050" dirty="0">
              <a:solidFill>
                <a:srgbClr val="000000"/>
              </a:solidFill>
            </a:endParaRPr>
          </a:p>
        </p:txBody>
      </p:sp>
      <p:sp>
        <p:nvSpPr>
          <p:cNvPr id="56" name="正方形/長方形 55"/>
          <p:cNvSpPr/>
          <p:nvPr/>
        </p:nvSpPr>
        <p:spPr>
          <a:xfrm>
            <a:off x="208390" y="5171440"/>
            <a:ext cx="1512168" cy="962758"/>
          </a:xfrm>
          <a:prstGeom prst="rect">
            <a:avLst/>
          </a:prstGeom>
          <a:pattFill prst="pct10">
            <a:fgClr>
              <a:schemeClr val="accent3"/>
            </a:fgClr>
            <a:bgClr>
              <a:schemeClr val="bg1"/>
            </a:bgClr>
          </a:pattFill>
          <a:ln w="19050"/>
        </p:spPr>
        <p:style>
          <a:lnRef idx="2">
            <a:schemeClr val="dk1"/>
          </a:lnRef>
          <a:fillRef idx="1">
            <a:schemeClr val="lt1"/>
          </a:fillRef>
          <a:effectRef idx="0">
            <a:schemeClr val="dk1"/>
          </a:effectRef>
          <a:fontRef idx="minor">
            <a:schemeClr val="dk1"/>
          </a:fontRef>
        </p:style>
        <p:txBody>
          <a:bodyPr rtlCol="0" anchor="t"/>
          <a:lstStyle/>
          <a:p>
            <a:r>
              <a:rPr kumimoji="1" lang="ja-JP" altLang="en-US" sz="1600" dirty="0"/>
              <a:t>大阪府</a:t>
            </a:r>
            <a:endParaRPr kumimoji="1" lang="en-US" altLang="ja-JP" sz="1600" dirty="0"/>
          </a:p>
          <a:p>
            <a:r>
              <a:rPr lang="ja-JP" altLang="en-US" sz="1100" dirty="0"/>
              <a:t>・府民文化部生涯スポーツ振興課</a:t>
            </a:r>
            <a:endParaRPr lang="en-US" altLang="ja-JP" sz="1100" dirty="0"/>
          </a:p>
          <a:p>
            <a:r>
              <a:rPr kumimoji="1" lang="ja-JP" altLang="en-US" sz="1100" dirty="0"/>
              <a:t>・教育庁保健体育課</a:t>
            </a:r>
            <a:endParaRPr kumimoji="1" lang="en-US" altLang="ja-JP" sz="1100" dirty="0"/>
          </a:p>
          <a:p>
            <a:pPr algn="r"/>
            <a:r>
              <a:rPr lang="ja-JP" altLang="en-US" sz="1100" dirty="0"/>
              <a:t>など</a:t>
            </a:r>
            <a:endParaRPr kumimoji="1" lang="ja-JP" altLang="en-US" sz="1100" dirty="0"/>
          </a:p>
        </p:txBody>
      </p:sp>
      <p:sp>
        <p:nvSpPr>
          <p:cNvPr id="57" name="左右矢印 56"/>
          <p:cNvSpPr/>
          <p:nvPr/>
        </p:nvSpPr>
        <p:spPr>
          <a:xfrm rot="8726872">
            <a:off x="1737957" y="5156015"/>
            <a:ext cx="596908" cy="288409"/>
          </a:xfrm>
          <a:prstGeom prst="leftRightArrow">
            <a:avLst/>
          </a:prstGeom>
          <a:pattFill prst="pct10">
            <a:fgClr>
              <a:schemeClr val="accent3"/>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左右矢印 57"/>
          <p:cNvSpPr/>
          <p:nvPr/>
        </p:nvSpPr>
        <p:spPr>
          <a:xfrm rot="2168120">
            <a:off x="6715433" y="5104262"/>
            <a:ext cx="649841" cy="288409"/>
          </a:xfrm>
          <a:prstGeom prst="leftRightArrow">
            <a:avLst/>
          </a:prstGeom>
          <a:pattFill prst="pct10">
            <a:fgClr>
              <a:schemeClr val="accent3"/>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下矢印 59"/>
          <p:cNvSpPr/>
          <p:nvPr/>
        </p:nvSpPr>
        <p:spPr>
          <a:xfrm rot="18312474">
            <a:off x="1995955" y="2977070"/>
            <a:ext cx="227747" cy="279285"/>
          </a:xfrm>
          <a:prstGeom prst="downArrow">
            <a:avLst>
              <a:gd name="adj1" fmla="val 50000"/>
              <a:gd name="adj2" fmla="val 43133"/>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61" name="下矢印 60"/>
          <p:cNvSpPr/>
          <p:nvPr/>
        </p:nvSpPr>
        <p:spPr>
          <a:xfrm rot="18312474">
            <a:off x="1726194" y="3324168"/>
            <a:ext cx="227747" cy="279285"/>
          </a:xfrm>
          <a:prstGeom prst="downArrow">
            <a:avLst>
              <a:gd name="adj1" fmla="val 50000"/>
              <a:gd name="adj2" fmla="val 43133"/>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62" name="下矢印 61"/>
          <p:cNvSpPr/>
          <p:nvPr/>
        </p:nvSpPr>
        <p:spPr>
          <a:xfrm rot="3061575">
            <a:off x="6588942" y="2550069"/>
            <a:ext cx="227747" cy="380604"/>
          </a:xfrm>
          <a:prstGeom prst="downArrow">
            <a:avLst>
              <a:gd name="adj1" fmla="val 50000"/>
              <a:gd name="adj2" fmla="val 43133"/>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63" name="下矢印 62"/>
          <p:cNvSpPr/>
          <p:nvPr/>
        </p:nvSpPr>
        <p:spPr>
          <a:xfrm rot="5240081">
            <a:off x="7140798" y="3738566"/>
            <a:ext cx="227750" cy="242451"/>
          </a:xfrm>
          <a:prstGeom prst="downArrow">
            <a:avLst>
              <a:gd name="adj1" fmla="val 50000"/>
              <a:gd name="adj2" fmla="val 43133"/>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64" name="下矢印 63"/>
          <p:cNvSpPr/>
          <p:nvPr/>
        </p:nvSpPr>
        <p:spPr>
          <a:xfrm rot="3688739">
            <a:off x="6795712" y="2946805"/>
            <a:ext cx="227747" cy="279285"/>
          </a:xfrm>
          <a:prstGeom prst="downArrow">
            <a:avLst>
              <a:gd name="adj1" fmla="val 50000"/>
              <a:gd name="adj2" fmla="val 43133"/>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65" name="下矢印 64"/>
          <p:cNvSpPr/>
          <p:nvPr/>
        </p:nvSpPr>
        <p:spPr>
          <a:xfrm rot="3544892">
            <a:off x="7035833" y="3365254"/>
            <a:ext cx="227747" cy="279285"/>
          </a:xfrm>
          <a:prstGeom prst="downArrow">
            <a:avLst>
              <a:gd name="adj1" fmla="val 50000"/>
              <a:gd name="adj2" fmla="val 43133"/>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66" name="フローチャート: 論理積ゲート 65"/>
          <p:cNvSpPr/>
          <p:nvPr/>
        </p:nvSpPr>
        <p:spPr>
          <a:xfrm rot="5400000">
            <a:off x="2110596" y="-1153231"/>
            <a:ext cx="4877694" cy="8794086"/>
          </a:xfrm>
          <a:prstGeom prst="flowChartDelay">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a:off x="2869686" y="5205923"/>
            <a:ext cx="3384376" cy="9653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2000" b="1" dirty="0"/>
              <a:t>目標</a:t>
            </a:r>
          </a:p>
        </p:txBody>
      </p:sp>
      <p:sp>
        <p:nvSpPr>
          <p:cNvPr id="44" name="正方形/長方形 43"/>
          <p:cNvSpPr/>
          <p:nvPr/>
        </p:nvSpPr>
        <p:spPr>
          <a:xfrm>
            <a:off x="5141136" y="58692"/>
            <a:ext cx="3909428"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２．スマートエイジング</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）運動スポーツによる健康向上</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1878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80889" y="6492875"/>
            <a:ext cx="2133600" cy="365125"/>
          </a:xfrm>
        </p:spPr>
        <p:txBody>
          <a:bodyPr/>
          <a:lstStyle/>
          <a:p>
            <a:fld id="{2788D170-ED78-4CD6-9DF7-18AA74CDFCD5}" type="slidenum">
              <a:rPr kumimoji="1" lang="ja-JP" altLang="en-US" smtClean="0"/>
              <a:t>33</a:t>
            </a:fld>
            <a:endParaRPr kumimoji="1" lang="ja-JP" altLang="en-US" dirty="0"/>
          </a:p>
        </p:txBody>
      </p:sp>
      <p:sp>
        <p:nvSpPr>
          <p:cNvPr id="26" name="テキスト ボックス 25"/>
          <p:cNvSpPr txBox="1"/>
          <p:nvPr/>
        </p:nvSpPr>
        <p:spPr>
          <a:xfrm>
            <a:off x="395536" y="114290"/>
            <a:ext cx="6797232" cy="369332"/>
          </a:xfrm>
          <a:prstGeom prst="rect">
            <a:avLst/>
          </a:prstGeom>
          <a:noFill/>
          <a:ln>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en-US" dirty="0">
                <a:latin typeface="Meiryo UI" panose="020B0604030504040204" pitchFamily="50" charset="-128"/>
                <a:ea typeface="Meiryo UI" panose="020B0604030504040204" pitchFamily="50" charset="-128"/>
                <a:cs typeface="Meiryo UI" panose="020B0604030504040204" pitchFamily="50" charset="-128"/>
              </a:rPr>
              <a:t>大学における分野横断的な取り組み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126799" y="1747061"/>
            <a:ext cx="1960318" cy="1960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668254" y="1380970"/>
            <a:ext cx="950825" cy="10104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2224371" y="2286366"/>
            <a:ext cx="1775370" cy="923330"/>
          </a:xfrm>
          <a:prstGeom prst="rect">
            <a:avLst/>
          </a:prstGeom>
          <a:noFill/>
          <a:ln>
            <a:noFill/>
          </a:ln>
        </p:spPr>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スマート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エイジングシティ</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研究環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887883" y="1683385"/>
            <a:ext cx="576064" cy="307777"/>
          </a:xfrm>
          <a:prstGeom prst="rect">
            <a:avLst/>
          </a:prstGeom>
          <a:no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栄養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868635" y="1152921"/>
            <a:ext cx="576064" cy="523220"/>
          </a:xfrm>
          <a:prstGeom prst="rect">
            <a:avLst/>
          </a:prstGeom>
          <a:no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居住環境</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585203" y="2710439"/>
            <a:ext cx="576064" cy="523220"/>
          </a:xfrm>
          <a:prstGeom prst="rect">
            <a:avLst/>
          </a:prstGeom>
          <a:no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情報通信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846592" y="1658138"/>
            <a:ext cx="576064" cy="523220"/>
          </a:xfrm>
          <a:prstGeom prst="rect">
            <a:avLst/>
          </a:prstGeom>
          <a:no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社会福祉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233186" y="3697933"/>
            <a:ext cx="576064" cy="307777"/>
          </a:xfrm>
          <a:prstGeom prst="rect">
            <a:avLst/>
          </a:prstGeom>
          <a:no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工学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476504" y="3707379"/>
            <a:ext cx="576064" cy="307777"/>
          </a:xfrm>
          <a:prstGeom prst="rect">
            <a:avLst/>
          </a:prstGeom>
          <a:no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法律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円/楕円 24"/>
          <p:cNvSpPr/>
          <p:nvPr/>
        </p:nvSpPr>
        <p:spPr>
          <a:xfrm>
            <a:off x="2666586" y="980728"/>
            <a:ext cx="950825" cy="10104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円/楕円 26"/>
          <p:cNvSpPr/>
          <p:nvPr/>
        </p:nvSpPr>
        <p:spPr>
          <a:xfrm>
            <a:off x="3643257" y="1414531"/>
            <a:ext cx="950825" cy="10104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円/楕円 27"/>
          <p:cNvSpPr/>
          <p:nvPr/>
        </p:nvSpPr>
        <p:spPr>
          <a:xfrm>
            <a:off x="1416009" y="2466832"/>
            <a:ext cx="950825" cy="10104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円/楕円 28"/>
          <p:cNvSpPr/>
          <p:nvPr/>
        </p:nvSpPr>
        <p:spPr>
          <a:xfrm>
            <a:off x="2023639" y="3370192"/>
            <a:ext cx="950825" cy="10104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円/楕円 29"/>
          <p:cNvSpPr/>
          <p:nvPr/>
        </p:nvSpPr>
        <p:spPr>
          <a:xfrm>
            <a:off x="3244349" y="3389934"/>
            <a:ext cx="950825" cy="10104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円/楕円 32"/>
          <p:cNvSpPr/>
          <p:nvPr/>
        </p:nvSpPr>
        <p:spPr>
          <a:xfrm>
            <a:off x="3913696" y="2460315"/>
            <a:ext cx="950825" cy="10104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円/楕円 33"/>
          <p:cNvSpPr/>
          <p:nvPr/>
        </p:nvSpPr>
        <p:spPr>
          <a:xfrm>
            <a:off x="395536" y="3485715"/>
            <a:ext cx="1209224" cy="128503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5" name="テキスト ボックス 34"/>
          <p:cNvSpPr txBox="1"/>
          <p:nvPr/>
        </p:nvSpPr>
        <p:spPr>
          <a:xfrm>
            <a:off x="540299" y="3943565"/>
            <a:ext cx="915490" cy="369332"/>
          </a:xfrm>
          <a:prstGeom prst="rect">
            <a:avLst/>
          </a:prstGeom>
          <a:noFill/>
          <a:ln>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府・市</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4509069" y="3450244"/>
            <a:ext cx="1209224" cy="128503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7" name="テキスト ボックス 36"/>
          <p:cNvSpPr txBox="1"/>
          <p:nvPr/>
        </p:nvSpPr>
        <p:spPr>
          <a:xfrm>
            <a:off x="4476313" y="3654518"/>
            <a:ext cx="1236708" cy="923330"/>
          </a:xfrm>
          <a:prstGeom prst="rect">
            <a:avLst/>
          </a:prstGeom>
          <a:noFill/>
          <a:ln>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地域住民</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民間企業</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cs typeface="Meiryo UI" panose="020B0604030504040204" pitchFamily="50" charset="-128"/>
              </a:rPr>
              <a:t>NPO</a:t>
            </a:r>
            <a:r>
              <a:rPr lang="ja-JP" altLang="en-US" dirty="0">
                <a:latin typeface="Meiryo UI" panose="020B0604030504040204" pitchFamily="50" charset="-128"/>
                <a:ea typeface="Meiryo UI" panose="020B0604030504040204" pitchFamily="50" charset="-128"/>
                <a:cs typeface="Meiryo UI" panose="020B0604030504040204" pitchFamily="50" charset="-128"/>
              </a:rPr>
              <a:t>など</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1724218" y="4693847"/>
            <a:ext cx="2752095" cy="734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992774" y="4856616"/>
            <a:ext cx="2228367" cy="369332"/>
          </a:xfrm>
          <a:prstGeom prst="rect">
            <a:avLst/>
          </a:prstGeom>
          <a:noFill/>
          <a:ln>
            <a:noFill/>
          </a:ln>
        </p:spPr>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総合研究フォーラム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8" name="グループ化 77"/>
          <p:cNvGrpSpPr/>
          <p:nvPr/>
        </p:nvGrpSpPr>
        <p:grpSpPr>
          <a:xfrm>
            <a:off x="400886" y="5889805"/>
            <a:ext cx="1267368" cy="643323"/>
            <a:chOff x="134336" y="6154231"/>
            <a:chExt cx="1267368" cy="643323"/>
          </a:xfrm>
        </p:grpSpPr>
        <p:sp>
          <p:nvSpPr>
            <p:cNvPr id="40" name="円/楕円 39"/>
            <p:cNvSpPr/>
            <p:nvPr/>
          </p:nvSpPr>
          <p:spPr>
            <a:xfrm>
              <a:off x="148842" y="6154231"/>
              <a:ext cx="1209224" cy="643323"/>
            </a:xfrm>
            <a:prstGeom prst="ellipse">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134336" y="6298107"/>
              <a:ext cx="1267368" cy="307777"/>
            </a:xfrm>
            <a:prstGeom prst="rect">
              <a:avLst/>
            </a:prstGeom>
            <a:noFill/>
            <a:ln>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プロジェクトＡ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0" name="直線矢印コネクタ 9"/>
          <p:cNvCxnSpPr>
            <a:stCxn id="2" idx="4"/>
            <a:endCxn id="8" idx="0"/>
          </p:cNvCxnSpPr>
          <p:nvPr/>
        </p:nvCxnSpPr>
        <p:spPr>
          <a:xfrm flipH="1">
            <a:off x="3100266" y="3707379"/>
            <a:ext cx="6692" cy="986468"/>
          </a:xfrm>
          <a:prstGeom prst="straightConnector1">
            <a:avLst/>
          </a:prstGeom>
          <a:ln w="25400">
            <a:solidFill>
              <a:schemeClr val="tx2"/>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34" idx="5"/>
            <a:endCxn id="8" idx="1"/>
          </p:cNvCxnSpPr>
          <p:nvPr/>
        </p:nvCxnSpPr>
        <p:spPr>
          <a:xfrm>
            <a:off x="1427673" y="4582558"/>
            <a:ext cx="699580" cy="218845"/>
          </a:xfrm>
          <a:prstGeom prst="straightConnector1">
            <a:avLst/>
          </a:prstGeom>
          <a:ln w="25400">
            <a:solidFill>
              <a:schemeClr val="tx2"/>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8" idx="7"/>
            <a:endCxn id="36" idx="3"/>
          </p:cNvCxnSpPr>
          <p:nvPr/>
        </p:nvCxnSpPr>
        <p:spPr>
          <a:xfrm flipV="1">
            <a:off x="4073278" y="4547087"/>
            <a:ext cx="612878" cy="254316"/>
          </a:xfrm>
          <a:prstGeom prst="straightConnector1">
            <a:avLst/>
          </a:prstGeom>
          <a:ln w="25400">
            <a:solidFill>
              <a:schemeClr val="tx2"/>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grpSp>
        <p:nvGrpSpPr>
          <p:cNvPr id="79" name="グループ化 78"/>
          <p:cNvGrpSpPr/>
          <p:nvPr/>
        </p:nvGrpSpPr>
        <p:grpSpPr>
          <a:xfrm>
            <a:off x="1792399" y="5886112"/>
            <a:ext cx="1299652" cy="643323"/>
            <a:chOff x="1434460" y="6154231"/>
            <a:chExt cx="1299652" cy="643323"/>
          </a:xfrm>
        </p:grpSpPr>
        <p:sp>
          <p:nvSpPr>
            <p:cNvPr id="57" name="円/楕円 56"/>
            <p:cNvSpPr/>
            <p:nvPr/>
          </p:nvSpPr>
          <p:spPr>
            <a:xfrm>
              <a:off x="1434460" y="6154231"/>
              <a:ext cx="1209224" cy="643323"/>
            </a:xfrm>
            <a:prstGeom prst="ellipse">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6" name="テキスト ボックス 55"/>
            <p:cNvSpPr txBox="1"/>
            <p:nvPr/>
          </p:nvSpPr>
          <p:spPr>
            <a:xfrm>
              <a:off x="1466744" y="6298107"/>
              <a:ext cx="1267368" cy="307777"/>
            </a:xfrm>
            <a:prstGeom prst="rect">
              <a:avLst/>
            </a:prstGeom>
            <a:noFill/>
            <a:ln>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プロジェクトＢ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0" name="グループ化 79"/>
          <p:cNvGrpSpPr/>
          <p:nvPr/>
        </p:nvGrpSpPr>
        <p:grpSpPr>
          <a:xfrm>
            <a:off x="3180754" y="5889805"/>
            <a:ext cx="1267368" cy="643323"/>
            <a:chOff x="3833892" y="6154230"/>
            <a:chExt cx="1267368" cy="643323"/>
          </a:xfrm>
        </p:grpSpPr>
        <p:sp>
          <p:nvSpPr>
            <p:cNvPr id="58" name="円/楕円 57"/>
            <p:cNvSpPr/>
            <p:nvPr/>
          </p:nvSpPr>
          <p:spPr>
            <a:xfrm>
              <a:off x="3833892" y="6154230"/>
              <a:ext cx="1209224" cy="643323"/>
            </a:xfrm>
            <a:prstGeom prst="ellipse">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1" name="テキスト ボックス 60"/>
            <p:cNvSpPr txBox="1"/>
            <p:nvPr/>
          </p:nvSpPr>
          <p:spPr>
            <a:xfrm>
              <a:off x="3833892" y="6298107"/>
              <a:ext cx="1267368" cy="307777"/>
            </a:xfrm>
            <a:prstGeom prst="rect">
              <a:avLst/>
            </a:prstGeom>
            <a:noFill/>
            <a:ln>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プロジェクトＣ</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1" name="グループ化 80"/>
          <p:cNvGrpSpPr/>
          <p:nvPr/>
        </p:nvGrpSpPr>
        <p:grpSpPr>
          <a:xfrm>
            <a:off x="4556180" y="5886112"/>
            <a:ext cx="1295780" cy="643323"/>
            <a:chOff x="5120170" y="6164650"/>
            <a:chExt cx="1295780" cy="643323"/>
          </a:xfrm>
        </p:grpSpPr>
        <p:sp>
          <p:nvSpPr>
            <p:cNvPr id="59" name="円/楕円 58"/>
            <p:cNvSpPr/>
            <p:nvPr/>
          </p:nvSpPr>
          <p:spPr>
            <a:xfrm>
              <a:off x="5120170" y="6164650"/>
              <a:ext cx="1209224" cy="643323"/>
            </a:xfrm>
            <a:prstGeom prst="ellipse">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2" name="テキスト ボックス 61"/>
            <p:cNvSpPr txBox="1"/>
            <p:nvPr/>
          </p:nvSpPr>
          <p:spPr>
            <a:xfrm>
              <a:off x="5148582" y="6298107"/>
              <a:ext cx="1267368" cy="307777"/>
            </a:xfrm>
            <a:prstGeom prst="rect">
              <a:avLst/>
            </a:prstGeom>
            <a:noFill/>
            <a:ln>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プロジェクトＤ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63" name="直線矢印コネクタ 62"/>
          <p:cNvCxnSpPr/>
          <p:nvPr/>
        </p:nvCxnSpPr>
        <p:spPr>
          <a:xfrm flipH="1" flipV="1">
            <a:off x="1059124" y="5619957"/>
            <a:ext cx="4159152" cy="38692"/>
          </a:xfrm>
          <a:prstGeom prst="straightConnector1">
            <a:avLst/>
          </a:prstGeom>
          <a:ln w="25400">
            <a:solidFill>
              <a:schemeClr val="accent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a:endCxn id="57" idx="0"/>
          </p:cNvCxnSpPr>
          <p:nvPr/>
        </p:nvCxnSpPr>
        <p:spPr>
          <a:xfrm>
            <a:off x="2397011" y="5623472"/>
            <a:ext cx="0" cy="262640"/>
          </a:xfrm>
          <a:prstGeom prst="straightConnector1">
            <a:avLst/>
          </a:prstGeom>
          <a:ln w="25400">
            <a:solidFill>
              <a:schemeClr val="accent6"/>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a:off x="1059123" y="5608960"/>
            <a:ext cx="0" cy="262640"/>
          </a:xfrm>
          <a:prstGeom prst="straightConnector1">
            <a:avLst/>
          </a:prstGeom>
          <a:ln w="25400">
            <a:solidFill>
              <a:schemeClr val="accent6"/>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3846592" y="5623472"/>
            <a:ext cx="0" cy="262640"/>
          </a:xfrm>
          <a:prstGeom prst="straightConnector1">
            <a:avLst/>
          </a:prstGeom>
          <a:ln w="25400">
            <a:solidFill>
              <a:schemeClr val="accent6"/>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a:off x="5223877" y="5623472"/>
            <a:ext cx="0" cy="262640"/>
          </a:xfrm>
          <a:prstGeom prst="straightConnector1">
            <a:avLst/>
          </a:prstGeom>
          <a:ln w="25400">
            <a:solidFill>
              <a:schemeClr val="accent6"/>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a:endCxn id="8" idx="4"/>
          </p:cNvCxnSpPr>
          <p:nvPr/>
        </p:nvCxnSpPr>
        <p:spPr>
          <a:xfrm flipV="1">
            <a:off x="3100266" y="5428287"/>
            <a:ext cx="0" cy="211016"/>
          </a:xfrm>
          <a:prstGeom prst="straightConnector1">
            <a:avLst/>
          </a:prstGeom>
          <a:ln w="25400">
            <a:solidFill>
              <a:schemeClr val="accent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a:xfrm>
            <a:off x="5753624" y="1124744"/>
            <a:ext cx="3168352" cy="4478149"/>
          </a:xfrm>
          <a:prstGeom prst="rect">
            <a:avLst/>
          </a:prstGeom>
          <a:noFill/>
          <a:ln>
            <a:noFill/>
          </a:ln>
        </p:spPr>
        <p:txBody>
          <a:bodyPr wrap="square" rtlCol="0">
            <a:spAutoFit/>
          </a:bodyPr>
          <a:lstStyle/>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両大学がもつ教育研究資源を柔軟かつ最大限に活用する「スマートエイジングシティ研究環」を学長直轄で</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スマートエイジングシティ研究環」では、長寿社会における社会的な健康・個々人のライフスタイル（幸福な生活）の追求を目的とした教育研究を一体化し、複合化する日常生活における住民の課題研究を行うとともに、分野横断の視点をもった専門人材を</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養成</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実践</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の場として、府・市、地域住民、民間企業、ＮＰＯなどで構成するフォーラムを創設し、地域特性に応じて柔軟にプロジェクトチームを</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編成</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4116892" y="2693670"/>
            <a:ext cx="576064" cy="523220"/>
          </a:xfrm>
          <a:prstGeom prst="rect">
            <a:avLst/>
          </a:prstGeom>
          <a:noFill/>
          <a:ln>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4" name="直線コネクタ 63"/>
          <p:cNvCxnSpPr/>
          <p:nvPr/>
        </p:nvCxnSpPr>
        <p:spPr>
          <a:xfrm>
            <a:off x="395536" y="620688"/>
            <a:ext cx="8460000" cy="0"/>
          </a:xfrm>
          <a:prstGeom prst="line">
            <a:avLst/>
          </a:prstGeom>
        </p:spPr>
        <p:style>
          <a:lnRef idx="2">
            <a:schemeClr val="dk1"/>
          </a:lnRef>
          <a:fillRef idx="0">
            <a:schemeClr val="dk1"/>
          </a:fillRef>
          <a:effectRef idx="1">
            <a:schemeClr val="dk1"/>
          </a:effectRef>
          <a:fontRef idx="minor">
            <a:schemeClr val="tx1"/>
          </a:fontRef>
        </p:style>
      </p:cxnSp>
      <p:sp>
        <p:nvSpPr>
          <p:cNvPr id="52" name="正方形/長方形 51"/>
          <p:cNvSpPr/>
          <p:nvPr/>
        </p:nvSpPr>
        <p:spPr>
          <a:xfrm>
            <a:off x="4562867" y="106366"/>
            <a:ext cx="4372649" cy="400110"/>
          </a:xfrm>
          <a:prstGeom prst="rect">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パブリックヘルス／スマートエイジングのシンクタンク機能</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83018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2788D170-ED78-4CD6-9DF7-18AA74CDFCD5}" type="slidenum">
              <a:rPr kumimoji="1" lang="ja-JP" altLang="en-US" smtClean="0"/>
              <a:t>34</a:t>
            </a:fld>
            <a:endParaRPr kumimoji="1" lang="ja-JP" altLang="en-US" dirty="0"/>
          </a:p>
        </p:txBody>
      </p:sp>
      <p:sp>
        <p:nvSpPr>
          <p:cNvPr id="6" name="正方形/長方形 5"/>
          <p:cNvSpPr/>
          <p:nvPr/>
        </p:nvSpPr>
        <p:spPr>
          <a:xfrm>
            <a:off x="673143" y="1052736"/>
            <a:ext cx="7941732" cy="3600400"/>
          </a:xfrm>
          <a:prstGeom prst="rect">
            <a:avLst/>
          </a:prstGeom>
          <a:noFill/>
          <a:ln cmpd="thickThi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ja-JP" altLang="en-US" dirty="0">
                <a:solidFill>
                  <a:schemeClr val="tx1"/>
                </a:solidFill>
                <a:latin typeface="Meiryo UI" panose="020B0604030504040204" pitchFamily="50" charset="-128"/>
                <a:ea typeface="Meiryo UI" panose="020B0604030504040204" pitchFamily="50" charset="-128"/>
              </a:rPr>
              <a:t>例えば</a:t>
            </a:r>
            <a:r>
              <a:rPr lang="ja-JP" altLang="en-US" dirty="0">
                <a:latin typeface="Meiryo UI" panose="020B0604030504040204" pitchFamily="50" charset="-128"/>
                <a:ea typeface="Meiryo UI" panose="020B0604030504040204" pitchFamily="50" charset="-128"/>
              </a:rPr>
              <a:t>医療介護の予算効果が低いことの原因は、都市の高齢者の介護予防、自立支援といった生活インフラ全体の課題に起因。</a:t>
            </a:r>
            <a:endParaRPr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今後、府市と</a:t>
            </a:r>
            <a:r>
              <a:rPr lang="ja-JP" altLang="en-US" dirty="0" smtClean="0">
                <a:latin typeface="Meiryo UI" panose="020B0604030504040204" pitchFamily="50" charset="-128"/>
                <a:ea typeface="Meiryo UI" panose="020B0604030504040204" pitchFamily="50" charset="-128"/>
              </a:rPr>
              <a:t>新大学が連携し、</a:t>
            </a:r>
            <a:r>
              <a:rPr lang="ja-JP" altLang="en-US" dirty="0">
                <a:latin typeface="Meiryo UI" panose="020B0604030504040204" pitchFamily="50" charset="-128"/>
                <a:ea typeface="Meiryo UI" panose="020B0604030504040204" pitchFamily="50" charset="-128"/>
              </a:rPr>
              <a:t>予防医療研究への活用など行政データの積極的な活用による課題解決に取り組むことで、データに裏付けされた改善可能性のより高い</a:t>
            </a:r>
            <a:r>
              <a:rPr lang="ja-JP" altLang="en-US" dirty="0" smtClean="0">
                <a:latin typeface="Meiryo UI" panose="020B0604030504040204" pitchFamily="50" charset="-128"/>
                <a:ea typeface="Meiryo UI" panose="020B0604030504040204" pitchFamily="50" charset="-128"/>
              </a:rPr>
              <a:t>施策を展開し、課題解決の可能性を高めることができる。</a:t>
            </a:r>
            <a:endParaRPr lang="ja-JP" altLang="en-US"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ja-JP" altLang="en-US"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公立大学で</a:t>
            </a:r>
            <a:r>
              <a:rPr lang="ja-JP" altLang="en-US" dirty="0">
                <a:latin typeface="Meiryo UI" panose="020B0604030504040204" pitchFamily="50" charset="-128"/>
                <a:ea typeface="Meiryo UI" panose="020B0604030504040204" pitchFamily="50" charset="-128"/>
              </a:rPr>
              <a:t>ある府大・市</a:t>
            </a:r>
            <a:r>
              <a:rPr lang="ja-JP" altLang="en-US" dirty="0" smtClean="0">
                <a:latin typeface="Meiryo UI" panose="020B0604030504040204" pitchFamily="50" charset="-128"/>
                <a:ea typeface="Meiryo UI" panose="020B0604030504040204" pitchFamily="50" charset="-128"/>
              </a:rPr>
              <a:t>大と府市の連携により、</a:t>
            </a:r>
            <a:r>
              <a:rPr lang="ja-JP" altLang="en-US" dirty="0">
                <a:latin typeface="Meiryo UI" panose="020B0604030504040204" pitchFamily="50" charset="-128"/>
                <a:ea typeface="Meiryo UI" panose="020B0604030504040204" pitchFamily="50" charset="-128"/>
              </a:rPr>
              <a:t>高齢者にとっての都市全体のあり方（スマートエイジング）に関する政策</a:t>
            </a:r>
            <a:r>
              <a:rPr lang="ja-JP" altLang="en-US" dirty="0" smtClean="0">
                <a:latin typeface="Meiryo UI" panose="020B0604030504040204" pitchFamily="50" charset="-128"/>
                <a:ea typeface="Meiryo UI" panose="020B0604030504040204" pitchFamily="50" charset="-128"/>
              </a:rPr>
              <a:t>研究を実施するなど他</a:t>
            </a:r>
            <a:r>
              <a:rPr lang="ja-JP" altLang="en-US" dirty="0">
                <a:latin typeface="Meiryo UI" panose="020B0604030504040204" pitchFamily="50" charset="-128"/>
                <a:ea typeface="Meiryo UI" panose="020B0604030504040204" pitchFamily="50" charset="-128"/>
              </a:rPr>
              <a:t>の先行事例を参考</a:t>
            </a:r>
            <a:r>
              <a:rPr lang="ja-JP" altLang="en-US" dirty="0" smtClean="0">
                <a:latin typeface="Meiryo UI" panose="020B0604030504040204" pitchFamily="50" charset="-128"/>
                <a:ea typeface="Meiryo UI" panose="020B0604030504040204" pitchFamily="50" charset="-128"/>
              </a:rPr>
              <a:t>にシンクタンク機能を発揮することができる。</a:t>
            </a:r>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707456" y="5589240"/>
            <a:ext cx="5921814" cy="707886"/>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大学</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と行政が連携したシンクタンク機能を通じて</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パブリックヘルス／</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スマートエイジングの取組みを高度化</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二等辺三角形 2"/>
          <p:cNvSpPr/>
          <p:nvPr/>
        </p:nvSpPr>
        <p:spPr>
          <a:xfrm rot="10800000">
            <a:off x="2051720" y="4699991"/>
            <a:ext cx="5224761" cy="4572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395536" y="764704"/>
            <a:ext cx="8460000" cy="0"/>
          </a:xfrm>
          <a:prstGeom prst="line">
            <a:avLst/>
          </a:prstGeom>
        </p:spPr>
        <p:style>
          <a:lnRef idx="2">
            <a:schemeClr val="dk1"/>
          </a:lnRef>
          <a:fillRef idx="0">
            <a:schemeClr val="dk1"/>
          </a:fillRef>
          <a:effectRef idx="1">
            <a:schemeClr val="dk1"/>
          </a:effectRef>
          <a:fontRef idx="minor">
            <a:schemeClr val="tx1"/>
          </a:fontRef>
        </p:style>
      </p:cxnSp>
      <p:sp>
        <p:nvSpPr>
          <p:cNvPr id="8" name="テキスト ボックス 7"/>
          <p:cNvSpPr txBox="1"/>
          <p:nvPr/>
        </p:nvSpPr>
        <p:spPr>
          <a:xfrm>
            <a:off x="1907704" y="159023"/>
            <a:ext cx="5553123"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課題解決のためのシンクタンク機能の重要性</a:t>
            </a:r>
          </a:p>
        </p:txBody>
      </p:sp>
    </p:spTree>
    <p:extLst>
      <p:ext uri="{BB962C8B-B14F-4D97-AF65-F5344CB8AC3E}">
        <p14:creationId xmlns:p14="http://schemas.microsoft.com/office/powerpoint/2010/main" val="623199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811158" y="898937"/>
            <a:ext cx="1856598" cy="307777"/>
          </a:xfrm>
          <a:prstGeom prst="rect">
            <a:avLst/>
          </a:prstGeom>
          <a:noFill/>
          <a:ln>
            <a:noFill/>
          </a:ln>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大阪における重要課題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616360" y="791215"/>
            <a:ext cx="2145139" cy="523220"/>
          </a:xfrm>
          <a:prstGeom prst="rect">
            <a:avLst/>
          </a:prstGeom>
          <a:noFill/>
          <a:ln>
            <a:noFill/>
          </a:ln>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シンクタンクによる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課題解決の可能性（案）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869032" y="791215"/>
            <a:ext cx="1343638" cy="523220"/>
          </a:xfrm>
          <a:prstGeom prst="rect">
            <a:avLst/>
          </a:prstGeom>
          <a:noFill/>
          <a:ln>
            <a:noFill/>
          </a:ln>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行政単体での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取り組みの限界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35</a:t>
            </a:fld>
            <a:endParaRPr kumimoji="1" lang="ja-JP" altLang="en-US"/>
          </a:p>
        </p:txBody>
      </p:sp>
      <p:sp>
        <p:nvSpPr>
          <p:cNvPr id="22" name="テキスト ボックス 21"/>
          <p:cNvSpPr txBox="1"/>
          <p:nvPr/>
        </p:nvSpPr>
        <p:spPr>
          <a:xfrm>
            <a:off x="467432" y="1440518"/>
            <a:ext cx="2494608"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地域医療構想の実現に向けて各医療圏懇話会での病院機能調整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333874" y="1439244"/>
            <a:ext cx="2528799"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中立的でファクトに基づく論理的な調整推進機能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3256171" y="1484784"/>
            <a:ext cx="2608144"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機能変更による医療介護資源の変化や経営インパクトなどが定量的にデータ分析が必要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6333874" y="1876034"/>
            <a:ext cx="2528797"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重要データ項目含めた事前の統計調査設計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467432" y="2674356"/>
            <a:ext cx="2494608"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医療介護資源の不足に対応した在宅医療体制構築のグランドデザイン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3256171" y="2674356"/>
            <a:ext cx="2608144" cy="807913"/>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在宅医療については、医療従事者の多職種連携から住まいのあり方まで行政組織横断的な対応が必要</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（健康医療部、福祉部、まちづくり部）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6333874" y="2674356"/>
            <a:ext cx="2528801"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モデル地区での行政・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UR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などの民間企業を交えたフィールド実証実験</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467432" y="3629288"/>
            <a:ext cx="24946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保健医療計画など中期計画に基づいた個別事業の企画立案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3277112" y="3629288"/>
            <a:ext cx="2608144"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厳しい財政状況下で企画立案能力が低減している可能性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p:cNvSpPr txBox="1"/>
          <p:nvPr/>
        </p:nvSpPr>
        <p:spPr>
          <a:xfrm>
            <a:off x="6333876" y="3629288"/>
            <a:ext cx="25037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他の自治体などでの豊富な事例研究に基づく企画立案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467432" y="5011508"/>
            <a:ext cx="24946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個別事業の進捗・達成状況のレビュー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3277112" y="5011508"/>
            <a:ext cx="2608144"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複合的な要因分析や統計解析による評価が不足しているため改善の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が回りにくい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467432" y="5963348"/>
            <a:ext cx="24946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高額医療の抑制に関するガイドライン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3180106" y="5963348"/>
            <a:ext cx="2608144"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高額新薬の適用や、終末期医療のあり方などは地方行政単体での判断を超える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p:cNvSpPr txBox="1"/>
          <p:nvPr/>
        </p:nvSpPr>
        <p:spPr>
          <a:xfrm>
            <a:off x="6333876" y="5963348"/>
            <a:ext cx="25037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北欧諸外国の事例などの研究や厚労省との連携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6333876" y="5011508"/>
            <a:ext cx="25037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第３者の立場で継続的で客観的な評価可能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573413" y="1332262"/>
            <a:ext cx="2388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111748" y="1785216"/>
            <a:ext cx="461665" cy="323165"/>
          </a:xfrm>
          <a:prstGeom prst="rect">
            <a:avLst/>
          </a:prstGeom>
          <a:noFill/>
        </p:spPr>
        <p:txBody>
          <a:bodyPr vert="eaVert" wrap="none" rtlCol="0">
            <a:spAutoFit/>
          </a:bodyPr>
          <a:lstStyle/>
          <a:p>
            <a:r>
              <a:rPr kumimoji="1" lang="ja-JP" altLang="en-US" dirty="0">
                <a:latin typeface="Meiryo UI" panose="020B0604030504040204" pitchFamily="50" charset="-128"/>
                <a:ea typeface="Meiryo UI" panose="020B0604030504040204" pitchFamily="50" charset="-128"/>
              </a:rPr>
              <a:t>①</a:t>
            </a:r>
          </a:p>
        </p:txBody>
      </p:sp>
      <p:cxnSp>
        <p:nvCxnSpPr>
          <p:cNvPr id="108" name="直線コネクタ 107"/>
          <p:cNvCxnSpPr/>
          <p:nvPr/>
        </p:nvCxnSpPr>
        <p:spPr>
          <a:xfrm>
            <a:off x="340640" y="2563236"/>
            <a:ext cx="85220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340640" y="3557280"/>
            <a:ext cx="85220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340640" y="4925432"/>
            <a:ext cx="85220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340640" y="5863204"/>
            <a:ext cx="85220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111748" y="2909208"/>
            <a:ext cx="461665" cy="323165"/>
          </a:xfrm>
          <a:prstGeom prst="rect">
            <a:avLst/>
          </a:prstGeom>
          <a:noFill/>
        </p:spPr>
        <p:txBody>
          <a:bodyPr vert="eaVert" wrap="none" rtlCol="0">
            <a:spAutoFit/>
          </a:bodyPr>
          <a:lstStyle/>
          <a:p>
            <a:r>
              <a:rPr kumimoji="1" lang="ja-JP" altLang="en-US" dirty="0">
                <a:latin typeface="Meiryo UI" panose="020B0604030504040204" pitchFamily="50" charset="-128"/>
                <a:ea typeface="Meiryo UI" panose="020B0604030504040204" pitchFamily="50" charset="-128"/>
              </a:rPr>
              <a:t>②</a:t>
            </a:r>
          </a:p>
        </p:txBody>
      </p:sp>
      <p:sp>
        <p:nvSpPr>
          <p:cNvPr id="114" name="テキスト ボックス 113"/>
          <p:cNvSpPr txBox="1"/>
          <p:nvPr/>
        </p:nvSpPr>
        <p:spPr>
          <a:xfrm>
            <a:off x="111748" y="4135439"/>
            <a:ext cx="461665" cy="323165"/>
          </a:xfrm>
          <a:prstGeom prst="rect">
            <a:avLst/>
          </a:prstGeom>
          <a:noFill/>
        </p:spPr>
        <p:txBody>
          <a:bodyPr vert="eaVert" wrap="none" rtlCol="0">
            <a:spAutoFit/>
          </a:bodyPr>
          <a:lstStyle/>
          <a:p>
            <a:r>
              <a:rPr kumimoji="1" lang="ja-JP" altLang="en-US" dirty="0">
                <a:latin typeface="Meiryo UI" panose="020B0604030504040204" pitchFamily="50" charset="-128"/>
                <a:ea typeface="Meiryo UI" panose="020B0604030504040204" pitchFamily="50" charset="-128"/>
              </a:rPr>
              <a:t>③</a:t>
            </a:r>
          </a:p>
        </p:txBody>
      </p:sp>
      <p:sp>
        <p:nvSpPr>
          <p:cNvPr id="115" name="テキスト ボックス 114"/>
          <p:cNvSpPr txBox="1"/>
          <p:nvPr/>
        </p:nvSpPr>
        <p:spPr>
          <a:xfrm>
            <a:off x="111748" y="5259431"/>
            <a:ext cx="461665" cy="323165"/>
          </a:xfrm>
          <a:prstGeom prst="rect">
            <a:avLst/>
          </a:prstGeom>
          <a:noFill/>
        </p:spPr>
        <p:txBody>
          <a:bodyPr vert="eaVert" wrap="none" rtlCol="0">
            <a:spAutoFit/>
          </a:bodyPr>
          <a:lstStyle/>
          <a:p>
            <a:r>
              <a:rPr kumimoji="1" lang="ja-JP" altLang="en-US" dirty="0">
                <a:latin typeface="Meiryo UI" panose="020B0604030504040204" pitchFamily="50" charset="-128"/>
                <a:ea typeface="Meiryo UI" panose="020B0604030504040204" pitchFamily="50" charset="-128"/>
              </a:rPr>
              <a:t>④</a:t>
            </a:r>
          </a:p>
        </p:txBody>
      </p:sp>
      <p:sp>
        <p:nvSpPr>
          <p:cNvPr id="116" name="テキスト ボックス 115"/>
          <p:cNvSpPr txBox="1"/>
          <p:nvPr/>
        </p:nvSpPr>
        <p:spPr>
          <a:xfrm>
            <a:off x="111748" y="6167399"/>
            <a:ext cx="461665" cy="323165"/>
          </a:xfrm>
          <a:prstGeom prst="rect">
            <a:avLst/>
          </a:prstGeom>
          <a:noFill/>
        </p:spPr>
        <p:txBody>
          <a:bodyPr vert="eaVert" wrap="none" rtlCol="0">
            <a:spAutoFit/>
          </a:bodyPr>
          <a:lstStyle/>
          <a:p>
            <a:r>
              <a:rPr kumimoji="1" lang="ja-JP" altLang="en-US" dirty="0">
                <a:latin typeface="Meiryo UI" panose="020B0604030504040204" pitchFamily="50" charset="-128"/>
                <a:ea typeface="Meiryo UI" panose="020B0604030504040204" pitchFamily="50" charset="-128"/>
              </a:rPr>
              <a:t>⑤</a:t>
            </a:r>
          </a:p>
        </p:txBody>
      </p:sp>
      <p:sp>
        <p:nvSpPr>
          <p:cNvPr id="5" name="二等辺三角形 4"/>
          <p:cNvSpPr/>
          <p:nvPr/>
        </p:nvSpPr>
        <p:spPr>
          <a:xfrm rot="5400000">
            <a:off x="2771969" y="1916869"/>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二等辺三角形 122"/>
          <p:cNvSpPr/>
          <p:nvPr/>
        </p:nvSpPr>
        <p:spPr>
          <a:xfrm rot="5400000">
            <a:off x="5780315" y="1916869"/>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二等辺三角形 123"/>
          <p:cNvSpPr/>
          <p:nvPr/>
        </p:nvSpPr>
        <p:spPr>
          <a:xfrm rot="5400000">
            <a:off x="2771969" y="2986526"/>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5" name="二等辺三角形 124"/>
          <p:cNvSpPr/>
          <p:nvPr/>
        </p:nvSpPr>
        <p:spPr>
          <a:xfrm rot="5400000">
            <a:off x="2771969" y="4196594"/>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6" name="二等辺三角形 125"/>
          <p:cNvSpPr/>
          <p:nvPr/>
        </p:nvSpPr>
        <p:spPr>
          <a:xfrm rot="5400000">
            <a:off x="2771969" y="5319003"/>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二等辺三角形 126"/>
          <p:cNvSpPr/>
          <p:nvPr/>
        </p:nvSpPr>
        <p:spPr>
          <a:xfrm rot="5400000">
            <a:off x="2771969" y="6268821"/>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 name="直線コネクタ 127"/>
          <p:cNvCxnSpPr/>
          <p:nvPr/>
        </p:nvCxnSpPr>
        <p:spPr>
          <a:xfrm>
            <a:off x="3364975" y="1332262"/>
            <a:ext cx="25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6461320" y="1332262"/>
            <a:ext cx="2388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二等辺三角形 129"/>
          <p:cNvSpPr/>
          <p:nvPr/>
        </p:nvSpPr>
        <p:spPr>
          <a:xfrm rot="5400000">
            <a:off x="5780315" y="2997616"/>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1" name="二等辺三角形 130"/>
          <p:cNvSpPr/>
          <p:nvPr/>
        </p:nvSpPr>
        <p:spPr>
          <a:xfrm rot="5400000">
            <a:off x="5780315" y="4167585"/>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2" name="二等辺三角形 131"/>
          <p:cNvSpPr/>
          <p:nvPr/>
        </p:nvSpPr>
        <p:spPr>
          <a:xfrm rot="5400000">
            <a:off x="5780315" y="5331981"/>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二等辺三角形 132"/>
          <p:cNvSpPr/>
          <p:nvPr/>
        </p:nvSpPr>
        <p:spPr>
          <a:xfrm rot="5400000">
            <a:off x="5780315" y="6297888"/>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6358132" y="4069181"/>
            <a:ext cx="2503708" cy="840117"/>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地域特性に応じ、行動経済学や社会心理学など、他領域まで学際的に踏み込んだ精緻な検証が可能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3393798" y="58692"/>
            <a:ext cx="243047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シンクタンク機能テーマ例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2" name="直線コネクタ 51"/>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5453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95535" y="77319"/>
            <a:ext cx="7566155" cy="400110"/>
          </a:xfrm>
          <a:prstGeom prst="rect">
            <a:avLst/>
          </a:prstGeom>
          <a:noFill/>
        </p:spPr>
        <p:txBody>
          <a:bodyPr wrap="square" rtlCol="0">
            <a:spAutoFit/>
          </a:bodyPr>
          <a:lstStyle/>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大阪の都市課題解決のプロセス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2"/>
          </p:nvPr>
        </p:nvSpPr>
        <p:spPr>
          <a:xfrm>
            <a:off x="7019322" y="6462631"/>
            <a:ext cx="2133600" cy="365125"/>
          </a:xfrm>
        </p:spPr>
        <p:txBody>
          <a:bodyPr/>
          <a:lstStyle/>
          <a:p>
            <a:fld id="{2788D170-ED78-4CD6-9DF7-18AA74CDFCD5}" type="slidenum">
              <a:rPr kumimoji="1" lang="ja-JP" altLang="en-US" smtClean="0"/>
              <a:t>36</a:t>
            </a:fld>
            <a:endParaRPr kumimoji="1" lang="ja-JP" altLang="en-US"/>
          </a:p>
        </p:txBody>
      </p:sp>
      <p:cxnSp>
        <p:nvCxnSpPr>
          <p:cNvPr id="15" name="直線コネクタ 14"/>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grpSp>
        <p:nvGrpSpPr>
          <p:cNvPr id="19" name="グループ化 18"/>
          <p:cNvGrpSpPr/>
          <p:nvPr/>
        </p:nvGrpSpPr>
        <p:grpSpPr>
          <a:xfrm>
            <a:off x="50625" y="1637341"/>
            <a:ext cx="8855878" cy="5011370"/>
            <a:chOff x="-104452" y="980707"/>
            <a:chExt cx="8855878" cy="4889963"/>
          </a:xfrm>
        </p:grpSpPr>
        <p:sp>
          <p:nvSpPr>
            <p:cNvPr id="22" name="円/楕円 2"/>
            <p:cNvSpPr/>
            <p:nvPr/>
          </p:nvSpPr>
          <p:spPr>
            <a:xfrm>
              <a:off x="377216" y="1055077"/>
              <a:ext cx="3269923" cy="3121796"/>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円/楕円 10"/>
            <p:cNvSpPr/>
            <p:nvPr/>
          </p:nvSpPr>
          <p:spPr>
            <a:xfrm>
              <a:off x="4275581" y="980707"/>
              <a:ext cx="2866831" cy="2744106"/>
            </a:xfrm>
            <a:prstGeom prst="ellipse">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12"/>
            <p:cNvSpPr/>
            <p:nvPr/>
          </p:nvSpPr>
          <p:spPr>
            <a:xfrm>
              <a:off x="2925823" y="3365744"/>
              <a:ext cx="2549950" cy="2454268"/>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221981" y="1227873"/>
              <a:ext cx="1518364"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様々なビッグデータ</a:t>
              </a:r>
            </a:p>
          </p:txBody>
        </p:sp>
        <p:sp>
          <p:nvSpPr>
            <p:cNvPr id="29" name="円/楕円 13"/>
            <p:cNvSpPr/>
            <p:nvPr/>
          </p:nvSpPr>
          <p:spPr>
            <a:xfrm>
              <a:off x="766563" y="1558149"/>
              <a:ext cx="1222402" cy="1178588"/>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863332" y="1684087"/>
              <a:ext cx="992579" cy="415498"/>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公共保有情報</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（匿名化）</a:t>
              </a:r>
            </a:p>
          </p:txBody>
        </p:sp>
        <p:sp>
          <p:nvSpPr>
            <p:cNvPr id="31" name="円/楕円 15"/>
            <p:cNvSpPr/>
            <p:nvPr/>
          </p:nvSpPr>
          <p:spPr>
            <a:xfrm>
              <a:off x="759117" y="2740310"/>
              <a:ext cx="1138024" cy="1135465"/>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844230" y="3126239"/>
              <a:ext cx="971741" cy="405432"/>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検診・健診に</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よる臨床データ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円/楕円 18"/>
            <p:cNvSpPr/>
            <p:nvPr/>
          </p:nvSpPr>
          <p:spPr>
            <a:xfrm>
              <a:off x="2036452" y="2689624"/>
              <a:ext cx="1147154" cy="1070837"/>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241781" y="3149515"/>
              <a:ext cx="768159" cy="247765"/>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健康データ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円/楕円 22"/>
            <p:cNvSpPr/>
            <p:nvPr/>
          </p:nvSpPr>
          <p:spPr>
            <a:xfrm>
              <a:off x="2048828" y="1541328"/>
              <a:ext cx="1152239" cy="1146650"/>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2266534" y="1991889"/>
              <a:ext cx="768159" cy="247765"/>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未病データ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779041" y="2077268"/>
              <a:ext cx="1233401"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匿名性が確保された公共保有の情報</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665522" y="1327239"/>
              <a:ext cx="2257349" cy="461665"/>
            </a:xfrm>
            <a:prstGeom prst="rect">
              <a:avLst/>
            </a:prstGeom>
            <a:noFill/>
          </p:spPr>
          <p:txBody>
            <a:bodyPr wrap="none" rtlCol="0">
              <a:spAutoFit/>
            </a:bodyPr>
            <a:lstStyle/>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モデル・フィールド</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（実証社会実験を展開する場）</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683670" y="1911911"/>
              <a:ext cx="1410964" cy="1569660"/>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モデル的に展開する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フィールドの確保、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エリアの設定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データの抽出や分析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固有の都市課題・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地域課題に対応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522658" y="3891827"/>
              <a:ext cx="1428596" cy="300082"/>
            </a:xfrm>
            <a:prstGeom prst="rect">
              <a:avLst/>
            </a:prstGeom>
            <a:noFill/>
          </p:spPr>
          <p:txBody>
            <a:bodyPr wrap="none" rtlCol="0">
              <a:spAutoFit/>
            </a:bodyPr>
            <a:lstStyle/>
            <a:p>
              <a:pPr algn="ctr"/>
              <a:r>
                <a:rPr lang="en-US" altLang="ja-JP" sz="1350" b="1"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350" b="1" dirty="0">
                  <a:latin typeface="Meiryo UI" panose="020B0604030504040204" pitchFamily="50" charset="-128"/>
                  <a:ea typeface="Meiryo UI" panose="020B0604030504040204" pitchFamily="50" charset="-128"/>
                  <a:cs typeface="Meiryo UI" panose="020B0604030504040204" pitchFamily="50" charset="-128"/>
                </a:rPr>
                <a:t>プラットフォーム</a:t>
              </a:r>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3111119" y="4205596"/>
              <a:ext cx="2350323" cy="1015663"/>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データの蓄積・提供・活用・分析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と実証社会実験を展開できる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ステークホルダーによる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プラットフォームの形成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公共</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民間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大学　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30"/>
            <p:cNvSpPr/>
            <p:nvPr/>
          </p:nvSpPr>
          <p:spPr>
            <a:xfrm>
              <a:off x="4366315" y="1854907"/>
              <a:ext cx="1389159" cy="1434857"/>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564606" y="1959647"/>
              <a:ext cx="992579" cy="415498"/>
            </a:xfrm>
            <a:prstGeom prst="rect">
              <a:avLst/>
            </a:prstGeom>
            <a:noFill/>
          </p:spPr>
          <p:txBody>
            <a:bodyPr wrap="non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固有のデータ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（適宜追加）</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4539720" y="2291017"/>
              <a:ext cx="1103187" cy="563100"/>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地域固有の調査</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や情報等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の収集・分析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17050223" flipV="1">
              <a:off x="6663353" y="3009524"/>
              <a:ext cx="1231414" cy="259233"/>
            </a:xfrm>
            <a:prstGeom prst="triangle">
              <a:avLst>
                <a:gd name="adj" fmla="val 492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上下矢印 48"/>
            <p:cNvSpPr/>
            <p:nvPr/>
          </p:nvSpPr>
          <p:spPr>
            <a:xfrm rot="9376649">
              <a:off x="3521623" y="3187264"/>
              <a:ext cx="363474" cy="5246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上下矢印 49"/>
            <p:cNvSpPr/>
            <p:nvPr/>
          </p:nvSpPr>
          <p:spPr>
            <a:xfrm rot="3117070">
              <a:off x="3842439" y="1927384"/>
              <a:ext cx="363474" cy="5124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上下矢印 50"/>
            <p:cNvSpPr/>
            <p:nvPr/>
          </p:nvSpPr>
          <p:spPr>
            <a:xfrm rot="2009611">
              <a:off x="4759475" y="3281761"/>
              <a:ext cx="363474" cy="47674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台形 51"/>
            <p:cNvSpPr/>
            <p:nvPr/>
          </p:nvSpPr>
          <p:spPr>
            <a:xfrm rot="10800000">
              <a:off x="-104452" y="986843"/>
              <a:ext cx="7649683" cy="4883827"/>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下矢印 52"/>
            <p:cNvSpPr/>
            <p:nvPr/>
          </p:nvSpPr>
          <p:spPr>
            <a:xfrm>
              <a:off x="7741454" y="4012157"/>
              <a:ext cx="363474" cy="641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二等辺三角形 53"/>
            <p:cNvSpPr/>
            <p:nvPr/>
          </p:nvSpPr>
          <p:spPr>
            <a:xfrm rot="6250924" flipV="1">
              <a:off x="6184917" y="4910519"/>
              <a:ext cx="1231414" cy="259233"/>
            </a:xfrm>
            <a:prstGeom prst="triangle">
              <a:avLst>
                <a:gd name="adj" fmla="val 492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台形 54"/>
            <p:cNvSpPr/>
            <p:nvPr/>
          </p:nvSpPr>
          <p:spPr>
            <a:xfrm>
              <a:off x="7212001" y="3129213"/>
              <a:ext cx="1539425" cy="663836"/>
            </a:xfrm>
            <a:prstGeom prst="trapezoid">
              <a:avLst>
                <a:gd name="adj" fmla="val 63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見える化</a:t>
              </a:r>
            </a:p>
          </p:txBody>
        </p:sp>
        <p:sp>
          <p:nvSpPr>
            <p:cNvPr id="56" name="台形 55"/>
            <p:cNvSpPr/>
            <p:nvPr/>
          </p:nvSpPr>
          <p:spPr>
            <a:xfrm>
              <a:off x="7064969" y="4801779"/>
              <a:ext cx="1686457" cy="66630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社会実装</a:t>
              </a:r>
            </a:p>
          </p:txBody>
        </p:sp>
      </p:grpSp>
      <p:sp>
        <p:nvSpPr>
          <p:cNvPr id="57" name="テキスト ボックス 56"/>
          <p:cNvSpPr txBox="1"/>
          <p:nvPr/>
        </p:nvSpPr>
        <p:spPr>
          <a:xfrm>
            <a:off x="481771" y="692696"/>
            <a:ext cx="8249063"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①データサイエンス（ビッグデータ、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 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社会実験 ③プラットフォーム を活用し、各種の都市課題の見える化（顕在化）とインテグレーション化（統合化）を図り、社会実装を目指す。さらに、実装された社会から新たな課題が発掘され循環型（ＰＤＣＡ）プロセスとなる。</a:t>
            </a:r>
          </a:p>
        </p:txBody>
      </p:sp>
      <p:grpSp>
        <p:nvGrpSpPr>
          <p:cNvPr id="59" name="グループ化 58"/>
          <p:cNvGrpSpPr/>
          <p:nvPr/>
        </p:nvGrpSpPr>
        <p:grpSpPr>
          <a:xfrm>
            <a:off x="3408473" y="3121336"/>
            <a:ext cx="963594" cy="777249"/>
            <a:chOff x="3453429" y="3238374"/>
            <a:chExt cx="963594" cy="777249"/>
          </a:xfrm>
          <a:solidFill>
            <a:schemeClr val="accent6">
              <a:lumMod val="40000"/>
              <a:lumOff val="60000"/>
            </a:schemeClr>
          </a:solidFill>
        </p:grpSpPr>
        <p:sp>
          <p:nvSpPr>
            <p:cNvPr id="60" name="フローチャート: 磁気ディスク 59"/>
            <p:cNvSpPr/>
            <p:nvPr/>
          </p:nvSpPr>
          <p:spPr>
            <a:xfrm>
              <a:off x="3463994" y="3238374"/>
              <a:ext cx="953029" cy="77724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3453429" y="3488017"/>
              <a:ext cx="948805" cy="430887"/>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データマネジメントセンター</a:t>
              </a:r>
            </a:p>
          </p:txBody>
        </p:sp>
      </p:grpSp>
    </p:spTree>
    <p:extLst>
      <p:ext uri="{BB962C8B-B14F-4D97-AF65-F5344CB8AC3E}">
        <p14:creationId xmlns:p14="http://schemas.microsoft.com/office/powerpoint/2010/main" val="148105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5112" y="6481751"/>
            <a:ext cx="2133600" cy="365125"/>
          </a:xfrm>
        </p:spPr>
        <p:txBody>
          <a:bodyPr/>
          <a:lstStyle/>
          <a:p>
            <a:fld id="{2788D170-ED78-4CD6-9DF7-18AA74CDFCD5}" type="slidenum">
              <a:rPr kumimoji="1" lang="ja-JP" altLang="en-US" smtClean="0"/>
              <a:t>4</a:t>
            </a:fld>
            <a:endParaRPr kumimoji="1" lang="ja-JP" altLang="en-US" dirty="0"/>
          </a:p>
        </p:txBody>
      </p:sp>
      <p:sp>
        <p:nvSpPr>
          <p:cNvPr id="5" name="正方形/長方形 4"/>
          <p:cNvSpPr/>
          <p:nvPr/>
        </p:nvSpPr>
        <p:spPr>
          <a:xfrm>
            <a:off x="171541" y="95463"/>
            <a:ext cx="8574783"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大阪における健康長寿の課題</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①府民の健康状態（有訴率・死亡率・寿命）</a:t>
            </a:r>
            <a:endParaRPr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16472" y="54868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868420328"/>
              </p:ext>
            </p:extLst>
          </p:nvPr>
        </p:nvGraphicFramePr>
        <p:xfrm>
          <a:off x="5249876" y="2660888"/>
          <a:ext cx="3571317" cy="1920240"/>
        </p:xfrm>
        <a:graphic>
          <a:graphicData uri="http://schemas.openxmlformats.org/drawingml/2006/table">
            <a:tbl>
              <a:tblPr firstRow="1" bandRow="1">
                <a:tableStyleId>{5940675A-B579-460E-94D1-54222C63F5DA}</a:tableStyleId>
              </a:tblPr>
              <a:tblGrid>
                <a:gridCol w="997268">
                  <a:extLst>
                    <a:ext uri="{9D8B030D-6E8A-4147-A177-3AD203B41FA5}">
                      <a16:colId xmlns:a16="http://schemas.microsoft.com/office/drawing/2014/main" xmlns="" val="20000"/>
                    </a:ext>
                  </a:extLst>
                </a:gridCol>
                <a:gridCol w="555819">
                  <a:extLst>
                    <a:ext uri="{9D8B030D-6E8A-4147-A177-3AD203B41FA5}">
                      <a16:colId xmlns:a16="http://schemas.microsoft.com/office/drawing/2014/main" xmlns="" val="20001"/>
                    </a:ext>
                  </a:extLst>
                </a:gridCol>
                <a:gridCol w="710911">
                  <a:extLst>
                    <a:ext uri="{9D8B030D-6E8A-4147-A177-3AD203B41FA5}">
                      <a16:colId xmlns:a16="http://schemas.microsoft.com/office/drawing/2014/main" xmlns="" val="20002"/>
                    </a:ext>
                  </a:extLst>
                </a:gridCol>
                <a:gridCol w="734483">
                  <a:extLst>
                    <a:ext uri="{9D8B030D-6E8A-4147-A177-3AD203B41FA5}">
                      <a16:colId xmlns:a16="http://schemas.microsoft.com/office/drawing/2014/main" xmlns="" val="20003"/>
                    </a:ext>
                  </a:extLst>
                </a:gridCol>
                <a:gridCol w="572836">
                  <a:extLst>
                    <a:ext uri="{9D8B030D-6E8A-4147-A177-3AD203B41FA5}">
                      <a16:colId xmlns:a16="http://schemas.microsoft.com/office/drawing/2014/main" xmlns="" val="20004"/>
                    </a:ext>
                  </a:extLst>
                </a:gridCol>
              </a:tblGrid>
              <a:tr h="246885">
                <a:tc gridSpan="2">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a16="http://schemas.microsoft.com/office/drawing/2014/main" xmlns="" val="10000"/>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がん</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悪性新生物</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182.4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198.2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1"/>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92.2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100.3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10002"/>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心疾患</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82.1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3"/>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39.7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44.8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10004"/>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高血性疾患</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5"/>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10006"/>
                  </a:ext>
                </a:extLst>
              </a:tr>
            </a:tbl>
          </a:graphicData>
        </a:graphic>
      </p:graphicFrame>
      <p:sp>
        <p:nvSpPr>
          <p:cNvPr id="7" name="テキスト ボックス 6"/>
          <p:cNvSpPr txBox="1"/>
          <p:nvPr/>
        </p:nvSpPr>
        <p:spPr>
          <a:xfrm>
            <a:off x="5163066" y="719118"/>
            <a:ext cx="4017446"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順位は４７都道府県中のワースト順（最下位を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位としている）</a:t>
            </a:r>
          </a:p>
        </p:txBody>
      </p:sp>
      <p:sp>
        <p:nvSpPr>
          <p:cNvPr id="8" name="テキスト ボックス 7"/>
          <p:cNvSpPr txBox="1"/>
          <p:nvPr/>
        </p:nvSpPr>
        <p:spPr>
          <a:xfrm>
            <a:off x="5136115" y="4725144"/>
            <a:ext cx="2773516"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健康寿命と平均寿命（</a:t>
            </a:r>
            <a:r>
              <a:rPr kumimoji="1" lang="en-US" altLang="ja-JP" sz="1400" b="1" dirty="0">
                <a:latin typeface="Meiryo UI" panose="020B0604030504040204" pitchFamily="50" charset="-128"/>
                <a:ea typeface="Meiryo UI" panose="020B0604030504040204" pitchFamily="50" charset="-128"/>
              </a:rPr>
              <a:t>2013</a:t>
            </a:r>
            <a:r>
              <a:rPr kumimoji="1" lang="ja-JP" altLang="en-US" sz="1400" b="1" dirty="0">
                <a:latin typeface="Meiryo UI" panose="020B0604030504040204" pitchFamily="50" charset="-128"/>
                <a:ea typeface="Meiryo UI" panose="020B0604030504040204" pitchFamily="50" charset="-128"/>
              </a:rPr>
              <a:t>年）</a:t>
            </a:r>
          </a:p>
        </p:txBody>
      </p:sp>
      <p:sp>
        <p:nvSpPr>
          <p:cNvPr id="9" name="テキスト ボックス 8"/>
          <p:cNvSpPr txBox="1"/>
          <p:nvPr/>
        </p:nvSpPr>
        <p:spPr>
          <a:xfrm>
            <a:off x="5148064" y="2324436"/>
            <a:ext cx="3350597"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主要疾患の年齢調整</a:t>
            </a:r>
            <a:r>
              <a:rPr lang="ja-JP" altLang="en-US" sz="1400" b="1" dirty="0">
                <a:latin typeface="Meiryo UI" panose="020B0604030504040204" pitchFamily="50" charset="-128"/>
                <a:ea typeface="Meiryo UI" panose="020B0604030504040204" pitchFamily="50" charset="-128"/>
              </a:rPr>
              <a:t>死亡率（</a:t>
            </a:r>
            <a:r>
              <a:rPr lang="en-US" altLang="ja-JP" sz="1400" b="1" dirty="0">
                <a:latin typeface="Meiryo UI" panose="020B0604030504040204" pitchFamily="50" charset="-128"/>
                <a:ea typeface="Meiryo UI" panose="020B0604030504040204" pitchFamily="50" charset="-128"/>
              </a:rPr>
              <a:t>2011</a:t>
            </a:r>
            <a:r>
              <a:rPr lang="ja-JP" altLang="en-US" sz="1400" b="1" dirty="0">
                <a:latin typeface="Meiryo UI" panose="020B0604030504040204" pitchFamily="50" charset="-128"/>
                <a:ea typeface="Meiryo UI" panose="020B0604030504040204" pitchFamily="50" charset="-128"/>
              </a:rPr>
              <a:t>年）</a:t>
            </a:r>
            <a:endParaRPr kumimoji="1" lang="en-US" altLang="ja-JP"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180288" y="1074291"/>
            <a:ext cx="1928733"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有訴者率（</a:t>
            </a:r>
            <a:r>
              <a:rPr kumimoji="1" lang="en-US" altLang="ja-JP" sz="1400" b="1" dirty="0">
                <a:latin typeface="Meiryo UI" panose="020B0604030504040204" pitchFamily="50" charset="-128"/>
                <a:ea typeface="Meiryo UI" panose="020B0604030504040204" pitchFamily="50" charset="-128"/>
              </a:rPr>
              <a:t>2013</a:t>
            </a:r>
            <a:r>
              <a:rPr kumimoji="1" lang="ja-JP" altLang="en-US" sz="1400" b="1" dirty="0">
                <a:latin typeface="Meiryo UI" panose="020B0604030504040204" pitchFamily="50" charset="-128"/>
                <a:ea typeface="Meiryo UI" panose="020B0604030504040204" pitchFamily="50" charset="-128"/>
              </a:rPr>
              <a:t>年）</a:t>
            </a:r>
            <a:endParaRPr kumimoji="1" lang="en-US" altLang="ja-JP" sz="14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4245630892"/>
              </p:ext>
            </p:extLst>
          </p:nvPr>
        </p:nvGraphicFramePr>
        <p:xfrm>
          <a:off x="5249155" y="1429467"/>
          <a:ext cx="3571317" cy="822960"/>
        </p:xfrm>
        <a:graphic>
          <a:graphicData uri="http://schemas.openxmlformats.org/drawingml/2006/table">
            <a:tbl>
              <a:tblPr firstRow="1" bandRow="1">
                <a:tableStyleId>{5940675A-B579-460E-94D1-54222C63F5DA}</a:tableStyleId>
              </a:tblPr>
              <a:tblGrid>
                <a:gridCol w="997268">
                  <a:extLst>
                    <a:ext uri="{9D8B030D-6E8A-4147-A177-3AD203B41FA5}">
                      <a16:colId xmlns:a16="http://schemas.microsoft.com/office/drawing/2014/main" xmlns="" val="20000"/>
                    </a:ext>
                  </a:extLst>
                </a:gridCol>
                <a:gridCol w="555819">
                  <a:extLst>
                    <a:ext uri="{9D8B030D-6E8A-4147-A177-3AD203B41FA5}">
                      <a16:colId xmlns:a16="http://schemas.microsoft.com/office/drawing/2014/main" xmlns="" val="20001"/>
                    </a:ext>
                  </a:extLst>
                </a:gridCol>
                <a:gridCol w="710911">
                  <a:extLst>
                    <a:ext uri="{9D8B030D-6E8A-4147-A177-3AD203B41FA5}">
                      <a16:colId xmlns:a16="http://schemas.microsoft.com/office/drawing/2014/main" xmlns="" val="20002"/>
                    </a:ext>
                  </a:extLst>
                </a:gridCol>
                <a:gridCol w="734483">
                  <a:extLst>
                    <a:ext uri="{9D8B030D-6E8A-4147-A177-3AD203B41FA5}">
                      <a16:colId xmlns:a16="http://schemas.microsoft.com/office/drawing/2014/main" xmlns="" val="20003"/>
                    </a:ext>
                  </a:extLst>
                </a:gridCol>
                <a:gridCol w="572836">
                  <a:extLst>
                    <a:ext uri="{9D8B030D-6E8A-4147-A177-3AD203B41FA5}">
                      <a16:colId xmlns:a16="http://schemas.microsoft.com/office/drawing/2014/main" xmlns="" val="20004"/>
                    </a:ext>
                  </a:extLst>
                </a:gridCol>
              </a:tblGrid>
              <a:tr h="246885">
                <a:tc gridSpan="2">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a16="http://schemas.microsoft.com/office/drawing/2014/main" xmlns="" val="10000"/>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有訴者率</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27.68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29.97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1"/>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34.53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37.30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10002"/>
                  </a:ext>
                </a:extLst>
              </a:tr>
            </a:tbl>
          </a:graphicData>
        </a:graphic>
      </p:graphicFrame>
      <p:sp>
        <p:nvSpPr>
          <p:cNvPr id="12" name="正方形/長方形 11"/>
          <p:cNvSpPr/>
          <p:nvPr/>
        </p:nvSpPr>
        <p:spPr>
          <a:xfrm>
            <a:off x="7524328" y="1405768"/>
            <a:ext cx="1290827" cy="846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524328" y="2679726"/>
            <a:ext cx="1305781" cy="1901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extLst>
              <p:ext uri="{D42A27DB-BD31-4B8C-83A1-F6EECF244321}">
                <p14:modId xmlns:p14="http://schemas.microsoft.com/office/powerpoint/2010/main" val="2945006601"/>
              </p:ext>
            </p:extLst>
          </p:nvPr>
        </p:nvGraphicFramePr>
        <p:xfrm>
          <a:off x="5241336" y="5056621"/>
          <a:ext cx="3571317" cy="1371600"/>
        </p:xfrm>
        <a:graphic>
          <a:graphicData uri="http://schemas.openxmlformats.org/drawingml/2006/table">
            <a:tbl>
              <a:tblPr firstRow="1" bandRow="1">
                <a:tableStyleId>{5940675A-B579-460E-94D1-54222C63F5DA}</a:tableStyleId>
              </a:tblPr>
              <a:tblGrid>
                <a:gridCol w="997268">
                  <a:extLst>
                    <a:ext uri="{9D8B030D-6E8A-4147-A177-3AD203B41FA5}">
                      <a16:colId xmlns:a16="http://schemas.microsoft.com/office/drawing/2014/main" xmlns="" val="20000"/>
                    </a:ext>
                  </a:extLst>
                </a:gridCol>
                <a:gridCol w="555819">
                  <a:extLst>
                    <a:ext uri="{9D8B030D-6E8A-4147-A177-3AD203B41FA5}">
                      <a16:colId xmlns:a16="http://schemas.microsoft.com/office/drawing/2014/main" xmlns="" val="20001"/>
                    </a:ext>
                  </a:extLst>
                </a:gridCol>
                <a:gridCol w="710911">
                  <a:extLst>
                    <a:ext uri="{9D8B030D-6E8A-4147-A177-3AD203B41FA5}">
                      <a16:colId xmlns:a16="http://schemas.microsoft.com/office/drawing/2014/main" xmlns="" val="20002"/>
                    </a:ext>
                  </a:extLst>
                </a:gridCol>
                <a:gridCol w="734483">
                  <a:extLst>
                    <a:ext uri="{9D8B030D-6E8A-4147-A177-3AD203B41FA5}">
                      <a16:colId xmlns:a16="http://schemas.microsoft.com/office/drawing/2014/main" xmlns="" val="20003"/>
                    </a:ext>
                  </a:extLst>
                </a:gridCol>
                <a:gridCol w="572836">
                  <a:extLst>
                    <a:ext uri="{9D8B030D-6E8A-4147-A177-3AD203B41FA5}">
                      <a16:colId xmlns:a16="http://schemas.microsoft.com/office/drawing/2014/main" xmlns="" val="20004"/>
                    </a:ext>
                  </a:extLst>
                </a:gridCol>
              </a:tblGrid>
              <a:tr h="246885">
                <a:tc gridSpan="2">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a16="http://schemas.microsoft.com/office/drawing/2014/main" xmlns="" val="10000"/>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健康寿命</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70.42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69.39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1"/>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73.62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72.55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10002"/>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平均寿命</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79.59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78.99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3"/>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86.35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85.93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10004"/>
                  </a:ext>
                </a:extLst>
              </a:tr>
            </a:tbl>
          </a:graphicData>
        </a:graphic>
      </p:graphicFrame>
      <p:sp>
        <p:nvSpPr>
          <p:cNvPr id="15" name="正方形/長方形 14"/>
          <p:cNvSpPr/>
          <p:nvPr/>
        </p:nvSpPr>
        <p:spPr>
          <a:xfrm>
            <a:off x="7524329" y="5032921"/>
            <a:ext cx="1283008" cy="1418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23528" y="1378511"/>
            <a:ext cx="4374253" cy="255454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大阪府は全国のなかでも有訴率が高く（男性</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位、女性</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死亡原因</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のトップで</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あるがん（悪性新生物）</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、二番目の心</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疾患</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、あるいは一人</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当たり医療費が高額になる高血性疾患など</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でも死亡率</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が高い。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その結果、平均寿命も全都道府県の中で低い水準にあり、「健康的に生活できる期間」である健康寿命も、男性はワースト４位、女性はワースト３位と、厳しい状況。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469679" y="4811220"/>
            <a:ext cx="4248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95536" y="4908579"/>
            <a:ext cx="4212936" cy="1661993"/>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＜凡例＞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①有訴者率</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人口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人あたりの，病気やけがなどで自覚症状</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のある人（有訴者）の比率。</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年齢調整死亡率</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年齢構成の異なる地域間で死亡状況の比較</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ができるように年齢構成を調整した死亡率（人口</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万対）</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健康寿命・</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日常的・継続的な医療・介護に依存しないで、自分の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心身で生命維持し、自立した生活ができる生存期間のこと</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58353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8972" y="6501538"/>
            <a:ext cx="2133600" cy="365125"/>
          </a:xfrm>
        </p:spPr>
        <p:txBody>
          <a:bodyPr/>
          <a:lstStyle/>
          <a:p>
            <a:fld id="{2788D170-ED78-4CD6-9DF7-18AA74CDFCD5}" type="slidenum">
              <a:rPr kumimoji="1" lang="ja-JP" altLang="en-US" smtClean="0"/>
              <a:t>5</a:t>
            </a:fld>
            <a:endParaRPr kumimoji="1" lang="ja-JP" altLang="en-US" dirty="0"/>
          </a:p>
        </p:txBody>
      </p:sp>
      <p:sp>
        <p:nvSpPr>
          <p:cNvPr id="5" name="正方形/長方形 4"/>
          <p:cNvSpPr/>
          <p:nvPr/>
        </p:nvSpPr>
        <p:spPr>
          <a:xfrm>
            <a:off x="171541" y="95463"/>
            <a:ext cx="7444667"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大阪における健康長寿の課題</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①府民の健康状態（高齢期の環境）</a:t>
            </a:r>
            <a:endParaRPr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16472" y="54868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3" name="グラフ 42"/>
          <p:cNvGraphicFramePr/>
          <p:nvPr>
            <p:extLst>
              <p:ext uri="{D42A27DB-BD31-4B8C-83A1-F6EECF244321}">
                <p14:modId xmlns:p14="http://schemas.microsoft.com/office/powerpoint/2010/main" val="2236536173"/>
              </p:ext>
            </p:extLst>
          </p:nvPr>
        </p:nvGraphicFramePr>
        <p:xfrm>
          <a:off x="115880" y="3774982"/>
          <a:ext cx="2693990" cy="2568890"/>
        </p:xfrm>
        <a:graphic>
          <a:graphicData uri="http://schemas.openxmlformats.org/drawingml/2006/chart">
            <c:chart xmlns:c="http://schemas.openxmlformats.org/drawingml/2006/chart" xmlns:r="http://schemas.openxmlformats.org/officeDocument/2006/relationships" r:id="rId2"/>
          </a:graphicData>
        </a:graphic>
      </p:graphicFrame>
      <p:sp>
        <p:nvSpPr>
          <p:cNvPr id="44" name="テキスト ボックス 43"/>
          <p:cNvSpPr txBox="1"/>
          <p:nvPr/>
        </p:nvSpPr>
        <p:spPr>
          <a:xfrm>
            <a:off x="3183978" y="3429000"/>
            <a:ext cx="2562594" cy="261610"/>
          </a:xfrm>
          <a:prstGeom prst="rect">
            <a:avLst/>
          </a:prstGeom>
          <a:noFill/>
        </p:spPr>
        <p:txBody>
          <a:bodyPr wrap="square" rtlCol="0">
            <a:spAutoFit/>
          </a:bodyPr>
          <a:lstStyle/>
          <a:p>
            <a:pPr algn="ctr"/>
            <a:r>
              <a:rPr lang="ja-JP" altLang="en-US" sz="1100" u="sng" dirty="0">
                <a:latin typeface="Meiryo UI" panose="020B0604030504040204" pitchFamily="50" charset="-128"/>
                <a:ea typeface="Meiryo UI" panose="020B0604030504040204" pitchFamily="50" charset="-128"/>
              </a:rPr>
              <a:t>全世帯</a:t>
            </a:r>
            <a:r>
              <a:rPr kumimoji="1" lang="ja-JP" altLang="en-US" sz="1100" u="sng" dirty="0">
                <a:latin typeface="Meiryo UI" panose="020B0604030504040204" pitchFamily="50" charset="-128"/>
                <a:ea typeface="Meiryo UI" panose="020B0604030504040204" pitchFamily="50" charset="-128"/>
              </a:rPr>
              <a:t>に占める単身高齢世帯比率</a:t>
            </a:r>
          </a:p>
        </p:txBody>
      </p:sp>
      <p:graphicFrame>
        <p:nvGraphicFramePr>
          <p:cNvPr id="45" name="グラフ 44"/>
          <p:cNvGraphicFramePr/>
          <p:nvPr>
            <p:extLst>
              <p:ext uri="{D42A27DB-BD31-4B8C-83A1-F6EECF244321}">
                <p14:modId xmlns:p14="http://schemas.microsoft.com/office/powerpoint/2010/main" val="1609977877"/>
              </p:ext>
            </p:extLst>
          </p:nvPr>
        </p:nvGraphicFramePr>
        <p:xfrm>
          <a:off x="3144840" y="3905758"/>
          <a:ext cx="2457715" cy="2339210"/>
        </p:xfrm>
        <a:graphic>
          <a:graphicData uri="http://schemas.openxmlformats.org/drawingml/2006/chart">
            <c:chart xmlns:c="http://schemas.openxmlformats.org/drawingml/2006/chart" xmlns:r="http://schemas.openxmlformats.org/officeDocument/2006/relationships" r:id="rId3"/>
          </a:graphicData>
        </a:graphic>
      </p:graphicFrame>
      <p:sp>
        <p:nvSpPr>
          <p:cNvPr id="46" name="右矢印 45"/>
          <p:cNvSpPr/>
          <p:nvPr/>
        </p:nvSpPr>
        <p:spPr>
          <a:xfrm>
            <a:off x="4270452" y="5243316"/>
            <a:ext cx="396000" cy="432000"/>
          </a:xfrm>
          <a:prstGeom prst="rightArrow">
            <a:avLst/>
          </a:prstGeom>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3501997" y="5259261"/>
            <a:ext cx="646331" cy="400110"/>
          </a:xfrm>
          <a:prstGeom prst="rect">
            <a:avLst/>
          </a:prstGeom>
          <a:noFill/>
        </p:spPr>
        <p:txBody>
          <a:bodyPr vert="eaVert" wrap="none" rtlCol="0">
            <a:spAutoFit/>
          </a:bodyPr>
          <a:lstStyle/>
          <a:p>
            <a:r>
              <a:rPr kumimoji="1" lang="ja-JP" altLang="en-US" sz="800" dirty="0">
                <a:latin typeface="Meiryo UI" panose="020B0604030504040204" pitchFamily="50" charset="-128"/>
                <a:ea typeface="Meiryo UI" panose="020B0604030504040204" pitchFamily="50" charset="-128"/>
              </a:rPr>
              <a:t>愛知県</a:t>
            </a:r>
            <a:endParaRPr kumimoji="1" lang="en-US" altLang="ja-JP" sz="8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東京都</a:t>
            </a:r>
            <a:endParaRPr kumimoji="1" lang="en-US" altLang="ja-JP" sz="8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a:t>
            </a:r>
          </a:p>
        </p:txBody>
      </p:sp>
      <p:sp>
        <p:nvSpPr>
          <p:cNvPr id="48" name="テキスト ボックス 47"/>
          <p:cNvSpPr txBox="1"/>
          <p:nvPr/>
        </p:nvSpPr>
        <p:spPr>
          <a:xfrm>
            <a:off x="4812209" y="5259261"/>
            <a:ext cx="646331" cy="400110"/>
          </a:xfrm>
          <a:prstGeom prst="rect">
            <a:avLst/>
          </a:prstGeom>
          <a:noFill/>
        </p:spPr>
        <p:txBody>
          <a:bodyPr vert="eaVert" wrap="none" rtlCol="0">
            <a:spAutoFit/>
          </a:bodyPr>
          <a:lstStyle/>
          <a:p>
            <a:r>
              <a:rPr kumimoji="1" lang="ja-JP" altLang="en-US" sz="800" dirty="0">
                <a:latin typeface="Meiryo UI" panose="020B0604030504040204" pitchFamily="50" charset="-128"/>
                <a:ea typeface="Meiryo UI" panose="020B0604030504040204" pitchFamily="50" charset="-128"/>
              </a:rPr>
              <a:t>愛知県</a:t>
            </a:r>
            <a:endParaRPr kumimoji="1" lang="en-US" altLang="ja-JP" sz="8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東京都</a:t>
            </a:r>
            <a:endParaRPr kumimoji="1" lang="en-US" altLang="ja-JP" sz="8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a:t>
            </a:r>
          </a:p>
        </p:txBody>
      </p:sp>
      <p:sp>
        <p:nvSpPr>
          <p:cNvPr id="49" name="テキスト ボックス 48"/>
          <p:cNvSpPr txBox="1"/>
          <p:nvPr/>
        </p:nvSpPr>
        <p:spPr>
          <a:xfrm>
            <a:off x="4691729" y="3805786"/>
            <a:ext cx="475200" cy="252000"/>
          </a:xfrm>
          <a:prstGeom prst="ellipse">
            <a:avLst/>
          </a:prstGeom>
          <a:solidFill>
            <a:schemeClr val="tx1">
              <a:lumMod val="75000"/>
              <a:lumOff val="25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nchor="ctr" anchorCtr="1">
            <a:noAutofit/>
          </a:bodyPr>
          <a:lstStyle/>
          <a:p>
            <a:r>
              <a:rPr kumimoji="1" lang="en-US" altLang="ja-JP" sz="900" b="1" dirty="0">
                <a:solidFill>
                  <a:schemeClr val="bg1"/>
                </a:solidFill>
                <a:latin typeface="Meiryo UI" panose="020B0604030504040204" pitchFamily="50" charset="-128"/>
                <a:ea typeface="Meiryo UI" panose="020B0604030504040204" pitchFamily="50" charset="-128"/>
              </a:rPr>
              <a:t>1/6</a:t>
            </a:r>
            <a:endParaRPr kumimoji="1" lang="ja-JP" altLang="en-US" sz="900" b="1" dirty="0">
              <a:solidFill>
                <a:schemeClr val="bg1"/>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384953" y="4174593"/>
            <a:ext cx="432000" cy="252000"/>
          </a:xfrm>
          <a:prstGeom prst="ellipse">
            <a:avLst/>
          </a:prstGeom>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nchor="ctr" anchorCtr="1">
            <a:noAutofit/>
          </a:bodyPr>
          <a:lstStyle/>
          <a:p>
            <a:r>
              <a:rPr kumimoji="1" lang="en-US" altLang="ja-JP" sz="900" dirty="0">
                <a:latin typeface="Meiryo UI" panose="020B0604030504040204" pitchFamily="50" charset="-128"/>
                <a:ea typeface="Meiryo UI" panose="020B0604030504040204" pitchFamily="50" charset="-128"/>
              </a:rPr>
              <a:t>1/10</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51" name="グラフ 50"/>
          <p:cNvGraphicFramePr/>
          <p:nvPr>
            <p:extLst>
              <p:ext uri="{D42A27DB-BD31-4B8C-83A1-F6EECF244321}">
                <p14:modId xmlns:p14="http://schemas.microsoft.com/office/powerpoint/2010/main" val="2065516065"/>
              </p:ext>
            </p:extLst>
          </p:nvPr>
        </p:nvGraphicFramePr>
        <p:xfrm>
          <a:off x="5711260" y="3971314"/>
          <a:ext cx="2939117" cy="2265998"/>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899592" y="1052736"/>
            <a:ext cx="7409399" cy="156966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大阪府は</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、三大都市の中で最も高い水準で高齢化が推移し、特に単身高齢者世帯（孤独な高齢者）の比率が高く、</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2035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年には全世帯の約１／６が単身の高齢者世帯となる。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また「認知症行方不明者数」では全国ワーストの水準にあり、現在でも年間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人近い認知症による行方不明者がいるなか、高齢化に伴い更なる増加が危惧される。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形吹き出し 1"/>
          <p:cNvSpPr/>
          <p:nvPr/>
        </p:nvSpPr>
        <p:spPr>
          <a:xfrm>
            <a:off x="8100392" y="3505843"/>
            <a:ext cx="914400" cy="612648"/>
          </a:xfrm>
          <a:prstGeom prst="wedgeEllipseCallout">
            <a:avLst>
              <a:gd name="adj1" fmla="val -33141"/>
              <a:gd name="adj2" fmla="val 53315"/>
            </a:avLst>
          </a:prstGeom>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実数では</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1921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人／年</a:t>
            </a:r>
          </a:p>
        </p:txBody>
      </p:sp>
      <p:sp>
        <p:nvSpPr>
          <p:cNvPr id="18" name="テキスト ボックス 17"/>
          <p:cNvSpPr txBox="1"/>
          <p:nvPr/>
        </p:nvSpPr>
        <p:spPr>
          <a:xfrm>
            <a:off x="6081096" y="3429000"/>
            <a:ext cx="2196000" cy="415498"/>
          </a:xfrm>
          <a:prstGeom prst="rect">
            <a:avLst/>
          </a:prstGeom>
          <a:noFill/>
        </p:spPr>
        <p:txBody>
          <a:bodyPr wrap="square" rtlCol="0">
            <a:spAutoFit/>
          </a:bodyPr>
          <a:lstStyle/>
          <a:p>
            <a:pPr algn="ctr"/>
            <a:r>
              <a:rPr kumimoji="1" lang="ja-JP" altLang="en-US" sz="1100" u="sng" dirty="0">
                <a:latin typeface="Meiryo UI" panose="020B0604030504040204" pitchFamily="50" charset="-128"/>
                <a:ea typeface="Meiryo UI" panose="020B0604030504040204" pitchFamily="50" charset="-128"/>
              </a:rPr>
              <a:t>認知症行方不明者数上位５府県</a:t>
            </a:r>
            <a:endParaRPr kumimoji="1" lang="en-US" altLang="ja-JP" sz="1100" u="sng"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65</a:t>
            </a:r>
            <a:r>
              <a:rPr kumimoji="1" lang="ja-JP" altLang="en-US" sz="1000" dirty="0">
                <a:latin typeface="Meiryo UI" panose="020B0604030504040204" pitchFamily="50" charset="-128"/>
                <a:ea typeface="Meiryo UI" panose="020B0604030504040204" pitchFamily="50" charset="-128"/>
              </a:rPr>
              <a:t>歳以上人口</a:t>
            </a:r>
            <a:r>
              <a:rPr kumimoji="1" lang="en-US" altLang="ja-JP" sz="1000" dirty="0">
                <a:latin typeface="Meiryo UI" panose="020B0604030504040204" pitchFamily="50" charset="-128"/>
                <a:ea typeface="Meiryo UI" panose="020B0604030504040204" pitchFamily="50" charset="-128"/>
              </a:rPr>
              <a:t>10</a:t>
            </a:r>
            <a:r>
              <a:rPr kumimoji="1" lang="ja-JP" altLang="en-US" sz="1000" dirty="0">
                <a:latin typeface="Meiryo UI" panose="020B0604030504040204" pitchFamily="50" charset="-128"/>
                <a:ea typeface="Meiryo UI" panose="020B0604030504040204" pitchFamily="50" charset="-128"/>
              </a:rPr>
              <a:t>万人当たり）</a:t>
            </a:r>
          </a:p>
        </p:txBody>
      </p:sp>
      <p:sp>
        <p:nvSpPr>
          <p:cNvPr id="19" name="テキスト ボックス 18"/>
          <p:cNvSpPr txBox="1"/>
          <p:nvPr/>
        </p:nvSpPr>
        <p:spPr>
          <a:xfrm>
            <a:off x="598212" y="3429000"/>
            <a:ext cx="1908000" cy="261610"/>
          </a:xfrm>
          <a:prstGeom prst="rect">
            <a:avLst/>
          </a:prstGeom>
          <a:noFill/>
        </p:spPr>
        <p:txBody>
          <a:bodyPr wrap="square" rtlCol="0">
            <a:spAutoFit/>
          </a:bodyPr>
          <a:lstStyle/>
          <a:p>
            <a:pPr algn="ctr"/>
            <a:r>
              <a:rPr kumimoji="1" lang="ja-JP" altLang="en-US" sz="1100" u="sng" dirty="0">
                <a:latin typeface="Meiryo UI" panose="020B0604030504040204" pitchFamily="50" charset="-128"/>
                <a:ea typeface="Meiryo UI" panose="020B0604030504040204" pitchFamily="50" charset="-128"/>
              </a:rPr>
              <a:t>三大都市</a:t>
            </a:r>
            <a:r>
              <a:rPr lang="ja-JP" altLang="en-US" sz="1100" u="sng" dirty="0">
                <a:latin typeface="Meiryo UI" panose="020B0604030504040204" pitchFamily="50" charset="-128"/>
                <a:ea typeface="Meiryo UI" panose="020B0604030504040204" pitchFamily="50" charset="-128"/>
              </a:rPr>
              <a:t>の</a:t>
            </a:r>
            <a:r>
              <a:rPr kumimoji="1" lang="ja-JP" altLang="en-US" sz="1100" u="sng" dirty="0">
                <a:latin typeface="Meiryo UI" panose="020B0604030504040204" pitchFamily="50" charset="-128"/>
                <a:ea typeface="Meiryo UI" panose="020B0604030504040204" pitchFamily="50" charset="-128"/>
              </a:rPr>
              <a:t>高齢化率</a:t>
            </a:r>
            <a:r>
              <a:rPr lang="ja-JP" altLang="en-US" sz="1100" u="sng" dirty="0">
                <a:latin typeface="Meiryo UI" panose="020B0604030504040204" pitchFamily="50" charset="-128"/>
                <a:ea typeface="Meiryo UI" panose="020B0604030504040204" pitchFamily="50" charset="-128"/>
              </a:rPr>
              <a:t>の推移</a:t>
            </a:r>
            <a:endParaRPr kumimoji="1" lang="en-US" altLang="ja-JP" sz="1100" u="sng"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644262" y="4026372"/>
            <a:ext cx="415498"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大阪</a:t>
            </a:r>
          </a:p>
        </p:txBody>
      </p:sp>
      <p:sp>
        <p:nvSpPr>
          <p:cNvPr id="21" name="テキスト ボックス 20"/>
          <p:cNvSpPr txBox="1"/>
          <p:nvPr/>
        </p:nvSpPr>
        <p:spPr>
          <a:xfrm>
            <a:off x="2644262" y="4415068"/>
            <a:ext cx="415498"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東京</a:t>
            </a:r>
            <a:endParaRPr kumimoji="1" lang="ja-JP" altLang="en-US" sz="9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642000" y="4213600"/>
            <a:ext cx="415498"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愛知</a:t>
            </a:r>
            <a:endParaRPr kumimoji="1" lang="ja-JP" altLang="en-US" sz="9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114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4904" y="6448251"/>
            <a:ext cx="2133600" cy="365125"/>
          </a:xfrm>
        </p:spPr>
        <p:txBody>
          <a:bodyPr/>
          <a:lstStyle/>
          <a:p>
            <a:fld id="{2788D170-ED78-4CD6-9DF7-18AA74CDFCD5}" type="slidenum">
              <a:rPr kumimoji="1" lang="ja-JP" altLang="en-US" smtClean="0"/>
              <a:t>6</a:t>
            </a:fld>
            <a:endParaRPr kumimoji="1" lang="ja-JP" altLang="en-US" dirty="0"/>
          </a:p>
        </p:txBody>
      </p:sp>
      <p:sp>
        <p:nvSpPr>
          <p:cNvPr id="5" name="正方形/長方形 4"/>
          <p:cNvSpPr/>
          <p:nvPr/>
        </p:nvSpPr>
        <p:spPr>
          <a:xfrm>
            <a:off x="171541" y="95463"/>
            <a:ext cx="8258992"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大阪における健康長寿の課題</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②医療の供給状況（ヘルスケア人材の不足）</a:t>
            </a:r>
            <a:endParaRPr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16472" y="54868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42380" y="703328"/>
            <a:ext cx="4266481" cy="3031599"/>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＜保健師の需要拡大と大阪の人材不足＞</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保健師の需要が高まる中、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保健師数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全国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ワースト２。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一方で、保健師確保に関する全国調査によると、市町村が保健師を募集しない理由の４割は「人員枠がない」ことを理由にしている。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p:nvPr>
            <p:extLst>
              <p:ext uri="{D42A27DB-BD31-4B8C-83A1-F6EECF244321}">
                <p14:modId xmlns:p14="http://schemas.microsoft.com/office/powerpoint/2010/main" val="1582058150"/>
              </p:ext>
            </p:extLst>
          </p:nvPr>
        </p:nvGraphicFramePr>
        <p:xfrm>
          <a:off x="5479176" y="908721"/>
          <a:ext cx="3017201" cy="2520279"/>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8011857" y="2406820"/>
            <a:ext cx="1024639"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位）</a:t>
            </a:r>
          </a:p>
        </p:txBody>
      </p:sp>
      <p:sp>
        <p:nvSpPr>
          <p:cNvPr id="12" name="テキスト ボックス 11"/>
          <p:cNvSpPr txBox="1"/>
          <p:nvPr/>
        </p:nvSpPr>
        <p:spPr>
          <a:xfrm>
            <a:off x="5940709" y="689661"/>
            <a:ext cx="2534668"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保健師数の推移（人口</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万人対）</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113669" y="1047219"/>
            <a:ext cx="415498"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全国</a:t>
            </a:r>
          </a:p>
        </p:txBody>
      </p:sp>
      <p:sp>
        <p:nvSpPr>
          <p:cNvPr id="14" name="テキスト ボックス 13"/>
          <p:cNvSpPr txBox="1"/>
          <p:nvPr/>
        </p:nvSpPr>
        <p:spPr>
          <a:xfrm>
            <a:off x="8011857" y="1526988"/>
            <a:ext cx="530915"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愛知県</a:t>
            </a:r>
          </a:p>
        </p:txBody>
      </p:sp>
      <p:sp>
        <p:nvSpPr>
          <p:cNvPr id="15" name="テキスト ボックス 14"/>
          <p:cNvSpPr txBox="1"/>
          <p:nvPr/>
        </p:nvSpPr>
        <p:spPr>
          <a:xfrm>
            <a:off x="8011857" y="1989466"/>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東京都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95536" y="3666257"/>
            <a:ext cx="4279457"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介護</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人材</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不足（需給ギャップ）＞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p:nvPr>
            <p:extLst>
              <p:ext uri="{D42A27DB-BD31-4B8C-83A1-F6EECF244321}">
                <p14:modId xmlns:p14="http://schemas.microsoft.com/office/powerpoint/2010/main" val="2518152660"/>
              </p:ext>
            </p:extLst>
          </p:nvPr>
        </p:nvGraphicFramePr>
        <p:xfrm>
          <a:off x="5364088" y="3816743"/>
          <a:ext cx="2919579" cy="2520713"/>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直線コネクタ 29"/>
          <p:cNvCxnSpPr>
            <a:cxnSpLocks/>
          </p:cNvCxnSpPr>
          <p:nvPr/>
        </p:nvCxnSpPr>
        <p:spPr>
          <a:xfrm flipV="1">
            <a:off x="6732240" y="4208512"/>
            <a:ext cx="676882" cy="64534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cxnSpLocks/>
          </p:cNvCxnSpPr>
          <p:nvPr/>
        </p:nvCxnSpPr>
        <p:spPr>
          <a:xfrm flipV="1">
            <a:off x="6548204" y="4041642"/>
            <a:ext cx="749477" cy="5539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14"/>
          <p:cNvSpPr>
            <a:spLocks noChangeArrowheads="1"/>
          </p:cNvSpPr>
          <p:nvPr/>
        </p:nvSpPr>
        <p:spPr bwMode="auto">
          <a:xfrm>
            <a:off x="453476" y="4001129"/>
            <a:ext cx="43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spcBef>
                <a:spcPts val="6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大阪府では、</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年には約</a:t>
            </a:r>
            <a:r>
              <a:rPr lang="en-US" altLang="ja-JP" sz="1400" dirty="0">
                <a:latin typeface="Meiryo UI" panose="020B0604030504040204" pitchFamily="50" charset="-128"/>
                <a:ea typeface="Meiryo UI" panose="020B0604030504040204" pitchFamily="50" charset="-128"/>
              </a:rPr>
              <a:t>21.9</a:t>
            </a:r>
            <a:r>
              <a:rPr lang="ja-JP" altLang="en-US" sz="1400" dirty="0">
                <a:latin typeface="Meiryo UI" panose="020B0604030504040204" pitchFamily="50" charset="-128"/>
                <a:ea typeface="Meiryo UI" panose="020B0604030504040204" pitchFamily="50" charset="-128"/>
              </a:rPr>
              <a:t>万人（</a:t>
            </a:r>
            <a:r>
              <a:rPr lang="en-US" altLang="ja-JP" sz="1400" dirty="0">
                <a:latin typeface="Meiryo UI" panose="020B0604030504040204" pitchFamily="50" charset="-128"/>
                <a:ea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rPr>
              <a:t>年度の約</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倍）の介護人材ニーズがあると</a:t>
            </a:r>
            <a:r>
              <a:rPr lang="ja-JP" altLang="en-US" sz="1400" dirty="0" smtClean="0">
                <a:latin typeface="Meiryo UI" panose="020B0604030504040204" pitchFamily="50" charset="-128"/>
                <a:ea typeface="Meiryo UI" panose="020B0604030504040204" pitchFamily="50" charset="-128"/>
              </a:rPr>
              <a:t>見込まれるが、介護</a:t>
            </a:r>
            <a:r>
              <a:rPr lang="ja-JP" altLang="en-US" sz="1400" dirty="0">
                <a:latin typeface="Meiryo UI" panose="020B0604030504040204" pitchFamily="50" charset="-128"/>
                <a:ea typeface="Meiryo UI" panose="020B0604030504040204" pitchFamily="50" charset="-128"/>
              </a:rPr>
              <a:t>人材ニーズ</a:t>
            </a:r>
            <a:r>
              <a:rPr lang="ja-JP" altLang="en-US" sz="1400" dirty="0" smtClean="0">
                <a:latin typeface="Meiryo UI" panose="020B0604030504040204" pitchFamily="50" charset="-128"/>
                <a:ea typeface="Meiryo UI" panose="020B0604030504040204" pitchFamily="50" charset="-128"/>
              </a:rPr>
              <a:t>の増加</a:t>
            </a:r>
            <a:r>
              <a:rPr lang="ja-JP" altLang="en-US" sz="1400" dirty="0">
                <a:latin typeface="Meiryo UI" panose="020B0604030504040204" pitchFamily="50" charset="-128"/>
                <a:ea typeface="Meiryo UI" panose="020B0604030504040204" pitchFamily="50" charset="-128"/>
              </a:rPr>
              <a:t>により、大阪府における需給の</a:t>
            </a:r>
            <a:r>
              <a:rPr lang="ja-JP" altLang="en-US" sz="1400" dirty="0" smtClean="0">
                <a:latin typeface="Meiryo UI" panose="020B0604030504040204" pitchFamily="50" charset="-128"/>
                <a:ea typeface="Meiryo UI" panose="020B0604030504040204" pitchFamily="50" charset="-128"/>
              </a:rPr>
              <a:t>ギャップ（不足）は</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千人と推計されている。</a:t>
            </a:r>
            <a:endParaRPr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478069" y="4032509"/>
            <a:ext cx="505267" cy="261610"/>
          </a:xfrm>
          <a:prstGeom prst="rect">
            <a:avLst/>
          </a:prstGeom>
          <a:noFill/>
        </p:spPr>
        <p:txBody>
          <a:bodyPr wrap="none" rtlCol="0">
            <a:spAutoFit/>
          </a:bodyPr>
          <a:lstStyle/>
          <a:p>
            <a:r>
              <a:rPr kumimoji="1" lang="en-US" altLang="ja-JP" sz="1100" dirty="0"/>
              <a:t>1.6</a:t>
            </a:r>
            <a:r>
              <a:rPr kumimoji="1" lang="ja-JP" altLang="en-US" sz="1100" dirty="0"/>
              <a:t>倍</a:t>
            </a:r>
          </a:p>
        </p:txBody>
      </p:sp>
      <p:sp>
        <p:nvSpPr>
          <p:cNvPr id="39" name="テキスト ボックス 38"/>
          <p:cNvSpPr txBox="1"/>
          <p:nvPr/>
        </p:nvSpPr>
        <p:spPr>
          <a:xfrm>
            <a:off x="7997448" y="4129061"/>
            <a:ext cx="1059906" cy="400110"/>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介護人材不足</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（需給ギャップ）</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二等辺三角形 39"/>
          <p:cNvSpPr/>
          <p:nvPr/>
        </p:nvSpPr>
        <p:spPr>
          <a:xfrm rot="5400000">
            <a:off x="7802551" y="4265096"/>
            <a:ext cx="324000" cy="144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7340928" y="3906676"/>
            <a:ext cx="559769" cy="230832"/>
          </a:xfrm>
          <a:prstGeom prst="rect">
            <a:avLst/>
          </a:prstGeom>
          <a:noFill/>
        </p:spPr>
        <p:txBody>
          <a:bodyPr wrap="none" rtlCol="0">
            <a:spAutoFit/>
          </a:bodyPr>
          <a:lstStyle/>
          <a:p>
            <a:r>
              <a:rPr kumimoji="1" lang="en-US" altLang="ja-JP" sz="900" dirty="0"/>
              <a:t>219,190</a:t>
            </a:r>
            <a:endParaRPr kumimoji="1" lang="ja-JP" altLang="en-US" sz="900" dirty="0"/>
          </a:p>
        </p:txBody>
      </p:sp>
      <p:sp>
        <p:nvSpPr>
          <p:cNvPr id="42" name="テキスト ボックス 41"/>
          <p:cNvSpPr txBox="1"/>
          <p:nvPr/>
        </p:nvSpPr>
        <p:spPr>
          <a:xfrm>
            <a:off x="6217298" y="4623028"/>
            <a:ext cx="559769" cy="230832"/>
          </a:xfrm>
          <a:prstGeom prst="rect">
            <a:avLst/>
          </a:prstGeom>
          <a:noFill/>
        </p:spPr>
        <p:txBody>
          <a:bodyPr wrap="none" rtlCol="0">
            <a:spAutoFit/>
          </a:bodyPr>
          <a:lstStyle/>
          <a:p>
            <a:r>
              <a:rPr lang="en-US" altLang="ja-JP" sz="900" dirty="0"/>
              <a:t>136,355</a:t>
            </a:r>
            <a:endParaRPr kumimoji="1" lang="ja-JP" altLang="en-US" sz="900" dirty="0"/>
          </a:p>
        </p:txBody>
      </p:sp>
      <p:sp>
        <p:nvSpPr>
          <p:cNvPr id="43" name="テキスト ボックス 42"/>
          <p:cNvSpPr txBox="1"/>
          <p:nvPr/>
        </p:nvSpPr>
        <p:spPr bwMode="auto">
          <a:xfrm>
            <a:off x="5377085" y="6320933"/>
            <a:ext cx="3515395" cy="446276"/>
          </a:xfrm>
          <a:prstGeom prst="rect">
            <a:avLst/>
          </a:prstGeom>
          <a:noFill/>
        </p:spPr>
        <p:txBody>
          <a:bodyPr wrap="square">
            <a:spAutoFit/>
          </a:bodyPr>
          <a:lstStyle/>
          <a:p>
            <a:pPr fontAlgn="auto">
              <a:spcBef>
                <a:spcPts val="600"/>
              </a:spcBef>
              <a:spcAft>
                <a:spcPts val="0"/>
              </a:spcAft>
              <a:defRPr/>
            </a:pPr>
            <a:r>
              <a:rPr lang="ja-JP" altLang="en-US" sz="900" dirty="0">
                <a:latin typeface="Meiryo UI" pitchFamily="50" charset="-128"/>
                <a:ea typeface="Meiryo UI" pitchFamily="50" charset="-128"/>
                <a:cs typeface="Meiryo UI" pitchFamily="50" charset="-128"/>
              </a:rPr>
              <a:t>厚生労働省</a:t>
            </a:r>
            <a:r>
              <a:rPr lang="zh-TW" altLang="en-US" sz="900" dirty="0">
                <a:latin typeface="Meiryo UI" pitchFamily="50" charset="-128"/>
                <a:ea typeface="Meiryo UI" pitchFamily="50" charset="-128"/>
                <a:cs typeface="Meiryo UI" pitchFamily="50" charset="-128"/>
              </a:rPr>
              <a:t>介護人材確保地域戦略会議</a:t>
            </a:r>
            <a:r>
              <a:rPr lang="ja-JP" altLang="en-US" sz="900" dirty="0">
                <a:latin typeface="Meiryo UI" pitchFamily="50" charset="-128"/>
                <a:ea typeface="Meiryo UI" pitchFamily="50" charset="-128"/>
                <a:cs typeface="Meiryo UI" pitchFamily="50" charset="-128"/>
              </a:rPr>
              <a:t>資料</a:t>
            </a:r>
            <a:endParaRPr lang="en-US" altLang="ja-JP" sz="900" dirty="0">
              <a:latin typeface="Meiryo UI" pitchFamily="50" charset="-128"/>
              <a:ea typeface="Meiryo UI" pitchFamily="50" charset="-128"/>
              <a:cs typeface="Meiryo UI" pitchFamily="50" charset="-128"/>
            </a:endParaRPr>
          </a:p>
          <a:p>
            <a:pPr fontAlgn="auto">
              <a:spcBef>
                <a:spcPts val="600"/>
              </a:spcBef>
              <a:spcAft>
                <a:spcPts val="0"/>
              </a:spcAft>
              <a:defRPr/>
            </a:pPr>
            <a:r>
              <a:rPr lang="ja-JP" altLang="en-US" sz="900" dirty="0">
                <a:latin typeface="Meiryo UI" pitchFamily="50" charset="-128"/>
                <a:ea typeface="Meiryo UI" pitchFamily="50" charset="-128"/>
                <a:cs typeface="Meiryo UI" pitchFamily="50" charset="-128"/>
              </a:rPr>
              <a:t>「介護人材確保の総合的・計画的な推進」（平成</a:t>
            </a:r>
            <a:r>
              <a:rPr lang="en-US" altLang="ja-JP" sz="900" dirty="0">
                <a:latin typeface="Meiryo UI" pitchFamily="50" charset="-128"/>
                <a:ea typeface="Meiryo UI" pitchFamily="50" charset="-128"/>
                <a:cs typeface="Meiryo UI" pitchFamily="50" charset="-128"/>
              </a:rPr>
              <a:t>27</a:t>
            </a:r>
            <a:r>
              <a:rPr lang="ja-JP" altLang="en-US" sz="900" dirty="0">
                <a:latin typeface="Meiryo UI" pitchFamily="50" charset="-128"/>
                <a:ea typeface="Meiryo UI" pitchFamily="50" charset="-128"/>
                <a:cs typeface="Meiryo UI" pitchFamily="50" charset="-128"/>
              </a:rPr>
              <a:t>年</a:t>
            </a:r>
            <a:r>
              <a:rPr lang="en-US" altLang="ja-JP" sz="900" dirty="0">
                <a:latin typeface="Meiryo UI" pitchFamily="50" charset="-128"/>
                <a:ea typeface="Meiryo UI" pitchFamily="50" charset="-128"/>
                <a:cs typeface="Meiryo UI" pitchFamily="50" charset="-128"/>
              </a:rPr>
              <a:t>8</a:t>
            </a:r>
            <a:r>
              <a:rPr lang="ja-JP" altLang="en-US" sz="900" dirty="0">
                <a:latin typeface="Meiryo UI" pitchFamily="50" charset="-128"/>
                <a:ea typeface="Meiryo UI" pitchFamily="50" charset="-128"/>
                <a:cs typeface="Meiryo UI" pitchFamily="50" charset="-128"/>
              </a:rPr>
              <a:t>月より抜粋）</a:t>
            </a:r>
            <a:endParaRPr lang="en-US" altLang="ja-JP" sz="900" dirty="0">
              <a:latin typeface="Meiryo UI" pitchFamily="50" charset="-128"/>
              <a:ea typeface="Meiryo UI" pitchFamily="50" charset="-128"/>
              <a:cs typeface="Meiryo UI" pitchFamily="50" charset="-128"/>
            </a:endParaRPr>
          </a:p>
        </p:txBody>
      </p:sp>
      <p:sp>
        <p:nvSpPr>
          <p:cNvPr id="46" name="大かっこ 45"/>
          <p:cNvSpPr/>
          <p:nvPr/>
        </p:nvSpPr>
        <p:spPr>
          <a:xfrm>
            <a:off x="617003" y="1472628"/>
            <a:ext cx="4266481" cy="1345944"/>
          </a:xfrm>
          <a:prstGeom prst="bracketPair">
            <a:avLst>
              <a:gd name="adj" fmla="val 714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p:cNvSpPr/>
          <p:nvPr/>
        </p:nvSpPr>
        <p:spPr>
          <a:xfrm>
            <a:off x="689011" y="1522667"/>
            <a:ext cx="4032447" cy="1223412"/>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１．医療制度改革による需要拡大</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「特定健康診査、特定保健指導」の導入により、高血圧等の異常が見つかった場合、生活習慣病として保健師の指導を受けることが義務づけ</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２．高齢社会による需要拡大</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超高齢化に伴い、高齢者の在宅介護ケアや介護福祉施設、特定施設入所者における保健師の需要が急増。</a:t>
            </a:r>
          </a:p>
        </p:txBody>
      </p:sp>
      <p:sp>
        <p:nvSpPr>
          <p:cNvPr id="48" name="テキスト ボックス 47"/>
          <p:cNvSpPr txBox="1"/>
          <p:nvPr/>
        </p:nvSpPr>
        <p:spPr>
          <a:xfrm>
            <a:off x="617003" y="5465185"/>
            <a:ext cx="4156953" cy="1191816"/>
          </a:xfrm>
          <a:prstGeom prst="roundRect">
            <a:avLst/>
          </a:prstGeom>
          <a:solidFill>
            <a:schemeClr val="accent6">
              <a:lumMod val="40000"/>
              <a:lumOff val="60000"/>
            </a:schemeClr>
          </a:solid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高齢化の進展と、在宅医療の</a:t>
            </a:r>
            <a:r>
              <a:rPr kumimoji="1" lang="ja-JP" altLang="en-US" sz="1600" dirty="0" smtClean="0">
                <a:latin typeface="Meiryo UI" panose="020B0604030504040204" pitchFamily="50" charset="-128"/>
                <a:ea typeface="Meiryo UI" panose="020B0604030504040204" pitchFamily="50" charset="-128"/>
              </a:rPr>
              <a:t>強化などにより</a:t>
            </a:r>
            <a:r>
              <a:rPr kumimoji="1" lang="ja-JP" altLang="en-US" sz="1600" dirty="0">
                <a:latin typeface="Meiryo UI" panose="020B0604030504040204" pitchFamily="50" charset="-128"/>
                <a:ea typeface="Meiryo UI" panose="020B0604030504040204" pitchFamily="50" charset="-128"/>
              </a:rPr>
              <a:t>、保健師、訪問</a:t>
            </a:r>
            <a:r>
              <a:rPr kumimoji="1" lang="ja-JP" altLang="en-US" sz="1600" dirty="0" smtClean="0">
                <a:latin typeface="Meiryo UI" panose="020B0604030504040204" pitchFamily="50" charset="-128"/>
                <a:ea typeface="Meiryo UI" panose="020B0604030504040204" pitchFamily="50" charset="-128"/>
              </a:rPr>
              <a:t>看護師（専門看護師）、</a:t>
            </a:r>
            <a:r>
              <a:rPr kumimoji="1" lang="ja-JP" altLang="en-US" sz="1600" dirty="0">
                <a:latin typeface="Meiryo UI" panose="020B0604030504040204" pitchFamily="50" charset="-128"/>
                <a:ea typeface="Meiryo UI" panose="020B0604030504040204" pitchFamily="50" charset="-128"/>
              </a:rPr>
              <a:t>介護福祉士、リハビリ専門職など、あらゆる</a:t>
            </a:r>
            <a:r>
              <a:rPr kumimoji="1" lang="ja-JP" altLang="en-US" sz="1600" dirty="0" smtClean="0">
                <a:latin typeface="Meiryo UI" panose="020B0604030504040204" pitchFamily="50" charset="-128"/>
                <a:ea typeface="Meiryo UI" panose="020B0604030504040204" pitchFamily="50" charset="-128"/>
              </a:rPr>
              <a:t>方面でのヘルスケア</a:t>
            </a:r>
            <a:r>
              <a:rPr kumimoji="1" lang="ja-JP" altLang="en-US" sz="1600" dirty="0">
                <a:latin typeface="Meiryo UI" panose="020B0604030504040204" pitchFamily="50" charset="-128"/>
                <a:ea typeface="Meiryo UI" panose="020B0604030504040204" pitchFamily="50" charset="-128"/>
              </a:rPr>
              <a:t>人材</a:t>
            </a:r>
            <a:r>
              <a:rPr kumimoji="1" lang="ja-JP" altLang="en-US" sz="1600" dirty="0" smtClean="0">
                <a:latin typeface="Meiryo UI" panose="020B0604030504040204" pitchFamily="50" charset="-128"/>
                <a:ea typeface="Meiryo UI" panose="020B0604030504040204" pitchFamily="50" charset="-128"/>
              </a:rPr>
              <a:t>が不足</a:t>
            </a:r>
            <a:r>
              <a:rPr kumimoji="1" lang="ja-JP" altLang="en-US" sz="1600" dirty="0">
                <a:latin typeface="Meiryo UI" panose="020B0604030504040204" pitchFamily="50" charset="-128"/>
                <a:ea typeface="Meiryo UI" panose="020B0604030504040204" pitchFamily="50" charset="-128"/>
              </a:rPr>
              <a:t>すると予想される。</a:t>
            </a:r>
          </a:p>
        </p:txBody>
      </p:sp>
      <p:sp>
        <p:nvSpPr>
          <p:cNvPr id="49" name="二等辺三角形 48"/>
          <p:cNvSpPr/>
          <p:nvPr/>
        </p:nvSpPr>
        <p:spPr>
          <a:xfrm rot="10800000">
            <a:off x="1475656" y="5093619"/>
            <a:ext cx="2644485" cy="20186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940152" y="3584049"/>
            <a:ext cx="2526654"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大阪府における介護人材の需要予測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6279514" y="5299787"/>
            <a:ext cx="466794"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現状</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7208160" y="4898964"/>
            <a:ext cx="857927" cy="253916"/>
          </a:xfrm>
          <a:prstGeom prst="rect">
            <a:avLst/>
          </a:prstGeom>
          <a:noFill/>
        </p:spPr>
        <p:txBody>
          <a:bodyPr wrap="non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供給量予測</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577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4904" y="6520259"/>
            <a:ext cx="2133600" cy="365125"/>
          </a:xfrm>
        </p:spPr>
        <p:txBody>
          <a:bodyPr/>
          <a:lstStyle/>
          <a:p>
            <a:fld id="{2788D170-ED78-4CD6-9DF7-18AA74CDFCD5}" type="slidenum">
              <a:rPr kumimoji="1" lang="ja-JP" altLang="en-US" smtClean="0"/>
              <a:t>7</a:t>
            </a:fld>
            <a:endParaRPr kumimoji="1" lang="ja-JP" altLang="en-US" dirty="0"/>
          </a:p>
        </p:txBody>
      </p:sp>
      <p:sp>
        <p:nvSpPr>
          <p:cNvPr id="5" name="正方形/長方形 4"/>
          <p:cNvSpPr/>
          <p:nvPr/>
        </p:nvSpPr>
        <p:spPr>
          <a:xfrm>
            <a:off x="171541" y="95463"/>
            <a:ext cx="7234673"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大阪における健康長寿の課題</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②医療の供給状況（検診／健診）</a:t>
            </a:r>
            <a:endParaRPr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16472" y="54868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73641" y="4725144"/>
            <a:ext cx="4015070" cy="1191816"/>
          </a:xfrm>
          <a:prstGeom prst="roundRect">
            <a:avLst/>
          </a:prstGeom>
          <a:solidFill>
            <a:schemeClr val="accent6">
              <a:lumMod val="40000"/>
              <a:lumOff val="60000"/>
            </a:schemeClr>
          </a:solid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健康寿命の延伸、</a:t>
            </a:r>
            <a:r>
              <a:rPr kumimoji="1" lang="en-US" altLang="ja-JP" sz="1600" dirty="0" smtClean="0">
                <a:latin typeface="Meiryo UI" panose="020B0604030504040204" pitchFamily="50" charset="-128"/>
                <a:ea typeface="Meiryo UI" panose="020B0604030504040204" pitchFamily="50" charset="-128"/>
              </a:rPr>
              <a:t>QOL</a:t>
            </a:r>
            <a:r>
              <a:rPr lang="ja-JP" altLang="en-US" sz="1600" baseline="30000" dirty="0">
                <a:latin typeface="Meiryo UI" panose="020B0604030504040204" pitchFamily="50" charset="-128"/>
                <a:ea typeface="Meiryo UI" panose="020B0604030504040204" pitchFamily="50" charset="-128"/>
              </a:rPr>
              <a:t> （</a:t>
            </a:r>
            <a:r>
              <a:rPr lang="en-US" altLang="ja-JP" sz="1600" baseline="30000" dirty="0" smtClean="0">
                <a:latin typeface="Meiryo UI" panose="020B0604030504040204" pitchFamily="50" charset="-128"/>
                <a:ea typeface="Meiryo UI" panose="020B0604030504040204" pitchFamily="50" charset="-128"/>
              </a:rPr>
              <a:t>※</a:t>
            </a:r>
            <a:r>
              <a:rPr lang="ja-JP" altLang="en-US" sz="1600" baseline="300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の</a:t>
            </a:r>
            <a:r>
              <a:rPr kumimoji="1" lang="ja-JP" altLang="en-US" sz="1600" dirty="0">
                <a:latin typeface="Meiryo UI" panose="020B0604030504040204" pitchFamily="50" charset="-128"/>
                <a:ea typeface="Meiryo UI" panose="020B0604030504040204" pitchFamily="50" charset="-128"/>
              </a:rPr>
              <a:t>向上を実現するためにはがん検診や特定健診の受診が欠かせない。個人の行動変容に対するアプローチが極めて重要</a:t>
            </a:r>
            <a:endParaRPr kumimoji="1" lang="en-US" altLang="ja-JP" sz="1600" dirty="0">
              <a:latin typeface="Meiryo UI" panose="020B0604030504040204" pitchFamily="50" charset="-128"/>
              <a:ea typeface="Meiryo UI" panose="020B0604030504040204" pitchFamily="50" charset="-128"/>
            </a:endParaRPr>
          </a:p>
        </p:txBody>
      </p:sp>
      <p:sp>
        <p:nvSpPr>
          <p:cNvPr id="10" name="テキスト ボックス 12"/>
          <p:cNvSpPr txBox="1">
            <a:spLocks noChangeArrowheads="1"/>
          </p:cNvSpPr>
          <p:nvPr/>
        </p:nvSpPr>
        <p:spPr bwMode="auto">
          <a:xfrm>
            <a:off x="5249155" y="607445"/>
            <a:ext cx="357131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spcBef>
                <a:spcPts val="600"/>
              </a:spcBef>
            </a:pPr>
            <a:r>
              <a:rPr lang="ja-JP" altLang="en-US" sz="1200" dirty="0">
                <a:latin typeface="Meiryo UI" panose="020B0604030504040204" pitchFamily="50" charset="-128"/>
                <a:ea typeface="Meiryo UI" panose="020B0604030504040204" pitchFamily="50" charset="-128"/>
              </a:rPr>
              <a:t>都道府県別がん検診受診率の比較</a:t>
            </a:r>
            <a:endParaRPr lang="en-US" altLang="ja-JP" sz="1200" dirty="0">
              <a:latin typeface="Meiryo UI" panose="020B0604030504040204" pitchFamily="50" charset="-128"/>
              <a:ea typeface="Meiryo UI" panose="020B0604030504040204" pitchFamily="50" charset="-128"/>
            </a:endParaRPr>
          </a:p>
          <a:p>
            <a:pPr algn="ctr">
              <a:spcBef>
                <a:spcPts val="600"/>
              </a:spcBef>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69</a:t>
            </a:r>
            <a:r>
              <a:rPr lang="ja-JP" altLang="en-US" sz="1200" dirty="0">
                <a:latin typeface="Meiryo UI" panose="020B0604030504040204" pitchFamily="50" charset="-128"/>
                <a:ea typeface="Meiryo UI" panose="020B0604030504040204" pitchFamily="50" charset="-128"/>
              </a:rPr>
              <a:t>歳／</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endParaRPr>
          </a:p>
        </p:txBody>
      </p:sp>
      <p:sp>
        <p:nvSpPr>
          <p:cNvPr id="17" name="テキスト ボックス 4"/>
          <p:cNvSpPr txBox="1">
            <a:spLocks noChangeArrowheads="1"/>
          </p:cNvSpPr>
          <p:nvPr/>
        </p:nvSpPr>
        <p:spPr bwMode="auto">
          <a:xfrm>
            <a:off x="326902" y="908720"/>
            <a:ext cx="4392488"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indent="0">
              <a:spcBef>
                <a:spcPts val="600"/>
              </a:spcBef>
            </a:pPr>
            <a:r>
              <a:rPr lang="ja-JP" altLang="en-US" sz="1600" b="1" dirty="0">
                <a:latin typeface="Meiryo UI" panose="020B0604030504040204" pitchFamily="50" charset="-128"/>
                <a:ea typeface="Meiryo UI" panose="020B0604030504040204" pitchFamily="50" charset="-128"/>
              </a:rPr>
              <a:t>＜がん検診受診率＞</a:t>
            </a:r>
            <a:endParaRPr lang="en-US" altLang="ja-JP" sz="1600" b="1" dirty="0">
              <a:latin typeface="Meiryo UI" panose="020B0604030504040204" pitchFamily="50" charset="-128"/>
              <a:ea typeface="Meiryo UI" panose="020B0604030504040204" pitchFamily="50" charset="-128"/>
            </a:endParaRPr>
          </a:p>
          <a:p>
            <a:pPr>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がんの早期診断につながる「がん検診受診率」は</a:t>
            </a:r>
            <a:r>
              <a:rPr lang="ja-JP" altLang="en-US" sz="1600" dirty="0" smtClean="0">
                <a:latin typeface="Meiryo UI" panose="020B0604030504040204" pitchFamily="50" charset="-128"/>
                <a:ea typeface="Meiryo UI" panose="020B0604030504040204" pitchFamily="50" charset="-128"/>
              </a:rPr>
              <a:t>、大阪府では女性</a:t>
            </a:r>
            <a:r>
              <a:rPr lang="ja-JP" altLang="en-US" sz="1600" dirty="0">
                <a:latin typeface="Meiryo UI" panose="020B0604030504040204" pitchFamily="50" charset="-128"/>
                <a:ea typeface="Meiryo UI" panose="020B0604030504040204" pitchFamily="50" charset="-128"/>
              </a:rPr>
              <a:t>の乳がんのワースト２を除いて、すべての受診率が全国ワースト１。</a:t>
            </a:r>
            <a:endParaRPr lang="en-US" altLang="ja-JP" sz="1600" dirty="0">
              <a:latin typeface="Meiryo UI" panose="020B0604030504040204" pitchFamily="50" charset="-128"/>
              <a:ea typeface="Meiryo UI" panose="020B0604030504040204" pitchFamily="50" charset="-128"/>
            </a:endParaRPr>
          </a:p>
          <a:p>
            <a:pPr>
              <a:spcBef>
                <a:spcPts val="600"/>
              </a:spcBef>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受診率は全国</a:t>
            </a:r>
            <a:r>
              <a:rPr lang="ja-JP" altLang="en-US" sz="1600" dirty="0">
                <a:latin typeface="Meiryo UI" panose="020B0604030504040204" pitchFamily="50" charset="-128"/>
                <a:ea typeface="Meiryo UI" panose="020B0604030504040204" pitchFamily="50" charset="-128"/>
              </a:rPr>
              <a:t>平均と比べて５～</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ポイント低い数値となっている。</a:t>
            </a:r>
            <a:endParaRPr lang="en-US" altLang="ja-JP" sz="16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275748166"/>
              </p:ext>
            </p:extLst>
          </p:nvPr>
        </p:nvGraphicFramePr>
        <p:xfrm>
          <a:off x="5292080" y="1172174"/>
          <a:ext cx="3346016" cy="2331720"/>
        </p:xfrm>
        <a:graphic>
          <a:graphicData uri="http://schemas.openxmlformats.org/drawingml/2006/table">
            <a:tbl>
              <a:tblPr firstRow="1" bandRow="1">
                <a:tableStyleId>{5940675A-B579-460E-94D1-54222C63F5DA}</a:tableStyleId>
              </a:tblPr>
              <a:tblGrid>
                <a:gridCol w="787718">
                  <a:extLst>
                    <a:ext uri="{9D8B030D-6E8A-4147-A177-3AD203B41FA5}">
                      <a16:colId xmlns:a16="http://schemas.microsoft.com/office/drawing/2014/main" xmlns="" val="20000"/>
                    </a:ext>
                  </a:extLst>
                </a:gridCol>
                <a:gridCol w="540068">
                  <a:extLst>
                    <a:ext uri="{9D8B030D-6E8A-4147-A177-3AD203B41FA5}">
                      <a16:colId xmlns:a16="http://schemas.microsoft.com/office/drawing/2014/main" xmlns="" val="20001"/>
                    </a:ext>
                  </a:extLst>
                </a:gridCol>
                <a:gridCol w="710911">
                  <a:extLst>
                    <a:ext uri="{9D8B030D-6E8A-4147-A177-3AD203B41FA5}">
                      <a16:colId xmlns:a16="http://schemas.microsoft.com/office/drawing/2014/main" xmlns="" val="20002"/>
                    </a:ext>
                  </a:extLst>
                </a:gridCol>
                <a:gridCol w="734483">
                  <a:extLst>
                    <a:ext uri="{9D8B030D-6E8A-4147-A177-3AD203B41FA5}">
                      <a16:colId xmlns:a16="http://schemas.microsoft.com/office/drawing/2014/main" xmlns="" val="20003"/>
                    </a:ext>
                  </a:extLst>
                </a:gridCol>
                <a:gridCol w="572836">
                  <a:extLst>
                    <a:ext uri="{9D8B030D-6E8A-4147-A177-3AD203B41FA5}">
                      <a16:colId xmlns:a16="http://schemas.microsoft.com/office/drawing/2014/main" xmlns="" val="20004"/>
                    </a:ext>
                  </a:extLst>
                </a:gridCol>
              </a:tblGrid>
              <a:tr h="229297">
                <a:tc gridSpan="2">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a16="http://schemas.microsoft.com/office/drawing/2014/main" xmlns="" val="10000"/>
                  </a:ext>
                </a:extLst>
              </a:tr>
              <a:tr h="229297">
                <a:tc rowSpan="2">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胃がん</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36.6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26.9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1"/>
                  </a:ext>
                </a:extLst>
              </a:tr>
              <a:tr h="229297">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19.3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10002"/>
                  </a:ext>
                </a:extLst>
              </a:tr>
              <a:tr h="229297">
                <a:tc rowSpan="2">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大腸がん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21.6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3"/>
                  </a:ext>
                </a:extLst>
              </a:tr>
              <a:tr h="229297">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23.9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17.7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10004"/>
                  </a:ext>
                </a:extLst>
              </a:tr>
              <a:tr h="229297">
                <a:tc rowSpan="2">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肺がん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26.4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18.0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5"/>
                  </a:ext>
                </a:extLst>
              </a:tr>
              <a:tr h="229297">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23.0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14.9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6"/>
                  </a:ext>
                </a:extLst>
              </a:tr>
              <a:tr h="229297">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乳がん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30.6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24.7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616973434"/>
                  </a:ext>
                </a:extLst>
              </a:tr>
              <a:tr h="229297">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子宮がん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23.7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2220402842"/>
                  </a:ext>
                </a:extLst>
              </a:tr>
            </a:tbl>
          </a:graphicData>
        </a:graphic>
      </p:graphicFrame>
      <p:sp>
        <p:nvSpPr>
          <p:cNvPr id="19" name="正方形/長方形 18"/>
          <p:cNvSpPr/>
          <p:nvPr/>
        </p:nvSpPr>
        <p:spPr>
          <a:xfrm>
            <a:off x="7308304" y="1191012"/>
            <a:ext cx="1332000" cy="23390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4"/>
          <p:cNvSpPr txBox="1">
            <a:spLocks noChangeArrowheads="1"/>
          </p:cNvSpPr>
          <p:nvPr/>
        </p:nvSpPr>
        <p:spPr bwMode="auto">
          <a:xfrm>
            <a:off x="328844" y="2924944"/>
            <a:ext cx="446449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indent="0">
              <a:spcBef>
                <a:spcPts val="600"/>
              </a:spcBef>
            </a:pPr>
            <a:r>
              <a:rPr lang="ja-JP" altLang="en-US" sz="1600" b="1" dirty="0">
                <a:latin typeface="Meiryo UI" panose="020B0604030504040204" pitchFamily="50" charset="-128"/>
                <a:ea typeface="Meiryo UI" panose="020B0604030504040204" pitchFamily="50" charset="-128"/>
              </a:rPr>
              <a:t>＜特定健康診査受診率／特定保健指導実施率＞</a:t>
            </a:r>
            <a:endParaRPr lang="en-US" altLang="ja-JP" sz="1600" b="1" dirty="0">
              <a:latin typeface="Meiryo UI" panose="020B0604030504040204" pitchFamily="50" charset="-128"/>
              <a:ea typeface="Meiryo UI" panose="020B0604030504040204" pitchFamily="50" charset="-128"/>
            </a:endParaRPr>
          </a:p>
          <a:p>
            <a:pPr>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高血圧や高脂肪、糖尿病などの生活習慣病対策として、特定健診や特定保健指導の効果が期待されているが、大阪はいずれの実施率も低い（保健指導実施率は全国ワースト１）</a:t>
            </a:r>
            <a:endParaRPr lang="en-US" altLang="ja-JP" sz="1600" dirty="0">
              <a:latin typeface="Meiryo UI" panose="020B0604030504040204" pitchFamily="50" charset="-128"/>
              <a:ea typeface="Meiryo UI" panose="020B0604030504040204" pitchFamily="50" charset="-128"/>
            </a:endParaRPr>
          </a:p>
        </p:txBody>
      </p:sp>
      <p:graphicFrame>
        <p:nvGraphicFramePr>
          <p:cNvPr id="23" name="グラフ 22"/>
          <p:cNvGraphicFramePr/>
          <p:nvPr>
            <p:extLst>
              <p:ext uri="{D42A27DB-BD31-4B8C-83A1-F6EECF244321}">
                <p14:modId xmlns:p14="http://schemas.microsoft.com/office/powerpoint/2010/main" val="2733485153"/>
              </p:ext>
            </p:extLst>
          </p:nvPr>
        </p:nvGraphicFramePr>
        <p:xfrm>
          <a:off x="4932040" y="4122511"/>
          <a:ext cx="2016224" cy="2216710"/>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直線コネクタ 24"/>
          <p:cNvCxnSpPr/>
          <p:nvPr/>
        </p:nvCxnSpPr>
        <p:spPr>
          <a:xfrm>
            <a:off x="5329332" y="4844913"/>
            <a:ext cx="13681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 name="グラフ 25"/>
          <p:cNvGraphicFramePr/>
          <p:nvPr>
            <p:extLst>
              <p:ext uri="{D42A27DB-BD31-4B8C-83A1-F6EECF244321}">
                <p14:modId xmlns:p14="http://schemas.microsoft.com/office/powerpoint/2010/main" val="480258110"/>
              </p:ext>
            </p:extLst>
          </p:nvPr>
        </p:nvGraphicFramePr>
        <p:xfrm>
          <a:off x="7020272" y="4126922"/>
          <a:ext cx="2016224" cy="2216710"/>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直線コネクタ 26"/>
          <p:cNvCxnSpPr/>
          <p:nvPr/>
        </p:nvCxnSpPr>
        <p:spPr>
          <a:xfrm>
            <a:off x="7388306" y="4567513"/>
            <a:ext cx="13681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194532" y="6268602"/>
            <a:ext cx="753732" cy="261610"/>
          </a:xfrm>
          <a:prstGeom prst="rect">
            <a:avLst/>
          </a:prstGeom>
          <a:ln>
            <a:solidFill>
              <a:schemeClr val="bg1">
                <a:lumMod val="75000"/>
              </a:schemeClr>
            </a:solidFill>
          </a:ln>
        </p:spPr>
        <p:txBody>
          <a:bodyPr wrap="none">
            <a:spAutoFit/>
          </a:bodyPr>
          <a:lstStyle/>
          <a:p>
            <a:r>
              <a:rPr lang="ja-JP" altLang="en-US" sz="1050" b="1" dirty="0">
                <a:latin typeface="Meiryo UI" panose="020B0604030504040204" pitchFamily="50" charset="-128"/>
                <a:ea typeface="Meiryo UI" panose="020B0604030504040204" pitchFamily="50" charset="-128"/>
              </a:rPr>
              <a:t>ワースト６</a:t>
            </a:r>
            <a:endParaRPr lang="ja-JP" altLang="en-US" sz="1050" b="1" dirty="0"/>
          </a:p>
        </p:txBody>
      </p:sp>
      <p:sp>
        <p:nvSpPr>
          <p:cNvPr id="30" name="正方形/長方形 29"/>
          <p:cNvSpPr/>
          <p:nvPr/>
        </p:nvSpPr>
        <p:spPr>
          <a:xfrm>
            <a:off x="8271336" y="6272449"/>
            <a:ext cx="758541" cy="253916"/>
          </a:xfrm>
          <a:prstGeom prst="rect">
            <a:avLst/>
          </a:prstGeom>
          <a:ln>
            <a:solidFill>
              <a:schemeClr val="bg1">
                <a:lumMod val="75000"/>
              </a:schemeClr>
            </a:solidFill>
          </a:ln>
        </p:spPr>
        <p:txBody>
          <a:bodyPr wrap="none">
            <a:spAutoFit/>
          </a:bodyPr>
          <a:lstStyle/>
          <a:p>
            <a:r>
              <a:rPr lang="ja-JP" altLang="en-US" sz="1050" b="1" dirty="0">
                <a:latin typeface="Meiryo UI" panose="020B0604030504040204" pitchFamily="50" charset="-128"/>
                <a:ea typeface="Meiryo UI" panose="020B0604030504040204" pitchFamily="50" charset="-128"/>
              </a:rPr>
              <a:t>ワースト１</a:t>
            </a:r>
            <a:endParaRPr lang="ja-JP" altLang="en-US" sz="1050" b="1" dirty="0"/>
          </a:p>
        </p:txBody>
      </p:sp>
      <p:sp>
        <p:nvSpPr>
          <p:cNvPr id="31" name="二等辺三角形 30"/>
          <p:cNvSpPr/>
          <p:nvPr/>
        </p:nvSpPr>
        <p:spPr>
          <a:xfrm rot="10800000">
            <a:off x="1257293" y="4379262"/>
            <a:ext cx="2644485" cy="20186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206304" y="3731062"/>
            <a:ext cx="1454244" cy="430887"/>
          </a:xfrm>
          <a:prstGeom prst="rect">
            <a:avLst/>
          </a:prstGeom>
        </p:spPr>
        <p:txBody>
          <a:bodyPr wrap="none">
            <a:spAutoFit/>
          </a:bodyPr>
          <a:lstStyle/>
          <a:p>
            <a:pPr algn="ctr"/>
            <a:r>
              <a:rPr lang="ja-JP" altLang="en-US" sz="1100" dirty="0">
                <a:latin typeface="Meiryo UI" panose="020B0604030504040204" pitchFamily="50" charset="-128"/>
                <a:ea typeface="Meiryo UI" panose="020B0604030504040204" pitchFamily="50" charset="-128"/>
              </a:rPr>
              <a:t>特定健康診査受診率</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2014</a:t>
            </a:r>
            <a:r>
              <a:rPr lang="ja-JP" altLang="en-US" sz="1100" dirty="0">
                <a:latin typeface="Meiryo UI" panose="020B0604030504040204" pitchFamily="50" charset="-128"/>
                <a:ea typeface="Meiryo UI" panose="020B0604030504040204" pitchFamily="50" charset="-128"/>
              </a:rPr>
              <a:t>年）</a:t>
            </a:r>
            <a:endParaRPr lang="ja-JP" altLang="en-US" sz="1100" dirty="0"/>
          </a:p>
        </p:txBody>
      </p:sp>
      <p:sp>
        <p:nvSpPr>
          <p:cNvPr id="33" name="正方形/長方形 32"/>
          <p:cNvSpPr/>
          <p:nvPr/>
        </p:nvSpPr>
        <p:spPr>
          <a:xfrm>
            <a:off x="7238570" y="3755161"/>
            <a:ext cx="1454244" cy="430887"/>
          </a:xfrm>
          <a:prstGeom prst="rect">
            <a:avLst/>
          </a:prstGeom>
        </p:spPr>
        <p:txBody>
          <a:bodyPr wrap="none">
            <a:spAutoFit/>
          </a:bodyPr>
          <a:lstStyle/>
          <a:p>
            <a:pPr algn="ctr"/>
            <a:r>
              <a:rPr lang="ja-JP" altLang="en-US" sz="1100" dirty="0">
                <a:latin typeface="Meiryo UI" panose="020B0604030504040204" pitchFamily="50" charset="-128"/>
                <a:ea typeface="Meiryo UI" panose="020B0604030504040204" pitchFamily="50" charset="-128"/>
              </a:rPr>
              <a:t>特定保健指導実施率</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2014</a:t>
            </a:r>
            <a:r>
              <a:rPr lang="ja-JP" altLang="en-US" sz="1100" dirty="0">
                <a:latin typeface="Meiryo UI" panose="020B0604030504040204" pitchFamily="50" charset="-128"/>
                <a:ea typeface="Meiryo UI" panose="020B0604030504040204" pitchFamily="50" charset="-128"/>
              </a:rPr>
              <a:t>年）</a:t>
            </a:r>
            <a:endParaRPr lang="ja-JP" altLang="en-US" sz="1100" dirty="0"/>
          </a:p>
        </p:txBody>
      </p:sp>
      <p:sp>
        <p:nvSpPr>
          <p:cNvPr id="36" name="テキスト ボックス 35"/>
          <p:cNvSpPr txBox="1"/>
          <p:nvPr/>
        </p:nvSpPr>
        <p:spPr>
          <a:xfrm>
            <a:off x="6000213" y="4245749"/>
            <a:ext cx="822661"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全国平均</a:t>
            </a:r>
            <a:r>
              <a:rPr kumimoji="1" lang="en-US" altLang="ja-JP" sz="800" dirty="0">
                <a:latin typeface="Meiryo UI" panose="020B0604030504040204" pitchFamily="50" charset="-128"/>
                <a:ea typeface="Meiryo UI" panose="020B0604030504040204" pitchFamily="50" charset="-128"/>
              </a:rPr>
              <a:t>47.6</a:t>
            </a:r>
            <a:endParaRPr kumimoji="1" lang="ja-JP" altLang="en-US" sz="800" dirty="0">
              <a:latin typeface="Meiryo UI" panose="020B0604030504040204" pitchFamily="50" charset="-128"/>
              <a:ea typeface="Meiryo UI" panose="020B0604030504040204" pitchFamily="50" charset="-128"/>
            </a:endParaRPr>
          </a:p>
        </p:txBody>
      </p:sp>
      <p:cxnSp>
        <p:nvCxnSpPr>
          <p:cNvPr id="38" name="直線コネクタ 37"/>
          <p:cNvCxnSpPr>
            <a:cxnSpLocks/>
            <a:stCxn id="36" idx="1"/>
          </p:cNvCxnSpPr>
          <p:nvPr/>
        </p:nvCxnSpPr>
        <p:spPr>
          <a:xfrm flipH="1">
            <a:off x="5652120" y="4353471"/>
            <a:ext cx="348093" cy="427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7607269" y="4195751"/>
            <a:ext cx="822661"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全国平均</a:t>
            </a:r>
            <a:r>
              <a:rPr lang="en-US" altLang="ja-JP" sz="800" dirty="0">
                <a:latin typeface="Meiryo UI" panose="020B0604030504040204" pitchFamily="50" charset="-128"/>
                <a:ea typeface="Meiryo UI" panose="020B0604030504040204" pitchFamily="50" charset="-128"/>
              </a:rPr>
              <a:t>20.7</a:t>
            </a:r>
            <a:endParaRPr kumimoji="1" lang="ja-JP" altLang="en-US" sz="800" dirty="0">
              <a:latin typeface="Meiryo UI" panose="020B0604030504040204" pitchFamily="50" charset="-128"/>
              <a:ea typeface="Meiryo UI" panose="020B0604030504040204" pitchFamily="50" charset="-128"/>
            </a:endParaRPr>
          </a:p>
        </p:txBody>
      </p:sp>
      <p:cxnSp>
        <p:nvCxnSpPr>
          <p:cNvPr id="41" name="直線コネクタ 40"/>
          <p:cNvCxnSpPr>
            <a:cxnSpLocks/>
            <a:stCxn id="40" idx="1"/>
          </p:cNvCxnSpPr>
          <p:nvPr/>
        </p:nvCxnSpPr>
        <p:spPr>
          <a:xfrm flipH="1">
            <a:off x="7535261" y="4303473"/>
            <a:ext cx="72008" cy="20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11902" y="6022449"/>
            <a:ext cx="3716082" cy="430887"/>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ＱＯＬとは・・・　</a:t>
            </a:r>
            <a:r>
              <a:rPr lang="en-US" altLang="ja-JP" sz="1100" dirty="0">
                <a:latin typeface="Meiryo UI" panose="020B0604030504040204" pitchFamily="50" charset="-128"/>
                <a:ea typeface="Meiryo UI" panose="020B0604030504040204" pitchFamily="50" charset="-128"/>
              </a:rPr>
              <a:t>Quality of Life</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生活の質</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と訳され</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人間らしく</a:t>
            </a:r>
            <a:r>
              <a:rPr lang="ja-JP" altLang="en-US" sz="1100" dirty="0">
                <a:latin typeface="Meiryo UI" panose="020B0604030504040204" pitchFamily="50" charset="-128"/>
                <a:ea typeface="Meiryo UI" panose="020B0604030504040204" pitchFamily="50" charset="-128"/>
              </a:rPr>
              <a:t>、満足して生活しているかを評価する概念</a:t>
            </a:r>
          </a:p>
        </p:txBody>
      </p:sp>
    </p:spTree>
    <p:extLst>
      <p:ext uri="{BB962C8B-B14F-4D97-AF65-F5344CB8AC3E}">
        <p14:creationId xmlns:p14="http://schemas.microsoft.com/office/powerpoint/2010/main" val="30784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48264" y="6492875"/>
            <a:ext cx="2133600" cy="365125"/>
          </a:xfrm>
        </p:spPr>
        <p:txBody>
          <a:bodyPr/>
          <a:lstStyle/>
          <a:p>
            <a:fld id="{2788D170-ED78-4CD6-9DF7-18AA74CDFCD5}" type="slidenum">
              <a:rPr kumimoji="1" lang="ja-JP" altLang="en-US" smtClean="0"/>
              <a:t>8</a:t>
            </a:fld>
            <a:endParaRPr kumimoji="1" lang="ja-JP" altLang="en-US" dirty="0"/>
          </a:p>
        </p:txBody>
      </p:sp>
      <p:sp>
        <p:nvSpPr>
          <p:cNvPr id="5" name="正方形/長方形 4"/>
          <p:cNvSpPr/>
          <p:nvPr/>
        </p:nvSpPr>
        <p:spPr>
          <a:xfrm>
            <a:off x="171541" y="95463"/>
            <a:ext cx="7035900"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大阪における健康長寿の課題</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②医療の供給状況（行政対応）</a:t>
            </a:r>
            <a:endParaRPr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16472" y="54868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755576" y="897428"/>
            <a:ext cx="4176464" cy="1569660"/>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t>府市の</a:t>
            </a:r>
            <a:r>
              <a:rPr kumimoji="1" lang="ja-JP" altLang="en-US" sz="1600" dirty="0"/>
              <a:t>健康医療関連予算は増加を続け、一般会計の１／４</a:t>
            </a:r>
            <a:endParaRPr kumimoji="1" lang="en-US" altLang="ja-JP" sz="1600" dirty="0"/>
          </a:p>
          <a:p>
            <a:pPr marL="285750" indent="-285750">
              <a:buFont typeface="Arial" panose="020B0604020202020204" pitchFamily="34" charset="0"/>
              <a:buChar char="•"/>
            </a:pPr>
            <a:endParaRPr lang="en-US" altLang="ja-JP" sz="1600" dirty="0"/>
          </a:p>
          <a:p>
            <a:pPr marL="285750" indent="-285750">
              <a:buFont typeface="Arial" panose="020B0604020202020204" pitchFamily="34" charset="0"/>
              <a:buChar char="•"/>
            </a:pPr>
            <a:r>
              <a:rPr lang="ja-JP" altLang="en-US" sz="1600" dirty="0"/>
              <a:t>介護認定率が全国で最も高く、一人当たり介護費も高い</a:t>
            </a:r>
            <a:endParaRPr lang="en-US" altLang="ja-JP" sz="1600" dirty="0"/>
          </a:p>
          <a:p>
            <a:pPr marL="285750" indent="-285750">
              <a:buFont typeface="Arial" panose="020B0604020202020204" pitchFamily="34" charset="0"/>
              <a:buChar char="•"/>
            </a:pPr>
            <a:endParaRPr kumimoji="1" lang="en-US" altLang="ja-JP" sz="1600" dirty="0"/>
          </a:p>
        </p:txBody>
      </p:sp>
      <p:pic>
        <p:nvPicPr>
          <p:cNvPr id="7" name="図 6"/>
          <p:cNvPicPr>
            <a:picLocks noChangeAspect="1"/>
          </p:cNvPicPr>
          <p:nvPr/>
        </p:nvPicPr>
        <p:blipFill rotWithShape="1">
          <a:blip r:embed="rId2"/>
          <a:srcRect l="17190" r="26687"/>
          <a:stretch/>
        </p:blipFill>
        <p:spPr>
          <a:xfrm>
            <a:off x="5508104" y="1520140"/>
            <a:ext cx="3672408" cy="2260405"/>
          </a:xfrm>
          <a:prstGeom prst="rect">
            <a:avLst/>
          </a:prstGeom>
        </p:spPr>
      </p:pic>
      <p:sp>
        <p:nvSpPr>
          <p:cNvPr id="8" name="テキスト ボックス 7"/>
          <p:cNvSpPr txBox="1"/>
          <p:nvPr/>
        </p:nvSpPr>
        <p:spPr>
          <a:xfrm>
            <a:off x="5320696" y="938728"/>
            <a:ext cx="3827147" cy="276999"/>
          </a:xfrm>
          <a:prstGeom prst="rect">
            <a:avLst/>
          </a:prstGeom>
          <a:noFill/>
        </p:spPr>
        <p:txBody>
          <a:bodyPr wrap="square" rtlCol="0" anchor="ctr" anchorCtr="0">
            <a:spAutoFit/>
          </a:bodyPr>
          <a:lstStyle/>
          <a:p>
            <a:pPr marL="171450"/>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府市予算に占める福祉費・健康（医療）費</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a:stretch>
            <a:fillRect/>
          </a:stretch>
        </p:blipFill>
        <p:spPr>
          <a:xfrm>
            <a:off x="5370042" y="4301008"/>
            <a:ext cx="3160542" cy="2149382"/>
          </a:xfrm>
          <a:prstGeom prst="rect">
            <a:avLst/>
          </a:prstGeom>
        </p:spPr>
      </p:pic>
      <p:sp>
        <p:nvSpPr>
          <p:cNvPr id="10" name="四角形: 角を丸くする 9"/>
          <p:cNvSpPr/>
          <p:nvPr/>
        </p:nvSpPr>
        <p:spPr>
          <a:xfrm>
            <a:off x="937248" y="2622113"/>
            <a:ext cx="3870177" cy="1021556"/>
          </a:xfrm>
          <a:prstGeom prst="roundRect">
            <a:avLst/>
          </a:prstGeom>
          <a:solidFill>
            <a:schemeClr val="accent6">
              <a:lumMod val="40000"/>
              <a:lumOff val="60000"/>
            </a:schemeClr>
          </a:solidFill>
        </p:spPr>
        <p:txBody>
          <a:bodyPr wrap="square">
            <a:spAutoFit/>
          </a:bodyPr>
          <a:lstStyle/>
          <a:p>
            <a:r>
              <a:rPr lang="ja-JP" altLang="en-US" dirty="0"/>
              <a:t>持続可能な健康医療政策を構築するために、サービスの適正な需給関係を確立すべき。</a:t>
            </a:r>
            <a:endParaRPr lang="en-US" altLang="ja-JP" dirty="0"/>
          </a:p>
        </p:txBody>
      </p:sp>
      <p:pic>
        <p:nvPicPr>
          <p:cNvPr id="17" name="図 16"/>
          <p:cNvPicPr>
            <a:picLocks noChangeAspect="1"/>
          </p:cNvPicPr>
          <p:nvPr/>
        </p:nvPicPr>
        <p:blipFill>
          <a:blip r:embed="rId4"/>
          <a:stretch>
            <a:fillRect/>
          </a:stretch>
        </p:blipFill>
        <p:spPr>
          <a:xfrm>
            <a:off x="738399" y="4047549"/>
            <a:ext cx="4267873" cy="2445326"/>
          </a:xfrm>
          <a:prstGeom prst="rect">
            <a:avLst/>
          </a:prstGeom>
        </p:spPr>
      </p:pic>
      <p:sp>
        <p:nvSpPr>
          <p:cNvPr id="18" name="二等辺三角形 17"/>
          <p:cNvSpPr/>
          <p:nvPr/>
        </p:nvSpPr>
        <p:spPr>
          <a:xfrm rot="10800000">
            <a:off x="1521565" y="2314131"/>
            <a:ext cx="2644485" cy="20186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3060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508186"/>
            <a:ext cx="2133600" cy="365125"/>
          </a:xfrm>
        </p:spPr>
        <p:txBody>
          <a:bodyPr/>
          <a:lstStyle/>
          <a:p>
            <a:fld id="{2788D170-ED78-4CD6-9DF7-18AA74CDFCD5}" type="slidenum">
              <a:rPr kumimoji="1" lang="ja-JP" altLang="en-US" smtClean="0"/>
              <a:t>9</a:t>
            </a:fld>
            <a:endParaRPr kumimoji="1" lang="ja-JP" altLang="en-US" dirty="0"/>
          </a:p>
        </p:txBody>
      </p:sp>
      <p:sp>
        <p:nvSpPr>
          <p:cNvPr id="5" name="テキスト ボックス 4"/>
          <p:cNvSpPr txBox="1"/>
          <p:nvPr/>
        </p:nvSpPr>
        <p:spPr>
          <a:xfrm>
            <a:off x="312059" y="975211"/>
            <a:ext cx="180049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大阪の健康課題</a:t>
            </a:r>
          </a:p>
        </p:txBody>
      </p:sp>
      <p:sp>
        <p:nvSpPr>
          <p:cNvPr id="6" name="テキスト ボックス 5"/>
          <p:cNvSpPr txBox="1"/>
          <p:nvPr/>
        </p:nvSpPr>
        <p:spPr>
          <a:xfrm>
            <a:off x="5364146" y="836712"/>
            <a:ext cx="2847254" cy="646331"/>
          </a:xfrm>
          <a:prstGeom prst="rect">
            <a:avLst/>
          </a:prstGeom>
          <a:noFill/>
        </p:spPr>
        <p:txBody>
          <a:bodyPr wrap="non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大学の</a:t>
            </a:r>
            <a:r>
              <a:rPr lang="ja-JP" altLang="en-US" dirty="0">
                <a:latin typeface="Meiryo UI" panose="020B0604030504040204" pitchFamily="50" charset="-128"/>
                <a:ea typeface="Meiryo UI" panose="020B0604030504040204" pitchFamily="50" charset="-128"/>
                <a:cs typeface="Meiryo UI" panose="020B0604030504040204" pitchFamily="50" charset="-128"/>
              </a:rPr>
              <a:t>ポテンシャルと</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行政との連携を生かした対策</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28773" y="893837"/>
            <a:ext cx="2395206" cy="646331"/>
          </a:xfrm>
          <a:prstGeom prst="rect">
            <a:avLst/>
          </a:prstGeom>
          <a:noFill/>
        </p:spPr>
        <p:txBody>
          <a:bodyPr wrap="non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ネックとなっている要因例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（仮説）</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8532440" y="764704"/>
            <a:ext cx="553998" cy="6037076"/>
          </a:xfrm>
          <a:prstGeom prst="rect">
            <a:avLst/>
          </a:prstGeom>
        </p:spPr>
        <p:txBody>
          <a:bodyPr vert="eaVert" wrap="square">
            <a:spAutoFit/>
          </a:bodyPr>
          <a:lstStyle/>
          <a:p>
            <a:pPr algn="just"/>
            <a:r>
              <a:rPr lang="ja-JP" altLang="en-US" sz="2400" dirty="0">
                <a:latin typeface="Meiryo UI" panose="020B0604030504040204" pitchFamily="50" charset="-128"/>
                <a:ea typeface="Meiryo UI" panose="020B0604030504040204" pitchFamily="50" charset="-128"/>
                <a:cs typeface="Meiryo UI" panose="020B0604030504040204" pitchFamily="50" charset="-128"/>
              </a:rPr>
              <a:t>笑顔あふれる健康と知の未来都市おおさか</a:t>
            </a:r>
          </a:p>
        </p:txBody>
      </p:sp>
      <p:sp>
        <p:nvSpPr>
          <p:cNvPr id="9" name="二等辺三角形 8"/>
          <p:cNvSpPr/>
          <p:nvPr/>
        </p:nvSpPr>
        <p:spPr>
          <a:xfrm rot="5400000">
            <a:off x="6616579" y="3540080"/>
            <a:ext cx="3481168" cy="20653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二等辺三角形 9"/>
          <p:cNvSpPr/>
          <p:nvPr/>
        </p:nvSpPr>
        <p:spPr>
          <a:xfrm rot="5400000">
            <a:off x="675968" y="3540080"/>
            <a:ext cx="3481168" cy="20653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二等辺三角形 10"/>
          <p:cNvSpPr/>
          <p:nvPr/>
        </p:nvSpPr>
        <p:spPr>
          <a:xfrm rot="5400000">
            <a:off x="3586092" y="3540080"/>
            <a:ext cx="3481168" cy="20653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93580" y="1800952"/>
            <a:ext cx="1859677"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健康寿命が短い</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受診率が低い</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703128" y="1762571"/>
            <a:ext cx="2282194"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個々人</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に適切かつ継続的にアドバイスを行い、健康への意識を高めるためのサポート人材が不足している</a:t>
            </a:r>
          </a:p>
        </p:txBody>
      </p:sp>
      <p:sp>
        <p:nvSpPr>
          <p:cNvPr id="14" name="テキスト ボックス 13"/>
          <p:cNvSpPr txBox="1"/>
          <p:nvPr/>
        </p:nvSpPr>
        <p:spPr>
          <a:xfrm>
            <a:off x="5623984" y="1761190"/>
            <a:ext cx="2448000" cy="1169551"/>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ヘルスケア人材の育成強化</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大学の高い人材育成機能を生かし、行政との連携により、真に必要なヘルスケアサポート人材を供給</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93580" y="3025088"/>
            <a:ext cx="1933777"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孤独な高齢者が厳しい終末を迎える</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93580" y="4391534"/>
            <a:ext cx="1981169"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社会保障コストが自治体財政を圧迫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674315" y="5938507"/>
            <a:ext cx="2426077"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恒常的な行政との連携を実現するシンクタンク機能の必要性</a:t>
            </a:r>
          </a:p>
        </p:txBody>
      </p:sp>
      <p:sp>
        <p:nvSpPr>
          <p:cNvPr id="19" name="二等辺三角形 18"/>
          <p:cNvSpPr/>
          <p:nvPr/>
        </p:nvSpPr>
        <p:spPr>
          <a:xfrm rot="10800000">
            <a:off x="5674316" y="5645535"/>
            <a:ext cx="2340000" cy="216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325065" y="1556792"/>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cxnSpLocks/>
          </p:cNvCxnSpPr>
          <p:nvPr/>
        </p:nvCxnSpPr>
        <p:spPr>
          <a:xfrm>
            <a:off x="2604521" y="1556792"/>
            <a:ext cx="24170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cxnSpLocks/>
          </p:cNvCxnSpPr>
          <p:nvPr/>
        </p:nvCxnSpPr>
        <p:spPr>
          <a:xfrm>
            <a:off x="5537908" y="1556792"/>
            <a:ext cx="2592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703128" y="3025088"/>
            <a:ext cx="2282194"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都市化と核家族化により</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単身高齢者が増える一方で、地域のつながりが薄くなり、孤独死や認知症の徘徊が増加</a:t>
            </a:r>
          </a:p>
        </p:txBody>
      </p:sp>
      <p:sp>
        <p:nvSpPr>
          <p:cNvPr id="25" name="テキスト ボックス 24"/>
          <p:cNvSpPr txBox="1"/>
          <p:nvPr/>
        </p:nvSpPr>
        <p:spPr>
          <a:xfrm>
            <a:off x="5623984" y="3025088"/>
            <a:ext cx="2448000" cy="1169551"/>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地域ネットワークの充実強化</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地域包括ケアシステムを支えるネットワークの強化などにより、最後までその人らしい生き方が出来る取組みを強化</a:t>
            </a:r>
          </a:p>
        </p:txBody>
      </p:sp>
      <p:sp>
        <p:nvSpPr>
          <p:cNvPr id="26" name="テキスト ボックス 25"/>
          <p:cNvSpPr txBox="1"/>
          <p:nvPr/>
        </p:nvSpPr>
        <p:spPr>
          <a:xfrm>
            <a:off x="2703128" y="4391534"/>
            <a:ext cx="2282194"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行政サービスに対する過度な依存や、需給バランスのミスマッチなどにより、適正負担となっていない可能性</a:t>
            </a:r>
          </a:p>
        </p:txBody>
      </p:sp>
      <p:sp>
        <p:nvSpPr>
          <p:cNvPr id="27" name="テキスト ボックス 26"/>
          <p:cNvSpPr txBox="1"/>
          <p:nvPr/>
        </p:nvSpPr>
        <p:spPr>
          <a:xfrm>
            <a:off x="5623984" y="4391534"/>
            <a:ext cx="2448000" cy="1169551"/>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健康政策立案の支援強化</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大学と行政が連携するシンクタンク機能を活かし、課題の要因分析と、要因への適切な対応ができる施策立案を支援</a:t>
            </a:r>
          </a:p>
        </p:txBody>
      </p:sp>
      <p:cxnSp>
        <p:nvCxnSpPr>
          <p:cNvPr id="28" name="直線コネクタ 27"/>
          <p:cNvCxnSpPr/>
          <p:nvPr/>
        </p:nvCxnSpPr>
        <p:spPr>
          <a:xfrm>
            <a:off x="323528" y="2924944"/>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cxnSpLocks/>
          </p:cNvCxnSpPr>
          <p:nvPr/>
        </p:nvCxnSpPr>
        <p:spPr>
          <a:xfrm>
            <a:off x="2602984" y="2924944"/>
            <a:ext cx="24170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cxnSpLocks/>
          </p:cNvCxnSpPr>
          <p:nvPr/>
        </p:nvCxnSpPr>
        <p:spPr>
          <a:xfrm>
            <a:off x="5536371" y="2924944"/>
            <a:ext cx="2592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23528" y="4221088"/>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cxnSpLocks/>
          </p:cNvCxnSpPr>
          <p:nvPr/>
        </p:nvCxnSpPr>
        <p:spPr>
          <a:xfrm>
            <a:off x="2602984" y="4221088"/>
            <a:ext cx="24170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cxnSpLocks/>
          </p:cNvCxnSpPr>
          <p:nvPr/>
        </p:nvCxnSpPr>
        <p:spPr>
          <a:xfrm>
            <a:off x="5536371" y="4221088"/>
            <a:ext cx="2592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16472" y="61688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51520" y="160504"/>
            <a:ext cx="4980851"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パブリックヘルス／スマートエイジングの必要性</a:t>
            </a:r>
          </a:p>
        </p:txBody>
      </p:sp>
    </p:spTree>
    <p:extLst>
      <p:ext uri="{BB962C8B-B14F-4D97-AF65-F5344CB8AC3E}">
        <p14:creationId xmlns:p14="http://schemas.microsoft.com/office/powerpoint/2010/main" val="20598783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11411</TotalTime>
  <Words>4748</Words>
  <Application>Microsoft Office PowerPoint</Application>
  <PresentationFormat>画面に合わせる (4:3)</PresentationFormat>
  <Paragraphs>976</Paragraphs>
  <Slides>36</Slides>
  <Notes>13</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Office ​​テーマ</vt:lpstr>
      <vt:lpstr>（戦略領域） パブリックヘルス／スマートエイジング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Batchadmin</dc:creator>
  <cp:lastModifiedBy>Batchadmin</cp:lastModifiedBy>
  <cp:revision>846</cp:revision>
  <cp:lastPrinted>2017-06-09T07:57:33Z</cp:lastPrinted>
  <dcterms:created xsi:type="dcterms:W3CDTF">2016-05-23T00:10:31Z</dcterms:created>
  <dcterms:modified xsi:type="dcterms:W3CDTF">2017-06-19T04:02:24Z</dcterms:modified>
</cp:coreProperties>
</file>