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7.xml" ContentType="application/vnd.openxmlformats-officedocument.theme+xml"/>
  <Override PartName="/ppt/slideLayouts/slideLayout5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62" r:id="rId3"/>
    <p:sldMasterId id="2147483777" r:id="rId4"/>
    <p:sldMasterId id="2147483779" r:id="rId5"/>
    <p:sldMasterId id="2147483791" r:id="rId6"/>
    <p:sldMasterId id="2147483793" r:id="rId7"/>
    <p:sldMasterId id="2147483805" r:id="rId8"/>
  </p:sldMasterIdLst>
  <p:notesMasterIdLst>
    <p:notesMasterId r:id="rId31"/>
  </p:notesMasterIdLst>
  <p:sldIdLst>
    <p:sldId id="304" r:id="rId9"/>
    <p:sldId id="303" r:id="rId10"/>
    <p:sldId id="433" r:id="rId11"/>
    <p:sldId id="410" r:id="rId12"/>
    <p:sldId id="343" r:id="rId13"/>
    <p:sldId id="331" r:id="rId14"/>
    <p:sldId id="388" r:id="rId15"/>
    <p:sldId id="360" r:id="rId16"/>
    <p:sldId id="421" r:id="rId17"/>
    <p:sldId id="431" r:id="rId18"/>
    <p:sldId id="358" r:id="rId19"/>
    <p:sldId id="432" r:id="rId20"/>
    <p:sldId id="321" r:id="rId21"/>
    <p:sldId id="361" r:id="rId22"/>
    <p:sldId id="427" r:id="rId23"/>
    <p:sldId id="425" r:id="rId24"/>
    <p:sldId id="428" r:id="rId25"/>
    <p:sldId id="429" r:id="rId26"/>
    <p:sldId id="424" r:id="rId27"/>
    <p:sldId id="430" r:id="rId28"/>
    <p:sldId id="426" r:id="rId29"/>
    <p:sldId id="422" r:id="rId30"/>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FFCCFF"/>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52" autoAdjust="0"/>
    <p:restoredTop sz="88000" autoAdjust="0"/>
  </p:normalViewPr>
  <p:slideViewPr>
    <p:cSldViewPr>
      <p:cViewPr varScale="1">
        <p:scale>
          <a:sx n="60" d="100"/>
          <a:sy n="60" d="100"/>
        </p:scale>
        <p:origin x="-1470" y="-84"/>
      </p:cViewPr>
      <p:guideLst>
        <p:guide orient="horz" pos="2160"/>
        <p:guide pos="2880"/>
      </p:guideLst>
    </p:cSldViewPr>
  </p:slideViewPr>
  <p:notesTextViewPr>
    <p:cViewPr>
      <p:scale>
        <a:sx n="1" d="1"/>
        <a:sy n="1" d="1"/>
      </p:scale>
      <p:origin x="0" y="0"/>
    </p:cViewPr>
  </p:notesTextViewPr>
  <p:sorterViewPr>
    <p:cViewPr>
      <p:scale>
        <a:sx n="80" d="100"/>
        <a:sy n="80" d="100"/>
      </p:scale>
      <p:origin x="0" y="-58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72B0CC-529C-4A55-AE89-EC97C549F20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kumimoji="1" lang="ja-JP" altLang="en-US"/>
        </a:p>
      </dgm:t>
    </dgm:pt>
    <dgm:pt modelId="{AD991DDA-0DAB-419F-9A90-83276EA2DA2C}">
      <dgm:prSet phldrT="[テキスト]"/>
      <dgm:spPr/>
      <dgm:t>
        <a:bodyPr/>
        <a:lstStyle/>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地域社会</a:t>
          </a:r>
        </a:p>
      </dgm:t>
    </dgm:pt>
    <dgm:pt modelId="{9EA79103-CBE5-4D53-B85A-9655A3A184C4}" type="parTrans" cxnId="{E5846BB4-F79E-469D-8F94-92751CC8BCAC}">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3EF866E0-9CE4-4E93-A1BB-51B6F87DD0AA}" type="sibTrans" cxnId="{E5846BB4-F79E-469D-8F94-92751CC8BCAC}">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0725B88D-E419-462A-AF75-4104780BD5BB}">
      <dgm:prSet phldrT="[テキスト]" custT="1"/>
      <dgm:spPr>
        <a:solidFill>
          <a:schemeClr val="accent4">
            <a:lumMod val="40000"/>
            <a:lumOff val="60000"/>
            <a:alpha val="90000"/>
          </a:schemeClr>
        </a:solidFill>
      </dgm:spPr>
      <dgm:t>
        <a:bodyPr/>
        <a:lstStyle/>
        <a:p>
          <a:pPr>
            <a:lnSpc>
              <a:spcPts val="1500"/>
            </a:lnSpc>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地域や学校と連携した環境配慮行動の促進</a:t>
          </a:r>
        </a:p>
      </dgm:t>
    </dgm:pt>
    <dgm:pt modelId="{6744D906-B9D7-43B0-9618-B7BEA3559FDA}" type="parTrans" cxnId="{8DF7A14A-2155-4AED-91BC-1792660CB993}">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A811D9D6-EDAF-4836-BC64-49CCBE965010}" type="sibTrans" cxnId="{8DF7A14A-2155-4AED-91BC-1792660CB993}">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96CAF73C-B4D3-4CCC-AD0C-E0EA752A91CF}">
      <dgm:prSet phldrT="[テキスト]"/>
      <dgm:spPr/>
      <dgm:t>
        <a:bodyPr/>
        <a:lstStyle/>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都市魅力</a:t>
          </a:r>
        </a:p>
      </dgm:t>
    </dgm:pt>
    <dgm:pt modelId="{A78C04E6-E9C1-4F51-AE99-4188247E0D2B}" type="parTrans" cxnId="{9F220412-F9D5-4FFD-B3AB-D8036E108C6B}">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629658F4-63BB-419E-B616-A4DBC0420497}" type="sibTrans" cxnId="{9F220412-F9D5-4FFD-B3AB-D8036E108C6B}">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C2848C40-0449-47EF-A323-D0FF3E1981D5}">
      <dgm:prSet phldrT="[テキスト]" custT="1"/>
      <dgm:spPr>
        <a:solidFill>
          <a:schemeClr val="accent4">
            <a:lumMod val="40000"/>
            <a:lumOff val="60000"/>
            <a:alpha val="90000"/>
          </a:schemeClr>
        </a:solidFill>
      </dgm:spPr>
      <dgm:t>
        <a:bodyPr/>
        <a:lstStyle/>
        <a:p>
          <a:pPr>
            <a:lnSpc>
              <a:spcPts val="1300"/>
            </a:lnSpc>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観光客等受入れ環境の整備、多言語化緊急対応</a:t>
          </a:r>
        </a:p>
      </dgm:t>
    </dgm:pt>
    <dgm:pt modelId="{B2F8D6B6-DEE3-4505-8AAB-A67BA8625E8F}" type="parTrans" cxnId="{B86CB5E6-1D0A-4232-9602-F614B7D6A22C}">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0CB09AAE-BD4A-4F06-A34E-30A0AED2716B}" type="sibTrans" cxnId="{B86CB5E6-1D0A-4232-9602-F614B7D6A22C}">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88B26F82-9739-4A12-B574-71B9B0AFC507}">
      <dgm:prSet/>
      <dgm:spPr/>
      <dgm:t>
        <a:bodyPr/>
        <a:lstStyle/>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都市基盤</a:t>
          </a:r>
        </a:p>
      </dgm:t>
    </dgm:pt>
    <dgm:pt modelId="{F50A4C13-00A0-4EE5-B68C-DC9E606A5C54}" type="parTrans" cxnId="{FBA16F75-F51A-4D24-8140-186A3BCF0ED3}">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37261DE9-9F8A-4644-8279-7FF17AE103B5}" type="sibTrans" cxnId="{FBA16F75-F51A-4D24-8140-186A3BCF0ED3}">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A2C5FDB1-F7A8-40F3-9270-45DE57EEF727}">
      <dgm:prSet/>
      <dgm:spPr/>
      <dgm:t>
        <a:bodyPr/>
        <a:lstStyle/>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防災・減災</a:t>
          </a:r>
        </a:p>
      </dgm:t>
    </dgm:pt>
    <dgm:pt modelId="{6BCC5C60-7570-4FC3-AA4F-7471B60FD74C}" type="parTrans" cxnId="{3FA73B35-A6AE-4D1D-A45E-5FF9F214FAF6}">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7FC244C3-B4F2-41FD-955D-C8194F9AAD43}" type="sibTrans" cxnId="{3FA73B35-A6AE-4D1D-A45E-5FF9F214FAF6}">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B84DF113-C5F1-48A2-8F76-DA3C7ADC61B1}">
      <dgm:prSet custT="1"/>
      <dgm:spPr>
        <a:solidFill>
          <a:schemeClr val="accent4">
            <a:lumMod val="40000"/>
            <a:lumOff val="60000"/>
            <a:alpha val="90000"/>
          </a:schemeClr>
        </a:solidFill>
      </dgm:spPr>
      <dgm:t>
        <a:bodyPr/>
        <a:lstStyle/>
        <a:p>
          <a:pPr>
            <a:lnSpc>
              <a:spcPts val="1300"/>
            </a:lnSpc>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大規模地震による人的、経済的被害軽減　</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100" dirty="0" smtClean="0">
              <a:latin typeface="Meiryo UI" panose="020B0604030504040204" pitchFamily="50" charset="-128"/>
              <a:ea typeface="Meiryo UI" panose="020B0604030504040204" pitchFamily="50" charset="-128"/>
              <a:cs typeface="Meiryo UI" panose="020B0604030504040204" pitchFamily="50" charset="-128"/>
            </a:rPr>
            <a:t>帰宅</a:t>
          </a:r>
          <a:r>
            <a:rPr kumimoji="1" lang="zh-TW" altLang="en-US" sz="1100" dirty="0">
              <a:latin typeface="Meiryo UI" panose="020B0604030504040204" pitchFamily="50" charset="-128"/>
              <a:ea typeface="Meiryo UI" panose="020B0604030504040204" pitchFamily="50" charset="-128"/>
              <a:cs typeface="Meiryo UI" panose="020B0604030504040204" pitchFamily="50" charset="-128"/>
            </a:rPr>
            <a:t>困難者対策</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dgm:t>
    </dgm:pt>
    <dgm:pt modelId="{F6728A69-0BED-4164-9EC3-894264C12280}" type="parTrans" cxnId="{2D54D39E-4ECA-4371-BE2E-D9AB02FC453A}">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301AF1DD-8CAF-4D19-BF97-B76CAB904CC7}" type="sibTrans" cxnId="{2D54D39E-4ECA-4371-BE2E-D9AB02FC453A}">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BF19D196-00D4-4100-A0BF-59159959A9B6}">
      <dgm:prSet custT="1"/>
      <dgm:spPr>
        <a:solidFill>
          <a:schemeClr val="accent4">
            <a:lumMod val="40000"/>
            <a:lumOff val="60000"/>
            <a:alpha val="90000"/>
          </a:schemeClr>
        </a:solidFill>
      </dgm:spPr>
      <dgm:t>
        <a:bodyPr/>
        <a:lstStyle/>
        <a:p>
          <a:pPr>
            <a:lnSpc>
              <a:spcPts val="1200"/>
            </a:lnSpc>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都市基盤施設の長寿命化　</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・住宅</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ストックの適切な維持管理</a:t>
          </a:r>
        </a:p>
      </dgm:t>
    </dgm:pt>
    <dgm:pt modelId="{4384DAF0-6FAF-42C0-9E17-B344FE753FBD}" type="parTrans" cxnId="{784BA346-BA03-4C50-BF7B-501FB58935A4}">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93E04797-CDB0-4353-B37E-0C4CE7C8AD00}" type="sibTrans" cxnId="{784BA346-BA03-4C50-BF7B-501FB58935A4}">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615B2E78-ABCF-4F52-90F0-B2628D714910}">
      <dgm:prSet custT="1"/>
      <dgm:spPr>
        <a:solidFill>
          <a:schemeClr val="accent4">
            <a:lumMod val="40000"/>
            <a:lumOff val="60000"/>
            <a:alpha val="90000"/>
          </a:schemeClr>
        </a:solidFill>
      </dgm:spPr>
      <dgm:t>
        <a:bodyPr/>
        <a:lstStyle/>
        <a:p>
          <a:pPr>
            <a:lnSpc>
              <a:spcPts val="1300"/>
            </a:lnSpc>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防災意識の向上　</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・行政</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組織の災害対応能力の向上</a:t>
          </a:r>
        </a:p>
      </dgm:t>
    </dgm:pt>
    <dgm:pt modelId="{D44731B7-E0A0-4910-905F-9336DAD390FA}" type="parTrans" cxnId="{538F9FB9-A086-4A18-B548-E8A2A3014421}">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47426C65-DA82-496E-9622-D4CD7D249AF0}" type="sibTrans" cxnId="{538F9FB9-A086-4A18-B548-E8A2A3014421}">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ADCABF14-C602-4197-A158-CEDB2FE86A87}">
      <dgm:prSet custT="1"/>
      <dgm:spPr>
        <a:solidFill>
          <a:schemeClr val="accent4">
            <a:lumMod val="40000"/>
            <a:lumOff val="60000"/>
            <a:alpha val="90000"/>
          </a:schemeClr>
        </a:solidFill>
      </dgm:spPr>
      <dgm:t>
        <a:bodyPr/>
        <a:lstStyle/>
        <a:p>
          <a:pPr>
            <a:lnSpc>
              <a:spcPts val="1300"/>
            </a:lnSpc>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都市基盤施設の震災・風水害対策　</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・防災</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公園の整備</a:t>
          </a:r>
        </a:p>
      </dgm:t>
    </dgm:pt>
    <dgm:pt modelId="{69883773-E20E-4735-BEFD-17631B8F840C}" type="parTrans" cxnId="{C8B66F8A-553E-490E-9EC1-E730F2CE5E77}">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4F6E7DB2-20B4-4CAF-98A4-9090C86F4BF4}" type="sibTrans" cxnId="{C8B66F8A-553E-490E-9EC1-E730F2CE5E77}">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3A1F0F00-3ED2-43A9-8019-9F950BA0E830}">
      <dgm:prSet custT="1"/>
      <dgm:spPr>
        <a:solidFill>
          <a:schemeClr val="accent4">
            <a:lumMod val="40000"/>
            <a:lumOff val="60000"/>
            <a:alpha val="90000"/>
          </a:schemeClr>
        </a:solidFill>
      </dgm:spPr>
      <dgm:t>
        <a:bodyPr/>
        <a:lstStyle/>
        <a:p>
          <a:pPr>
            <a:lnSpc>
              <a:spcPts val="1200"/>
            </a:lnSpc>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ニュータウンの再生・活性化（千里、泉北、りんくうタウン）</a:t>
          </a:r>
        </a:p>
      </dgm:t>
    </dgm:pt>
    <dgm:pt modelId="{AFC4FB47-0C49-4D77-A648-D89DF0D7E865}" type="parTrans" cxnId="{81D31A28-010E-4F61-B7D6-A4A58211872B}">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6C7758DF-E328-42B2-A1D2-68AFDDADCCA8}" type="sibTrans" cxnId="{81D31A28-010E-4F61-B7D6-A4A58211872B}">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CC7ADF57-0103-4A12-A81B-CE72A00C359B}">
      <dgm:prSet custT="1"/>
      <dgm:spPr>
        <a:solidFill>
          <a:schemeClr val="accent4">
            <a:lumMod val="40000"/>
            <a:lumOff val="60000"/>
            <a:alpha val="90000"/>
          </a:schemeClr>
        </a:solidFill>
      </dgm:spPr>
      <dgm:t>
        <a:bodyPr/>
        <a:lstStyle/>
        <a:p>
          <a:pPr>
            <a:lnSpc>
              <a:spcPts val="1200"/>
            </a:lnSpc>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良質な住宅の提供　</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・「住む</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まち大阪」のイメージアップ</a:t>
          </a:r>
        </a:p>
      </dgm:t>
    </dgm:pt>
    <dgm:pt modelId="{3E77DA15-F3E4-4846-903D-046CB14213FE}" type="parTrans" cxnId="{78E8388B-668D-497D-BF97-76B243C0C150}">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B507E882-0DB1-4CC3-BC5A-6DF1E737CE04}" type="sibTrans" cxnId="{78E8388B-668D-497D-BF97-76B243C0C150}">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02A75AB8-62FE-492D-9960-A4D48D549623}">
      <dgm:prSet custT="1"/>
      <dgm:spPr>
        <a:solidFill>
          <a:schemeClr val="accent4">
            <a:lumMod val="40000"/>
            <a:lumOff val="60000"/>
            <a:alpha val="90000"/>
          </a:schemeClr>
        </a:solidFill>
      </dgm:spPr>
      <dgm:t>
        <a:bodyPr/>
        <a:lstStyle/>
        <a:p>
          <a:pPr>
            <a:lnSpc>
              <a:spcPts val="1500"/>
            </a:lnSpc>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自主防災組織の充実強化</a:t>
          </a:r>
        </a:p>
      </dgm:t>
    </dgm:pt>
    <dgm:pt modelId="{CF882743-1EFB-48D8-8320-31D12FF0D3A1}" type="parTrans" cxnId="{C62EEB43-FBD3-49CE-8410-00211E814D4F}">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258452BF-7197-4297-821F-FE5A1F0313D8}" type="sibTrans" cxnId="{C62EEB43-FBD3-49CE-8410-00211E814D4F}">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33B8AB62-70D2-4EDA-B2BA-6FA306BB44F6}">
      <dgm:prSet custT="1"/>
      <dgm:spPr>
        <a:solidFill>
          <a:schemeClr val="accent4">
            <a:lumMod val="40000"/>
            <a:lumOff val="60000"/>
            <a:alpha val="90000"/>
          </a:schemeClr>
        </a:solidFill>
      </dgm:spPr>
      <dgm:t>
        <a:bodyPr/>
        <a:lstStyle/>
        <a:p>
          <a:pPr>
            <a:lnSpc>
              <a:spcPts val="1500"/>
            </a:lnSpc>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多様な活動主体との協働によるコミュニティづくり</a:t>
          </a:r>
        </a:p>
      </dgm:t>
    </dgm:pt>
    <dgm:pt modelId="{FC9245A3-FBF5-48A4-BC4D-09E31FA2FED6}" type="parTrans" cxnId="{4C1EE734-6A28-4864-A050-EAF746B8D0D6}">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6B7E9B80-709A-490C-8FBA-535ECCB270F7}" type="sibTrans" cxnId="{4C1EE734-6A28-4864-A050-EAF746B8D0D6}">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05425F54-6271-4D78-8747-3BD00F1AE7E4}">
      <dgm:prSet custT="1"/>
      <dgm:spPr>
        <a:solidFill>
          <a:schemeClr val="accent4">
            <a:lumMod val="40000"/>
            <a:lumOff val="60000"/>
            <a:alpha val="90000"/>
          </a:schemeClr>
        </a:solidFill>
      </dgm:spPr>
      <dgm:t>
        <a:bodyPr/>
        <a:lstStyle/>
        <a:p>
          <a:pPr>
            <a:lnSpc>
              <a:spcPts val="1300"/>
            </a:lnSpc>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景観</a:t>
          </a:r>
          <a:r>
            <a:rPr kumimoji="1" lang="en-US" altLang="en-US" sz="11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地域</a:t>
          </a:r>
          <a:r>
            <a:rPr kumimoji="1" lang="en-US" altLang="en-US" sz="11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資源の活用</a:t>
          </a:r>
        </a:p>
      </dgm:t>
    </dgm:pt>
    <dgm:pt modelId="{B67901E4-E520-434C-8360-A54775477159}" type="parTrans" cxnId="{914F1592-17E8-456B-8842-3147D5FD9A6F}">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5B41AF37-4596-4DA9-8055-E262269EFF3D}" type="sibTrans" cxnId="{914F1592-17E8-456B-8842-3147D5FD9A6F}">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58819849-8260-4A8F-9A6D-1A4549BBF67E}">
      <dgm:prSet custT="1"/>
      <dgm:spPr>
        <a:solidFill>
          <a:schemeClr val="accent4">
            <a:lumMod val="40000"/>
            <a:lumOff val="60000"/>
            <a:alpha val="90000"/>
          </a:schemeClr>
        </a:solidFill>
      </dgm:spPr>
      <dgm:t>
        <a:bodyPr/>
        <a:lstStyle/>
        <a:p>
          <a:pPr>
            <a:lnSpc>
              <a:spcPts val="1300"/>
            </a:lnSpc>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水辺の賑わいづくり　</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・大阪</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らしい文化・スポーツ施策の実現</a:t>
          </a:r>
        </a:p>
      </dgm:t>
    </dgm:pt>
    <dgm:pt modelId="{B2E8B838-9C08-4912-A9C8-4E0D37CCF9AD}" type="parTrans" cxnId="{44634206-C4DA-4C91-8772-2EC84BCD7CB8}">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AB4C16AB-76F3-4239-ADBE-8578C572A462}" type="sibTrans" cxnId="{44634206-C4DA-4C91-8772-2EC84BCD7CB8}">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5F807981-871E-427C-BEB1-8C93ABA044DF}">
      <dgm:prSet custT="1"/>
      <dgm:spPr>
        <a:solidFill>
          <a:schemeClr val="accent4">
            <a:lumMod val="40000"/>
            <a:lumOff val="60000"/>
            <a:alpha val="90000"/>
          </a:schemeClr>
        </a:solidFill>
      </dgm:spPr>
      <dgm:t>
        <a:bodyPr/>
        <a:lstStyle/>
        <a:p>
          <a:pPr>
            <a:lnSpc>
              <a:spcPts val="1300"/>
            </a:lnSpc>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大阪の都市魅力向上と国内外への情報発信</a:t>
          </a:r>
        </a:p>
      </dgm:t>
    </dgm:pt>
    <dgm:pt modelId="{5FC2C9DB-C660-4848-B704-4FEB396F4C5D}" type="parTrans" cxnId="{21266FC1-CE25-48C5-A927-BDEBCE6B64AA}">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4E952297-9E09-4BBC-8436-05B326F7DD14}" type="sibTrans" cxnId="{21266FC1-CE25-48C5-A927-BDEBCE6B64AA}">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86851B2F-00CD-400C-A8C1-54BFE3BB8BAD}">
      <dgm:prSet custT="1"/>
      <dgm:spPr>
        <a:solidFill>
          <a:schemeClr val="accent4">
            <a:lumMod val="40000"/>
            <a:lumOff val="60000"/>
            <a:alpha val="90000"/>
          </a:schemeClr>
        </a:solidFill>
      </dgm:spPr>
      <dgm:t>
        <a:bodyPr/>
        <a:lstStyle/>
        <a:p>
          <a:pPr>
            <a:lnSpc>
              <a:spcPts val="1200"/>
            </a:lnSpc>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府有都市インフラの利活用促進</a:t>
          </a:r>
        </a:p>
      </dgm:t>
    </dgm:pt>
    <dgm:pt modelId="{B4323B38-A878-4BC3-B365-DF0305A551D9}" type="parTrans" cxnId="{C3E8F2AD-FF23-448F-BBD0-7BD5CA03EBB2}">
      <dgm:prSet/>
      <dgm:spPr/>
      <dgm:t>
        <a:bodyPr/>
        <a:lstStyle/>
        <a:p>
          <a:endParaRPr kumimoji="1" lang="ja-JP" altLang="en-US"/>
        </a:p>
      </dgm:t>
    </dgm:pt>
    <dgm:pt modelId="{E53EB0CF-B2C2-43E9-958D-741BEC88E462}" type="sibTrans" cxnId="{C3E8F2AD-FF23-448F-BBD0-7BD5CA03EBB2}">
      <dgm:prSet/>
      <dgm:spPr/>
      <dgm:t>
        <a:bodyPr/>
        <a:lstStyle/>
        <a:p>
          <a:endParaRPr kumimoji="1" lang="ja-JP" altLang="en-US"/>
        </a:p>
      </dgm:t>
    </dgm:pt>
    <dgm:pt modelId="{9ECF2A98-FA03-4DDE-8E23-FBFC2F05164B}">
      <dgm:prSet custT="1"/>
      <dgm:spPr>
        <a:solidFill>
          <a:schemeClr val="accent4">
            <a:lumMod val="40000"/>
            <a:lumOff val="60000"/>
            <a:alpha val="90000"/>
          </a:schemeClr>
        </a:solidFill>
      </dgm:spPr>
      <dgm:t>
        <a:bodyPr/>
        <a:lstStyle/>
        <a:p>
          <a:pPr>
            <a:lnSpc>
              <a:spcPts val="1300"/>
            </a:lnSpc>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密集市街地整備、耐震化の促進</a:t>
          </a:r>
        </a:p>
      </dgm:t>
    </dgm:pt>
    <dgm:pt modelId="{1714C40D-93A1-4E39-B66F-CFB17DCF0843}" type="parTrans" cxnId="{E0433FE5-EA6D-4811-8DED-4B543F7B1E7E}">
      <dgm:prSet/>
      <dgm:spPr/>
      <dgm:t>
        <a:bodyPr/>
        <a:lstStyle/>
        <a:p>
          <a:endParaRPr kumimoji="1" lang="ja-JP" altLang="en-US"/>
        </a:p>
      </dgm:t>
    </dgm:pt>
    <dgm:pt modelId="{C874F8C7-EF56-41AC-8408-0BBA66C0E974}" type="sibTrans" cxnId="{E0433FE5-EA6D-4811-8DED-4B543F7B1E7E}">
      <dgm:prSet/>
      <dgm:spPr/>
      <dgm:t>
        <a:bodyPr/>
        <a:lstStyle/>
        <a:p>
          <a:endParaRPr kumimoji="1" lang="ja-JP" altLang="en-US"/>
        </a:p>
      </dgm:t>
    </dgm:pt>
    <dgm:pt modelId="{EF9F4FFD-3C22-43FB-A573-BE12AF748BF4}">
      <dgm:prSet custT="1"/>
      <dgm:spPr>
        <a:solidFill>
          <a:schemeClr val="accent4">
            <a:lumMod val="40000"/>
            <a:lumOff val="60000"/>
            <a:alpha val="90000"/>
          </a:schemeClr>
        </a:solidFill>
      </dgm:spPr>
      <dgm:t>
        <a:bodyPr/>
        <a:lstStyle/>
        <a:p>
          <a:pPr>
            <a:lnSpc>
              <a:spcPts val="1200"/>
            </a:lnSpc>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府・市有建築物の有効活用、適切な維持管理</a:t>
          </a:r>
        </a:p>
      </dgm:t>
    </dgm:pt>
    <dgm:pt modelId="{0D2D5BE8-14AD-45C2-B3B9-BE507327EC03}" type="parTrans" cxnId="{D051D78B-ADAC-467C-A850-43A4FCCAFB8E}">
      <dgm:prSet/>
      <dgm:spPr/>
      <dgm:t>
        <a:bodyPr/>
        <a:lstStyle/>
        <a:p>
          <a:endParaRPr kumimoji="1" lang="ja-JP" altLang="en-US"/>
        </a:p>
      </dgm:t>
    </dgm:pt>
    <dgm:pt modelId="{6AC41D93-5423-490F-893E-6B00E698F902}" type="sibTrans" cxnId="{D051D78B-ADAC-467C-A850-43A4FCCAFB8E}">
      <dgm:prSet/>
      <dgm:spPr/>
      <dgm:t>
        <a:bodyPr/>
        <a:lstStyle/>
        <a:p>
          <a:endParaRPr kumimoji="1" lang="ja-JP" altLang="en-US"/>
        </a:p>
      </dgm:t>
    </dgm:pt>
    <dgm:pt modelId="{3370B281-9F15-4641-AC7D-8045413A61BB}">
      <dgm:prSet phldrT="[テキスト]"/>
      <dgm:spPr/>
      <dgm:t>
        <a:bodyPr/>
        <a:lstStyle/>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低炭素（エネルギー）</a:t>
          </a:r>
        </a:p>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資源循環</a:t>
          </a:r>
        </a:p>
      </dgm:t>
    </dgm:pt>
    <dgm:pt modelId="{E0D78D1C-F8F7-4905-9704-A9369F968FF7}" type="parTrans" cxnId="{96C8DEE9-7CAE-49FB-920A-146623CF3AA0}">
      <dgm:prSet/>
      <dgm:spPr/>
      <dgm:t>
        <a:bodyPr/>
        <a:lstStyle/>
        <a:p>
          <a:endParaRPr kumimoji="1" lang="ja-JP" altLang="en-US"/>
        </a:p>
      </dgm:t>
    </dgm:pt>
    <dgm:pt modelId="{51ED05D5-C4FB-4FFD-9885-C405CA097CCD}" type="sibTrans" cxnId="{96C8DEE9-7CAE-49FB-920A-146623CF3AA0}">
      <dgm:prSet/>
      <dgm:spPr/>
      <dgm:t>
        <a:bodyPr/>
        <a:lstStyle/>
        <a:p>
          <a:endParaRPr kumimoji="1" lang="ja-JP" altLang="en-US"/>
        </a:p>
      </dgm:t>
    </dgm:pt>
    <dgm:pt modelId="{D0E0C8F8-7F65-461E-B642-2D4B1045FF01}">
      <dgm:prSet phldrT="[テキスト]" custT="1"/>
      <dgm:spPr>
        <a:solidFill>
          <a:schemeClr val="accent4">
            <a:lumMod val="40000"/>
            <a:lumOff val="60000"/>
            <a:alpha val="90000"/>
          </a:schemeClr>
        </a:solidFill>
      </dgm:spPr>
      <dgm:t>
        <a:bodyPr/>
        <a:lstStyle/>
        <a:p>
          <a:pPr>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再生可能エネルギーの普及拡大（太陽光、地中熱など）</a:t>
          </a:r>
        </a:p>
      </dgm:t>
    </dgm:pt>
    <dgm:pt modelId="{6816D5E4-971C-4128-8694-D5CA9218ABC6}" type="parTrans" cxnId="{8C54843D-3DAC-4B82-8E35-24E387F0D60D}">
      <dgm:prSet/>
      <dgm:spPr/>
      <dgm:t>
        <a:bodyPr/>
        <a:lstStyle/>
        <a:p>
          <a:endParaRPr kumimoji="1" lang="ja-JP" altLang="en-US"/>
        </a:p>
      </dgm:t>
    </dgm:pt>
    <dgm:pt modelId="{56C917DD-F247-40B6-9DBD-06AAB65DB34F}" type="sibTrans" cxnId="{8C54843D-3DAC-4B82-8E35-24E387F0D60D}">
      <dgm:prSet/>
      <dgm:spPr/>
      <dgm:t>
        <a:bodyPr/>
        <a:lstStyle/>
        <a:p>
          <a:endParaRPr kumimoji="1" lang="ja-JP" altLang="en-US"/>
        </a:p>
      </dgm:t>
    </dgm:pt>
    <dgm:pt modelId="{278453EE-01B1-4A25-8817-E9C33C6BA608}">
      <dgm:prSet custT="1"/>
      <dgm:spPr>
        <a:solidFill>
          <a:schemeClr val="accent4">
            <a:lumMod val="40000"/>
            <a:lumOff val="60000"/>
            <a:alpha val="90000"/>
          </a:schemeClr>
        </a:solidFill>
      </dgm:spPr>
      <dgm:t>
        <a:bodyPr/>
        <a:lstStyle/>
        <a:p>
          <a:pPr>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新エネルギー産業の成長促進　・環境に配慮した建築物への誘導</a:t>
          </a:r>
        </a:p>
      </dgm:t>
    </dgm:pt>
    <dgm:pt modelId="{F7D060E4-EFD8-403E-A4F2-16B4EC1E893C}" type="parTrans" cxnId="{C08E0EBB-D658-4490-9195-E391FC76EFF4}">
      <dgm:prSet/>
      <dgm:spPr/>
      <dgm:t>
        <a:bodyPr/>
        <a:lstStyle/>
        <a:p>
          <a:endParaRPr kumimoji="1" lang="ja-JP" altLang="en-US"/>
        </a:p>
      </dgm:t>
    </dgm:pt>
    <dgm:pt modelId="{B0F1DE1C-B89D-47EA-94C3-0E2BB984F229}" type="sibTrans" cxnId="{C08E0EBB-D658-4490-9195-E391FC76EFF4}">
      <dgm:prSet/>
      <dgm:spPr/>
      <dgm:t>
        <a:bodyPr/>
        <a:lstStyle/>
        <a:p>
          <a:endParaRPr kumimoji="1" lang="ja-JP" altLang="en-US"/>
        </a:p>
      </dgm:t>
    </dgm:pt>
    <dgm:pt modelId="{2185DD10-1831-4F34-9D95-059F7C9B4236}">
      <dgm:prSet custT="1"/>
      <dgm:spPr>
        <a:solidFill>
          <a:schemeClr val="accent4">
            <a:lumMod val="40000"/>
            <a:lumOff val="60000"/>
            <a:alpha val="90000"/>
          </a:schemeClr>
        </a:solidFill>
      </dgm:spPr>
      <dgm:t>
        <a:bodyPr/>
        <a:lstStyle/>
        <a:p>
          <a:pPr>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温室効果ガス排出量削減　・ヒートアイランド対策の促進</a:t>
          </a:r>
        </a:p>
      </dgm:t>
    </dgm:pt>
    <dgm:pt modelId="{CAEEE50C-7A4A-40FE-BD18-241D658ACAD1}" type="parTrans" cxnId="{BAA7DA4A-BCA3-406B-8B08-B35AB57F28DC}">
      <dgm:prSet/>
      <dgm:spPr/>
      <dgm:t>
        <a:bodyPr/>
        <a:lstStyle/>
        <a:p>
          <a:endParaRPr kumimoji="1" lang="ja-JP" altLang="en-US"/>
        </a:p>
      </dgm:t>
    </dgm:pt>
    <dgm:pt modelId="{D82E170D-74CF-43CF-90BC-C92CFA026526}" type="sibTrans" cxnId="{BAA7DA4A-BCA3-406B-8B08-B35AB57F28DC}">
      <dgm:prSet/>
      <dgm:spPr/>
      <dgm:t>
        <a:bodyPr/>
        <a:lstStyle/>
        <a:p>
          <a:endParaRPr kumimoji="1" lang="ja-JP" altLang="en-US"/>
        </a:p>
      </dgm:t>
    </dgm:pt>
    <dgm:pt modelId="{65CAF78F-7B37-4F33-9860-E74BF2A8BB42}">
      <dgm:prSet custT="1"/>
      <dgm:spPr>
        <a:solidFill>
          <a:schemeClr val="accent4">
            <a:lumMod val="40000"/>
            <a:lumOff val="60000"/>
            <a:alpha val="90000"/>
          </a:schemeClr>
        </a:solidFill>
      </dgm:spPr>
      <dgm:t>
        <a:bodyPr/>
        <a:lstStyle/>
        <a:p>
          <a:pPr>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資源の循環的利用　・廃棄物の排出・処分量の抑制</a:t>
          </a:r>
        </a:p>
      </dgm:t>
    </dgm:pt>
    <dgm:pt modelId="{1DFA7DE8-F3E5-47BF-BDF0-436A6168BE8A}" type="parTrans" cxnId="{3263CA3F-F027-4DB2-B327-B2B4319ECD75}">
      <dgm:prSet/>
      <dgm:spPr/>
      <dgm:t>
        <a:bodyPr/>
        <a:lstStyle/>
        <a:p>
          <a:endParaRPr kumimoji="1" lang="ja-JP" altLang="en-US"/>
        </a:p>
      </dgm:t>
    </dgm:pt>
    <dgm:pt modelId="{F291B298-E9D5-4B26-AF43-1BCE1290F576}" type="sibTrans" cxnId="{3263CA3F-F027-4DB2-B327-B2B4319ECD75}">
      <dgm:prSet/>
      <dgm:spPr/>
      <dgm:t>
        <a:bodyPr/>
        <a:lstStyle/>
        <a:p>
          <a:endParaRPr kumimoji="1" lang="ja-JP" altLang="en-US"/>
        </a:p>
      </dgm:t>
    </dgm:pt>
    <dgm:pt modelId="{4B653B9C-977D-41AC-A5C0-6CBFC385A2ED}">
      <dgm:prSet/>
      <dgm:spPr/>
      <dgm:t>
        <a:bodyPr/>
        <a:lstStyle/>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自然共生</a:t>
          </a:r>
        </a:p>
      </dgm:t>
    </dgm:pt>
    <dgm:pt modelId="{0440FDC6-CDF4-48C8-8C8C-84E88D30FD1D}" type="parTrans" cxnId="{EE90BED9-F588-496A-99EB-BBB9643022B0}">
      <dgm:prSet/>
      <dgm:spPr/>
      <dgm:t>
        <a:bodyPr/>
        <a:lstStyle/>
        <a:p>
          <a:endParaRPr kumimoji="1" lang="ja-JP" altLang="en-US"/>
        </a:p>
      </dgm:t>
    </dgm:pt>
    <dgm:pt modelId="{711358EF-8360-4F56-980A-B6269972FD94}" type="sibTrans" cxnId="{EE90BED9-F588-496A-99EB-BBB9643022B0}">
      <dgm:prSet/>
      <dgm:spPr/>
      <dgm:t>
        <a:bodyPr/>
        <a:lstStyle/>
        <a:p>
          <a:endParaRPr kumimoji="1" lang="ja-JP" altLang="en-US"/>
        </a:p>
      </dgm:t>
    </dgm:pt>
    <dgm:pt modelId="{80D1EC71-11F0-4D3C-83CA-A32B61DAA558}">
      <dgm:prSet/>
      <dgm:spPr>
        <a:solidFill>
          <a:schemeClr val="accent4">
            <a:lumMod val="40000"/>
            <a:lumOff val="60000"/>
            <a:alpha val="90000"/>
          </a:schemeClr>
        </a:solidFill>
      </dgm:spPr>
      <dgm:t>
        <a:bodyPr/>
        <a:lstStyle/>
        <a:p>
          <a:pPr>
            <a:spcAft>
              <a:spcPct val="15000"/>
            </a:spcAft>
          </a:pPr>
          <a:endParaRPr kumimoji="1" lang="ja-JP" altLang="en-US" sz="500" dirty="0">
            <a:latin typeface="Meiryo UI" panose="020B0604030504040204" pitchFamily="50" charset="-128"/>
            <a:ea typeface="Meiryo UI" panose="020B0604030504040204" pitchFamily="50" charset="-128"/>
            <a:cs typeface="Meiryo UI" panose="020B0604030504040204" pitchFamily="50" charset="-128"/>
          </a:endParaRPr>
        </a:p>
      </dgm:t>
    </dgm:pt>
    <dgm:pt modelId="{DC4F8477-5899-445C-BC7D-2E96FBD69820}" type="parTrans" cxnId="{2759C409-40E5-439F-9373-05ABE1ACDD1E}">
      <dgm:prSet/>
      <dgm:spPr/>
      <dgm:t>
        <a:bodyPr/>
        <a:lstStyle/>
        <a:p>
          <a:endParaRPr kumimoji="1" lang="ja-JP" altLang="en-US"/>
        </a:p>
      </dgm:t>
    </dgm:pt>
    <dgm:pt modelId="{1C3DF532-DD99-4E15-9857-C903CA04B49F}" type="sibTrans" cxnId="{2759C409-40E5-439F-9373-05ABE1ACDD1E}">
      <dgm:prSet/>
      <dgm:spPr/>
      <dgm:t>
        <a:bodyPr/>
        <a:lstStyle/>
        <a:p>
          <a:endParaRPr kumimoji="1" lang="ja-JP" altLang="en-US"/>
        </a:p>
      </dgm:t>
    </dgm:pt>
    <dgm:pt modelId="{760A629C-EDB3-44B2-9B61-AB386E8C7607}">
      <dgm:prSet custT="1"/>
      <dgm:spPr>
        <a:solidFill>
          <a:schemeClr val="accent4">
            <a:lumMod val="40000"/>
            <a:lumOff val="60000"/>
            <a:alpha val="90000"/>
          </a:schemeClr>
        </a:solidFill>
      </dgm:spPr>
      <dgm:t>
        <a:bodyPr/>
        <a:lstStyle/>
        <a:p>
          <a:pPr>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持続的な森づくり（森林管理の集約化、木材利用の拡大）</a:t>
          </a:r>
        </a:p>
      </dgm:t>
    </dgm:pt>
    <dgm:pt modelId="{128406CD-B97F-49F1-B26C-0A4E83A6FE69}" type="parTrans" cxnId="{C976180C-135C-4E3A-BB15-FF86AB0454A8}">
      <dgm:prSet/>
      <dgm:spPr/>
      <dgm:t>
        <a:bodyPr/>
        <a:lstStyle/>
        <a:p>
          <a:endParaRPr kumimoji="1" lang="ja-JP" altLang="en-US"/>
        </a:p>
      </dgm:t>
    </dgm:pt>
    <dgm:pt modelId="{4977FF54-CB7F-479D-AFD6-CA614F598C86}" type="sibTrans" cxnId="{C976180C-135C-4E3A-BB15-FF86AB0454A8}">
      <dgm:prSet/>
      <dgm:spPr/>
      <dgm:t>
        <a:bodyPr/>
        <a:lstStyle/>
        <a:p>
          <a:endParaRPr kumimoji="1" lang="ja-JP" altLang="en-US"/>
        </a:p>
      </dgm:t>
    </dgm:pt>
    <dgm:pt modelId="{F429FCD2-71DF-4493-8744-AB5EC46A37A8}">
      <dgm:prSet custT="1"/>
      <dgm:spPr>
        <a:solidFill>
          <a:schemeClr val="accent4">
            <a:lumMod val="40000"/>
            <a:lumOff val="60000"/>
            <a:alpha val="90000"/>
          </a:schemeClr>
        </a:solidFill>
      </dgm:spPr>
      <dgm:t>
        <a:bodyPr/>
        <a:lstStyle/>
        <a:p>
          <a:pPr>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森林の保全（流木・倒木対策）</a:t>
          </a:r>
        </a:p>
      </dgm:t>
    </dgm:pt>
    <dgm:pt modelId="{9CB2F7F1-03D9-400E-A5F7-9142707D0F3B}" type="parTrans" cxnId="{9C723866-1001-4E0F-BC8C-A2A914C2FE06}">
      <dgm:prSet/>
      <dgm:spPr/>
      <dgm:t>
        <a:bodyPr/>
        <a:lstStyle/>
        <a:p>
          <a:endParaRPr kumimoji="1" lang="ja-JP" altLang="en-US"/>
        </a:p>
      </dgm:t>
    </dgm:pt>
    <dgm:pt modelId="{4F7D69FF-0999-48E6-80B2-6E72BF77412A}" type="sibTrans" cxnId="{9C723866-1001-4E0F-BC8C-A2A914C2FE06}">
      <dgm:prSet/>
      <dgm:spPr/>
      <dgm:t>
        <a:bodyPr/>
        <a:lstStyle/>
        <a:p>
          <a:endParaRPr kumimoji="1" lang="ja-JP" altLang="en-US"/>
        </a:p>
      </dgm:t>
    </dgm:pt>
    <dgm:pt modelId="{FBA62EB2-C6D7-4FD2-A926-7192448AD17A}">
      <dgm:prSet custT="1"/>
      <dgm:spPr>
        <a:solidFill>
          <a:schemeClr val="accent4">
            <a:lumMod val="40000"/>
            <a:lumOff val="60000"/>
            <a:alpha val="90000"/>
          </a:schemeClr>
        </a:solidFill>
      </dgm:spPr>
      <dgm:t>
        <a:bodyPr/>
        <a:lstStyle/>
        <a:p>
          <a:pPr>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都市の緑地面積の拡大</a:t>
          </a:r>
        </a:p>
      </dgm:t>
    </dgm:pt>
    <dgm:pt modelId="{9AA06CC2-587F-4637-8954-36F2B03CE83F}" type="parTrans" cxnId="{B64C9E32-7C3A-4061-BE1F-0B176B32987A}">
      <dgm:prSet/>
      <dgm:spPr/>
      <dgm:t>
        <a:bodyPr/>
        <a:lstStyle/>
        <a:p>
          <a:endParaRPr kumimoji="1" lang="ja-JP" altLang="en-US"/>
        </a:p>
      </dgm:t>
    </dgm:pt>
    <dgm:pt modelId="{4C39F05F-DAE2-44AA-AF34-C5E0146D9438}" type="sibTrans" cxnId="{B64C9E32-7C3A-4061-BE1F-0B176B32987A}">
      <dgm:prSet/>
      <dgm:spPr/>
      <dgm:t>
        <a:bodyPr/>
        <a:lstStyle/>
        <a:p>
          <a:endParaRPr kumimoji="1" lang="ja-JP" altLang="en-US"/>
        </a:p>
      </dgm:t>
    </dgm:pt>
    <dgm:pt modelId="{BC6A4719-B579-4977-A605-15FA2A2CB793}">
      <dgm:prSet custT="1"/>
      <dgm:spPr>
        <a:solidFill>
          <a:schemeClr val="accent4">
            <a:lumMod val="40000"/>
            <a:lumOff val="60000"/>
            <a:alpha val="90000"/>
          </a:schemeClr>
        </a:solidFill>
      </dgm:spPr>
      <dgm:t>
        <a:bodyPr/>
        <a:lstStyle/>
        <a:p>
          <a:pPr>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大阪湾の環境保全・再生</a:t>
          </a:r>
        </a:p>
      </dgm:t>
    </dgm:pt>
    <dgm:pt modelId="{7A2DE6D2-D4D2-4030-963F-1C0AA56A012E}" type="parTrans" cxnId="{F8EA4540-098B-426E-B4C3-B6B300CFD37A}">
      <dgm:prSet/>
      <dgm:spPr/>
      <dgm:t>
        <a:bodyPr/>
        <a:lstStyle/>
        <a:p>
          <a:endParaRPr kumimoji="1" lang="ja-JP" altLang="en-US"/>
        </a:p>
      </dgm:t>
    </dgm:pt>
    <dgm:pt modelId="{856E5A66-E64E-407D-AB20-38A368043066}" type="sibTrans" cxnId="{F8EA4540-098B-426E-B4C3-B6B300CFD37A}">
      <dgm:prSet/>
      <dgm:spPr/>
      <dgm:t>
        <a:bodyPr/>
        <a:lstStyle/>
        <a:p>
          <a:endParaRPr kumimoji="1" lang="ja-JP" altLang="en-US"/>
        </a:p>
      </dgm:t>
    </dgm:pt>
    <dgm:pt modelId="{7E74F6A6-4799-4F32-AADD-7A23A30AEED4}">
      <dgm:prSet/>
      <dgm:spPr>
        <a:solidFill>
          <a:schemeClr val="accent4">
            <a:lumMod val="40000"/>
            <a:lumOff val="60000"/>
            <a:alpha val="90000"/>
          </a:schemeClr>
        </a:solidFill>
      </dgm:spPr>
      <dgm:t>
        <a:bodyPr/>
        <a:lstStyle/>
        <a:p>
          <a:pPr>
            <a:spcAft>
              <a:spcPct val="15000"/>
            </a:spcAft>
          </a:pPr>
          <a:endParaRPr kumimoji="1" lang="ja-JP" altLang="en-US" sz="500" dirty="0">
            <a:latin typeface="Meiryo UI" panose="020B0604030504040204" pitchFamily="50" charset="-128"/>
            <a:ea typeface="Meiryo UI" panose="020B0604030504040204" pitchFamily="50" charset="-128"/>
            <a:cs typeface="Meiryo UI" panose="020B0604030504040204" pitchFamily="50" charset="-128"/>
          </a:endParaRPr>
        </a:p>
      </dgm:t>
    </dgm:pt>
    <dgm:pt modelId="{22DB8160-5112-41FB-AE0F-9A936AB604DD}" type="parTrans" cxnId="{25EF8068-DC28-489E-8419-3F5E79F8B645}">
      <dgm:prSet/>
      <dgm:spPr/>
      <dgm:t>
        <a:bodyPr/>
        <a:lstStyle/>
        <a:p>
          <a:endParaRPr kumimoji="1" lang="ja-JP" altLang="en-US"/>
        </a:p>
      </dgm:t>
    </dgm:pt>
    <dgm:pt modelId="{70B3542F-4FC4-46E7-BDCE-1C86EE26DC9D}" type="sibTrans" cxnId="{25EF8068-DC28-489E-8419-3F5E79F8B645}">
      <dgm:prSet/>
      <dgm:spPr/>
      <dgm:t>
        <a:bodyPr/>
        <a:lstStyle/>
        <a:p>
          <a:endParaRPr kumimoji="1" lang="ja-JP" altLang="en-US"/>
        </a:p>
      </dgm:t>
    </dgm:pt>
    <dgm:pt modelId="{79E98E98-1DEC-4A13-A154-F5AF8A926715}" type="pres">
      <dgm:prSet presAssocID="{BB72B0CC-529C-4A55-AE89-EC97C549F206}" presName="Name0" presStyleCnt="0">
        <dgm:presLayoutVars>
          <dgm:dir/>
          <dgm:animLvl val="lvl"/>
          <dgm:resizeHandles val="exact"/>
        </dgm:presLayoutVars>
      </dgm:prSet>
      <dgm:spPr/>
      <dgm:t>
        <a:bodyPr/>
        <a:lstStyle/>
        <a:p>
          <a:endParaRPr kumimoji="1" lang="ja-JP" altLang="en-US"/>
        </a:p>
      </dgm:t>
    </dgm:pt>
    <dgm:pt modelId="{D62B7F9B-9BD0-4525-9448-FB691E9D3E96}" type="pres">
      <dgm:prSet presAssocID="{A2C5FDB1-F7A8-40F3-9270-45DE57EEF727}" presName="linNode" presStyleCnt="0"/>
      <dgm:spPr/>
    </dgm:pt>
    <dgm:pt modelId="{B46FC2FB-B890-4F0C-9146-9795F64D23BC}" type="pres">
      <dgm:prSet presAssocID="{A2C5FDB1-F7A8-40F3-9270-45DE57EEF727}" presName="parentText" presStyleLbl="node1" presStyleIdx="0" presStyleCnt="6">
        <dgm:presLayoutVars>
          <dgm:chMax val="1"/>
          <dgm:bulletEnabled val="1"/>
        </dgm:presLayoutVars>
      </dgm:prSet>
      <dgm:spPr/>
      <dgm:t>
        <a:bodyPr/>
        <a:lstStyle/>
        <a:p>
          <a:endParaRPr kumimoji="1" lang="ja-JP" altLang="en-US"/>
        </a:p>
      </dgm:t>
    </dgm:pt>
    <dgm:pt modelId="{AA46F645-3D48-4051-A61C-B7AB881F66EF}" type="pres">
      <dgm:prSet presAssocID="{A2C5FDB1-F7A8-40F3-9270-45DE57EEF727}" presName="descendantText" presStyleLbl="alignAccFollowNode1" presStyleIdx="0" presStyleCnt="6">
        <dgm:presLayoutVars>
          <dgm:bulletEnabled val="1"/>
        </dgm:presLayoutVars>
      </dgm:prSet>
      <dgm:spPr/>
      <dgm:t>
        <a:bodyPr/>
        <a:lstStyle/>
        <a:p>
          <a:endParaRPr kumimoji="1" lang="ja-JP" altLang="en-US"/>
        </a:p>
      </dgm:t>
    </dgm:pt>
    <dgm:pt modelId="{1926C6A5-46FC-4EE2-97F6-AE746D7D6E9D}" type="pres">
      <dgm:prSet presAssocID="{7FC244C3-B4F2-41FD-955D-C8194F9AAD43}" presName="sp" presStyleCnt="0"/>
      <dgm:spPr/>
    </dgm:pt>
    <dgm:pt modelId="{CBDA1BB2-4E72-435B-AD65-C65113C4C3E0}" type="pres">
      <dgm:prSet presAssocID="{88B26F82-9739-4A12-B574-71B9B0AFC507}" presName="linNode" presStyleCnt="0"/>
      <dgm:spPr/>
    </dgm:pt>
    <dgm:pt modelId="{B8F21F50-5CB7-445C-AFDF-F0DE69D56994}" type="pres">
      <dgm:prSet presAssocID="{88B26F82-9739-4A12-B574-71B9B0AFC507}" presName="parentText" presStyleLbl="node1" presStyleIdx="1" presStyleCnt="6">
        <dgm:presLayoutVars>
          <dgm:chMax val="1"/>
          <dgm:bulletEnabled val="1"/>
        </dgm:presLayoutVars>
      </dgm:prSet>
      <dgm:spPr/>
      <dgm:t>
        <a:bodyPr/>
        <a:lstStyle/>
        <a:p>
          <a:endParaRPr kumimoji="1" lang="ja-JP" altLang="en-US"/>
        </a:p>
      </dgm:t>
    </dgm:pt>
    <dgm:pt modelId="{BFBDC561-DFEE-42F9-9B31-8B6B5404B19F}" type="pres">
      <dgm:prSet presAssocID="{88B26F82-9739-4A12-B574-71B9B0AFC507}" presName="descendantText" presStyleLbl="alignAccFollowNode1" presStyleIdx="1" presStyleCnt="6" custScaleY="114028" custLinFactNeighborX="-505" custLinFactNeighborY="4778">
        <dgm:presLayoutVars>
          <dgm:bulletEnabled val="1"/>
        </dgm:presLayoutVars>
      </dgm:prSet>
      <dgm:spPr/>
      <dgm:t>
        <a:bodyPr/>
        <a:lstStyle/>
        <a:p>
          <a:endParaRPr kumimoji="1" lang="ja-JP" altLang="en-US"/>
        </a:p>
      </dgm:t>
    </dgm:pt>
    <dgm:pt modelId="{5F6387C6-301A-49B3-8F0D-E1D973B04719}" type="pres">
      <dgm:prSet presAssocID="{37261DE9-9F8A-4644-8279-7FF17AE103B5}" presName="sp" presStyleCnt="0"/>
      <dgm:spPr/>
    </dgm:pt>
    <dgm:pt modelId="{30B5C432-41DE-4907-9BF9-D3D070F85FA8}" type="pres">
      <dgm:prSet presAssocID="{AD991DDA-0DAB-419F-9A90-83276EA2DA2C}" presName="linNode" presStyleCnt="0"/>
      <dgm:spPr/>
    </dgm:pt>
    <dgm:pt modelId="{08465533-D8A9-4A60-A9CD-62DAF8919C2C}" type="pres">
      <dgm:prSet presAssocID="{AD991DDA-0DAB-419F-9A90-83276EA2DA2C}" presName="parentText" presStyleLbl="node1" presStyleIdx="2" presStyleCnt="6">
        <dgm:presLayoutVars>
          <dgm:chMax val="1"/>
          <dgm:bulletEnabled val="1"/>
        </dgm:presLayoutVars>
      </dgm:prSet>
      <dgm:spPr/>
      <dgm:t>
        <a:bodyPr/>
        <a:lstStyle/>
        <a:p>
          <a:endParaRPr kumimoji="1" lang="ja-JP" altLang="en-US"/>
        </a:p>
      </dgm:t>
    </dgm:pt>
    <dgm:pt modelId="{CD5A3D24-329C-4C8B-B08C-0D8F0A78AA7F}" type="pres">
      <dgm:prSet presAssocID="{AD991DDA-0DAB-419F-9A90-83276EA2DA2C}" presName="descendantText" presStyleLbl="alignAccFollowNode1" presStyleIdx="2" presStyleCnt="6">
        <dgm:presLayoutVars>
          <dgm:bulletEnabled val="1"/>
        </dgm:presLayoutVars>
      </dgm:prSet>
      <dgm:spPr/>
      <dgm:t>
        <a:bodyPr/>
        <a:lstStyle/>
        <a:p>
          <a:endParaRPr kumimoji="1" lang="ja-JP" altLang="en-US"/>
        </a:p>
      </dgm:t>
    </dgm:pt>
    <dgm:pt modelId="{A074645C-F3FD-44CE-A134-3B02BA41E62A}" type="pres">
      <dgm:prSet presAssocID="{3EF866E0-9CE4-4E93-A1BB-51B6F87DD0AA}" presName="sp" presStyleCnt="0"/>
      <dgm:spPr/>
    </dgm:pt>
    <dgm:pt modelId="{9013754A-EF66-4A23-BA7B-6EC7398BD1A2}" type="pres">
      <dgm:prSet presAssocID="{96CAF73C-B4D3-4CCC-AD0C-E0EA752A91CF}" presName="linNode" presStyleCnt="0"/>
      <dgm:spPr/>
    </dgm:pt>
    <dgm:pt modelId="{FDBB7100-15DA-4EBA-93A7-49280FA6F01A}" type="pres">
      <dgm:prSet presAssocID="{96CAF73C-B4D3-4CCC-AD0C-E0EA752A91CF}" presName="parentText" presStyleLbl="node1" presStyleIdx="3" presStyleCnt="6">
        <dgm:presLayoutVars>
          <dgm:chMax val="1"/>
          <dgm:bulletEnabled val="1"/>
        </dgm:presLayoutVars>
      </dgm:prSet>
      <dgm:spPr/>
      <dgm:t>
        <a:bodyPr/>
        <a:lstStyle/>
        <a:p>
          <a:endParaRPr kumimoji="1" lang="ja-JP" altLang="en-US"/>
        </a:p>
      </dgm:t>
    </dgm:pt>
    <dgm:pt modelId="{7D9645B3-3EE6-4643-9995-1A8FEF153260}" type="pres">
      <dgm:prSet presAssocID="{96CAF73C-B4D3-4CCC-AD0C-E0EA752A91CF}" presName="descendantText" presStyleLbl="alignAccFollowNode1" presStyleIdx="3" presStyleCnt="6">
        <dgm:presLayoutVars>
          <dgm:bulletEnabled val="1"/>
        </dgm:presLayoutVars>
      </dgm:prSet>
      <dgm:spPr/>
      <dgm:t>
        <a:bodyPr/>
        <a:lstStyle/>
        <a:p>
          <a:endParaRPr kumimoji="1" lang="ja-JP" altLang="en-US"/>
        </a:p>
      </dgm:t>
    </dgm:pt>
    <dgm:pt modelId="{1A2F5C6F-D4DA-43DC-9A83-37F1A92A0832}" type="pres">
      <dgm:prSet presAssocID="{629658F4-63BB-419E-B616-A4DBC0420497}" presName="sp" presStyleCnt="0"/>
      <dgm:spPr/>
    </dgm:pt>
    <dgm:pt modelId="{A59F9B74-898B-41D6-BBCD-74777C8A3A41}" type="pres">
      <dgm:prSet presAssocID="{3370B281-9F15-4641-AC7D-8045413A61BB}" presName="linNode" presStyleCnt="0"/>
      <dgm:spPr/>
    </dgm:pt>
    <dgm:pt modelId="{3A257ABD-D72C-4CD7-8205-2C081070F551}" type="pres">
      <dgm:prSet presAssocID="{3370B281-9F15-4641-AC7D-8045413A61BB}" presName="parentText" presStyleLbl="node1" presStyleIdx="4" presStyleCnt="6">
        <dgm:presLayoutVars>
          <dgm:chMax val="1"/>
          <dgm:bulletEnabled val="1"/>
        </dgm:presLayoutVars>
      </dgm:prSet>
      <dgm:spPr/>
      <dgm:t>
        <a:bodyPr/>
        <a:lstStyle/>
        <a:p>
          <a:endParaRPr kumimoji="1" lang="ja-JP" altLang="en-US"/>
        </a:p>
      </dgm:t>
    </dgm:pt>
    <dgm:pt modelId="{FE8BC421-3B06-49B0-AE51-9B9BF0A22E33}" type="pres">
      <dgm:prSet presAssocID="{3370B281-9F15-4641-AC7D-8045413A61BB}" presName="descendantText" presStyleLbl="alignAccFollowNode1" presStyleIdx="4" presStyleCnt="6" custScaleY="104059">
        <dgm:presLayoutVars>
          <dgm:bulletEnabled val="1"/>
        </dgm:presLayoutVars>
      </dgm:prSet>
      <dgm:spPr/>
      <dgm:t>
        <a:bodyPr/>
        <a:lstStyle/>
        <a:p>
          <a:endParaRPr kumimoji="1" lang="ja-JP" altLang="en-US"/>
        </a:p>
      </dgm:t>
    </dgm:pt>
    <dgm:pt modelId="{F2BC2A57-10E5-4D25-BA4A-A750868FF379}" type="pres">
      <dgm:prSet presAssocID="{51ED05D5-C4FB-4FFD-9885-C405CA097CCD}" presName="sp" presStyleCnt="0"/>
      <dgm:spPr/>
    </dgm:pt>
    <dgm:pt modelId="{04E47C44-450B-46C2-9F54-C3FD07DD232A}" type="pres">
      <dgm:prSet presAssocID="{4B653B9C-977D-41AC-A5C0-6CBFC385A2ED}" presName="linNode" presStyleCnt="0"/>
      <dgm:spPr/>
    </dgm:pt>
    <dgm:pt modelId="{46F74968-1EB7-42FC-B670-74A3C9CFD98C}" type="pres">
      <dgm:prSet presAssocID="{4B653B9C-977D-41AC-A5C0-6CBFC385A2ED}" presName="parentText" presStyleLbl="node1" presStyleIdx="5" presStyleCnt="6">
        <dgm:presLayoutVars>
          <dgm:chMax val="1"/>
          <dgm:bulletEnabled val="1"/>
        </dgm:presLayoutVars>
      </dgm:prSet>
      <dgm:spPr/>
      <dgm:t>
        <a:bodyPr/>
        <a:lstStyle/>
        <a:p>
          <a:endParaRPr kumimoji="1" lang="ja-JP" altLang="en-US"/>
        </a:p>
      </dgm:t>
    </dgm:pt>
    <dgm:pt modelId="{AB7E099A-35A6-4074-9232-9A1E93F41D80}" type="pres">
      <dgm:prSet presAssocID="{4B653B9C-977D-41AC-A5C0-6CBFC385A2ED}" presName="descendantText" presStyleLbl="alignAccFollowNode1" presStyleIdx="5" presStyleCnt="6" custScaleY="104751">
        <dgm:presLayoutVars>
          <dgm:bulletEnabled val="1"/>
        </dgm:presLayoutVars>
      </dgm:prSet>
      <dgm:spPr/>
      <dgm:t>
        <a:bodyPr/>
        <a:lstStyle/>
        <a:p>
          <a:endParaRPr kumimoji="1" lang="ja-JP" altLang="en-US"/>
        </a:p>
      </dgm:t>
    </dgm:pt>
  </dgm:ptLst>
  <dgm:cxnLst>
    <dgm:cxn modelId="{E5846BB4-F79E-469D-8F94-92751CC8BCAC}" srcId="{BB72B0CC-529C-4A55-AE89-EC97C549F206}" destId="{AD991DDA-0DAB-419F-9A90-83276EA2DA2C}" srcOrd="2" destOrd="0" parTransId="{9EA79103-CBE5-4D53-B85A-9655A3A184C4}" sibTransId="{3EF866E0-9CE4-4E93-A1BB-51B6F87DD0AA}"/>
    <dgm:cxn modelId="{44634206-C4DA-4C91-8772-2EC84BCD7CB8}" srcId="{96CAF73C-B4D3-4CCC-AD0C-E0EA752A91CF}" destId="{58819849-8260-4A8F-9A6D-1A4549BBF67E}" srcOrd="2" destOrd="0" parTransId="{B2E8B838-9C08-4912-A9C8-4E0D37CCF9AD}" sibTransId="{AB4C16AB-76F3-4239-ADBE-8578C572A462}"/>
    <dgm:cxn modelId="{C1459B21-B1D7-4D19-B20C-C4D7D6A0FD32}" type="presOf" srcId="{AD991DDA-0DAB-419F-9A90-83276EA2DA2C}" destId="{08465533-D8A9-4A60-A9CD-62DAF8919C2C}" srcOrd="0" destOrd="0" presId="urn:microsoft.com/office/officeart/2005/8/layout/vList5"/>
    <dgm:cxn modelId="{B9F9A803-4E6A-47E3-A0FA-30F4E3D5D86B}" type="presOf" srcId="{88B26F82-9739-4A12-B574-71B9B0AFC507}" destId="{B8F21F50-5CB7-445C-AFDF-F0DE69D56994}" srcOrd="0" destOrd="0" presId="urn:microsoft.com/office/officeart/2005/8/layout/vList5"/>
    <dgm:cxn modelId="{E00AD106-7D82-433A-B17B-0BA27E2F3945}" type="presOf" srcId="{96CAF73C-B4D3-4CCC-AD0C-E0EA752A91CF}" destId="{FDBB7100-15DA-4EBA-93A7-49280FA6F01A}" srcOrd="0" destOrd="0" presId="urn:microsoft.com/office/officeart/2005/8/layout/vList5"/>
    <dgm:cxn modelId="{7E852C28-23DF-4D8A-A6D4-5A1D3889B25D}" type="presOf" srcId="{EF9F4FFD-3C22-43FB-A573-BE12AF748BF4}" destId="{BFBDC561-DFEE-42F9-9B31-8B6B5404B19F}" srcOrd="0" destOrd="4" presId="urn:microsoft.com/office/officeart/2005/8/layout/vList5"/>
    <dgm:cxn modelId="{FBA16F75-F51A-4D24-8140-186A3BCF0ED3}" srcId="{BB72B0CC-529C-4A55-AE89-EC97C549F206}" destId="{88B26F82-9739-4A12-B574-71B9B0AFC507}" srcOrd="1" destOrd="0" parTransId="{F50A4C13-00A0-4EE5-B68C-DC9E606A5C54}" sibTransId="{37261DE9-9F8A-4644-8279-7FF17AE103B5}"/>
    <dgm:cxn modelId="{38AF91E9-3EDE-48E7-BC59-168CEA69A315}" type="presOf" srcId="{FBA62EB2-C6D7-4FD2-A926-7192448AD17A}" destId="{AB7E099A-35A6-4074-9232-9A1E93F41D80}" srcOrd="0" destOrd="3" presId="urn:microsoft.com/office/officeart/2005/8/layout/vList5"/>
    <dgm:cxn modelId="{81D31A28-010E-4F61-B7D6-A4A58211872B}" srcId="{88B26F82-9739-4A12-B574-71B9B0AFC507}" destId="{3A1F0F00-3ED2-43A9-8019-9F950BA0E830}" srcOrd="1" destOrd="0" parTransId="{AFC4FB47-0C49-4D77-A648-D89DF0D7E865}" sibTransId="{6C7758DF-E328-42B2-A1D2-68AFDDADCCA8}"/>
    <dgm:cxn modelId="{9D16E06B-7E95-4370-8937-A6BBF2C3E358}" type="presOf" srcId="{02A75AB8-62FE-492D-9960-A4D48D549623}" destId="{CD5A3D24-329C-4C8B-B08C-0D8F0A78AA7F}" srcOrd="0" destOrd="1" presId="urn:microsoft.com/office/officeart/2005/8/layout/vList5"/>
    <dgm:cxn modelId="{B304BFB2-936B-4C94-A753-2DE5B4D92A1C}" type="presOf" srcId="{CC7ADF57-0103-4A12-A81B-CE72A00C359B}" destId="{BFBDC561-DFEE-42F9-9B31-8B6B5404B19F}" srcOrd="0" destOrd="2" presId="urn:microsoft.com/office/officeart/2005/8/layout/vList5"/>
    <dgm:cxn modelId="{96C8DEE9-7CAE-49FB-920A-146623CF3AA0}" srcId="{BB72B0CC-529C-4A55-AE89-EC97C549F206}" destId="{3370B281-9F15-4641-AC7D-8045413A61BB}" srcOrd="4" destOrd="0" parTransId="{E0D78D1C-F8F7-4905-9704-A9369F968FF7}" sibTransId="{51ED05D5-C4FB-4FFD-9885-C405CA097CCD}"/>
    <dgm:cxn modelId="{B81693E6-3674-40AF-A8C3-91E569368526}" type="presOf" srcId="{F429FCD2-71DF-4493-8744-AB5EC46A37A8}" destId="{AB7E099A-35A6-4074-9232-9A1E93F41D80}" srcOrd="0" destOrd="2" presId="urn:microsoft.com/office/officeart/2005/8/layout/vList5"/>
    <dgm:cxn modelId="{C08E0EBB-D658-4490-9195-E391FC76EFF4}" srcId="{3370B281-9F15-4641-AC7D-8045413A61BB}" destId="{278453EE-01B1-4A25-8817-E9C33C6BA608}" srcOrd="1" destOrd="0" parTransId="{F7D060E4-EFD8-403E-A4F2-16B4EC1E893C}" sibTransId="{B0F1DE1C-B89D-47EA-94C3-0E2BB984F229}"/>
    <dgm:cxn modelId="{30B4C2C6-320A-40EF-8B52-DF7FA906D4CC}" type="presOf" srcId="{B84DF113-C5F1-48A2-8F76-DA3C7ADC61B1}" destId="{AA46F645-3D48-4051-A61C-B7AB881F66EF}" srcOrd="0" destOrd="0" presId="urn:microsoft.com/office/officeart/2005/8/layout/vList5"/>
    <dgm:cxn modelId="{0428A3E6-909B-4AC1-9CB2-96B4F37461A4}" type="presOf" srcId="{3370B281-9F15-4641-AC7D-8045413A61BB}" destId="{3A257ABD-D72C-4CD7-8205-2C081070F551}" srcOrd="0" destOrd="0" presId="urn:microsoft.com/office/officeart/2005/8/layout/vList5"/>
    <dgm:cxn modelId="{B64C9E32-7C3A-4061-BE1F-0B176B32987A}" srcId="{4B653B9C-977D-41AC-A5C0-6CBFC385A2ED}" destId="{FBA62EB2-C6D7-4FD2-A926-7192448AD17A}" srcOrd="3" destOrd="0" parTransId="{9AA06CC2-587F-4637-8954-36F2B03CE83F}" sibTransId="{4C39F05F-DAE2-44AA-AF34-C5E0146D9438}"/>
    <dgm:cxn modelId="{EF528AD7-33BD-4B1B-B324-6FAAE2C83996}" type="presOf" srcId="{58819849-8260-4A8F-9A6D-1A4549BBF67E}" destId="{7D9645B3-3EE6-4643-9995-1A8FEF153260}" srcOrd="0" destOrd="2" presId="urn:microsoft.com/office/officeart/2005/8/layout/vList5"/>
    <dgm:cxn modelId="{602E009E-901E-44C2-955F-22D7C64D32FC}" type="presOf" srcId="{5F807981-871E-427C-BEB1-8C93ABA044DF}" destId="{7D9645B3-3EE6-4643-9995-1A8FEF153260}" srcOrd="0" destOrd="3" presId="urn:microsoft.com/office/officeart/2005/8/layout/vList5"/>
    <dgm:cxn modelId="{2759C409-40E5-439F-9373-05ABE1ACDD1E}" srcId="{4B653B9C-977D-41AC-A5C0-6CBFC385A2ED}" destId="{80D1EC71-11F0-4D3C-83CA-A32B61DAA558}" srcOrd="0" destOrd="0" parTransId="{DC4F8477-5899-445C-BC7D-2E96FBD69820}" sibTransId="{1C3DF532-DD99-4E15-9857-C903CA04B49F}"/>
    <dgm:cxn modelId="{D41E3D42-F912-487F-8070-E09262684FCF}" type="presOf" srcId="{33B8AB62-70D2-4EDA-B2BA-6FA306BB44F6}" destId="{CD5A3D24-329C-4C8B-B08C-0D8F0A78AA7F}" srcOrd="0" destOrd="2" presId="urn:microsoft.com/office/officeart/2005/8/layout/vList5"/>
    <dgm:cxn modelId="{B86CB5E6-1D0A-4232-9602-F614B7D6A22C}" srcId="{96CAF73C-B4D3-4CCC-AD0C-E0EA752A91CF}" destId="{C2848C40-0449-47EF-A323-D0FF3E1981D5}" srcOrd="0" destOrd="0" parTransId="{B2F8D6B6-DEE3-4505-8AAB-A67BA8625E8F}" sibTransId="{0CB09AAE-BD4A-4F06-A34E-30A0AED2716B}"/>
    <dgm:cxn modelId="{78E8388B-668D-497D-BF97-76B243C0C150}" srcId="{88B26F82-9739-4A12-B574-71B9B0AFC507}" destId="{CC7ADF57-0103-4A12-A81B-CE72A00C359B}" srcOrd="2" destOrd="0" parTransId="{3E77DA15-F3E4-4846-903D-046CB14213FE}" sibTransId="{B507E882-0DB1-4CC3-BC5A-6DF1E737CE04}"/>
    <dgm:cxn modelId="{95828F56-5087-4F37-BF0B-CE7930D24DAC}" type="presOf" srcId="{0725B88D-E419-462A-AF75-4104780BD5BB}" destId="{CD5A3D24-329C-4C8B-B08C-0D8F0A78AA7F}" srcOrd="0" destOrd="0" presId="urn:microsoft.com/office/officeart/2005/8/layout/vList5"/>
    <dgm:cxn modelId="{F8EA4540-098B-426E-B4C3-B6B300CFD37A}" srcId="{4B653B9C-977D-41AC-A5C0-6CBFC385A2ED}" destId="{BC6A4719-B579-4977-A605-15FA2A2CB793}" srcOrd="4" destOrd="0" parTransId="{7A2DE6D2-D4D2-4030-963F-1C0AA56A012E}" sibTransId="{856E5A66-E64E-407D-AB20-38A368043066}"/>
    <dgm:cxn modelId="{21266FC1-CE25-48C5-A927-BDEBCE6B64AA}" srcId="{96CAF73C-B4D3-4CCC-AD0C-E0EA752A91CF}" destId="{5F807981-871E-427C-BEB1-8C93ABA044DF}" srcOrd="3" destOrd="0" parTransId="{5FC2C9DB-C660-4848-B704-4FEB396F4C5D}" sibTransId="{4E952297-9E09-4BBC-8436-05B326F7DD14}"/>
    <dgm:cxn modelId="{85DF2483-5F6F-47C2-B766-DCE352E08BFC}" type="presOf" srcId="{BF19D196-00D4-4100-A0BF-59159959A9B6}" destId="{BFBDC561-DFEE-42F9-9B31-8B6B5404B19F}" srcOrd="0" destOrd="0" presId="urn:microsoft.com/office/officeart/2005/8/layout/vList5"/>
    <dgm:cxn modelId="{784BA346-BA03-4C50-BF7B-501FB58935A4}" srcId="{88B26F82-9739-4A12-B574-71B9B0AFC507}" destId="{BF19D196-00D4-4100-A0BF-59159959A9B6}" srcOrd="0" destOrd="0" parTransId="{4384DAF0-6FAF-42C0-9E17-B344FE753FBD}" sibTransId="{93E04797-CDB0-4353-B37E-0C4CE7C8AD00}"/>
    <dgm:cxn modelId="{73CC862C-F621-46C6-8045-51A0F0D07ABB}" type="presOf" srcId="{A2C5FDB1-F7A8-40F3-9270-45DE57EEF727}" destId="{B46FC2FB-B890-4F0C-9146-9795F64D23BC}" srcOrd="0" destOrd="0" presId="urn:microsoft.com/office/officeart/2005/8/layout/vList5"/>
    <dgm:cxn modelId="{EE90BED9-F588-496A-99EB-BBB9643022B0}" srcId="{BB72B0CC-529C-4A55-AE89-EC97C549F206}" destId="{4B653B9C-977D-41AC-A5C0-6CBFC385A2ED}" srcOrd="5" destOrd="0" parTransId="{0440FDC6-CDF4-48C8-8C8C-84E88D30FD1D}" sibTransId="{711358EF-8360-4F56-980A-B6269972FD94}"/>
    <dgm:cxn modelId="{9C723866-1001-4E0F-BC8C-A2A914C2FE06}" srcId="{4B653B9C-977D-41AC-A5C0-6CBFC385A2ED}" destId="{F429FCD2-71DF-4493-8744-AB5EC46A37A8}" srcOrd="2" destOrd="0" parTransId="{9CB2F7F1-03D9-400E-A5F7-9142707D0F3B}" sibTransId="{4F7D69FF-0999-48E6-80B2-6E72BF77412A}"/>
    <dgm:cxn modelId="{C976180C-135C-4E3A-BB15-FF86AB0454A8}" srcId="{4B653B9C-977D-41AC-A5C0-6CBFC385A2ED}" destId="{760A629C-EDB3-44B2-9B61-AB386E8C7607}" srcOrd="1" destOrd="0" parTransId="{128406CD-B97F-49F1-B26C-0A4E83A6FE69}" sibTransId="{4977FF54-CB7F-479D-AFD6-CA614F598C86}"/>
    <dgm:cxn modelId="{C3E8F2AD-FF23-448F-BBD0-7BD5CA03EBB2}" srcId="{88B26F82-9739-4A12-B574-71B9B0AFC507}" destId="{86851B2F-00CD-400C-A8C1-54BFE3BB8BAD}" srcOrd="3" destOrd="0" parTransId="{B4323B38-A878-4BC3-B365-DF0305A551D9}" sibTransId="{E53EB0CF-B2C2-43E9-958D-741BEC88E462}"/>
    <dgm:cxn modelId="{E0433FE5-EA6D-4811-8DED-4B543F7B1E7E}" srcId="{A2C5FDB1-F7A8-40F3-9270-45DE57EEF727}" destId="{9ECF2A98-FA03-4DDE-8E23-FBFC2F05164B}" srcOrd="3" destOrd="0" parTransId="{1714C40D-93A1-4E39-B66F-CFB17DCF0843}" sibTransId="{C874F8C7-EF56-41AC-8408-0BBA66C0E974}"/>
    <dgm:cxn modelId="{0791EE53-A331-454F-9167-0C2EC79BBAA3}" type="presOf" srcId="{4B653B9C-977D-41AC-A5C0-6CBFC385A2ED}" destId="{46F74968-1EB7-42FC-B670-74A3C9CFD98C}" srcOrd="0" destOrd="0" presId="urn:microsoft.com/office/officeart/2005/8/layout/vList5"/>
    <dgm:cxn modelId="{C8B66F8A-553E-490E-9EC1-E730F2CE5E77}" srcId="{A2C5FDB1-F7A8-40F3-9270-45DE57EEF727}" destId="{ADCABF14-C602-4197-A158-CEDB2FE86A87}" srcOrd="2" destOrd="0" parTransId="{69883773-E20E-4735-BEFD-17631B8F840C}" sibTransId="{4F6E7DB2-20B4-4CAF-98A4-9090C86F4BF4}"/>
    <dgm:cxn modelId="{31D10ACC-D76E-4902-8233-C14B24B01E9B}" type="presOf" srcId="{615B2E78-ABCF-4F52-90F0-B2628D714910}" destId="{AA46F645-3D48-4051-A61C-B7AB881F66EF}" srcOrd="0" destOrd="1" presId="urn:microsoft.com/office/officeart/2005/8/layout/vList5"/>
    <dgm:cxn modelId="{3263CA3F-F027-4DB2-B327-B2B4319ECD75}" srcId="{3370B281-9F15-4641-AC7D-8045413A61BB}" destId="{65CAF78F-7B37-4F33-9860-E74BF2A8BB42}" srcOrd="3" destOrd="0" parTransId="{1DFA7DE8-F3E5-47BF-BDF0-436A6168BE8A}" sibTransId="{F291B298-E9D5-4B26-AF43-1BCE1290F576}"/>
    <dgm:cxn modelId="{25EF8068-DC28-489E-8419-3F5E79F8B645}" srcId="{4B653B9C-977D-41AC-A5C0-6CBFC385A2ED}" destId="{7E74F6A6-4799-4F32-AADD-7A23A30AEED4}" srcOrd="5" destOrd="0" parTransId="{22DB8160-5112-41FB-AE0F-9A936AB604DD}" sibTransId="{70B3542F-4FC4-46E7-BDCE-1C86EE26DC9D}"/>
    <dgm:cxn modelId="{59E78D93-46D0-474E-9A09-A494517D1EEB}" type="presOf" srcId="{80D1EC71-11F0-4D3C-83CA-A32B61DAA558}" destId="{AB7E099A-35A6-4074-9232-9A1E93F41D80}" srcOrd="0" destOrd="0" presId="urn:microsoft.com/office/officeart/2005/8/layout/vList5"/>
    <dgm:cxn modelId="{D051D78B-ADAC-467C-A850-43A4FCCAFB8E}" srcId="{88B26F82-9739-4A12-B574-71B9B0AFC507}" destId="{EF9F4FFD-3C22-43FB-A573-BE12AF748BF4}" srcOrd="4" destOrd="0" parTransId="{0D2D5BE8-14AD-45C2-B3B9-BE507327EC03}" sibTransId="{6AC41D93-5423-490F-893E-6B00E698F902}"/>
    <dgm:cxn modelId="{2D54D39E-4ECA-4371-BE2E-D9AB02FC453A}" srcId="{A2C5FDB1-F7A8-40F3-9270-45DE57EEF727}" destId="{B84DF113-C5F1-48A2-8F76-DA3C7ADC61B1}" srcOrd="0" destOrd="0" parTransId="{F6728A69-0BED-4164-9EC3-894264C12280}" sibTransId="{301AF1DD-8CAF-4D19-BF97-B76CAB904CC7}"/>
    <dgm:cxn modelId="{914F1592-17E8-456B-8842-3147D5FD9A6F}" srcId="{96CAF73C-B4D3-4CCC-AD0C-E0EA752A91CF}" destId="{05425F54-6271-4D78-8747-3BD00F1AE7E4}" srcOrd="1" destOrd="0" parTransId="{B67901E4-E520-434C-8360-A54775477159}" sibTransId="{5B41AF37-4596-4DA9-8055-E262269EFF3D}"/>
    <dgm:cxn modelId="{550D4C39-3196-4E37-900B-B063B381E1D5}" type="presOf" srcId="{2185DD10-1831-4F34-9D95-059F7C9B4236}" destId="{FE8BC421-3B06-49B0-AE51-9B9BF0A22E33}" srcOrd="0" destOrd="2" presId="urn:microsoft.com/office/officeart/2005/8/layout/vList5"/>
    <dgm:cxn modelId="{9F220412-F9D5-4FFD-B3AB-D8036E108C6B}" srcId="{BB72B0CC-529C-4A55-AE89-EC97C549F206}" destId="{96CAF73C-B4D3-4CCC-AD0C-E0EA752A91CF}" srcOrd="3" destOrd="0" parTransId="{A78C04E6-E9C1-4F51-AE99-4188247E0D2B}" sibTransId="{629658F4-63BB-419E-B616-A4DBC0420497}"/>
    <dgm:cxn modelId="{C62EEB43-FBD3-49CE-8410-00211E814D4F}" srcId="{AD991DDA-0DAB-419F-9A90-83276EA2DA2C}" destId="{02A75AB8-62FE-492D-9960-A4D48D549623}" srcOrd="1" destOrd="0" parTransId="{CF882743-1EFB-48D8-8320-31D12FF0D3A1}" sibTransId="{258452BF-7197-4297-821F-FE5A1F0313D8}"/>
    <dgm:cxn modelId="{30C0BEDA-39B9-49F5-BD9A-400CB23145E7}" type="presOf" srcId="{D0E0C8F8-7F65-461E-B642-2D4B1045FF01}" destId="{FE8BC421-3B06-49B0-AE51-9B9BF0A22E33}" srcOrd="0" destOrd="0" presId="urn:microsoft.com/office/officeart/2005/8/layout/vList5"/>
    <dgm:cxn modelId="{46941FC1-7A00-460E-8010-F1081426FF21}" type="presOf" srcId="{86851B2F-00CD-400C-A8C1-54BFE3BB8BAD}" destId="{BFBDC561-DFEE-42F9-9B31-8B6B5404B19F}" srcOrd="0" destOrd="3" presId="urn:microsoft.com/office/officeart/2005/8/layout/vList5"/>
    <dgm:cxn modelId="{B0D30D49-1524-48A6-BF68-9C6C63442C0F}" type="presOf" srcId="{BB72B0CC-529C-4A55-AE89-EC97C549F206}" destId="{79E98E98-1DEC-4A13-A154-F5AF8A926715}" srcOrd="0" destOrd="0" presId="urn:microsoft.com/office/officeart/2005/8/layout/vList5"/>
    <dgm:cxn modelId="{197E01C1-C227-4E8B-A29F-E0266203E26A}" type="presOf" srcId="{65CAF78F-7B37-4F33-9860-E74BF2A8BB42}" destId="{FE8BC421-3B06-49B0-AE51-9B9BF0A22E33}" srcOrd="0" destOrd="3" presId="urn:microsoft.com/office/officeart/2005/8/layout/vList5"/>
    <dgm:cxn modelId="{3FA73B35-A6AE-4D1D-A45E-5FF9F214FAF6}" srcId="{BB72B0CC-529C-4A55-AE89-EC97C549F206}" destId="{A2C5FDB1-F7A8-40F3-9270-45DE57EEF727}" srcOrd="0" destOrd="0" parTransId="{6BCC5C60-7570-4FC3-AA4F-7471B60FD74C}" sibTransId="{7FC244C3-B4F2-41FD-955D-C8194F9AAD43}"/>
    <dgm:cxn modelId="{C02E8016-6AE1-4B6B-8F96-1A15173F0D82}" type="presOf" srcId="{05425F54-6271-4D78-8747-3BD00F1AE7E4}" destId="{7D9645B3-3EE6-4643-9995-1A8FEF153260}" srcOrd="0" destOrd="1" presId="urn:microsoft.com/office/officeart/2005/8/layout/vList5"/>
    <dgm:cxn modelId="{CEC9353C-3A21-42CE-85C0-D57827F69931}" type="presOf" srcId="{C2848C40-0449-47EF-A323-D0FF3E1981D5}" destId="{7D9645B3-3EE6-4643-9995-1A8FEF153260}" srcOrd="0" destOrd="0" presId="urn:microsoft.com/office/officeart/2005/8/layout/vList5"/>
    <dgm:cxn modelId="{538F9FB9-A086-4A18-B548-E8A2A3014421}" srcId="{A2C5FDB1-F7A8-40F3-9270-45DE57EEF727}" destId="{615B2E78-ABCF-4F52-90F0-B2628D714910}" srcOrd="1" destOrd="0" parTransId="{D44731B7-E0A0-4910-905F-9336DAD390FA}" sibTransId="{47426C65-DA82-496E-9622-D4CD7D249AF0}"/>
    <dgm:cxn modelId="{8C54843D-3DAC-4B82-8E35-24E387F0D60D}" srcId="{3370B281-9F15-4641-AC7D-8045413A61BB}" destId="{D0E0C8F8-7F65-461E-B642-2D4B1045FF01}" srcOrd="0" destOrd="0" parTransId="{6816D5E4-971C-4128-8694-D5CA9218ABC6}" sibTransId="{56C917DD-F247-40B6-9DBD-06AAB65DB34F}"/>
    <dgm:cxn modelId="{D3E058AF-69B5-4B51-BF35-05BF2157463A}" type="presOf" srcId="{3A1F0F00-3ED2-43A9-8019-9F950BA0E830}" destId="{BFBDC561-DFEE-42F9-9B31-8B6B5404B19F}" srcOrd="0" destOrd="1" presId="urn:microsoft.com/office/officeart/2005/8/layout/vList5"/>
    <dgm:cxn modelId="{8E7E7D79-2988-420A-B486-9F53DAB40560}" type="presOf" srcId="{278453EE-01B1-4A25-8817-E9C33C6BA608}" destId="{FE8BC421-3B06-49B0-AE51-9B9BF0A22E33}" srcOrd="0" destOrd="1" presId="urn:microsoft.com/office/officeart/2005/8/layout/vList5"/>
    <dgm:cxn modelId="{18522CC8-C749-470B-9824-7B147E393A76}" type="presOf" srcId="{760A629C-EDB3-44B2-9B61-AB386E8C7607}" destId="{AB7E099A-35A6-4074-9232-9A1E93F41D80}" srcOrd="0" destOrd="1" presId="urn:microsoft.com/office/officeart/2005/8/layout/vList5"/>
    <dgm:cxn modelId="{AFA1A3B5-42CD-4C40-8827-4CBBF7D34EC1}" type="presOf" srcId="{BC6A4719-B579-4977-A605-15FA2A2CB793}" destId="{AB7E099A-35A6-4074-9232-9A1E93F41D80}" srcOrd="0" destOrd="4" presId="urn:microsoft.com/office/officeart/2005/8/layout/vList5"/>
    <dgm:cxn modelId="{9953F59E-4E6E-467F-B969-D82167F31FDA}" type="presOf" srcId="{9ECF2A98-FA03-4DDE-8E23-FBFC2F05164B}" destId="{AA46F645-3D48-4051-A61C-B7AB881F66EF}" srcOrd="0" destOrd="3" presId="urn:microsoft.com/office/officeart/2005/8/layout/vList5"/>
    <dgm:cxn modelId="{8DF7A14A-2155-4AED-91BC-1792660CB993}" srcId="{AD991DDA-0DAB-419F-9A90-83276EA2DA2C}" destId="{0725B88D-E419-462A-AF75-4104780BD5BB}" srcOrd="0" destOrd="0" parTransId="{6744D906-B9D7-43B0-9618-B7BEA3559FDA}" sibTransId="{A811D9D6-EDAF-4836-BC64-49CCBE965010}"/>
    <dgm:cxn modelId="{BAA7DA4A-BCA3-406B-8B08-B35AB57F28DC}" srcId="{3370B281-9F15-4641-AC7D-8045413A61BB}" destId="{2185DD10-1831-4F34-9D95-059F7C9B4236}" srcOrd="2" destOrd="0" parTransId="{CAEEE50C-7A4A-40FE-BD18-241D658ACAD1}" sibTransId="{D82E170D-74CF-43CF-90BC-C92CFA026526}"/>
    <dgm:cxn modelId="{96B0A8BD-62E6-4162-ABF5-0A15FA952635}" type="presOf" srcId="{7E74F6A6-4799-4F32-AADD-7A23A30AEED4}" destId="{AB7E099A-35A6-4074-9232-9A1E93F41D80}" srcOrd="0" destOrd="5" presId="urn:microsoft.com/office/officeart/2005/8/layout/vList5"/>
    <dgm:cxn modelId="{A81702CF-0948-4B8D-98A2-351D4724E4DC}" type="presOf" srcId="{ADCABF14-C602-4197-A158-CEDB2FE86A87}" destId="{AA46F645-3D48-4051-A61C-B7AB881F66EF}" srcOrd="0" destOrd="2" presId="urn:microsoft.com/office/officeart/2005/8/layout/vList5"/>
    <dgm:cxn modelId="{4C1EE734-6A28-4864-A050-EAF746B8D0D6}" srcId="{AD991DDA-0DAB-419F-9A90-83276EA2DA2C}" destId="{33B8AB62-70D2-4EDA-B2BA-6FA306BB44F6}" srcOrd="2" destOrd="0" parTransId="{FC9245A3-FBF5-48A4-BC4D-09E31FA2FED6}" sibTransId="{6B7E9B80-709A-490C-8FBA-535ECCB270F7}"/>
    <dgm:cxn modelId="{36C00F80-A512-42E8-B988-42677B495443}" type="presParOf" srcId="{79E98E98-1DEC-4A13-A154-F5AF8A926715}" destId="{D62B7F9B-9BD0-4525-9448-FB691E9D3E96}" srcOrd="0" destOrd="0" presId="urn:microsoft.com/office/officeart/2005/8/layout/vList5"/>
    <dgm:cxn modelId="{3F3306BE-D549-4E64-8F56-670338A7D742}" type="presParOf" srcId="{D62B7F9B-9BD0-4525-9448-FB691E9D3E96}" destId="{B46FC2FB-B890-4F0C-9146-9795F64D23BC}" srcOrd="0" destOrd="0" presId="urn:microsoft.com/office/officeart/2005/8/layout/vList5"/>
    <dgm:cxn modelId="{F1994AF1-7EEA-42AB-A4A0-D0E90C567F0B}" type="presParOf" srcId="{D62B7F9B-9BD0-4525-9448-FB691E9D3E96}" destId="{AA46F645-3D48-4051-A61C-B7AB881F66EF}" srcOrd="1" destOrd="0" presId="urn:microsoft.com/office/officeart/2005/8/layout/vList5"/>
    <dgm:cxn modelId="{E565FDC1-480F-4FB4-8104-D6FF2306B72F}" type="presParOf" srcId="{79E98E98-1DEC-4A13-A154-F5AF8A926715}" destId="{1926C6A5-46FC-4EE2-97F6-AE746D7D6E9D}" srcOrd="1" destOrd="0" presId="urn:microsoft.com/office/officeart/2005/8/layout/vList5"/>
    <dgm:cxn modelId="{EF3E75E1-255F-43E8-B99D-4F6063F176CF}" type="presParOf" srcId="{79E98E98-1DEC-4A13-A154-F5AF8A926715}" destId="{CBDA1BB2-4E72-435B-AD65-C65113C4C3E0}" srcOrd="2" destOrd="0" presId="urn:microsoft.com/office/officeart/2005/8/layout/vList5"/>
    <dgm:cxn modelId="{0CEC714A-A194-445A-BB7A-6096D689E14E}" type="presParOf" srcId="{CBDA1BB2-4E72-435B-AD65-C65113C4C3E0}" destId="{B8F21F50-5CB7-445C-AFDF-F0DE69D56994}" srcOrd="0" destOrd="0" presId="urn:microsoft.com/office/officeart/2005/8/layout/vList5"/>
    <dgm:cxn modelId="{40821FAF-5949-4490-A94F-B319592477B4}" type="presParOf" srcId="{CBDA1BB2-4E72-435B-AD65-C65113C4C3E0}" destId="{BFBDC561-DFEE-42F9-9B31-8B6B5404B19F}" srcOrd="1" destOrd="0" presId="urn:microsoft.com/office/officeart/2005/8/layout/vList5"/>
    <dgm:cxn modelId="{148E13AB-E5B9-48C2-808A-749F774F9AA1}" type="presParOf" srcId="{79E98E98-1DEC-4A13-A154-F5AF8A926715}" destId="{5F6387C6-301A-49B3-8F0D-E1D973B04719}" srcOrd="3" destOrd="0" presId="urn:microsoft.com/office/officeart/2005/8/layout/vList5"/>
    <dgm:cxn modelId="{93498478-A7F8-4527-8B6E-751734561563}" type="presParOf" srcId="{79E98E98-1DEC-4A13-A154-F5AF8A926715}" destId="{30B5C432-41DE-4907-9BF9-D3D070F85FA8}" srcOrd="4" destOrd="0" presId="urn:microsoft.com/office/officeart/2005/8/layout/vList5"/>
    <dgm:cxn modelId="{7AD1317A-A9C6-41C4-BA2A-BDB65280AFE9}" type="presParOf" srcId="{30B5C432-41DE-4907-9BF9-D3D070F85FA8}" destId="{08465533-D8A9-4A60-A9CD-62DAF8919C2C}" srcOrd="0" destOrd="0" presId="urn:microsoft.com/office/officeart/2005/8/layout/vList5"/>
    <dgm:cxn modelId="{2A4B6A41-304D-4889-8CC3-6B010DCF0602}" type="presParOf" srcId="{30B5C432-41DE-4907-9BF9-D3D070F85FA8}" destId="{CD5A3D24-329C-4C8B-B08C-0D8F0A78AA7F}" srcOrd="1" destOrd="0" presId="urn:microsoft.com/office/officeart/2005/8/layout/vList5"/>
    <dgm:cxn modelId="{4197B71B-D613-4313-9912-595A06BC3D58}" type="presParOf" srcId="{79E98E98-1DEC-4A13-A154-F5AF8A926715}" destId="{A074645C-F3FD-44CE-A134-3B02BA41E62A}" srcOrd="5" destOrd="0" presId="urn:microsoft.com/office/officeart/2005/8/layout/vList5"/>
    <dgm:cxn modelId="{FC0E5180-FFF0-4B68-BA8D-FD2588B946E8}" type="presParOf" srcId="{79E98E98-1DEC-4A13-A154-F5AF8A926715}" destId="{9013754A-EF66-4A23-BA7B-6EC7398BD1A2}" srcOrd="6" destOrd="0" presId="urn:microsoft.com/office/officeart/2005/8/layout/vList5"/>
    <dgm:cxn modelId="{70321119-C5DB-48F0-8826-B91AD8A493DF}" type="presParOf" srcId="{9013754A-EF66-4A23-BA7B-6EC7398BD1A2}" destId="{FDBB7100-15DA-4EBA-93A7-49280FA6F01A}" srcOrd="0" destOrd="0" presId="urn:microsoft.com/office/officeart/2005/8/layout/vList5"/>
    <dgm:cxn modelId="{8BE9AEA0-1337-48FB-819C-492C254C9482}" type="presParOf" srcId="{9013754A-EF66-4A23-BA7B-6EC7398BD1A2}" destId="{7D9645B3-3EE6-4643-9995-1A8FEF153260}" srcOrd="1" destOrd="0" presId="urn:microsoft.com/office/officeart/2005/8/layout/vList5"/>
    <dgm:cxn modelId="{2FCE4265-9293-496C-922D-8A6010F77CC2}" type="presParOf" srcId="{79E98E98-1DEC-4A13-A154-F5AF8A926715}" destId="{1A2F5C6F-D4DA-43DC-9A83-37F1A92A0832}" srcOrd="7" destOrd="0" presId="urn:microsoft.com/office/officeart/2005/8/layout/vList5"/>
    <dgm:cxn modelId="{3F1B34D1-EA71-452B-B422-3D69D10AB544}" type="presParOf" srcId="{79E98E98-1DEC-4A13-A154-F5AF8A926715}" destId="{A59F9B74-898B-41D6-BBCD-74777C8A3A41}" srcOrd="8" destOrd="0" presId="urn:microsoft.com/office/officeart/2005/8/layout/vList5"/>
    <dgm:cxn modelId="{4275BF0A-83AD-4D61-9B8D-8F33E80208F7}" type="presParOf" srcId="{A59F9B74-898B-41D6-BBCD-74777C8A3A41}" destId="{3A257ABD-D72C-4CD7-8205-2C081070F551}" srcOrd="0" destOrd="0" presId="urn:microsoft.com/office/officeart/2005/8/layout/vList5"/>
    <dgm:cxn modelId="{7878794B-35FC-421E-8239-7C7C55B81685}" type="presParOf" srcId="{A59F9B74-898B-41D6-BBCD-74777C8A3A41}" destId="{FE8BC421-3B06-49B0-AE51-9B9BF0A22E33}" srcOrd="1" destOrd="0" presId="urn:microsoft.com/office/officeart/2005/8/layout/vList5"/>
    <dgm:cxn modelId="{8A98325F-3009-4778-937B-EDC30A8180EF}" type="presParOf" srcId="{79E98E98-1DEC-4A13-A154-F5AF8A926715}" destId="{F2BC2A57-10E5-4D25-BA4A-A750868FF379}" srcOrd="9" destOrd="0" presId="urn:microsoft.com/office/officeart/2005/8/layout/vList5"/>
    <dgm:cxn modelId="{94DA0F52-2FBF-48F3-B2B4-0C88673BDD9C}" type="presParOf" srcId="{79E98E98-1DEC-4A13-A154-F5AF8A926715}" destId="{04E47C44-450B-46C2-9F54-C3FD07DD232A}" srcOrd="10" destOrd="0" presId="urn:microsoft.com/office/officeart/2005/8/layout/vList5"/>
    <dgm:cxn modelId="{0AB70A8A-9996-4A89-8A1E-EA8A5574F92C}" type="presParOf" srcId="{04E47C44-450B-46C2-9F54-C3FD07DD232A}" destId="{46F74968-1EB7-42FC-B670-74A3C9CFD98C}" srcOrd="0" destOrd="0" presId="urn:microsoft.com/office/officeart/2005/8/layout/vList5"/>
    <dgm:cxn modelId="{56EAE7EC-52F3-463F-A5A3-C2F57E9DF901}" type="presParOf" srcId="{04E47C44-450B-46C2-9F54-C3FD07DD232A}" destId="{AB7E099A-35A6-4074-9232-9A1E93F41D8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6F645-3D48-4051-A61C-B7AB881F66EF}">
      <dsp:nvSpPr>
        <dsp:cNvPr id="0" name=""/>
        <dsp:cNvSpPr/>
      </dsp:nvSpPr>
      <dsp:spPr>
        <a:xfrm rot="5400000">
          <a:off x="4368623" y="-1757212"/>
          <a:ext cx="762047" cy="4470256"/>
        </a:xfrm>
        <a:prstGeom prst="round2SameRect">
          <a:avLst/>
        </a:prstGeom>
        <a:solidFill>
          <a:schemeClr val="accent4">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ts val="1300"/>
            </a:lnSpc>
            <a:spcBef>
              <a:spcPct val="0"/>
            </a:spcBef>
            <a:spcAft>
              <a:spcPts val="0"/>
            </a:spcAft>
            <a:buChar char="••"/>
          </a:pPr>
          <a:r>
            <a:rPr kumimoji="1" lang="ja-JP" altLang="en-US" sz="1100" kern="1200" dirty="0">
              <a:latin typeface="Meiryo UI" panose="020B0604030504040204" pitchFamily="50" charset="-128"/>
              <a:ea typeface="Meiryo UI" panose="020B0604030504040204" pitchFamily="50" charset="-128"/>
              <a:cs typeface="Meiryo UI" panose="020B0604030504040204" pitchFamily="50" charset="-128"/>
            </a:rPr>
            <a:t>大規模地震による人的、経済的被害軽減　</a:t>
          </a:r>
          <a:r>
            <a:rPr kumimoji="1" lang="ja-JP" altLang="en-US" sz="1100" kern="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100" kern="1200" dirty="0" smtClean="0">
              <a:latin typeface="Meiryo UI" panose="020B0604030504040204" pitchFamily="50" charset="-128"/>
              <a:ea typeface="Meiryo UI" panose="020B0604030504040204" pitchFamily="50" charset="-128"/>
              <a:cs typeface="Meiryo UI" panose="020B0604030504040204" pitchFamily="50" charset="-128"/>
            </a:rPr>
            <a:t>帰宅</a:t>
          </a:r>
          <a:r>
            <a:rPr kumimoji="1" lang="zh-TW" altLang="en-US" sz="1100" kern="1200" dirty="0">
              <a:latin typeface="Meiryo UI" panose="020B0604030504040204" pitchFamily="50" charset="-128"/>
              <a:ea typeface="Meiryo UI" panose="020B0604030504040204" pitchFamily="50" charset="-128"/>
              <a:cs typeface="Meiryo UI" panose="020B0604030504040204" pitchFamily="50" charset="-128"/>
            </a:rPr>
            <a:t>困難者対策</a:t>
          </a:r>
          <a:endParaRPr kumimoji="1" lang="ja-JP" altLang="en-US" sz="1100" kern="1200" dirty="0">
            <a:latin typeface="Meiryo UI" panose="020B0604030504040204" pitchFamily="50" charset="-128"/>
            <a:ea typeface="Meiryo UI" panose="020B0604030504040204" pitchFamily="50" charset="-128"/>
            <a:cs typeface="Meiryo UI" panose="020B0604030504040204" pitchFamily="50" charset="-128"/>
          </a:endParaRPr>
        </a:p>
        <a:p>
          <a:pPr marL="57150" lvl="1" indent="-57150" algn="l" defTabSz="488950">
            <a:lnSpc>
              <a:spcPts val="1300"/>
            </a:lnSpc>
            <a:spcBef>
              <a:spcPct val="0"/>
            </a:spcBef>
            <a:spcAft>
              <a:spcPts val="0"/>
            </a:spcAft>
            <a:buChar char="••"/>
          </a:pPr>
          <a:r>
            <a:rPr kumimoji="1" lang="ja-JP" altLang="en-US" sz="1100" kern="1200" dirty="0">
              <a:latin typeface="Meiryo UI" panose="020B0604030504040204" pitchFamily="50" charset="-128"/>
              <a:ea typeface="Meiryo UI" panose="020B0604030504040204" pitchFamily="50" charset="-128"/>
              <a:cs typeface="Meiryo UI" panose="020B0604030504040204" pitchFamily="50" charset="-128"/>
            </a:rPr>
            <a:t>防災意識の向上　</a:t>
          </a:r>
          <a:r>
            <a:rPr kumimoji="1" lang="ja-JP" altLang="en-US" sz="1100" kern="1200" dirty="0" smtClean="0">
              <a:latin typeface="Meiryo UI" panose="020B0604030504040204" pitchFamily="50" charset="-128"/>
              <a:ea typeface="Meiryo UI" panose="020B0604030504040204" pitchFamily="50" charset="-128"/>
              <a:cs typeface="Meiryo UI" panose="020B0604030504040204" pitchFamily="50" charset="-128"/>
            </a:rPr>
            <a:t>・行政</a:t>
          </a:r>
          <a:r>
            <a:rPr kumimoji="1" lang="ja-JP" altLang="en-US" sz="1100" kern="1200" dirty="0">
              <a:latin typeface="Meiryo UI" panose="020B0604030504040204" pitchFamily="50" charset="-128"/>
              <a:ea typeface="Meiryo UI" panose="020B0604030504040204" pitchFamily="50" charset="-128"/>
              <a:cs typeface="Meiryo UI" panose="020B0604030504040204" pitchFamily="50" charset="-128"/>
            </a:rPr>
            <a:t>組織の災害対応能力の向上</a:t>
          </a:r>
        </a:p>
        <a:p>
          <a:pPr marL="57150" lvl="1" indent="-57150" algn="l" defTabSz="488950">
            <a:lnSpc>
              <a:spcPts val="1300"/>
            </a:lnSpc>
            <a:spcBef>
              <a:spcPct val="0"/>
            </a:spcBef>
            <a:spcAft>
              <a:spcPts val="0"/>
            </a:spcAft>
            <a:buChar char="••"/>
          </a:pPr>
          <a:r>
            <a:rPr kumimoji="1" lang="ja-JP" altLang="en-US" sz="1100" kern="1200" dirty="0">
              <a:latin typeface="Meiryo UI" panose="020B0604030504040204" pitchFamily="50" charset="-128"/>
              <a:ea typeface="Meiryo UI" panose="020B0604030504040204" pitchFamily="50" charset="-128"/>
              <a:cs typeface="Meiryo UI" panose="020B0604030504040204" pitchFamily="50" charset="-128"/>
            </a:rPr>
            <a:t>都市基盤施設の震災・風水害対策　</a:t>
          </a:r>
          <a:r>
            <a:rPr kumimoji="1" lang="ja-JP" altLang="en-US" sz="1100" kern="1200" dirty="0" smtClean="0">
              <a:latin typeface="Meiryo UI" panose="020B0604030504040204" pitchFamily="50" charset="-128"/>
              <a:ea typeface="Meiryo UI" panose="020B0604030504040204" pitchFamily="50" charset="-128"/>
              <a:cs typeface="Meiryo UI" panose="020B0604030504040204" pitchFamily="50" charset="-128"/>
            </a:rPr>
            <a:t>・防災</a:t>
          </a:r>
          <a:r>
            <a:rPr kumimoji="1" lang="ja-JP" altLang="en-US" sz="1100" kern="1200" dirty="0">
              <a:latin typeface="Meiryo UI" panose="020B0604030504040204" pitchFamily="50" charset="-128"/>
              <a:ea typeface="Meiryo UI" panose="020B0604030504040204" pitchFamily="50" charset="-128"/>
              <a:cs typeface="Meiryo UI" panose="020B0604030504040204" pitchFamily="50" charset="-128"/>
            </a:rPr>
            <a:t>公園の整備</a:t>
          </a:r>
        </a:p>
        <a:p>
          <a:pPr marL="57150" lvl="1" indent="-57150" algn="l" defTabSz="488950">
            <a:lnSpc>
              <a:spcPts val="1300"/>
            </a:lnSpc>
            <a:spcBef>
              <a:spcPct val="0"/>
            </a:spcBef>
            <a:spcAft>
              <a:spcPts val="0"/>
            </a:spcAft>
            <a:buChar char="••"/>
          </a:pPr>
          <a:r>
            <a:rPr kumimoji="1" lang="ja-JP" altLang="en-US" sz="1100" kern="1200" dirty="0">
              <a:latin typeface="Meiryo UI" panose="020B0604030504040204" pitchFamily="50" charset="-128"/>
              <a:ea typeface="Meiryo UI" panose="020B0604030504040204" pitchFamily="50" charset="-128"/>
              <a:cs typeface="Meiryo UI" panose="020B0604030504040204" pitchFamily="50" charset="-128"/>
            </a:rPr>
            <a:t>密集市街地整備、耐震化の促進</a:t>
          </a:r>
        </a:p>
      </dsp:txBody>
      <dsp:txXfrm rot="-5400000">
        <a:off x="2514519" y="134092"/>
        <a:ext cx="4433056" cy="687647"/>
      </dsp:txXfrm>
    </dsp:sp>
    <dsp:sp modelId="{B46FC2FB-B890-4F0C-9146-9795F64D23BC}">
      <dsp:nvSpPr>
        <dsp:cNvPr id="0" name=""/>
        <dsp:cNvSpPr/>
      </dsp:nvSpPr>
      <dsp:spPr>
        <a:xfrm>
          <a:off x="0" y="1636"/>
          <a:ext cx="2514519" cy="9525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kumimoji="1" lang="ja-JP" altLang="en-US" sz="1700" b="1" kern="1200" dirty="0">
              <a:latin typeface="Meiryo UI" panose="020B0604030504040204" pitchFamily="50" charset="-128"/>
              <a:ea typeface="Meiryo UI" panose="020B0604030504040204" pitchFamily="50" charset="-128"/>
              <a:cs typeface="Meiryo UI" panose="020B0604030504040204" pitchFamily="50" charset="-128"/>
            </a:rPr>
            <a:t>防災・減災</a:t>
          </a:r>
        </a:p>
      </dsp:txBody>
      <dsp:txXfrm>
        <a:off x="46500" y="48136"/>
        <a:ext cx="2421519" cy="859559"/>
      </dsp:txXfrm>
    </dsp:sp>
    <dsp:sp modelId="{BFBDC561-DFEE-42F9-9B31-8B6B5404B19F}">
      <dsp:nvSpPr>
        <dsp:cNvPr id="0" name=""/>
        <dsp:cNvSpPr/>
      </dsp:nvSpPr>
      <dsp:spPr>
        <a:xfrm rot="5400000">
          <a:off x="4302475" y="-720613"/>
          <a:ext cx="868947" cy="4470256"/>
        </a:xfrm>
        <a:prstGeom prst="round2SameRect">
          <a:avLst/>
        </a:prstGeom>
        <a:solidFill>
          <a:schemeClr val="accent4">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ts val="1200"/>
            </a:lnSpc>
            <a:spcBef>
              <a:spcPct val="0"/>
            </a:spcBef>
            <a:spcAft>
              <a:spcPts val="0"/>
            </a:spcAft>
            <a:buChar char="••"/>
          </a:pPr>
          <a:r>
            <a:rPr kumimoji="1" lang="ja-JP" altLang="en-US" sz="1100" kern="1200" dirty="0">
              <a:latin typeface="Meiryo UI" panose="020B0604030504040204" pitchFamily="50" charset="-128"/>
              <a:ea typeface="Meiryo UI" panose="020B0604030504040204" pitchFamily="50" charset="-128"/>
              <a:cs typeface="Meiryo UI" panose="020B0604030504040204" pitchFamily="50" charset="-128"/>
            </a:rPr>
            <a:t>都市基盤施設の長寿命化　</a:t>
          </a:r>
          <a:r>
            <a:rPr kumimoji="1" lang="ja-JP" altLang="en-US" sz="1100" kern="1200" dirty="0" smtClean="0">
              <a:latin typeface="Meiryo UI" panose="020B0604030504040204" pitchFamily="50" charset="-128"/>
              <a:ea typeface="Meiryo UI" panose="020B0604030504040204" pitchFamily="50" charset="-128"/>
              <a:cs typeface="Meiryo UI" panose="020B0604030504040204" pitchFamily="50" charset="-128"/>
            </a:rPr>
            <a:t>・住宅</a:t>
          </a:r>
          <a:r>
            <a:rPr kumimoji="1" lang="ja-JP" altLang="en-US" sz="1100" kern="1200" dirty="0">
              <a:latin typeface="Meiryo UI" panose="020B0604030504040204" pitchFamily="50" charset="-128"/>
              <a:ea typeface="Meiryo UI" panose="020B0604030504040204" pitchFamily="50" charset="-128"/>
              <a:cs typeface="Meiryo UI" panose="020B0604030504040204" pitchFamily="50" charset="-128"/>
            </a:rPr>
            <a:t>ストックの適切な維持管理</a:t>
          </a:r>
        </a:p>
        <a:p>
          <a:pPr marL="57150" lvl="1" indent="-57150" algn="l" defTabSz="488950">
            <a:lnSpc>
              <a:spcPts val="1200"/>
            </a:lnSpc>
            <a:spcBef>
              <a:spcPct val="0"/>
            </a:spcBef>
            <a:spcAft>
              <a:spcPts val="0"/>
            </a:spcAft>
            <a:buChar char="••"/>
          </a:pPr>
          <a:r>
            <a:rPr kumimoji="1" lang="ja-JP" altLang="en-US" sz="1100" kern="1200" dirty="0">
              <a:latin typeface="Meiryo UI" panose="020B0604030504040204" pitchFamily="50" charset="-128"/>
              <a:ea typeface="Meiryo UI" panose="020B0604030504040204" pitchFamily="50" charset="-128"/>
              <a:cs typeface="Meiryo UI" panose="020B0604030504040204" pitchFamily="50" charset="-128"/>
            </a:rPr>
            <a:t>ニュータウンの再生・活性化（千里、泉北、りんくうタウン）</a:t>
          </a:r>
        </a:p>
        <a:p>
          <a:pPr marL="57150" lvl="1" indent="-57150" algn="l" defTabSz="488950">
            <a:lnSpc>
              <a:spcPts val="1200"/>
            </a:lnSpc>
            <a:spcBef>
              <a:spcPct val="0"/>
            </a:spcBef>
            <a:spcAft>
              <a:spcPts val="0"/>
            </a:spcAft>
            <a:buChar char="••"/>
          </a:pPr>
          <a:r>
            <a:rPr kumimoji="1" lang="ja-JP" altLang="en-US" sz="1100" kern="1200" dirty="0">
              <a:latin typeface="Meiryo UI" panose="020B0604030504040204" pitchFamily="50" charset="-128"/>
              <a:ea typeface="Meiryo UI" panose="020B0604030504040204" pitchFamily="50" charset="-128"/>
              <a:cs typeface="Meiryo UI" panose="020B0604030504040204" pitchFamily="50" charset="-128"/>
            </a:rPr>
            <a:t>良質な住宅の提供　</a:t>
          </a:r>
          <a:r>
            <a:rPr kumimoji="1" lang="ja-JP" altLang="en-US" sz="1100" kern="1200" dirty="0" smtClean="0">
              <a:latin typeface="Meiryo UI" panose="020B0604030504040204" pitchFamily="50" charset="-128"/>
              <a:ea typeface="Meiryo UI" panose="020B0604030504040204" pitchFamily="50" charset="-128"/>
              <a:cs typeface="Meiryo UI" panose="020B0604030504040204" pitchFamily="50" charset="-128"/>
            </a:rPr>
            <a:t>・「住む</a:t>
          </a:r>
          <a:r>
            <a:rPr kumimoji="1" lang="ja-JP" altLang="en-US" sz="1100" kern="1200" dirty="0">
              <a:latin typeface="Meiryo UI" panose="020B0604030504040204" pitchFamily="50" charset="-128"/>
              <a:ea typeface="Meiryo UI" panose="020B0604030504040204" pitchFamily="50" charset="-128"/>
              <a:cs typeface="Meiryo UI" panose="020B0604030504040204" pitchFamily="50" charset="-128"/>
            </a:rPr>
            <a:t>まち大阪」のイメージアップ</a:t>
          </a:r>
        </a:p>
        <a:p>
          <a:pPr marL="57150" lvl="1" indent="-57150" algn="l" defTabSz="488950">
            <a:lnSpc>
              <a:spcPts val="1200"/>
            </a:lnSpc>
            <a:spcBef>
              <a:spcPct val="0"/>
            </a:spcBef>
            <a:spcAft>
              <a:spcPts val="0"/>
            </a:spcAft>
            <a:buChar char="••"/>
          </a:pPr>
          <a:r>
            <a:rPr kumimoji="1" lang="ja-JP" altLang="en-US" sz="1100" kern="1200" dirty="0">
              <a:latin typeface="Meiryo UI" panose="020B0604030504040204" pitchFamily="50" charset="-128"/>
              <a:ea typeface="Meiryo UI" panose="020B0604030504040204" pitchFamily="50" charset="-128"/>
              <a:cs typeface="Meiryo UI" panose="020B0604030504040204" pitchFamily="50" charset="-128"/>
            </a:rPr>
            <a:t>府有都市インフラの利活用促進</a:t>
          </a:r>
        </a:p>
        <a:p>
          <a:pPr marL="57150" lvl="1" indent="-57150" algn="l" defTabSz="488950">
            <a:lnSpc>
              <a:spcPts val="1200"/>
            </a:lnSpc>
            <a:spcBef>
              <a:spcPct val="0"/>
            </a:spcBef>
            <a:spcAft>
              <a:spcPts val="0"/>
            </a:spcAft>
            <a:buChar char="••"/>
          </a:pPr>
          <a:r>
            <a:rPr kumimoji="1" lang="ja-JP" altLang="en-US" sz="1100" kern="1200" dirty="0">
              <a:latin typeface="Meiryo UI" panose="020B0604030504040204" pitchFamily="50" charset="-128"/>
              <a:ea typeface="Meiryo UI" panose="020B0604030504040204" pitchFamily="50" charset="-128"/>
              <a:cs typeface="Meiryo UI" panose="020B0604030504040204" pitchFamily="50" charset="-128"/>
            </a:rPr>
            <a:t>府・市有建築物の有効活用、適切な維持管理</a:t>
          </a:r>
        </a:p>
      </dsp:txBody>
      <dsp:txXfrm rot="-5400000">
        <a:off x="2501821" y="1122459"/>
        <a:ext cx="4427838" cy="784111"/>
      </dsp:txXfrm>
    </dsp:sp>
    <dsp:sp modelId="{B8F21F50-5CB7-445C-AFDF-F0DE69D56994}">
      <dsp:nvSpPr>
        <dsp:cNvPr id="0" name=""/>
        <dsp:cNvSpPr/>
      </dsp:nvSpPr>
      <dsp:spPr>
        <a:xfrm>
          <a:off x="0" y="1001823"/>
          <a:ext cx="2514519" cy="9525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kumimoji="1" lang="ja-JP" altLang="en-US" sz="1700" b="1" kern="1200" dirty="0">
              <a:latin typeface="Meiryo UI" panose="020B0604030504040204" pitchFamily="50" charset="-128"/>
              <a:ea typeface="Meiryo UI" panose="020B0604030504040204" pitchFamily="50" charset="-128"/>
              <a:cs typeface="Meiryo UI" panose="020B0604030504040204" pitchFamily="50" charset="-128"/>
            </a:rPr>
            <a:t>都市基盤</a:t>
          </a:r>
        </a:p>
      </dsp:txBody>
      <dsp:txXfrm>
        <a:off x="46500" y="1048323"/>
        <a:ext cx="2421519" cy="859559"/>
      </dsp:txXfrm>
    </dsp:sp>
    <dsp:sp modelId="{CD5A3D24-329C-4C8B-B08C-0D8F0A78AA7F}">
      <dsp:nvSpPr>
        <dsp:cNvPr id="0" name=""/>
        <dsp:cNvSpPr/>
      </dsp:nvSpPr>
      <dsp:spPr>
        <a:xfrm rot="5400000">
          <a:off x="4368623" y="243163"/>
          <a:ext cx="762047" cy="4470256"/>
        </a:xfrm>
        <a:prstGeom prst="round2SameRect">
          <a:avLst/>
        </a:prstGeom>
        <a:solidFill>
          <a:schemeClr val="accent4">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ts val="1500"/>
            </a:lnSpc>
            <a:spcBef>
              <a:spcPct val="0"/>
            </a:spcBef>
            <a:spcAft>
              <a:spcPts val="0"/>
            </a:spcAft>
            <a:buChar char="••"/>
          </a:pPr>
          <a:r>
            <a:rPr kumimoji="1" lang="ja-JP" altLang="en-US" sz="1100" kern="1200" dirty="0">
              <a:latin typeface="Meiryo UI" panose="020B0604030504040204" pitchFamily="50" charset="-128"/>
              <a:ea typeface="Meiryo UI" panose="020B0604030504040204" pitchFamily="50" charset="-128"/>
              <a:cs typeface="Meiryo UI" panose="020B0604030504040204" pitchFamily="50" charset="-128"/>
            </a:rPr>
            <a:t>地域や学校と連携した環境配慮行動の促進</a:t>
          </a:r>
        </a:p>
        <a:p>
          <a:pPr marL="57150" lvl="1" indent="-57150" algn="l" defTabSz="488950">
            <a:lnSpc>
              <a:spcPts val="1500"/>
            </a:lnSpc>
            <a:spcBef>
              <a:spcPct val="0"/>
            </a:spcBef>
            <a:spcAft>
              <a:spcPts val="0"/>
            </a:spcAft>
            <a:buChar char="••"/>
          </a:pPr>
          <a:r>
            <a:rPr kumimoji="1" lang="ja-JP" altLang="en-US" sz="1100" kern="1200" dirty="0">
              <a:latin typeface="Meiryo UI" panose="020B0604030504040204" pitchFamily="50" charset="-128"/>
              <a:ea typeface="Meiryo UI" panose="020B0604030504040204" pitchFamily="50" charset="-128"/>
              <a:cs typeface="Meiryo UI" panose="020B0604030504040204" pitchFamily="50" charset="-128"/>
            </a:rPr>
            <a:t>自主防災組織の充実強化</a:t>
          </a:r>
        </a:p>
        <a:p>
          <a:pPr marL="57150" lvl="1" indent="-57150" algn="l" defTabSz="488950">
            <a:lnSpc>
              <a:spcPts val="1500"/>
            </a:lnSpc>
            <a:spcBef>
              <a:spcPct val="0"/>
            </a:spcBef>
            <a:spcAft>
              <a:spcPts val="0"/>
            </a:spcAft>
            <a:buChar char="••"/>
          </a:pPr>
          <a:r>
            <a:rPr kumimoji="1" lang="ja-JP" altLang="en-US" sz="1100" kern="1200" dirty="0">
              <a:latin typeface="Meiryo UI" panose="020B0604030504040204" pitchFamily="50" charset="-128"/>
              <a:ea typeface="Meiryo UI" panose="020B0604030504040204" pitchFamily="50" charset="-128"/>
              <a:cs typeface="Meiryo UI" panose="020B0604030504040204" pitchFamily="50" charset="-128"/>
            </a:rPr>
            <a:t>多様な活動主体との協働によるコミュニティづくり</a:t>
          </a:r>
        </a:p>
      </dsp:txBody>
      <dsp:txXfrm rot="-5400000">
        <a:off x="2514519" y="2134467"/>
        <a:ext cx="4433056" cy="687647"/>
      </dsp:txXfrm>
    </dsp:sp>
    <dsp:sp modelId="{08465533-D8A9-4A60-A9CD-62DAF8919C2C}">
      <dsp:nvSpPr>
        <dsp:cNvPr id="0" name=""/>
        <dsp:cNvSpPr/>
      </dsp:nvSpPr>
      <dsp:spPr>
        <a:xfrm>
          <a:off x="0" y="2002011"/>
          <a:ext cx="2514519" cy="9525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kumimoji="1" lang="ja-JP" altLang="en-US" sz="1700" b="1" kern="1200" dirty="0">
              <a:latin typeface="Meiryo UI" panose="020B0604030504040204" pitchFamily="50" charset="-128"/>
              <a:ea typeface="Meiryo UI" panose="020B0604030504040204" pitchFamily="50" charset="-128"/>
              <a:cs typeface="Meiryo UI" panose="020B0604030504040204" pitchFamily="50" charset="-128"/>
            </a:rPr>
            <a:t>地域社会</a:t>
          </a:r>
        </a:p>
      </dsp:txBody>
      <dsp:txXfrm>
        <a:off x="46500" y="2048511"/>
        <a:ext cx="2421519" cy="859559"/>
      </dsp:txXfrm>
    </dsp:sp>
    <dsp:sp modelId="{7D9645B3-3EE6-4643-9995-1A8FEF153260}">
      <dsp:nvSpPr>
        <dsp:cNvPr id="0" name=""/>
        <dsp:cNvSpPr/>
      </dsp:nvSpPr>
      <dsp:spPr>
        <a:xfrm rot="5400000">
          <a:off x="4368623" y="1243351"/>
          <a:ext cx="762047" cy="4470256"/>
        </a:xfrm>
        <a:prstGeom prst="round2SameRect">
          <a:avLst/>
        </a:prstGeom>
        <a:solidFill>
          <a:schemeClr val="accent4">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ts val="1300"/>
            </a:lnSpc>
            <a:spcBef>
              <a:spcPct val="0"/>
            </a:spcBef>
            <a:spcAft>
              <a:spcPts val="0"/>
            </a:spcAft>
            <a:buChar char="••"/>
          </a:pPr>
          <a:r>
            <a:rPr kumimoji="1" lang="ja-JP" altLang="en-US" sz="1100" kern="1200" dirty="0">
              <a:latin typeface="Meiryo UI" panose="020B0604030504040204" pitchFamily="50" charset="-128"/>
              <a:ea typeface="Meiryo UI" panose="020B0604030504040204" pitchFamily="50" charset="-128"/>
              <a:cs typeface="Meiryo UI" panose="020B0604030504040204" pitchFamily="50" charset="-128"/>
            </a:rPr>
            <a:t>観光客等受入れ環境の整備、多言語化緊急対応</a:t>
          </a:r>
        </a:p>
        <a:p>
          <a:pPr marL="57150" lvl="1" indent="-57150" algn="l" defTabSz="488950">
            <a:lnSpc>
              <a:spcPts val="1300"/>
            </a:lnSpc>
            <a:spcBef>
              <a:spcPct val="0"/>
            </a:spcBef>
            <a:spcAft>
              <a:spcPts val="0"/>
            </a:spcAft>
            <a:buChar char="••"/>
          </a:pPr>
          <a:r>
            <a:rPr kumimoji="1" lang="ja-JP" altLang="en-US" sz="1100" kern="1200" dirty="0">
              <a:latin typeface="Meiryo UI" panose="020B0604030504040204" pitchFamily="50" charset="-128"/>
              <a:ea typeface="Meiryo UI" panose="020B0604030504040204" pitchFamily="50" charset="-128"/>
              <a:cs typeface="Meiryo UI" panose="020B0604030504040204" pitchFamily="50" charset="-128"/>
            </a:rPr>
            <a:t>景観</a:t>
          </a:r>
          <a:r>
            <a:rPr kumimoji="1" lang="en-US" altLang="en-US" sz="1100" kern="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kern="1200" dirty="0">
              <a:latin typeface="Meiryo UI" panose="020B0604030504040204" pitchFamily="50" charset="-128"/>
              <a:ea typeface="Meiryo UI" panose="020B0604030504040204" pitchFamily="50" charset="-128"/>
              <a:cs typeface="Meiryo UI" panose="020B0604030504040204" pitchFamily="50" charset="-128"/>
            </a:rPr>
            <a:t>地域</a:t>
          </a:r>
          <a:r>
            <a:rPr kumimoji="1" lang="en-US" altLang="en-US" sz="1100" kern="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kern="1200" dirty="0">
              <a:latin typeface="Meiryo UI" panose="020B0604030504040204" pitchFamily="50" charset="-128"/>
              <a:ea typeface="Meiryo UI" panose="020B0604030504040204" pitchFamily="50" charset="-128"/>
              <a:cs typeface="Meiryo UI" panose="020B0604030504040204" pitchFamily="50" charset="-128"/>
            </a:rPr>
            <a:t>資源の活用</a:t>
          </a:r>
        </a:p>
        <a:p>
          <a:pPr marL="57150" lvl="1" indent="-57150" algn="l" defTabSz="488950">
            <a:lnSpc>
              <a:spcPts val="1300"/>
            </a:lnSpc>
            <a:spcBef>
              <a:spcPct val="0"/>
            </a:spcBef>
            <a:spcAft>
              <a:spcPts val="0"/>
            </a:spcAft>
            <a:buChar char="••"/>
          </a:pPr>
          <a:r>
            <a:rPr kumimoji="1" lang="ja-JP" altLang="en-US" sz="1100" kern="1200" dirty="0">
              <a:latin typeface="Meiryo UI" panose="020B0604030504040204" pitchFamily="50" charset="-128"/>
              <a:ea typeface="Meiryo UI" panose="020B0604030504040204" pitchFamily="50" charset="-128"/>
              <a:cs typeface="Meiryo UI" panose="020B0604030504040204" pitchFamily="50" charset="-128"/>
            </a:rPr>
            <a:t>水辺の賑わいづくり　</a:t>
          </a:r>
          <a:r>
            <a:rPr kumimoji="1" lang="ja-JP" altLang="en-US" sz="1100" kern="1200" dirty="0" smtClean="0">
              <a:latin typeface="Meiryo UI" panose="020B0604030504040204" pitchFamily="50" charset="-128"/>
              <a:ea typeface="Meiryo UI" panose="020B0604030504040204" pitchFamily="50" charset="-128"/>
              <a:cs typeface="Meiryo UI" panose="020B0604030504040204" pitchFamily="50" charset="-128"/>
            </a:rPr>
            <a:t>・大阪</a:t>
          </a:r>
          <a:r>
            <a:rPr kumimoji="1" lang="ja-JP" altLang="en-US" sz="1100" kern="1200" dirty="0">
              <a:latin typeface="Meiryo UI" panose="020B0604030504040204" pitchFamily="50" charset="-128"/>
              <a:ea typeface="Meiryo UI" panose="020B0604030504040204" pitchFamily="50" charset="-128"/>
              <a:cs typeface="Meiryo UI" panose="020B0604030504040204" pitchFamily="50" charset="-128"/>
            </a:rPr>
            <a:t>らしい文化・スポーツ施策の実現</a:t>
          </a:r>
        </a:p>
        <a:p>
          <a:pPr marL="57150" lvl="1" indent="-57150" algn="l" defTabSz="488950">
            <a:lnSpc>
              <a:spcPts val="1300"/>
            </a:lnSpc>
            <a:spcBef>
              <a:spcPct val="0"/>
            </a:spcBef>
            <a:spcAft>
              <a:spcPts val="0"/>
            </a:spcAft>
            <a:buChar char="••"/>
          </a:pPr>
          <a:r>
            <a:rPr kumimoji="1" lang="ja-JP" altLang="en-US" sz="1100" kern="1200" dirty="0">
              <a:latin typeface="Meiryo UI" panose="020B0604030504040204" pitchFamily="50" charset="-128"/>
              <a:ea typeface="Meiryo UI" panose="020B0604030504040204" pitchFamily="50" charset="-128"/>
              <a:cs typeface="Meiryo UI" panose="020B0604030504040204" pitchFamily="50" charset="-128"/>
            </a:rPr>
            <a:t>大阪の都市魅力向上と国内外への情報発信</a:t>
          </a:r>
        </a:p>
      </dsp:txBody>
      <dsp:txXfrm rot="-5400000">
        <a:off x="2514519" y="3134655"/>
        <a:ext cx="4433056" cy="687647"/>
      </dsp:txXfrm>
    </dsp:sp>
    <dsp:sp modelId="{FDBB7100-15DA-4EBA-93A7-49280FA6F01A}">
      <dsp:nvSpPr>
        <dsp:cNvPr id="0" name=""/>
        <dsp:cNvSpPr/>
      </dsp:nvSpPr>
      <dsp:spPr>
        <a:xfrm>
          <a:off x="0" y="3002199"/>
          <a:ext cx="2514519" cy="9525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kumimoji="1" lang="ja-JP" altLang="en-US" sz="1700" b="1" kern="1200" dirty="0">
              <a:latin typeface="Meiryo UI" panose="020B0604030504040204" pitchFamily="50" charset="-128"/>
              <a:ea typeface="Meiryo UI" panose="020B0604030504040204" pitchFamily="50" charset="-128"/>
              <a:cs typeface="Meiryo UI" panose="020B0604030504040204" pitchFamily="50" charset="-128"/>
            </a:rPr>
            <a:t>都市魅力</a:t>
          </a:r>
        </a:p>
      </dsp:txBody>
      <dsp:txXfrm>
        <a:off x="46500" y="3048699"/>
        <a:ext cx="2421519" cy="859559"/>
      </dsp:txXfrm>
    </dsp:sp>
    <dsp:sp modelId="{FE8BC421-3B06-49B0-AE51-9B9BF0A22E33}">
      <dsp:nvSpPr>
        <dsp:cNvPr id="0" name=""/>
        <dsp:cNvSpPr/>
      </dsp:nvSpPr>
      <dsp:spPr>
        <a:xfrm rot="5400000">
          <a:off x="4353157" y="2243538"/>
          <a:ext cx="792979" cy="4470256"/>
        </a:xfrm>
        <a:prstGeom prst="round2SameRect">
          <a:avLst/>
        </a:prstGeom>
        <a:solidFill>
          <a:schemeClr val="accent4">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ts val="0"/>
            </a:spcAft>
            <a:buChar char="••"/>
          </a:pPr>
          <a:r>
            <a:rPr kumimoji="1" lang="ja-JP" altLang="en-US" sz="1100" kern="1200" dirty="0">
              <a:latin typeface="Meiryo UI" panose="020B0604030504040204" pitchFamily="50" charset="-128"/>
              <a:ea typeface="Meiryo UI" panose="020B0604030504040204" pitchFamily="50" charset="-128"/>
              <a:cs typeface="Meiryo UI" panose="020B0604030504040204" pitchFamily="50" charset="-128"/>
            </a:rPr>
            <a:t>再生可能エネルギーの普及拡大（太陽光、地中熱など）</a:t>
          </a:r>
        </a:p>
        <a:p>
          <a:pPr marL="57150" lvl="1" indent="-57150" algn="l" defTabSz="488950">
            <a:lnSpc>
              <a:spcPct val="90000"/>
            </a:lnSpc>
            <a:spcBef>
              <a:spcPct val="0"/>
            </a:spcBef>
            <a:spcAft>
              <a:spcPts val="0"/>
            </a:spcAft>
            <a:buChar char="••"/>
          </a:pPr>
          <a:r>
            <a:rPr kumimoji="1" lang="ja-JP" altLang="en-US" sz="1100" kern="1200" dirty="0">
              <a:latin typeface="Meiryo UI" panose="020B0604030504040204" pitchFamily="50" charset="-128"/>
              <a:ea typeface="Meiryo UI" panose="020B0604030504040204" pitchFamily="50" charset="-128"/>
              <a:cs typeface="Meiryo UI" panose="020B0604030504040204" pitchFamily="50" charset="-128"/>
            </a:rPr>
            <a:t>新エネルギー産業の成長促進　・環境に配慮した建築物への誘導</a:t>
          </a:r>
        </a:p>
        <a:p>
          <a:pPr marL="57150" lvl="1" indent="-57150" algn="l" defTabSz="488950">
            <a:lnSpc>
              <a:spcPct val="90000"/>
            </a:lnSpc>
            <a:spcBef>
              <a:spcPct val="0"/>
            </a:spcBef>
            <a:spcAft>
              <a:spcPts val="0"/>
            </a:spcAft>
            <a:buChar char="••"/>
          </a:pPr>
          <a:r>
            <a:rPr kumimoji="1" lang="ja-JP" altLang="en-US" sz="1100" kern="1200" dirty="0">
              <a:latin typeface="Meiryo UI" panose="020B0604030504040204" pitchFamily="50" charset="-128"/>
              <a:ea typeface="Meiryo UI" panose="020B0604030504040204" pitchFamily="50" charset="-128"/>
              <a:cs typeface="Meiryo UI" panose="020B0604030504040204" pitchFamily="50" charset="-128"/>
            </a:rPr>
            <a:t>温室効果ガス排出量削減　・ヒートアイランド対策の促進</a:t>
          </a:r>
        </a:p>
        <a:p>
          <a:pPr marL="57150" lvl="1" indent="-57150" algn="l" defTabSz="488950">
            <a:lnSpc>
              <a:spcPct val="90000"/>
            </a:lnSpc>
            <a:spcBef>
              <a:spcPct val="0"/>
            </a:spcBef>
            <a:spcAft>
              <a:spcPts val="0"/>
            </a:spcAft>
            <a:buChar char="••"/>
          </a:pPr>
          <a:r>
            <a:rPr kumimoji="1" lang="ja-JP" altLang="en-US" sz="1100" kern="1200" dirty="0">
              <a:latin typeface="Meiryo UI" panose="020B0604030504040204" pitchFamily="50" charset="-128"/>
              <a:ea typeface="Meiryo UI" panose="020B0604030504040204" pitchFamily="50" charset="-128"/>
              <a:cs typeface="Meiryo UI" panose="020B0604030504040204" pitchFamily="50" charset="-128"/>
            </a:rPr>
            <a:t>資源の循環的利用　・廃棄物の排出・処分量の抑制</a:t>
          </a:r>
        </a:p>
      </dsp:txBody>
      <dsp:txXfrm rot="-5400000">
        <a:off x="2514519" y="4120886"/>
        <a:ext cx="4431546" cy="715559"/>
      </dsp:txXfrm>
    </dsp:sp>
    <dsp:sp modelId="{3A257ABD-D72C-4CD7-8205-2C081070F551}">
      <dsp:nvSpPr>
        <dsp:cNvPr id="0" name=""/>
        <dsp:cNvSpPr/>
      </dsp:nvSpPr>
      <dsp:spPr>
        <a:xfrm>
          <a:off x="0" y="4002387"/>
          <a:ext cx="2514519" cy="9525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kumimoji="1" lang="ja-JP" altLang="en-US" sz="1700" b="1" kern="1200" dirty="0">
              <a:latin typeface="Meiryo UI" panose="020B0604030504040204" pitchFamily="50" charset="-128"/>
              <a:ea typeface="Meiryo UI" panose="020B0604030504040204" pitchFamily="50" charset="-128"/>
              <a:cs typeface="Meiryo UI" panose="020B0604030504040204" pitchFamily="50" charset="-128"/>
            </a:rPr>
            <a:t>低炭素（エネルギー）</a:t>
          </a:r>
        </a:p>
        <a:p>
          <a:pPr lvl="0" algn="ctr" defTabSz="755650">
            <a:lnSpc>
              <a:spcPct val="90000"/>
            </a:lnSpc>
            <a:spcBef>
              <a:spcPct val="0"/>
            </a:spcBef>
            <a:spcAft>
              <a:spcPct val="35000"/>
            </a:spcAft>
          </a:pPr>
          <a:r>
            <a:rPr kumimoji="1" lang="ja-JP" altLang="en-US" sz="1700" b="1" kern="1200" dirty="0">
              <a:latin typeface="Meiryo UI" panose="020B0604030504040204" pitchFamily="50" charset="-128"/>
              <a:ea typeface="Meiryo UI" panose="020B0604030504040204" pitchFamily="50" charset="-128"/>
              <a:cs typeface="Meiryo UI" panose="020B0604030504040204" pitchFamily="50" charset="-128"/>
            </a:rPr>
            <a:t>資源循環</a:t>
          </a:r>
        </a:p>
      </dsp:txBody>
      <dsp:txXfrm>
        <a:off x="46500" y="4048887"/>
        <a:ext cx="2421519" cy="859559"/>
      </dsp:txXfrm>
    </dsp:sp>
    <dsp:sp modelId="{AB7E099A-35A6-4074-9232-9A1E93F41D80}">
      <dsp:nvSpPr>
        <dsp:cNvPr id="0" name=""/>
        <dsp:cNvSpPr/>
      </dsp:nvSpPr>
      <dsp:spPr>
        <a:xfrm rot="5400000">
          <a:off x="4350521" y="3243726"/>
          <a:ext cx="798252" cy="4470256"/>
        </a:xfrm>
        <a:prstGeom prst="round2SameRect">
          <a:avLst/>
        </a:prstGeom>
        <a:solidFill>
          <a:schemeClr val="accent4">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222250">
            <a:lnSpc>
              <a:spcPct val="90000"/>
            </a:lnSpc>
            <a:spcBef>
              <a:spcPct val="0"/>
            </a:spcBef>
            <a:spcAft>
              <a:spcPct val="15000"/>
            </a:spcAft>
            <a:buChar char="••"/>
          </a:pPr>
          <a:endParaRPr kumimoji="1" lang="ja-JP" altLang="en-US" sz="500" kern="1200" dirty="0">
            <a:latin typeface="Meiryo UI" panose="020B0604030504040204" pitchFamily="50" charset="-128"/>
            <a:ea typeface="Meiryo UI" panose="020B0604030504040204" pitchFamily="50" charset="-128"/>
            <a:cs typeface="Meiryo UI" panose="020B0604030504040204" pitchFamily="50" charset="-128"/>
          </a:endParaRPr>
        </a:p>
        <a:p>
          <a:pPr marL="57150" lvl="1" indent="-57150" algn="l" defTabSz="488950">
            <a:lnSpc>
              <a:spcPct val="90000"/>
            </a:lnSpc>
            <a:spcBef>
              <a:spcPct val="0"/>
            </a:spcBef>
            <a:spcAft>
              <a:spcPts val="0"/>
            </a:spcAft>
            <a:buChar char="••"/>
          </a:pPr>
          <a:r>
            <a:rPr kumimoji="1" lang="ja-JP" altLang="en-US" sz="1100" kern="1200" dirty="0">
              <a:latin typeface="Meiryo UI" panose="020B0604030504040204" pitchFamily="50" charset="-128"/>
              <a:ea typeface="Meiryo UI" panose="020B0604030504040204" pitchFamily="50" charset="-128"/>
              <a:cs typeface="Meiryo UI" panose="020B0604030504040204" pitchFamily="50" charset="-128"/>
            </a:rPr>
            <a:t>持続的な森づくり（森林管理の集約化、木材利用の拡大）</a:t>
          </a:r>
        </a:p>
        <a:p>
          <a:pPr marL="57150" lvl="1" indent="-57150" algn="l" defTabSz="488950">
            <a:lnSpc>
              <a:spcPct val="90000"/>
            </a:lnSpc>
            <a:spcBef>
              <a:spcPct val="0"/>
            </a:spcBef>
            <a:spcAft>
              <a:spcPts val="0"/>
            </a:spcAft>
            <a:buChar char="••"/>
          </a:pPr>
          <a:r>
            <a:rPr kumimoji="1" lang="ja-JP" altLang="en-US" sz="1100" kern="1200" dirty="0">
              <a:latin typeface="Meiryo UI" panose="020B0604030504040204" pitchFamily="50" charset="-128"/>
              <a:ea typeface="Meiryo UI" panose="020B0604030504040204" pitchFamily="50" charset="-128"/>
              <a:cs typeface="Meiryo UI" panose="020B0604030504040204" pitchFamily="50" charset="-128"/>
            </a:rPr>
            <a:t>森林の保全（流木・倒木対策）</a:t>
          </a:r>
        </a:p>
        <a:p>
          <a:pPr marL="57150" lvl="1" indent="-57150" algn="l" defTabSz="488950">
            <a:lnSpc>
              <a:spcPct val="90000"/>
            </a:lnSpc>
            <a:spcBef>
              <a:spcPct val="0"/>
            </a:spcBef>
            <a:spcAft>
              <a:spcPts val="0"/>
            </a:spcAft>
            <a:buChar char="••"/>
          </a:pPr>
          <a:r>
            <a:rPr kumimoji="1" lang="ja-JP" altLang="en-US" sz="1100" kern="1200" dirty="0">
              <a:latin typeface="Meiryo UI" panose="020B0604030504040204" pitchFamily="50" charset="-128"/>
              <a:ea typeface="Meiryo UI" panose="020B0604030504040204" pitchFamily="50" charset="-128"/>
              <a:cs typeface="Meiryo UI" panose="020B0604030504040204" pitchFamily="50" charset="-128"/>
            </a:rPr>
            <a:t>都市の緑地面積の拡大</a:t>
          </a:r>
        </a:p>
        <a:p>
          <a:pPr marL="57150" lvl="1" indent="-57150" algn="l" defTabSz="488950">
            <a:lnSpc>
              <a:spcPct val="90000"/>
            </a:lnSpc>
            <a:spcBef>
              <a:spcPct val="0"/>
            </a:spcBef>
            <a:spcAft>
              <a:spcPts val="0"/>
            </a:spcAft>
            <a:buChar char="••"/>
          </a:pPr>
          <a:r>
            <a:rPr kumimoji="1" lang="ja-JP" altLang="en-US" sz="1100" kern="1200" dirty="0">
              <a:latin typeface="Meiryo UI" panose="020B0604030504040204" pitchFamily="50" charset="-128"/>
              <a:ea typeface="Meiryo UI" panose="020B0604030504040204" pitchFamily="50" charset="-128"/>
              <a:cs typeface="Meiryo UI" panose="020B0604030504040204" pitchFamily="50" charset="-128"/>
            </a:rPr>
            <a:t>大阪湾の環境保全・再生</a:t>
          </a:r>
        </a:p>
        <a:p>
          <a:pPr marL="57150" lvl="1" indent="-57150" algn="l" defTabSz="222250">
            <a:lnSpc>
              <a:spcPct val="90000"/>
            </a:lnSpc>
            <a:spcBef>
              <a:spcPct val="0"/>
            </a:spcBef>
            <a:spcAft>
              <a:spcPct val="15000"/>
            </a:spcAft>
            <a:buChar char="••"/>
          </a:pPr>
          <a:endParaRPr kumimoji="1" lang="ja-JP" altLang="en-US" sz="500" kern="1200" dirty="0">
            <a:latin typeface="Meiryo UI" panose="020B0604030504040204" pitchFamily="50" charset="-128"/>
            <a:ea typeface="Meiryo UI" panose="020B0604030504040204" pitchFamily="50" charset="-128"/>
            <a:cs typeface="Meiryo UI" panose="020B0604030504040204" pitchFamily="50" charset="-128"/>
          </a:endParaRPr>
        </a:p>
      </dsp:txBody>
      <dsp:txXfrm rot="-5400000">
        <a:off x="2514520" y="5118695"/>
        <a:ext cx="4431289" cy="720318"/>
      </dsp:txXfrm>
    </dsp:sp>
    <dsp:sp modelId="{46F74968-1EB7-42FC-B670-74A3C9CFD98C}">
      <dsp:nvSpPr>
        <dsp:cNvPr id="0" name=""/>
        <dsp:cNvSpPr/>
      </dsp:nvSpPr>
      <dsp:spPr>
        <a:xfrm>
          <a:off x="0" y="5002575"/>
          <a:ext cx="2514519" cy="9525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kumimoji="1" lang="ja-JP" altLang="en-US" sz="1700" b="1" kern="1200" dirty="0">
              <a:latin typeface="Meiryo UI" panose="020B0604030504040204" pitchFamily="50" charset="-128"/>
              <a:ea typeface="Meiryo UI" panose="020B0604030504040204" pitchFamily="50" charset="-128"/>
              <a:cs typeface="Meiryo UI" panose="020B0604030504040204" pitchFamily="50" charset="-128"/>
            </a:rPr>
            <a:t>自然共生</a:t>
          </a:r>
        </a:p>
      </dsp:txBody>
      <dsp:txXfrm>
        <a:off x="46500" y="5049075"/>
        <a:ext cx="2421519" cy="85955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6332"/>
          </a:xfrm>
          <a:prstGeom prst="rect">
            <a:avLst/>
          </a:prstGeom>
        </p:spPr>
        <p:txBody>
          <a:bodyPr vert="horz" lIns="91426" tIns="45713" rIns="91426"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4" y="0"/>
            <a:ext cx="2945659" cy="496332"/>
          </a:xfrm>
          <a:prstGeom prst="rect">
            <a:avLst/>
          </a:prstGeom>
        </p:spPr>
        <p:txBody>
          <a:bodyPr vert="horz" lIns="91426" tIns="45713" rIns="91426" bIns="45713" rtlCol="0"/>
          <a:lstStyle>
            <a:lvl1pPr algn="r">
              <a:defRPr sz="1200"/>
            </a:lvl1pPr>
          </a:lstStyle>
          <a:p>
            <a:fld id="{E1ABEA51-5AF6-4B7D-A631-BA3EBDB28B13}" type="datetimeFigureOut">
              <a:rPr kumimoji="1" lang="ja-JP" altLang="en-US" smtClean="0"/>
              <a:t>2017/6/19</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6" tIns="45713" rIns="91426" bIns="45713" rtlCol="0" anchor="ctr"/>
          <a:lstStyle/>
          <a:p>
            <a:endParaRPr lang="ja-JP" altLang="en-US"/>
          </a:p>
        </p:txBody>
      </p:sp>
      <p:sp>
        <p:nvSpPr>
          <p:cNvPr id="5" name="ノート プレースホルダー 4"/>
          <p:cNvSpPr>
            <a:spLocks noGrp="1"/>
          </p:cNvSpPr>
          <p:nvPr>
            <p:ph type="body" sz="quarter" idx="3"/>
          </p:nvPr>
        </p:nvSpPr>
        <p:spPr>
          <a:xfrm>
            <a:off x="679768" y="4715154"/>
            <a:ext cx="5438140" cy="4466987"/>
          </a:xfrm>
          <a:prstGeom prst="rect">
            <a:avLst/>
          </a:prstGeom>
        </p:spPr>
        <p:txBody>
          <a:bodyPr vert="horz" lIns="91426" tIns="45713" rIns="91426" bIns="457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3"/>
            <a:ext cx="2945659" cy="496332"/>
          </a:xfrm>
          <a:prstGeom prst="rect">
            <a:avLst/>
          </a:prstGeom>
        </p:spPr>
        <p:txBody>
          <a:bodyPr vert="horz" lIns="91426" tIns="45713" rIns="91426"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4" y="9428583"/>
            <a:ext cx="2945659" cy="496332"/>
          </a:xfrm>
          <a:prstGeom prst="rect">
            <a:avLst/>
          </a:prstGeom>
        </p:spPr>
        <p:txBody>
          <a:bodyPr vert="horz" lIns="91426" tIns="45713" rIns="91426" bIns="45713" rtlCol="0" anchor="b"/>
          <a:lstStyle>
            <a:lvl1pPr algn="r">
              <a:defRPr sz="1200"/>
            </a:lvl1pPr>
          </a:lstStyle>
          <a:p>
            <a:fld id="{D7F83350-6152-4E7B-9FFC-774AC059648C}" type="slidenum">
              <a:rPr kumimoji="1" lang="ja-JP" altLang="en-US" smtClean="0"/>
              <a:t>‹#›</a:t>
            </a:fld>
            <a:endParaRPr kumimoji="1" lang="ja-JP" altLang="en-US"/>
          </a:p>
        </p:txBody>
      </p:sp>
    </p:spTree>
    <p:extLst>
      <p:ext uri="{BB962C8B-B14F-4D97-AF65-F5344CB8AC3E}">
        <p14:creationId xmlns:p14="http://schemas.microsoft.com/office/powerpoint/2010/main" val="14546694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7F83350-6152-4E7B-9FFC-774AC059648C}" type="slidenum">
              <a:rPr kumimoji="1" lang="ja-JP" altLang="en-US" smtClean="0"/>
              <a:t>1</a:t>
            </a:fld>
            <a:endParaRPr kumimoji="1" lang="ja-JP" altLang="en-US"/>
          </a:p>
        </p:txBody>
      </p:sp>
    </p:spTree>
    <p:extLst>
      <p:ext uri="{BB962C8B-B14F-4D97-AF65-F5344CB8AC3E}">
        <p14:creationId xmlns:p14="http://schemas.microsoft.com/office/powerpoint/2010/main" val="2792474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46B091A-D1AE-4ADB-B9AC-9F62F2A7B073}" type="slidenum">
              <a:rPr lang="ja-JP" altLang="en-US" smtClean="0">
                <a:solidFill>
                  <a:prstClr val="black"/>
                </a:solidFill>
              </a:rPr>
              <a:pPr>
                <a:defRPr/>
              </a:pPr>
              <a:t>19</a:t>
            </a:fld>
            <a:endParaRPr lang="ja-JP" altLang="en-US">
              <a:solidFill>
                <a:prstClr val="black"/>
              </a:solidFill>
            </a:endParaRPr>
          </a:p>
        </p:txBody>
      </p:sp>
    </p:spTree>
    <p:extLst>
      <p:ext uri="{BB962C8B-B14F-4D97-AF65-F5344CB8AC3E}">
        <p14:creationId xmlns:p14="http://schemas.microsoft.com/office/powerpoint/2010/main" val="784270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46B091A-D1AE-4ADB-B9AC-9F62F2A7B073}" type="slidenum">
              <a:rPr lang="ja-JP" altLang="en-US" smtClean="0">
                <a:solidFill>
                  <a:prstClr val="black"/>
                </a:solidFill>
              </a:rPr>
              <a:pPr>
                <a:defRPr/>
              </a:pPr>
              <a:t>20</a:t>
            </a:fld>
            <a:endParaRPr lang="ja-JP" altLang="en-US">
              <a:solidFill>
                <a:prstClr val="black"/>
              </a:solidFill>
            </a:endParaRPr>
          </a:p>
        </p:txBody>
      </p:sp>
    </p:spTree>
    <p:extLst>
      <p:ext uri="{BB962C8B-B14F-4D97-AF65-F5344CB8AC3E}">
        <p14:creationId xmlns:p14="http://schemas.microsoft.com/office/powerpoint/2010/main" val="873959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46B091A-D1AE-4ADB-B9AC-9F62F2A7B073}" type="slidenum">
              <a:rPr lang="ja-JP" altLang="en-US" smtClean="0">
                <a:solidFill>
                  <a:prstClr val="black"/>
                </a:solidFill>
              </a:rPr>
              <a:pPr>
                <a:defRPr/>
              </a:pPr>
              <a:t>21</a:t>
            </a:fld>
            <a:endParaRPr lang="ja-JP" altLang="en-US">
              <a:solidFill>
                <a:prstClr val="black"/>
              </a:solidFill>
            </a:endParaRPr>
          </a:p>
        </p:txBody>
      </p:sp>
    </p:spTree>
    <p:extLst>
      <p:ext uri="{BB962C8B-B14F-4D97-AF65-F5344CB8AC3E}">
        <p14:creationId xmlns:p14="http://schemas.microsoft.com/office/powerpoint/2010/main" val="2401958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7F83350-6152-4E7B-9FFC-774AC059648C}" type="slidenum">
              <a:rPr lang="ja-JP" altLang="en-US" smtClean="0">
                <a:solidFill>
                  <a:prstClr val="black"/>
                </a:solidFill>
              </a:rPr>
              <a:pPr/>
              <a:t>4</a:t>
            </a:fld>
            <a:endParaRPr lang="ja-JP" altLang="en-US">
              <a:solidFill>
                <a:prstClr val="black"/>
              </a:solidFill>
            </a:endParaRPr>
          </a:p>
        </p:txBody>
      </p:sp>
    </p:spTree>
    <p:extLst>
      <p:ext uri="{BB962C8B-B14F-4D97-AF65-F5344CB8AC3E}">
        <p14:creationId xmlns:p14="http://schemas.microsoft.com/office/powerpoint/2010/main" val="3462056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7B629C2-889D-4150-9C44-B1AC873B0D74}" type="slidenum">
              <a:rPr kumimoji="1" lang="ja-JP" altLang="en-US" smtClean="0"/>
              <a:t>6</a:t>
            </a:fld>
            <a:endParaRPr kumimoji="1" lang="ja-JP" altLang="en-US" dirty="0"/>
          </a:p>
        </p:txBody>
      </p:sp>
    </p:spTree>
    <p:extLst>
      <p:ext uri="{BB962C8B-B14F-4D97-AF65-F5344CB8AC3E}">
        <p14:creationId xmlns:p14="http://schemas.microsoft.com/office/powerpoint/2010/main" val="94666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7B629C2-889D-4150-9C44-B1AC873B0D74}"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2837580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7F83350-6152-4E7B-9FFC-774AC059648C}" type="slidenum">
              <a:rPr kumimoji="1" lang="ja-JP" altLang="en-US" smtClean="0"/>
              <a:t>14</a:t>
            </a:fld>
            <a:endParaRPr kumimoji="1" lang="ja-JP" altLang="en-US"/>
          </a:p>
        </p:txBody>
      </p:sp>
    </p:spTree>
    <p:extLst>
      <p:ext uri="{BB962C8B-B14F-4D97-AF65-F5344CB8AC3E}">
        <p14:creationId xmlns:p14="http://schemas.microsoft.com/office/powerpoint/2010/main" val="2351807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46B091A-D1AE-4ADB-B9AC-9F62F2A7B073}" type="slidenum">
              <a:rPr lang="ja-JP" altLang="en-US" smtClean="0">
                <a:solidFill>
                  <a:prstClr val="black"/>
                </a:solidFill>
              </a:rPr>
              <a:pPr>
                <a:defRPr/>
              </a:pPr>
              <a:t>15</a:t>
            </a:fld>
            <a:endParaRPr lang="ja-JP" altLang="en-US">
              <a:solidFill>
                <a:prstClr val="black"/>
              </a:solidFill>
            </a:endParaRPr>
          </a:p>
        </p:txBody>
      </p:sp>
    </p:spTree>
    <p:extLst>
      <p:ext uri="{BB962C8B-B14F-4D97-AF65-F5344CB8AC3E}">
        <p14:creationId xmlns:p14="http://schemas.microsoft.com/office/powerpoint/2010/main" val="3551986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46B091A-D1AE-4ADB-B9AC-9F62F2A7B073}" type="slidenum">
              <a:rPr lang="ja-JP" altLang="en-US" smtClean="0">
                <a:solidFill>
                  <a:prstClr val="black"/>
                </a:solidFill>
              </a:rPr>
              <a:pPr>
                <a:defRPr/>
              </a:pPr>
              <a:t>16</a:t>
            </a:fld>
            <a:endParaRPr lang="ja-JP" altLang="en-US">
              <a:solidFill>
                <a:prstClr val="black"/>
              </a:solidFill>
            </a:endParaRPr>
          </a:p>
        </p:txBody>
      </p:sp>
    </p:spTree>
    <p:extLst>
      <p:ext uri="{BB962C8B-B14F-4D97-AF65-F5344CB8AC3E}">
        <p14:creationId xmlns:p14="http://schemas.microsoft.com/office/powerpoint/2010/main" val="2568037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46B091A-D1AE-4ADB-B9AC-9F62F2A7B073}" type="slidenum">
              <a:rPr lang="ja-JP" altLang="en-US" smtClean="0">
                <a:solidFill>
                  <a:prstClr val="black"/>
                </a:solidFill>
              </a:rPr>
              <a:pPr>
                <a:defRPr/>
              </a:pPr>
              <a:t>17</a:t>
            </a:fld>
            <a:endParaRPr lang="ja-JP" altLang="en-US">
              <a:solidFill>
                <a:prstClr val="black"/>
              </a:solidFill>
            </a:endParaRPr>
          </a:p>
        </p:txBody>
      </p:sp>
    </p:spTree>
    <p:extLst>
      <p:ext uri="{BB962C8B-B14F-4D97-AF65-F5344CB8AC3E}">
        <p14:creationId xmlns:p14="http://schemas.microsoft.com/office/powerpoint/2010/main" val="3898400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46B091A-D1AE-4ADB-B9AC-9F62F2A7B073}" type="slidenum">
              <a:rPr lang="ja-JP" altLang="en-US" smtClean="0">
                <a:solidFill>
                  <a:prstClr val="black"/>
                </a:solidFill>
              </a:rPr>
              <a:pPr>
                <a:defRPr/>
              </a:pPr>
              <a:t>18</a:t>
            </a:fld>
            <a:endParaRPr lang="ja-JP" altLang="en-US">
              <a:solidFill>
                <a:prstClr val="black"/>
              </a:solidFill>
            </a:endParaRPr>
          </a:p>
        </p:txBody>
      </p:sp>
    </p:spTree>
    <p:extLst>
      <p:ext uri="{BB962C8B-B14F-4D97-AF65-F5344CB8AC3E}">
        <p14:creationId xmlns:p14="http://schemas.microsoft.com/office/powerpoint/2010/main" val="4206626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40A26BE-79C0-4A6E-A9CD-450D35828B4C}" type="datetime1">
              <a:rPr kumimoji="1" lang="ja-JP" altLang="en-US" smtClean="0"/>
              <a:t>2017/6/19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1400" b="1"/>
            </a:lvl1pPr>
          </a:lstStyle>
          <a:p>
            <a:fld id="{F71D0239-3FD9-4420-B551-8A6D775683A2}" type="slidenum">
              <a:rPr lang="ja-JP" altLang="en-US" smtClean="0"/>
              <a:pPr/>
              <a:t>‹#›</a:t>
            </a:fld>
            <a:endParaRPr lang="ja-JP" altLang="en-US" dirty="0"/>
          </a:p>
        </p:txBody>
      </p:sp>
    </p:spTree>
    <p:extLst>
      <p:ext uri="{BB962C8B-B14F-4D97-AF65-F5344CB8AC3E}">
        <p14:creationId xmlns:p14="http://schemas.microsoft.com/office/powerpoint/2010/main" val="939749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93C6E6F-F3B9-47BF-96C2-B56E670D31B0}" type="datetime1">
              <a:rPr kumimoji="1" lang="ja-JP" altLang="en-US" smtClean="0"/>
              <a:t>2017/6/19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1D0239-3FD9-4420-B551-8A6D775683A2}" type="slidenum">
              <a:rPr kumimoji="1" lang="ja-JP" altLang="en-US" smtClean="0"/>
              <a:t>‹#›</a:t>
            </a:fld>
            <a:endParaRPr kumimoji="1" lang="ja-JP" altLang="en-US"/>
          </a:p>
        </p:txBody>
      </p:sp>
    </p:spTree>
    <p:extLst>
      <p:ext uri="{BB962C8B-B14F-4D97-AF65-F5344CB8AC3E}">
        <p14:creationId xmlns:p14="http://schemas.microsoft.com/office/powerpoint/2010/main" val="2775614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367A842-E410-4051-BBC9-5A7B1A39C735}" type="datetime1">
              <a:rPr kumimoji="1" lang="ja-JP" altLang="en-US" smtClean="0"/>
              <a:t>2017/6/19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1D0239-3FD9-4420-B551-8A6D775683A2}" type="slidenum">
              <a:rPr kumimoji="1" lang="ja-JP" altLang="en-US" smtClean="0"/>
              <a:t>‹#›</a:t>
            </a:fld>
            <a:endParaRPr kumimoji="1" lang="ja-JP" altLang="en-US"/>
          </a:p>
        </p:txBody>
      </p:sp>
    </p:spTree>
    <p:extLst>
      <p:ext uri="{BB962C8B-B14F-4D97-AF65-F5344CB8AC3E}">
        <p14:creationId xmlns:p14="http://schemas.microsoft.com/office/powerpoint/2010/main" val="2813970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5C00117-237C-45DD-A26B-8E4C623FCD07}" type="datetime1">
              <a:rPr lang="ja-JP" altLang="en-US" smtClean="0">
                <a:solidFill>
                  <a:prstClr val="black">
                    <a:tint val="75000"/>
                  </a:prstClr>
                </a:solidFill>
              </a:rPr>
              <a:t>2017/6/19</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66F4C7-EAE7-4AB7-8325-55CB87965C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98272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0E10AB2-6FBB-4B00-96F6-425FEADFBC1A}" type="datetime1">
              <a:rPr lang="ja-JP" altLang="en-US" smtClean="0">
                <a:solidFill>
                  <a:prstClr val="black">
                    <a:tint val="75000"/>
                  </a:prstClr>
                </a:solidFill>
              </a:rPr>
              <a:t>2017/6/19</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66F4C7-EAE7-4AB7-8325-55CB87965C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86578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EF6A947-AF1F-4791-A9B0-28DB97B09B02}" type="datetime1">
              <a:rPr lang="ja-JP" altLang="en-US" smtClean="0">
                <a:solidFill>
                  <a:prstClr val="black">
                    <a:tint val="75000"/>
                  </a:prstClr>
                </a:solidFill>
              </a:rPr>
              <a:t>2017/6/19</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66F4C7-EAE7-4AB7-8325-55CB87965C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78149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41A83E7-46EF-4538-B8A0-F3549D31B5C5}" type="datetime1">
              <a:rPr lang="ja-JP" altLang="en-US" smtClean="0">
                <a:solidFill>
                  <a:prstClr val="black">
                    <a:tint val="75000"/>
                  </a:prstClr>
                </a:solidFill>
              </a:rPr>
              <a:t>2017/6/19</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66F4C7-EAE7-4AB7-8325-55CB87965C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58543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A3056CF-2C6F-41EA-AAF9-EA7463BC87A2}" type="datetime1">
              <a:rPr lang="ja-JP" altLang="en-US" smtClean="0">
                <a:solidFill>
                  <a:prstClr val="black">
                    <a:tint val="75000"/>
                  </a:prstClr>
                </a:solidFill>
              </a:rPr>
              <a:t>2017/6/19</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66F4C7-EAE7-4AB7-8325-55CB87965C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20943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D4B524A-72D1-43BC-874D-1C11ACA901A0}" type="datetime1">
              <a:rPr lang="ja-JP" altLang="en-US" smtClean="0">
                <a:solidFill>
                  <a:prstClr val="black">
                    <a:tint val="75000"/>
                  </a:prstClr>
                </a:solidFill>
              </a:rPr>
              <a:t>2017/6/19</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66F4C7-EAE7-4AB7-8325-55CB87965C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21880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0B58D4-2F14-4359-9234-A5EA7DEACC37}" type="datetime1">
              <a:rPr lang="ja-JP" altLang="en-US" smtClean="0">
                <a:solidFill>
                  <a:prstClr val="black">
                    <a:tint val="75000"/>
                  </a:prstClr>
                </a:solidFill>
              </a:rPr>
              <a:t>2017/6/19</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66F4C7-EAE7-4AB7-8325-55CB87965C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47190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990647E-9D6C-4AA2-8A6E-7055C93A208B}" type="datetime1">
              <a:rPr lang="ja-JP" altLang="en-US" smtClean="0">
                <a:solidFill>
                  <a:prstClr val="black">
                    <a:tint val="75000"/>
                  </a:prstClr>
                </a:solidFill>
              </a:rPr>
              <a:t>2017/6/19</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66F4C7-EAE7-4AB7-8325-55CB87965C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86816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0711160-9E6B-4E23-A18D-781D3B9F3391}" type="datetime1">
              <a:rPr kumimoji="1" lang="ja-JP" altLang="en-US" smtClean="0"/>
              <a:t>2017/6/19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1400"/>
            </a:lvl1pPr>
          </a:lstStyle>
          <a:p>
            <a:fld id="{F71D0239-3FD9-4420-B551-8A6D775683A2}" type="slidenum">
              <a:rPr lang="ja-JP" altLang="en-US" smtClean="0"/>
              <a:pPr/>
              <a:t>‹#›</a:t>
            </a:fld>
            <a:endParaRPr lang="ja-JP" altLang="en-US"/>
          </a:p>
        </p:txBody>
      </p:sp>
    </p:spTree>
    <p:extLst>
      <p:ext uri="{BB962C8B-B14F-4D97-AF65-F5344CB8AC3E}">
        <p14:creationId xmlns:p14="http://schemas.microsoft.com/office/powerpoint/2010/main" val="1006114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79B969B-9A79-4551-AC30-D74D8874760F}" type="datetime1">
              <a:rPr lang="ja-JP" altLang="en-US" smtClean="0">
                <a:solidFill>
                  <a:prstClr val="black">
                    <a:tint val="75000"/>
                  </a:prstClr>
                </a:solidFill>
              </a:rPr>
              <a:t>2017/6/19</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66F4C7-EAE7-4AB7-8325-55CB87965C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88750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937A780-FCF7-4F3F-921E-D43D0FED26E3}" type="datetime1">
              <a:rPr lang="ja-JP" altLang="en-US" smtClean="0">
                <a:solidFill>
                  <a:prstClr val="black">
                    <a:tint val="75000"/>
                  </a:prstClr>
                </a:solidFill>
              </a:rPr>
              <a:t>2017/6/19</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66F4C7-EAE7-4AB7-8325-55CB87965C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93290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A481CFC-0426-4089-83AF-1365E6C494FB}" type="datetime1">
              <a:rPr lang="ja-JP" altLang="en-US" smtClean="0">
                <a:solidFill>
                  <a:prstClr val="black">
                    <a:tint val="75000"/>
                  </a:prstClr>
                </a:solidFill>
              </a:rPr>
              <a:t>2017/6/19</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66F4C7-EAE7-4AB7-8325-55CB87965C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291925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D2FE8FB-A5B5-4D38-858D-8FA00E20EED7}" type="datetimeFigureOut">
              <a:rPr lang="ja-JP" altLang="en-US" smtClean="0">
                <a:solidFill>
                  <a:prstClr val="black">
                    <a:tint val="75000"/>
                  </a:prstClr>
                </a:solidFill>
              </a:rPr>
              <a:pPr/>
              <a:t>2017/6/19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109F474-8F90-4C2C-9F55-D8B7FD3F226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91382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D2FE8FB-A5B5-4D38-858D-8FA00E20EED7}" type="datetimeFigureOut">
              <a:rPr lang="ja-JP" altLang="en-US" smtClean="0">
                <a:solidFill>
                  <a:prstClr val="black">
                    <a:tint val="75000"/>
                  </a:prstClr>
                </a:solidFill>
              </a:rPr>
              <a:pPr/>
              <a:t>2017/6/19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109F474-8F90-4C2C-9F55-D8B7FD3F226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730612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D2FE8FB-A5B5-4D38-858D-8FA00E20EED7}" type="datetimeFigureOut">
              <a:rPr lang="ja-JP" altLang="en-US" smtClean="0">
                <a:solidFill>
                  <a:prstClr val="black">
                    <a:tint val="75000"/>
                  </a:prstClr>
                </a:solidFill>
              </a:rPr>
              <a:pPr/>
              <a:t>2017/6/19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109F474-8F90-4C2C-9F55-D8B7FD3F226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37942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D2FE8FB-A5B5-4D38-858D-8FA00E20EED7}" type="datetimeFigureOut">
              <a:rPr lang="ja-JP" altLang="en-US" smtClean="0">
                <a:solidFill>
                  <a:prstClr val="black">
                    <a:tint val="75000"/>
                  </a:prstClr>
                </a:solidFill>
              </a:rPr>
              <a:pPr/>
              <a:t>2017/6/19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109F474-8F90-4C2C-9F55-D8B7FD3F226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284693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D2FE8FB-A5B5-4D38-858D-8FA00E20EED7}" type="datetimeFigureOut">
              <a:rPr lang="ja-JP" altLang="en-US" smtClean="0">
                <a:solidFill>
                  <a:prstClr val="black">
                    <a:tint val="75000"/>
                  </a:prstClr>
                </a:solidFill>
              </a:rPr>
              <a:pPr/>
              <a:t>2017/6/19</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0109F474-8F90-4C2C-9F55-D8B7FD3F226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127763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D2FE8FB-A5B5-4D38-858D-8FA00E20EED7}" type="datetimeFigureOut">
              <a:rPr lang="ja-JP" altLang="en-US" smtClean="0">
                <a:solidFill>
                  <a:prstClr val="black">
                    <a:tint val="75000"/>
                  </a:prstClr>
                </a:solidFill>
              </a:rPr>
              <a:pPr/>
              <a:t>2017/6/19</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0109F474-8F90-4C2C-9F55-D8B7FD3F226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625159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D2FE8FB-A5B5-4D38-858D-8FA00E20EED7}" type="datetimeFigureOut">
              <a:rPr lang="ja-JP" altLang="en-US" smtClean="0">
                <a:solidFill>
                  <a:prstClr val="black">
                    <a:tint val="75000"/>
                  </a:prstClr>
                </a:solidFill>
              </a:rPr>
              <a:pPr/>
              <a:t>2017/6/19</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0109F474-8F90-4C2C-9F55-D8B7FD3F226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70445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A1880DB-7D5B-42A9-A5CF-033B53BF47B0}" type="datetime1">
              <a:rPr kumimoji="1" lang="ja-JP" altLang="en-US" smtClean="0"/>
              <a:t>2017/6/19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1D0239-3FD9-4420-B551-8A6D775683A2}" type="slidenum">
              <a:rPr kumimoji="1" lang="ja-JP" altLang="en-US" smtClean="0"/>
              <a:t>‹#›</a:t>
            </a:fld>
            <a:endParaRPr kumimoji="1" lang="ja-JP" altLang="en-US"/>
          </a:p>
        </p:txBody>
      </p:sp>
    </p:spTree>
    <p:extLst>
      <p:ext uri="{BB962C8B-B14F-4D97-AF65-F5344CB8AC3E}">
        <p14:creationId xmlns:p14="http://schemas.microsoft.com/office/powerpoint/2010/main" val="29096130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D2FE8FB-A5B5-4D38-858D-8FA00E20EED7}" type="datetimeFigureOut">
              <a:rPr lang="ja-JP" altLang="en-US" smtClean="0">
                <a:solidFill>
                  <a:prstClr val="black">
                    <a:tint val="75000"/>
                  </a:prstClr>
                </a:solidFill>
              </a:rPr>
              <a:pPr/>
              <a:t>2017/6/19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109F474-8F90-4C2C-9F55-D8B7FD3F226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397427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D2FE8FB-A5B5-4D38-858D-8FA00E20EED7}" type="datetimeFigureOut">
              <a:rPr lang="ja-JP" altLang="en-US" smtClean="0">
                <a:solidFill>
                  <a:prstClr val="black">
                    <a:tint val="75000"/>
                  </a:prstClr>
                </a:solidFill>
              </a:rPr>
              <a:pPr/>
              <a:t>2017/6/19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109F474-8F90-4C2C-9F55-D8B7FD3F226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341155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D2FE8FB-A5B5-4D38-858D-8FA00E20EED7}" type="datetimeFigureOut">
              <a:rPr lang="ja-JP" altLang="en-US" smtClean="0">
                <a:solidFill>
                  <a:prstClr val="black">
                    <a:tint val="75000"/>
                  </a:prstClr>
                </a:solidFill>
              </a:rPr>
              <a:pPr/>
              <a:t>2017/6/19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109F474-8F90-4C2C-9F55-D8B7FD3F226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92011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D2FE8FB-A5B5-4D38-858D-8FA00E20EED7}" type="datetimeFigureOut">
              <a:rPr lang="ja-JP" altLang="en-US" smtClean="0">
                <a:solidFill>
                  <a:prstClr val="black">
                    <a:tint val="75000"/>
                  </a:prstClr>
                </a:solidFill>
              </a:rPr>
              <a:pPr/>
              <a:t>2017/6/19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109F474-8F90-4C2C-9F55-D8B7FD3F226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539620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lvl1pPr>
              <a:defRPr baseline="0"/>
            </a:lvl1pPr>
          </a:lstStyle>
          <a:p>
            <a:r>
              <a:rPr kumimoji="1" lang="en-US" altLang="ja-JP"/>
              <a:t>Click to edit Master title style</a:t>
            </a:r>
            <a:endParaRPr kumimoji="1" lang="ja-JP" altLang="en-US"/>
          </a:p>
        </p:txBody>
      </p:sp>
      <p:sp>
        <p:nvSpPr>
          <p:cNvPr id="5" name="TextBox 4"/>
          <p:cNvSpPr txBox="1">
            <a:spLocks/>
          </p:cNvSpPr>
          <p:nvPr userDrawn="1"/>
        </p:nvSpPr>
        <p:spPr>
          <a:xfrm>
            <a:off x="8690445" y="6558626"/>
            <a:ext cx="158660" cy="160154"/>
          </a:xfrm>
          <a:prstGeom prst="rect">
            <a:avLst/>
          </a:prstGeom>
        </p:spPr>
        <p:txBody>
          <a:bodyPr vert="horz" wrap="none" lIns="0" tIns="0" rIns="0" bIns="0" rtlCol="0" anchor="ctr">
            <a:spAutoFit/>
          </a:bodyPr>
          <a:lstStyle>
            <a:defPPr>
              <a:defRPr lang="en-US"/>
            </a:defPPr>
            <a:lvl1pPr>
              <a:defRPr sz="1000" baseline="0">
                <a:latin typeface="Arial" pitchFamily="34" charset="0"/>
                <a:ea typeface="MS PGothic" pitchFamily="34" charset="-128"/>
                <a:cs typeface="Arial" pitchFamily="34" charset="0"/>
              </a:defRPr>
            </a:lvl1pPr>
          </a:lstStyle>
          <a:p>
            <a:fld id="{42C328C1-A84F-4A39-A664-DBA00541A8C6}" type="slidenum">
              <a:rPr lang="en-US" altLang="ja-JP" sz="1020" smtClean="0">
                <a:solidFill>
                  <a:prstClr val="black"/>
                </a:solidFill>
                <a:latin typeface="Calibri"/>
                <a:ea typeface="ＭＳ Ｐゴシック" panose="020B0600070205080204" pitchFamily="50" charset="-128"/>
              </a:rPr>
              <a:pPr/>
              <a:t>‹#›</a:t>
            </a:fld>
            <a:endParaRPr lang="ja-JP" altLang="en-US" sz="1020"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0585665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06D44D-2298-4BAB-8E0C-9817A0601C59}" type="datetime1">
              <a:rPr lang="ja-JP" altLang="en-US" smtClean="0">
                <a:solidFill>
                  <a:srgbClr val="000000"/>
                </a:solidFill>
              </a:rPr>
              <a:pPr/>
              <a:t>2017/6/19</a:t>
            </a:fld>
            <a:endParaRPr lang="en-US" altLang="ja-JP">
              <a:solidFill>
                <a:srgbClr val="000000"/>
              </a:solidFill>
            </a:endParaRPr>
          </a:p>
        </p:txBody>
      </p:sp>
      <p:sp>
        <p:nvSpPr>
          <p:cNvPr id="3" name="Footer Placeholder 2"/>
          <p:cNvSpPr>
            <a:spLocks noGrp="1"/>
          </p:cNvSpPr>
          <p:nvPr>
            <p:ph type="ftr" sz="quarter" idx="11"/>
          </p:nvPr>
        </p:nvSpPr>
        <p:spPr/>
        <p:txBody>
          <a:bodyPr/>
          <a:lstStyle/>
          <a:p>
            <a:endParaRPr lang="en-US" altLang="ja-JP">
              <a:solidFill>
                <a:srgbClr val="000000"/>
              </a:solidFill>
            </a:endParaRPr>
          </a:p>
        </p:txBody>
      </p:sp>
      <p:sp>
        <p:nvSpPr>
          <p:cNvPr id="4" name="Slide Number Placeholder 3"/>
          <p:cNvSpPr>
            <a:spLocks noGrp="1"/>
          </p:cNvSpPr>
          <p:nvPr>
            <p:ph type="sldNum" sz="quarter" idx="12"/>
          </p:nvPr>
        </p:nvSpPr>
        <p:spPr/>
        <p:txBody>
          <a:bodyPr/>
          <a:lstStyle/>
          <a:p>
            <a:fld id="{8B585311-88EF-4471-9E51-AE03065C41F4}"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2033710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041400"/>
            <a:ext cx="6858000" cy="2387600"/>
          </a:xfrm>
        </p:spPr>
        <p:txBody>
          <a:bodyPr anchor="b"/>
          <a:lstStyle>
            <a:lvl1pPr algn="ctr">
              <a:defRPr sz="405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F3141825-FA4E-409C-8565-722CB33524D1}" type="datetime1">
              <a:rPr lang="ja-JP" altLang="en-US" smtClean="0">
                <a:solidFill>
                  <a:srgbClr val="000000"/>
                </a:solidFill>
              </a:rPr>
              <a:pPr/>
              <a:t>2017/6/19</a:t>
            </a:fld>
            <a:endParaRPr lang="en-US" altLang="ja-JP">
              <a:solidFill>
                <a:srgbClr val="000000"/>
              </a:solidFill>
            </a:endParaRPr>
          </a:p>
        </p:txBody>
      </p:sp>
      <p:sp>
        <p:nvSpPr>
          <p:cNvPr id="5" name="Footer Placeholder 4"/>
          <p:cNvSpPr>
            <a:spLocks noGrp="1"/>
          </p:cNvSpPr>
          <p:nvPr>
            <p:ph type="ftr" sz="quarter" idx="11"/>
          </p:nvPr>
        </p:nvSpPr>
        <p:spPr/>
        <p:txBody>
          <a:bodyPr/>
          <a:lstStyle/>
          <a:p>
            <a:endParaRPr lang="en-US" altLang="ja-JP">
              <a:solidFill>
                <a:srgbClr val="000000"/>
              </a:solidFill>
            </a:endParaRPr>
          </a:p>
        </p:txBody>
      </p:sp>
      <p:sp>
        <p:nvSpPr>
          <p:cNvPr id="6" name="Slide Number Placeholder 5"/>
          <p:cNvSpPr>
            <a:spLocks noGrp="1"/>
          </p:cNvSpPr>
          <p:nvPr>
            <p:ph type="sldNum" sz="quarter" idx="12"/>
          </p:nvPr>
        </p:nvSpPr>
        <p:spPr/>
        <p:txBody>
          <a:bodyPr/>
          <a:lstStyle/>
          <a:p>
            <a:fld id="{FFAA64FC-A581-4707-8AE5-F728666F71AB}"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8193752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063ECB2-892E-407A-A4D1-8B7CE4A8FEB3}" type="datetime1">
              <a:rPr lang="ja-JP" altLang="en-US" smtClean="0">
                <a:solidFill>
                  <a:srgbClr val="000000"/>
                </a:solidFill>
              </a:rPr>
              <a:pPr/>
              <a:t>2017/6/19</a:t>
            </a:fld>
            <a:endParaRPr lang="en-US" altLang="ja-JP">
              <a:solidFill>
                <a:srgbClr val="000000"/>
              </a:solidFill>
            </a:endParaRPr>
          </a:p>
        </p:txBody>
      </p:sp>
      <p:sp>
        <p:nvSpPr>
          <p:cNvPr id="5" name="Footer Placeholder 4"/>
          <p:cNvSpPr>
            <a:spLocks noGrp="1"/>
          </p:cNvSpPr>
          <p:nvPr>
            <p:ph type="ftr" sz="quarter" idx="11"/>
          </p:nvPr>
        </p:nvSpPr>
        <p:spPr/>
        <p:txBody>
          <a:bodyPr/>
          <a:lstStyle/>
          <a:p>
            <a:endParaRPr lang="en-US" altLang="ja-JP">
              <a:solidFill>
                <a:srgbClr val="000000"/>
              </a:solidFill>
            </a:endParaRPr>
          </a:p>
        </p:txBody>
      </p:sp>
      <p:sp>
        <p:nvSpPr>
          <p:cNvPr id="6" name="Slide Number Placeholder 5"/>
          <p:cNvSpPr>
            <a:spLocks noGrp="1"/>
          </p:cNvSpPr>
          <p:nvPr>
            <p:ph type="sldNum" sz="quarter" idx="12"/>
          </p:nvPr>
        </p:nvSpPr>
        <p:spPr/>
        <p:txBody>
          <a:bodyPr/>
          <a:lstStyle/>
          <a:p>
            <a:fld id="{A4BF4825-1142-445B-913E-BB35593480E2}"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2689835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4406901"/>
            <a:ext cx="7886700" cy="1362075"/>
          </a:xfrm>
        </p:spPr>
        <p:txBody>
          <a:bodyPr anchor="t"/>
          <a:lstStyle>
            <a:lvl1pPr>
              <a:defRPr sz="3000" b="1"/>
            </a:lvl1pPr>
          </a:lstStyle>
          <a:p>
            <a:r>
              <a:rPr lang="ja-JP" altLang="en-US"/>
              <a:t>マスター タイトルの書式設定</a:t>
            </a:r>
            <a:endParaRPr lang="en-US"/>
          </a:p>
        </p:txBody>
      </p:sp>
      <p:sp>
        <p:nvSpPr>
          <p:cNvPr id="3" name="Text Placeholder 2"/>
          <p:cNvSpPr>
            <a:spLocks noGrp="1"/>
          </p:cNvSpPr>
          <p:nvPr>
            <p:ph type="body" idx="1"/>
          </p:nvPr>
        </p:nvSpPr>
        <p:spPr>
          <a:xfrm>
            <a:off x="623888" y="2906713"/>
            <a:ext cx="78867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F9765A4-21B2-4E56-BC7A-9C810E92003D}" type="datetime1">
              <a:rPr lang="ja-JP" altLang="en-US" smtClean="0">
                <a:solidFill>
                  <a:srgbClr val="000000"/>
                </a:solidFill>
              </a:rPr>
              <a:pPr/>
              <a:t>2017/6/19</a:t>
            </a:fld>
            <a:endParaRPr lang="en-US" altLang="ja-JP">
              <a:solidFill>
                <a:srgbClr val="000000"/>
              </a:solidFill>
            </a:endParaRPr>
          </a:p>
        </p:txBody>
      </p:sp>
      <p:sp>
        <p:nvSpPr>
          <p:cNvPr id="5" name="Footer Placeholder 4"/>
          <p:cNvSpPr>
            <a:spLocks noGrp="1"/>
          </p:cNvSpPr>
          <p:nvPr>
            <p:ph type="ftr" sz="quarter" idx="11"/>
          </p:nvPr>
        </p:nvSpPr>
        <p:spPr/>
        <p:txBody>
          <a:bodyPr/>
          <a:lstStyle/>
          <a:p>
            <a:endParaRPr lang="en-US" altLang="ja-JP">
              <a:solidFill>
                <a:srgbClr val="000000"/>
              </a:solidFill>
            </a:endParaRPr>
          </a:p>
        </p:txBody>
      </p:sp>
      <p:sp>
        <p:nvSpPr>
          <p:cNvPr id="6" name="Slide Number Placeholder 5"/>
          <p:cNvSpPr>
            <a:spLocks noGrp="1"/>
          </p:cNvSpPr>
          <p:nvPr>
            <p:ph type="sldNum" sz="quarter" idx="12"/>
          </p:nvPr>
        </p:nvSpPr>
        <p:spPr/>
        <p:txBody>
          <a:bodyPr/>
          <a:lstStyle/>
          <a:p>
            <a:fld id="{B7F3692D-326C-40B2-B58F-2BB9306E3916}"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7588864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0863"/>
            <a:ext cx="3886200" cy="43513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0863"/>
            <a:ext cx="3886200" cy="43513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2DDB1B4C-7F06-40AA-A3DF-19AAA055F4CA}" type="datetime1">
              <a:rPr lang="ja-JP" altLang="en-US" smtClean="0">
                <a:solidFill>
                  <a:srgbClr val="000000"/>
                </a:solidFill>
              </a:rPr>
              <a:pPr/>
              <a:t>2017/6/19</a:t>
            </a:fld>
            <a:endParaRPr lang="en-US" altLang="ja-JP">
              <a:solidFill>
                <a:srgbClr val="000000"/>
              </a:solidFill>
            </a:endParaRPr>
          </a:p>
        </p:txBody>
      </p:sp>
      <p:sp>
        <p:nvSpPr>
          <p:cNvPr id="6" name="Footer Placeholder 5"/>
          <p:cNvSpPr>
            <a:spLocks noGrp="1"/>
          </p:cNvSpPr>
          <p:nvPr>
            <p:ph type="ftr" sz="quarter" idx="11"/>
          </p:nvPr>
        </p:nvSpPr>
        <p:spPr/>
        <p:txBody>
          <a:bodyPr/>
          <a:lstStyle/>
          <a:p>
            <a:endParaRPr lang="en-US" altLang="ja-JP">
              <a:solidFill>
                <a:srgbClr val="000000"/>
              </a:solidFill>
            </a:endParaRPr>
          </a:p>
        </p:txBody>
      </p:sp>
      <p:sp>
        <p:nvSpPr>
          <p:cNvPr id="7" name="Slide Number Placeholder 6"/>
          <p:cNvSpPr>
            <a:spLocks noGrp="1"/>
          </p:cNvSpPr>
          <p:nvPr>
            <p:ph type="sldNum" sz="quarter" idx="12"/>
          </p:nvPr>
        </p:nvSpPr>
        <p:spPr/>
        <p:txBody>
          <a:bodyPr/>
          <a:lstStyle/>
          <a:p>
            <a:fld id="{1A925A12-DB89-4046-A786-FC9F7981432C}"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585327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0057D67-115D-478A-990A-ACCC5EA420CC}" type="datetime1">
              <a:rPr kumimoji="1" lang="ja-JP" altLang="en-US" smtClean="0"/>
              <a:t>2017/6/19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71D0239-3FD9-4420-B551-8A6D775683A2}" type="slidenum">
              <a:rPr kumimoji="1" lang="ja-JP" altLang="en-US" smtClean="0"/>
              <a:t>‹#›</a:t>
            </a:fld>
            <a:endParaRPr kumimoji="1" lang="ja-JP" altLang="en-US"/>
          </a:p>
        </p:txBody>
      </p:sp>
    </p:spTree>
    <p:extLst>
      <p:ext uri="{BB962C8B-B14F-4D97-AF65-F5344CB8AC3E}">
        <p14:creationId xmlns:p14="http://schemas.microsoft.com/office/powerpoint/2010/main" val="11834349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3888" y="274638"/>
            <a:ext cx="7886700" cy="1143000"/>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3888" y="1535113"/>
            <a:ext cx="386715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23888" y="2174876"/>
            <a:ext cx="3867150" cy="399732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42248" y="1535113"/>
            <a:ext cx="386834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42248" y="2174876"/>
            <a:ext cx="3868340" cy="399732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FA992E53-3F3A-47B2-9128-4CAB934EE106}" type="datetime1">
              <a:rPr lang="ja-JP" altLang="en-US" smtClean="0">
                <a:solidFill>
                  <a:srgbClr val="000000"/>
                </a:solidFill>
              </a:rPr>
              <a:pPr/>
              <a:t>2017/6/19</a:t>
            </a:fld>
            <a:endParaRPr lang="en-US" altLang="ja-JP">
              <a:solidFill>
                <a:srgbClr val="000000"/>
              </a:solidFill>
            </a:endParaRPr>
          </a:p>
        </p:txBody>
      </p:sp>
      <p:sp>
        <p:nvSpPr>
          <p:cNvPr id="8" name="Footer Placeholder 7"/>
          <p:cNvSpPr>
            <a:spLocks noGrp="1"/>
          </p:cNvSpPr>
          <p:nvPr>
            <p:ph type="ftr" sz="quarter" idx="11"/>
          </p:nvPr>
        </p:nvSpPr>
        <p:spPr/>
        <p:txBody>
          <a:bodyPr/>
          <a:lstStyle/>
          <a:p>
            <a:endParaRPr lang="en-US" altLang="ja-JP">
              <a:solidFill>
                <a:srgbClr val="000000"/>
              </a:solidFill>
            </a:endParaRPr>
          </a:p>
        </p:txBody>
      </p:sp>
      <p:sp>
        <p:nvSpPr>
          <p:cNvPr id="9" name="Slide Number Placeholder 8"/>
          <p:cNvSpPr>
            <a:spLocks noGrp="1"/>
          </p:cNvSpPr>
          <p:nvPr>
            <p:ph type="sldNum" sz="quarter" idx="12"/>
          </p:nvPr>
        </p:nvSpPr>
        <p:spPr/>
        <p:txBody>
          <a:bodyPr/>
          <a:lstStyle/>
          <a:p>
            <a:fld id="{8A9581DF-016D-4236-B658-C8E7531D244E}"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3810012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4A548A06-0F83-4B48-A0B7-234EF816A349}" type="datetime1">
              <a:rPr lang="ja-JP" altLang="en-US" smtClean="0">
                <a:solidFill>
                  <a:srgbClr val="000000"/>
                </a:solidFill>
              </a:rPr>
              <a:pPr/>
              <a:t>2017/6/19</a:t>
            </a:fld>
            <a:endParaRPr lang="en-US" altLang="ja-JP">
              <a:solidFill>
                <a:srgbClr val="000000"/>
              </a:solidFill>
            </a:endParaRPr>
          </a:p>
        </p:txBody>
      </p:sp>
      <p:sp>
        <p:nvSpPr>
          <p:cNvPr id="4" name="Footer Placeholder 3"/>
          <p:cNvSpPr>
            <a:spLocks noGrp="1"/>
          </p:cNvSpPr>
          <p:nvPr>
            <p:ph type="ftr" sz="quarter" idx="11"/>
          </p:nvPr>
        </p:nvSpPr>
        <p:spPr/>
        <p:txBody>
          <a:bodyPr/>
          <a:lstStyle/>
          <a:p>
            <a:endParaRPr lang="en-US" altLang="ja-JP">
              <a:solidFill>
                <a:srgbClr val="000000"/>
              </a:solidFill>
            </a:endParaRPr>
          </a:p>
        </p:txBody>
      </p:sp>
      <p:sp>
        <p:nvSpPr>
          <p:cNvPr id="5" name="Slide Number Placeholder 4"/>
          <p:cNvSpPr>
            <a:spLocks noGrp="1"/>
          </p:cNvSpPr>
          <p:nvPr>
            <p:ph type="sldNum" sz="quarter" idx="12"/>
          </p:nvPr>
        </p:nvSpPr>
        <p:spPr/>
        <p:txBody>
          <a:bodyPr/>
          <a:lstStyle/>
          <a:p>
            <a:fld id="{01CF18D8-37CE-47F6-B8B9-81539A80F8EA}"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0344193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54A2D9-56E6-419F-93E7-B77514247CAD}" type="datetime1">
              <a:rPr lang="ja-JP" altLang="en-US" smtClean="0">
                <a:solidFill>
                  <a:srgbClr val="000000"/>
                </a:solidFill>
              </a:rPr>
              <a:pPr/>
              <a:t>2017/6/19</a:t>
            </a:fld>
            <a:endParaRPr lang="en-US" altLang="ja-JP">
              <a:solidFill>
                <a:srgbClr val="000000"/>
              </a:solidFill>
            </a:endParaRPr>
          </a:p>
        </p:txBody>
      </p:sp>
      <p:sp>
        <p:nvSpPr>
          <p:cNvPr id="3" name="Footer Placeholder 2"/>
          <p:cNvSpPr>
            <a:spLocks noGrp="1"/>
          </p:cNvSpPr>
          <p:nvPr>
            <p:ph type="ftr" sz="quarter" idx="11"/>
          </p:nvPr>
        </p:nvSpPr>
        <p:spPr/>
        <p:txBody>
          <a:bodyPr/>
          <a:lstStyle/>
          <a:p>
            <a:endParaRPr lang="en-US" altLang="ja-JP">
              <a:solidFill>
                <a:srgbClr val="000000"/>
              </a:solidFill>
            </a:endParaRPr>
          </a:p>
        </p:txBody>
      </p:sp>
      <p:sp>
        <p:nvSpPr>
          <p:cNvPr id="4" name="Slide Number Placeholder 3"/>
          <p:cNvSpPr>
            <a:spLocks noGrp="1"/>
          </p:cNvSpPr>
          <p:nvPr>
            <p:ph type="sldNum" sz="quarter" idx="12"/>
          </p:nvPr>
        </p:nvSpPr>
        <p:spPr/>
        <p:txBody>
          <a:bodyPr/>
          <a:lstStyle/>
          <a:p>
            <a:fld id="{8B585311-88EF-4471-9E51-AE03065C41F4}"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0613289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3888" y="685801"/>
            <a:ext cx="3009900" cy="1160463"/>
          </a:xfrm>
        </p:spPr>
        <p:txBody>
          <a:bodyPr anchor="b"/>
          <a:lstStyle>
            <a:lvl1pPr>
              <a:defRPr sz="1500" b="1"/>
            </a:lvl1pPr>
          </a:lstStyle>
          <a:p>
            <a:r>
              <a:rPr lang="ja-JP" altLang="en-US"/>
              <a:t>マスター タイトルの書式設定</a:t>
            </a:r>
            <a:endParaRPr lang="en-US"/>
          </a:p>
        </p:txBody>
      </p:sp>
      <p:sp>
        <p:nvSpPr>
          <p:cNvPr id="3" name="Content Placeholder 2"/>
          <p:cNvSpPr>
            <a:spLocks noGrp="1"/>
          </p:cNvSpPr>
          <p:nvPr>
            <p:ph idx="1"/>
          </p:nvPr>
        </p:nvSpPr>
        <p:spPr>
          <a:xfrm>
            <a:off x="3784998" y="685800"/>
            <a:ext cx="4725590" cy="54864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3888" y="1846264"/>
            <a:ext cx="3009900" cy="432593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4D01605-8E3C-4F71-8FCA-C664A90F4296}" type="datetime1">
              <a:rPr lang="ja-JP" altLang="en-US" smtClean="0">
                <a:solidFill>
                  <a:srgbClr val="000000"/>
                </a:solidFill>
              </a:rPr>
              <a:pPr/>
              <a:t>2017/6/19</a:t>
            </a:fld>
            <a:endParaRPr lang="en-US" altLang="ja-JP">
              <a:solidFill>
                <a:srgbClr val="000000"/>
              </a:solidFill>
            </a:endParaRPr>
          </a:p>
        </p:txBody>
      </p:sp>
      <p:sp>
        <p:nvSpPr>
          <p:cNvPr id="6" name="Footer Placeholder 5"/>
          <p:cNvSpPr>
            <a:spLocks noGrp="1"/>
          </p:cNvSpPr>
          <p:nvPr>
            <p:ph type="ftr" sz="quarter" idx="11"/>
          </p:nvPr>
        </p:nvSpPr>
        <p:spPr/>
        <p:txBody>
          <a:bodyPr/>
          <a:lstStyle/>
          <a:p>
            <a:endParaRPr lang="en-US" altLang="ja-JP">
              <a:solidFill>
                <a:srgbClr val="000000"/>
              </a:solidFill>
            </a:endParaRPr>
          </a:p>
        </p:txBody>
      </p:sp>
      <p:sp>
        <p:nvSpPr>
          <p:cNvPr id="7" name="Slide Number Placeholder 6"/>
          <p:cNvSpPr>
            <a:spLocks noGrp="1"/>
          </p:cNvSpPr>
          <p:nvPr>
            <p:ph type="sldNum" sz="quarter" idx="12"/>
          </p:nvPr>
        </p:nvSpPr>
        <p:spPr/>
        <p:txBody>
          <a:bodyPr/>
          <a:lstStyle/>
          <a:p>
            <a:fld id="{E490D782-5253-427C-9FB0-E522F264B842}"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4715959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878806" y="4800600"/>
            <a:ext cx="5382816" cy="566738"/>
          </a:xfrm>
        </p:spPr>
        <p:txBody>
          <a:bodyPr anchor="b"/>
          <a:lstStyle>
            <a:lvl1pPr>
              <a:defRPr sz="1500" b="1"/>
            </a:lvl1pPr>
          </a:lstStyle>
          <a:p>
            <a:r>
              <a:rPr lang="ja-JP" altLang="en-US"/>
              <a:t>マスター タイトルの書式設定</a:t>
            </a:r>
            <a:endParaRPr lang="en-US"/>
          </a:p>
        </p:txBody>
      </p:sp>
      <p:sp>
        <p:nvSpPr>
          <p:cNvPr id="3" name="Picture Placeholder 2"/>
          <p:cNvSpPr>
            <a:spLocks noGrp="1"/>
          </p:cNvSpPr>
          <p:nvPr>
            <p:ph type="pic" idx="1"/>
          </p:nvPr>
        </p:nvSpPr>
        <p:spPr>
          <a:xfrm>
            <a:off x="1878806" y="685801"/>
            <a:ext cx="5382816" cy="404177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a:p>
        </p:txBody>
      </p:sp>
      <p:sp>
        <p:nvSpPr>
          <p:cNvPr id="4" name="Text Placeholder 3"/>
          <p:cNvSpPr>
            <a:spLocks noGrp="1"/>
          </p:cNvSpPr>
          <p:nvPr>
            <p:ph type="body" sz="half" idx="2"/>
          </p:nvPr>
        </p:nvSpPr>
        <p:spPr>
          <a:xfrm>
            <a:off x="1878806" y="5367338"/>
            <a:ext cx="5382816"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619A1D8-12DD-48B3-B730-084762CA156C}" type="datetime1">
              <a:rPr lang="ja-JP" altLang="en-US" smtClean="0">
                <a:solidFill>
                  <a:srgbClr val="000000"/>
                </a:solidFill>
              </a:rPr>
              <a:pPr/>
              <a:t>2017/6/19</a:t>
            </a:fld>
            <a:endParaRPr lang="en-US" altLang="ja-JP">
              <a:solidFill>
                <a:srgbClr val="000000"/>
              </a:solidFill>
            </a:endParaRPr>
          </a:p>
        </p:txBody>
      </p:sp>
      <p:sp>
        <p:nvSpPr>
          <p:cNvPr id="6" name="Footer Placeholder 5"/>
          <p:cNvSpPr>
            <a:spLocks noGrp="1"/>
          </p:cNvSpPr>
          <p:nvPr>
            <p:ph type="ftr" sz="quarter" idx="11"/>
          </p:nvPr>
        </p:nvSpPr>
        <p:spPr/>
        <p:txBody>
          <a:bodyPr/>
          <a:lstStyle/>
          <a:p>
            <a:endParaRPr lang="en-US" altLang="ja-JP">
              <a:solidFill>
                <a:srgbClr val="000000"/>
              </a:solidFill>
            </a:endParaRPr>
          </a:p>
        </p:txBody>
      </p:sp>
      <p:sp>
        <p:nvSpPr>
          <p:cNvPr id="7" name="Slide Number Placeholder 6"/>
          <p:cNvSpPr>
            <a:spLocks noGrp="1"/>
          </p:cNvSpPr>
          <p:nvPr>
            <p:ph type="sldNum" sz="quarter" idx="12"/>
          </p:nvPr>
        </p:nvSpPr>
        <p:spPr/>
        <p:txBody>
          <a:bodyPr/>
          <a:lstStyle/>
          <a:p>
            <a:fld id="{41B17357-23CC-4368-A0C9-4414AEC4A6B5}"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3132393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64D7845-F872-4EC5-8725-CA5C218D698E}" type="datetime1">
              <a:rPr lang="ja-JP" altLang="en-US" smtClean="0">
                <a:solidFill>
                  <a:srgbClr val="000000"/>
                </a:solidFill>
              </a:rPr>
              <a:pPr/>
              <a:t>2017/6/19</a:t>
            </a:fld>
            <a:endParaRPr lang="en-US" altLang="ja-JP">
              <a:solidFill>
                <a:srgbClr val="000000"/>
              </a:solidFill>
            </a:endParaRPr>
          </a:p>
        </p:txBody>
      </p:sp>
      <p:sp>
        <p:nvSpPr>
          <p:cNvPr id="5" name="Footer Placeholder 4"/>
          <p:cNvSpPr>
            <a:spLocks noGrp="1"/>
          </p:cNvSpPr>
          <p:nvPr>
            <p:ph type="ftr" sz="quarter" idx="11"/>
          </p:nvPr>
        </p:nvSpPr>
        <p:spPr/>
        <p:txBody>
          <a:bodyPr/>
          <a:lstStyle/>
          <a:p>
            <a:endParaRPr lang="en-US" altLang="ja-JP">
              <a:solidFill>
                <a:srgbClr val="000000"/>
              </a:solidFill>
            </a:endParaRPr>
          </a:p>
        </p:txBody>
      </p:sp>
      <p:sp>
        <p:nvSpPr>
          <p:cNvPr id="6" name="Slide Number Placeholder 5"/>
          <p:cNvSpPr>
            <a:spLocks noGrp="1"/>
          </p:cNvSpPr>
          <p:nvPr>
            <p:ph type="sldNum" sz="quarter" idx="12"/>
          </p:nvPr>
        </p:nvSpPr>
        <p:spPr/>
        <p:txBody>
          <a:bodyPr/>
          <a:lstStyle/>
          <a:p>
            <a:fld id="{1D6BA360-3D0A-4C06-B93E-A40552121444}"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2322854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5897562"/>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274638"/>
            <a:ext cx="5800725" cy="589756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09BB40B3-2670-47AA-AD44-60D3031A728B}" type="datetime1">
              <a:rPr lang="ja-JP" altLang="en-US" smtClean="0">
                <a:solidFill>
                  <a:srgbClr val="000000"/>
                </a:solidFill>
              </a:rPr>
              <a:pPr/>
              <a:t>2017/6/19</a:t>
            </a:fld>
            <a:endParaRPr lang="en-US" altLang="ja-JP">
              <a:solidFill>
                <a:srgbClr val="000000"/>
              </a:solidFill>
            </a:endParaRPr>
          </a:p>
        </p:txBody>
      </p:sp>
      <p:sp>
        <p:nvSpPr>
          <p:cNvPr id="5" name="Footer Placeholder 4"/>
          <p:cNvSpPr>
            <a:spLocks noGrp="1"/>
          </p:cNvSpPr>
          <p:nvPr>
            <p:ph type="ftr" sz="quarter" idx="11"/>
          </p:nvPr>
        </p:nvSpPr>
        <p:spPr/>
        <p:txBody>
          <a:bodyPr/>
          <a:lstStyle/>
          <a:p>
            <a:endParaRPr lang="en-US" altLang="ja-JP">
              <a:solidFill>
                <a:srgbClr val="000000"/>
              </a:solidFill>
            </a:endParaRPr>
          </a:p>
        </p:txBody>
      </p:sp>
      <p:sp>
        <p:nvSpPr>
          <p:cNvPr id="6" name="Slide Number Placeholder 5"/>
          <p:cNvSpPr>
            <a:spLocks noGrp="1"/>
          </p:cNvSpPr>
          <p:nvPr>
            <p:ph type="sldNum" sz="quarter" idx="12"/>
          </p:nvPr>
        </p:nvSpPr>
        <p:spPr/>
        <p:txBody>
          <a:bodyPr/>
          <a:lstStyle/>
          <a:p>
            <a:fld id="{A620C772-19F3-4CFF-8D94-3632F8946ABF}"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7796525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070741-1A91-45C8-A9F0-85F9B36C2ED4}" type="datetime1">
              <a:rPr lang="ja-JP" altLang="en-US" smtClean="0">
                <a:solidFill>
                  <a:srgbClr val="000000"/>
                </a:solidFill>
              </a:rPr>
              <a:pPr/>
              <a:t>2017/6/19</a:t>
            </a:fld>
            <a:endParaRPr lang="en-US" altLang="ja-JP">
              <a:solidFill>
                <a:srgbClr val="000000"/>
              </a:solidFill>
            </a:endParaRPr>
          </a:p>
        </p:txBody>
      </p:sp>
      <p:sp>
        <p:nvSpPr>
          <p:cNvPr id="3" name="Footer Placeholder 2"/>
          <p:cNvSpPr>
            <a:spLocks noGrp="1"/>
          </p:cNvSpPr>
          <p:nvPr>
            <p:ph type="ftr" sz="quarter" idx="11"/>
          </p:nvPr>
        </p:nvSpPr>
        <p:spPr/>
        <p:txBody>
          <a:bodyPr/>
          <a:lstStyle/>
          <a:p>
            <a:endParaRPr lang="en-US" altLang="ja-JP">
              <a:solidFill>
                <a:srgbClr val="000000"/>
              </a:solidFill>
            </a:endParaRPr>
          </a:p>
        </p:txBody>
      </p:sp>
      <p:sp>
        <p:nvSpPr>
          <p:cNvPr id="4" name="Slide Number Placeholder 3"/>
          <p:cNvSpPr>
            <a:spLocks noGrp="1"/>
          </p:cNvSpPr>
          <p:nvPr>
            <p:ph type="sldNum" sz="quarter" idx="12"/>
          </p:nvPr>
        </p:nvSpPr>
        <p:spPr/>
        <p:txBody>
          <a:bodyPr/>
          <a:lstStyle/>
          <a:p>
            <a:fld id="{8B585311-88EF-4471-9E51-AE03065C41F4}"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8972305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041400"/>
            <a:ext cx="6858000" cy="2387600"/>
          </a:xfrm>
        </p:spPr>
        <p:txBody>
          <a:bodyPr anchor="b"/>
          <a:lstStyle>
            <a:lvl1pPr algn="ctr">
              <a:defRPr sz="4050"/>
            </a:lvl1pPr>
          </a:lstStyle>
          <a:p>
            <a:r>
              <a:rPr lang="ja-JP" altLang="en-US" smtClean="0"/>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smtClean="0"/>
              <a:t>マスター サブタイトルの書式設定</a:t>
            </a:r>
            <a:endParaRPr lang="en-US"/>
          </a:p>
        </p:txBody>
      </p:sp>
      <p:sp>
        <p:nvSpPr>
          <p:cNvPr id="4" name="Date Placeholder 3"/>
          <p:cNvSpPr>
            <a:spLocks noGrp="1"/>
          </p:cNvSpPr>
          <p:nvPr>
            <p:ph type="dt" sz="half" idx="10"/>
          </p:nvPr>
        </p:nvSpPr>
        <p:spPr/>
        <p:txBody>
          <a:bodyPr/>
          <a:lstStyle/>
          <a:p>
            <a:fld id="{FE08EE60-CC38-486A-8361-75B75895AEB1}" type="datetime1">
              <a:rPr lang="ja-JP" altLang="en-US" smtClean="0">
                <a:solidFill>
                  <a:srgbClr val="000000"/>
                </a:solidFill>
              </a:rPr>
              <a:pPr/>
              <a:t>2017/6/19</a:t>
            </a:fld>
            <a:endParaRPr lang="en-US" altLang="ja-JP">
              <a:solidFill>
                <a:srgbClr val="000000"/>
              </a:solidFill>
            </a:endParaRPr>
          </a:p>
        </p:txBody>
      </p:sp>
      <p:sp>
        <p:nvSpPr>
          <p:cNvPr id="5" name="Footer Placeholder 4"/>
          <p:cNvSpPr>
            <a:spLocks noGrp="1"/>
          </p:cNvSpPr>
          <p:nvPr>
            <p:ph type="ftr" sz="quarter" idx="11"/>
          </p:nvPr>
        </p:nvSpPr>
        <p:spPr/>
        <p:txBody>
          <a:bodyPr/>
          <a:lstStyle/>
          <a:p>
            <a:endParaRPr lang="en-US" altLang="ja-JP">
              <a:solidFill>
                <a:srgbClr val="000000"/>
              </a:solidFill>
            </a:endParaRPr>
          </a:p>
        </p:txBody>
      </p:sp>
      <p:sp>
        <p:nvSpPr>
          <p:cNvPr id="6" name="Slide Number Placeholder 5"/>
          <p:cNvSpPr>
            <a:spLocks noGrp="1"/>
          </p:cNvSpPr>
          <p:nvPr>
            <p:ph type="sldNum" sz="quarter" idx="12"/>
          </p:nvPr>
        </p:nvSpPr>
        <p:spPr/>
        <p:txBody>
          <a:bodyPr/>
          <a:lstStyle/>
          <a:p>
            <a:fld id="{FFAA64FC-A581-4707-8AE5-F728666F71AB}"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1231856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67E3CF22-87AA-45F1-B045-78539C3A6E32}" type="datetime1">
              <a:rPr lang="ja-JP" altLang="en-US" smtClean="0">
                <a:solidFill>
                  <a:srgbClr val="000000"/>
                </a:solidFill>
              </a:rPr>
              <a:pPr/>
              <a:t>2017/6/19</a:t>
            </a:fld>
            <a:endParaRPr lang="en-US" altLang="ja-JP">
              <a:solidFill>
                <a:srgbClr val="000000"/>
              </a:solidFill>
            </a:endParaRPr>
          </a:p>
        </p:txBody>
      </p:sp>
      <p:sp>
        <p:nvSpPr>
          <p:cNvPr id="5" name="Footer Placeholder 4"/>
          <p:cNvSpPr>
            <a:spLocks noGrp="1"/>
          </p:cNvSpPr>
          <p:nvPr>
            <p:ph type="ftr" sz="quarter" idx="11"/>
          </p:nvPr>
        </p:nvSpPr>
        <p:spPr/>
        <p:txBody>
          <a:bodyPr/>
          <a:lstStyle/>
          <a:p>
            <a:endParaRPr lang="en-US" altLang="ja-JP">
              <a:solidFill>
                <a:srgbClr val="000000"/>
              </a:solidFill>
            </a:endParaRPr>
          </a:p>
        </p:txBody>
      </p:sp>
      <p:sp>
        <p:nvSpPr>
          <p:cNvPr id="6" name="Slide Number Placeholder 5"/>
          <p:cNvSpPr>
            <a:spLocks noGrp="1"/>
          </p:cNvSpPr>
          <p:nvPr>
            <p:ph type="sldNum" sz="quarter" idx="12"/>
          </p:nvPr>
        </p:nvSpPr>
        <p:spPr/>
        <p:txBody>
          <a:bodyPr/>
          <a:lstStyle/>
          <a:p>
            <a:fld id="{A4BF4825-1142-445B-913E-BB35593480E2}"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405458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70D0BC4-CF0E-4ED5-B6B4-83AECDEFEC1B}" type="datetime1">
              <a:rPr kumimoji="1" lang="ja-JP" altLang="en-US" smtClean="0"/>
              <a:t>2017/6/19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71D0239-3FD9-4420-B551-8A6D775683A2}" type="slidenum">
              <a:rPr kumimoji="1" lang="ja-JP" altLang="en-US" smtClean="0"/>
              <a:t>‹#›</a:t>
            </a:fld>
            <a:endParaRPr kumimoji="1" lang="ja-JP" altLang="en-US"/>
          </a:p>
        </p:txBody>
      </p:sp>
    </p:spTree>
    <p:extLst>
      <p:ext uri="{BB962C8B-B14F-4D97-AF65-F5344CB8AC3E}">
        <p14:creationId xmlns:p14="http://schemas.microsoft.com/office/powerpoint/2010/main" val="9150143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4406901"/>
            <a:ext cx="7886700" cy="1362075"/>
          </a:xfrm>
        </p:spPr>
        <p:txBody>
          <a:bodyPr anchor="t"/>
          <a:lstStyle>
            <a:lvl1pPr>
              <a:defRPr sz="3000" b="1"/>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623888" y="2906713"/>
            <a:ext cx="78867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D07C838-7A24-40F6-9B2B-CA8B01183C47}" type="datetime1">
              <a:rPr lang="ja-JP" altLang="en-US" smtClean="0">
                <a:solidFill>
                  <a:srgbClr val="000000"/>
                </a:solidFill>
              </a:rPr>
              <a:pPr/>
              <a:t>2017/6/19</a:t>
            </a:fld>
            <a:endParaRPr lang="en-US" altLang="ja-JP">
              <a:solidFill>
                <a:srgbClr val="000000"/>
              </a:solidFill>
            </a:endParaRPr>
          </a:p>
        </p:txBody>
      </p:sp>
      <p:sp>
        <p:nvSpPr>
          <p:cNvPr id="5" name="Footer Placeholder 4"/>
          <p:cNvSpPr>
            <a:spLocks noGrp="1"/>
          </p:cNvSpPr>
          <p:nvPr>
            <p:ph type="ftr" sz="quarter" idx="11"/>
          </p:nvPr>
        </p:nvSpPr>
        <p:spPr/>
        <p:txBody>
          <a:bodyPr/>
          <a:lstStyle/>
          <a:p>
            <a:endParaRPr lang="en-US" altLang="ja-JP">
              <a:solidFill>
                <a:srgbClr val="000000"/>
              </a:solidFill>
            </a:endParaRPr>
          </a:p>
        </p:txBody>
      </p:sp>
      <p:sp>
        <p:nvSpPr>
          <p:cNvPr id="6" name="Slide Number Placeholder 5"/>
          <p:cNvSpPr>
            <a:spLocks noGrp="1"/>
          </p:cNvSpPr>
          <p:nvPr>
            <p:ph type="sldNum" sz="quarter" idx="12"/>
          </p:nvPr>
        </p:nvSpPr>
        <p:spPr/>
        <p:txBody>
          <a:bodyPr/>
          <a:lstStyle/>
          <a:p>
            <a:fld id="{B7F3692D-326C-40B2-B58F-2BB9306E3916}"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4240520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628650" y="1820863"/>
            <a:ext cx="3886200" cy="43513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Content Placeholder 3"/>
          <p:cNvSpPr>
            <a:spLocks noGrp="1"/>
          </p:cNvSpPr>
          <p:nvPr>
            <p:ph sz="half" idx="2"/>
          </p:nvPr>
        </p:nvSpPr>
        <p:spPr>
          <a:xfrm>
            <a:off x="4629150" y="1820863"/>
            <a:ext cx="3886200" cy="43513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Date Placeholder 4"/>
          <p:cNvSpPr>
            <a:spLocks noGrp="1"/>
          </p:cNvSpPr>
          <p:nvPr>
            <p:ph type="dt" sz="half" idx="10"/>
          </p:nvPr>
        </p:nvSpPr>
        <p:spPr/>
        <p:txBody>
          <a:bodyPr/>
          <a:lstStyle/>
          <a:p>
            <a:fld id="{FC5F3CCA-52C0-4F08-98C5-67063BDFCA52}" type="datetime1">
              <a:rPr lang="ja-JP" altLang="en-US" smtClean="0">
                <a:solidFill>
                  <a:srgbClr val="000000"/>
                </a:solidFill>
              </a:rPr>
              <a:pPr/>
              <a:t>2017/6/19</a:t>
            </a:fld>
            <a:endParaRPr lang="en-US" altLang="ja-JP">
              <a:solidFill>
                <a:srgbClr val="000000"/>
              </a:solidFill>
            </a:endParaRPr>
          </a:p>
        </p:txBody>
      </p:sp>
      <p:sp>
        <p:nvSpPr>
          <p:cNvPr id="6" name="Footer Placeholder 5"/>
          <p:cNvSpPr>
            <a:spLocks noGrp="1"/>
          </p:cNvSpPr>
          <p:nvPr>
            <p:ph type="ftr" sz="quarter" idx="11"/>
          </p:nvPr>
        </p:nvSpPr>
        <p:spPr/>
        <p:txBody>
          <a:bodyPr/>
          <a:lstStyle/>
          <a:p>
            <a:endParaRPr lang="en-US" altLang="ja-JP">
              <a:solidFill>
                <a:srgbClr val="000000"/>
              </a:solidFill>
            </a:endParaRPr>
          </a:p>
        </p:txBody>
      </p:sp>
      <p:sp>
        <p:nvSpPr>
          <p:cNvPr id="7" name="Slide Number Placeholder 6"/>
          <p:cNvSpPr>
            <a:spLocks noGrp="1"/>
          </p:cNvSpPr>
          <p:nvPr>
            <p:ph type="sldNum" sz="quarter" idx="12"/>
          </p:nvPr>
        </p:nvSpPr>
        <p:spPr/>
        <p:txBody>
          <a:bodyPr/>
          <a:lstStyle/>
          <a:p>
            <a:fld id="{1A925A12-DB89-4046-A786-FC9F7981432C}"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1313637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3888" y="274638"/>
            <a:ext cx="7886700" cy="1143000"/>
          </a:xfrm>
        </p:spPr>
        <p:txBody>
          <a:bodyPr/>
          <a:lstStyle/>
          <a:p>
            <a:r>
              <a:rPr lang="ja-JP" altLang="en-US" smtClean="0"/>
              <a:t>マスター タイトルの書式設定</a:t>
            </a:r>
            <a:endParaRPr lang="en-US"/>
          </a:p>
        </p:txBody>
      </p:sp>
      <p:sp>
        <p:nvSpPr>
          <p:cNvPr id="3" name="Text Placeholder 2"/>
          <p:cNvSpPr>
            <a:spLocks noGrp="1"/>
          </p:cNvSpPr>
          <p:nvPr>
            <p:ph type="body" idx="1"/>
          </p:nvPr>
        </p:nvSpPr>
        <p:spPr>
          <a:xfrm>
            <a:off x="623888" y="1535113"/>
            <a:ext cx="386715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623888" y="2174876"/>
            <a:ext cx="3867150" cy="399732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Text Placeholder 4"/>
          <p:cNvSpPr>
            <a:spLocks noGrp="1"/>
          </p:cNvSpPr>
          <p:nvPr>
            <p:ph type="body" sz="quarter" idx="3"/>
          </p:nvPr>
        </p:nvSpPr>
        <p:spPr>
          <a:xfrm>
            <a:off x="4642248" y="1535113"/>
            <a:ext cx="386834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2248" y="2174876"/>
            <a:ext cx="3868340" cy="399732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fld id="{EB391179-4CD7-40C9-AD75-98A4152E047D}" type="datetime1">
              <a:rPr lang="ja-JP" altLang="en-US" smtClean="0">
                <a:solidFill>
                  <a:srgbClr val="000000"/>
                </a:solidFill>
              </a:rPr>
              <a:pPr/>
              <a:t>2017/6/19</a:t>
            </a:fld>
            <a:endParaRPr lang="en-US" altLang="ja-JP">
              <a:solidFill>
                <a:srgbClr val="000000"/>
              </a:solidFill>
            </a:endParaRPr>
          </a:p>
        </p:txBody>
      </p:sp>
      <p:sp>
        <p:nvSpPr>
          <p:cNvPr id="8" name="Footer Placeholder 7"/>
          <p:cNvSpPr>
            <a:spLocks noGrp="1"/>
          </p:cNvSpPr>
          <p:nvPr>
            <p:ph type="ftr" sz="quarter" idx="11"/>
          </p:nvPr>
        </p:nvSpPr>
        <p:spPr/>
        <p:txBody>
          <a:bodyPr/>
          <a:lstStyle/>
          <a:p>
            <a:endParaRPr lang="en-US" altLang="ja-JP">
              <a:solidFill>
                <a:srgbClr val="000000"/>
              </a:solidFill>
            </a:endParaRPr>
          </a:p>
        </p:txBody>
      </p:sp>
      <p:sp>
        <p:nvSpPr>
          <p:cNvPr id="9" name="Slide Number Placeholder 8"/>
          <p:cNvSpPr>
            <a:spLocks noGrp="1"/>
          </p:cNvSpPr>
          <p:nvPr>
            <p:ph type="sldNum" sz="quarter" idx="12"/>
          </p:nvPr>
        </p:nvSpPr>
        <p:spPr/>
        <p:txBody>
          <a:bodyPr/>
          <a:lstStyle/>
          <a:p>
            <a:fld id="{8A9581DF-016D-4236-B658-C8E7531D244E}"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6032009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18FFB5A5-DAB6-46DF-96B0-DC0135083320}" type="datetime1">
              <a:rPr lang="ja-JP" altLang="en-US" smtClean="0">
                <a:solidFill>
                  <a:srgbClr val="000000"/>
                </a:solidFill>
              </a:rPr>
              <a:pPr/>
              <a:t>2017/6/19</a:t>
            </a:fld>
            <a:endParaRPr lang="en-US" altLang="ja-JP">
              <a:solidFill>
                <a:srgbClr val="000000"/>
              </a:solidFill>
            </a:endParaRPr>
          </a:p>
        </p:txBody>
      </p:sp>
      <p:sp>
        <p:nvSpPr>
          <p:cNvPr id="4" name="Footer Placeholder 3"/>
          <p:cNvSpPr>
            <a:spLocks noGrp="1"/>
          </p:cNvSpPr>
          <p:nvPr>
            <p:ph type="ftr" sz="quarter" idx="11"/>
          </p:nvPr>
        </p:nvSpPr>
        <p:spPr/>
        <p:txBody>
          <a:bodyPr/>
          <a:lstStyle/>
          <a:p>
            <a:endParaRPr lang="en-US" altLang="ja-JP">
              <a:solidFill>
                <a:srgbClr val="000000"/>
              </a:solidFill>
            </a:endParaRPr>
          </a:p>
        </p:txBody>
      </p:sp>
      <p:sp>
        <p:nvSpPr>
          <p:cNvPr id="5" name="Slide Number Placeholder 4"/>
          <p:cNvSpPr>
            <a:spLocks noGrp="1"/>
          </p:cNvSpPr>
          <p:nvPr>
            <p:ph type="sldNum" sz="quarter" idx="12"/>
          </p:nvPr>
        </p:nvSpPr>
        <p:spPr/>
        <p:txBody>
          <a:bodyPr/>
          <a:lstStyle/>
          <a:p>
            <a:fld id="{01CF18D8-37CE-47F6-B8B9-81539A80F8EA}"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4122838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5BFC4-0AC2-4E41-8B42-B4D3B7841AC8}" type="datetime1">
              <a:rPr lang="ja-JP" altLang="en-US" smtClean="0">
                <a:solidFill>
                  <a:srgbClr val="000000"/>
                </a:solidFill>
              </a:rPr>
              <a:pPr/>
              <a:t>2017/6/19</a:t>
            </a:fld>
            <a:endParaRPr lang="en-US" altLang="ja-JP">
              <a:solidFill>
                <a:srgbClr val="000000"/>
              </a:solidFill>
            </a:endParaRPr>
          </a:p>
        </p:txBody>
      </p:sp>
      <p:sp>
        <p:nvSpPr>
          <p:cNvPr id="3" name="Footer Placeholder 2"/>
          <p:cNvSpPr>
            <a:spLocks noGrp="1"/>
          </p:cNvSpPr>
          <p:nvPr>
            <p:ph type="ftr" sz="quarter" idx="11"/>
          </p:nvPr>
        </p:nvSpPr>
        <p:spPr/>
        <p:txBody>
          <a:bodyPr/>
          <a:lstStyle/>
          <a:p>
            <a:endParaRPr lang="en-US" altLang="ja-JP">
              <a:solidFill>
                <a:srgbClr val="000000"/>
              </a:solidFill>
            </a:endParaRPr>
          </a:p>
        </p:txBody>
      </p:sp>
      <p:sp>
        <p:nvSpPr>
          <p:cNvPr id="4" name="Slide Number Placeholder 3"/>
          <p:cNvSpPr>
            <a:spLocks noGrp="1"/>
          </p:cNvSpPr>
          <p:nvPr>
            <p:ph type="sldNum" sz="quarter" idx="12"/>
          </p:nvPr>
        </p:nvSpPr>
        <p:spPr/>
        <p:txBody>
          <a:bodyPr/>
          <a:lstStyle/>
          <a:p>
            <a:fld id="{8B585311-88EF-4471-9E51-AE03065C41F4}"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4670129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3888" y="685801"/>
            <a:ext cx="3009900" cy="1160463"/>
          </a:xfrm>
        </p:spPr>
        <p:txBody>
          <a:bodyPr anchor="b"/>
          <a:lstStyle>
            <a:lvl1pPr>
              <a:defRPr sz="1500" b="1"/>
            </a:lvl1pPr>
          </a:lstStyle>
          <a:p>
            <a:r>
              <a:rPr lang="ja-JP" altLang="en-US" smtClean="0"/>
              <a:t>マスター タイトルの書式設定</a:t>
            </a:r>
            <a:endParaRPr lang="en-US"/>
          </a:p>
        </p:txBody>
      </p:sp>
      <p:sp>
        <p:nvSpPr>
          <p:cNvPr id="3" name="Content Placeholder 2"/>
          <p:cNvSpPr>
            <a:spLocks noGrp="1"/>
          </p:cNvSpPr>
          <p:nvPr>
            <p:ph idx="1"/>
          </p:nvPr>
        </p:nvSpPr>
        <p:spPr>
          <a:xfrm>
            <a:off x="3784998" y="685800"/>
            <a:ext cx="4725590" cy="54864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Text Placeholder 3"/>
          <p:cNvSpPr>
            <a:spLocks noGrp="1"/>
          </p:cNvSpPr>
          <p:nvPr>
            <p:ph type="body" sz="half" idx="2"/>
          </p:nvPr>
        </p:nvSpPr>
        <p:spPr>
          <a:xfrm>
            <a:off x="623888" y="1846264"/>
            <a:ext cx="3009900" cy="432593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4955CBF-40D4-4817-906B-D38ED8DE94FE}" type="datetime1">
              <a:rPr lang="ja-JP" altLang="en-US" smtClean="0">
                <a:solidFill>
                  <a:srgbClr val="000000"/>
                </a:solidFill>
              </a:rPr>
              <a:pPr/>
              <a:t>2017/6/19</a:t>
            </a:fld>
            <a:endParaRPr lang="en-US" altLang="ja-JP">
              <a:solidFill>
                <a:srgbClr val="000000"/>
              </a:solidFill>
            </a:endParaRPr>
          </a:p>
        </p:txBody>
      </p:sp>
      <p:sp>
        <p:nvSpPr>
          <p:cNvPr id="6" name="Footer Placeholder 5"/>
          <p:cNvSpPr>
            <a:spLocks noGrp="1"/>
          </p:cNvSpPr>
          <p:nvPr>
            <p:ph type="ftr" sz="quarter" idx="11"/>
          </p:nvPr>
        </p:nvSpPr>
        <p:spPr/>
        <p:txBody>
          <a:bodyPr/>
          <a:lstStyle/>
          <a:p>
            <a:endParaRPr lang="en-US" altLang="ja-JP">
              <a:solidFill>
                <a:srgbClr val="000000"/>
              </a:solidFill>
            </a:endParaRPr>
          </a:p>
        </p:txBody>
      </p:sp>
      <p:sp>
        <p:nvSpPr>
          <p:cNvPr id="7" name="Slide Number Placeholder 6"/>
          <p:cNvSpPr>
            <a:spLocks noGrp="1"/>
          </p:cNvSpPr>
          <p:nvPr>
            <p:ph type="sldNum" sz="quarter" idx="12"/>
          </p:nvPr>
        </p:nvSpPr>
        <p:spPr/>
        <p:txBody>
          <a:bodyPr/>
          <a:lstStyle/>
          <a:p>
            <a:fld id="{E490D782-5253-427C-9FB0-E522F264B842}"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2522541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878806" y="4800600"/>
            <a:ext cx="5382816" cy="566738"/>
          </a:xfrm>
        </p:spPr>
        <p:txBody>
          <a:bodyPr anchor="b"/>
          <a:lstStyle>
            <a:lvl1pPr>
              <a:defRPr sz="1500" b="1"/>
            </a:lvl1pPr>
          </a:lstStyle>
          <a:p>
            <a:r>
              <a:rPr lang="ja-JP" altLang="en-US" smtClean="0"/>
              <a:t>マスター タイトルの書式設定</a:t>
            </a:r>
            <a:endParaRPr lang="en-US"/>
          </a:p>
        </p:txBody>
      </p:sp>
      <p:sp>
        <p:nvSpPr>
          <p:cNvPr id="3" name="Picture Placeholder 2"/>
          <p:cNvSpPr>
            <a:spLocks noGrp="1"/>
          </p:cNvSpPr>
          <p:nvPr>
            <p:ph type="pic" idx="1"/>
          </p:nvPr>
        </p:nvSpPr>
        <p:spPr>
          <a:xfrm>
            <a:off x="1878806" y="685801"/>
            <a:ext cx="5382816" cy="404177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a:p>
        </p:txBody>
      </p:sp>
      <p:sp>
        <p:nvSpPr>
          <p:cNvPr id="4" name="Text Placeholder 3"/>
          <p:cNvSpPr>
            <a:spLocks noGrp="1"/>
          </p:cNvSpPr>
          <p:nvPr>
            <p:ph type="body" sz="half" idx="2"/>
          </p:nvPr>
        </p:nvSpPr>
        <p:spPr>
          <a:xfrm>
            <a:off x="1878806" y="5367338"/>
            <a:ext cx="5382816"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9309701-3EF7-43BD-8CC0-DB2F80115C40}" type="datetime1">
              <a:rPr lang="ja-JP" altLang="en-US" smtClean="0">
                <a:solidFill>
                  <a:srgbClr val="000000"/>
                </a:solidFill>
              </a:rPr>
              <a:pPr/>
              <a:t>2017/6/19</a:t>
            </a:fld>
            <a:endParaRPr lang="en-US" altLang="ja-JP">
              <a:solidFill>
                <a:srgbClr val="000000"/>
              </a:solidFill>
            </a:endParaRPr>
          </a:p>
        </p:txBody>
      </p:sp>
      <p:sp>
        <p:nvSpPr>
          <p:cNvPr id="6" name="Footer Placeholder 5"/>
          <p:cNvSpPr>
            <a:spLocks noGrp="1"/>
          </p:cNvSpPr>
          <p:nvPr>
            <p:ph type="ftr" sz="quarter" idx="11"/>
          </p:nvPr>
        </p:nvSpPr>
        <p:spPr/>
        <p:txBody>
          <a:bodyPr/>
          <a:lstStyle/>
          <a:p>
            <a:endParaRPr lang="en-US" altLang="ja-JP">
              <a:solidFill>
                <a:srgbClr val="000000"/>
              </a:solidFill>
            </a:endParaRPr>
          </a:p>
        </p:txBody>
      </p:sp>
      <p:sp>
        <p:nvSpPr>
          <p:cNvPr id="7" name="Slide Number Placeholder 6"/>
          <p:cNvSpPr>
            <a:spLocks noGrp="1"/>
          </p:cNvSpPr>
          <p:nvPr>
            <p:ph type="sldNum" sz="quarter" idx="12"/>
          </p:nvPr>
        </p:nvSpPr>
        <p:spPr/>
        <p:txBody>
          <a:bodyPr/>
          <a:lstStyle/>
          <a:p>
            <a:fld id="{41B17357-23CC-4368-A0C9-4414AEC4A6B5}"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5552694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AEC8A297-C4F0-4CB4-ABE2-5219784AD9D3}" type="datetime1">
              <a:rPr lang="ja-JP" altLang="en-US" smtClean="0">
                <a:solidFill>
                  <a:srgbClr val="000000"/>
                </a:solidFill>
              </a:rPr>
              <a:pPr/>
              <a:t>2017/6/19</a:t>
            </a:fld>
            <a:endParaRPr lang="en-US" altLang="ja-JP">
              <a:solidFill>
                <a:srgbClr val="000000"/>
              </a:solidFill>
            </a:endParaRPr>
          </a:p>
        </p:txBody>
      </p:sp>
      <p:sp>
        <p:nvSpPr>
          <p:cNvPr id="5" name="Footer Placeholder 4"/>
          <p:cNvSpPr>
            <a:spLocks noGrp="1"/>
          </p:cNvSpPr>
          <p:nvPr>
            <p:ph type="ftr" sz="quarter" idx="11"/>
          </p:nvPr>
        </p:nvSpPr>
        <p:spPr/>
        <p:txBody>
          <a:bodyPr/>
          <a:lstStyle/>
          <a:p>
            <a:endParaRPr lang="en-US" altLang="ja-JP">
              <a:solidFill>
                <a:srgbClr val="000000"/>
              </a:solidFill>
            </a:endParaRPr>
          </a:p>
        </p:txBody>
      </p:sp>
      <p:sp>
        <p:nvSpPr>
          <p:cNvPr id="6" name="Slide Number Placeholder 5"/>
          <p:cNvSpPr>
            <a:spLocks noGrp="1"/>
          </p:cNvSpPr>
          <p:nvPr>
            <p:ph type="sldNum" sz="quarter" idx="12"/>
          </p:nvPr>
        </p:nvSpPr>
        <p:spPr/>
        <p:txBody>
          <a:bodyPr/>
          <a:lstStyle/>
          <a:p>
            <a:fld id="{1D6BA360-3D0A-4C06-B93E-A40552121444}"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9166898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5897562"/>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628650" y="274638"/>
            <a:ext cx="5800725" cy="5897562"/>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29A630F4-08E9-48EA-8933-E50EA34F6233}" type="datetime1">
              <a:rPr lang="ja-JP" altLang="en-US" smtClean="0">
                <a:solidFill>
                  <a:srgbClr val="000000"/>
                </a:solidFill>
              </a:rPr>
              <a:pPr/>
              <a:t>2017/6/19</a:t>
            </a:fld>
            <a:endParaRPr lang="en-US" altLang="ja-JP">
              <a:solidFill>
                <a:srgbClr val="000000"/>
              </a:solidFill>
            </a:endParaRPr>
          </a:p>
        </p:txBody>
      </p:sp>
      <p:sp>
        <p:nvSpPr>
          <p:cNvPr id="5" name="Footer Placeholder 4"/>
          <p:cNvSpPr>
            <a:spLocks noGrp="1"/>
          </p:cNvSpPr>
          <p:nvPr>
            <p:ph type="ftr" sz="quarter" idx="11"/>
          </p:nvPr>
        </p:nvSpPr>
        <p:spPr/>
        <p:txBody>
          <a:bodyPr/>
          <a:lstStyle/>
          <a:p>
            <a:endParaRPr lang="en-US" altLang="ja-JP">
              <a:solidFill>
                <a:srgbClr val="000000"/>
              </a:solidFill>
            </a:endParaRPr>
          </a:p>
        </p:txBody>
      </p:sp>
      <p:sp>
        <p:nvSpPr>
          <p:cNvPr id="6" name="Slide Number Placeholder 5"/>
          <p:cNvSpPr>
            <a:spLocks noGrp="1"/>
          </p:cNvSpPr>
          <p:nvPr>
            <p:ph type="sldNum" sz="quarter" idx="12"/>
          </p:nvPr>
        </p:nvSpPr>
        <p:spPr/>
        <p:txBody>
          <a:bodyPr/>
          <a:lstStyle/>
          <a:p>
            <a:fld id="{A620C772-19F3-4CFF-8D94-3632F8946ABF}"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6201792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3AC7A5-4795-44BA-B248-708E8C05C309}" type="datetime1">
              <a:rPr lang="ja-JP" altLang="en-US" smtClean="0">
                <a:solidFill>
                  <a:srgbClr val="000000"/>
                </a:solidFill>
              </a:rPr>
              <a:pPr/>
              <a:t>2017/6/19</a:t>
            </a:fld>
            <a:endParaRPr lang="en-US" altLang="ja-JP">
              <a:solidFill>
                <a:srgbClr val="000000"/>
              </a:solidFill>
            </a:endParaRPr>
          </a:p>
        </p:txBody>
      </p:sp>
      <p:sp>
        <p:nvSpPr>
          <p:cNvPr id="3" name="Footer Placeholder 2"/>
          <p:cNvSpPr>
            <a:spLocks noGrp="1"/>
          </p:cNvSpPr>
          <p:nvPr>
            <p:ph type="ftr" sz="quarter" idx="11"/>
          </p:nvPr>
        </p:nvSpPr>
        <p:spPr/>
        <p:txBody>
          <a:bodyPr/>
          <a:lstStyle/>
          <a:p>
            <a:endParaRPr lang="en-US" altLang="ja-JP">
              <a:solidFill>
                <a:srgbClr val="000000"/>
              </a:solidFill>
            </a:endParaRPr>
          </a:p>
        </p:txBody>
      </p:sp>
      <p:sp>
        <p:nvSpPr>
          <p:cNvPr id="4" name="Slide Number Placeholder 3"/>
          <p:cNvSpPr>
            <a:spLocks noGrp="1"/>
          </p:cNvSpPr>
          <p:nvPr>
            <p:ph type="sldNum" sz="quarter" idx="12"/>
          </p:nvPr>
        </p:nvSpPr>
        <p:spPr/>
        <p:txBody>
          <a:bodyPr/>
          <a:lstStyle/>
          <a:p>
            <a:fld id="{8B585311-88EF-4471-9E51-AE03065C41F4}"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244651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674E9C1-7A04-455F-8490-3068C154669D}" type="datetime1">
              <a:rPr kumimoji="1" lang="ja-JP" altLang="en-US" smtClean="0"/>
              <a:t>2017/6/19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71D0239-3FD9-4420-B551-8A6D775683A2}" type="slidenum">
              <a:rPr kumimoji="1" lang="ja-JP" altLang="en-US" smtClean="0"/>
              <a:t>‹#›</a:t>
            </a:fld>
            <a:endParaRPr kumimoji="1" lang="ja-JP" altLang="en-US"/>
          </a:p>
        </p:txBody>
      </p:sp>
    </p:spTree>
    <p:extLst>
      <p:ext uri="{BB962C8B-B14F-4D97-AF65-F5344CB8AC3E}">
        <p14:creationId xmlns:p14="http://schemas.microsoft.com/office/powerpoint/2010/main" val="29752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2A0BAA5-1E81-4EC6-B31C-9FC9497912B5}" type="datetime1">
              <a:rPr kumimoji="1" lang="ja-JP" altLang="en-US" smtClean="0"/>
              <a:t>2017/6/19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71D0239-3FD9-4420-B551-8A6D775683A2}" type="slidenum">
              <a:rPr kumimoji="1" lang="ja-JP" altLang="en-US" smtClean="0"/>
              <a:t>‹#›</a:t>
            </a:fld>
            <a:endParaRPr kumimoji="1" lang="ja-JP" altLang="en-US"/>
          </a:p>
        </p:txBody>
      </p:sp>
    </p:spTree>
    <p:extLst>
      <p:ext uri="{BB962C8B-B14F-4D97-AF65-F5344CB8AC3E}">
        <p14:creationId xmlns:p14="http://schemas.microsoft.com/office/powerpoint/2010/main" val="3056736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A4775DC-C25D-4360-996E-0E16D291C19A}" type="datetime1">
              <a:rPr kumimoji="1" lang="ja-JP" altLang="en-US" smtClean="0"/>
              <a:t>2017/6/19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7101739" y="6492875"/>
            <a:ext cx="2057400" cy="365125"/>
          </a:xfrm>
        </p:spPr>
        <p:txBody>
          <a:bodyPr/>
          <a:lstStyle/>
          <a:p>
            <a:fld id="{F71D0239-3FD9-4420-B551-8A6D775683A2}" type="slidenum">
              <a:rPr kumimoji="1" lang="ja-JP" altLang="en-US" smtClean="0"/>
              <a:t>‹#›</a:t>
            </a:fld>
            <a:endParaRPr kumimoji="1" lang="ja-JP" altLang="en-US" dirty="0"/>
          </a:p>
        </p:txBody>
      </p:sp>
    </p:spTree>
    <p:extLst>
      <p:ext uri="{BB962C8B-B14F-4D97-AF65-F5344CB8AC3E}">
        <p14:creationId xmlns:p14="http://schemas.microsoft.com/office/powerpoint/2010/main" val="2720790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218297F-AEB0-4D21-B96A-09BE81789ECB}" type="datetime1">
              <a:rPr kumimoji="1" lang="ja-JP" altLang="en-US" smtClean="0"/>
              <a:t>2017/6/19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71D0239-3FD9-4420-B551-8A6D775683A2}" type="slidenum">
              <a:rPr kumimoji="1" lang="ja-JP" altLang="en-US" smtClean="0"/>
              <a:t>‹#›</a:t>
            </a:fld>
            <a:endParaRPr kumimoji="1" lang="ja-JP" altLang="en-US"/>
          </a:p>
        </p:txBody>
      </p:sp>
    </p:spTree>
    <p:extLst>
      <p:ext uri="{BB962C8B-B14F-4D97-AF65-F5344CB8AC3E}">
        <p14:creationId xmlns:p14="http://schemas.microsoft.com/office/powerpoint/2010/main" val="2377146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7.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43B88CE-5D65-45F8-99E1-C8293A81FB2F}" type="datetime1">
              <a:rPr kumimoji="1" lang="ja-JP" altLang="en-US" smtClean="0"/>
              <a:t>2017/6/19</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1D0239-3FD9-4420-B551-8A6D775683A2}" type="slidenum">
              <a:rPr lang="ja-JP" altLang="en-US" smtClean="0"/>
              <a:pPr/>
              <a:t>‹#›</a:t>
            </a:fld>
            <a:endParaRPr lang="ja-JP" altLang="en-US" dirty="0"/>
          </a:p>
        </p:txBody>
      </p:sp>
    </p:spTree>
    <p:extLst>
      <p:ext uri="{BB962C8B-B14F-4D97-AF65-F5344CB8AC3E}">
        <p14:creationId xmlns:p14="http://schemas.microsoft.com/office/powerpoint/2010/main" val="5071391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0B5DD4-3D09-4942-B1E2-2D835D519EE0}" type="datetime1">
              <a:rPr lang="ja-JP" altLang="en-US" smtClean="0">
                <a:solidFill>
                  <a:prstClr val="black">
                    <a:tint val="75000"/>
                  </a:prstClr>
                </a:solidFill>
              </a:rPr>
              <a:t>2017/6/19</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7086600" y="6521358"/>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66F4C7-EAE7-4AB7-8325-55CB87965C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516613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2FE8FB-A5B5-4D38-858D-8FA00E20EED7}" type="datetimeFigureOut">
              <a:rPr lang="ja-JP" altLang="en-US" smtClean="0">
                <a:solidFill>
                  <a:prstClr val="black">
                    <a:tint val="75000"/>
                  </a:prstClr>
                </a:solidFill>
              </a:rPr>
              <a:pPr/>
              <a:t>2017/6/19</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09F474-8F90-4C2C-9F55-D8B7FD3F226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2982989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1325562"/>
          </a:xfrm>
          <a:prstGeom prst="rect">
            <a:avLst/>
          </a:prstGeom>
        </p:spPr>
        <p:txBody>
          <a:bodyPr vert="horz" lIns="91440" tIns="45720" rIns="91440" bIns="45720" rtlCol="0" anchor="ctr">
            <a:normAutofit/>
          </a:bodyPr>
          <a:lstStyle/>
          <a:p>
            <a:r>
              <a:rPr lang="ja-JP" altLang="en-US" smtClean="0"/>
              <a:t>マスター タイトルの書式設定</a:t>
            </a:r>
            <a:endParaRPr lang="en-US"/>
          </a:p>
        </p:txBody>
      </p:sp>
      <p:sp>
        <p:nvSpPr>
          <p:cNvPr id="3" name="Text Placeholder 2"/>
          <p:cNvSpPr>
            <a:spLocks noGrp="1"/>
          </p:cNvSpPr>
          <p:nvPr>
            <p:ph type="body" idx="1"/>
          </p:nvPr>
        </p:nvSpPr>
        <p:spPr>
          <a:xfrm>
            <a:off x="628650" y="1820863"/>
            <a:ext cx="7886700" cy="435133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2"/>
          </p:nvPr>
        </p:nvSpPr>
        <p:spPr>
          <a:xfrm>
            <a:off x="628650" y="6356351"/>
            <a:ext cx="245745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pPr>
            <a:fld id="{4ABE704F-E45D-4BC4-BDDA-CB84483FD60D}" type="datetime1">
              <a:rPr lang="ja-JP" altLang="en-US" smtClean="0">
                <a:solidFill>
                  <a:srgbClr val="000000"/>
                </a:solidFill>
                <a:latin typeface="Arial" pitchFamily="34" charset="0"/>
              </a:rPr>
              <a:pPr fontAlgn="base">
                <a:spcBef>
                  <a:spcPct val="0"/>
                </a:spcBef>
                <a:spcAft>
                  <a:spcPct val="0"/>
                </a:spcAft>
              </a:pPr>
              <a:t>2017/6/19</a:t>
            </a:fld>
            <a:endParaRPr lang="en-US" altLang="ja-JP">
              <a:solidFill>
                <a:srgbClr val="000000"/>
              </a:solidFill>
              <a:latin typeface="Arial" pitchFamily="34" charset="0"/>
            </a:endParaRPr>
          </a:p>
        </p:txBody>
      </p:sp>
      <p:sp>
        <p:nvSpPr>
          <p:cNvPr id="5"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pPr>
            <a:endParaRPr lang="en-US" altLang="ja-JP">
              <a:solidFill>
                <a:srgbClr val="000000"/>
              </a:solidFill>
              <a:latin typeface="Arial" pitchFamily="34" charset="0"/>
            </a:endParaRPr>
          </a:p>
        </p:txBody>
      </p:sp>
      <p:sp>
        <p:nvSpPr>
          <p:cNvPr id="6" name="Slide Number Placeholder 5"/>
          <p:cNvSpPr>
            <a:spLocks noGrp="1"/>
          </p:cNvSpPr>
          <p:nvPr>
            <p:ph type="sldNum" sz="quarter" idx="4"/>
          </p:nvPr>
        </p:nvSpPr>
        <p:spPr>
          <a:xfrm>
            <a:off x="6654402" y="6492875"/>
            <a:ext cx="2457450" cy="365125"/>
          </a:xfrm>
          <a:prstGeom prst="rect">
            <a:avLst/>
          </a:prstGeom>
        </p:spPr>
        <p:txBody>
          <a:bodyPr vert="horz" lIns="91440" tIns="45720" rIns="91440" bIns="45720" rtlCol="0" anchor="ctr"/>
          <a:lstStyle>
            <a:lvl1pPr algn="r">
              <a:defRPr sz="1200">
                <a:solidFill>
                  <a:schemeClr val="tx1">
                    <a:tint val="75000"/>
                  </a:schemeClr>
                </a:solidFill>
                <a:latin typeface="+mj-ea"/>
                <a:ea typeface="+mj-ea"/>
              </a:defRPr>
            </a:lvl1pPr>
          </a:lstStyle>
          <a:p>
            <a:pPr fontAlgn="base">
              <a:spcBef>
                <a:spcPct val="0"/>
              </a:spcBef>
              <a:spcAft>
                <a:spcPct val="0"/>
              </a:spcAft>
            </a:pPr>
            <a:fld id="{B388BC5D-B058-4526-ABD7-7043563546DB}" type="slidenum">
              <a:rPr lang="en-US" altLang="ja-JP" smtClean="0">
                <a:solidFill>
                  <a:srgbClr val="000000"/>
                </a:solidFill>
              </a:rPr>
              <a:pPr fontAlgn="base">
                <a:spcBef>
                  <a:spcPct val="0"/>
                </a:spcBef>
                <a:spcAft>
                  <a:spcPct val="0"/>
                </a:spcAft>
              </a:pPr>
              <a:t>‹#›</a:t>
            </a:fld>
            <a:endParaRPr lang="en-US" altLang="ja-JP" dirty="0">
              <a:solidFill>
                <a:srgbClr val="000000"/>
              </a:solidFill>
            </a:endParaRPr>
          </a:p>
        </p:txBody>
      </p:sp>
    </p:spTree>
    <p:extLst>
      <p:ext uri="{BB962C8B-B14F-4D97-AF65-F5344CB8AC3E}">
        <p14:creationId xmlns:p14="http://schemas.microsoft.com/office/powerpoint/2010/main" val="3052190822"/>
      </p:ext>
    </p:extLst>
  </p:cSld>
  <p:clrMap bg1="lt1" tx1="dk1" bg2="lt2" tx2="dk2" accent1="accent1" accent2="accent2" accent3="accent3" accent4="accent4" accent5="accent5" accent6="accent6" hlink="hlink" folHlink="folHlink"/>
  <p:sldLayoutIdLst>
    <p:sldLayoutId id="2147483778" r:id="rId1"/>
  </p:sldLayoutIdLst>
  <p:hf hdr="0" ftr="0" dt="0"/>
  <p:txStyles>
    <p:titleStyle>
      <a:lvl1pPr algn="l" defTabSz="685800" rtl="0" eaLnBrk="1" latinLnBrk="0" hangingPunct="1">
        <a:spcBef>
          <a:spcPct val="0"/>
        </a:spcBef>
        <a:buNone/>
        <a:defRPr kumimoji="1"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kumimoji="1"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02607"/>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45745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pPr>
            <a:fld id="{5A2F5F3A-4F91-4F4D-A218-998D68901163}" type="datetime1">
              <a:rPr lang="ja-JP" altLang="en-US" smtClean="0">
                <a:solidFill>
                  <a:srgbClr val="000000"/>
                </a:solidFill>
                <a:latin typeface="Arial" pitchFamily="34" charset="0"/>
              </a:rPr>
              <a:pPr fontAlgn="base">
                <a:spcBef>
                  <a:spcPct val="0"/>
                </a:spcBef>
                <a:spcAft>
                  <a:spcPct val="0"/>
                </a:spcAft>
              </a:pPr>
              <a:t>2017/6/19</a:t>
            </a:fld>
            <a:endParaRPr lang="en-US" altLang="ja-JP">
              <a:solidFill>
                <a:srgbClr val="000000"/>
              </a:solidFill>
              <a:latin typeface="Arial" pitchFamily="34" charset="0"/>
            </a:endParaRPr>
          </a:p>
        </p:txBody>
      </p:sp>
      <p:sp>
        <p:nvSpPr>
          <p:cNvPr id="5"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pPr>
            <a:endParaRPr lang="en-US" altLang="ja-JP">
              <a:solidFill>
                <a:srgbClr val="000000"/>
              </a:solidFill>
              <a:latin typeface="Arial" pitchFamily="34" charset="0"/>
            </a:endParaRPr>
          </a:p>
        </p:txBody>
      </p:sp>
      <p:sp>
        <p:nvSpPr>
          <p:cNvPr id="6" name="Slide Number Placeholder 5"/>
          <p:cNvSpPr>
            <a:spLocks noGrp="1"/>
          </p:cNvSpPr>
          <p:nvPr>
            <p:ph type="sldNum" sz="quarter" idx="4"/>
          </p:nvPr>
        </p:nvSpPr>
        <p:spPr>
          <a:xfrm>
            <a:off x="6686550" y="6486980"/>
            <a:ext cx="2457450" cy="365125"/>
          </a:xfrm>
          <a:prstGeom prst="rect">
            <a:avLst/>
          </a:prstGeom>
        </p:spPr>
        <p:txBody>
          <a:bodyPr vert="horz" lIns="91440" tIns="45720" rIns="91440" bIns="45720" rtlCol="0" anchor="ctr"/>
          <a:lstStyle>
            <a:lvl1pPr algn="r">
              <a:defRPr sz="1200">
                <a:solidFill>
                  <a:schemeClr val="tx1">
                    <a:tint val="75000"/>
                  </a:schemeClr>
                </a:solidFill>
                <a:latin typeface="+mj-ea"/>
                <a:ea typeface="+mj-ea"/>
              </a:defRPr>
            </a:lvl1pPr>
          </a:lstStyle>
          <a:p>
            <a:pPr fontAlgn="base">
              <a:spcBef>
                <a:spcPct val="0"/>
              </a:spcBef>
              <a:spcAft>
                <a:spcPct val="0"/>
              </a:spcAft>
            </a:pPr>
            <a:fld id="{B388BC5D-B058-4526-ABD7-7043563546DB}" type="slidenum">
              <a:rPr lang="en-US" altLang="ja-JP" smtClean="0">
                <a:solidFill>
                  <a:srgbClr val="000000"/>
                </a:solidFill>
              </a:rPr>
              <a:pPr fontAlgn="base">
                <a:spcBef>
                  <a:spcPct val="0"/>
                </a:spcBef>
                <a:spcAft>
                  <a:spcPct val="0"/>
                </a:spcAft>
              </a:pPr>
              <a:t>‹#›</a:t>
            </a:fld>
            <a:endParaRPr lang="en-US" altLang="ja-JP">
              <a:solidFill>
                <a:srgbClr val="000000"/>
              </a:solidFill>
            </a:endParaRPr>
          </a:p>
        </p:txBody>
      </p:sp>
    </p:spTree>
    <p:extLst>
      <p:ext uri="{BB962C8B-B14F-4D97-AF65-F5344CB8AC3E}">
        <p14:creationId xmlns:p14="http://schemas.microsoft.com/office/powerpoint/2010/main" val="330785426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ftr="0" dt="0"/>
  <p:txStyles>
    <p:titleStyle>
      <a:lvl1pPr algn="l" defTabSz="685800" rtl="0" eaLnBrk="1" latinLnBrk="0" hangingPunct="1">
        <a:spcBef>
          <a:spcPct val="0"/>
        </a:spcBef>
        <a:buNone/>
        <a:defRPr kumimoji="1"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kumimoji="1"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1325562"/>
          </a:xfrm>
          <a:prstGeom prst="rect">
            <a:avLst/>
          </a:prstGeom>
        </p:spPr>
        <p:txBody>
          <a:bodyPr vert="horz" lIns="91440" tIns="45720" rIns="91440" bIns="45720" rtlCol="0" anchor="ctr">
            <a:normAutofit/>
          </a:bodyPr>
          <a:lstStyle/>
          <a:p>
            <a:r>
              <a:rPr lang="ja-JP" altLang="en-US" smtClean="0"/>
              <a:t>マスター タイトルの書式設定</a:t>
            </a:r>
            <a:endParaRPr lang="en-US"/>
          </a:p>
        </p:txBody>
      </p:sp>
      <p:sp>
        <p:nvSpPr>
          <p:cNvPr id="3" name="Text Placeholder 2"/>
          <p:cNvSpPr>
            <a:spLocks noGrp="1"/>
          </p:cNvSpPr>
          <p:nvPr>
            <p:ph type="body" idx="1"/>
          </p:nvPr>
        </p:nvSpPr>
        <p:spPr>
          <a:xfrm>
            <a:off x="628650" y="1820863"/>
            <a:ext cx="7886700" cy="435133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2"/>
          </p:nvPr>
        </p:nvSpPr>
        <p:spPr>
          <a:xfrm>
            <a:off x="628650" y="6356351"/>
            <a:ext cx="245745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pPr>
            <a:fld id="{10F2B045-6933-4268-A272-90B2F561488C}" type="datetime1">
              <a:rPr lang="ja-JP" altLang="en-US" smtClean="0">
                <a:solidFill>
                  <a:srgbClr val="000000"/>
                </a:solidFill>
                <a:latin typeface="Arial" pitchFamily="34" charset="0"/>
              </a:rPr>
              <a:pPr fontAlgn="base">
                <a:spcBef>
                  <a:spcPct val="0"/>
                </a:spcBef>
                <a:spcAft>
                  <a:spcPct val="0"/>
                </a:spcAft>
              </a:pPr>
              <a:t>2017/6/19</a:t>
            </a:fld>
            <a:endParaRPr lang="en-US" altLang="ja-JP">
              <a:solidFill>
                <a:srgbClr val="000000"/>
              </a:solidFill>
              <a:latin typeface="Arial" pitchFamily="34" charset="0"/>
            </a:endParaRPr>
          </a:p>
        </p:txBody>
      </p:sp>
      <p:sp>
        <p:nvSpPr>
          <p:cNvPr id="5"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pPr>
            <a:endParaRPr lang="en-US" altLang="ja-JP">
              <a:solidFill>
                <a:srgbClr val="000000"/>
              </a:solidFill>
              <a:latin typeface="Arial" pitchFamily="34" charset="0"/>
            </a:endParaRPr>
          </a:p>
        </p:txBody>
      </p:sp>
      <p:sp>
        <p:nvSpPr>
          <p:cNvPr id="6" name="Slide Number Placeholder 5"/>
          <p:cNvSpPr>
            <a:spLocks noGrp="1"/>
          </p:cNvSpPr>
          <p:nvPr>
            <p:ph type="sldNum" sz="quarter" idx="4"/>
          </p:nvPr>
        </p:nvSpPr>
        <p:spPr>
          <a:xfrm>
            <a:off x="6705467" y="6492875"/>
            <a:ext cx="2457450" cy="365125"/>
          </a:xfrm>
          <a:prstGeom prst="rect">
            <a:avLst/>
          </a:prstGeom>
        </p:spPr>
        <p:txBody>
          <a:bodyPr vert="horz" lIns="91440" tIns="45720" rIns="91440" bIns="45720" rtlCol="0" anchor="ctr"/>
          <a:lstStyle>
            <a:lvl1pPr algn="r">
              <a:defRPr sz="1200">
                <a:solidFill>
                  <a:schemeClr val="tx1">
                    <a:tint val="75000"/>
                  </a:schemeClr>
                </a:solidFill>
                <a:latin typeface="+mj-ea"/>
                <a:ea typeface="+mj-ea"/>
              </a:defRPr>
            </a:lvl1pPr>
          </a:lstStyle>
          <a:p>
            <a:pPr fontAlgn="base">
              <a:spcBef>
                <a:spcPct val="0"/>
              </a:spcBef>
              <a:spcAft>
                <a:spcPct val="0"/>
              </a:spcAft>
            </a:pPr>
            <a:fld id="{B388BC5D-B058-4526-ABD7-7043563546DB}" type="slidenum">
              <a:rPr lang="en-US" altLang="ja-JP" smtClean="0">
                <a:solidFill>
                  <a:srgbClr val="000000"/>
                </a:solidFill>
              </a:rPr>
              <a:pPr fontAlgn="base">
                <a:spcBef>
                  <a:spcPct val="0"/>
                </a:spcBef>
                <a:spcAft>
                  <a:spcPct val="0"/>
                </a:spcAft>
              </a:pPr>
              <a:t>‹#›</a:t>
            </a:fld>
            <a:endParaRPr lang="en-US" altLang="ja-JP">
              <a:solidFill>
                <a:srgbClr val="000000"/>
              </a:solidFill>
            </a:endParaRPr>
          </a:p>
        </p:txBody>
      </p:sp>
    </p:spTree>
    <p:extLst>
      <p:ext uri="{BB962C8B-B14F-4D97-AF65-F5344CB8AC3E}">
        <p14:creationId xmlns:p14="http://schemas.microsoft.com/office/powerpoint/2010/main" val="3231760104"/>
      </p:ext>
    </p:extLst>
  </p:cSld>
  <p:clrMap bg1="lt1" tx1="dk1" bg2="lt2" tx2="dk2" accent1="accent1" accent2="accent2" accent3="accent3" accent4="accent4" accent5="accent5" accent6="accent6" hlink="hlink" folHlink="folHlink"/>
  <p:sldLayoutIdLst>
    <p:sldLayoutId id="2147483792" r:id="rId1"/>
  </p:sldLayoutIdLst>
  <p:hf hdr="0" ftr="0" dt="0"/>
  <p:txStyles>
    <p:titleStyle>
      <a:lvl1pPr algn="l" defTabSz="685800" rtl="0" eaLnBrk="1" latinLnBrk="0" hangingPunct="1">
        <a:spcBef>
          <a:spcPct val="0"/>
        </a:spcBef>
        <a:buNone/>
        <a:defRPr kumimoji="1"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kumimoji="1"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1325562"/>
          </a:xfrm>
          <a:prstGeom prst="rect">
            <a:avLst/>
          </a:prstGeom>
        </p:spPr>
        <p:txBody>
          <a:bodyPr vert="horz" lIns="91440" tIns="45720" rIns="91440" bIns="45720" rtlCol="0" anchor="ctr">
            <a:normAutofit/>
          </a:bodyPr>
          <a:lstStyle/>
          <a:p>
            <a:r>
              <a:rPr lang="ja-JP" altLang="en-US" smtClean="0"/>
              <a:t>マスター タイトルの書式設定</a:t>
            </a:r>
            <a:endParaRPr lang="en-US"/>
          </a:p>
        </p:txBody>
      </p:sp>
      <p:sp>
        <p:nvSpPr>
          <p:cNvPr id="3" name="Text Placeholder 2"/>
          <p:cNvSpPr>
            <a:spLocks noGrp="1"/>
          </p:cNvSpPr>
          <p:nvPr>
            <p:ph type="body" idx="1"/>
          </p:nvPr>
        </p:nvSpPr>
        <p:spPr>
          <a:xfrm>
            <a:off x="628650" y="1820863"/>
            <a:ext cx="7886700" cy="435133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2"/>
          </p:nvPr>
        </p:nvSpPr>
        <p:spPr>
          <a:xfrm>
            <a:off x="628650" y="6356351"/>
            <a:ext cx="245745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pPr>
            <a:fld id="{1C190AA7-429D-4B32-82CF-6BF87EDFBC2C}" type="datetime1">
              <a:rPr lang="ja-JP" altLang="en-US" smtClean="0">
                <a:solidFill>
                  <a:srgbClr val="000000"/>
                </a:solidFill>
                <a:latin typeface="Arial" pitchFamily="34" charset="0"/>
              </a:rPr>
              <a:pPr fontAlgn="base">
                <a:spcBef>
                  <a:spcPct val="0"/>
                </a:spcBef>
                <a:spcAft>
                  <a:spcPct val="0"/>
                </a:spcAft>
              </a:pPr>
              <a:t>2017/6/19</a:t>
            </a:fld>
            <a:endParaRPr lang="en-US" altLang="ja-JP">
              <a:solidFill>
                <a:srgbClr val="000000"/>
              </a:solidFill>
              <a:latin typeface="Arial" pitchFamily="34" charset="0"/>
            </a:endParaRPr>
          </a:p>
        </p:txBody>
      </p:sp>
      <p:sp>
        <p:nvSpPr>
          <p:cNvPr id="5"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pPr>
            <a:endParaRPr lang="en-US" altLang="ja-JP">
              <a:solidFill>
                <a:srgbClr val="000000"/>
              </a:solidFill>
              <a:latin typeface="Arial" pitchFamily="34" charset="0"/>
            </a:endParaRPr>
          </a:p>
        </p:txBody>
      </p:sp>
      <p:sp>
        <p:nvSpPr>
          <p:cNvPr id="6" name="Slide Number Placeholder 5"/>
          <p:cNvSpPr>
            <a:spLocks noGrp="1"/>
          </p:cNvSpPr>
          <p:nvPr>
            <p:ph type="sldNum" sz="quarter" idx="4"/>
          </p:nvPr>
        </p:nvSpPr>
        <p:spPr>
          <a:xfrm>
            <a:off x="6688534" y="6492875"/>
            <a:ext cx="2457450" cy="365125"/>
          </a:xfrm>
          <a:prstGeom prst="rect">
            <a:avLst/>
          </a:prstGeom>
        </p:spPr>
        <p:txBody>
          <a:bodyPr vert="horz" lIns="91440" tIns="45720" rIns="91440" bIns="45720" rtlCol="0" anchor="ctr"/>
          <a:lstStyle>
            <a:lvl1pPr algn="r">
              <a:defRPr sz="1200">
                <a:solidFill>
                  <a:schemeClr val="tx1">
                    <a:tint val="75000"/>
                  </a:schemeClr>
                </a:solidFill>
                <a:latin typeface="+mj-ea"/>
                <a:ea typeface="+mj-ea"/>
              </a:defRPr>
            </a:lvl1pPr>
          </a:lstStyle>
          <a:p>
            <a:pPr fontAlgn="base">
              <a:spcBef>
                <a:spcPct val="0"/>
              </a:spcBef>
              <a:spcAft>
                <a:spcPct val="0"/>
              </a:spcAft>
            </a:pPr>
            <a:fld id="{B388BC5D-B058-4526-ABD7-7043563546DB}" type="slidenum">
              <a:rPr lang="en-US" altLang="ja-JP" smtClean="0">
                <a:solidFill>
                  <a:srgbClr val="000000"/>
                </a:solidFill>
              </a:rPr>
              <a:pPr fontAlgn="base">
                <a:spcBef>
                  <a:spcPct val="0"/>
                </a:spcBef>
                <a:spcAft>
                  <a:spcPct val="0"/>
                </a:spcAft>
              </a:pPr>
              <a:t>‹#›</a:t>
            </a:fld>
            <a:endParaRPr lang="en-US" altLang="ja-JP" dirty="0">
              <a:solidFill>
                <a:srgbClr val="000000"/>
              </a:solidFill>
            </a:endParaRPr>
          </a:p>
        </p:txBody>
      </p:sp>
    </p:spTree>
    <p:extLst>
      <p:ext uri="{BB962C8B-B14F-4D97-AF65-F5344CB8AC3E}">
        <p14:creationId xmlns:p14="http://schemas.microsoft.com/office/powerpoint/2010/main" val="416047823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hf hdr="0" ftr="0" dt="0"/>
  <p:txStyles>
    <p:titleStyle>
      <a:lvl1pPr algn="l" defTabSz="685800" rtl="0" eaLnBrk="1" latinLnBrk="0" hangingPunct="1">
        <a:spcBef>
          <a:spcPct val="0"/>
        </a:spcBef>
        <a:buNone/>
        <a:defRPr kumimoji="1"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kumimoji="1"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1325562"/>
          </a:xfrm>
          <a:prstGeom prst="rect">
            <a:avLst/>
          </a:prstGeom>
        </p:spPr>
        <p:txBody>
          <a:bodyPr vert="horz" lIns="91440" tIns="45720" rIns="91440" bIns="45720" rtlCol="0" anchor="ctr">
            <a:normAutofit/>
          </a:bodyPr>
          <a:lstStyle/>
          <a:p>
            <a:r>
              <a:rPr lang="ja-JP" altLang="en-US" smtClean="0"/>
              <a:t>マスター タイトルの書式設定</a:t>
            </a:r>
            <a:endParaRPr lang="en-US"/>
          </a:p>
        </p:txBody>
      </p:sp>
      <p:sp>
        <p:nvSpPr>
          <p:cNvPr id="3" name="Text Placeholder 2"/>
          <p:cNvSpPr>
            <a:spLocks noGrp="1"/>
          </p:cNvSpPr>
          <p:nvPr>
            <p:ph type="body" idx="1"/>
          </p:nvPr>
        </p:nvSpPr>
        <p:spPr>
          <a:xfrm>
            <a:off x="628650" y="1820863"/>
            <a:ext cx="7886700" cy="435133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2"/>
          </p:nvPr>
        </p:nvSpPr>
        <p:spPr>
          <a:xfrm>
            <a:off x="628650" y="6356351"/>
            <a:ext cx="245745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pPr>
            <a:fld id="{C85B40C4-3375-49BF-AD71-12314220C9E5}" type="datetime1">
              <a:rPr lang="ja-JP" altLang="en-US" smtClean="0">
                <a:solidFill>
                  <a:srgbClr val="000000"/>
                </a:solidFill>
                <a:latin typeface="Arial" pitchFamily="34" charset="0"/>
              </a:rPr>
              <a:pPr fontAlgn="base">
                <a:spcBef>
                  <a:spcPct val="0"/>
                </a:spcBef>
                <a:spcAft>
                  <a:spcPct val="0"/>
                </a:spcAft>
              </a:pPr>
              <a:t>2017/6/19</a:t>
            </a:fld>
            <a:endParaRPr lang="en-US" altLang="ja-JP">
              <a:solidFill>
                <a:srgbClr val="000000"/>
              </a:solidFill>
              <a:latin typeface="Arial" pitchFamily="34" charset="0"/>
            </a:endParaRPr>
          </a:p>
        </p:txBody>
      </p:sp>
      <p:sp>
        <p:nvSpPr>
          <p:cNvPr id="5"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pPr>
            <a:endParaRPr lang="en-US" altLang="ja-JP">
              <a:solidFill>
                <a:srgbClr val="000000"/>
              </a:solidFill>
              <a:latin typeface="Arial" pitchFamily="34" charset="0"/>
            </a:endParaRPr>
          </a:p>
        </p:txBody>
      </p:sp>
      <p:sp>
        <p:nvSpPr>
          <p:cNvPr id="6" name="Slide Number Placeholder 5"/>
          <p:cNvSpPr>
            <a:spLocks noGrp="1"/>
          </p:cNvSpPr>
          <p:nvPr>
            <p:ph type="sldNum" sz="quarter" idx="4"/>
          </p:nvPr>
        </p:nvSpPr>
        <p:spPr>
          <a:xfrm>
            <a:off x="6686550" y="6486004"/>
            <a:ext cx="2457450" cy="365125"/>
          </a:xfrm>
          <a:prstGeom prst="rect">
            <a:avLst/>
          </a:prstGeom>
        </p:spPr>
        <p:txBody>
          <a:bodyPr vert="horz" lIns="91440" tIns="45720" rIns="91440" bIns="45720" rtlCol="0" anchor="ctr"/>
          <a:lstStyle>
            <a:lvl1pPr algn="r">
              <a:defRPr sz="1200">
                <a:solidFill>
                  <a:schemeClr val="tx1">
                    <a:tint val="75000"/>
                  </a:schemeClr>
                </a:solidFill>
                <a:latin typeface="+mn-ea"/>
                <a:ea typeface="+mn-ea"/>
              </a:defRPr>
            </a:lvl1pPr>
          </a:lstStyle>
          <a:p>
            <a:pPr fontAlgn="base">
              <a:spcBef>
                <a:spcPct val="0"/>
              </a:spcBef>
              <a:spcAft>
                <a:spcPct val="0"/>
              </a:spcAft>
            </a:pPr>
            <a:fld id="{B388BC5D-B058-4526-ABD7-7043563546DB}" type="slidenum">
              <a:rPr lang="en-US" altLang="ja-JP" smtClean="0">
                <a:solidFill>
                  <a:srgbClr val="000000"/>
                </a:solidFill>
              </a:rPr>
              <a:pPr fontAlgn="base">
                <a:spcBef>
                  <a:spcPct val="0"/>
                </a:spcBef>
                <a:spcAft>
                  <a:spcPct val="0"/>
                </a:spcAft>
              </a:pPr>
              <a:t>‹#›</a:t>
            </a:fld>
            <a:endParaRPr lang="en-US" altLang="ja-JP">
              <a:solidFill>
                <a:srgbClr val="000000"/>
              </a:solidFill>
            </a:endParaRPr>
          </a:p>
        </p:txBody>
      </p:sp>
    </p:spTree>
    <p:extLst>
      <p:ext uri="{BB962C8B-B14F-4D97-AF65-F5344CB8AC3E}">
        <p14:creationId xmlns:p14="http://schemas.microsoft.com/office/powerpoint/2010/main" val="47579122"/>
      </p:ext>
    </p:extLst>
  </p:cSld>
  <p:clrMap bg1="lt1" tx1="dk1" bg2="lt2" tx2="dk2" accent1="accent1" accent2="accent2" accent3="accent3" accent4="accent4" accent5="accent5" accent6="accent6" hlink="hlink" folHlink="folHlink"/>
  <p:sldLayoutIdLst>
    <p:sldLayoutId id="2147483806" r:id="rId1"/>
  </p:sldLayoutIdLst>
  <p:hf hdr="0" ftr="0" dt="0"/>
  <p:txStyles>
    <p:titleStyle>
      <a:lvl1pPr algn="l" defTabSz="685800" rtl="0" eaLnBrk="1" latinLnBrk="0" hangingPunct="1">
        <a:spcBef>
          <a:spcPct val="0"/>
        </a:spcBef>
        <a:buNone/>
        <a:defRPr kumimoji="1"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kumimoji="1"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tiff"/><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package" Target="../embeddings/Microsoft_Excel_Worksheet1.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0658" y="845202"/>
            <a:ext cx="7772400" cy="3240360"/>
          </a:xfrm>
        </p:spPr>
        <p:txBody>
          <a:bodyPr>
            <a:normAutofit fontScale="90000"/>
          </a:bodyPr>
          <a:lstStyle/>
          <a:p>
            <a:r>
              <a:rPr kumimoji="1" lang="en-US" altLang="ja-JP" dirty="0"/>
              <a:t/>
            </a:r>
            <a:br>
              <a:rPr kumimoji="1" lang="en-US" altLang="ja-JP" dirty="0"/>
            </a:br>
            <a:r>
              <a:rPr kumimoji="1" lang="en-US" altLang="ja-JP" dirty="0"/>
              <a:t/>
            </a:r>
            <a:br>
              <a:rPr kumimoji="1" lang="en-US" altLang="ja-JP" dirty="0"/>
            </a:br>
            <a:r>
              <a:rPr kumimoji="1" lang="ja-JP" altLang="en-US" dirty="0" smtClean="0"/>
              <a:t>（</a:t>
            </a:r>
            <a:r>
              <a:rPr kumimoji="1" lang="ja-JP" altLang="en-US" sz="5300" dirty="0" smtClean="0"/>
              <a:t>戦略領域）</a:t>
            </a:r>
            <a:r>
              <a:rPr kumimoji="1" lang="ja-JP" altLang="en-US" sz="5300" dirty="0"/>
              <a:t>　スマートシティ</a:t>
            </a:r>
            <a:r>
              <a:rPr kumimoji="1" lang="en-US" altLang="ja-JP" sz="5300" dirty="0"/>
              <a:t/>
            </a:r>
            <a:br>
              <a:rPr kumimoji="1" lang="en-US" altLang="ja-JP" sz="5300" dirty="0"/>
            </a:br>
            <a:endParaRPr kumimoji="1" lang="ja-JP" altLang="en-US" sz="3600" dirty="0"/>
          </a:p>
        </p:txBody>
      </p:sp>
      <p:sp>
        <p:nvSpPr>
          <p:cNvPr id="5" name="スライド番号プレースホルダー 4"/>
          <p:cNvSpPr>
            <a:spLocks noGrp="1"/>
          </p:cNvSpPr>
          <p:nvPr>
            <p:ph type="sldNum" sz="quarter" idx="12"/>
          </p:nvPr>
        </p:nvSpPr>
        <p:spPr/>
        <p:txBody>
          <a:bodyPr/>
          <a:lstStyle/>
          <a:p>
            <a:fld id="{F71D0239-3FD9-4420-B551-8A6D775683A2}" type="slidenum">
              <a:rPr lang="ja-JP" altLang="en-US" sz="1200" b="0" smtClean="0">
                <a:solidFill>
                  <a:schemeClr val="tx1"/>
                </a:solidFill>
              </a:rPr>
              <a:pPr/>
              <a:t>1</a:t>
            </a:fld>
            <a:endParaRPr lang="ja-JP" altLang="en-US" sz="1200" b="0" dirty="0">
              <a:solidFill>
                <a:schemeClr val="tx1"/>
              </a:solidFill>
            </a:endParaRPr>
          </a:p>
        </p:txBody>
      </p:sp>
      <p:sp>
        <p:nvSpPr>
          <p:cNvPr id="6" name="テキスト ボックス 5"/>
          <p:cNvSpPr txBox="1">
            <a:spLocks noChangeArrowheads="1"/>
          </p:cNvSpPr>
          <p:nvPr/>
        </p:nvSpPr>
        <p:spPr bwMode="auto">
          <a:xfrm>
            <a:off x="7020272" y="826725"/>
            <a:ext cx="1792960" cy="442035"/>
          </a:xfrm>
          <a:prstGeom prst="rect">
            <a:avLst/>
          </a:prstGeom>
          <a:solidFill>
            <a:schemeClr val="bg1"/>
          </a:solidFill>
          <a:ln w="9525">
            <a:solidFill>
              <a:srgbClr val="000000"/>
            </a:solidFill>
            <a:miter lim="800000"/>
            <a:headEnd/>
            <a:tailEnd/>
          </a:ln>
          <a:extLst/>
        </p:spPr>
        <p:txBody>
          <a:bodyPr wrap="square" lIns="36000" tIns="36000" rIns="36000" bIns="36000">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dirty="0" smtClean="0">
                <a:solidFill>
                  <a:srgbClr val="000000"/>
                </a:solidFill>
                <a:latin typeface="Meiryo UI" pitchFamily="50" charset="-128"/>
                <a:ea typeface="Meiryo UI" pitchFamily="50" charset="-128"/>
                <a:cs typeface="Meiryo UI" pitchFamily="50" charset="-128"/>
              </a:rPr>
              <a:t>資料６ー１</a:t>
            </a:r>
            <a:endParaRPr lang="en-US" altLang="ja-JP" sz="2400" dirty="0">
              <a:solidFill>
                <a:srgbClr val="000000"/>
              </a:solidFill>
              <a:latin typeface="Meiryo UI" pitchFamily="50" charset="-128"/>
              <a:ea typeface="Meiryo UI" pitchFamily="50" charset="-128"/>
              <a:cs typeface="Meiryo UI" pitchFamily="50" charset="-128"/>
            </a:endParaRPr>
          </a:p>
        </p:txBody>
      </p:sp>
      <p:sp>
        <p:nvSpPr>
          <p:cNvPr id="8" name="テキスト ボックス 5"/>
          <p:cNvSpPr txBox="1">
            <a:spLocks noChangeArrowheads="1"/>
          </p:cNvSpPr>
          <p:nvPr/>
        </p:nvSpPr>
        <p:spPr bwMode="auto">
          <a:xfrm>
            <a:off x="6156176" y="178653"/>
            <a:ext cx="3384376" cy="626701"/>
          </a:xfrm>
          <a:prstGeom prst="rect">
            <a:avLst/>
          </a:prstGeom>
          <a:noFill/>
          <a:ln>
            <a:noFill/>
          </a:ln>
          <a:extLst/>
        </p:spPr>
        <p:txBody>
          <a:bodyPr wrap="square" lIns="36000" tIns="36000" rIns="36000" bIns="36000">
            <a:spAutoFit/>
          </a:bodyPr>
          <a:lst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a:lstStyle>
          <a:p>
            <a:pPr eaLnBrk="1" hangingPunct="1">
              <a:spcBef>
                <a:spcPct val="0"/>
              </a:spcBef>
              <a:buFontTx/>
              <a:buNone/>
            </a:pPr>
            <a:r>
              <a:rPr lang="ja-JP" altLang="en-US" dirty="0" smtClean="0">
                <a:solidFill>
                  <a:srgbClr val="000000"/>
                </a:solidFill>
                <a:latin typeface="Meiryo UI" pitchFamily="50" charset="-128"/>
                <a:ea typeface="Meiryo UI" pitchFamily="50" charset="-128"/>
                <a:cs typeface="Meiryo UI" pitchFamily="50" charset="-128"/>
              </a:rPr>
              <a:t>Ｈ２９．６．２０</a:t>
            </a:r>
            <a:endParaRPr lang="en-US" altLang="ja-JP" dirty="0">
              <a:solidFill>
                <a:srgbClr val="000000"/>
              </a:solidFill>
              <a:latin typeface="Meiryo UI" pitchFamily="50" charset="-128"/>
              <a:ea typeface="Meiryo UI" pitchFamily="50" charset="-128"/>
              <a:cs typeface="Meiryo UI" pitchFamily="50" charset="-128"/>
            </a:endParaRPr>
          </a:p>
          <a:p>
            <a:pPr eaLnBrk="1" hangingPunct="1">
              <a:spcBef>
                <a:spcPct val="0"/>
              </a:spcBef>
              <a:buFontTx/>
              <a:buNone/>
            </a:pPr>
            <a:r>
              <a:rPr lang="ja-JP" altLang="en-US" dirty="0" smtClean="0">
                <a:solidFill>
                  <a:srgbClr val="000000"/>
                </a:solidFill>
                <a:latin typeface="Meiryo UI" pitchFamily="50" charset="-128"/>
                <a:ea typeface="Meiryo UI" pitchFamily="50" charset="-128"/>
                <a:cs typeface="Meiryo UI" pitchFamily="50" charset="-128"/>
              </a:rPr>
              <a:t>第９回</a:t>
            </a:r>
            <a:r>
              <a:rPr lang="ja-JP" altLang="en-US" dirty="0">
                <a:solidFill>
                  <a:srgbClr val="000000"/>
                </a:solidFill>
                <a:latin typeface="Meiryo UI" pitchFamily="50" charset="-128"/>
                <a:ea typeface="Meiryo UI" pitchFamily="50" charset="-128"/>
                <a:cs typeface="Meiryo UI" pitchFamily="50" charset="-128"/>
              </a:rPr>
              <a:t>副首都推進本部会議</a:t>
            </a:r>
            <a:endParaRPr lang="en-US" altLang="ja-JP"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616886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71D0239-3FD9-4420-B551-8A6D775683A2}" type="slidenum">
              <a:rPr lang="ja-JP" altLang="en-US" smtClean="0">
                <a:solidFill>
                  <a:prstClr val="black">
                    <a:tint val="75000"/>
                  </a:prstClr>
                </a:solidFill>
              </a:rPr>
              <a:pPr/>
              <a:t>10</a:t>
            </a:fld>
            <a:endParaRPr lang="ja-JP" altLang="en-US">
              <a:solidFill>
                <a:prstClr val="black">
                  <a:tint val="75000"/>
                </a:prstClr>
              </a:solidFill>
            </a:endParaRPr>
          </a:p>
        </p:txBody>
      </p:sp>
      <p:sp>
        <p:nvSpPr>
          <p:cNvPr id="3" name="テキスト ボックス 2"/>
          <p:cNvSpPr txBox="1"/>
          <p:nvPr/>
        </p:nvSpPr>
        <p:spPr>
          <a:xfrm>
            <a:off x="1236836" y="137503"/>
            <a:ext cx="6686302" cy="461665"/>
          </a:xfrm>
          <a:prstGeom prst="rect">
            <a:avLst/>
          </a:prstGeom>
          <a:noFill/>
        </p:spPr>
        <p:txBody>
          <a:bodyPr wrap="square" rtlCol="0">
            <a:spAutoFit/>
          </a:bodyPr>
          <a:lstStyle/>
          <a:p>
            <a:pPr algn="ctr"/>
            <a:r>
              <a:rPr lang="ja-JP" altLang="en-US" sz="2400" dirty="0">
                <a:solidFill>
                  <a:prstClr val="black"/>
                </a:solidFill>
                <a:latin typeface="Meiryo UI" panose="020B0604030504040204" pitchFamily="50" charset="-128"/>
                <a:ea typeface="Meiryo UI" panose="020B0604030504040204" pitchFamily="50" charset="-128"/>
              </a:rPr>
              <a:t>６．スマートシティに向けた両大学の取組実績の例</a:t>
            </a:r>
          </a:p>
        </p:txBody>
      </p:sp>
      <p:cxnSp>
        <p:nvCxnSpPr>
          <p:cNvPr id="4" name="直線コネクタ 3"/>
          <p:cNvCxnSpPr>
            <a:cxnSpLocks/>
          </p:cNvCxnSpPr>
          <p:nvPr/>
        </p:nvCxnSpPr>
        <p:spPr>
          <a:xfrm>
            <a:off x="1475656" y="559144"/>
            <a:ext cx="6406460"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10" name="表 9"/>
          <p:cNvGraphicFramePr>
            <a:graphicFrameLocks noGrp="1"/>
          </p:cNvGraphicFramePr>
          <p:nvPr>
            <p:extLst>
              <p:ext uri="{D42A27DB-BD31-4B8C-83A1-F6EECF244321}">
                <p14:modId xmlns:p14="http://schemas.microsoft.com/office/powerpoint/2010/main" val="2529160872"/>
              </p:ext>
            </p:extLst>
          </p:nvPr>
        </p:nvGraphicFramePr>
        <p:xfrm>
          <a:off x="166265" y="753900"/>
          <a:ext cx="8830566" cy="5577319"/>
        </p:xfrm>
        <a:graphic>
          <a:graphicData uri="http://schemas.openxmlformats.org/drawingml/2006/table">
            <a:tbl>
              <a:tblPr firstRow="1" bandRow="1">
                <a:tableStyleId>{69CF1AB2-1976-4502-BF36-3FF5EA218861}</a:tableStyleId>
              </a:tblPr>
              <a:tblGrid>
                <a:gridCol w="1766113">
                  <a:extLst>
                    <a:ext uri="{9D8B030D-6E8A-4147-A177-3AD203B41FA5}">
                      <a16:colId xmlns:a16="http://schemas.microsoft.com/office/drawing/2014/main" xmlns="" val="20000"/>
                    </a:ext>
                  </a:extLst>
                </a:gridCol>
                <a:gridCol w="2649170">
                  <a:extLst>
                    <a:ext uri="{9D8B030D-6E8A-4147-A177-3AD203B41FA5}">
                      <a16:colId xmlns:a16="http://schemas.microsoft.com/office/drawing/2014/main" xmlns="" val="20001"/>
                    </a:ext>
                  </a:extLst>
                </a:gridCol>
                <a:gridCol w="2575582">
                  <a:extLst>
                    <a:ext uri="{9D8B030D-6E8A-4147-A177-3AD203B41FA5}">
                      <a16:colId xmlns:a16="http://schemas.microsoft.com/office/drawing/2014/main" xmlns="" val="20002"/>
                    </a:ext>
                  </a:extLst>
                </a:gridCol>
                <a:gridCol w="1839701">
                  <a:extLst>
                    <a:ext uri="{9D8B030D-6E8A-4147-A177-3AD203B41FA5}">
                      <a16:colId xmlns:a16="http://schemas.microsoft.com/office/drawing/2014/main" xmlns="" val="20003"/>
                    </a:ext>
                  </a:extLst>
                </a:gridCol>
              </a:tblGrid>
              <a:tr h="517639">
                <a:tc>
                  <a:txBody>
                    <a:bodyPr/>
                    <a:lstStyle/>
                    <a:p>
                      <a:endParaRPr kumimoji="1" lang="ja-JP" altLang="en-US" dirty="0">
                        <a:solidFill>
                          <a:schemeClr val="tx1"/>
                        </a:solidFill>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取組事例</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大学関係</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行政関係部局等</a:t>
                      </a:r>
                    </a:p>
                  </a:txBody>
                  <a:tcPr anchor="ctr"/>
                </a:tc>
                <a:extLst>
                  <a:ext uri="{0D108BD9-81ED-4DB2-BD59-A6C34878D82A}">
                    <a16:rowId xmlns:a16="http://schemas.microsoft.com/office/drawing/2014/main" xmlns="" val="10000"/>
                  </a:ext>
                </a:extLst>
              </a:tr>
              <a:tr h="87831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350" kern="1200" dirty="0">
                          <a:solidFill>
                            <a:schemeClr val="tx1"/>
                          </a:solidFill>
                          <a:latin typeface="+mn-lt"/>
                          <a:ea typeface="+mn-ea"/>
                          <a:cs typeface="+mn-cs"/>
                        </a:rPr>
                        <a:t>シンクタンク機能</a:t>
                      </a:r>
                      <a:endParaRPr kumimoji="1" lang="en-US" altLang="ja-JP" sz="1350" kern="1200" dirty="0">
                        <a:solidFill>
                          <a:schemeClr val="tx1"/>
                        </a:solidFill>
                        <a:latin typeface="+mn-lt"/>
                        <a:ea typeface="+mn-ea"/>
                        <a:cs typeface="+mn-cs"/>
                      </a:endParaRPr>
                    </a:p>
                    <a:p>
                      <a:endParaRPr kumimoji="1" lang="ja-JP" altLang="en-US" dirty="0">
                        <a:solidFill>
                          <a:schemeClr val="tx1"/>
                        </a:solidFill>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◆大阪市と大阪市立大学との連携協力に関する協定</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◆健康寿命延伸に関する包括連携協定</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◆大阪市の地域福祉等向上のための有効性実証の連携協力</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大阪市立大学</a:t>
                      </a:r>
                    </a:p>
                  </a:txBody>
                  <a:tcPr anchor="ct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大阪市</a:t>
                      </a:r>
                    </a:p>
                  </a:txBody>
                  <a:tcPr anchor="ctr"/>
                </a:tc>
                <a:extLst>
                  <a:ext uri="{0D108BD9-81ED-4DB2-BD59-A6C34878D82A}">
                    <a16:rowId xmlns:a16="http://schemas.microsoft.com/office/drawing/2014/main" xmlns="" val="10001"/>
                  </a:ext>
                </a:extLst>
              </a:tr>
              <a:tr h="52953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350" kern="1200" dirty="0">
                          <a:solidFill>
                            <a:schemeClr val="tx1"/>
                          </a:solidFill>
                          <a:latin typeface="+mn-lt"/>
                          <a:ea typeface="+mn-ea"/>
                          <a:cs typeface="+mn-cs"/>
                        </a:rPr>
                        <a:t>データサイエンス（ビッグデータ、</a:t>
                      </a:r>
                      <a:r>
                        <a:rPr kumimoji="1" lang="en-US" altLang="ja-JP" sz="1350" kern="1200" dirty="0">
                          <a:solidFill>
                            <a:schemeClr val="tx1"/>
                          </a:solidFill>
                          <a:latin typeface="+mn-lt"/>
                          <a:ea typeface="+mn-ea"/>
                          <a:cs typeface="+mn-cs"/>
                        </a:rPr>
                        <a:t>ICT</a:t>
                      </a:r>
                      <a:r>
                        <a:rPr kumimoji="1" lang="ja-JP" altLang="en-US" sz="1350" kern="1200" dirty="0" err="1">
                          <a:solidFill>
                            <a:schemeClr val="tx1"/>
                          </a:solidFill>
                          <a:latin typeface="+mn-lt"/>
                          <a:ea typeface="+mn-ea"/>
                          <a:cs typeface="+mn-cs"/>
                        </a:rPr>
                        <a:t>、</a:t>
                      </a:r>
                      <a:r>
                        <a:rPr kumimoji="1" lang="en-US" altLang="ja-JP" sz="1350" kern="1200" dirty="0" err="1">
                          <a:solidFill>
                            <a:schemeClr val="tx1"/>
                          </a:solidFill>
                          <a:latin typeface="+mn-lt"/>
                          <a:ea typeface="+mn-ea"/>
                          <a:cs typeface="+mn-cs"/>
                        </a:rPr>
                        <a:t>IoT</a:t>
                      </a:r>
                      <a:r>
                        <a:rPr kumimoji="1" lang="en-US" altLang="ja-JP" sz="1350" kern="1200" dirty="0">
                          <a:solidFill>
                            <a:schemeClr val="tx1"/>
                          </a:solidFill>
                          <a:latin typeface="+mn-lt"/>
                          <a:ea typeface="+mn-ea"/>
                          <a:cs typeface="+mn-cs"/>
                        </a:rPr>
                        <a:t>)</a:t>
                      </a:r>
                      <a:r>
                        <a:rPr kumimoji="1" lang="ja-JP" altLang="en-US" sz="1350" kern="1200" dirty="0">
                          <a:solidFill>
                            <a:schemeClr val="tx1"/>
                          </a:solidFill>
                          <a:latin typeface="+mn-lt"/>
                          <a:ea typeface="+mn-ea"/>
                          <a:cs typeface="+mn-cs"/>
                        </a:rPr>
                        <a:t>の活用事例</a:t>
                      </a:r>
                      <a:endParaRPr kumimoji="1" lang="ja-JP" altLang="en-US" dirty="0">
                        <a:solidFill>
                          <a:schemeClr val="tx1"/>
                        </a:solidFill>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大阪市の地域福祉等の向上のための有効性実証検証にかかるデータ分析（委託事業）</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大阪市立大学</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　公共データ解析プロジェクト（経済学研究科・文学研究科・生活科学研究科・創造都市研究科）、</a:t>
                      </a:r>
                      <a:r>
                        <a:rPr lang="ja-JP" altLang="en-US" sz="1100" dirty="0">
                          <a:solidFill>
                            <a:schemeClr val="tx1"/>
                          </a:solidFill>
                          <a:latin typeface="Meiryo UI" panose="020B0604030504040204" pitchFamily="50" charset="-128"/>
                          <a:ea typeface="Meiryo UI" panose="020B0604030504040204" pitchFamily="50" charset="-128"/>
                        </a:rPr>
                        <a:t>地域連携センター</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大阪市福祉局</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大阪市</a:t>
                      </a:r>
                      <a:r>
                        <a:rPr kumimoji="1" lang="en-US" altLang="ja-JP" sz="1100" dirty="0">
                          <a:solidFill>
                            <a:schemeClr val="tx1"/>
                          </a:solidFill>
                          <a:latin typeface="Meiryo UI" panose="020B0604030504040204" pitchFamily="50" charset="-128"/>
                          <a:ea typeface="Meiryo UI" panose="020B0604030504040204" pitchFamily="50" charset="-128"/>
                        </a:rPr>
                        <a:t>ICT</a:t>
                      </a:r>
                      <a:r>
                        <a:rPr kumimoji="1" lang="ja-JP" altLang="en-US" sz="1100" dirty="0">
                          <a:solidFill>
                            <a:schemeClr val="tx1"/>
                          </a:solidFill>
                          <a:latin typeface="Meiryo UI" panose="020B0604030504040204" pitchFamily="50" charset="-128"/>
                          <a:ea typeface="Meiryo UI" panose="020B0604030504040204" pitchFamily="50" charset="-128"/>
                        </a:rPr>
                        <a:t>戦略室</a:t>
                      </a:r>
                    </a:p>
                  </a:txBody>
                  <a:tcPr anchor="ctr"/>
                </a:tc>
                <a:extLst>
                  <a:ext uri="{0D108BD9-81ED-4DB2-BD59-A6C34878D82A}">
                    <a16:rowId xmlns:a16="http://schemas.microsoft.com/office/drawing/2014/main" xmlns="" val="10002"/>
                  </a:ext>
                </a:extLst>
              </a:tr>
              <a:tr h="171175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dirty="0">
                          <a:solidFill>
                            <a:schemeClr val="tx1"/>
                          </a:solidFill>
                        </a:rPr>
                        <a:t>社会実験の活用事例</a:t>
                      </a:r>
                      <a:endParaRPr lang="en-US" altLang="ja-JP" dirty="0">
                        <a:solidFill>
                          <a:schemeClr val="tx1"/>
                        </a:solidFill>
                      </a:endParaRPr>
                    </a:p>
                    <a:p>
                      <a:endParaRPr kumimoji="1" lang="ja-JP" altLang="en-US" dirty="0">
                        <a:solidFill>
                          <a:schemeClr val="tx1"/>
                        </a:solidFill>
                      </a:endParaRPr>
                    </a:p>
                  </a:txBody>
                  <a:tcPr anchor="ctr"/>
                </a:tc>
                <a:tc>
                  <a:txBody>
                    <a:bodyPr/>
                    <a:lstStyle/>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UR</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白鷺団地の活性化</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◆大阪湾の水産資源再利用</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◆生物多様性の保全、外来生物対策</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◆松原市ボッチャ大会</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◆アミティ舞洲スポーツ大会</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◆堺市マイスタディ事業支援</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◆堺市民オリンピック実施支援</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◆河内長野市の竹の堆肥化</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◆泉北ほっとけないネットワーク</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◆オープンナガヤ大阪</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0" dirty="0">
                          <a:solidFill>
                            <a:schemeClr val="tx1"/>
                          </a:solidFill>
                          <a:latin typeface="Meiryo UI" panose="020B0604030504040204" pitchFamily="50" charset="-128"/>
                          <a:ea typeface="Meiryo UI" panose="020B0604030504040204" pitchFamily="50" charset="-128"/>
                        </a:rPr>
                        <a:t>◆西成情報アーカイブネット</a:t>
                      </a:r>
                      <a:endParaRPr kumimoji="1" lang="en-US" altLang="ja-JP" sz="1100" b="0" dirty="0">
                        <a:solidFill>
                          <a:schemeClr val="tx1"/>
                        </a:solidFill>
                        <a:latin typeface="Meiryo UI" panose="020B0604030504040204" pitchFamily="50" charset="-128"/>
                        <a:ea typeface="Meiryo UI" panose="020B0604030504040204" pitchFamily="50" charset="-128"/>
                      </a:endParaRPr>
                    </a:p>
                    <a:p>
                      <a:r>
                        <a:rPr kumimoji="1" lang="ja-JP" altLang="en-US" sz="1100" b="0" dirty="0">
                          <a:solidFill>
                            <a:schemeClr val="tx1"/>
                          </a:solidFill>
                          <a:latin typeface="Meiryo UI" panose="020B0604030504040204" pitchFamily="50" charset="-128"/>
                          <a:ea typeface="Meiryo UI" panose="020B0604030504040204" pitchFamily="50" charset="-128"/>
                        </a:rPr>
                        <a:t>◆生きた建築フェスティバル</a:t>
                      </a:r>
                    </a:p>
                  </a:txBody>
                  <a:tcPr anchor="ct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大阪府立大学</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effectLst/>
                          <a:latin typeface="Meiryo UI" panose="020B0604030504040204" pitchFamily="50" charset="-128"/>
                          <a:ea typeface="Meiryo UI" panose="020B0604030504040204" pitchFamily="50" charset="-128"/>
                        </a:rPr>
                        <a:t>　人間社会システム科学研究科、</a:t>
                      </a:r>
                      <a:r>
                        <a:rPr kumimoji="1" lang="ja-JP" altLang="en-US" sz="1100" dirty="0">
                          <a:solidFill>
                            <a:schemeClr val="tx1"/>
                          </a:solidFill>
                          <a:latin typeface="Meiryo UI" panose="020B0604030504040204" pitchFamily="50" charset="-128"/>
                          <a:ea typeface="Meiryo UI" panose="020B0604030504040204" pitchFamily="50" charset="-128"/>
                        </a:rPr>
                        <a:t>生命環境科学研究科、総合リハビリテーション学研究科、研究推進機構</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大阪市立大学</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　生活科学研究科、工学研究科、都市研究プラザ、 地域連携センター</a:t>
                      </a:r>
                    </a:p>
                  </a:txBody>
                  <a:tcPr anchor="ct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ＵＲ都市機構</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府環境農林水産総合研究所</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松原市</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河内長野市</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堺市</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大阪市立住まい情報センター</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大阪市区役所</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大阪市都市整備局</a:t>
                      </a:r>
                    </a:p>
                  </a:txBody>
                  <a:tcPr anchor="ctr"/>
                </a:tc>
                <a:extLst>
                  <a:ext uri="{0D108BD9-81ED-4DB2-BD59-A6C34878D82A}">
                    <a16:rowId xmlns:a16="http://schemas.microsoft.com/office/drawing/2014/main" xmlns="" val="10003"/>
                  </a:ext>
                </a:extLst>
              </a:tr>
              <a:tr h="104879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dirty="0">
                          <a:solidFill>
                            <a:schemeClr val="tx1"/>
                          </a:solidFill>
                        </a:rPr>
                        <a:t>プラットフォームの活用事例</a:t>
                      </a:r>
                      <a:endParaRPr lang="en-US" altLang="ja-JP" dirty="0">
                        <a:solidFill>
                          <a:schemeClr val="tx1"/>
                        </a:solidFill>
                      </a:endParaRPr>
                    </a:p>
                    <a:p>
                      <a:endParaRPr kumimoji="1" lang="ja-JP" altLang="en-US" dirty="0">
                        <a:solidFill>
                          <a:schemeClr val="tx1"/>
                        </a:solidFill>
                      </a:endParaRP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COC</a:t>
                      </a:r>
                      <a:r>
                        <a:rPr lang="ja-JP" altLang="en-US" sz="1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COC</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CR</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テーブル、</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CR</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ラボ</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◆都市防災教育研究センター</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・地域防災教育</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◆生活困窮者自立支援事業者研修会</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◆湾岸５区津波対策支援　</a:t>
                      </a:r>
                    </a:p>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大阪府立大学</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大阪市立大学</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　都市防災教育研究センター、公共データ解析プロジェクト、地域連携センター</a:t>
                      </a: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大阪市区役所</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大阪市福祉局</a:t>
                      </a:r>
                    </a:p>
                  </a:txBody>
                  <a:tcPr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174987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71D0239-3FD9-4420-B551-8A6D775683A2}" type="slidenum">
              <a:rPr kumimoji="1" lang="ja-JP" altLang="en-US" smtClean="0"/>
              <a:t>11</a:t>
            </a:fld>
            <a:endParaRPr kumimoji="1" lang="ja-JP" altLang="en-US"/>
          </a:p>
        </p:txBody>
      </p:sp>
      <p:sp>
        <p:nvSpPr>
          <p:cNvPr id="3" name="テキスト ボックス 2"/>
          <p:cNvSpPr txBox="1"/>
          <p:nvPr/>
        </p:nvSpPr>
        <p:spPr>
          <a:xfrm>
            <a:off x="1370692" y="315664"/>
            <a:ext cx="6686302" cy="461665"/>
          </a:xfrm>
          <a:prstGeom prst="rect">
            <a:avLst/>
          </a:prstGeom>
          <a:noFill/>
        </p:spPr>
        <p:txBody>
          <a:bodyPr wrap="square" rtlCol="0">
            <a:spAutoFit/>
          </a:bodyPr>
          <a:lstStyle/>
          <a:p>
            <a:pPr algn="ctr"/>
            <a:r>
              <a:rPr kumimoji="1" lang="en-US" altLang="ja-JP" sz="2400" dirty="0" smtClean="0">
                <a:latin typeface="Meiryo UI" panose="020B0604030504040204" pitchFamily="50" charset="-128"/>
                <a:ea typeface="Meiryo UI" panose="020B0604030504040204" pitchFamily="50" charset="-128"/>
              </a:rPr>
              <a:t>7</a:t>
            </a:r>
            <a:r>
              <a:rPr kumimoji="1" lang="ja-JP" altLang="en-US" sz="2400" dirty="0" err="1" smtClean="0">
                <a:latin typeface="Meiryo UI" panose="020B0604030504040204" pitchFamily="50" charset="-128"/>
                <a:ea typeface="Meiryo UI" panose="020B0604030504040204" pitchFamily="50" charset="-128"/>
              </a:rPr>
              <a:t>．</a:t>
            </a:r>
            <a:r>
              <a:rPr kumimoji="1" lang="ja-JP" altLang="en-US" sz="2400" dirty="0" smtClean="0">
                <a:latin typeface="Meiryo UI" panose="020B0604030504040204" pitchFamily="50" charset="-128"/>
                <a:ea typeface="Meiryo UI" panose="020B0604030504040204" pitchFamily="50" charset="-128"/>
              </a:rPr>
              <a:t>スマートシティの実現に向けた行政と大学の課題</a:t>
            </a:r>
            <a:endParaRPr kumimoji="1" lang="ja-JP" altLang="en-US" sz="2400" dirty="0">
              <a:latin typeface="Meiryo UI" panose="020B0604030504040204" pitchFamily="50" charset="-128"/>
              <a:ea typeface="Meiryo UI" panose="020B0604030504040204" pitchFamily="50" charset="-128"/>
            </a:endParaRPr>
          </a:p>
        </p:txBody>
      </p:sp>
      <p:cxnSp>
        <p:nvCxnSpPr>
          <p:cNvPr id="4" name="直線コネクタ 3"/>
          <p:cNvCxnSpPr/>
          <p:nvPr/>
        </p:nvCxnSpPr>
        <p:spPr>
          <a:xfrm>
            <a:off x="1426674" y="836717"/>
            <a:ext cx="6455442" cy="0"/>
          </a:xfrm>
          <a:prstGeom prst="line">
            <a:avLst/>
          </a:prstGeom>
        </p:spPr>
        <p:style>
          <a:lnRef idx="1">
            <a:schemeClr val="dk1"/>
          </a:lnRef>
          <a:fillRef idx="0">
            <a:schemeClr val="dk1"/>
          </a:fillRef>
          <a:effectRef idx="0">
            <a:schemeClr val="dk1"/>
          </a:effectRef>
          <a:fontRef idx="minor">
            <a:schemeClr val="tx1"/>
          </a:fontRef>
        </p:style>
      </p:cxnSp>
      <p:sp>
        <p:nvSpPr>
          <p:cNvPr id="6" name="テキスト ボックス 5"/>
          <p:cNvSpPr txBox="1"/>
          <p:nvPr/>
        </p:nvSpPr>
        <p:spPr>
          <a:xfrm>
            <a:off x="298819" y="1073894"/>
            <a:ext cx="1134204" cy="2675955"/>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marL="2700000" indent="-2700000" algn="ctr" fontAlgn="base">
              <a:lnSpc>
                <a:spcPts val="3000"/>
              </a:lnSpc>
              <a:spcAft>
                <a:spcPct val="0"/>
              </a:spcAft>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行　政</a:t>
            </a:r>
            <a:endPar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426674" y="1073894"/>
            <a:ext cx="7537814" cy="2660278"/>
          </a:xfrm>
          <a:prstGeom prst="rect">
            <a:avLst/>
          </a:prstGeom>
          <a:solidFill>
            <a:schemeClr val="accent1">
              <a:lumMod val="20000"/>
              <a:lumOff val="80000"/>
            </a:schemeClr>
          </a:solidFill>
          <a:ln>
            <a:noFill/>
          </a:ln>
        </p:spPr>
        <p:txBody>
          <a:bodyPr wrap="square" anchor="ctr">
            <a:noAutofit/>
          </a:bodyPr>
          <a:lstStyle/>
          <a:p>
            <a:pPr>
              <a:spcAft>
                <a:spcPts val="600"/>
              </a:spcAft>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・目指すべき「スマートシティ」の概念が確立されていない。</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・縦割り組織での対応になりがちである。</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・これまで、都市課題の解決のために、データ収集やモデル事業、社会実験などを実施する、シンクタンク的役割を果たす組織が存在しなかった。</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・行政のもつ公共データ</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を府民・市民</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のニーズに沿った価値ある判断材料として活用する　「情報のインテリジェンス」　が不十分である。</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・都市課題の解決に向けて実務ができるスペシャリストが育っていない。</a:t>
            </a:r>
          </a:p>
        </p:txBody>
      </p:sp>
      <p:sp>
        <p:nvSpPr>
          <p:cNvPr id="8" name="正方形/長方形 7"/>
          <p:cNvSpPr/>
          <p:nvPr/>
        </p:nvSpPr>
        <p:spPr>
          <a:xfrm>
            <a:off x="1426674" y="3793592"/>
            <a:ext cx="7537814" cy="2675898"/>
          </a:xfrm>
          <a:prstGeom prst="rect">
            <a:avLst/>
          </a:prstGeom>
          <a:solidFill>
            <a:schemeClr val="accent1">
              <a:lumMod val="20000"/>
              <a:lumOff val="80000"/>
            </a:schemeClr>
          </a:solidFill>
          <a:ln>
            <a:noFill/>
          </a:ln>
        </p:spPr>
        <p:txBody>
          <a:bodyPr wrap="square" anchor="ctr">
            <a:noAutofit/>
          </a:bodyPr>
          <a:lstStyle/>
          <a:p>
            <a:pPr>
              <a:spcAft>
                <a:spcPts val="600"/>
              </a:spcAft>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・行政ニーズの</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受皿</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となる機能や、学内シーズと行政ニーズをマッチングする機能が不十分である。</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・教員の教育研究等にかかる負担が増大しており、シンクタンク機能を果たしていく余裕がなくなってきている。</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・既に、教員個別の活動や、対象を限定した取組み実績はあるが、府市を巻き込んだ組織的な活動に至っている例は少ない。</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87669" y="3793563"/>
            <a:ext cx="1139005" cy="2699312"/>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marL="2700000" indent="-2700000" algn="ctr" fontAlgn="base">
              <a:lnSpc>
                <a:spcPts val="3000"/>
              </a:lnSpc>
              <a:spcAft>
                <a:spcPct val="0"/>
              </a:spcAft>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　学</a:t>
            </a:r>
            <a:endPar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76945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71D0239-3FD9-4420-B551-8A6D775683A2}" type="slidenum">
              <a:rPr lang="ja-JP" altLang="en-US" smtClean="0">
                <a:solidFill>
                  <a:prstClr val="black">
                    <a:tint val="75000"/>
                  </a:prstClr>
                </a:solidFill>
              </a:rPr>
              <a:pPr/>
              <a:t>12</a:t>
            </a:fld>
            <a:endParaRPr lang="ja-JP" altLang="en-US">
              <a:solidFill>
                <a:prstClr val="black">
                  <a:tint val="75000"/>
                </a:prstClr>
              </a:solidFill>
            </a:endParaRPr>
          </a:p>
        </p:txBody>
      </p:sp>
      <p:sp>
        <p:nvSpPr>
          <p:cNvPr id="3" name="テキスト ボックス 2"/>
          <p:cNvSpPr txBox="1"/>
          <p:nvPr/>
        </p:nvSpPr>
        <p:spPr>
          <a:xfrm>
            <a:off x="611560" y="2348880"/>
            <a:ext cx="8136904" cy="1077218"/>
          </a:xfrm>
          <a:prstGeom prst="rect">
            <a:avLst/>
          </a:prstGeom>
          <a:noFill/>
        </p:spPr>
        <p:txBody>
          <a:bodyPr wrap="square" rtlCol="0">
            <a:spAutoFit/>
          </a:bodyPr>
          <a:lstStyle/>
          <a:p>
            <a:r>
              <a:rPr lang="ja-JP" altLang="en-US" sz="3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第３部</a:t>
            </a:r>
            <a:r>
              <a:rPr lang="ja-JP" altLang="en-US" sz="3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3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スマートシティの実現に</a:t>
            </a:r>
            <a:r>
              <a:rPr lang="ja-JP" altLang="en-US" sz="3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向けた</a:t>
            </a:r>
            <a:endParaRPr lang="en-US" altLang="ja-JP" sz="3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3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3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新たなシンクタンク機能の構築</a:t>
            </a:r>
            <a:endParaRPr lang="en-US" altLang="ja-JP" sz="3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72634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50625" y="1637341"/>
            <a:ext cx="8855878" cy="5011370"/>
            <a:chOff x="-104452" y="980707"/>
            <a:chExt cx="8855878" cy="4889963"/>
          </a:xfrm>
        </p:grpSpPr>
        <p:sp>
          <p:nvSpPr>
            <p:cNvPr id="3" name="円/楕円 2"/>
            <p:cNvSpPr/>
            <p:nvPr/>
          </p:nvSpPr>
          <p:spPr>
            <a:xfrm>
              <a:off x="377216" y="1055077"/>
              <a:ext cx="3269923" cy="3121796"/>
            </a:xfrm>
            <a:prstGeom prst="ellipse">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円/楕円 10"/>
            <p:cNvSpPr/>
            <p:nvPr/>
          </p:nvSpPr>
          <p:spPr>
            <a:xfrm>
              <a:off x="4275581" y="980707"/>
              <a:ext cx="2866831" cy="2744106"/>
            </a:xfrm>
            <a:prstGeom prst="ellipse">
              <a:avLst/>
            </a:prstGeom>
            <a:solidFill>
              <a:schemeClr val="accent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円/楕円 12"/>
            <p:cNvSpPr/>
            <p:nvPr/>
          </p:nvSpPr>
          <p:spPr>
            <a:xfrm>
              <a:off x="2925823" y="3365744"/>
              <a:ext cx="2549950" cy="2454268"/>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1221981" y="1227873"/>
              <a:ext cx="1518364" cy="276999"/>
            </a:xfrm>
            <a:prstGeom prst="rect">
              <a:avLst/>
            </a:prstGeom>
            <a:noFill/>
          </p:spPr>
          <p:txBody>
            <a:bodyPr wrap="none" rtlCol="0">
              <a:spAutoFit/>
            </a:bodyPr>
            <a:lstStyle/>
            <a:p>
              <a:r>
                <a:rPr lang="en-US" altLang="ja-JP" sz="1200" b="1"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様々なビッグデータ</a:t>
              </a:r>
            </a:p>
          </p:txBody>
        </p:sp>
        <p:sp>
          <p:nvSpPr>
            <p:cNvPr id="14" name="円/楕円 13"/>
            <p:cNvSpPr/>
            <p:nvPr/>
          </p:nvSpPr>
          <p:spPr>
            <a:xfrm>
              <a:off x="766563" y="1558149"/>
              <a:ext cx="1222402" cy="1178588"/>
            </a:xfrm>
            <a:prstGeom prst="ellipse">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863332" y="1684087"/>
              <a:ext cx="992579" cy="415498"/>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公共保有情報</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（匿名化）</a:t>
              </a:r>
            </a:p>
          </p:txBody>
        </p:sp>
        <p:sp>
          <p:nvSpPr>
            <p:cNvPr id="16" name="円/楕円 15"/>
            <p:cNvSpPr/>
            <p:nvPr/>
          </p:nvSpPr>
          <p:spPr>
            <a:xfrm>
              <a:off x="759117" y="2740310"/>
              <a:ext cx="1138024" cy="1135465"/>
            </a:xfrm>
            <a:prstGeom prst="ellipse">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894554" y="2875044"/>
              <a:ext cx="902811" cy="253916"/>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利用者データ</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773371" y="3190560"/>
              <a:ext cx="1112805" cy="405432"/>
            </a:xfrm>
            <a:prstGeom prst="rect">
              <a:avLst/>
            </a:prstGeom>
            <a:noFill/>
          </p:spPr>
          <p:txBody>
            <a:bodyPr wrap="none" rtlCol="0">
              <a:spAutoFit/>
            </a:bodyPr>
            <a:lstStyle/>
            <a:p>
              <a:r>
                <a:rPr lang="en-US" altLang="ja-JP" sz="1050" dirty="0">
                  <a:latin typeface="Meiryo UI" panose="020B0604030504040204" pitchFamily="50" charset="-128"/>
                  <a:ea typeface="Meiryo UI" panose="020B0604030504040204" pitchFamily="50" charset="-128"/>
                  <a:cs typeface="Meiryo UI" panose="020B0604030504040204" pitchFamily="50" charset="-128"/>
                </a:rPr>
                <a:t>WEB</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検索</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ETC</a:t>
              </a:r>
              <a:r>
                <a:rPr lang="ja-JP" altLang="en-US" sz="1050" dirty="0" err="1"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IC</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カード</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等</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円/楕円 18"/>
            <p:cNvSpPr/>
            <p:nvPr/>
          </p:nvSpPr>
          <p:spPr>
            <a:xfrm>
              <a:off x="2036452" y="2689624"/>
              <a:ext cx="1147154" cy="1070837"/>
            </a:xfrm>
            <a:prstGeom prst="ellipse">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2207886" y="2813869"/>
              <a:ext cx="768159" cy="253916"/>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行動データ</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2218799" y="3063735"/>
              <a:ext cx="893193" cy="577081"/>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位置情報</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チェックイン</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ライフログ　等</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円/楕円 22"/>
            <p:cNvSpPr/>
            <p:nvPr/>
          </p:nvSpPr>
          <p:spPr>
            <a:xfrm>
              <a:off x="2048828" y="1541328"/>
              <a:ext cx="1152239" cy="1146650"/>
            </a:xfrm>
            <a:prstGeom prst="ellipse">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2167930" y="1665685"/>
              <a:ext cx="914033" cy="253916"/>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オープンデータ</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2262284" y="1817441"/>
              <a:ext cx="910827" cy="861774"/>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天候情報</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地図情報</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交通情報</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観光情報</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防災情報　等</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779041" y="2077268"/>
              <a:ext cx="1233401" cy="415498"/>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匿名性が確保された公共保有の情報</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4665522" y="1327239"/>
              <a:ext cx="2257349" cy="461665"/>
            </a:xfrm>
            <a:prstGeom prst="rect">
              <a:avLst/>
            </a:prstGeom>
            <a:noFill/>
          </p:spPr>
          <p:txBody>
            <a:bodyPr wrap="none" rtlCol="0">
              <a:spAutoFit/>
            </a:bodyPr>
            <a:lstStyle/>
            <a:p>
              <a:pPr algn="ct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モデル・フィールド</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（実証社会実験を展開する場）</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5683670" y="1911911"/>
              <a:ext cx="1410964" cy="1569660"/>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モデル的に展開する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フィールドの確保、</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エリアの設定</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データの抽出や分析</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固有の都市課題・</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地域課題に対応</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3522658" y="3891827"/>
              <a:ext cx="1428596" cy="300082"/>
            </a:xfrm>
            <a:prstGeom prst="rect">
              <a:avLst/>
            </a:prstGeom>
            <a:noFill/>
          </p:spPr>
          <p:txBody>
            <a:bodyPr wrap="none" rtlCol="0">
              <a:spAutoFit/>
            </a:bodyPr>
            <a:lstStyle/>
            <a:p>
              <a:pPr algn="ctr"/>
              <a:r>
                <a:rPr lang="en-US" altLang="ja-JP" sz="1350" b="1" dirty="0">
                  <a:latin typeface="Meiryo UI" panose="020B0604030504040204" pitchFamily="50" charset="-128"/>
                  <a:ea typeface="Meiryo UI" panose="020B0604030504040204" pitchFamily="50" charset="-128"/>
                  <a:cs typeface="Meiryo UI" panose="020B0604030504040204" pitchFamily="50" charset="-128"/>
                </a:rPr>
                <a:t>③</a:t>
              </a:r>
              <a:r>
                <a:rPr lang="ja-JP" altLang="en-US" sz="1350" b="1" dirty="0">
                  <a:latin typeface="Meiryo UI" panose="020B0604030504040204" pitchFamily="50" charset="-128"/>
                  <a:ea typeface="Meiryo UI" panose="020B0604030504040204" pitchFamily="50" charset="-128"/>
                  <a:cs typeface="Meiryo UI" panose="020B0604030504040204" pitchFamily="50" charset="-128"/>
                </a:rPr>
                <a:t>プラットフォーム</a:t>
              </a:r>
              <a:endParaRPr lang="en-US" altLang="ja-JP" sz="13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3111119" y="4205596"/>
              <a:ext cx="2350323" cy="1015663"/>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データの蓄積・提供・活用・分析</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と実証社会実験を展開できる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ステークホルダーによる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プラットフォームの形成</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（地域</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公共</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民間</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大学　等）</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円/楕円 30"/>
            <p:cNvSpPr/>
            <p:nvPr/>
          </p:nvSpPr>
          <p:spPr>
            <a:xfrm>
              <a:off x="4366315" y="1854907"/>
              <a:ext cx="1389159" cy="1434857"/>
            </a:xfrm>
            <a:prstGeom prst="ellipse">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4564606" y="1959647"/>
              <a:ext cx="992579" cy="415498"/>
            </a:xfrm>
            <a:prstGeom prst="rect">
              <a:avLst/>
            </a:prstGeom>
            <a:noFill/>
          </p:spPr>
          <p:txBody>
            <a:bodyPr wrap="none" rtlCol="0">
              <a:spAutoFit/>
            </a:bodyPr>
            <a:lstStyle/>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固有のデータ</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（適宜追加）</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4539720" y="2291017"/>
              <a:ext cx="1127232" cy="900246"/>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スマートシティ</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を展望した</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地域固有の調査</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や情報等</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の収集・分析</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二等辺三角形 33"/>
            <p:cNvSpPr/>
            <p:nvPr/>
          </p:nvSpPr>
          <p:spPr>
            <a:xfrm rot="17050223" flipV="1">
              <a:off x="6663353" y="3009524"/>
              <a:ext cx="1231414" cy="259233"/>
            </a:xfrm>
            <a:prstGeom prst="triangle">
              <a:avLst>
                <a:gd name="adj" fmla="val 4924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上下矢印 1"/>
            <p:cNvSpPr/>
            <p:nvPr/>
          </p:nvSpPr>
          <p:spPr>
            <a:xfrm rot="9376649">
              <a:off x="3521623" y="3187264"/>
              <a:ext cx="363474" cy="52469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上下矢印 34"/>
            <p:cNvSpPr/>
            <p:nvPr/>
          </p:nvSpPr>
          <p:spPr>
            <a:xfrm rot="3117070">
              <a:off x="3842439" y="1927384"/>
              <a:ext cx="363474" cy="51245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上下矢印 37"/>
            <p:cNvSpPr/>
            <p:nvPr/>
          </p:nvSpPr>
          <p:spPr>
            <a:xfrm rot="2009611">
              <a:off x="4759475" y="3281761"/>
              <a:ext cx="363474" cy="47674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台形 5"/>
            <p:cNvSpPr/>
            <p:nvPr/>
          </p:nvSpPr>
          <p:spPr>
            <a:xfrm rot="10800000">
              <a:off x="-104452" y="986843"/>
              <a:ext cx="7649683" cy="4883827"/>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下矢印 7"/>
            <p:cNvSpPr/>
            <p:nvPr/>
          </p:nvSpPr>
          <p:spPr>
            <a:xfrm>
              <a:off x="7741454" y="4012157"/>
              <a:ext cx="363474" cy="6413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二等辺三角形 39"/>
            <p:cNvSpPr/>
            <p:nvPr/>
          </p:nvSpPr>
          <p:spPr>
            <a:xfrm rot="6250924" flipV="1">
              <a:off x="6184917" y="4910519"/>
              <a:ext cx="1231414" cy="259233"/>
            </a:xfrm>
            <a:prstGeom prst="triangle">
              <a:avLst>
                <a:gd name="adj" fmla="val 4924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台形 8"/>
            <p:cNvSpPr/>
            <p:nvPr/>
          </p:nvSpPr>
          <p:spPr>
            <a:xfrm>
              <a:off x="7212001" y="3129213"/>
              <a:ext cx="1539425" cy="663836"/>
            </a:xfrm>
            <a:prstGeom prst="trapezoid">
              <a:avLst>
                <a:gd name="adj" fmla="val 637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見える化</a:t>
              </a:r>
            </a:p>
          </p:txBody>
        </p:sp>
        <p:sp>
          <p:nvSpPr>
            <p:cNvPr id="41" name="台形 40"/>
            <p:cNvSpPr/>
            <p:nvPr/>
          </p:nvSpPr>
          <p:spPr>
            <a:xfrm>
              <a:off x="7064969" y="4801779"/>
              <a:ext cx="1686457" cy="666308"/>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社会実装</a:t>
              </a:r>
            </a:p>
          </p:txBody>
        </p:sp>
      </p:grpSp>
      <p:sp>
        <p:nvSpPr>
          <p:cNvPr id="37" name="テキスト ボックス 36"/>
          <p:cNvSpPr txBox="1"/>
          <p:nvPr/>
        </p:nvSpPr>
        <p:spPr>
          <a:xfrm>
            <a:off x="332940" y="336725"/>
            <a:ext cx="8291248" cy="461665"/>
          </a:xfrm>
          <a:prstGeom prst="rect">
            <a:avLst/>
          </a:prstGeom>
          <a:noFill/>
        </p:spPr>
        <p:txBody>
          <a:bodyPr wrap="square" rtlCol="0">
            <a:spAutoFit/>
          </a:bodyPr>
          <a:lstStyle/>
          <a:p>
            <a:pPr algn="ctr"/>
            <a:r>
              <a:rPr lang="ja-JP" altLang="en-US" sz="2400" dirty="0" smtClean="0">
                <a:latin typeface="Meiryo UI" panose="020B0604030504040204" pitchFamily="50" charset="-128"/>
                <a:ea typeface="Meiryo UI" panose="020B0604030504040204" pitchFamily="50" charset="-128"/>
              </a:rPr>
              <a:t>８．スマートシティの実現に向けた都市</a:t>
            </a:r>
            <a:r>
              <a:rPr lang="ja-JP" altLang="en-US" sz="2400" dirty="0">
                <a:latin typeface="Meiryo UI" panose="020B0604030504040204" pitchFamily="50" charset="-128"/>
                <a:ea typeface="Meiryo UI" panose="020B0604030504040204" pitchFamily="50" charset="-128"/>
              </a:rPr>
              <a:t>課題解決のプロセス</a:t>
            </a:r>
          </a:p>
        </p:txBody>
      </p:sp>
      <p:sp>
        <p:nvSpPr>
          <p:cNvPr id="42" name="テキスト ボックス 41"/>
          <p:cNvSpPr txBox="1"/>
          <p:nvPr/>
        </p:nvSpPr>
        <p:spPr>
          <a:xfrm>
            <a:off x="481771" y="898677"/>
            <a:ext cx="8249063" cy="738664"/>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①データサイエンス（ビッグデータ、</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IoT) ②</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社会実験 ③プラットフォーム を活用し、各種の都市課題の見える化（顕在化）とインテグレーション化（統合化）を図り、社会実装を目指す。さらに、実装された社会から新たな課題が発掘され循環型（ＰＤＣＡ）プロセスとなる。</a:t>
            </a:r>
          </a:p>
        </p:txBody>
      </p:sp>
      <p:sp>
        <p:nvSpPr>
          <p:cNvPr id="10" name="スライド番号プレースホルダー 9"/>
          <p:cNvSpPr>
            <a:spLocks noGrp="1"/>
          </p:cNvSpPr>
          <p:nvPr>
            <p:ph type="sldNum" sz="quarter" idx="12"/>
          </p:nvPr>
        </p:nvSpPr>
        <p:spPr/>
        <p:txBody>
          <a:bodyPr/>
          <a:lstStyle/>
          <a:p>
            <a:fld id="{F71D0239-3FD9-4420-B551-8A6D775683A2}" type="slidenum">
              <a:rPr kumimoji="1" lang="ja-JP" altLang="en-US" smtClean="0">
                <a:solidFill>
                  <a:schemeClr val="tx1"/>
                </a:solidFill>
              </a:rPr>
              <a:t>13</a:t>
            </a:fld>
            <a:endParaRPr kumimoji="1" lang="ja-JP" altLang="en-US" dirty="0">
              <a:solidFill>
                <a:schemeClr val="tx1"/>
              </a:solidFill>
            </a:endParaRPr>
          </a:p>
        </p:txBody>
      </p:sp>
      <p:cxnSp>
        <p:nvCxnSpPr>
          <p:cNvPr id="43" name="直線コネクタ 42"/>
          <p:cNvCxnSpPr/>
          <p:nvPr/>
        </p:nvCxnSpPr>
        <p:spPr>
          <a:xfrm flipV="1">
            <a:off x="914194" y="776711"/>
            <a:ext cx="7032152" cy="21679"/>
          </a:xfrm>
          <a:prstGeom prst="line">
            <a:avLst/>
          </a:prstGeom>
        </p:spPr>
        <p:style>
          <a:lnRef idx="1">
            <a:schemeClr val="dk1"/>
          </a:lnRef>
          <a:fillRef idx="0">
            <a:schemeClr val="dk1"/>
          </a:fillRef>
          <a:effectRef idx="0">
            <a:schemeClr val="dk1"/>
          </a:effectRef>
          <a:fontRef idx="minor">
            <a:schemeClr val="tx1"/>
          </a:fontRef>
        </p:style>
      </p:cxnSp>
      <p:grpSp>
        <p:nvGrpSpPr>
          <p:cNvPr id="36" name="グループ化 35"/>
          <p:cNvGrpSpPr/>
          <p:nvPr/>
        </p:nvGrpSpPr>
        <p:grpSpPr>
          <a:xfrm>
            <a:off x="3408473" y="3121336"/>
            <a:ext cx="986582" cy="777249"/>
            <a:chOff x="3453429" y="3238374"/>
            <a:chExt cx="986582" cy="777249"/>
          </a:xfrm>
          <a:solidFill>
            <a:schemeClr val="accent6">
              <a:lumMod val="40000"/>
              <a:lumOff val="60000"/>
            </a:schemeClr>
          </a:solidFill>
        </p:grpSpPr>
        <p:sp>
          <p:nvSpPr>
            <p:cNvPr id="12" name="フローチャート: 磁気ディスク 11"/>
            <p:cNvSpPr/>
            <p:nvPr/>
          </p:nvSpPr>
          <p:spPr>
            <a:xfrm>
              <a:off x="3463994" y="3238374"/>
              <a:ext cx="953029" cy="777249"/>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3453429" y="3488017"/>
              <a:ext cx="986582" cy="430887"/>
            </a:xfrm>
            <a:prstGeom prst="rect">
              <a:avLst/>
            </a:prstGeom>
            <a:noFill/>
          </p:spPr>
          <p:txBody>
            <a:bodyPr wrap="square" rtlCol="0">
              <a:spAutoFit/>
            </a:bodyPr>
            <a:lstStyle/>
            <a:p>
              <a:pPr algn="ctr"/>
              <a:r>
                <a:rPr kumimoji="1"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データマネジメントセンター</a:t>
              </a:r>
            </a:p>
          </p:txBody>
        </p:sp>
      </p:grpSp>
    </p:spTree>
    <p:extLst>
      <p:ext uri="{BB962C8B-B14F-4D97-AF65-F5344CB8AC3E}">
        <p14:creationId xmlns:p14="http://schemas.microsoft.com/office/powerpoint/2010/main" val="2235213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正方形/長方形 95"/>
          <p:cNvSpPr/>
          <p:nvPr/>
        </p:nvSpPr>
        <p:spPr>
          <a:xfrm>
            <a:off x="2422106" y="3503886"/>
            <a:ext cx="377996" cy="195772"/>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コネクタ 42"/>
          <p:cNvCxnSpPr/>
          <p:nvPr/>
        </p:nvCxnSpPr>
        <p:spPr>
          <a:xfrm>
            <a:off x="181783" y="711149"/>
            <a:ext cx="874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7E6B08A9-15A9-4A44-A88D-8355F4F9239B}" type="slidenum">
              <a:rPr lang="ja-JP" altLang="en-US" smtClean="0">
                <a:solidFill>
                  <a:schemeClr val="tx1"/>
                </a:solidFill>
              </a:rPr>
              <a:pPr/>
              <a:t>14</a:t>
            </a:fld>
            <a:endParaRPr lang="ja-JP" altLang="en-US" dirty="0">
              <a:solidFill>
                <a:schemeClr val="tx1"/>
              </a:solidFill>
            </a:endParaRPr>
          </a:p>
        </p:txBody>
      </p:sp>
      <p:sp>
        <p:nvSpPr>
          <p:cNvPr id="71" name="テキスト ボックス 70"/>
          <p:cNvSpPr txBox="1"/>
          <p:nvPr/>
        </p:nvSpPr>
        <p:spPr>
          <a:xfrm>
            <a:off x="-203503" y="292180"/>
            <a:ext cx="9709607" cy="461665"/>
          </a:xfrm>
          <a:prstGeom prst="rect">
            <a:avLst/>
          </a:prstGeom>
          <a:noFill/>
          <a:ln>
            <a:noFill/>
          </a:ln>
        </p:spPr>
        <p:txBody>
          <a:bodyPr wrap="square" rtlCol="0">
            <a:spAutoFit/>
          </a:bodyPr>
          <a:lstStyle/>
          <a:p>
            <a:pPr algn="ctr"/>
            <a:r>
              <a:rPr lang="ja-JP" altLang="en-US" sz="2400" dirty="0" smtClean="0">
                <a:latin typeface="Meiryo UI" panose="020B0604030504040204" pitchFamily="50" charset="-128"/>
                <a:ea typeface="Meiryo UI" panose="020B0604030504040204" pitchFamily="50" charset="-128"/>
              </a:rPr>
              <a:t>９．スマートシティの実現に向けた新たな</a:t>
            </a:r>
            <a:r>
              <a:rPr lang="ja-JP" altLang="en-US" sz="2400" spc="-150" dirty="0" smtClean="0">
                <a:latin typeface="Meiryo UI" panose="020B0604030504040204" pitchFamily="50" charset="-128"/>
                <a:ea typeface="Meiryo UI" panose="020B0604030504040204" pitchFamily="50" charset="-128"/>
                <a:cs typeface="Meiryo UI" panose="020B0604030504040204" pitchFamily="50" charset="-128"/>
              </a:rPr>
              <a:t>シンクタンク機能</a:t>
            </a:r>
            <a:r>
              <a:rPr lang="ja-JP" altLang="en-US" sz="2000" spc="-1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spc="-150" dirty="0">
                <a:latin typeface="Meiryo UI" panose="020B0604030504040204" pitchFamily="50" charset="-128"/>
                <a:ea typeface="Meiryo UI" panose="020B0604030504040204" pitchFamily="50" charset="-128"/>
                <a:cs typeface="Meiryo UI" panose="020B0604030504040204" pitchFamily="50" charset="-128"/>
              </a:rPr>
              <a:t>全体イメージ）</a:t>
            </a:r>
            <a:endParaRPr lang="ja-JP" altLang="en-US" sz="2000" spc="-150"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3584005" y="1685052"/>
            <a:ext cx="4449493" cy="400110"/>
          </a:xfrm>
          <a:prstGeom prst="rect">
            <a:avLst/>
          </a:prstGeom>
          <a:solidFill>
            <a:schemeClr val="tx2">
              <a:lumMod val="60000"/>
              <a:lumOff val="40000"/>
            </a:schemeClr>
          </a:solidFill>
          <a:ln>
            <a:noFill/>
          </a:ln>
        </p:spPr>
        <p:txBody>
          <a:bodyPr wrap="square" rtlCol="0">
            <a:spAutoFit/>
          </a:bodyPr>
          <a:lstStyle/>
          <a:p>
            <a:pPr algn="ctr"/>
            <a:r>
              <a:rPr kumimoji="1"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シンクタンク組織</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角丸四角形 51"/>
          <p:cNvSpPr/>
          <p:nvPr/>
        </p:nvSpPr>
        <p:spPr>
          <a:xfrm>
            <a:off x="2651925" y="2145523"/>
            <a:ext cx="6336704" cy="3861010"/>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t"/>
          <a:lstStyle/>
          <a:p>
            <a:endParaRPr lang="ja-JP" altLang="en-US" sz="1600" b="1" dirty="0">
              <a:solidFill>
                <a:prstClr val="black"/>
              </a:solidFill>
            </a:endParaRPr>
          </a:p>
        </p:txBody>
      </p:sp>
      <p:sp>
        <p:nvSpPr>
          <p:cNvPr id="59" name="テキスト ボックス 58"/>
          <p:cNvSpPr txBox="1"/>
          <p:nvPr/>
        </p:nvSpPr>
        <p:spPr>
          <a:xfrm>
            <a:off x="5874613" y="2454874"/>
            <a:ext cx="1743420" cy="336628"/>
          </a:xfrm>
          <a:prstGeom prst="rect">
            <a:avLst/>
          </a:prstGeom>
          <a:solidFill>
            <a:schemeClr val="bg1"/>
          </a:solidFill>
          <a:ln w="28575">
            <a:solidFill>
              <a:srgbClr val="FF0000"/>
            </a:solidFill>
          </a:ln>
        </p:spPr>
        <p:txBody>
          <a:bodyPr wrap="square" rtlCol="0">
            <a:noAutofit/>
          </a:bodyPr>
          <a:lstStyle/>
          <a:p>
            <a:pPr algn="ctr"/>
            <a:r>
              <a:rPr kumimoji="1" lang="en-US" altLang="ja-JP" dirty="0"/>
              <a:t>                   </a:t>
            </a:r>
            <a:r>
              <a:rPr kumimoji="1" lang="ja-JP" altLang="en-US" dirty="0"/>
              <a:t>　</a:t>
            </a:r>
            <a:r>
              <a:rPr kumimoji="1" lang="en-US" altLang="ja-JP" dirty="0"/>
              <a:t>C</a:t>
            </a:r>
            <a:endParaRPr kumimoji="1" lang="ja-JP" altLang="en-US" dirty="0"/>
          </a:p>
        </p:txBody>
      </p:sp>
      <p:sp>
        <p:nvSpPr>
          <p:cNvPr id="67" name="テキスト ボックス 66"/>
          <p:cNvSpPr txBox="1"/>
          <p:nvPr/>
        </p:nvSpPr>
        <p:spPr>
          <a:xfrm>
            <a:off x="5338301" y="2538923"/>
            <a:ext cx="1743420" cy="369332"/>
          </a:xfrm>
          <a:prstGeom prst="rect">
            <a:avLst/>
          </a:prstGeom>
          <a:solidFill>
            <a:schemeClr val="bg1"/>
          </a:solidFill>
          <a:ln w="28575">
            <a:solidFill>
              <a:srgbClr val="FF0000"/>
            </a:solidFill>
          </a:ln>
        </p:spPr>
        <p:txBody>
          <a:bodyPr wrap="square" rtlCol="0">
            <a:spAutoFit/>
          </a:bodyPr>
          <a:lstStyle/>
          <a:p>
            <a:r>
              <a:rPr lang="en-US" altLang="ja-JP" dirty="0"/>
              <a:t>                        B  </a:t>
            </a:r>
            <a:endParaRPr kumimoji="1" lang="ja-JP" altLang="en-US" dirty="0"/>
          </a:p>
        </p:txBody>
      </p:sp>
      <p:sp>
        <p:nvSpPr>
          <p:cNvPr id="73" name="テキスト ボックス 72"/>
          <p:cNvSpPr txBox="1"/>
          <p:nvPr/>
        </p:nvSpPr>
        <p:spPr>
          <a:xfrm>
            <a:off x="2970450" y="2141406"/>
            <a:ext cx="5601218" cy="338554"/>
          </a:xfrm>
          <a:prstGeom prst="rect">
            <a:avLst/>
          </a:prstGeom>
          <a:noFill/>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大学</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教員が</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参画し</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それぞれの専門領域で貢献</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フローチャート: 磁気ディスク 45"/>
          <p:cNvSpPr/>
          <p:nvPr/>
        </p:nvSpPr>
        <p:spPr>
          <a:xfrm rot="5400000">
            <a:off x="-1449743" y="4196445"/>
            <a:ext cx="4239842" cy="735917"/>
          </a:xfrm>
          <a:prstGeom prst="flowChartMagneticDisk">
            <a:avLst/>
          </a:prstGeom>
          <a:solidFill>
            <a:srgbClr val="FFC000"/>
          </a:solidFill>
          <a:ln w="19050">
            <a:solidFill>
              <a:schemeClr val="bg1"/>
            </a:solidFill>
          </a:ln>
        </p:spPr>
        <p:style>
          <a:lnRef idx="2">
            <a:schemeClr val="accent2"/>
          </a:lnRef>
          <a:fillRef idx="1">
            <a:schemeClr val="lt1"/>
          </a:fillRef>
          <a:effectRef idx="0">
            <a:schemeClr val="accent2"/>
          </a:effectRef>
          <a:fontRef idx="minor">
            <a:schemeClr val="dk1"/>
          </a:fontRef>
        </p:style>
        <p:txBody>
          <a:bodyPr vert="vert270" rtlCol="0" anchor="ctr"/>
          <a:lstStyle/>
          <a:p>
            <a:pPr algn="ct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行政機関</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4" name="グループ化 43"/>
          <p:cNvGrpSpPr/>
          <p:nvPr/>
        </p:nvGrpSpPr>
        <p:grpSpPr>
          <a:xfrm>
            <a:off x="1020907" y="5797434"/>
            <a:ext cx="2255523" cy="1037405"/>
            <a:chOff x="1025196" y="5848303"/>
            <a:chExt cx="2255523" cy="1037405"/>
          </a:xfrm>
          <a:solidFill>
            <a:srgbClr val="FF0000"/>
          </a:solidFill>
        </p:grpSpPr>
        <p:sp>
          <p:nvSpPr>
            <p:cNvPr id="9" name="正方形/長方形 8"/>
            <p:cNvSpPr/>
            <p:nvPr/>
          </p:nvSpPr>
          <p:spPr>
            <a:xfrm rot="2660692">
              <a:off x="2632719" y="5863303"/>
              <a:ext cx="648000" cy="7651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bg1"/>
                </a:solidFill>
              </a:endParaRPr>
            </a:p>
          </p:txBody>
        </p:sp>
        <p:grpSp>
          <p:nvGrpSpPr>
            <p:cNvPr id="42" name="グループ化 41"/>
            <p:cNvGrpSpPr/>
            <p:nvPr/>
          </p:nvGrpSpPr>
          <p:grpSpPr>
            <a:xfrm>
              <a:off x="1025196" y="5848303"/>
              <a:ext cx="1894625" cy="1037405"/>
              <a:chOff x="1148849" y="5706688"/>
              <a:chExt cx="1698444" cy="1301823"/>
            </a:xfrm>
            <a:grpFill/>
          </p:grpSpPr>
          <p:sp>
            <p:nvSpPr>
              <p:cNvPr id="39" name="左矢印 38"/>
              <p:cNvSpPr/>
              <p:nvPr/>
            </p:nvSpPr>
            <p:spPr>
              <a:xfrm rot="69614">
                <a:off x="1148849" y="5706688"/>
                <a:ext cx="1657864" cy="1301823"/>
              </a:xfrm>
              <a:prstGeom prst="lef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bg1"/>
                  </a:solidFill>
                </a:endParaRPr>
              </a:p>
            </p:txBody>
          </p:sp>
          <p:sp>
            <p:nvSpPr>
              <p:cNvPr id="57" name="テキスト ボックス 56"/>
              <p:cNvSpPr txBox="1"/>
              <p:nvPr/>
            </p:nvSpPr>
            <p:spPr>
              <a:xfrm>
                <a:off x="1542308" y="5966830"/>
                <a:ext cx="1304985" cy="888315"/>
              </a:xfrm>
              <a:prstGeom prst="rect">
                <a:avLst/>
              </a:prstGeom>
              <a:solidFill>
                <a:srgbClr val="FF0000"/>
              </a:solidFill>
            </p:spPr>
            <p:txBody>
              <a:bodyPr vert="horz" wrap="square" rtlCol="0">
                <a:spAutoFit/>
              </a:bodyPr>
              <a:lstStyle/>
              <a:p>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課題解決</a:t>
                </a:r>
                <a:endParaRPr kumimoji="1"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人材育成</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72" name="テキスト ボックス 71"/>
          <p:cNvSpPr txBox="1"/>
          <p:nvPr/>
        </p:nvSpPr>
        <p:spPr>
          <a:xfrm>
            <a:off x="4095980" y="6294760"/>
            <a:ext cx="3558448" cy="442674"/>
          </a:xfrm>
          <a:prstGeom prst="roundRect">
            <a:avLst/>
          </a:prstGeom>
          <a:solidFill>
            <a:srgbClr val="FF0000"/>
          </a:solidFill>
          <a:ln>
            <a:no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教育・研究力の向上</a:t>
            </a:r>
          </a:p>
        </p:txBody>
      </p:sp>
      <p:grpSp>
        <p:nvGrpSpPr>
          <p:cNvPr id="7" name="グループ化 6"/>
          <p:cNvGrpSpPr/>
          <p:nvPr/>
        </p:nvGrpSpPr>
        <p:grpSpPr>
          <a:xfrm>
            <a:off x="1129633" y="1597301"/>
            <a:ext cx="1840817" cy="1102159"/>
            <a:chOff x="1052845" y="1833630"/>
            <a:chExt cx="1736059" cy="1102159"/>
          </a:xfrm>
          <a:solidFill>
            <a:schemeClr val="accent4"/>
          </a:solidFill>
        </p:grpSpPr>
        <p:sp>
          <p:nvSpPr>
            <p:cNvPr id="75" name="右矢印 74"/>
            <p:cNvSpPr/>
            <p:nvPr/>
          </p:nvSpPr>
          <p:spPr>
            <a:xfrm>
              <a:off x="1052845" y="1833630"/>
              <a:ext cx="1736059" cy="1102159"/>
            </a:xfrm>
            <a:prstGeom prst="rightArrow">
              <a:avLst>
                <a:gd name="adj1" fmla="val 50000"/>
                <a:gd name="adj2" fmla="val 48608"/>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テキスト ボックス 75"/>
            <p:cNvSpPr txBox="1"/>
            <p:nvPr/>
          </p:nvSpPr>
          <p:spPr>
            <a:xfrm>
              <a:off x="2006533" y="2130947"/>
              <a:ext cx="573668" cy="523220"/>
            </a:xfrm>
            <a:prstGeom prst="rect">
              <a:avLst/>
            </a:prstGeom>
            <a:noFill/>
          </p:spPr>
          <p:txBody>
            <a:bodyPr vert="horz" wrap="squar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テーマ</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資金</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テキスト ボックス 78"/>
            <p:cNvSpPr txBox="1"/>
            <p:nvPr/>
          </p:nvSpPr>
          <p:spPr>
            <a:xfrm>
              <a:off x="1090170" y="2191332"/>
              <a:ext cx="950935" cy="400110"/>
            </a:xfrm>
            <a:prstGeom prst="rect">
              <a:avLst/>
            </a:prstGeom>
            <a:grpFill/>
          </p:spPr>
          <p:txBody>
            <a:bodyPr vert="horz" wrap="square" rtlCol="0">
              <a:spAutoFit/>
            </a:bodyPr>
            <a:lstStyle/>
            <a:p>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企業等</a:t>
              </a:r>
              <a:endParaRPr kumimoji="1"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 name="グループ化 7"/>
          <p:cNvGrpSpPr/>
          <p:nvPr/>
        </p:nvGrpSpPr>
        <p:grpSpPr>
          <a:xfrm>
            <a:off x="1242139" y="3055779"/>
            <a:ext cx="1316207" cy="919738"/>
            <a:chOff x="1163034" y="3109761"/>
            <a:chExt cx="1316207" cy="919738"/>
          </a:xfrm>
        </p:grpSpPr>
        <p:sp>
          <p:nvSpPr>
            <p:cNvPr id="74" name="フローチャート: 磁気ディスク 73"/>
            <p:cNvSpPr/>
            <p:nvPr/>
          </p:nvSpPr>
          <p:spPr>
            <a:xfrm>
              <a:off x="1163034" y="3109761"/>
              <a:ext cx="1316207" cy="919738"/>
            </a:xfrm>
            <a:prstGeom prst="flowChartMagneticDisk">
              <a:avLst/>
            </a:prstGeom>
            <a:solidFill>
              <a:srgbClr val="FFC000"/>
            </a:solidFill>
            <a:ln w="28575">
              <a:solidFill>
                <a:schemeClr val="bg1"/>
              </a:solidFill>
            </a:ln>
          </p:spPr>
          <p:style>
            <a:lnRef idx="2">
              <a:schemeClr val="accent2"/>
            </a:lnRef>
            <a:fillRef idx="1">
              <a:schemeClr val="lt1"/>
            </a:fillRef>
            <a:effectRef idx="0">
              <a:schemeClr val="accent2"/>
            </a:effectRef>
            <a:fontRef idx="minor">
              <a:schemeClr val="dk1"/>
            </a:fontRef>
          </p:style>
          <p:txBody>
            <a:bodyPr vert="horz" rtlCol="0" anchor="ctr"/>
            <a:lstStyle/>
            <a:p>
              <a:pPr algn="ct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テキスト ボックス 79"/>
            <p:cNvSpPr txBox="1"/>
            <p:nvPr/>
          </p:nvSpPr>
          <p:spPr>
            <a:xfrm>
              <a:off x="1243106" y="3424656"/>
              <a:ext cx="1185973" cy="523220"/>
            </a:xfrm>
            <a:prstGeom prst="rect">
              <a:avLst/>
            </a:prstGeom>
            <a:noFill/>
          </p:spPr>
          <p:txBody>
            <a:bodyPr vert="horz" wrap="square" rtlCol="0">
              <a:spAutoFit/>
            </a:bodyPr>
            <a:lstStyle/>
            <a:p>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データマネジメントセンター</a:t>
              </a:r>
              <a:endParaRPr kumimoji="1"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77" name="テキスト ボックス 76"/>
          <p:cNvSpPr txBox="1"/>
          <p:nvPr/>
        </p:nvSpPr>
        <p:spPr>
          <a:xfrm>
            <a:off x="368718" y="786930"/>
            <a:ext cx="8619520" cy="1077218"/>
          </a:xfrm>
          <a:prstGeom prst="rect">
            <a:avLst/>
          </a:prstGeom>
          <a:noFill/>
          <a:ln>
            <a:noFill/>
          </a:ln>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・大学の教員</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が</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参画する組織。</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・課題ごとに関連する教員や行政職員、企業関係者をメンバーとする「研究グループ」を設け、テーブル機能とラボ機能により、企業や国等からの外部資金も活用しつつ課題解決に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取り組む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二等辺三角形 1"/>
          <p:cNvSpPr/>
          <p:nvPr/>
        </p:nvSpPr>
        <p:spPr>
          <a:xfrm rot="10800000">
            <a:off x="5149678" y="5995850"/>
            <a:ext cx="1440000" cy="27022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28"/>
          <p:cNvGrpSpPr/>
          <p:nvPr/>
        </p:nvGrpSpPr>
        <p:grpSpPr>
          <a:xfrm>
            <a:off x="1074090" y="5086706"/>
            <a:ext cx="2029730" cy="801944"/>
            <a:chOff x="1119748" y="5856337"/>
            <a:chExt cx="2029730" cy="801944"/>
          </a:xfrm>
        </p:grpSpPr>
        <p:sp>
          <p:nvSpPr>
            <p:cNvPr id="87" name="右カーブ矢印 86"/>
            <p:cNvSpPr/>
            <p:nvPr/>
          </p:nvSpPr>
          <p:spPr>
            <a:xfrm>
              <a:off x="1119748" y="5938445"/>
              <a:ext cx="724257" cy="719836"/>
            </a:xfrm>
            <a:prstGeom prst="curvedRightArrow">
              <a:avLst>
                <a:gd name="adj1" fmla="val 16806"/>
                <a:gd name="adj2" fmla="val 50000"/>
                <a:gd name="adj3" fmla="val 25000"/>
              </a:avLst>
            </a:prstGeom>
            <a:solidFill>
              <a:schemeClr val="accent4"/>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88" name="右カーブ矢印 87"/>
            <p:cNvSpPr/>
            <p:nvPr/>
          </p:nvSpPr>
          <p:spPr>
            <a:xfrm rot="10800000">
              <a:off x="1985845" y="5856337"/>
              <a:ext cx="662337" cy="714281"/>
            </a:xfrm>
            <a:prstGeom prst="curvedRightArrow">
              <a:avLst>
                <a:gd name="adj1" fmla="val 16855"/>
                <a:gd name="adj2" fmla="val 50000"/>
                <a:gd name="adj3" fmla="val 25000"/>
              </a:avLst>
            </a:prstGeom>
            <a:solidFill>
              <a:schemeClr val="accent4"/>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86" name="テキスト ボックス 85"/>
            <p:cNvSpPr txBox="1"/>
            <p:nvPr/>
          </p:nvSpPr>
          <p:spPr>
            <a:xfrm>
              <a:off x="1338580" y="6052674"/>
              <a:ext cx="1810898" cy="369332"/>
            </a:xfrm>
            <a:prstGeom prst="rect">
              <a:avLst/>
            </a:prstGeom>
            <a:noFill/>
          </p:spPr>
          <p:txBody>
            <a:bodyPr vert="horz"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人材交流</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1" name="グループ化 30"/>
          <p:cNvGrpSpPr/>
          <p:nvPr/>
        </p:nvGrpSpPr>
        <p:grpSpPr>
          <a:xfrm>
            <a:off x="1509634" y="2488108"/>
            <a:ext cx="1048712" cy="569380"/>
            <a:chOff x="1377031" y="2661882"/>
            <a:chExt cx="1048712" cy="685134"/>
          </a:xfrm>
          <a:solidFill>
            <a:schemeClr val="accent4"/>
          </a:solidFill>
        </p:grpSpPr>
        <p:sp>
          <p:nvSpPr>
            <p:cNvPr id="18" name="下矢印 17"/>
            <p:cNvSpPr/>
            <p:nvPr/>
          </p:nvSpPr>
          <p:spPr>
            <a:xfrm>
              <a:off x="1377031" y="2661882"/>
              <a:ext cx="760532" cy="685134"/>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テキスト ボックス 88"/>
            <p:cNvSpPr txBox="1"/>
            <p:nvPr/>
          </p:nvSpPr>
          <p:spPr>
            <a:xfrm>
              <a:off x="1477763" y="2884261"/>
              <a:ext cx="947980" cy="307777"/>
            </a:xfrm>
            <a:prstGeom prst="rect">
              <a:avLst/>
            </a:prstGeom>
            <a:noFill/>
            <a:ln>
              <a:noFill/>
            </a:ln>
          </p:spPr>
          <p:txBody>
            <a:bodyPr vert="horz" wrap="squar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データ</a:t>
              </a:r>
            </a:p>
          </p:txBody>
        </p:sp>
      </p:grpSp>
      <p:grpSp>
        <p:nvGrpSpPr>
          <p:cNvPr id="34" name="グループ化 33"/>
          <p:cNvGrpSpPr/>
          <p:nvPr/>
        </p:nvGrpSpPr>
        <p:grpSpPr>
          <a:xfrm>
            <a:off x="1491157" y="3996684"/>
            <a:ext cx="760532" cy="566905"/>
            <a:chOff x="1384541" y="4034589"/>
            <a:chExt cx="760532" cy="685134"/>
          </a:xfrm>
        </p:grpSpPr>
        <p:sp>
          <p:nvSpPr>
            <p:cNvPr id="91" name="下矢印 90"/>
            <p:cNvSpPr/>
            <p:nvPr/>
          </p:nvSpPr>
          <p:spPr>
            <a:xfrm rot="10800000">
              <a:off x="1384541" y="4034589"/>
              <a:ext cx="760532" cy="685134"/>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1480038" y="4179645"/>
              <a:ext cx="619061" cy="371964"/>
            </a:xfrm>
            <a:prstGeom prst="rect">
              <a:avLst/>
            </a:prstGeom>
            <a:noFill/>
            <a:ln>
              <a:noFill/>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データ</a:t>
              </a:r>
            </a:p>
          </p:txBody>
        </p:sp>
      </p:grpSp>
      <p:sp>
        <p:nvSpPr>
          <p:cNvPr id="45" name="正方形/長方形 44"/>
          <p:cNvSpPr/>
          <p:nvPr/>
        </p:nvSpPr>
        <p:spPr>
          <a:xfrm>
            <a:off x="889276" y="3520739"/>
            <a:ext cx="350108" cy="178919"/>
          </a:xfrm>
          <a:prstGeom prst="rect">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 name="グループ化 29"/>
          <p:cNvGrpSpPr/>
          <p:nvPr/>
        </p:nvGrpSpPr>
        <p:grpSpPr>
          <a:xfrm>
            <a:off x="889276" y="4385960"/>
            <a:ext cx="1800037" cy="778320"/>
            <a:chOff x="1023435" y="4774677"/>
            <a:chExt cx="1664117" cy="798332"/>
          </a:xfrm>
        </p:grpSpPr>
        <p:sp>
          <p:nvSpPr>
            <p:cNvPr id="58" name="右矢印 57"/>
            <p:cNvSpPr/>
            <p:nvPr/>
          </p:nvSpPr>
          <p:spPr>
            <a:xfrm>
              <a:off x="1023435" y="4774677"/>
              <a:ext cx="1664117" cy="798332"/>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89"/>
            <p:cNvSpPr txBox="1"/>
            <p:nvPr/>
          </p:nvSpPr>
          <p:spPr>
            <a:xfrm>
              <a:off x="1194585" y="5003855"/>
              <a:ext cx="1128217" cy="338554"/>
            </a:xfrm>
            <a:prstGeom prst="rect">
              <a:avLst/>
            </a:prstGeom>
            <a:noFill/>
          </p:spPr>
          <p:txBody>
            <a:bodyPr vert="horz"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行政</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課題</a:t>
              </a:r>
            </a:p>
          </p:txBody>
        </p:sp>
      </p:grpSp>
      <p:sp>
        <p:nvSpPr>
          <p:cNvPr id="14" name="右大かっこ 13"/>
          <p:cNvSpPr/>
          <p:nvPr/>
        </p:nvSpPr>
        <p:spPr>
          <a:xfrm>
            <a:off x="6778014" y="2908254"/>
            <a:ext cx="625952" cy="2980395"/>
          </a:xfrm>
          <a:prstGeom prst="rightBracket">
            <a:avLst>
              <a:gd name="adj" fmla="val 6612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13" name="グループ化 12"/>
          <p:cNvGrpSpPr/>
          <p:nvPr/>
        </p:nvGrpSpPr>
        <p:grpSpPr>
          <a:xfrm>
            <a:off x="3497902" y="2637921"/>
            <a:ext cx="3571471" cy="3265351"/>
            <a:chOff x="4684394" y="1542505"/>
            <a:chExt cx="2918984" cy="3265351"/>
          </a:xfrm>
        </p:grpSpPr>
        <p:grpSp>
          <p:nvGrpSpPr>
            <p:cNvPr id="4" name="グループ化 3"/>
            <p:cNvGrpSpPr/>
            <p:nvPr/>
          </p:nvGrpSpPr>
          <p:grpSpPr>
            <a:xfrm>
              <a:off x="4848874" y="1993283"/>
              <a:ext cx="2575770" cy="1080000"/>
              <a:chOff x="4920174" y="2008894"/>
              <a:chExt cx="2575770" cy="1058869"/>
            </a:xfrm>
          </p:grpSpPr>
          <p:sp>
            <p:nvSpPr>
              <p:cNvPr id="15" name="角丸四角形 14"/>
              <p:cNvSpPr/>
              <p:nvPr/>
            </p:nvSpPr>
            <p:spPr>
              <a:xfrm>
                <a:off x="4920174" y="2008894"/>
                <a:ext cx="2575770" cy="1058869"/>
              </a:xfrm>
              <a:prstGeom prst="round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t" anchorCtr="0"/>
              <a:lstStyle/>
              <a:p>
                <a:pPr algn="ctr"/>
                <a:r>
                  <a:rPr lang="ja-JP" altLang="en-US" b="1" dirty="0">
                    <a:solidFill>
                      <a:prstClr val="black"/>
                    </a:solidFill>
                  </a:rPr>
                  <a:t>テーブル機能</a:t>
                </a:r>
                <a:endParaRPr lang="en-US" altLang="ja-JP" b="1" dirty="0">
                  <a:solidFill>
                    <a:prstClr val="black"/>
                  </a:solidFill>
                </a:endParaRPr>
              </a:p>
            </p:txBody>
          </p:sp>
          <p:sp>
            <p:nvSpPr>
              <p:cNvPr id="36" name="テキスト ボックス 35"/>
              <p:cNvSpPr txBox="1"/>
              <p:nvPr/>
            </p:nvSpPr>
            <p:spPr>
              <a:xfrm>
                <a:off x="5097417" y="2357419"/>
                <a:ext cx="2376021" cy="523220"/>
              </a:xfrm>
              <a:prstGeom prst="rect">
                <a:avLst/>
              </a:prstGeom>
              <a:noFill/>
            </p:spPr>
            <p:txBody>
              <a:bodyPr wrap="square" rtlCol="0">
                <a:spAutoFit/>
              </a:bodyPr>
              <a:lstStyle/>
              <a:p>
                <a:r>
                  <a:rPr lang="ja-JP" altLang="en-US" sz="1400" dirty="0">
                    <a:solidFill>
                      <a:prstClr val="black"/>
                    </a:solidFill>
                  </a:rPr>
                  <a:t>大学、行政、企業等が、課題解決に向けて対話する場</a:t>
                </a:r>
              </a:p>
            </p:txBody>
          </p:sp>
        </p:grpSp>
        <p:grpSp>
          <p:nvGrpSpPr>
            <p:cNvPr id="6" name="グループ化 5"/>
            <p:cNvGrpSpPr/>
            <p:nvPr/>
          </p:nvGrpSpPr>
          <p:grpSpPr>
            <a:xfrm>
              <a:off x="4848875" y="3563012"/>
              <a:ext cx="2583219" cy="1180867"/>
              <a:chOff x="4848875" y="3563012"/>
              <a:chExt cx="2583219" cy="1180867"/>
            </a:xfrm>
          </p:grpSpPr>
          <p:sp>
            <p:nvSpPr>
              <p:cNvPr id="17" name="角丸四角形 16"/>
              <p:cNvSpPr/>
              <p:nvPr/>
            </p:nvSpPr>
            <p:spPr>
              <a:xfrm>
                <a:off x="4848875" y="3563012"/>
                <a:ext cx="2575770" cy="1180867"/>
              </a:xfrm>
              <a:prstGeom prst="roundRect">
                <a:avLst/>
              </a:prstGeom>
              <a:ln w="12700"/>
            </p:spPr>
            <p:style>
              <a:lnRef idx="2">
                <a:schemeClr val="dk1"/>
              </a:lnRef>
              <a:fillRef idx="1">
                <a:schemeClr val="lt1"/>
              </a:fillRef>
              <a:effectRef idx="0">
                <a:schemeClr val="dk1"/>
              </a:effectRef>
              <a:fontRef idx="minor">
                <a:schemeClr val="dk1"/>
              </a:fontRef>
            </p:style>
            <p:txBody>
              <a:bodyPr rtlCol="0" anchor="t"/>
              <a:lstStyle/>
              <a:p>
                <a:pPr algn="ctr"/>
                <a:r>
                  <a:rPr lang="ja-JP" altLang="en-US" b="1" dirty="0">
                    <a:solidFill>
                      <a:prstClr val="black"/>
                    </a:solidFill>
                  </a:rPr>
                  <a:t>ラボ機能</a:t>
                </a:r>
                <a:endParaRPr lang="en-US" altLang="ja-JP" b="1" dirty="0">
                  <a:solidFill>
                    <a:prstClr val="black"/>
                  </a:solidFill>
                </a:endParaRPr>
              </a:p>
            </p:txBody>
          </p:sp>
          <p:sp>
            <p:nvSpPr>
              <p:cNvPr id="40" name="テキスト ボックス 39"/>
              <p:cNvSpPr txBox="1"/>
              <p:nvPr/>
            </p:nvSpPr>
            <p:spPr>
              <a:xfrm>
                <a:off x="4887543" y="3932724"/>
                <a:ext cx="2544551" cy="738664"/>
              </a:xfrm>
              <a:prstGeom prst="rect">
                <a:avLst/>
              </a:prstGeom>
              <a:noFill/>
            </p:spPr>
            <p:txBody>
              <a:bodyPr wrap="square" rtlCol="0">
                <a:spAutoFit/>
              </a:bodyPr>
              <a:lstStyle/>
              <a:p>
                <a:r>
                  <a:rPr lang="ja-JP" altLang="en-US" sz="1400" dirty="0">
                    <a:solidFill>
                      <a:prstClr val="black"/>
                    </a:solidFill>
                  </a:rPr>
                  <a:t>行政職員、企業関係者等が客員研究員として参画して、調査・研究、社会実験等を実施</a:t>
                </a:r>
                <a:endParaRPr lang="en-US" altLang="ja-JP" sz="1400" dirty="0">
                  <a:solidFill>
                    <a:prstClr val="black"/>
                  </a:solidFill>
                </a:endParaRPr>
              </a:p>
            </p:txBody>
          </p:sp>
        </p:grpSp>
        <p:grpSp>
          <p:nvGrpSpPr>
            <p:cNvPr id="5" name="グループ化 4"/>
            <p:cNvGrpSpPr/>
            <p:nvPr/>
          </p:nvGrpSpPr>
          <p:grpSpPr>
            <a:xfrm>
              <a:off x="5494726" y="2937996"/>
              <a:ext cx="1394567" cy="675648"/>
              <a:chOff x="2270590" y="2665691"/>
              <a:chExt cx="1394567" cy="675648"/>
            </a:xfrm>
          </p:grpSpPr>
          <p:sp>
            <p:nvSpPr>
              <p:cNvPr id="24" name="右カーブ矢印 23"/>
              <p:cNvSpPr/>
              <p:nvPr/>
            </p:nvSpPr>
            <p:spPr>
              <a:xfrm>
                <a:off x="2270590" y="2686713"/>
                <a:ext cx="591939" cy="654626"/>
              </a:xfrm>
              <a:prstGeom prst="curved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25" name="右カーブ矢印 24"/>
              <p:cNvSpPr/>
              <p:nvPr/>
            </p:nvSpPr>
            <p:spPr>
              <a:xfrm rot="10800000">
                <a:off x="3073218" y="2665691"/>
                <a:ext cx="591939" cy="654626"/>
              </a:xfrm>
              <a:prstGeom prst="curved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grpSp>
        <p:grpSp>
          <p:nvGrpSpPr>
            <p:cNvPr id="12" name="グループ化 11"/>
            <p:cNvGrpSpPr/>
            <p:nvPr/>
          </p:nvGrpSpPr>
          <p:grpSpPr>
            <a:xfrm>
              <a:off x="4684394" y="1542505"/>
              <a:ext cx="2918984" cy="3265351"/>
              <a:chOff x="4691607" y="1514390"/>
              <a:chExt cx="2918984" cy="3265351"/>
            </a:xfrm>
          </p:grpSpPr>
          <p:sp>
            <p:nvSpPr>
              <p:cNvPr id="10" name="角丸四角形 9"/>
              <p:cNvSpPr/>
              <p:nvPr/>
            </p:nvSpPr>
            <p:spPr>
              <a:xfrm>
                <a:off x="4691607" y="1829949"/>
                <a:ext cx="2918984" cy="294979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285902" y="1514390"/>
                <a:ext cx="1891982" cy="369332"/>
              </a:xfrm>
              <a:prstGeom prst="rect">
                <a:avLst/>
              </a:prstGeom>
              <a:solidFill>
                <a:schemeClr val="bg1"/>
              </a:solidFill>
              <a:ln w="28575">
                <a:solidFill>
                  <a:srgbClr val="FF0000"/>
                </a:solidFill>
              </a:ln>
            </p:spPr>
            <p:txBody>
              <a:bodyPr wrap="square" rtlCol="0">
                <a:spAutoFit/>
              </a:bodyPr>
              <a:lstStyle/>
              <a:p>
                <a:pPr algn="ctr"/>
                <a:r>
                  <a:rPr kumimoji="1" lang="ja-JP" altLang="en-US" dirty="0"/>
                  <a:t>研究グループ</a:t>
                </a:r>
                <a:r>
                  <a:rPr kumimoji="1" lang="en-US" altLang="ja-JP" dirty="0"/>
                  <a:t>A</a:t>
                </a:r>
                <a:endParaRPr kumimoji="1" lang="ja-JP" altLang="en-US" dirty="0"/>
              </a:p>
            </p:txBody>
          </p:sp>
        </p:grpSp>
      </p:grpSp>
      <p:sp>
        <p:nvSpPr>
          <p:cNvPr id="60" name="右大かっこ 59"/>
          <p:cNvSpPr/>
          <p:nvPr/>
        </p:nvSpPr>
        <p:spPr>
          <a:xfrm>
            <a:off x="7230916" y="2800761"/>
            <a:ext cx="476973" cy="3004005"/>
          </a:xfrm>
          <a:prstGeom prst="rightBracket">
            <a:avLst>
              <a:gd name="adj" fmla="val 6612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975129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矢印コネクタ 7"/>
          <p:cNvCxnSpPr/>
          <p:nvPr/>
        </p:nvCxnSpPr>
        <p:spPr>
          <a:xfrm flipH="1">
            <a:off x="2677886" y="0"/>
            <a:ext cx="21906" cy="8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左矢印 8"/>
          <p:cNvSpPr/>
          <p:nvPr/>
        </p:nvSpPr>
        <p:spPr>
          <a:xfrm>
            <a:off x="4911528" y="1957614"/>
            <a:ext cx="203916" cy="6056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2" name="テキスト ボックス 1"/>
          <p:cNvSpPr txBox="1"/>
          <p:nvPr/>
        </p:nvSpPr>
        <p:spPr>
          <a:xfrm>
            <a:off x="115860" y="116632"/>
            <a:ext cx="8902784" cy="369332"/>
          </a:xfrm>
          <a:prstGeom prst="rect">
            <a:avLst/>
          </a:prstGeom>
          <a:noFill/>
          <a:ln w="19050">
            <a:solidFill>
              <a:schemeClr val="tx1"/>
            </a:solidFill>
          </a:ln>
        </p:spPr>
        <p:txBody>
          <a:bodyPr wrap="square" rtlCol="0">
            <a:spAutoFit/>
          </a:bodyPr>
          <a:lstStyle/>
          <a:p>
            <a:pPr fontAlgn="base">
              <a:spcBef>
                <a:spcPct val="0"/>
              </a:spcBef>
              <a:spcAft>
                <a:spcPct val="0"/>
              </a:spcAft>
            </a:pPr>
            <a:r>
              <a:rPr lang="en-US" altLang="ja-JP" sz="1400" b="1" dirty="0" smtClean="0">
                <a:solidFill>
                  <a:prstClr val="black"/>
                </a:solidFill>
                <a:latin typeface="Arial" pitchFamily="34" charset="0"/>
              </a:rPr>
              <a:t>【</a:t>
            </a:r>
            <a:r>
              <a:rPr lang="ja-JP" altLang="en-US" sz="1400" b="1" dirty="0" smtClean="0">
                <a:solidFill>
                  <a:prstClr val="black"/>
                </a:solidFill>
                <a:latin typeface="Arial" pitchFamily="34" charset="0"/>
              </a:rPr>
              <a:t>防災・減災</a:t>
            </a:r>
            <a:r>
              <a:rPr lang="en-US" altLang="ja-JP" sz="1400" b="1" dirty="0" smtClean="0">
                <a:solidFill>
                  <a:prstClr val="black"/>
                </a:solidFill>
              </a:rPr>
              <a:t>】</a:t>
            </a:r>
            <a:r>
              <a:rPr lang="ja-JP" altLang="en-US" dirty="0" smtClean="0">
                <a:solidFill>
                  <a:prstClr val="black"/>
                </a:solidFill>
              </a:rPr>
              <a:t>　</a:t>
            </a:r>
            <a:r>
              <a:rPr lang="ja-JP" altLang="en-US" dirty="0">
                <a:solidFill>
                  <a:prstClr val="black"/>
                </a:solidFill>
                <a:latin typeface="Arial" pitchFamily="34" charset="0"/>
              </a:rPr>
              <a:t>テーマ：「災害死ゼロ</a:t>
            </a:r>
            <a:r>
              <a:rPr lang="ja-JP" altLang="en-US" dirty="0" smtClean="0">
                <a:solidFill>
                  <a:prstClr val="black"/>
                </a:solidFill>
                <a:latin typeface="Arial" pitchFamily="34" charset="0"/>
              </a:rPr>
              <a:t>」を実現</a:t>
            </a:r>
            <a:r>
              <a:rPr lang="ja-JP" altLang="en-US" dirty="0">
                <a:solidFill>
                  <a:prstClr val="black"/>
                </a:solidFill>
                <a:latin typeface="Arial" pitchFamily="34" charset="0"/>
              </a:rPr>
              <a:t>する防災・減災の社会</a:t>
            </a:r>
            <a:r>
              <a:rPr lang="ja-JP" altLang="en-US" dirty="0" smtClean="0">
                <a:solidFill>
                  <a:prstClr val="black"/>
                </a:solidFill>
                <a:latin typeface="Arial" pitchFamily="34" charset="0"/>
              </a:rPr>
              <a:t>構築</a:t>
            </a:r>
            <a:endParaRPr lang="ja-JP" altLang="en-US" dirty="0">
              <a:solidFill>
                <a:prstClr val="black"/>
              </a:solidFill>
              <a:latin typeface="Arial" pitchFamily="34" charset="0"/>
            </a:endParaRPr>
          </a:p>
        </p:txBody>
      </p:sp>
      <p:sp>
        <p:nvSpPr>
          <p:cNvPr id="3" name="テキスト ボックス 2"/>
          <p:cNvSpPr txBox="1"/>
          <p:nvPr/>
        </p:nvSpPr>
        <p:spPr>
          <a:xfrm>
            <a:off x="88106" y="1534836"/>
            <a:ext cx="4744172" cy="1332000"/>
          </a:xfrm>
          <a:prstGeom prst="rect">
            <a:avLst/>
          </a:prstGeom>
          <a:noFill/>
          <a:ln w="19050">
            <a:solidFill>
              <a:schemeClr val="tx1"/>
            </a:solidFill>
          </a:ln>
        </p:spPr>
        <p:txBody>
          <a:bodyPr wrap="square" rtlCol="0">
            <a:spAutoFit/>
          </a:bodyPr>
          <a:lstStyle/>
          <a:p>
            <a:pPr fontAlgn="base">
              <a:spcBef>
                <a:spcPct val="0"/>
              </a:spcBef>
              <a:spcAft>
                <a:spcPct val="0"/>
              </a:spcAft>
            </a:pPr>
            <a:r>
              <a:rPr lang="ja-JP" altLang="en-US" sz="1400" dirty="0">
                <a:solidFill>
                  <a:prstClr val="black"/>
                </a:solidFill>
                <a:latin typeface="HGｺﾞｼｯｸE" panose="020B0909000000000000" pitchFamily="49" charset="-128"/>
                <a:ea typeface="HGｺﾞｼｯｸE" panose="020B0909000000000000" pitchFamily="49" charset="-128"/>
              </a:rPr>
              <a:t>提案内容の概要：</a:t>
            </a:r>
            <a:endParaRPr lang="en-US" altLang="ja-JP" sz="1400" dirty="0">
              <a:solidFill>
                <a:prstClr val="black"/>
              </a:solidFill>
              <a:latin typeface="HGｺﾞｼｯｸE" panose="020B0909000000000000" pitchFamily="49" charset="-128"/>
              <a:ea typeface="HGｺﾞｼｯｸE" panose="020B0909000000000000" pitchFamily="49" charset="-128"/>
            </a:endParaRPr>
          </a:p>
          <a:p>
            <a:pPr fontAlgn="base">
              <a:spcBef>
                <a:spcPct val="0"/>
              </a:spcBef>
              <a:spcAft>
                <a:spcPct val="0"/>
              </a:spcAft>
            </a:pPr>
            <a:r>
              <a:rPr lang="ja-JP" altLang="en-US" sz="1100" dirty="0" smtClean="0">
                <a:solidFill>
                  <a:prstClr val="black"/>
                </a:solidFill>
                <a:latin typeface="Arial" pitchFamily="34" charset="0"/>
              </a:rPr>
              <a:t>　</a:t>
            </a:r>
            <a:endParaRPr lang="en-US" altLang="ja-JP" sz="1100" dirty="0" smtClean="0">
              <a:solidFill>
                <a:prstClr val="black"/>
              </a:solidFill>
              <a:latin typeface="Arial" pitchFamily="34" charset="0"/>
            </a:endParaRPr>
          </a:p>
          <a:p>
            <a:pPr fontAlgn="base">
              <a:spcBef>
                <a:spcPct val="0"/>
              </a:spcBef>
              <a:spcAft>
                <a:spcPct val="0"/>
              </a:spcAft>
            </a:pPr>
            <a:r>
              <a:rPr lang="ja-JP" altLang="en-US" sz="1100" dirty="0" smtClean="0">
                <a:solidFill>
                  <a:prstClr val="black"/>
                </a:solidFill>
                <a:latin typeface="Arial" pitchFamily="34" charset="0"/>
              </a:rPr>
              <a:t>　</a:t>
            </a:r>
            <a:r>
              <a:rPr lang="ja-JP" altLang="en-US" sz="1100" dirty="0" smtClean="0">
                <a:solidFill>
                  <a:prstClr val="black"/>
                </a:solidFill>
                <a:latin typeface="ＭＳ Ｐゴシック" panose="020B0600070205080204" pitchFamily="50" charset="-128"/>
              </a:rPr>
              <a:t>集積している社会資本</a:t>
            </a:r>
            <a:r>
              <a:rPr lang="ja-JP" altLang="en-US" sz="1100" dirty="0">
                <a:solidFill>
                  <a:prstClr val="black"/>
                </a:solidFill>
                <a:latin typeface="ＭＳ Ｐゴシック" panose="020B0600070205080204" pitchFamily="50" charset="-128"/>
              </a:rPr>
              <a:t>の</a:t>
            </a:r>
            <a:r>
              <a:rPr lang="ja-JP" altLang="en-US" sz="1100" dirty="0" smtClean="0">
                <a:solidFill>
                  <a:prstClr val="black"/>
                </a:solidFill>
                <a:latin typeface="ＭＳ Ｐゴシック" panose="020B0600070205080204" pitchFamily="50" charset="-128"/>
              </a:rPr>
              <a:t>堅牢性を可能な限り維持するとともに、災害による死者数をゼロとすることを最終目的として、ハード・ソフト両面から、大阪をはじめとする関西圏の防災・減災の社会の仕組みを構築し、これを実践する。</a:t>
            </a:r>
            <a:endParaRPr lang="en-US" altLang="ja-JP" sz="1100" dirty="0" smtClean="0">
              <a:solidFill>
                <a:prstClr val="black"/>
              </a:solidFill>
              <a:latin typeface="ＭＳ Ｐゴシック" panose="020B0600070205080204" pitchFamily="50" charset="-128"/>
            </a:endParaRPr>
          </a:p>
          <a:p>
            <a:pPr fontAlgn="base">
              <a:spcBef>
                <a:spcPct val="0"/>
              </a:spcBef>
              <a:spcAft>
                <a:spcPct val="0"/>
              </a:spcAft>
            </a:pPr>
            <a:r>
              <a:rPr lang="ja-JP" altLang="en-US" sz="1100" dirty="0" smtClean="0">
                <a:solidFill>
                  <a:prstClr val="black"/>
                </a:solidFill>
                <a:latin typeface="ＭＳ Ｐゴシック" panose="020B0600070205080204" pitchFamily="50" charset="-128"/>
              </a:rPr>
              <a:t>更に、この取り組みを公立大学連携に基づいて、日本各地に普及させる</a:t>
            </a:r>
            <a:r>
              <a:rPr lang="ja-JP" altLang="en-US" sz="1100" dirty="0">
                <a:solidFill>
                  <a:prstClr val="black"/>
                </a:solidFill>
                <a:latin typeface="ＭＳ Ｐゴシック" panose="020B0600070205080204" pitchFamily="50" charset="-128"/>
              </a:rPr>
              <a:t>。</a:t>
            </a:r>
            <a:endParaRPr lang="en-US" altLang="ja-JP" dirty="0">
              <a:solidFill>
                <a:prstClr val="black"/>
              </a:solidFill>
              <a:latin typeface="ＭＳ Ｐゴシック" panose="020B0600070205080204" pitchFamily="50" charset="-128"/>
            </a:endParaRPr>
          </a:p>
          <a:p>
            <a:pPr fontAlgn="base">
              <a:spcBef>
                <a:spcPct val="0"/>
              </a:spcBef>
              <a:spcAft>
                <a:spcPct val="0"/>
              </a:spcAft>
            </a:pPr>
            <a:endParaRPr lang="ja-JP" altLang="en-US" dirty="0">
              <a:solidFill>
                <a:prstClr val="black"/>
              </a:solidFill>
              <a:latin typeface="Arial" pitchFamily="34" charset="0"/>
            </a:endParaRPr>
          </a:p>
        </p:txBody>
      </p:sp>
      <p:sp>
        <p:nvSpPr>
          <p:cNvPr id="4" name="テキスト ボックス 3"/>
          <p:cNvSpPr txBox="1"/>
          <p:nvPr/>
        </p:nvSpPr>
        <p:spPr>
          <a:xfrm>
            <a:off x="5159081" y="1548995"/>
            <a:ext cx="3852776" cy="1332000"/>
          </a:xfrm>
          <a:prstGeom prst="rect">
            <a:avLst/>
          </a:prstGeom>
          <a:noFill/>
          <a:ln w="19050">
            <a:solidFill>
              <a:schemeClr val="tx1"/>
            </a:solidFill>
          </a:ln>
        </p:spPr>
        <p:txBody>
          <a:bodyPr wrap="square" rtlCol="0">
            <a:spAutoFit/>
          </a:bodyPr>
          <a:lstStyle/>
          <a:p>
            <a:pPr fontAlgn="base">
              <a:spcBef>
                <a:spcPct val="0"/>
              </a:spcBef>
              <a:spcAft>
                <a:spcPct val="0"/>
              </a:spcAft>
            </a:pPr>
            <a:r>
              <a:rPr lang="ja-JP" altLang="en-US" sz="1400" dirty="0">
                <a:solidFill>
                  <a:prstClr val="black"/>
                </a:solidFill>
                <a:latin typeface="HGｺﾞｼｯｸE" panose="020B0909000000000000" pitchFamily="49" charset="-128"/>
                <a:ea typeface="HGｺﾞｼｯｸE" panose="020B0909000000000000" pitchFamily="49" charset="-128"/>
              </a:rPr>
              <a:t>都市課題</a:t>
            </a:r>
            <a:endParaRPr lang="en-US" altLang="ja-JP" sz="1400" dirty="0">
              <a:solidFill>
                <a:prstClr val="black"/>
              </a:solidFill>
              <a:latin typeface="HGｺﾞｼｯｸE" panose="020B0909000000000000" pitchFamily="49" charset="-128"/>
              <a:ea typeface="HGｺﾞｼｯｸE" panose="020B0909000000000000" pitchFamily="49" charset="-128"/>
            </a:endParaRPr>
          </a:p>
          <a:p>
            <a:pPr fontAlgn="base">
              <a:spcBef>
                <a:spcPct val="0"/>
              </a:spcBef>
              <a:spcAft>
                <a:spcPct val="0"/>
              </a:spcAft>
            </a:pPr>
            <a:r>
              <a:rPr lang="ja-JP" altLang="en-US" sz="1100" dirty="0">
                <a:solidFill>
                  <a:prstClr val="black"/>
                </a:solidFill>
                <a:latin typeface="ＭＳ Ｐゴシック" panose="020B0600070205080204" pitchFamily="50" charset="-128"/>
              </a:rPr>
              <a:t>〇</a:t>
            </a:r>
            <a:r>
              <a:rPr lang="ja-JP" altLang="en-US" sz="1100" dirty="0" smtClean="0">
                <a:solidFill>
                  <a:prstClr val="black"/>
                </a:solidFill>
                <a:latin typeface="ＭＳ Ｐゴシック" panose="020B0600070205080204" pitchFamily="50" charset="-128"/>
              </a:rPr>
              <a:t>大規模低頻度自然災害（海洋型地震、内陸型地震）</a:t>
            </a:r>
            <a:endParaRPr lang="ja-JP" altLang="en-US" sz="1100" dirty="0">
              <a:solidFill>
                <a:prstClr val="black"/>
              </a:solidFill>
              <a:latin typeface="ＭＳ Ｐゴシック" panose="020B0600070205080204" pitchFamily="50" charset="-128"/>
            </a:endParaRPr>
          </a:p>
          <a:p>
            <a:pPr fontAlgn="base">
              <a:spcBef>
                <a:spcPct val="0"/>
              </a:spcBef>
              <a:spcAft>
                <a:spcPct val="0"/>
              </a:spcAft>
            </a:pPr>
            <a:r>
              <a:rPr lang="ja-JP" altLang="en-US" sz="1100" dirty="0">
                <a:solidFill>
                  <a:prstClr val="black"/>
                </a:solidFill>
                <a:latin typeface="ＭＳ Ｐゴシック" panose="020B0600070205080204" pitchFamily="50" charset="-128"/>
              </a:rPr>
              <a:t>〇</a:t>
            </a:r>
            <a:r>
              <a:rPr lang="ja-JP" altLang="en-US" sz="1100" dirty="0" smtClean="0">
                <a:solidFill>
                  <a:prstClr val="black"/>
                </a:solidFill>
                <a:latin typeface="ＭＳ Ｐゴシック" panose="020B0600070205080204" pitchFamily="50" charset="-128"/>
              </a:rPr>
              <a:t>高頻度自然災害（風水害、河川氾濫、高潮）</a:t>
            </a:r>
            <a:endParaRPr lang="ja-JP" altLang="en-US" sz="1100" dirty="0">
              <a:solidFill>
                <a:prstClr val="black"/>
              </a:solidFill>
              <a:latin typeface="ＭＳ Ｐゴシック" panose="020B0600070205080204" pitchFamily="50" charset="-128"/>
            </a:endParaRPr>
          </a:p>
          <a:p>
            <a:pPr fontAlgn="base">
              <a:spcBef>
                <a:spcPct val="0"/>
              </a:spcBef>
              <a:spcAft>
                <a:spcPct val="0"/>
              </a:spcAft>
            </a:pPr>
            <a:r>
              <a:rPr lang="ja-JP" altLang="en-US" sz="1100" dirty="0">
                <a:solidFill>
                  <a:prstClr val="black"/>
                </a:solidFill>
                <a:latin typeface="ＭＳ Ｐゴシック" panose="020B0600070205080204" pitchFamily="50" charset="-128"/>
              </a:rPr>
              <a:t>〇</a:t>
            </a:r>
            <a:r>
              <a:rPr lang="ja-JP" altLang="en-US" sz="1100" dirty="0" smtClean="0">
                <a:solidFill>
                  <a:prstClr val="black"/>
                </a:solidFill>
                <a:latin typeface="ＭＳ Ｐゴシック" panose="020B0600070205080204" pitchFamily="50" charset="-128"/>
              </a:rPr>
              <a:t>都市型災害（密集市街地、地下街・地下鉄、有害化学物質）</a:t>
            </a:r>
            <a:endParaRPr lang="ja-JP" altLang="en-US" sz="1100" dirty="0">
              <a:solidFill>
                <a:prstClr val="black"/>
              </a:solidFill>
              <a:latin typeface="ＭＳ Ｐゴシック" panose="020B0600070205080204" pitchFamily="50" charset="-128"/>
            </a:endParaRPr>
          </a:p>
          <a:p>
            <a:pPr fontAlgn="base">
              <a:spcBef>
                <a:spcPct val="0"/>
              </a:spcBef>
              <a:spcAft>
                <a:spcPct val="0"/>
              </a:spcAft>
            </a:pPr>
            <a:r>
              <a:rPr lang="ja-JP" altLang="en-US" sz="1100" dirty="0">
                <a:solidFill>
                  <a:prstClr val="black"/>
                </a:solidFill>
                <a:latin typeface="ＭＳ Ｐゴシック" panose="020B0600070205080204" pitchFamily="50" charset="-128"/>
              </a:rPr>
              <a:t>〇</a:t>
            </a:r>
            <a:r>
              <a:rPr lang="ja-JP" altLang="en-US" sz="1100" dirty="0" smtClean="0">
                <a:solidFill>
                  <a:prstClr val="black"/>
                </a:solidFill>
                <a:latin typeface="ＭＳ Ｐゴシック" panose="020B0600070205080204" pitchFamily="50" charset="-128"/>
              </a:rPr>
              <a:t>インフラの老朽化・持続的利用</a:t>
            </a:r>
            <a:endParaRPr lang="ja-JP" altLang="en-US" sz="1100" dirty="0">
              <a:solidFill>
                <a:prstClr val="black"/>
              </a:solidFill>
              <a:latin typeface="ＭＳ Ｐゴシック" panose="020B0600070205080204" pitchFamily="50" charset="-128"/>
            </a:endParaRPr>
          </a:p>
          <a:p>
            <a:pPr fontAlgn="base">
              <a:spcBef>
                <a:spcPct val="0"/>
              </a:spcBef>
              <a:spcAft>
                <a:spcPct val="0"/>
              </a:spcAft>
            </a:pPr>
            <a:r>
              <a:rPr lang="ja-JP" altLang="en-US" sz="1100" dirty="0">
                <a:solidFill>
                  <a:prstClr val="black"/>
                </a:solidFill>
                <a:latin typeface="ＭＳ Ｐゴシック" panose="020B0600070205080204" pitchFamily="50" charset="-128"/>
              </a:rPr>
              <a:t>〇</a:t>
            </a:r>
            <a:r>
              <a:rPr lang="ja-JP" altLang="en-US" sz="1100" dirty="0" smtClean="0">
                <a:solidFill>
                  <a:prstClr val="black"/>
                </a:solidFill>
                <a:latin typeface="ＭＳ Ｐゴシック" panose="020B0600070205080204" pitchFamily="50" charset="-128"/>
              </a:rPr>
              <a:t>知識の活用、避難・減災の実践</a:t>
            </a:r>
            <a:endParaRPr lang="en-US" altLang="ja-JP" sz="1100" dirty="0" smtClean="0">
              <a:solidFill>
                <a:prstClr val="black"/>
              </a:solidFill>
              <a:latin typeface="ＭＳ Ｐゴシック" panose="020B0600070205080204" pitchFamily="50" charset="-128"/>
            </a:endParaRPr>
          </a:p>
          <a:p>
            <a:pPr fontAlgn="base">
              <a:spcBef>
                <a:spcPct val="0"/>
              </a:spcBef>
              <a:spcAft>
                <a:spcPct val="0"/>
              </a:spcAft>
            </a:pPr>
            <a:r>
              <a:rPr lang="ja-JP" altLang="en-US" sz="1100" dirty="0">
                <a:solidFill>
                  <a:prstClr val="black"/>
                </a:solidFill>
                <a:latin typeface="ＭＳ Ｐゴシック" panose="020B0600070205080204" pitchFamily="50" charset="-128"/>
              </a:rPr>
              <a:t>〇</a:t>
            </a:r>
            <a:r>
              <a:rPr lang="ja-JP" altLang="en-US" sz="1100" dirty="0" smtClean="0">
                <a:solidFill>
                  <a:prstClr val="black"/>
                </a:solidFill>
                <a:latin typeface="ＭＳ Ｐゴシック" panose="020B0600070205080204" pitchFamily="50" charset="-128"/>
              </a:rPr>
              <a:t>地域社会の連携・協働</a:t>
            </a:r>
            <a:endParaRPr lang="en-US" altLang="ja-JP" sz="1100" dirty="0" smtClean="0">
              <a:solidFill>
                <a:prstClr val="black"/>
              </a:solidFill>
              <a:latin typeface="ＭＳ Ｐゴシック" panose="020B0600070205080204" pitchFamily="50" charset="-128"/>
            </a:endParaRPr>
          </a:p>
        </p:txBody>
      </p:sp>
      <p:sp>
        <p:nvSpPr>
          <p:cNvPr id="6" name="テキスト ボックス 5"/>
          <p:cNvSpPr txBox="1"/>
          <p:nvPr/>
        </p:nvSpPr>
        <p:spPr>
          <a:xfrm>
            <a:off x="105690" y="2987331"/>
            <a:ext cx="8902784" cy="3139321"/>
          </a:xfrm>
          <a:prstGeom prst="rect">
            <a:avLst/>
          </a:prstGeom>
          <a:noFill/>
          <a:ln w="19050">
            <a:solidFill>
              <a:schemeClr val="tx1"/>
            </a:solidFill>
          </a:ln>
        </p:spPr>
        <p:txBody>
          <a:bodyPr wrap="square" rtlCol="0">
            <a:spAutoFit/>
          </a:bodyPr>
          <a:lstStyle/>
          <a:p>
            <a:pPr fontAlgn="base">
              <a:spcBef>
                <a:spcPct val="0"/>
              </a:spcBef>
              <a:spcAft>
                <a:spcPct val="0"/>
              </a:spcAft>
            </a:pPr>
            <a:r>
              <a:rPr lang="ja-JP" altLang="en-US" sz="1400" dirty="0" smtClean="0">
                <a:solidFill>
                  <a:prstClr val="black"/>
                </a:solidFill>
                <a:latin typeface="HGｺﾞｼｯｸE" panose="020B0909000000000000" pitchFamily="49" charset="-128"/>
                <a:ea typeface="HGｺﾞｼｯｸE" panose="020B0909000000000000" pitchFamily="49" charset="-128"/>
              </a:rPr>
              <a:t>アプローチ（方法論）</a:t>
            </a:r>
            <a:endParaRPr lang="en-US" altLang="ja-JP" sz="1400" dirty="0">
              <a:solidFill>
                <a:prstClr val="black"/>
              </a:solidFill>
              <a:latin typeface="HGｺﾞｼｯｸE" panose="020B0909000000000000" pitchFamily="49" charset="-128"/>
              <a:ea typeface="HGｺﾞｼｯｸE" panose="020B0909000000000000" pitchFamily="49" charset="-128"/>
            </a:endParaRPr>
          </a:p>
          <a:p>
            <a:pPr fontAlgn="base">
              <a:spcBef>
                <a:spcPct val="0"/>
              </a:spcBef>
              <a:spcAft>
                <a:spcPct val="0"/>
              </a:spcAft>
            </a:pPr>
            <a:endParaRPr lang="en-US" altLang="ja-JP" dirty="0">
              <a:solidFill>
                <a:prstClr val="black"/>
              </a:solidFill>
              <a:latin typeface="Arial" pitchFamily="34" charset="0"/>
            </a:endParaRPr>
          </a:p>
          <a:p>
            <a:pPr fontAlgn="base">
              <a:spcBef>
                <a:spcPct val="0"/>
              </a:spcBef>
              <a:spcAft>
                <a:spcPct val="0"/>
              </a:spcAft>
            </a:pPr>
            <a:endParaRPr lang="en-US" altLang="ja-JP" dirty="0" smtClean="0">
              <a:solidFill>
                <a:prstClr val="black"/>
              </a:solidFill>
              <a:latin typeface="Arial" pitchFamily="34" charset="0"/>
            </a:endParaRPr>
          </a:p>
          <a:p>
            <a:pPr fontAlgn="base">
              <a:spcBef>
                <a:spcPct val="0"/>
              </a:spcBef>
              <a:spcAft>
                <a:spcPct val="0"/>
              </a:spcAft>
            </a:pPr>
            <a:endParaRPr lang="en-US" altLang="ja-JP" dirty="0">
              <a:solidFill>
                <a:prstClr val="black"/>
              </a:solidFill>
              <a:latin typeface="Arial" pitchFamily="34" charset="0"/>
            </a:endParaRPr>
          </a:p>
          <a:p>
            <a:pPr fontAlgn="base">
              <a:spcBef>
                <a:spcPct val="0"/>
              </a:spcBef>
              <a:spcAft>
                <a:spcPct val="0"/>
              </a:spcAft>
            </a:pPr>
            <a:endParaRPr lang="en-US" altLang="ja-JP" dirty="0" smtClean="0">
              <a:solidFill>
                <a:prstClr val="black"/>
              </a:solidFill>
              <a:latin typeface="Arial" pitchFamily="34" charset="0"/>
            </a:endParaRPr>
          </a:p>
          <a:p>
            <a:pPr fontAlgn="base">
              <a:spcBef>
                <a:spcPct val="0"/>
              </a:spcBef>
              <a:spcAft>
                <a:spcPct val="0"/>
              </a:spcAft>
            </a:pPr>
            <a:endParaRPr lang="en-US" altLang="ja-JP" dirty="0">
              <a:solidFill>
                <a:prstClr val="black"/>
              </a:solidFill>
              <a:latin typeface="Arial" pitchFamily="34" charset="0"/>
            </a:endParaRPr>
          </a:p>
          <a:p>
            <a:pPr fontAlgn="base">
              <a:spcBef>
                <a:spcPct val="0"/>
              </a:spcBef>
              <a:spcAft>
                <a:spcPct val="0"/>
              </a:spcAft>
            </a:pPr>
            <a:endParaRPr lang="en-US" altLang="ja-JP" dirty="0" smtClean="0">
              <a:solidFill>
                <a:prstClr val="black"/>
              </a:solidFill>
              <a:latin typeface="Arial" pitchFamily="34" charset="0"/>
            </a:endParaRPr>
          </a:p>
          <a:p>
            <a:pPr fontAlgn="base">
              <a:spcBef>
                <a:spcPct val="0"/>
              </a:spcBef>
              <a:spcAft>
                <a:spcPct val="0"/>
              </a:spcAft>
            </a:pPr>
            <a:endParaRPr lang="en-US" altLang="ja-JP" dirty="0">
              <a:solidFill>
                <a:prstClr val="black"/>
              </a:solidFill>
              <a:latin typeface="Arial" pitchFamily="34" charset="0"/>
            </a:endParaRPr>
          </a:p>
          <a:p>
            <a:pPr fontAlgn="base">
              <a:spcBef>
                <a:spcPct val="0"/>
              </a:spcBef>
              <a:spcAft>
                <a:spcPct val="0"/>
              </a:spcAft>
            </a:pPr>
            <a:endParaRPr lang="en-US" altLang="ja-JP" dirty="0" smtClean="0">
              <a:solidFill>
                <a:prstClr val="black"/>
              </a:solidFill>
              <a:latin typeface="Arial" pitchFamily="34" charset="0"/>
            </a:endParaRPr>
          </a:p>
          <a:p>
            <a:pPr fontAlgn="base">
              <a:spcBef>
                <a:spcPct val="0"/>
              </a:spcBef>
              <a:spcAft>
                <a:spcPct val="0"/>
              </a:spcAft>
            </a:pPr>
            <a:endParaRPr lang="en-US" altLang="ja-JP" dirty="0">
              <a:solidFill>
                <a:prstClr val="black"/>
              </a:solidFill>
              <a:latin typeface="Arial" pitchFamily="34" charset="0"/>
            </a:endParaRPr>
          </a:p>
          <a:p>
            <a:pPr fontAlgn="base">
              <a:spcBef>
                <a:spcPct val="0"/>
              </a:spcBef>
              <a:spcAft>
                <a:spcPct val="0"/>
              </a:spcAft>
            </a:pPr>
            <a:r>
              <a:rPr lang="ja-JP" altLang="en-US" dirty="0" smtClean="0">
                <a:solidFill>
                  <a:prstClr val="black"/>
                </a:solidFill>
                <a:latin typeface="Arial" pitchFamily="34" charset="0"/>
              </a:rPr>
              <a:t>　　　　　　　　　　　　　　　　　　　　　　　　　　　　　　　　　　　　　　　　　　　　</a:t>
            </a:r>
            <a:endParaRPr lang="ja-JP" altLang="en-US" dirty="0">
              <a:solidFill>
                <a:prstClr val="black"/>
              </a:solidFill>
              <a:latin typeface="Arial" pitchFamily="34" charset="0"/>
            </a:endParaRPr>
          </a:p>
        </p:txBody>
      </p:sp>
      <p:sp>
        <p:nvSpPr>
          <p:cNvPr id="7" name="テキスト ボックス 6"/>
          <p:cNvSpPr txBox="1"/>
          <p:nvPr/>
        </p:nvSpPr>
        <p:spPr>
          <a:xfrm>
            <a:off x="105690" y="6200487"/>
            <a:ext cx="8902784" cy="584775"/>
          </a:xfrm>
          <a:prstGeom prst="rect">
            <a:avLst/>
          </a:prstGeom>
          <a:noFill/>
          <a:ln w="19050">
            <a:solidFill>
              <a:schemeClr val="tx1"/>
            </a:solidFill>
          </a:ln>
        </p:spPr>
        <p:txBody>
          <a:bodyPr wrap="square" rtlCol="0">
            <a:spAutoFit/>
          </a:bodyPr>
          <a:lstStyle/>
          <a:p>
            <a:pPr fontAlgn="base">
              <a:spcBef>
                <a:spcPct val="0"/>
              </a:spcBef>
              <a:spcAft>
                <a:spcPct val="0"/>
              </a:spcAft>
            </a:pPr>
            <a:r>
              <a:rPr lang="ja-JP" altLang="en-US" sz="1400" dirty="0">
                <a:solidFill>
                  <a:prstClr val="black"/>
                </a:solidFill>
                <a:latin typeface="HGｺﾞｼｯｸE" panose="020B0909000000000000" pitchFamily="49" charset="-128"/>
                <a:ea typeface="HGｺﾞｼｯｸE" panose="020B0909000000000000" pitchFamily="49" charset="-128"/>
              </a:rPr>
              <a:t>海外･他都市の</a:t>
            </a:r>
            <a:r>
              <a:rPr lang="ja-JP" altLang="en-US" sz="1400" dirty="0" smtClean="0">
                <a:solidFill>
                  <a:prstClr val="black"/>
                </a:solidFill>
                <a:latin typeface="HGｺﾞｼｯｸE" panose="020B0909000000000000" pitchFamily="49" charset="-128"/>
                <a:ea typeface="HGｺﾞｼｯｸE" panose="020B0909000000000000" pitchFamily="49" charset="-128"/>
              </a:rPr>
              <a:t>事例：</a:t>
            </a:r>
            <a:r>
              <a:rPr lang="ja-JP" altLang="en-US" sz="1100" dirty="0" smtClean="0">
                <a:solidFill>
                  <a:prstClr val="black"/>
                </a:solidFill>
                <a:latin typeface="ＭＳ Ｐゴシック" panose="020B0600070205080204" pitchFamily="50" charset="-128"/>
              </a:rPr>
              <a:t>〇</a:t>
            </a:r>
            <a:r>
              <a:rPr lang="en-US" altLang="ja-JP" sz="1100" dirty="0" smtClean="0">
                <a:solidFill>
                  <a:prstClr val="black"/>
                </a:solidFill>
                <a:latin typeface="ＭＳ Ｐゴシック" panose="020B0600070205080204" pitchFamily="50" charset="-128"/>
              </a:rPr>
              <a:t>100</a:t>
            </a:r>
            <a:r>
              <a:rPr lang="ja-JP" altLang="en-US" sz="1100" dirty="0" smtClean="0">
                <a:solidFill>
                  <a:prstClr val="black"/>
                </a:solidFill>
                <a:latin typeface="ＭＳ Ｐゴシック" panose="020B0600070205080204" pitchFamily="50" charset="-128"/>
              </a:rPr>
              <a:t>レジリエントシティ（</a:t>
            </a:r>
            <a:r>
              <a:rPr lang="en-US" altLang="ja-JP" sz="1100" dirty="0" smtClean="0">
                <a:solidFill>
                  <a:prstClr val="black"/>
                </a:solidFill>
                <a:latin typeface="ＭＳ Ｐゴシック" panose="020B0600070205080204" pitchFamily="50" charset="-128"/>
              </a:rPr>
              <a:t>http</a:t>
            </a:r>
            <a:r>
              <a:rPr lang="en-US" altLang="ja-JP" sz="1100" dirty="0">
                <a:solidFill>
                  <a:prstClr val="black"/>
                </a:solidFill>
                <a:latin typeface="ＭＳ Ｐゴシック" panose="020B0600070205080204" pitchFamily="50" charset="-128"/>
              </a:rPr>
              <a:t>://www.100resilientcities.org/#/-_/</a:t>
            </a:r>
            <a:r>
              <a:rPr lang="ja-JP" altLang="en-US" sz="1100" dirty="0" smtClean="0">
                <a:solidFill>
                  <a:prstClr val="black"/>
                </a:solidFill>
                <a:latin typeface="ＭＳ Ｐゴシック" panose="020B0600070205080204" pitchFamily="50" charset="-128"/>
              </a:rPr>
              <a:t>）：サンフランシスコ、ニューヨーク、メルボルン、ロンドン、パリ、シンガポールなど３５都市。　　　　　　　　　　　　　　　　　　　　　　　　　　　　　　　　　　</a:t>
            </a:r>
            <a:r>
              <a:rPr lang="ja-JP" altLang="en-US" dirty="0" smtClean="0">
                <a:solidFill>
                  <a:prstClr val="black"/>
                </a:solidFill>
                <a:latin typeface="Arial" pitchFamily="34" charset="0"/>
              </a:rPr>
              <a:t>　　　　　　　　　　　　　　</a:t>
            </a:r>
            <a:endParaRPr lang="ja-JP" altLang="en-US" dirty="0">
              <a:solidFill>
                <a:prstClr val="black"/>
              </a:solidFill>
              <a:latin typeface="Arial" pitchFamily="34" charset="0"/>
            </a:endParaRPr>
          </a:p>
        </p:txBody>
      </p:sp>
      <p:sp>
        <p:nvSpPr>
          <p:cNvPr id="10" name="テキスト ボックス 9"/>
          <p:cNvSpPr txBox="1"/>
          <p:nvPr/>
        </p:nvSpPr>
        <p:spPr>
          <a:xfrm flipH="1">
            <a:off x="88106" y="602596"/>
            <a:ext cx="7480476" cy="815608"/>
          </a:xfrm>
          <a:prstGeom prst="rect">
            <a:avLst/>
          </a:prstGeom>
          <a:noFill/>
          <a:ln w="19050">
            <a:solidFill>
              <a:schemeClr val="tx1"/>
            </a:solidFill>
          </a:ln>
        </p:spPr>
        <p:txBody>
          <a:bodyPr wrap="square" rtlCol="0">
            <a:spAutoFit/>
          </a:bodyPr>
          <a:lstStyle/>
          <a:p>
            <a:pPr fontAlgn="base">
              <a:spcBef>
                <a:spcPct val="0"/>
              </a:spcBef>
              <a:spcAft>
                <a:spcPct val="0"/>
              </a:spcAft>
            </a:pPr>
            <a:r>
              <a:rPr lang="ja-JP" altLang="en-US" sz="1400" dirty="0">
                <a:solidFill>
                  <a:prstClr val="black"/>
                </a:solidFill>
                <a:latin typeface="HGｺﾞｼｯｸE" panose="020B0909000000000000" pitchFamily="49" charset="-128"/>
                <a:ea typeface="HGｺﾞｼｯｸE" panose="020B0909000000000000" pitchFamily="49" charset="-128"/>
              </a:rPr>
              <a:t>両大学の</a:t>
            </a:r>
            <a:r>
              <a:rPr lang="ja-JP" altLang="en-US" sz="1400" dirty="0" smtClean="0">
                <a:solidFill>
                  <a:prstClr val="black"/>
                </a:solidFill>
                <a:latin typeface="HGｺﾞｼｯｸE" panose="020B0909000000000000" pitchFamily="49" charset="-128"/>
                <a:ea typeface="HGｺﾞｼｯｸE" panose="020B0909000000000000" pitchFamily="49" charset="-128"/>
              </a:rPr>
              <a:t>シーズ：</a:t>
            </a:r>
            <a:r>
              <a:rPr lang="ja-JP" altLang="en-US" sz="1100" dirty="0" smtClean="0">
                <a:solidFill>
                  <a:prstClr val="black"/>
                </a:solidFill>
                <a:latin typeface="ＭＳ Ｐゴシック" panose="020B0600070205080204" pitchFamily="50" charset="-128"/>
              </a:rPr>
              <a:t>〇</a:t>
            </a:r>
            <a:r>
              <a:rPr lang="ja-JP" altLang="en-US" sz="1100" dirty="0">
                <a:solidFill>
                  <a:prstClr val="black"/>
                </a:solidFill>
                <a:latin typeface="ＭＳ Ｐゴシック" panose="020B0600070205080204" pitchFamily="50" charset="-128"/>
              </a:rPr>
              <a:t>都市基盤施設の情報化と維持</a:t>
            </a:r>
            <a:r>
              <a:rPr lang="ja-JP" altLang="en-US" sz="1100" dirty="0" smtClean="0">
                <a:solidFill>
                  <a:prstClr val="black"/>
                </a:solidFill>
                <a:latin typeface="ＭＳ Ｐゴシック" panose="020B0600070205080204" pitchFamily="50" charset="-128"/>
              </a:rPr>
              <a:t>管理　</a:t>
            </a:r>
            <a:r>
              <a:rPr lang="ja-JP" altLang="en-US" sz="1100" dirty="0">
                <a:solidFill>
                  <a:prstClr val="black"/>
                </a:solidFill>
                <a:latin typeface="ＭＳ Ｐゴシック" panose="020B0600070205080204" pitchFamily="50" charset="-128"/>
              </a:rPr>
              <a:t>〇</a:t>
            </a:r>
            <a:r>
              <a:rPr lang="ja-JP" altLang="en-US" sz="1100" dirty="0" smtClean="0">
                <a:solidFill>
                  <a:prstClr val="black"/>
                </a:solidFill>
                <a:latin typeface="ＭＳ Ｐゴシック" panose="020B0600070205080204" pitchFamily="50" charset="-128"/>
              </a:rPr>
              <a:t>地盤</a:t>
            </a:r>
            <a:r>
              <a:rPr lang="ja-JP" altLang="en-US" sz="1100" dirty="0">
                <a:solidFill>
                  <a:prstClr val="black"/>
                </a:solidFill>
                <a:latin typeface="ＭＳ Ｐゴシック" panose="020B0600070205080204" pitchFamily="50" charset="-128"/>
              </a:rPr>
              <a:t>のモデル化と地震応答・液状化危険度</a:t>
            </a:r>
            <a:r>
              <a:rPr lang="ja-JP" altLang="en-US" sz="1100" dirty="0" smtClean="0">
                <a:solidFill>
                  <a:prstClr val="black"/>
                </a:solidFill>
                <a:latin typeface="ＭＳ Ｐゴシック" panose="020B0600070205080204" pitchFamily="50" charset="-128"/>
              </a:rPr>
              <a:t>予測　</a:t>
            </a:r>
            <a:r>
              <a:rPr lang="ja-JP" altLang="en-US" sz="1100" dirty="0">
                <a:solidFill>
                  <a:prstClr val="black"/>
                </a:solidFill>
                <a:latin typeface="ＭＳ Ｐゴシック" panose="020B0600070205080204" pitchFamily="50" charset="-128"/>
              </a:rPr>
              <a:t>〇</a:t>
            </a:r>
            <a:r>
              <a:rPr lang="en-US" altLang="ja-JP" sz="1100" dirty="0" smtClean="0">
                <a:solidFill>
                  <a:prstClr val="black"/>
                </a:solidFill>
                <a:latin typeface="ＭＳ Ｐゴシック" panose="020B0600070205080204" pitchFamily="50" charset="-128"/>
              </a:rPr>
              <a:t>GIS</a:t>
            </a:r>
            <a:r>
              <a:rPr lang="ja-JP" altLang="en-US" sz="1100" dirty="0">
                <a:solidFill>
                  <a:prstClr val="black"/>
                </a:solidFill>
                <a:latin typeface="ＭＳ Ｐゴシック" panose="020B0600070205080204" pitchFamily="50" charset="-128"/>
              </a:rPr>
              <a:t>と防災マップの見える</a:t>
            </a:r>
            <a:r>
              <a:rPr lang="ja-JP" altLang="en-US" sz="1100" dirty="0" smtClean="0">
                <a:solidFill>
                  <a:prstClr val="black"/>
                </a:solidFill>
                <a:latin typeface="ＭＳ Ｐゴシック" panose="020B0600070205080204" pitchFamily="50" charset="-128"/>
              </a:rPr>
              <a:t>化　</a:t>
            </a:r>
            <a:r>
              <a:rPr lang="ja-JP" altLang="en-US" sz="1100" dirty="0">
                <a:solidFill>
                  <a:prstClr val="black"/>
                </a:solidFill>
                <a:latin typeface="ＭＳ Ｐゴシック" panose="020B0600070205080204" pitchFamily="50" charset="-128"/>
              </a:rPr>
              <a:t>〇</a:t>
            </a:r>
            <a:r>
              <a:rPr lang="en-US" altLang="ja-JP" sz="1100" dirty="0" smtClean="0">
                <a:solidFill>
                  <a:prstClr val="black"/>
                </a:solidFill>
                <a:latin typeface="ＭＳ Ｐゴシック" panose="020B0600070205080204" pitchFamily="50" charset="-128"/>
              </a:rPr>
              <a:t>GISAR</a:t>
            </a:r>
            <a:r>
              <a:rPr lang="ja-JP" altLang="en-US" sz="1100" dirty="0">
                <a:solidFill>
                  <a:prstClr val="black"/>
                </a:solidFill>
                <a:latin typeface="ＭＳ Ｐゴシック" panose="020B0600070205080204" pitchFamily="50" charset="-128"/>
              </a:rPr>
              <a:t>　</a:t>
            </a:r>
            <a:r>
              <a:rPr lang="en-US" altLang="ja-JP" sz="1100" dirty="0">
                <a:solidFill>
                  <a:prstClr val="black"/>
                </a:solidFill>
                <a:latin typeface="ＭＳ Ｐゴシック" panose="020B0600070205080204" pitchFamily="50" charset="-128"/>
              </a:rPr>
              <a:t> </a:t>
            </a:r>
            <a:r>
              <a:rPr lang="ja-JP" altLang="en-US" sz="1100" dirty="0">
                <a:solidFill>
                  <a:prstClr val="black"/>
                </a:solidFill>
                <a:latin typeface="ＭＳ Ｐゴシック" panose="020B0600070205080204" pitchFamily="50" charset="-128"/>
              </a:rPr>
              <a:t>〇</a:t>
            </a:r>
            <a:r>
              <a:rPr lang="ja-JP" altLang="en-US" sz="1100" dirty="0" smtClean="0">
                <a:solidFill>
                  <a:prstClr val="black"/>
                </a:solidFill>
                <a:latin typeface="ＭＳ Ｐゴシック" panose="020B0600070205080204" pitchFamily="50" charset="-128"/>
              </a:rPr>
              <a:t>浸水</a:t>
            </a:r>
            <a:r>
              <a:rPr lang="ja-JP" altLang="en-US" sz="1100" dirty="0">
                <a:solidFill>
                  <a:prstClr val="black"/>
                </a:solidFill>
                <a:latin typeface="ＭＳ Ｐゴシック" panose="020B0600070205080204" pitchFamily="50" charset="-128"/>
              </a:rPr>
              <a:t>予測と避難計画・避難</a:t>
            </a:r>
            <a:r>
              <a:rPr lang="ja-JP" altLang="en-US" sz="1100" dirty="0" smtClean="0">
                <a:solidFill>
                  <a:prstClr val="black"/>
                </a:solidFill>
                <a:latin typeface="ＭＳ Ｐゴシック" panose="020B0600070205080204" pitchFamily="50" charset="-128"/>
              </a:rPr>
              <a:t>行動　</a:t>
            </a:r>
            <a:r>
              <a:rPr lang="ja-JP" altLang="en-US" sz="1100" dirty="0">
                <a:solidFill>
                  <a:prstClr val="black"/>
                </a:solidFill>
                <a:latin typeface="ＭＳ Ｐゴシック" panose="020B0600070205080204" pitchFamily="50" charset="-128"/>
              </a:rPr>
              <a:t>〇</a:t>
            </a:r>
            <a:r>
              <a:rPr lang="ja-JP" altLang="en-US" sz="1100" dirty="0" smtClean="0">
                <a:solidFill>
                  <a:prstClr val="black"/>
                </a:solidFill>
                <a:latin typeface="ＭＳ Ｐゴシック" panose="020B0600070205080204" pitchFamily="50" charset="-128"/>
              </a:rPr>
              <a:t>防災</a:t>
            </a:r>
            <a:r>
              <a:rPr lang="ja-JP" altLang="en-US" sz="1100" dirty="0">
                <a:solidFill>
                  <a:prstClr val="black"/>
                </a:solidFill>
                <a:latin typeface="ＭＳ Ｐゴシック" panose="020B0600070205080204" pitchFamily="50" charset="-128"/>
              </a:rPr>
              <a:t>教育と要支援者・高齢化</a:t>
            </a:r>
            <a:r>
              <a:rPr lang="ja-JP" altLang="en-US" sz="1100" dirty="0" smtClean="0">
                <a:solidFill>
                  <a:prstClr val="black"/>
                </a:solidFill>
                <a:latin typeface="ＭＳ Ｐゴシック" panose="020B0600070205080204" pitchFamily="50" charset="-128"/>
              </a:rPr>
              <a:t>社会　〇地域マネジメント　</a:t>
            </a:r>
            <a:r>
              <a:rPr lang="ja-JP" altLang="en-US" sz="1100" dirty="0">
                <a:solidFill>
                  <a:prstClr val="black"/>
                </a:solidFill>
                <a:latin typeface="ＭＳ Ｐゴシック" panose="020B0600070205080204" pitchFamily="50" charset="-128"/>
              </a:rPr>
              <a:t>〇</a:t>
            </a:r>
            <a:r>
              <a:rPr lang="ja-JP" altLang="en-US" sz="1100" dirty="0" smtClean="0">
                <a:solidFill>
                  <a:prstClr val="black"/>
                </a:solidFill>
                <a:latin typeface="ＭＳ Ｐゴシック" panose="020B0600070205080204" pitchFamily="50" charset="-128"/>
              </a:rPr>
              <a:t>シチズンサイエンス</a:t>
            </a:r>
            <a:r>
              <a:rPr lang="ja-JP" altLang="en-US" sz="1100" dirty="0">
                <a:solidFill>
                  <a:prstClr val="black"/>
                </a:solidFill>
                <a:latin typeface="ＭＳ Ｐゴシック" panose="020B0600070205080204" pitchFamily="50" charset="-128"/>
              </a:rPr>
              <a:t>　〇</a:t>
            </a:r>
            <a:r>
              <a:rPr lang="ja-JP" altLang="en-US" sz="1100" dirty="0" smtClean="0">
                <a:solidFill>
                  <a:prstClr val="black"/>
                </a:solidFill>
                <a:latin typeface="ＭＳ Ｐゴシック" panose="020B0600070205080204" pitchFamily="50" charset="-128"/>
              </a:rPr>
              <a:t>リアリティオリエンテーション</a:t>
            </a:r>
            <a:r>
              <a:rPr lang="ja-JP" altLang="en-US" sz="1100" dirty="0">
                <a:solidFill>
                  <a:prstClr val="black"/>
                </a:solidFill>
                <a:latin typeface="ＭＳ Ｐゴシック" panose="020B0600070205080204" pitchFamily="50" charset="-128"/>
              </a:rPr>
              <a:t>　〇</a:t>
            </a:r>
            <a:r>
              <a:rPr lang="ja-JP" altLang="en-US" sz="1100" dirty="0" smtClean="0">
                <a:solidFill>
                  <a:prstClr val="black"/>
                </a:solidFill>
                <a:latin typeface="ＭＳ Ｐゴシック" panose="020B0600070205080204" pitchFamily="50" charset="-128"/>
              </a:rPr>
              <a:t>生活支援　</a:t>
            </a:r>
            <a:r>
              <a:rPr lang="ja-JP" altLang="en-US" sz="1100" dirty="0">
                <a:solidFill>
                  <a:prstClr val="black"/>
                </a:solidFill>
                <a:latin typeface="ＭＳ Ｐゴシック" panose="020B0600070205080204" pitchFamily="50" charset="-128"/>
              </a:rPr>
              <a:t>〇</a:t>
            </a:r>
            <a:r>
              <a:rPr lang="ja-JP" altLang="en-US" sz="1100" dirty="0" smtClean="0">
                <a:solidFill>
                  <a:prstClr val="black"/>
                </a:solidFill>
                <a:latin typeface="ＭＳ Ｐゴシック" panose="020B0600070205080204" pitchFamily="50" charset="-128"/>
              </a:rPr>
              <a:t>コミュニティ連携　</a:t>
            </a:r>
            <a:r>
              <a:rPr lang="ja-JP" altLang="en-US" sz="1100" dirty="0">
                <a:solidFill>
                  <a:prstClr val="black"/>
                </a:solidFill>
                <a:latin typeface="ＭＳ Ｐゴシック" panose="020B0600070205080204" pitchFamily="50" charset="-128"/>
              </a:rPr>
              <a:t>〇</a:t>
            </a:r>
            <a:r>
              <a:rPr lang="ja-JP" altLang="en-US" sz="1100" dirty="0" smtClean="0">
                <a:solidFill>
                  <a:prstClr val="black"/>
                </a:solidFill>
                <a:latin typeface="ＭＳ Ｐゴシック" panose="020B0600070205080204" pitchFamily="50" charset="-128"/>
              </a:rPr>
              <a:t>大学連携</a:t>
            </a:r>
            <a:r>
              <a:rPr lang="ja-JP" altLang="en-US" sz="1100" dirty="0">
                <a:solidFill>
                  <a:prstClr val="black"/>
                </a:solidFill>
                <a:latin typeface="ＭＳ Ｐゴシック" panose="020B0600070205080204" pitchFamily="50" charset="-128"/>
              </a:rPr>
              <a:t>〇</a:t>
            </a:r>
            <a:r>
              <a:rPr lang="ja-JP" altLang="en-US" sz="1100" dirty="0" smtClean="0">
                <a:solidFill>
                  <a:prstClr val="black"/>
                </a:solidFill>
                <a:latin typeface="ＭＳ Ｐゴシック" panose="020B0600070205080204" pitchFamily="50" charset="-128"/>
              </a:rPr>
              <a:t>つながり</a:t>
            </a:r>
            <a:r>
              <a:rPr lang="ja-JP" altLang="en-US" sz="1100" dirty="0">
                <a:solidFill>
                  <a:prstClr val="black"/>
                </a:solidFill>
                <a:latin typeface="ＭＳ Ｐゴシック" panose="020B0600070205080204" pitchFamily="50" charset="-128"/>
              </a:rPr>
              <a:t>と防災・共助・</a:t>
            </a:r>
            <a:r>
              <a:rPr lang="ja-JP" altLang="en-US" sz="1100" dirty="0" smtClean="0">
                <a:solidFill>
                  <a:prstClr val="black"/>
                </a:solidFill>
                <a:latin typeface="ＭＳ Ｐゴシック" panose="020B0600070205080204" pitchFamily="50" charset="-128"/>
              </a:rPr>
              <a:t>健康　　　　　　　　</a:t>
            </a:r>
            <a:endParaRPr lang="en-US" altLang="ja-JP" sz="1100" dirty="0" smtClean="0">
              <a:solidFill>
                <a:prstClr val="black"/>
              </a:solidFill>
              <a:latin typeface="ＭＳ Ｐゴシック" panose="020B0600070205080204" pitchFamily="50" charset="-128"/>
            </a:endParaRPr>
          </a:p>
        </p:txBody>
      </p:sp>
      <p:sp>
        <p:nvSpPr>
          <p:cNvPr id="11" name="テキスト ボックス 10"/>
          <p:cNvSpPr txBox="1"/>
          <p:nvPr/>
        </p:nvSpPr>
        <p:spPr>
          <a:xfrm flipH="1">
            <a:off x="7615298" y="593225"/>
            <a:ext cx="1412138" cy="817200"/>
          </a:xfrm>
          <a:prstGeom prst="rect">
            <a:avLst/>
          </a:prstGeom>
          <a:noFill/>
          <a:ln w="19050">
            <a:solidFill>
              <a:schemeClr val="tx1"/>
            </a:solidFill>
          </a:ln>
        </p:spPr>
        <p:txBody>
          <a:bodyPr wrap="square" rtlCol="0">
            <a:spAutoFit/>
          </a:bodyPr>
          <a:lstStyle/>
          <a:p>
            <a:pPr fontAlgn="base">
              <a:spcBef>
                <a:spcPct val="0"/>
              </a:spcBef>
              <a:spcAft>
                <a:spcPct val="0"/>
              </a:spcAft>
            </a:pPr>
            <a:r>
              <a:rPr lang="ja-JP" altLang="en-US" sz="1400" dirty="0" smtClean="0">
                <a:solidFill>
                  <a:prstClr val="black"/>
                </a:solidFill>
                <a:latin typeface="HGｺﾞｼｯｸE" panose="020B0909000000000000" pitchFamily="49" charset="-128"/>
                <a:ea typeface="HGｺﾞｼｯｸE" panose="020B0909000000000000" pitchFamily="49" charset="-128"/>
              </a:rPr>
              <a:t>シーズ№</a:t>
            </a:r>
            <a:r>
              <a:rPr lang="ja-JP" altLang="en-US" sz="1400" dirty="0">
                <a:solidFill>
                  <a:prstClr val="black"/>
                </a:solidFill>
                <a:latin typeface="Arial" pitchFamily="34" charset="0"/>
              </a:rPr>
              <a:t> </a:t>
            </a:r>
            <a:r>
              <a:rPr lang="ja-JP" altLang="en-US" sz="1400" dirty="0" smtClean="0">
                <a:solidFill>
                  <a:prstClr val="black"/>
                </a:solidFill>
                <a:latin typeface="Arial" pitchFamily="34" charset="0"/>
              </a:rPr>
              <a:t>：</a:t>
            </a:r>
            <a:r>
              <a:rPr lang="en-US" altLang="ja-JP" sz="1400" dirty="0" smtClean="0">
                <a:solidFill>
                  <a:prstClr val="black"/>
                </a:solidFill>
                <a:latin typeface="Arial" pitchFamily="34" charset="0"/>
              </a:rPr>
              <a:t/>
            </a:r>
            <a:br>
              <a:rPr lang="en-US" altLang="ja-JP" sz="1400" dirty="0" smtClean="0">
                <a:solidFill>
                  <a:prstClr val="black"/>
                </a:solidFill>
                <a:latin typeface="Arial" pitchFamily="34" charset="0"/>
              </a:rPr>
            </a:br>
            <a:r>
              <a:rPr lang="ja-JP" altLang="en-US" sz="1100" dirty="0">
                <a:solidFill>
                  <a:prstClr val="black"/>
                </a:solidFill>
                <a:latin typeface="ＭＳ Ｐゴシック" panose="020B0600070205080204" pitchFamily="50" charset="-128"/>
              </a:rPr>
              <a:t>市</a:t>
            </a:r>
            <a:r>
              <a:rPr lang="ja-JP" altLang="en-US" sz="1100" dirty="0" smtClean="0">
                <a:solidFill>
                  <a:prstClr val="black"/>
                </a:solidFill>
                <a:latin typeface="ＭＳ Ｐゴシック" panose="020B0600070205080204" pitchFamily="50" charset="-128"/>
              </a:rPr>
              <a:t>大：</a:t>
            </a:r>
            <a:r>
              <a:rPr lang="en-US" altLang="ja-JP" sz="1100" dirty="0" smtClean="0">
                <a:solidFill>
                  <a:prstClr val="black"/>
                </a:solidFill>
                <a:latin typeface="ＭＳ Ｐゴシック" panose="020B0600070205080204" pitchFamily="50" charset="-128"/>
              </a:rPr>
              <a:t>6,7,8,9,10,</a:t>
            </a:r>
            <a:br>
              <a:rPr lang="en-US" altLang="ja-JP" sz="1100" dirty="0" smtClean="0">
                <a:solidFill>
                  <a:prstClr val="black"/>
                </a:solidFill>
                <a:latin typeface="ＭＳ Ｐゴシック" panose="020B0600070205080204" pitchFamily="50" charset="-128"/>
              </a:rPr>
            </a:br>
            <a:r>
              <a:rPr lang="en-US" altLang="ja-JP" sz="1100" dirty="0" smtClean="0">
                <a:solidFill>
                  <a:prstClr val="black"/>
                </a:solidFill>
                <a:latin typeface="ＭＳ Ｐゴシック" panose="020B0600070205080204" pitchFamily="50" charset="-128"/>
              </a:rPr>
              <a:t>12,15,23,24,27,29</a:t>
            </a:r>
          </a:p>
          <a:p>
            <a:pPr fontAlgn="base">
              <a:spcBef>
                <a:spcPct val="0"/>
              </a:spcBef>
              <a:spcAft>
                <a:spcPct val="0"/>
              </a:spcAft>
            </a:pPr>
            <a:r>
              <a:rPr lang="ja-JP" altLang="en-US" sz="1100" dirty="0" smtClean="0">
                <a:solidFill>
                  <a:prstClr val="black"/>
                </a:solidFill>
                <a:latin typeface="ＭＳ Ｐゴシック" panose="020B0600070205080204" pitchFamily="50" charset="-128"/>
              </a:rPr>
              <a:t>府大：</a:t>
            </a:r>
            <a:r>
              <a:rPr lang="en-US" altLang="ja-JP" sz="1100" dirty="0" smtClean="0">
                <a:solidFill>
                  <a:prstClr val="black"/>
                </a:solidFill>
                <a:latin typeface="ＭＳ Ｐゴシック" panose="020B0600070205080204" pitchFamily="50" charset="-128"/>
              </a:rPr>
              <a:t>35,50</a:t>
            </a:r>
            <a:endParaRPr lang="ja-JP" altLang="en-US" sz="1100" dirty="0">
              <a:solidFill>
                <a:prstClr val="black"/>
              </a:solidFill>
              <a:latin typeface="ＭＳ Ｐゴシック" panose="020B0600070205080204" pitchFamily="50" charset="-128"/>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39307" y="3275012"/>
            <a:ext cx="7435549" cy="2779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p:cNvSpPr txBox="1"/>
          <p:nvPr/>
        </p:nvSpPr>
        <p:spPr>
          <a:xfrm>
            <a:off x="7882116" y="0"/>
            <a:ext cx="1228221" cy="276999"/>
          </a:xfrm>
          <a:prstGeom prst="rect">
            <a:avLst/>
          </a:prstGeom>
          <a:solidFill>
            <a:sysClr val="windowText" lastClr="000000"/>
          </a:solidFill>
          <a:ln>
            <a:solidFill>
              <a:sysClr val="window" lastClr="FFFFFF">
                <a:lumMod val="75000"/>
              </a:sysClr>
            </a:solidFill>
          </a:ln>
        </p:spPr>
        <p:txBody>
          <a:bodyPr wrap="none" rtlCol="0">
            <a:spAutoFit/>
          </a:bodyPr>
          <a:lstStyle/>
          <a:p>
            <a:pPr>
              <a:defRPr/>
            </a:pPr>
            <a:r>
              <a:rPr kumimoji="0" lang="ja-JP" altLang="en-US" sz="12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★プロジェクト例</a:t>
            </a:r>
          </a:p>
        </p:txBody>
      </p:sp>
      <p:sp>
        <p:nvSpPr>
          <p:cNvPr id="5" name="スライド番号プレースホルダー 4"/>
          <p:cNvSpPr>
            <a:spLocks noGrp="1"/>
          </p:cNvSpPr>
          <p:nvPr>
            <p:ph type="sldNum" sz="quarter" idx="12"/>
          </p:nvPr>
        </p:nvSpPr>
        <p:spPr/>
        <p:txBody>
          <a:bodyPr/>
          <a:lstStyle/>
          <a:p>
            <a:fld id="{8B585311-88EF-4471-9E51-AE03065C41F4}" type="slidenum">
              <a:rPr lang="en-US" altLang="ja-JP" smtClean="0">
                <a:solidFill>
                  <a:srgbClr val="000000"/>
                </a:solidFill>
              </a:rPr>
              <a:pPr/>
              <a:t>15</a:t>
            </a:fld>
            <a:endParaRPr lang="en-US" altLang="ja-JP" dirty="0">
              <a:solidFill>
                <a:srgbClr val="000000"/>
              </a:solidFill>
            </a:endParaRPr>
          </a:p>
        </p:txBody>
      </p:sp>
    </p:spTree>
    <p:extLst>
      <p:ext uri="{BB962C8B-B14F-4D97-AF65-F5344CB8AC3E}">
        <p14:creationId xmlns:p14="http://schemas.microsoft.com/office/powerpoint/2010/main" val="3363358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左矢印 8"/>
          <p:cNvSpPr/>
          <p:nvPr/>
        </p:nvSpPr>
        <p:spPr>
          <a:xfrm>
            <a:off x="5051102" y="1604817"/>
            <a:ext cx="203916" cy="6056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テキスト ボックス 1"/>
          <p:cNvSpPr txBox="1"/>
          <p:nvPr/>
        </p:nvSpPr>
        <p:spPr>
          <a:xfrm>
            <a:off x="106433" y="118254"/>
            <a:ext cx="8902784" cy="369332"/>
          </a:xfrm>
          <a:prstGeom prst="rect">
            <a:avLst/>
          </a:prstGeom>
          <a:noFill/>
          <a:ln w="19050">
            <a:solidFill>
              <a:schemeClr val="tx1"/>
            </a:solidFill>
          </a:ln>
        </p:spPr>
        <p:txBody>
          <a:bodyPr wrap="square" rtlCol="0">
            <a:spAutoFit/>
          </a:bodyPr>
          <a:lstStyle/>
          <a:p>
            <a:r>
              <a:rPr lang="en-US" altLang="ja-JP" sz="1400" b="1" dirty="0" smtClean="0">
                <a:solidFill>
                  <a:prstClr val="black"/>
                </a:solidFill>
              </a:rPr>
              <a:t>【</a:t>
            </a:r>
            <a:r>
              <a:rPr lang="ja-JP" altLang="en-US" sz="1400" b="1" dirty="0" smtClean="0">
                <a:solidFill>
                  <a:prstClr val="black"/>
                </a:solidFill>
              </a:rPr>
              <a:t>都市基盤</a:t>
            </a:r>
            <a:r>
              <a:rPr lang="en-US" altLang="ja-JP" sz="1400" b="1" dirty="0" smtClean="0">
                <a:solidFill>
                  <a:prstClr val="black"/>
                </a:solidFill>
              </a:rPr>
              <a:t>】</a:t>
            </a:r>
            <a:r>
              <a:rPr lang="ja-JP" altLang="en-US" dirty="0">
                <a:solidFill>
                  <a:prstClr val="black"/>
                </a:solidFill>
              </a:rPr>
              <a:t>　テーマ：グリーンインフラ</a:t>
            </a:r>
            <a:r>
              <a:rPr lang="ja-JP" altLang="en-US" dirty="0" smtClean="0">
                <a:solidFill>
                  <a:prstClr val="black"/>
                </a:solidFill>
              </a:rPr>
              <a:t>の構築</a:t>
            </a:r>
            <a:endParaRPr lang="ja-JP" altLang="en-US" dirty="0">
              <a:solidFill>
                <a:prstClr val="black"/>
              </a:solidFill>
            </a:endParaRPr>
          </a:p>
        </p:txBody>
      </p:sp>
      <p:sp>
        <p:nvSpPr>
          <p:cNvPr id="3" name="テキスト ボックス 2"/>
          <p:cNvSpPr txBox="1"/>
          <p:nvPr/>
        </p:nvSpPr>
        <p:spPr>
          <a:xfrm>
            <a:off x="118871" y="1237370"/>
            <a:ext cx="4888188" cy="1154162"/>
          </a:xfrm>
          <a:prstGeom prst="rect">
            <a:avLst/>
          </a:prstGeom>
          <a:noFill/>
          <a:ln w="19050">
            <a:solidFill>
              <a:schemeClr val="tx1"/>
            </a:solidFill>
          </a:ln>
        </p:spPr>
        <p:txBody>
          <a:bodyPr wrap="square" rtlCol="0">
            <a:spAutoFit/>
          </a:bodyPr>
          <a:lstStyle/>
          <a:p>
            <a:r>
              <a:rPr lang="ja-JP" altLang="en-US" sz="1400" dirty="0">
                <a:solidFill>
                  <a:prstClr val="black"/>
                </a:solidFill>
                <a:latin typeface="HGｺﾞｼｯｸE" panose="020B0909000000000000" pitchFamily="49" charset="-128"/>
                <a:ea typeface="HGｺﾞｼｯｸE" panose="020B0909000000000000" pitchFamily="49" charset="-128"/>
              </a:rPr>
              <a:t>提案内容の概要</a:t>
            </a:r>
            <a:r>
              <a:rPr lang="ja-JP" altLang="en-US" sz="1400" dirty="0" smtClean="0">
                <a:solidFill>
                  <a:prstClr val="black"/>
                </a:solidFill>
              </a:rPr>
              <a:t>：</a:t>
            </a:r>
            <a:endParaRPr lang="en-US" altLang="ja-JP" sz="1400" dirty="0" smtClean="0">
              <a:solidFill>
                <a:prstClr val="black"/>
              </a:solidFill>
            </a:endParaRPr>
          </a:p>
          <a:p>
            <a:r>
              <a:rPr lang="ja-JP" altLang="en-US" sz="1400" dirty="0" smtClean="0">
                <a:solidFill>
                  <a:prstClr val="black"/>
                </a:solidFill>
                <a:latin typeface="ＭＳ Ｐ明朝" panose="02020600040205080304" pitchFamily="18" charset="-128"/>
                <a:ea typeface="ＭＳ Ｐ明朝" panose="02020600040205080304" pitchFamily="18" charset="-128"/>
              </a:rPr>
              <a:t>　</a:t>
            </a:r>
            <a:r>
              <a:rPr lang="ja-JP" altLang="en-US" sz="1100" dirty="0" smtClean="0">
                <a:solidFill>
                  <a:prstClr val="black"/>
                </a:solidFill>
                <a:latin typeface="ＭＳ Ｐゴシック" panose="020B0600070205080204" pitchFamily="50" charset="-128"/>
              </a:rPr>
              <a:t>植物や土壌、緑地の有する多様な機能を活用し、持続的雨水管理機能や生物多様性保全、気化冷却機能、地域魅力や居住性の向上、減災やレジリエント機能</a:t>
            </a:r>
            <a:r>
              <a:rPr lang="ja-JP" altLang="en-US" sz="1100" dirty="0">
                <a:solidFill>
                  <a:prstClr val="black"/>
                </a:solidFill>
                <a:latin typeface="ＭＳ Ｐゴシック" panose="020B0600070205080204" pitchFamily="50" charset="-128"/>
              </a:rPr>
              <a:t>を</a:t>
            </a:r>
            <a:r>
              <a:rPr lang="ja-JP" altLang="en-US" sz="1100" dirty="0" smtClean="0">
                <a:solidFill>
                  <a:prstClr val="black"/>
                </a:solidFill>
                <a:latin typeface="ＭＳ Ｐゴシック" panose="020B0600070205080204" pitchFamily="50" charset="-128"/>
              </a:rPr>
              <a:t>確保するためのオープンスペースや自然地を構成要素とする静脈型の都市基盤施設（グリーンインフラ）を一定のモデル地域で構築する。</a:t>
            </a:r>
            <a:endParaRPr lang="en-US" altLang="ja-JP" sz="1100" dirty="0" smtClean="0">
              <a:solidFill>
                <a:prstClr val="black"/>
              </a:solidFill>
              <a:latin typeface="ＭＳ Ｐゴシック" panose="020B0600070205080204" pitchFamily="50" charset="-128"/>
            </a:endParaRPr>
          </a:p>
          <a:p>
            <a:endParaRPr lang="en-US" altLang="ja-JP" sz="800" dirty="0" smtClean="0">
              <a:solidFill>
                <a:prstClr val="black"/>
              </a:solidFill>
              <a:latin typeface="ＭＳ Ｐゴシック" panose="020B0600070205080204" pitchFamily="50" charset="-128"/>
            </a:endParaRPr>
          </a:p>
        </p:txBody>
      </p:sp>
      <p:sp>
        <p:nvSpPr>
          <p:cNvPr id="4" name="テキスト ボックス 3"/>
          <p:cNvSpPr txBox="1"/>
          <p:nvPr/>
        </p:nvSpPr>
        <p:spPr>
          <a:xfrm>
            <a:off x="5364027" y="1243809"/>
            <a:ext cx="3642448" cy="1154162"/>
          </a:xfrm>
          <a:prstGeom prst="rect">
            <a:avLst/>
          </a:prstGeom>
          <a:noFill/>
          <a:ln w="19050">
            <a:solidFill>
              <a:schemeClr val="tx1"/>
            </a:solidFill>
          </a:ln>
        </p:spPr>
        <p:txBody>
          <a:bodyPr wrap="square" rtlCol="0">
            <a:spAutoFit/>
          </a:bodyPr>
          <a:lstStyle/>
          <a:p>
            <a:r>
              <a:rPr lang="ja-JP" altLang="en-US" sz="1400" dirty="0" smtClean="0">
                <a:solidFill>
                  <a:prstClr val="black"/>
                </a:solidFill>
                <a:latin typeface="HGｺﾞｼｯｸE" panose="020B0909000000000000" pitchFamily="49" charset="-128"/>
                <a:ea typeface="HGｺﾞｼｯｸE" panose="020B0909000000000000" pitchFamily="49" charset="-128"/>
              </a:rPr>
              <a:t>都市課題</a:t>
            </a:r>
            <a:endParaRPr lang="en-US" altLang="ja-JP" sz="1400" dirty="0" smtClean="0">
              <a:solidFill>
                <a:prstClr val="black"/>
              </a:solidFill>
              <a:latin typeface="HGｺﾞｼｯｸE" panose="020B0909000000000000" pitchFamily="49" charset="-128"/>
              <a:ea typeface="HGｺﾞｼｯｸE" panose="020B0909000000000000" pitchFamily="49" charset="-128"/>
            </a:endParaRPr>
          </a:p>
          <a:p>
            <a:r>
              <a:rPr lang="ja-JP" altLang="en-US" sz="1100" dirty="0">
                <a:solidFill>
                  <a:prstClr val="black"/>
                </a:solidFill>
                <a:latin typeface="ＭＳ Ｐゴシック" panose="020B0600070205080204" pitchFamily="50" charset="-128"/>
              </a:rPr>
              <a:t>〇</a:t>
            </a:r>
            <a:r>
              <a:rPr lang="ja-JP" altLang="en-US" sz="1100" dirty="0" smtClean="0">
                <a:solidFill>
                  <a:prstClr val="black"/>
                </a:solidFill>
                <a:latin typeface="ＭＳ Ｐゴシック" panose="020B0600070205080204" pitchFamily="50" charset="-128"/>
              </a:rPr>
              <a:t>気候</a:t>
            </a:r>
            <a:r>
              <a:rPr lang="ja-JP" altLang="en-US" sz="1100" dirty="0">
                <a:solidFill>
                  <a:prstClr val="black"/>
                </a:solidFill>
                <a:latin typeface="ＭＳ Ｐゴシック" panose="020B0600070205080204" pitchFamily="50" charset="-128"/>
              </a:rPr>
              <a:t>変動</a:t>
            </a:r>
            <a:r>
              <a:rPr lang="ja-JP" altLang="en-US" sz="1100" dirty="0" smtClean="0">
                <a:solidFill>
                  <a:prstClr val="black"/>
                </a:solidFill>
                <a:latin typeface="ＭＳ Ｐゴシック" panose="020B0600070205080204" pitchFamily="50" charset="-128"/>
              </a:rPr>
              <a:t>に伴う異常降雨</a:t>
            </a:r>
            <a:endParaRPr lang="en-US" altLang="ja-JP" sz="1100" dirty="0" smtClean="0">
              <a:solidFill>
                <a:prstClr val="black"/>
              </a:solidFill>
              <a:latin typeface="ＭＳ Ｐゴシック" panose="020B0600070205080204" pitchFamily="50" charset="-128"/>
            </a:endParaRPr>
          </a:p>
          <a:p>
            <a:r>
              <a:rPr lang="ja-JP" altLang="en-US" sz="1100" dirty="0" smtClean="0">
                <a:solidFill>
                  <a:prstClr val="black"/>
                </a:solidFill>
                <a:latin typeface="ＭＳ Ｐゴシック" panose="020B0600070205080204" pitchFamily="50" charset="-128"/>
              </a:rPr>
              <a:t>〇雨水排水能力の限界</a:t>
            </a:r>
            <a:endParaRPr lang="en-US" altLang="ja-JP" sz="1100" dirty="0" smtClean="0">
              <a:solidFill>
                <a:prstClr val="black"/>
              </a:solidFill>
              <a:latin typeface="ＭＳ Ｐゴシック" panose="020B0600070205080204" pitchFamily="50" charset="-128"/>
            </a:endParaRPr>
          </a:p>
          <a:p>
            <a:r>
              <a:rPr lang="ja-JP" altLang="en-US" sz="1100" dirty="0">
                <a:solidFill>
                  <a:prstClr val="black"/>
                </a:solidFill>
                <a:latin typeface="ＭＳ Ｐゴシック" panose="020B0600070205080204" pitchFamily="50" charset="-128"/>
              </a:rPr>
              <a:t>〇</a:t>
            </a:r>
            <a:r>
              <a:rPr lang="ja-JP" altLang="en-US" sz="1100" dirty="0" smtClean="0">
                <a:solidFill>
                  <a:prstClr val="black"/>
                </a:solidFill>
                <a:latin typeface="ＭＳ Ｐゴシック" panose="020B0600070205080204" pitchFamily="50" charset="-128"/>
              </a:rPr>
              <a:t>生物多様性の劣化</a:t>
            </a:r>
            <a:endParaRPr lang="en-US" altLang="ja-JP" sz="1100" dirty="0" smtClean="0">
              <a:solidFill>
                <a:prstClr val="black"/>
              </a:solidFill>
              <a:latin typeface="ＭＳ Ｐゴシック" panose="020B0600070205080204" pitchFamily="50" charset="-128"/>
            </a:endParaRPr>
          </a:p>
          <a:p>
            <a:r>
              <a:rPr lang="ja-JP" altLang="en-US" sz="1100" dirty="0">
                <a:solidFill>
                  <a:prstClr val="black"/>
                </a:solidFill>
                <a:latin typeface="ＭＳ Ｐゴシック" panose="020B0600070205080204" pitchFamily="50" charset="-128"/>
              </a:rPr>
              <a:t>〇</a:t>
            </a:r>
            <a:r>
              <a:rPr lang="ja-JP" altLang="en-US" sz="1100" dirty="0" smtClean="0">
                <a:solidFill>
                  <a:prstClr val="black"/>
                </a:solidFill>
                <a:latin typeface="ＭＳ Ｐゴシック" panose="020B0600070205080204" pitchFamily="50" charset="-128"/>
              </a:rPr>
              <a:t>ヒートアイランド現象</a:t>
            </a:r>
            <a:endParaRPr lang="en-US" altLang="ja-JP" sz="1100" dirty="0" smtClean="0">
              <a:solidFill>
                <a:prstClr val="black"/>
              </a:solidFill>
              <a:latin typeface="ＭＳ Ｐゴシック" panose="020B0600070205080204" pitchFamily="50" charset="-128"/>
            </a:endParaRPr>
          </a:p>
          <a:p>
            <a:r>
              <a:rPr lang="ja-JP" altLang="en-US" sz="1100" dirty="0">
                <a:solidFill>
                  <a:prstClr val="black"/>
                </a:solidFill>
                <a:latin typeface="ＭＳ Ｐゴシック" panose="020B0600070205080204" pitchFamily="50" charset="-128"/>
              </a:rPr>
              <a:t>〇</a:t>
            </a:r>
            <a:r>
              <a:rPr lang="ja-JP" altLang="en-US" sz="1100" dirty="0" smtClean="0">
                <a:solidFill>
                  <a:prstClr val="black"/>
                </a:solidFill>
                <a:latin typeface="ＭＳ Ｐゴシック" panose="020B0600070205080204" pitchFamily="50" charset="-128"/>
              </a:rPr>
              <a:t>テクノストレスの解消</a:t>
            </a:r>
            <a:endParaRPr lang="ja-JP" altLang="en-US" sz="1100" dirty="0">
              <a:solidFill>
                <a:prstClr val="black"/>
              </a:solidFill>
              <a:latin typeface="ＭＳ Ｐゴシック" panose="020B0600070205080204" pitchFamily="50" charset="-128"/>
            </a:endParaRPr>
          </a:p>
        </p:txBody>
      </p:sp>
      <p:sp>
        <p:nvSpPr>
          <p:cNvPr id="7" name="テキスト ボックス 6"/>
          <p:cNvSpPr txBox="1"/>
          <p:nvPr/>
        </p:nvSpPr>
        <p:spPr>
          <a:xfrm>
            <a:off x="118045" y="6223101"/>
            <a:ext cx="8902784" cy="507831"/>
          </a:xfrm>
          <a:prstGeom prst="rect">
            <a:avLst/>
          </a:prstGeom>
          <a:noFill/>
          <a:ln w="19050">
            <a:solidFill>
              <a:schemeClr val="tx1"/>
            </a:solidFill>
          </a:ln>
        </p:spPr>
        <p:txBody>
          <a:bodyPr wrap="square" rtlCol="0">
            <a:spAutoFit/>
          </a:bodyPr>
          <a:lstStyle/>
          <a:p>
            <a:r>
              <a:rPr lang="ja-JP" altLang="en-US" sz="1400" dirty="0">
                <a:solidFill>
                  <a:prstClr val="black"/>
                </a:solidFill>
                <a:latin typeface="HGｺﾞｼｯｸE" panose="020B0909000000000000" pitchFamily="49" charset="-128"/>
                <a:ea typeface="HGｺﾞｼｯｸE" panose="020B0909000000000000" pitchFamily="49" charset="-128"/>
              </a:rPr>
              <a:t>海外･他都市の事例</a:t>
            </a:r>
            <a:r>
              <a:rPr lang="ja-JP" altLang="en-US" sz="1600" dirty="0" smtClean="0">
                <a:solidFill>
                  <a:prstClr val="black"/>
                </a:solidFill>
              </a:rPr>
              <a:t>：</a:t>
            </a:r>
            <a:r>
              <a:rPr lang="ja-JP" altLang="en-US" sz="1100" dirty="0">
                <a:solidFill>
                  <a:prstClr val="black"/>
                </a:solidFill>
                <a:latin typeface="ＭＳ Ｐゴシック" panose="020B0600070205080204" pitchFamily="50" charset="-128"/>
              </a:rPr>
              <a:t>〇</a:t>
            </a:r>
            <a:r>
              <a:rPr lang="ja-JP" altLang="en-US" sz="1100" dirty="0" smtClean="0">
                <a:solidFill>
                  <a:prstClr val="black"/>
                </a:solidFill>
                <a:latin typeface="ＭＳ Ｐゴシック" panose="020B0600070205080204" pitchFamily="50" charset="-128"/>
              </a:rPr>
              <a:t>リバプール・グリーンインフラ戦略　〇ポートランド・グリーンインフラ（洪水対策リスクアセスメント）</a:t>
            </a:r>
            <a:r>
              <a:rPr lang="ja-JP" altLang="en-US" sz="1100" dirty="0">
                <a:solidFill>
                  <a:prstClr val="black"/>
                </a:solidFill>
                <a:latin typeface="ＭＳ Ｐゴシック" panose="020B0600070205080204" pitchFamily="50" charset="-128"/>
              </a:rPr>
              <a:t>　</a:t>
            </a:r>
            <a:r>
              <a:rPr lang="ja-JP" altLang="en-US" sz="1100" dirty="0" smtClean="0">
                <a:solidFill>
                  <a:prstClr val="black"/>
                </a:solidFill>
                <a:latin typeface="ＭＳ Ｐゴシック" panose="020B0600070205080204" pitchFamily="50" charset="-128"/>
              </a:rPr>
              <a:t>〇シンガポール・パークコネクター</a:t>
            </a:r>
            <a:r>
              <a:rPr lang="ja-JP" altLang="en-US" sz="1100" dirty="0">
                <a:solidFill>
                  <a:prstClr val="black"/>
                </a:solidFill>
                <a:latin typeface="ＭＳ Ｐゴシック" panose="020B0600070205080204" pitchFamily="50" charset="-128"/>
              </a:rPr>
              <a:t>　</a:t>
            </a:r>
            <a:r>
              <a:rPr lang="ja-JP" altLang="en-US" sz="1100" dirty="0" smtClean="0">
                <a:solidFill>
                  <a:prstClr val="black"/>
                </a:solidFill>
                <a:latin typeface="ＭＳ Ｐゴシック" panose="020B0600070205080204" pitchFamily="50" charset="-128"/>
              </a:rPr>
              <a:t>〇ボストン・エメラルドネックレス　　　　　　　　　　　　　　　　　　　　　　　　　　　　　　　　　　　　　　　　　　　　</a:t>
            </a:r>
            <a:endParaRPr lang="ja-JP" altLang="en-US" sz="1100" dirty="0">
              <a:solidFill>
                <a:prstClr val="black"/>
              </a:solidFill>
              <a:latin typeface="ＭＳ Ｐゴシック" panose="020B0600070205080204" pitchFamily="50" charset="-128"/>
            </a:endParaRPr>
          </a:p>
        </p:txBody>
      </p:sp>
      <p:sp>
        <p:nvSpPr>
          <p:cNvPr id="10" name="テキスト ボックス 9"/>
          <p:cNvSpPr txBox="1"/>
          <p:nvPr/>
        </p:nvSpPr>
        <p:spPr>
          <a:xfrm flipH="1">
            <a:off x="106433" y="521295"/>
            <a:ext cx="7633918" cy="677108"/>
          </a:xfrm>
          <a:prstGeom prst="rect">
            <a:avLst/>
          </a:prstGeom>
          <a:noFill/>
          <a:ln w="19050">
            <a:solidFill>
              <a:schemeClr val="tx1"/>
            </a:solidFill>
          </a:ln>
        </p:spPr>
        <p:txBody>
          <a:bodyPr wrap="square" rtlCol="0">
            <a:spAutoFit/>
          </a:bodyPr>
          <a:lstStyle/>
          <a:p>
            <a:r>
              <a:rPr lang="ja-JP" altLang="en-US" sz="1400" dirty="0">
                <a:solidFill>
                  <a:prstClr val="black"/>
                </a:solidFill>
                <a:latin typeface="HGｺﾞｼｯｸE" panose="020B0909000000000000" pitchFamily="49" charset="-128"/>
                <a:ea typeface="HGｺﾞｼｯｸE" panose="020B0909000000000000" pitchFamily="49" charset="-128"/>
              </a:rPr>
              <a:t>両大学のシーズ</a:t>
            </a:r>
            <a:r>
              <a:rPr lang="ja-JP" altLang="en-US" sz="1600" dirty="0" smtClean="0">
                <a:solidFill>
                  <a:prstClr val="black"/>
                </a:solidFill>
              </a:rPr>
              <a:t>：</a:t>
            </a:r>
            <a:r>
              <a:rPr lang="ja-JP" altLang="en-US" sz="1100" dirty="0">
                <a:solidFill>
                  <a:prstClr val="black"/>
                </a:solidFill>
                <a:latin typeface="ＭＳ Ｐゴシック" panose="020B0600070205080204" pitchFamily="50" charset="-128"/>
              </a:rPr>
              <a:t>〇</a:t>
            </a:r>
            <a:r>
              <a:rPr lang="ja-JP" altLang="en-US" sz="1100" dirty="0" smtClean="0">
                <a:solidFill>
                  <a:prstClr val="black"/>
                </a:solidFill>
                <a:latin typeface="ＭＳ Ｐゴシック" panose="020B0600070205080204" pitchFamily="50" charset="-128"/>
              </a:rPr>
              <a:t>シンガポール・パークコネクターの成立に関する研究</a:t>
            </a:r>
            <a:r>
              <a:rPr lang="ja-JP" altLang="en-US" sz="1100" dirty="0">
                <a:solidFill>
                  <a:prstClr val="black"/>
                </a:solidFill>
                <a:latin typeface="ＭＳ Ｐゴシック" panose="020B0600070205080204" pitchFamily="50" charset="-128"/>
              </a:rPr>
              <a:t>　</a:t>
            </a:r>
            <a:r>
              <a:rPr lang="ja-JP" altLang="en-US" sz="1100" dirty="0" smtClean="0">
                <a:solidFill>
                  <a:prstClr val="black"/>
                </a:solidFill>
                <a:latin typeface="ＭＳ Ｐゴシック" panose="020B0600070205080204" pitchFamily="50" charset="-128"/>
              </a:rPr>
              <a:t>〇神戸市における水と緑のネットワークの形成過程に関する研究</a:t>
            </a:r>
            <a:r>
              <a:rPr lang="ja-JP" altLang="en-US" sz="1100" dirty="0">
                <a:solidFill>
                  <a:prstClr val="black"/>
                </a:solidFill>
                <a:latin typeface="ＭＳ Ｐゴシック" panose="020B0600070205080204" pitchFamily="50" charset="-128"/>
              </a:rPr>
              <a:t>　</a:t>
            </a:r>
            <a:r>
              <a:rPr lang="ja-JP" altLang="en-US" sz="1100" dirty="0" smtClean="0">
                <a:solidFill>
                  <a:prstClr val="black"/>
                </a:solidFill>
                <a:latin typeface="ＭＳ Ｐゴシック" panose="020B0600070205080204" pitchFamily="50" charset="-128"/>
              </a:rPr>
              <a:t>〇都市農地の機能量評価に関する研究</a:t>
            </a:r>
            <a:r>
              <a:rPr lang="ja-JP" altLang="en-US" sz="1100" dirty="0">
                <a:solidFill>
                  <a:prstClr val="black"/>
                </a:solidFill>
                <a:latin typeface="ＭＳ Ｐゴシック" panose="020B0600070205080204" pitchFamily="50" charset="-128"/>
              </a:rPr>
              <a:t>　</a:t>
            </a:r>
            <a:r>
              <a:rPr lang="ja-JP" altLang="en-US" sz="1100" dirty="0" smtClean="0">
                <a:solidFill>
                  <a:prstClr val="black"/>
                </a:solidFill>
                <a:latin typeface="ＭＳ Ｐゴシック" panose="020B0600070205080204" pitchFamily="50" charset="-128"/>
              </a:rPr>
              <a:t>〇沖積層・洪積層の地盤特性把握に関する研究</a:t>
            </a:r>
            <a:r>
              <a:rPr lang="ja-JP" altLang="en-US" sz="1100" dirty="0">
                <a:solidFill>
                  <a:prstClr val="black"/>
                </a:solidFill>
                <a:latin typeface="ＭＳ Ｐゴシック" panose="020B0600070205080204" pitchFamily="50" charset="-128"/>
              </a:rPr>
              <a:t>　</a:t>
            </a:r>
            <a:r>
              <a:rPr lang="ja-JP" altLang="en-US" sz="1100" dirty="0" smtClean="0">
                <a:solidFill>
                  <a:prstClr val="black"/>
                </a:solidFill>
                <a:latin typeface="ＭＳ Ｐゴシック" panose="020B0600070205080204" pitchFamily="50" charset="-128"/>
              </a:rPr>
              <a:t>〇地盤モデルを用いた地震応答解析</a:t>
            </a:r>
            <a:r>
              <a:rPr lang="ja-JP" altLang="en-US" sz="1100" dirty="0">
                <a:solidFill>
                  <a:prstClr val="black"/>
                </a:solidFill>
                <a:latin typeface="ＭＳ Ｐゴシック" panose="020B0600070205080204" pitchFamily="50" charset="-128"/>
              </a:rPr>
              <a:t>　</a:t>
            </a:r>
            <a:r>
              <a:rPr lang="ja-JP" altLang="en-US" sz="1100" dirty="0" smtClean="0">
                <a:solidFill>
                  <a:prstClr val="black"/>
                </a:solidFill>
                <a:latin typeface="ＭＳ Ｐゴシック" panose="020B0600070205080204" pitchFamily="50" charset="-128"/>
              </a:rPr>
              <a:t>〇地下空間における水対策に対する避難誘導シミュレーション</a:t>
            </a:r>
            <a:endParaRPr lang="ja-JP" altLang="en-US" sz="1100" dirty="0">
              <a:solidFill>
                <a:prstClr val="black"/>
              </a:solidFill>
              <a:latin typeface="ＭＳ Ｐゴシック" panose="020B0600070205080204" pitchFamily="50" charset="-128"/>
            </a:endParaRPr>
          </a:p>
        </p:txBody>
      </p:sp>
      <p:sp>
        <p:nvSpPr>
          <p:cNvPr id="62" name="テキスト ボックス 61"/>
          <p:cNvSpPr txBox="1"/>
          <p:nvPr/>
        </p:nvSpPr>
        <p:spPr>
          <a:xfrm>
            <a:off x="2641997" y="4495837"/>
            <a:ext cx="184731" cy="369332"/>
          </a:xfrm>
          <a:prstGeom prst="rect">
            <a:avLst/>
          </a:prstGeom>
          <a:noFill/>
        </p:spPr>
        <p:txBody>
          <a:bodyPr wrap="none" rtlCol="0">
            <a:spAutoFit/>
          </a:bodyPr>
          <a:lstStyle/>
          <a:p>
            <a:endParaRPr lang="ja-JP" altLang="en-US" dirty="0">
              <a:solidFill>
                <a:prstClr val="black"/>
              </a:solidFill>
            </a:endParaRPr>
          </a:p>
        </p:txBody>
      </p:sp>
      <p:sp>
        <p:nvSpPr>
          <p:cNvPr id="34" name="平行四辺形 33"/>
          <p:cNvSpPr/>
          <p:nvPr/>
        </p:nvSpPr>
        <p:spPr>
          <a:xfrm>
            <a:off x="5340805" y="2615754"/>
            <a:ext cx="1432830" cy="2565895"/>
          </a:xfrm>
          <a:prstGeom prst="parallelogram">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32" name="グループ化 31"/>
          <p:cNvGrpSpPr/>
          <p:nvPr/>
        </p:nvGrpSpPr>
        <p:grpSpPr>
          <a:xfrm>
            <a:off x="543632" y="5776850"/>
            <a:ext cx="8266697" cy="299828"/>
            <a:chOff x="490559" y="5047099"/>
            <a:chExt cx="8266697" cy="299828"/>
          </a:xfrm>
        </p:grpSpPr>
        <p:sp>
          <p:nvSpPr>
            <p:cNvPr id="5" name="正方形/長方形 4"/>
            <p:cNvSpPr/>
            <p:nvPr/>
          </p:nvSpPr>
          <p:spPr>
            <a:xfrm>
              <a:off x="548344" y="5301208"/>
              <a:ext cx="8208912"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7" name="テキスト ボックス 86"/>
            <p:cNvSpPr txBox="1"/>
            <p:nvPr/>
          </p:nvSpPr>
          <p:spPr>
            <a:xfrm>
              <a:off x="675628" y="5047099"/>
              <a:ext cx="954107" cy="246221"/>
            </a:xfrm>
            <a:prstGeom prst="rect">
              <a:avLst/>
            </a:prstGeom>
            <a:noFill/>
          </p:spPr>
          <p:txBody>
            <a:bodyPr wrap="none" rtlCol="0">
              <a:spAutoFit/>
            </a:bodyPr>
            <a:lstStyle/>
            <a:p>
              <a:r>
                <a:rPr lang="ja-JP" altLang="en-US" sz="1000" dirty="0" smtClean="0">
                  <a:solidFill>
                    <a:prstClr val="black"/>
                  </a:solidFill>
                  <a:latin typeface="HGｺﾞｼｯｸE" panose="020B0909000000000000" pitchFamily="49" charset="-128"/>
                  <a:ea typeface="HGｺﾞｼｯｸE" panose="020B0909000000000000" pitchFamily="49" charset="-128"/>
                </a:rPr>
                <a:t>その他データ</a:t>
              </a:r>
              <a:endParaRPr lang="ja-JP" altLang="en-US" sz="1000" dirty="0">
                <a:solidFill>
                  <a:prstClr val="black"/>
                </a:solidFill>
                <a:latin typeface="HGｺﾞｼｯｸE" panose="020B0909000000000000" pitchFamily="49" charset="-128"/>
                <a:ea typeface="HGｺﾞｼｯｸE" panose="020B0909000000000000" pitchFamily="49" charset="-128"/>
              </a:endParaRPr>
            </a:p>
          </p:txBody>
        </p:sp>
        <p:sp>
          <p:nvSpPr>
            <p:cNvPr id="29" name="上矢印 28"/>
            <p:cNvSpPr/>
            <p:nvPr/>
          </p:nvSpPr>
          <p:spPr>
            <a:xfrm>
              <a:off x="490559" y="5111997"/>
              <a:ext cx="204387" cy="195426"/>
            </a:xfrm>
            <a:prstGeom prst="up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98" name="テキスト ボックス 97"/>
          <p:cNvSpPr txBox="1"/>
          <p:nvPr/>
        </p:nvSpPr>
        <p:spPr>
          <a:xfrm flipH="1">
            <a:off x="7779538" y="518232"/>
            <a:ext cx="1224000" cy="676800"/>
          </a:xfrm>
          <a:prstGeom prst="rect">
            <a:avLst/>
          </a:prstGeom>
          <a:noFill/>
          <a:ln w="19050">
            <a:solidFill>
              <a:schemeClr val="tx1"/>
            </a:solidFill>
          </a:ln>
        </p:spPr>
        <p:txBody>
          <a:bodyPr wrap="square" rtlCol="0">
            <a:spAutoFit/>
          </a:bodyPr>
          <a:lstStyle/>
          <a:p>
            <a:r>
              <a:rPr lang="ja-JP" altLang="en-US" sz="1400" dirty="0" smtClean="0">
                <a:solidFill>
                  <a:prstClr val="black"/>
                </a:solidFill>
                <a:latin typeface="HGｺﾞｼｯｸE" panose="020B0909000000000000" pitchFamily="49" charset="-128"/>
                <a:ea typeface="HGｺﾞｼｯｸE" panose="020B0909000000000000" pitchFamily="49" charset="-128"/>
              </a:rPr>
              <a:t>シーズ№</a:t>
            </a:r>
            <a:r>
              <a:rPr lang="ja-JP" altLang="en-US" sz="1400" dirty="0">
                <a:solidFill>
                  <a:prstClr val="black"/>
                </a:solidFill>
              </a:rPr>
              <a:t> ：</a:t>
            </a:r>
            <a:endParaRPr lang="en-US" altLang="ja-JP" sz="1400" dirty="0" smtClean="0">
              <a:solidFill>
                <a:prstClr val="black"/>
              </a:solidFill>
              <a:latin typeface="HGｺﾞｼｯｸE" panose="020B0909000000000000" pitchFamily="49" charset="-128"/>
              <a:ea typeface="HGｺﾞｼｯｸE" panose="020B0909000000000000" pitchFamily="49" charset="-128"/>
            </a:endParaRPr>
          </a:p>
          <a:p>
            <a:r>
              <a:rPr lang="ja-JP" altLang="en-US" sz="1100" dirty="0" smtClean="0">
                <a:solidFill>
                  <a:prstClr val="black"/>
                </a:solidFill>
                <a:latin typeface="ＭＳ Ｐゴシック" panose="020B0600070205080204" pitchFamily="50" charset="-128"/>
              </a:rPr>
              <a:t>市大　</a:t>
            </a:r>
            <a:r>
              <a:rPr lang="en-US" altLang="ja-JP" sz="1100" dirty="0" smtClean="0">
                <a:solidFill>
                  <a:prstClr val="black"/>
                </a:solidFill>
                <a:latin typeface="ＭＳ Ｐゴシック" panose="020B0600070205080204" pitchFamily="50" charset="-128"/>
              </a:rPr>
              <a:t>6,7,8,23</a:t>
            </a:r>
          </a:p>
          <a:p>
            <a:r>
              <a:rPr lang="ja-JP" altLang="en-US" sz="1100" dirty="0" smtClean="0">
                <a:solidFill>
                  <a:prstClr val="black"/>
                </a:solidFill>
                <a:latin typeface="ＭＳ Ｐゴシック" panose="020B0600070205080204" pitchFamily="50" charset="-128"/>
              </a:rPr>
              <a:t>府大　</a:t>
            </a:r>
            <a:r>
              <a:rPr lang="en-US" altLang="ja-JP" sz="1100" dirty="0" smtClean="0">
                <a:solidFill>
                  <a:prstClr val="black"/>
                </a:solidFill>
                <a:latin typeface="ＭＳ Ｐゴシック" panose="020B0600070205080204" pitchFamily="50" charset="-128"/>
              </a:rPr>
              <a:t>32,37,38,47</a:t>
            </a:r>
            <a:endParaRPr lang="ja-JP" altLang="en-US" sz="1100" dirty="0">
              <a:solidFill>
                <a:prstClr val="black"/>
              </a:solidFill>
              <a:latin typeface="ＭＳ Ｐゴシック" panose="020B0600070205080204" pitchFamily="50" charset="-128"/>
            </a:endParaRPr>
          </a:p>
        </p:txBody>
      </p:sp>
      <p:sp>
        <p:nvSpPr>
          <p:cNvPr id="8" name="スライド番号プレースホルダー 7"/>
          <p:cNvSpPr>
            <a:spLocks noGrp="1"/>
          </p:cNvSpPr>
          <p:nvPr>
            <p:ph type="sldNum" sz="quarter" idx="12"/>
          </p:nvPr>
        </p:nvSpPr>
        <p:spPr/>
        <p:txBody>
          <a:bodyPr/>
          <a:lstStyle/>
          <a:p>
            <a:fld id="{F71D0239-3FD9-4420-B551-8A6D775683A2}" type="slidenum">
              <a:rPr lang="ja-JP" altLang="en-US" smtClean="0">
                <a:solidFill>
                  <a:prstClr val="black"/>
                </a:solidFill>
                <a:latin typeface="ＭＳ Ｐゴシック" panose="020B0600070205080204" pitchFamily="50" charset="-128"/>
              </a:rPr>
              <a:pPr/>
              <a:t>16</a:t>
            </a:fld>
            <a:endParaRPr lang="ja-JP" altLang="en-US" dirty="0">
              <a:solidFill>
                <a:prstClr val="black"/>
              </a:solidFill>
              <a:latin typeface="ＭＳ Ｐゴシック" panose="020B0600070205080204" pitchFamily="50" charset="-128"/>
            </a:endParaRPr>
          </a:p>
        </p:txBody>
      </p:sp>
      <p:sp>
        <p:nvSpPr>
          <p:cNvPr id="99" name="テキスト ボックス 98"/>
          <p:cNvSpPr txBox="1"/>
          <p:nvPr/>
        </p:nvSpPr>
        <p:spPr>
          <a:xfrm>
            <a:off x="7882116" y="0"/>
            <a:ext cx="1228221" cy="276999"/>
          </a:xfrm>
          <a:prstGeom prst="rect">
            <a:avLst/>
          </a:prstGeom>
          <a:solidFill>
            <a:schemeClr val="tx1"/>
          </a:solidFill>
          <a:ln>
            <a:solidFill>
              <a:schemeClr val="bg1">
                <a:lumMod val="75000"/>
              </a:schemeClr>
            </a:solidFill>
          </a:ln>
        </p:spPr>
        <p:txBody>
          <a:bodyPr wrap="none" rtlCol="0">
            <a:spAutoFit/>
          </a:bodyPr>
          <a:lstStyle/>
          <a:p>
            <a:r>
              <a:rPr lang="ja-JP" altLang="en-US" sz="12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★プロジェクト</a:t>
            </a: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例</a:t>
            </a:r>
          </a:p>
        </p:txBody>
      </p:sp>
      <p:grpSp>
        <p:nvGrpSpPr>
          <p:cNvPr id="31" name="グループ化 30"/>
          <p:cNvGrpSpPr/>
          <p:nvPr/>
        </p:nvGrpSpPr>
        <p:grpSpPr>
          <a:xfrm>
            <a:off x="118045" y="2456570"/>
            <a:ext cx="8902784" cy="3693319"/>
            <a:chOff x="54614" y="1764257"/>
            <a:chExt cx="8902784" cy="3693319"/>
          </a:xfrm>
        </p:grpSpPr>
        <p:sp>
          <p:nvSpPr>
            <p:cNvPr id="6" name="テキスト ボックス 5"/>
            <p:cNvSpPr txBox="1"/>
            <p:nvPr/>
          </p:nvSpPr>
          <p:spPr>
            <a:xfrm>
              <a:off x="54614" y="1764257"/>
              <a:ext cx="8902784" cy="3693319"/>
            </a:xfrm>
            <a:prstGeom prst="rect">
              <a:avLst/>
            </a:prstGeom>
            <a:noFill/>
            <a:ln w="19050">
              <a:solidFill>
                <a:schemeClr val="tx1"/>
              </a:solidFill>
            </a:ln>
          </p:spPr>
          <p:txBody>
            <a:bodyPr wrap="square" rtlCol="0">
              <a:spAutoFit/>
            </a:bodyPr>
            <a:lstStyle/>
            <a:p>
              <a:r>
                <a:rPr lang="ja-JP" altLang="en-US" sz="1400" dirty="0" smtClean="0">
                  <a:solidFill>
                    <a:prstClr val="black"/>
                  </a:solidFill>
                  <a:latin typeface="HGｺﾞｼｯｸE" panose="020B0909000000000000" pitchFamily="49" charset="-128"/>
                  <a:ea typeface="HGｺﾞｼｯｸE" panose="020B0909000000000000" pitchFamily="49" charset="-128"/>
                </a:rPr>
                <a:t>アプローチ（方法論）</a:t>
              </a:r>
              <a:endParaRPr lang="en-US" altLang="ja-JP" sz="1400" dirty="0">
                <a:solidFill>
                  <a:prstClr val="black"/>
                </a:solidFill>
                <a:latin typeface="HGｺﾞｼｯｸE" panose="020B0909000000000000" pitchFamily="49" charset="-128"/>
                <a:ea typeface="HGｺﾞｼｯｸE" panose="020B0909000000000000" pitchFamily="49" charset="-128"/>
              </a:endParaRPr>
            </a:p>
            <a:p>
              <a:endParaRPr lang="en-US" altLang="ja-JP" dirty="0" smtClean="0">
                <a:solidFill>
                  <a:prstClr val="black"/>
                </a:solidFill>
              </a:endParaRPr>
            </a:p>
            <a:p>
              <a:endParaRPr lang="en-US" altLang="ja-JP" dirty="0">
                <a:solidFill>
                  <a:prstClr val="black"/>
                </a:solidFill>
              </a:endParaRPr>
            </a:p>
            <a:p>
              <a:endParaRPr lang="en-US" altLang="ja-JP" dirty="0" smtClean="0">
                <a:solidFill>
                  <a:prstClr val="black"/>
                </a:solidFill>
              </a:endParaRPr>
            </a:p>
            <a:p>
              <a:endParaRPr lang="en-US" altLang="ja-JP" dirty="0">
                <a:solidFill>
                  <a:prstClr val="black"/>
                </a:solidFill>
              </a:endParaRPr>
            </a:p>
            <a:p>
              <a:endParaRPr lang="en-US" altLang="ja-JP" dirty="0" smtClean="0">
                <a:solidFill>
                  <a:prstClr val="black"/>
                </a:solidFill>
              </a:endParaRPr>
            </a:p>
            <a:p>
              <a:endParaRPr lang="en-US" altLang="ja-JP" dirty="0">
                <a:solidFill>
                  <a:prstClr val="black"/>
                </a:solidFill>
              </a:endParaRPr>
            </a:p>
            <a:p>
              <a:endParaRPr lang="en-US" altLang="ja-JP" dirty="0" smtClean="0">
                <a:solidFill>
                  <a:prstClr val="black"/>
                </a:solidFill>
              </a:endParaRPr>
            </a:p>
            <a:p>
              <a:endParaRPr lang="en-US" altLang="ja-JP" dirty="0">
                <a:solidFill>
                  <a:prstClr val="black"/>
                </a:solidFill>
              </a:endParaRPr>
            </a:p>
            <a:p>
              <a:r>
                <a:rPr lang="ja-JP" altLang="en-US" dirty="0" smtClean="0">
                  <a:solidFill>
                    <a:prstClr val="black"/>
                  </a:solidFill>
                </a:rPr>
                <a:t>　　　</a:t>
              </a:r>
              <a:endParaRPr lang="en-US" altLang="ja-JP" dirty="0" smtClean="0">
                <a:solidFill>
                  <a:prstClr val="black"/>
                </a:solidFill>
              </a:endParaRPr>
            </a:p>
            <a:p>
              <a:r>
                <a:rPr lang="ja-JP" altLang="en-US" dirty="0" smtClean="0">
                  <a:solidFill>
                    <a:prstClr val="black"/>
                  </a:solidFill>
                </a:rPr>
                <a:t>　</a:t>
              </a:r>
              <a:endParaRPr lang="en-US" altLang="ja-JP" dirty="0" smtClean="0">
                <a:solidFill>
                  <a:prstClr val="black"/>
                </a:solidFill>
              </a:endParaRPr>
            </a:p>
            <a:p>
              <a:r>
                <a:rPr lang="ja-JP" altLang="en-US" dirty="0" smtClean="0">
                  <a:solidFill>
                    <a:prstClr val="black"/>
                  </a:solidFill>
                </a:rPr>
                <a:t>　　　　　　　　　　</a:t>
              </a:r>
              <a:endParaRPr lang="en-US" altLang="ja-JP" dirty="0" smtClean="0">
                <a:solidFill>
                  <a:prstClr val="black"/>
                </a:solidFill>
              </a:endParaRPr>
            </a:p>
            <a:p>
              <a:r>
                <a:rPr lang="ja-JP" altLang="en-US" dirty="0" smtClean="0">
                  <a:solidFill>
                    <a:prstClr val="black"/>
                  </a:solidFill>
                </a:rPr>
                <a:t>　　　　　　　　　　　　　　　　　　　　　　　　　　　　　　　</a:t>
              </a:r>
              <a:endParaRPr lang="ja-JP" altLang="en-US" dirty="0">
                <a:solidFill>
                  <a:prstClr val="black"/>
                </a:solidFill>
              </a:endParaRPr>
            </a:p>
          </p:txBody>
        </p:sp>
        <p:sp>
          <p:nvSpPr>
            <p:cNvPr id="21" name="テキスト ボックス 20"/>
            <p:cNvSpPr txBox="1"/>
            <p:nvPr/>
          </p:nvSpPr>
          <p:spPr>
            <a:xfrm flipH="1">
              <a:off x="226622" y="2068225"/>
              <a:ext cx="936104" cy="430887"/>
            </a:xfrm>
            <a:prstGeom prst="rect">
              <a:avLst/>
            </a:prstGeom>
            <a:solidFill>
              <a:schemeClr val="accent1">
                <a:lumMod val="40000"/>
                <a:lumOff val="60000"/>
              </a:schemeClr>
            </a:solidFill>
          </p:spPr>
          <p:txBody>
            <a:bodyPr wrap="square" rtlCol="0">
              <a:spAutoFit/>
            </a:bodyPr>
            <a:lstStyle/>
            <a:p>
              <a:r>
                <a:rPr lang="ja-JP" altLang="en-US" sz="1100" dirty="0" smtClean="0">
                  <a:solidFill>
                    <a:prstClr val="black"/>
                  </a:solidFill>
                  <a:latin typeface="HGｺﾞｼｯｸE" panose="020B0909000000000000" pitchFamily="49" charset="-128"/>
                  <a:ea typeface="HGｺﾞｼｯｸE" panose="020B0909000000000000" pitchFamily="49" charset="-128"/>
                </a:rPr>
                <a:t>データ収集</a:t>
              </a:r>
              <a:endParaRPr lang="en-US" altLang="ja-JP" sz="1100" dirty="0" smtClean="0">
                <a:solidFill>
                  <a:prstClr val="black"/>
                </a:solidFill>
                <a:latin typeface="HGｺﾞｼｯｸE" panose="020B0909000000000000" pitchFamily="49" charset="-128"/>
                <a:ea typeface="HGｺﾞｼｯｸE" panose="020B0909000000000000" pitchFamily="49" charset="-128"/>
              </a:endParaRPr>
            </a:p>
            <a:p>
              <a:r>
                <a:rPr lang="ja-JP" altLang="en-US" sz="1100" dirty="0" smtClean="0">
                  <a:solidFill>
                    <a:prstClr val="black"/>
                  </a:solidFill>
                  <a:latin typeface="HGｺﾞｼｯｸE" panose="020B0909000000000000" pitchFamily="49" charset="-128"/>
                  <a:ea typeface="HGｺﾞｼｯｸE" panose="020B0909000000000000" pitchFamily="49" charset="-128"/>
                </a:rPr>
                <a:t>調査計測</a:t>
              </a:r>
              <a:endParaRPr lang="ja-JP" altLang="en-US" sz="1100" dirty="0">
                <a:solidFill>
                  <a:prstClr val="black"/>
                </a:solidFill>
                <a:latin typeface="HGｺﾞｼｯｸE" panose="020B0909000000000000" pitchFamily="49" charset="-128"/>
                <a:ea typeface="HGｺﾞｼｯｸE" panose="020B0909000000000000" pitchFamily="49" charset="-128"/>
              </a:endParaRPr>
            </a:p>
          </p:txBody>
        </p:sp>
        <p:sp>
          <p:nvSpPr>
            <p:cNvPr id="22" name="テキスト ボックス 21"/>
            <p:cNvSpPr txBox="1"/>
            <p:nvPr/>
          </p:nvSpPr>
          <p:spPr>
            <a:xfrm>
              <a:off x="1608539" y="2060848"/>
              <a:ext cx="1595309" cy="261610"/>
            </a:xfrm>
            <a:prstGeom prst="rect">
              <a:avLst/>
            </a:prstGeom>
            <a:solidFill>
              <a:schemeClr val="accent1">
                <a:lumMod val="40000"/>
                <a:lumOff val="60000"/>
              </a:schemeClr>
            </a:solidFill>
          </p:spPr>
          <p:txBody>
            <a:bodyPr wrap="none" rtlCol="0">
              <a:spAutoFit/>
            </a:bodyPr>
            <a:lstStyle/>
            <a:p>
              <a:r>
                <a:rPr lang="ja-JP" altLang="en-US" sz="1100" dirty="0" smtClean="0">
                  <a:solidFill>
                    <a:prstClr val="black"/>
                  </a:solidFill>
                  <a:latin typeface="HGｺﾞｼｯｸE" panose="020B0909000000000000" pitchFamily="49" charset="-128"/>
                  <a:ea typeface="HGｺﾞｼｯｸE" panose="020B0909000000000000" pitchFamily="49" charset="-128"/>
                </a:rPr>
                <a:t>シミュレーション・１</a:t>
              </a:r>
              <a:endParaRPr lang="ja-JP" altLang="en-US" sz="1100" dirty="0">
                <a:solidFill>
                  <a:prstClr val="black"/>
                </a:solidFill>
                <a:latin typeface="HGｺﾞｼｯｸE" panose="020B0909000000000000" pitchFamily="49" charset="-128"/>
                <a:ea typeface="HGｺﾞｼｯｸE" panose="020B0909000000000000" pitchFamily="49" charset="-128"/>
              </a:endParaRPr>
            </a:p>
          </p:txBody>
        </p:sp>
        <p:sp>
          <p:nvSpPr>
            <p:cNvPr id="23" name="テキスト ボックス 22"/>
            <p:cNvSpPr txBox="1"/>
            <p:nvPr/>
          </p:nvSpPr>
          <p:spPr>
            <a:xfrm>
              <a:off x="3480747" y="2060848"/>
              <a:ext cx="1595309" cy="261610"/>
            </a:xfrm>
            <a:prstGeom prst="rect">
              <a:avLst/>
            </a:prstGeom>
            <a:solidFill>
              <a:schemeClr val="accent1">
                <a:lumMod val="40000"/>
                <a:lumOff val="60000"/>
              </a:schemeClr>
            </a:solidFill>
          </p:spPr>
          <p:txBody>
            <a:bodyPr wrap="none" rtlCol="0">
              <a:spAutoFit/>
            </a:bodyPr>
            <a:lstStyle/>
            <a:p>
              <a:r>
                <a:rPr lang="ja-JP" altLang="en-US" sz="1100" dirty="0" smtClean="0">
                  <a:solidFill>
                    <a:prstClr val="black"/>
                  </a:solidFill>
                  <a:latin typeface="HGｺﾞｼｯｸE" panose="020B0909000000000000" pitchFamily="49" charset="-128"/>
                  <a:ea typeface="HGｺﾞｼｯｸE" panose="020B0909000000000000" pitchFamily="49" charset="-128"/>
                </a:rPr>
                <a:t>シミュレーション・２</a:t>
              </a:r>
              <a:endParaRPr lang="ja-JP" altLang="en-US" sz="1100" dirty="0">
                <a:solidFill>
                  <a:prstClr val="black"/>
                </a:solidFill>
                <a:latin typeface="HGｺﾞｼｯｸE" panose="020B0909000000000000" pitchFamily="49" charset="-128"/>
                <a:ea typeface="HGｺﾞｼｯｸE" panose="020B0909000000000000" pitchFamily="49" charset="-128"/>
              </a:endParaRPr>
            </a:p>
          </p:txBody>
        </p:sp>
        <p:sp>
          <p:nvSpPr>
            <p:cNvPr id="24" name="テキスト ボックス 23"/>
            <p:cNvSpPr txBox="1"/>
            <p:nvPr/>
          </p:nvSpPr>
          <p:spPr>
            <a:xfrm>
              <a:off x="5406147" y="2060848"/>
              <a:ext cx="1254085" cy="430887"/>
            </a:xfrm>
            <a:prstGeom prst="rect">
              <a:avLst/>
            </a:prstGeom>
            <a:solidFill>
              <a:schemeClr val="accent1">
                <a:lumMod val="40000"/>
                <a:lumOff val="60000"/>
              </a:schemeClr>
            </a:solidFill>
          </p:spPr>
          <p:txBody>
            <a:bodyPr wrap="square" rtlCol="0">
              <a:spAutoFit/>
            </a:bodyPr>
            <a:lstStyle/>
            <a:p>
              <a:r>
                <a:rPr lang="ja-JP" altLang="en-US" sz="1100" dirty="0" smtClean="0">
                  <a:solidFill>
                    <a:prstClr val="black"/>
                  </a:solidFill>
                  <a:latin typeface="HGｺﾞｼｯｸE" panose="020B0909000000000000" pitchFamily="49" charset="-128"/>
                  <a:ea typeface="HGｺﾞｼｯｸE" panose="020B0909000000000000" pitchFamily="49" charset="-128"/>
                </a:rPr>
                <a:t>グリーンインフラのモデル構築　　　</a:t>
              </a:r>
              <a:endParaRPr lang="ja-JP" altLang="en-US" dirty="0">
                <a:solidFill>
                  <a:prstClr val="black"/>
                </a:solidFill>
              </a:endParaRPr>
            </a:p>
          </p:txBody>
        </p:sp>
        <p:sp>
          <p:nvSpPr>
            <p:cNvPr id="25" name="テキスト ボックス 24"/>
            <p:cNvSpPr txBox="1"/>
            <p:nvPr/>
          </p:nvSpPr>
          <p:spPr>
            <a:xfrm>
              <a:off x="7032278" y="2060848"/>
              <a:ext cx="1284138" cy="430887"/>
            </a:xfrm>
            <a:prstGeom prst="rect">
              <a:avLst/>
            </a:prstGeom>
            <a:solidFill>
              <a:schemeClr val="accent1">
                <a:lumMod val="40000"/>
                <a:lumOff val="60000"/>
              </a:schemeClr>
            </a:solidFill>
          </p:spPr>
          <p:txBody>
            <a:bodyPr wrap="square" rtlCol="0">
              <a:spAutoFit/>
            </a:bodyPr>
            <a:lstStyle/>
            <a:p>
              <a:r>
                <a:rPr lang="ja-JP" altLang="en-US" sz="1100" dirty="0" smtClean="0">
                  <a:solidFill>
                    <a:prstClr val="black"/>
                  </a:solidFill>
                  <a:latin typeface="HGｺﾞｼｯｸE" panose="020B0909000000000000" pitchFamily="49" charset="-128"/>
                  <a:ea typeface="HGｺﾞｼｯｸE" panose="020B0909000000000000" pitchFamily="49" charset="-128"/>
                </a:rPr>
                <a:t>　モデル地区へ　　　</a:t>
              </a:r>
              <a:endParaRPr lang="en-US" altLang="ja-JP" sz="1100" dirty="0" smtClean="0">
                <a:solidFill>
                  <a:prstClr val="black"/>
                </a:solidFill>
                <a:latin typeface="HGｺﾞｼｯｸE" panose="020B0909000000000000" pitchFamily="49" charset="-128"/>
                <a:ea typeface="HGｺﾞｼｯｸE" panose="020B0909000000000000" pitchFamily="49" charset="-128"/>
              </a:endParaRPr>
            </a:p>
            <a:p>
              <a:r>
                <a:rPr lang="ja-JP" altLang="en-US" sz="1100" dirty="0">
                  <a:solidFill>
                    <a:prstClr val="black"/>
                  </a:solidFill>
                  <a:latin typeface="HGｺﾞｼｯｸE" panose="020B0909000000000000" pitchFamily="49" charset="-128"/>
                  <a:ea typeface="HGｺﾞｼｯｸE" panose="020B0909000000000000" pitchFamily="49" charset="-128"/>
                </a:rPr>
                <a:t>　</a:t>
              </a:r>
              <a:r>
                <a:rPr lang="ja-JP" altLang="en-US" sz="1100" dirty="0" smtClean="0">
                  <a:solidFill>
                    <a:prstClr val="black"/>
                  </a:solidFill>
                  <a:latin typeface="HGｺﾞｼｯｸE" panose="020B0909000000000000" pitchFamily="49" charset="-128"/>
                  <a:ea typeface="HGｺﾞｼｯｸE" panose="020B0909000000000000" pitchFamily="49" charset="-128"/>
                </a:rPr>
                <a:t>の社会実装</a:t>
              </a:r>
              <a:endParaRPr lang="ja-JP" altLang="en-US" sz="1100" dirty="0">
                <a:solidFill>
                  <a:prstClr val="black"/>
                </a:solidFill>
                <a:latin typeface="HGｺﾞｼｯｸE" panose="020B0909000000000000" pitchFamily="49" charset="-128"/>
                <a:ea typeface="HGｺﾞｼｯｸE" panose="020B0909000000000000" pitchFamily="49" charset="-128"/>
              </a:endParaRPr>
            </a:p>
          </p:txBody>
        </p:sp>
        <p:sp>
          <p:nvSpPr>
            <p:cNvPr id="26" name="テキスト ボックス 25"/>
            <p:cNvSpPr txBox="1"/>
            <p:nvPr/>
          </p:nvSpPr>
          <p:spPr>
            <a:xfrm>
              <a:off x="8532440" y="2951656"/>
              <a:ext cx="312747" cy="1615827"/>
            </a:xfrm>
            <a:prstGeom prst="rect">
              <a:avLst/>
            </a:prstGeom>
            <a:solidFill>
              <a:schemeClr val="accent1">
                <a:lumMod val="40000"/>
                <a:lumOff val="60000"/>
              </a:schemeClr>
            </a:solidFill>
          </p:spPr>
          <p:txBody>
            <a:bodyPr wrap="square" rtlCol="0">
              <a:spAutoFit/>
            </a:bodyPr>
            <a:lstStyle/>
            <a:p>
              <a:r>
                <a:rPr lang="ja-JP" altLang="en-US" sz="1100" dirty="0" smtClean="0">
                  <a:solidFill>
                    <a:prstClr val="black"/>
                  </a:solidFill>
                  <a:latin typeface="HGｺﾞｼｯｸE" panose="020B0909000000000000" pitchFamily="49" charset="-128"/>
                  <a:ea typeface="HGｺﾞｼｯｸE" panose="020B0909000000000000" pitchFamily="49" charset="-128"/>
                </a:rPr>
                <a:t>モ</a:t>
              </a:r>
              <a:endParaRPr lang="en-US" altLang="ja-JP" sz="1100" dirty="0" smtClean="0">
                <a:solidFill>
                  <a:prstClr val="black"/>
                </a:solidFill>
                <a:latin typeface="HGｺﾞｼｯｸE" panose="020B0909000000000000" pitchFamily="49" charset="-128"/>
                <a:ea typeface="HGｺﾞｼｯｸE" panose="020B0909000000000000" pitchFamily="49" charset="-128"/>
              </a:endParaRPr>
            </a:p>
            <a:p>
              <a:r>
                <a:rPr lang="ja-JP" altLang="en-US" sz="1100" dirty="0" smtClean="0">
                  <a:solidFill>
                    <a:prstClr val="black"/>
                  </a:solidFill>
                  <a:latin typeface="HGｺﾞｼｯｸE" panose="020B0909000000000000" pitchFamily="49" charset="-128"/>
                  <a:ea typeface="HGｺﾞｼｯｸE" panose="020B0909000000000000" pitchFamily="49" charset="-128"/>
                </a:rPr>
                <a:t>ニ</a:t>
              </a:r>
              <a:endParaRPr lang="en-US" altLang="ja-JP" sz="1100" dirty="0" smtClean="0">
                <a:solidFill>
                  <a:prstClr val="black"/>
                </a:solidFill>
                <a:latin typeface="HGｺﾞｼｯｸE" panose="020B0909000000000000" pitchFamily="49" charset="-128"/>
                <a:ea typeface="HGｺﾞｼｯｸE" panose="020B0909000000000000" pitchFamily="49" charset="-128"/>
              </a:endParaRPr>
            </a:p>
            <a:p>
              <a:r>
                <a:rPr lang="ja-JP" altLang="en-US" sz="1100" dirty="0" smtClean="0">
                  <a:solidFill>
                    <a:prstClr val="black"/>
                  </a:solidFill>
                  <a:latin typeface="HGｺﾞｼｯｸE" panose="020B0909000000000000" pitchFamily="49" charset="-128"/>
                  <a:ea typeface="HGｺﾞｼｯｸE" panose="020B0909000000000000" pitchFamily="49" charset="-128"/>
                </a:rPr>
                <a:t>タ</a:t>
              </a:r>
              <a:endParaRPr lang="en-US" altLang="ja-JP" sz="1100" dirty="0" smtClean="0">
                <a:solidFill>
                  <a:prstClr val="black"/>
                </a:solidFill>
                <a:latin typeface="HGｺﾞｼｯｸE" panose="020B0909000000000000" pitchFamily="49" charset="-128"/>
                <a:ea typeface="HGｺﾞｼｯｸE" panose="020B0909000000000000" pitchFamily="49" charset="-128"/>
              </a:endParaRPr>
            </a:p>
            <a:p>
              <a:r>
                <a:rPr lang="ja-JP" altLang="en-US" sz="1100" dirty="0" smtClean="0">
                  <a:solidFill>
                    <a:prstClr val="black"/>
                  </a:solidFill>
                  <a:latin typeface="HGｺﾞｼｯｸE" panose="020B0909000000000000" pitchFamily="49" charset="-128"/>
                  <a:ea typeface="HGｺﾞｼｯｸE" panose="020B0909000000000000" pitchFamily="49" charset="-128"/>
                </a:rPr>
                <a:t>リ</a:t>
              </a:r>
              <a:endParaRPr lang="en-US" altLang="ja-JP" sz="1100" dirty="0" smtClean="0">
                <a:solidFill>
                  <a:prstClr val="black"/>
                </a:solidFill>
                <a:latin typeface="HGｺﾞｼｯｸE" panose="020B0909000000000000" pitchFamily="49" charset="-128"/>
                <a:ea typeface="HGｺﾞｼｯｸE" panose="020B0909000000000000" pitchFamily="49" charset="-128"/>
              </a:endParaRPr>
            </a:p>
            <a:p>
              <a:r>
                <a:rPr lang="ja-JP" altLang="en-US" sz="1100" dirty="0" smtClean="0">
                  <a:solidFill>
                    <a:prstClr val="black"/>
                  </a:solidFill>
                  <a:latin typeface="HGｺﾞｼｯｸE" panose="020B0909000000000000" pitchFamily="49" charset="-128"/>
                  <a:ea typeface="HGｺﾞｼｯｸE" panose="020B0909000000000000" pitchFamily="49" charset="-128"/>
                </a:rPr>
                <a:t>ン</a:t>
              </a:r>
              <a:endParaRPr lang="en-US" altLang="ja-JP" sz="1100" dirty="0" smtClean="0">
                <a:solidFill>
                  <a:prstClr val="black"/>
                </a:solidFill>
                <a:latin typeface="HGｺﾞｼｯｸE" panose="020B0909000000000000" pitchFamily="49" charset="-128"/>
                <a:ea typeface="HGｺﾞｼｯｸE" panose="020B0909000000000000" pitchFamily="49" charset="-128"/>
              </a:endParaRPr>
            </a:p>
            <a:p>
              <a:r>
                <a:rPr lang="ja-JP" altLang="en-US" sz="1100" dirty="0" smtClean="0">
                  <a:solidFill>
                    <a:prstClr val="black"/>
                  </a:solidFill>
                  <a:latin typeface="HGｺﾞｼｯｸE" panose="020B0909000000000000" pitchFamily="49" charset="-128"/>
                  <a:ea typeface="HGｺﾞｼｯｸE" panose="020B0909000000000000" pitchFamily="49" charset="-128"/>
                </a:rPr>
                <a:t>グ</a:t>
              </a:r>
              <a:endParaRPr lang="en-US" altLang="ja-JP" sz="1100" dirty="0" smtClean="0">
                <a:solidFill>
                  <a:prstClr val="black"/>
                </a:solidFill>
                <a:latin typeface="HGｺﾞｼｯｸE" panose="020B0909000000000000" pitchFamily="49" charset="-128"/>
                <a:ea typeface="HGｺﾞｼｯｸE" panose="020B0909000000000000" pitchFamily="49" charset="-128"/>
              </a:endParaRPr>
            </a:p>
            <a:p>
              <a:r>
                <a:rPr lang="ja-JP" altLang="en-US" sz="1100" dirty="0" smtClean="0">
                  <a:solidFill>
                    <a:prstClr val="black"/>
                  </a:solidFill>
                  <a:latin typeface="HGｺﾞｼｯｸE" panose="020B0909000000000000" pitchFamily="49" charset="-128"/>
                  <a:ea typeface="HGｺﾞｼｯｸE" panose="020B0909000000000000" pitchFamily="49" charset="-128"/>
                </a:rPr>
                <a:t>･</a:t>
              </a:r>
              <a:endParaRPr lang="en-US" altLang="ja-JP" sz="1100" dirty="0" smtClean="0">
                <a:solidFill>
                  <a:prstClr val="black"/>
                </a:solidFill>
                <a:latin typeface="HGｺﾞｼｯｸE" panose="020B0909000000000000" pitchFamily="49" charset="-128"/>
                <a:ea typeface="HGｺﾞｼｯｸE" panose="020B0909000000000000" pitchFamily="49" charset="-128"/>
              </a:endParaRPr>
            </a:p>
            <a:p>
              <a:r>
                <a:rPr lang="ja-JP" altLang="en-US" sz="1100" dirty="0" smtClean="0">
                  <a:solidFill>
                    <a:prstClr val="black"/>
                  </a:solidFill>
                  <a:latin typeface="HGｺﾞｼｯｸE" panose="020B0909000000000000" pitchFamily="49" charset="-128"/>
                  <a:ea typeface="HGｺﾞｼｯｸE" panose="020B0909000000000000" pitchFamily="49" charset="-128"/>
                </a:rPr>
                <a:t>評</a:t>
              </a:r>
              <a:endParaRPr lang="en-US" altLang="ja-JP" sz="1100" dirty="0" smtClean="0">
                <a:solidFill>
                  <a:prstClr val="black"/>
                </a:solidFill>
                <a:latin typeface="HGｺﾞｼｯｸE" panose="020B0909000000000000" pitchFamily="49" charset="-128"/>
                <a:ea typeface="HGｺﾞｼｯｸE" panose="020B0909000000000000" pitchFamily="49" charset="-128"/>
              </a:endParaRPr>
            </a:p>
            <a:p>
              <a:r>
                <a:rPr lang="ja-JP" altLang="en-US" sz="1100" dirty="0" smtClean="0">
                  <a:solidFill>
                    <a:prstClr val="black"/>
                  </a:solidFill>
                  <a:latin typeface="HGｺﾞｼｯｸE" panose="020B0909000000000000" pitchFamily="49" charset="-128"/>
                  <a:ea typeface="HGｺﾞｼｯｸE" panose="020B0909000000000000" pitchFamily="49" charset="-128"/>
                </a:rPr>
                <a:t>価</a:t>
              </a:r>
              <a:endParaRPr lang="ja-JP" altLang="en-US" sz="1100" dirty="0">
                <a:solidFill>
                  <a:prstClr val="black"/>
                </a:solidFill>
                <a:latin typeface="HGｺﾞｼｯｸE" panose="020B0909000000000000" pitchFamily="49" charset="-128"/>
                <a:ea typeface="HGｺﾞｼｯｸE" panose="020B0909000000000000" pitchFamily="49" charset="-128"/>
              </a:endParaRPr>
            </a:p>
          </p:txBody>
        </p:sp>
        <p:sp>
          <p:nvSpPr>
            <p:cNvPr id="28" name="右矢印 27"/>
            <p:cNvSpPr/>
            <p:nvPr/>
          </p:nvSpPr>
          <p:spPr>
            <a:xfrm>
              <a:off x="8328107" y="3494497"/>
              <a:ext cx="14401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0" name="下矢印 29"/>
            <p:cNvSpPr/>
            <p:nvPr/>
          </p:nvSpPr>
          <p:spPr>
            <a:xfrm>
              <a:off x="5814904" y="3809061"/>
              <a:ext cx="484632" cy="168425"/>
            </a:xfrm>
            <a:prstGeom prst="downArrow">
              <a:avLst/>
            </a:prstGeom>
            <a:solidFill>
              <a:srgbClr val="FF0000"/>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 name="テキスト ボックス 36"/>
            <p:cNvSpPr txBox="1"/>
            <p:nvPr/>
          </p:nvSpPr>
          <p:spPr>
            <a:xfrm>
              <a:off x="5500362" y="2676316"/>
              <a:ext cx="1082348" cy="246221"/>
            </a:xfrm>
            <a:prstGeom prst="rect">
              <a:avLst/>
            </a:prstGeom>
            <a:solidFill>
              <a:schemeClr val="accent6">
                <a:lumMod val="40000"/>
                <a:lumOff val="60000"/>
              </a:schemeClr>
            </a:solidFill>
          </p:spPr>
          <p:txBody>
            <a:bodyPr wrap="none" rtlCol="0">
              <a:spAutoFit/>
            </a:bodyPr>
            <a:lstStyle/>
            <a:p>
              <a:r>
                <a:rPr lang="ja-JP" altLang="en-US" sz="1000" dirty="0" smtClean="0">
                  <a:solidFill>
                    <a:prstClr val="black"/>
                  </a:solidFill>
                  <a:latin typeface="HGｺﾞｼｯｸE" panose="020B0909000000000000" pitchFamily="49" charset="-128"/>
                  <a:ea typeface="HGｺﾞｼｯｸE" panose="020B0909000000000000" pitchFamily="49" charset="-128"/>
                </a:rPr>
                <a:t>グレーインフラ</a:t>
              </a:r>
              <a:endParaRPr lang="ja-JP" altLang="en-US" sz="1000" dirty="0">
                <a:solidFill>
                  <a:prstClr val="black"/>
                </a:solidFill>
                <a:latin typeface="HGｺﾞｼｯｸE" panose="020B0909000000000000" pitchFamily="49" charset="-128"/>
                <a:ea typeface="HGｺﾞｼｯｸE" panose="020B0909000000000000" pitchFamily="49" charset="-128"/>
              </a:endParaRPr>
            </a:p>
          </p:txBody>
        </p:sp>
        <p:sp>
          <p:nvSpPr>
            <p:cNvPr id="38" name="テキスト ボックス 37"/>
            <p:cNvSpPr txBox="1"/>
            <p:nvPr/>
          </p:nvSpPr>
          <p:spPr>
            <a:xfrm>
              <a:off x="5451447" y="4064070"/>
              <a:ext cx="1206086" cy="246221"/>
            </a:xfrm>
            <a:prstGeom prst="rect">
              <a:avLst/>
            </a:prstGeom>
            <a:solidFill>
              <a:schemeClr val="accent6">
                <a:lumMod val="40000"/>
                <a:lumOff val="60000"/>
              </a:schemeClr>
            </a:solidFill>
          </p:spPr>
          <p:txBody>
            <a:bodyPr wrap="square" rtlCol="0">
              <a:spAutoFit/>
            </a:bodyPr>
            <a:lstStyle/>
            <a:p>
              <a:r>
                <a:rPr lang="ja-JP" altLang="en-US" sz="1000" dirty="0" smtClean="0">
                  <a:solidFill>
                    <a:prstClr val="black"/>
                  </a:solidFill>
                  <a:latin typeface="HGｺﾞｼｯｸE" panose="020B0909000000000000" pitchFamily="49" charset="-128"/>
                  <a:ea typeface="HGｺﾞｼｯｸE" panose="020B0909000000000000" pitchFamily="49" charset="-128"/>
                </a:rPr>
                <a:t>グリーンインフラ</a:t>
              </a:r>
              <a:endParaRPr lang="ja-JP" altLang="en-US" sz="1000" dirty="0">
                <a:solidFill>
                  <a:prstClr val="black"/>
                </a:solidFill>
                <a:latin typeface="HGｺﾞｼｯｸE" panose="020B0909000000000000" pitchFamily="49" charset="-128"/>
                <a:ea typeface="HGｺﾞｼｯｸE" panose="020B0909000000000000" pitchFamily="49" charset="-128"/>
              </a:endParaRPr>
            </a:p>
          </p:txBody>
        </p:sp>
        <p:sp>
          <p:nvSpPr>
            <p:cNvPr id="39" name="テキスト ボックス 38"/>
            <p:cNvSpPr txBox="1"/>
            <p:nvPr/>
          </p:nvSpPr>
          <p:spPr>
            <a:xfrm>
              <a:off x="7274525" y="2852936"/>
              <a:ext cx="825867" cy="246221"/>
            </a:xfrm>
            <a:prstGeom prst="rect">
              <a:avLst/>
            </a:prstGeom>
            <a:solidFill>
              <a:schemeClr val="accent6">
                <a:lumMod val="40000"/>
                <a:lumOff val="60000"/>
              </a:schemeClr>
            </a:solidFill>
          </p:spPr>
          <p:txBody>
            <a:bodyPr wrap="none" rtlCol="0">
              <a:spAutoFit/>
            </a:bodyPr>
            <a:lstStyle/>
            <a:p>
              <a:r>
                <a:rPr lang="ja-JP" altLang="en-US" sz="1000" dirty="0" smtClean="0">
                  <a:solidFill>
                    <a:prstClr val="black"/>
                  </a:solidFill>
                  <a:latin typeface="HGｺﾞｼｯｸE" panose="020B0909000000000000" pitchFamily="49" charset="-128"/>
                  <a:ea typeface="HGｺﾞｼｯｸE" panose="020B0909000000000000" pitchFamily="49" charset="-128"/>
                </a:rPr>
                <a:t>モデル地区</a:t>
              </a:r>
              <a:endParaRPr lang="ja-JP" altLang="en-US" sz="1000" dirty="0">
                <a:solidFill>
                  <a:prstClr val="black"/>
                </a:solidFill>
                <a:latin typeface="HGｺﾞｼｯｸE" panose="020B0909000000000000" pitchFamily="49" charset="-128"/>
                <a:ea typeface="HGｺﾞｼｯｸE" panose="020B0909000000000000" pitchFamily="49" charset="-128"/>
              </a:endParaRPr>
            </a:p>
          </p:txBody>
        </p:sp>
        <p:sp>
          <p:nvSpPr>
            <p:cNvPr id="40" name="テキスト ボックス 39"/>
            <p:cNvSpPr txBox="1"/>
            <p:nvPr/>
          </p:nvSpPr>
          <p:spPr>
            <a:xfrm>
              <a:off x="1736779" y="2390691"/>
              <a:ext cx="1338828" cy="246221"/>
            </a:xfrm>
            <a:prstGeom prst="rect">
              <a:avLst/>
            </a:prstGeom>
            <a:solidFill>
              <a:schemeClr val="accent6">
                <a:lumMod val="40000"/>
                <a:lumOff val="60000"/>
              </a:schemeClr>
            </a:solidFill>
          </p:spPr>
          <p:txBody>
            <a:bodyPr wrap="none" rtlCol="0">
              <a:spAutoFit/>
            </a:bodyPr>
            <a:lstStyle/>
            <a:p>
              <a:r>
                <a:rPr lang="ja-JP" altLang="en-US" sz="1000" dirty="0" smtClean="0">
                  <a:solidFill>
                    <a:prstClr val="black"/>
                  </a:solidFill>
                  <a:latin typeface="HGｺﾞｼｯｸE" panose="020B0909000000000000" pitchFamily="49" charset="-128"/>
                  <a:ea typeface="HGｺﾞｼｯｸE" panose="020B0909000000000000" pitchFamily="49" charset="-128"/>
                </a:rPr>
                <a:t>内水ハザードマップ</a:t>
              </a:r>
              <a:endParaRPr lang="ja-JP" altLang="en-US" sz="1000" dirty="0">
                <a:solidFill>
                  <a:prstClr val="black"/>
                </a:solidFill>
                <a:latin typeface="HGｺﾞｼｯｸE" panose="020B0909000000000000" pitchFamily="49" charset="-128"/>
                <a:ea typeface="HGｺﾞｼｯｸE" panose="020B0909000000000000" pitchFamily="49" charset="-128"/>
              </a:endParaRPr>
            </a:p>
          </p:txBody>
        </p:sp>
        <p:sp>
          <p:nvSpPr>
            <p:cNvPr id="44" name="テキスト ボックス 43"/>
            <p:cNvSpPr txBox="1"/>
            <p:nvPr/>
          </p:nvSpPr>
          <p:spPr>
            <a:xfrm>
              <a:off x="3646686" y="2348880"/>
              <a:ext cx="1210588" cy="400110"/>
            </a:xfrm>
            <a:prstGeom prst="rect">
              <a:avLst/>
            </a:prstGeom>
            <a:solidFill>
              <a:schemeClr val="accent6">
                <a:lumMod val="40000"/>
                <a:lumOff val="60000"/>
              </a:schemeClr>
            </a:solidFill>
          </p:spPr>
          <p:txBody>
            <a:bodyPr wrap="none" rtlCol="0">
              <a:spAutoFit/>
            </a:bodyPr>
            <a:lstStyle/>
            <a:p>
              <a:r>
                <a:rPr lang="ja-JP" altLang="en-US" sz="1000" dirty="0" smtClean="0">
                  <a:solidFill>
                    <a:prstClr val="black"/>
                  </a:solidFill>
                  <a:latin typeface="HGｺﾞｼｯｸE" panose="020B0909000000000000" pitchFamily="49" charset="-128"/>
                  <a:ea typeface="HGｺﾞｼｯｸE" panose="020B0909000000000000" pitchFamily="49" charset="-128"/>
                </a:rPr>
                <a:t>避難経路</a:t>
              </a:r>
              <a:endParaRPr lang="en-US" altLang="ja-JP" sz="1000" dirty="0" smtClean="0">
                <a:solidFill>
                  <a:prstClr val="black"/>
                </a:solidFill>
                <a:latin typeface="HGｺﾞｼｯｸE" panose="020B0909000000000000" pitchFamily="49" charset="-128"/>
                <a:ea typeface="HGｺﾞｼｯｸE" panose="020B0909000000000000" pitchFamily="49" charset="-128"/>
              </a:endParaRPr>
            </a:p>
            <a:p>
              <a:r>
                <a:rPr lang="ja-JP" altLang="en-US" sz="1000" dirty="0" smtClean="0">
                  <a:solidFill>
                    <a:prstClr val="black"/>
                  </a:solidFill>
                  <a:latin typeface="HGｺﾞｼｯｸE" panose="020B0909000000000000" pitchFamily="49" charset="-128"/>
                  <a:ea typeface="HGｺﾞｼｯｸE" panose="020B0909000000000000" pitchFamily="49" charset="-128"/>
                </a:rPr>
                <a:t>シミュレーション</a:t>
              </a:r>
              <a:endParaRPr lang="ja-JP" altLang="en-US" sz="1000" dirty="0">
                <a:solidFill>
                  <a:prstClr val="black"/>
                </a:solidFill>
                <a:latin typeface="HGｺﾞｼｯｸE" panose="020B0909000000000000" pitchFamily="49" charset="-128"/>
                <a:ea typeface="HGｺﾞｼｯｸE" panose="020B0909000000000000" pitchFamily="49" charset="-128"/>
              </a:endParaRPr>
            </a:p>
          </p:txBody>
        </p:sp>
        <p:sp>
          <p:nvSpPr>
            <p:cNvPr id="45" name="テキスト ボックス 44"/>
            <p:cNvSpPr txBox="1"/>
            <p:nvPr/>
          </p:nvSpPr>
          <p:spPr>
            <a:xfrm>
              <a:off x="3673107" y="3789040"/>
              <a:ext cx="1210588" cy="553998"/>
            </a:xfrm>
            <a:prstGeom prst="rect">
              <a:avLst/>
            </a:prstGeom>
            <a:solidFill>
              <a:schemeClr val="accent6">
                <a:lumMod val="40000"/>
                <a:lumOff val="60000"/>
              </a:schemeClr>
            </a:solidFill>
          </p:spPr>
          <p:txBody>
            <a:bodyPr wrap="none" rtlCol="0">
              <a:spAutoFit/>
            </a:bodyPr>
            <a:lstStyle/>
            <a:p>
              <a:r>
                <a:rPr lang="ja-JP" altLang="en-US" sz="1000" dirty="0" smtClean="0">
                  <a:solidFill>
                    <a:prstClr val="black"/>
                  </a:solidFill>
                  <a:latin typeface="HGｺﾞｼｯｸE" panose="020B0909000000000000" pitchFamily="49" charset="-128"/>
                  <a:ea typeface="HGｺﾞｼｯｸE" panose="020B0909000000000000" pitchFamily="49" charset="-128"/>
                </a:rPr>
                <a:t>レクリエーション</a:t>
              </a:r>
              <a:endParaRPr lang="en-US" altLang="ja-JP" sz="1000" dirty="0" smtClean="0">
                <a:solidFill>
                  <a:prstClr val="black"/>
                </a:solidFill>
                <a:latin typeface="HGｺﾞｼｯｸE" panose="020B0909000000000000" pitchFamily="49" charset="-128"/>
                <a:ea typeface="HGｺﾞｼｯｸE" panose="020B0909000000000000" pitchFamily="49" charset="-128"/>
              </a:endParaRPr>
            </a:p>
            <a:p>
              <a:r>
                <a:rPr lang="ja-JP" altLang="en-US" sz="1000" dirty="0">
                  <a:solidFill>
                    <a:prstClr val="black"/>
                  </a:solidFill>
                  <a:latin typeface="HGｺﾞｼｯｸE" panose="020B0909000000000000" pitchFamily="49" charset="-128"/>
                  <a:ea typeface="HGｺﾞｼｯｸE" panose="020B0909000000000000" pitchFamily="49" charset="-128"/>
                </a:rPr>
                <a:t>ネットワーク</a:t>
              </a:r>
              <a:endParaRPr lang="en-US" altLang="ja-JP" sz="1000" dirty="0" smtClean="0">
                <a:solidFill>
                  <a:prstClr val="black"/>
                </a:solidFill>
                <a:latin typeface="HGｺﾞｼｯｸE" panose="020B0909000000000000" pitchFamily="49" charset="-128"/>
                <a:ea typeface="HGｺﾞｼｯｸE" panose="020B0909000000000000" pitchFamily="49" charset="-128"/>
              </a:endParaRPr>
            </a:p>
            <a:p>
              <a:r>
                <a:rPr lang="ja-JP" altLang="en-US" sz="1000" dirty="0">
                  <a:solidFill>
                    <a:prstClr val="black"/>
                  </a:solidFill>
                  <a:latin typeface="HGｺﾞｼｯｸE" panose="020B0909000000000000" pitchFamily="49" charset="-128"/>
                  <a:ea typeface="HGｺﾞｼｯｸE" panose="020B0909000000000000" pitchFamily="49" charset="-128"/>
                </a:rPr>
                <a:t>シミュレーション</a:t>
              </a:r>
            </a:p>
          </p:txBody>
        </p:sp>
        <p:sp>
          <p:nvSpPr>
            <p:cNvPr id="48" name="フローチャート: データ 47"/>
            <p:cNvSpPr/>
            <p:nvPr/>
          </p:nvSpPr>
          <p:spPr>
            <a:xfrm>
              <a:off x="192886" y="2696218"/>
              <a:ext cx="1025361" cy="228726"/>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49" name="図 48"/>
            <p:cNvPicPr>
              <a:picLocks noChangeAspect="1"/>
            </p:cNvPicPr>
            <p:nvPr/>
          </p:nvPicPr>
          <p:blipFill>
            <a:blip r:embed="rId3"/>
            <a:stretch>
              <a:fillRect/>
            </a:stretch>
          </p:blipFill>
          <p:spPr>
            <a:xfrm>
              <a:off x="184318" y="3079905"/>
              <a:ext cx="1020713" cy="237765"/>
            </a:xfrm>
            <a:prstGeom prst="rect">
              <a:avLst/>
            </a:prstGeom>
          </p:spPr>
        </p:pic>
        <p:pic>
          <p:nvPicPr>
            <p:cNvPr id="50" name="図 49"/>
            <p:cNvPicPr>
              <a:picLocks noChangeAspect="1"/>
            </p:cNvPicPr>
            <p:nvPr/>
          </p:nvPicPr>
          <p:blipFill>
            <a:blip r:embed="rId3"/>
            <a:stretch>
              <a:fillRect/>
            </a:stretch>
          </p:blipFill>
          <p:spPr>
            <a:xfrm>
              <a:off x="156505" y="3472631"/>
              <a:ext cx="1036410" cy="237765"/>
            </a:xfrm>
            <a:prstGeom prst="rect">
              <a:avLst/>
            </a:prstGeom>
          </p:spPr>
        </p:pic>
        <p:pic>
          <p:nvPicPr>
            <p:cNvPr id="52" name="図 51"/>
            <p:cNvPicPr>
              <a:picLocks noChangeAspect="1"/>
            </p:cNvPicPr>
            <p:nvPr/>
          </p:nvPicPr>
          <p:blipFill>
            <a:blip r:embed="rId3"/>
            <a:stretch>
              <a:fillRect/>
            </a:stretch>
          </p:blipFill>
          <p:spPr>
            <a:xfrm>
              <a:off x="179512" y="3865357"/>
              <a:ext cx="1036410" cy="237765"/>
            </a:xfrm>
            <a:prstGeom prst="rect">
              <a:avLst/>
            </a:prstGeom>
          </p:spPr>
        </p:pic>
        <p:pic>
          <p:nvPicPr>
            <p:cNvPr id="53" name="図 52"/>
            <p:cNvPicPr>
              <a:picLocks noChangeAspect="1"/>
            </p:cNvPicPr>
            <p:nvPr/>
          </p:nvPicPr>
          <p:blipFill>
            <a:blip r:embed="rId3"/>
            <a:stretch>
              <a:fillRect/>
            </a:stretch>
          </p:blipFill>
          <p:spPr>
            <a:xfrm>
              <a:off x="190022" y="4258083"/>
              <a:ext cx="1036410" cy="237765"/>
            </a:xfrm>
            <a:prstGeom prst="rect">
              <a:avLst/>
            </a:prstGeom>
          </p:spPr>
        </p:pic>
        <p:pic>
          <p:nvPicPr>
            <p:cNvPr id="54" name="図 53"/>
            <p:cNvPicPr>
              <a:picLocks noChangeAspect="1"/>
            </p:cNvPicPr>
            <p:nvPr/>
          </p:nvPicPr>
          <p:blipFill>
            <a:blip r:embed="rId3"/>
            <a:stretch>
              <a:fillRect/>
            </a:stretch>
          </p:blipFill>
          <p:spPr>
            <a:xfrm>
              <a:off x="165422" y="4650810"/>
              <a:ext cx="1036410" cy="237765"/>
            </a:xfrm>
            <a:prstGeom prst="rect">
              <a:avLst/>
            </a:prstGeom>
          </p:spPr>
        </p:pic>
        <p:sp>
          <p:nvSpPr>
            <p:cNvPr id="60" name="テキスト ボックス 59"/>
            <p:cNvSpPr txBox="1"/>
            <p:nvPr/>
          </p:nvSpPr>
          <p:spPr>
            <a:xfrm>
              <a:off x="1763688" y="3356992"/>
              <a:ext cx="954107" cy="246221"/>
            </a:xfrm>
            <a:prstGeom prst="rect">
              <a:avLst/>
            </a:prstGeom>
            <a:solidFill>
              <a:schemeClr val="accent6">
                <a:lumMod val="40000"/>
                <a:lumOff val="60000"/>
              </a:schemeClr>
            </a:solidFill>
          </p:spPr>
          <p:txBody>
            <a:bodyPr wrap="none" rtlCol="0">
              <a:spAutoFit/>
            </a:bodyPr>
            <a:lstStyle/>
            <a:p>
              <a:r>
                <a:rPr lang="ja-JP" altLang="en-US" sz="1000" dirty="0" smtClean="0">
                  <a:solidFill>
                    <a:prstClr val="black"/>
                  </a:solidFill>
                  <a:latin typeface="HGｺﾞｼｯｸE" panose="020B0909000000000000" pitchFamily="49" charset="-128"/>
                  <a:ea typeface="HGｺﾞｼｯｸE" panose="020B0909000000000000" pitchFamily="49" charset="-128"/>
                </a:rPr>
                <a:t>人口動態予測</a:t>
              </a:r>
              <a:endParaRPr lang="ja-JP" altLang="en-US" sz="1000" dirty="0">
                <a:solidFill>
                  <a:prstClr val="black"/>
                </a:solidFill>
                <a:latin typeface="HGｺﾞｼｯｸE" panose="020B0909000000000000" pitchFamily="49" charset="-128"/>
                <a:ea typeface="HGｺﾞｼｯｸE" panose="020B0909000000000000" pitchFamily="49" charset="-128"/>
              </a:endParaRPr>
            </a:p>
          </p:txBody>
        </p:sp>
        <p:sp>
          <p:nvSpPr>
            <p:cNvPr id="61" name="テキスト ボックス 60"/>
            <p:cNvSpPr txBox="1"/>
            <p:nvPr/>
          </p:nvSpPr>
          <p:spPr>
            <a:xfrm>
              <a:off x="1763688" y="4365104"/>
              <a:ext cx="1467068" cy="246221"/>
            </a:xfrm>
            <a:prstGeom prst="rect">
              <a:avLst/>
            </a:prstGeom>
            <a:solidFill>
              <a:schemeClr val="accent6">
                <a:lumMod val="40000"/>
                <a:lumOff val="60000"/>
              </a:schemeClr>
            </a:solidFill>
          </p:spPr>
          <p:txBody>
            <a:bodyPr wrap="none" rtlCol="0">
              <a:spAutoFit/>
            </a:bodyPr>
            <a:lstStyle/>
            <a:p>
              <a:r>
                <a:rPr lang="ja-JP" altLang="en-US" sz="1000" dirty="0" smtClean="0">
                  <a:solidFill>
                    <a:prstClr val="black"/>
                  </a:solidFill>
                  <a:latin typeface="HGｺﾞｼｯｸE" panose="020B0909000000000000" pitchFamily="49" charset="-128"/>
                  <a:ea typeface="HGｺﾞｼｯｸE" panose="020B0909000000000000" pitchFamily="49" charset="-128"/>
                </a:rPr>
                <a:t>生物多様性評価マップ</a:t>
              </a:r>
              <a:endParaRPr lang="ja-JP" altLang="en-US" sz="1000" dirty="0">
                <a:solidFill>
                  <a:prstClr val="black"/>
                </a:solidFill>
                <a:latin typeface="HGｺﾞｼｯｸE" panose="020B0909000000000000" pitchFamily="49" charset="-128"/>
                <a:ea typeface="HGｺﾞｼｯｸE" panose="020B0909000000000000" pitchFamily="49" charset="-128"/>
              </a:endParaRPr>
            </a:p>
          </p:txBody>
        </p:sp>
        <p:sp>
          <p:nvSpPr>
            <p:cNvPr id="51" name="テキスト ボックス 50"/>
            <p:cNvSpPr txBox="1"/>
            <p:nvPr/>
          </p:nvSpPr>
          <p:spPr>
            <a:xfrm>
              <a:off x="314063" y="2504637"/>
              <a:ext cx="697627" cy="246221"/>
            </a:xfrm>
            <a:prstGeom prst="rect">
              <a:avLst/>
            </a:prstGeom>
            <a:noFill/>
          </p:spPr>
          <p:txBody>
            <a:bodyPr wrap="none" rtlCol="0">
              <a:spAutoFit/>
            </a:bodyPr>
            <a:lstStyle/>
            <a:p>
              <a:r>
                <a:rPr lang="ja-JP" altLang="en-US" sz="1000" dirty="0" smtClean="0">
                  <a:solidFill>
                    <a:prstClr val="black"/>
                  </a:solidFill>
                  <a:latin typeface="HGｺﾞｼｯｸE" panose="020B0909000000000000" pitchFamily="49" charset="-128"/>
                  <a:ea typeface="HGｺﾞｼｯｸE" panose="020B0909000000000000" pitchFamily="49" charset="-128"/>
                </a:rPr>
                <a:t>降雨ﾃﾞｰﾀ</a:t>
              </a:r>
              <a:endParaRPr lang="ja-JP" altLang="en-US" sz="1000" dirty="0">
                <a:solidFill>
                  <a:prstClr val="black"/>
                </a:solidFill>
                <a:latin typeface="HGｺﾞｼｯｸE" panose="020B0909000000000000" pitchFamily="49" charset="-128"/>
                <a:ea typeface="HGｺﾞｼｯｸE" panose="020B0909000000000000" pitchFamily="49" charset="-128"/>
              </a:endParaRPr>
            </a:p>
          </p:txBody>
        </p:sp>
        <p:sp>
          <p:nvSpPr>
            <p:cNvPr id="64" name="テキスト ボックス 63"/>
            <p:cNvSpPr txBox="1"/>
            <p:nvPr/>
          </p:nvSpPr>
          <p:spPr>
            <a:xfrm>
              <a:off x="249943" y="3288993"/>
              <a:ext cx="825867" cy="246221"/>
            </a:xfrm>
            <a:prstGeom prst="rect">
              <a:avLst/>
            </a:prstGeom>
            <a:noFill/>
          </p:spPr>
          <p:txBody>
            <a:bodyPr wrap="none" rtlCol="0">
              <a:spAutoFit/>
            </a:bodyPr>
            <a:lstStyle/>
            <a:p>
              <a:r>
                <a:rPr lang="ja-JP" altLang="en-US" sz="1000" dirty="0" smtClean="0">
                  <a:solidFill>
                    <a:prstClr val="black"/>
                  </a:solidFill>
                  <a:latin typeface="HGｺﾞｼｯｸE" panose="020B0909000000000000" pitchFamily="49" charset="-128"/>
                  <a:ea typeface="HGｺﾞｼｯｸE" panose="020B0909000000000000" pitchFamily="49" charset="-128"/>
                </a:rPr>
                <a:t>人口</a:t>
              </a:r>
              <a:r>
                <a:rPr lang="en-US" altLang="ja-JP" sz="1000" dirty="0" smtClean="0">
                  <a:solidFill>
                    <a:prstClr val="black"/>
                  </a:solidFill>
                  <a:latin typeface="HGｺﾞｼｯｸE" panose="020B0909000000000000" pitchFamily="49" charset="-128"/>
                  <a:ea typeface="HGｺﾞｼｯｸE" panose="020B0909000000000000" pitchFamily="49" charset="-128"/>
                </a:rPr>
                <a:t>(</a:t>
              </a:r>
              <a:r>
                <a:rPr lang="ja-JP" altLang="en-US" sz="1000" dirty="0" smtClean="0">
                  <a:solidFill>
                    <a:prstClr val="black"/>
                  </a:solidFill>
                  <a:latin typeface="HGｺﾞｼｯｸE" panose="020B0909000000000000" pitchFamily="49" charset="-128"/>
                  <a:ea typeface="HGｺﾞｼｯｸE" panose="020B0909000000000000" pitchFamily="49" charset="-128"/>
                </a:rPr>
                <a:t>年齢</a:t>
              </a:r>
              <a:r>
                <a:rPr lang="en-US" altLang="ja-JP" sz="1000" dirty="0" smtClean="0">
                  <a:solidFill>
                    <a:prstClr val="black"/>
                  </a:solidFill>
                  <a:latin typeface="HGｺﾞｼｯｸE" panose="020B0909000000000000" pitchFamily="49" charset="-128"/>
                  <a:ea typeface="HGｺﾞｼｯｸE" panose="020B0909000000000000" pitchFamily="49" charset="-128"/>
                </a:rPr>
                <a:t>)</a:t>
              </a:r>
              <a:endParaRPr lang="ja-JP" altLang="en-US" sz="1000" dirty="0">
                <a:solidFill>
                  <a:prstClr val="black"/>
                </a:solidFill>
                <a:latin typeface="HGｺﾞｼｯｸE" panose="020B0909000000000000" pitchFamily="49" charset="-128"/>
                <a:ea typeface="HGｺﾞｼｯｸE" panose="020B0909000000000000" pitchFamily="49" charset="-128"/>
              </a:endParaRPr>
            </a:p>
          </p:txBody>
        </p:sp>
        <p:sp>
          <p:nvSpPr>
            <p:cNvPr id="65" name="テキスト ボックス 64"/>
            <p:cNvSpPr txBox="1"/>
            <p:nvPr/>
          </p:nvSpPr>
          <p:spPr>
            <a:xfrm>
              <a:off x="185823" y="3681171"/>
              <a:ext cx="954107" cy="246221"/>
            </a:xfrm>
            <a:prstGeom prst="rect">
              <a:avLst/>
            </a:prstGeom>
            <a:noFill/>
          </p:spPr>
          <p:txBody>
            <a:bodyPr wrap="none" rtlCol="0">
              <a:spAutoFit/>
            </a:bodyPr>
            <a:lstStyle/>
            <a:p>
              <a:r>
                <a:rPr lang="ja-JP" altLang="en-US" sz="1000" dirty="0" smtClean="0">
                  <a:solidFill>
                    <a:prstClr val="black"/>
                  </a:solidFill>
                  <a:latin typeface="HGｺﾞｼｯｸE" panose="020B0909000000000000" pitchFamily="49" charset="-128"/>
                  <a:ea typeface="HGｺﾞｼｯｸE" panose="020B0909000000000000" pitchFamily="49" charset="-128"/>
                </a:rPr>
                <a:t>人口</a:t>
              </a:r>
              <a:r>
                <a:rPr lang="en-US" altLang="ja-JP" sz="1000" dirty="0" smtClean="0">
                  <a:solidFill>
                    <a:prstClr val="black"/>
                  </a:solidFill>
                  <a:latin typeface="HGｺﾞｼｯｸE" panose="020B0909000000000000" pitchFamily="49" charset="-128"/>
                  <a:ea typeface="HGｺﾞｼｯｸE" panose="020B0909000000000000" pitchFamily="49" charset="-128"/>
                </a:rPr>
                <a:t>(</a:t>
              </a:r>
              <a:r>
                <a:rPr lang="ja-JP" altLang="en-US" sz="1000" dirty="0" smtClean="0">
                  <a:solidFill>
                    <a:prstClr val="black"/>
                  </a:solidFill>
                  <a:latin typeface="HGｺﾞｼｯｸE" panose="020B0909000000000000" pitchFamily="49" charset="-128"/>
                  <a:ea typeface="HGｺﾞｼｯｸE" panose="020B0909000000000000" pitchFamily="49" charset="-128"/>
                </a:rPr>
                <a:t>転出入</a:t>
              </a:r>
              <a:r>
                <a:rPr lang="en-US" altLang="ja-JP" sz="1000" dirty="0" smtClean="0">
                  <a:solidFill>
                    <a:prstClr val="black"/>
                  </a:solidFill>
                  <a:latin typeface="HGｺﾞｼｯｸE" panose="020B0909000000000000" pitchFamily="49" charset="-128"/>
                  <a:ea typeface="HGｺﾞｼｯｸE" panose="020B0909000000000000" pitchFamily="49" charset="-128"/>
                </a:rPr>
                <a:t>)</a:t>
              </a:r>
              <a:endParaRPr lang="ja-JP" altLang="en-US" sz="1000" dirty="0">
                <a:solidFill>
                  <a:prstClr val="black"/>
                </a:solidFill>
                <a:latin typeface="HGｺﾞｼｯｸE" panose="020B0909000000000000" pitchFamily="49" charset="-128"/>
                <a:ea typeface="HGｺﾞｼｯｸE" panose="020B0909000000000000" pitchFamily="49" charset="-128"/>
              </a:endParaRPr>
            </a:p>
          </p:txBody>
        </p:sp>
        <p:sp>
          <p:nvSpPr>
            <p:cNvPr id="66" name="テキスト ボックス 65"/>
            <p:cNvSpPr txBox="1"/>
            <p:nvPr/>
          </p:nvSpPr>
          <p:spPr>
            <a:xfrm>
              <a:off x="184062" y="4073349"/>
              <a:ext cx="954107" cy="246221"/>
            </a:xfrm>
            <a:prstGeom prst="rect">
              <a:avLst/>
            </a:prstGeom>
            <a:noFill/>
          </p:spPr>
          <p:txBody>
            <a:bodyPr wrap="none" rtlCol="0">
              <a:spAutoFit/>
            </a:bodyPr>
            <a:lstStyle/>
            <a:p>
              <a:r>
                <a:rPr lang="ja-JP" altLang="en-US" sz="1000" dirty="0" smtClean="0">
                  <a:solidFill>
                    <a:prstClr val="black"/>
                  </a:solidFill>
                  <a:latin typeface="HGｺﾞｼｯｸE" panose="020B0909000000000000" pitchFamily="49" charset="-128"/>
                  <a:ea typeface="HGｺﾞｼｯｸE" panose="020B0909000000000000" pitchFamily="49" charset="-128"/>
                </a:rPr>
                <a:t>植物分布ﾏｯﾌﾟ</a:t>
              </a:r>
              <a:endParaRPr lang="ja-JP" altLang="en-US" sz="1000" dirty="0">
                <a:solidFill>
                  <a:prstClr val="black"/>
                </a:solidFill>
                <a:latin typeface="HGｺﾞｼｯｸE" panose="020B0909000000000000" pitchFamily="49" charset="-128"/>
                <a:ea typeface="HGｺﾞｼｯｸE" panose="020B0909000000000000" pitchFamily="49" charset="-128"/>
              </a:endParaRPr>
            </a:p>
          </p:txBody>
        </p:sp>
        <p:sp>
          <p:nvSpPr>
            <p:cNvPr id="67" name="テキスト ボックス 66"/>
            <p:cNvSpPr txBox="1"/>
            <p:nvPr/>
          </p:nvSpPr>
          <p:spPr>
            <a:xfrm>
              <a:off x="186080" y="4465529"/>
              <a:ext cx="954107" cy="246221"/>
            </a:xfrm>
            <a:prstGeom prst="rect">
              <a:avLst/>
            </a:prstGeom>
            <a:noFill/>
          </p:spPr>
          <p:txBody>
            <a:bodyPr wrap="none" rtlCol="0">
              <a:spAutoFit/>
            </a:bodyPr>
            <a:lstStyle/>
            <a:p>
              <a:r>
                <a:rPr lang="ja-JP" altLang="en-US" sz="1000" dirty="0" smtClean="0">
                  <a:solidFill>
                    <a:prstClr val="black"/>
                  </a:solidFill>
                  <a:latin typeface="HGｺﾞｼｯｸE" panose="020B0909000000000000" pitchFamily="49" charset="-128"/>
                  <a:ea typeface="HGｺﾞｼｯｸE" panose="020B0909000000000000" pitchFamily="49" charset="-128"/>
                </a:rPr>
                <a:t>生物分布ﾏｯﾌﾟ</a:t>
              </a:r>
              <a:endParaRPr lang="ja-JP" altLang="en-US" sz="1000" dirty="0">
                <a:solidFill>
                  <a:prstClr val="black"/>
                </a:solidFill>
                <a:latin typeface="HGｺﾞｼｯｸE" panose="020B0909000000000000" pitchFamily="49" charset="-128"/>
                <a:ea typeface="HGｺﾞｼｯｸE" panose="020B0909000000000000" pitchFamily="49" charset="-128"/>
              </a:endParaRPr>
            </a:p>
          </p:txBody>
        </p:sp>
        <p:grpSp>
          <p:nvGrpSpPr>
            <p:cNvPr id="15" name="グループ化 14"/>
            <p:cNvGrpSpPr/>
            <p:nvPr/>
          </p:nvGrpSpPr>
          <p:grpSpPr>
            <a:xfrm>
              <a:off x="3196444" y="2795464"/>
              <a:ext cx="403621" cy="1186017"/>
              <a:chOff x="1273360" y="2714520"/>
              <a:chExt cx="403621" cy="570464"/>
            </a:xfrm>
          </p:grpSpPr>
          <p:sp>
            <p:nvSpPr>
              <p:cNvPr id="13" name="右矢印吹き出し 12"/>
              <p:cNvSpPr/>
              <p:nvPr/>
            </p:nvSpPr>
            <p:spPr>
              <a:xfrm>
                <a:off x="1325131" y="2757701"/>
                <a:ext cx="351850" cy="462245"/>
              </a:xfrm>
              <a:prstGeom prst="rightArrowCallou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正方形/長方形 13"/>
              <p:cNvSpPr/>
              <p:nvPr/>
            </p:nvSpPr>
            <p:spPr>
              <a:xfrm>
                <a:off x="1273360" y="2714520"/>
                <a:ext cx="64987" cy="570464"/>
              </a:xfrm>
              <a:prstGeom prst="rect">
                <a:avLst/>
              </a:prstGeom>
              <a:solidFill>
                <a:schemeClr val="bg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68" name="グループ化 67"/>
            <p:cNvGrpSpPr/>
            <p:nvPr/>
          </p:nvGrpSpPr>
          <p:grpSpPr>
            <a:xfrm>
              <a:off x="1270036" y="3471749"/>
              <a:ext cx="403621" cy="570464"/>
              <a:chOff x="1273360" y="2714520"/>
              <a:chExt cx="403621" cy="570464"/>
            </a:xfrm>
          </p:grpSpPr>
          <p:sp>
            <p:nvSpPr>
              <p:cNvPr id="69" name="右矢印吹き出し 68"/>
              <p:cNvSpPr/>
              <p:nvPr/>
            </p:nvSpPr>
            <p:spPr>
              <a:xfrm>
                <a:off x="1325131" y="2757701"/>
                <a:ext cx="351850" cy="462245"/>
              </a:xfrm>
              <a:prstGeom prst="rightArrowCallou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0" name="正方形/長方形 69"/>
              <p:cNvSpPr/>
              <p:nvPr/>
            </p:nvSpPr>
            <p:spPr>
              <a:xfrm>
                <a:off x="1273360" y="2714520"/>
                <a:ext cx="64987" cy="570464"/>
              </a:xfrm>
              <a:prstGeom prst="rect">
                <a:avLst/>
              </a:prstGeom>
              <a:solidFill>
                <a:schemeClr val="bg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71" name="グループ化 70"/>
            <p:cNvGrpSpPr/>
            <p:nvPr/>
          </p:nvGrpSpPr>
          <p:grpSpPr>
            <a:xfrm>
              <a:off x="1270322" y="4232019"/>
              <a:ext cx="403621" cy="570464"/>
              <a:chOff x="1273360" y="2714520"/>
              <a:chExt cx="403621" cy="570464"/>
            </a:xfrm>
          </p:grpSpPr>
          <p:sp>
            <p:nvSpPr>
              <p:cNvPr id="72" name="右矢印吹き出し 71"/>
              <p:cNvSpPr/>
              <p:nvPr/>
            </p:nvSpPr>
            <p:spPr>
              <a:xfrm>
                <a:off x="1325131" y="2757701"/>
                <a:ext cx="351850" cy="462245"/>
              </a:xfrm>
              <a:prstGeom prst="rightArrowCallou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3" name="正方形/長方形 72"/>
              <p:cNvSpPr/>
              <p:nvPr/>
            </p:nvSpPr>
            <p:spPr>
              <a:xfrm>
                <a:off x="1273360" y="2714520"/>
                <a:ext cx="64987" cy="570464"/>
              </a:xfrm>
              <a:prstGeom prst="rect">
                <a:avLst/>
              </a:prstGeom>
              <a:solidFill>
                <a:schemeClr val="bg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2296" y="2811125"/>
              <a:ext cx="1281332" cy="776117"/>
            </a:xfrm>
            <a:prstGeom prst="parallelogram">
              <a:avLst>
                <a:gd name="adj" fmla="val 18816"/>
              </a:avLst>
            </a:prstGeom>
            <a:noFill/>
            <a:ln w="28575">
              <a:solidFill>
                <a:schemeClr val="accent1"/>
              </a:solidFill>
            </a:ln>
          </p:spPr>
        </p:pic>
        <p:pic>
          <p:nvPicPr>
            <p:cNvPr id="17" name="図 16"/>
            <p:cNvPicPr>
              <a:picLocks noChangeAspect="1"/>
            </p:cNvPicPr>
            <p:nvPr/>
          </p:nvPicPr>
          <p:blipFill rotWithShape="1">
            <a:blip r:embed="rId5" cstate="print">
              <a:extLst>
                <a:ext uri="{28A0092B-C50C-407E-A947-70E740481C1C}">
                  <a14:useLocalDpi xmlns:a14="http://schemas.microsoft.com/office/drawing/2010/main" val="0"/>
                </a:ext>
              </a:extLst>
            </a:blip>
            <a:srcRect l="4152" r="4025"/>
            <a:stretch/>
          </p:blipFill>
          <p:spPr>
            <a:xfrm>
              <a:off x="7068340" y="3303762"/>
              <a:ext cx="1263262" cy="954321"/>
            </a:xfrm>
            <a:prstGeom prst="parallelogram">
              <a:avLst/>
            </a:prstGeom>
            <a:ln w="28575">
              <a:solidFill>
                <a:schemeClr val="accent1"/>
              </a:solidFill>
            </a:ln>
          </p:spPr>
        </p:pic>
        <p:grpSp>
          <p:nvGrpSpPr>
            <p:cNvPr id="76" name="グループ化 75"/>
            <p:cNvGrpSpPr/>
            <p:nvPr/>
          </p:nvGrpSpPr>
          <p:grpSpPr>
            <a:xfrm>
              <a:off x="3196444" y="3995632"/>
              <a:ext cx="403621" cy="1186017"/>
              <a:chOff x="1273360" y="2714520"/>
              <a:chExt cx="403621" cy="570464"/>
            </a:xfrm>
          </p:grpSpPr>
          <p:sp>
            <p:nvSpPr>
              <p:cNvPr id="77" name="右矢印吹き出し 76"/>
              <p:cNvSpPr/>
              <p:nvPr/>
            </p:nvSpPr>
            <p:spPr>
              <a:xfrm>
                <a:off x="1325131" y="2757701"/>
                <a:ext cx="351850" cy="462245"/>
              </a:xfrm>
              <a:prstGeom prst="rightArrowCallou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8" name="正方形/長方形 77"/>
              <p:cNvSpPr/>
              <p:nvPr/>
            </p:nvSpPr>
            <p:spPr>
              <a:xfrm>
                <a:off x="1273360" y="2714520"/>
                <a:ext cx="64987" cy="570464"/>
              </a:xfrm>
              <a:prstGeom prst="rect">
                <a:avLst/>
              </a:prstGeom>
              <a:solidFill>
                <a:schemeClr val="bg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79" name="グループ化 78"/>
            <p:cNvGrpSpPr/>
            <p:nvPr/>
          </p:nvGrpSpPr>
          <p:grpSpPr>
            <a:xfrm>
              <a:off x="5025082" y="2794001"/>
              <a:ext cx="403621" cy="2423004"/>
              <a:chOff x="1273360" y="2714520"/>
              <a:chExt cx="403621" cy="570464"/>
            </a:xfrm>
          </p:grpSpPr>
          <p:sp>
            <p:nvSpPr>
              <p:cNvPr id="80" name="右矢印吹き出し 79"/>
              <p:cNvSpPr/>
              <p:nvPr/>
            </p:nvSpPr>
            <p:spPr>
              <a:xfrm>
                <a:off x="1325131" y="2757701"/>
                <a:ext cx="351850" cy="462245"/>
              </a:xfrm>
              <a:prstGeom prst="rightArrowCallou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1" name="正方形/長方形 80"/>
              <p:cNvSpPr/>
              <p:nvPr/>
            </p:nvSpPr>
            <p:spPr>
              <a:xfrm>
                <a:off x="1273360" y="2714520"/>
                <a:ext cx="64987" cy="570464"/>
              </a:xfrm>
              <a:prstGeom prst="rect">
                <a:avLst/>
              </a:prstGeom>
              <a:solidFill>
                <a:schemeClr val="bg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83" name="グループ化 82"/>
            <p:cNvGrpSpPr/>
            <p:nvPr/>
          </p:nvGrpSpPr>
          <p:grpSpPr>
            <a:xfrm>
              <a:off x="1271182" y="2709710"/>
              <a:ext cx="403621" cy="570464"/>
              <a:chOff x="1273360" y="2714520"/>
              <a:chExt cx="403621" cy="570464"/>
            </a:xfrm>
          </p:grpSpPr>
          <p:sp>
            <p:nvSpPr>
              <p:cNvPr id="84" name="右矢印吹き出し 83"/>
              <p:cNvSpPr/>
              <p:nvPr/>
            </p:nvSpPr>
            <p:spPr>
              <a:xfrm>
                <a:off x="1325131" y="2757701"/>
                <a:ext cx="351850" cy="462245"/>
              </a:xfrm>
              <a:prstGeom prst="rightArrowCallou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5" name="正方形/長方形 84"/>
              <p:cNvSpPr/>
              <p:nvPr/>
            </p:nvSpPr>
            <p:spPr>
              <a:xfrm>
                <a:off x="1273360" y="2714520"/>
                <a:ext cx="64987" cy="570464"/>
              </a:xfrm>
              <a:prstGeom prst="rect">
                <a:avLst/>
              </a:prstGeom>
              <a:solidFill>
                <a:schemeClr val="bg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pic>
          <p:nvPicPr>
            <p:cNvPr id="86" name="図 85"/>
            <p:cNvPicPr>
              <a:picLocks noChangeAspect="1"/>
            </p:cNvPicPr>
            <p:nvPr/>
          </p:nvPicPr>
          <p:blipFill rotWithShape="1">
            <a:blip r:embed="rId6" cstate="print">
              <a:extLst>
                <a:ext uri="{28A0092B-C50C-407E-A947-70E740481C1C}">
                  <a14:useLocalDpi xmlns:a14="http://schemas.microsoft.com/office/drawing/2010/main" val="0"/>
                </a:ext>
              </a:extLst>
            </a:blip>
            <a:srcRect l="29724" t="28510" r="29633" b="34763"/>
            <a:stretch/>
          </p:blipFill>
          <p:spPr>
            <a:xfrm>
              <a:off x="3647199" y="4398620"/>
              <a:ext cx="1356849" cy="828892"/>
            </a:xfrm>
            <a:prstGeom prst="parallelogram">
              <a:avLst>
                <a:gd name="adj" fmla="val 19314"/>
              </a:avLst>
            </a:prstGeom>
            <a:ln w="28575">
              <a:solidFill>
                <a:schemeClr val="accent1"/>
              </a:solidFill>
            </a:ln>
          </p:spPr>
        </p:pic>
        <p:pic>
          <p:nvPicPr>
            <p:cNvPr id="88" name="図 87"/>
            <p:cNvPicPr>
              <a:picLocks noChangeAspect="1"/>
            </p:cNvPicPr>
            <p:nvPr/>
          </p:nvPicPr>
          <p:blipFill rotWithShape="1">
            <a:blip r:embed="rId7"/>
            <a:srcRect l="45980" r="-4261"/>
            <a:stretch/>
          </p:blipFill>
          <p:spPr>
            <a:xfrm>
              <a:off x="5402269" y="4310093"/>
              <a:ext cx="1247560" cy="852065"/>
            </a:xfrm>
            <a:prstGeom prst="parallelogram">
              <a:avLst>
                <a:gd name="adj" fmla="val 0"/>
              </a:avLst>
            </a:prstGeom>
            <a:ln w="12700">
              <a:noFill/>
            </a:ln>
          </p:spPr>
        </p:pic>
        <p:pic>
          <p:nvPicPr>
            <p:cNvPr id="89" name="図 88"/>
            <p:cNvPicPr>
              <a:picLocks noChangeAspect="1"/>
            </p:cNvPicPr>
            <p:nvPr/>
          </p:nvPicPr>
          <p:blipFill rotWithShape="1">
            <a:blip r:embed="rId7"/>
            <a:srcRect l="1" r="41780"/>
            <a:stretch/>
          </p:blipFill>
          <p:spPr>
            <a:xfrm>
              <a:off x="5443986" y="2910711"/>
              <a:ext cx="1208284" cy="826102"/>
            </a:xfrm>
            <a:prstGeom prst="parallelogram">
              <a:avLst>
                <a:gd name="adj" fmla="val 0"/>
              </a:avLst>
            </a:prstGeom>
            <a:ln w="12700">
              <a:noFill/>
            </a:ln>
          </p:spPr>
        </p:pic>
        <p:grpSp>
          <p:nvGrpSpPr>
            <p:cNvPr id="90" name="グループ化 89"/>
            <p:cNvGrpSpPr/>
            <p:nvPr/>
          </p:nvGrpSpPr>
          <p:grpSpPr>
            <a:xfrm>
              <a:off x="6673533" y="2765673"/>
              <a:ext cx="410141" cy="2423004"/>
              <a:chOff x="1273360" y="2714520"/>
              <a:chExt cx="403621" cy="570464"/>
            </a:xfrm>
          </p:grpSpPr>
          <p:sp>
            <p:nvSpPr>
              <p:cNvPr id="91" name="右矢印吹き出し 90"/>
              <p:cNvSpPr/>
              <p:nvPr/>
            </p:nvSpPr>
            <p:spPr>
              <a:xfrm>
                <a:off x="1325131" y="2757701"/>
                <a:ext cx="351850" cy="462245"/>
              </a:xfrm>
              <a:prstGeom prst="rightArrowCallou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2" name="正方形/長方形 91"/>
              <p:cNvSpPr/>
              <p:nvPr/>
            </p:nvSpPr>
            <p:spPr>
              <a:xfrm>
                <a:off x="1273360" y="2714520"/>
                <a:ext cx="64987" cy="570464"/>
              </a:xfrm>
              <a:prstGeom prst="rect">
                <a:avLst/>
              </a:prstGeom>
              <a:solidFill>
                <a:schemeClr val="bg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pic>
          <p:nvPicPr>
            <p:cNvPr id="11" name="図 10"/>
            <p:cNvPicPr preferRelativeResize="0">
              <a:picLocks/>
            </p:cNvPicPr>
            <p:nvPr/>
          </p:nvPicPr>
          <p:blipFill rotWithShape="1">
            <a:blip r:embed="rId8"/>
            <a:srcRect t="10913" b="24514"/>
            <a:stretch/>
          </p:blipFill>
          <p:spPr>
            <a:xfrm>
              <a:off x="1762429" y="2669040"/>
              <a:ext cx="1291779" cy="595465"/>
            </a:xfrm>
            <a:prstGeom prst="parallelogram">
              <a:avLst>
                <a:gd name="adj" fmla="val 52878"/>
              </a:avLst>
            </a:prstGeom>
            <a:ln w="28575">
              <a:solidFill>
                <a:schemeClr val="accent1"/>
              </a:solidFill>
            </a:ln>
          </p:spPr>
        </p:pic>
        <p:pic>
          <p:nvPicPr>
            <p:cNvPr id="12" name="図 11"/>
            <p:cNvPicPr>
              <a:picLocks noChangeAspect="1"/>
            </p:cNvPicPr>
            <p:nvPr/>
          </p:nvPicPr>
          <p:blipFill rotWithShape="1">
            <a:blip r:embed="rId9"/>
            <a:srcRect l="-8228" r="-1" b="24981"/>
            <a:stretch/>
          </p:blipFill>
          <p:spPr>
            <a:xfrm>
              <a:off x="1726368" y="3641826"/>
              <a:ext cx="1272352" cy="625124"/>
            </a:xfrm>
            <a:prstGeom prst="parallelogram">
              <a:avLst>
                <a:gd name="adj" fmla="val 53401"/>
              </a:avLst>
            </a:prstGeom>
            <a:ln w="28575">
              <a:solidFill>
                <a:schemeClr val="accent1"/>
              </a:solidFill>
            </a:ln>
          </p:spPr>
        </p:pic>
        <p:pic>
          <p:nvPicPr>
            <p:cNvPr id="18" name="図 17"/>
            <p:cNvPicPr>
              <a:picLocks noChangeAspect="1"/>
            </p:cNvPicPr>
            <p:nvPr/>
          </p:nvPicPr>
          <p:blipFill rotWithShape="1">
            <a:blip r:embed="rId10"/>
            <a:srcRect t="16284" r="5305" b="12841"/>
            <a:stretch/>
          </p:blipFill>
          <p:spPr>
            <a:xfrm>
              <a:off x="1708666" y="4641228"/>
              <a:ext cx="1259887" cy="610824"/>
            </a:xfrm>
            <a:prstGeom prst="parallelogram">
              <a:avLst>
                <a:gd name="adj" fmla="val 48153"/>
              </a:avLst>
            </a:prstGeom>
            <a:ln w="28575">
              <a:solidFill>
                <a:schemeClr val="accent1"/>
              </a:solidFill>
            </a:ln>
          </p:spPr>
        </p:pic>
        <p:cxnSp>
          <p:nvCxnSpPr>
            <p:cNvPr id="20" name="直線コネクタ 19"/>
            <p:cNvCxnSpPr/>
            <p:nvPr/>
          </p:nvCxnSpPr>
          <p:spPr>
            <a:xfrm>
              <a:off x="179512" y="4974894"/>
              <a:ext cx="832178" cy="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189979" y="5042451"/>
              <a:ext cx="832178" cy="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a:off x="201503" y="5110010"/>
              <a:ext cx="832178" cy="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flipV="1">
              <a:off x="1017922" y="4894731"/>
              <a:ext cx="215426" cy="222528"/>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sp>
          <p:nvSpPr>
            <p:cNvPr id="97" name="上矢印 96"/>
            <p:cNvSpPr/>
            <p:nvPr/>
          </p:nvSpPr>
          <p:spPr>
            <a:xfrm rot="10800000">
              <a:off x="8583327" y="4575370"/>
              <a:ext cx="239175" cy="712793"/>
            </a:xfrm>
            <a:prstGeom prst="up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3" name="テキスト ボックス 62"/>
            <p:cNvSpPr txBox="1"/>
            <p:nvPr/>
          </p:nvSpPr>
          <p:spPr>
            <a:xfrm>
              <a:off x="57582" y="2896815"/>
              <a:ext cx="1713845" cy="246221"/>
            </a:xfrm>
            <a:prstGeom prst="rect">
              <a:avLst/>
            </a:prstGeom>
            <a:noFill/>
          </p:spPr>
          <p:txBody>
            <a:bodyPr wrap="square" rtlCol="0">
              <a:spAutoFit/>
            </a:bodyPr>
            <a:lstStyle/>
            <a:p>
              <a:r>
                <a:rPr lang="ja-JP" altLang="en-US" sz="1000" dirty="0" smtClean="0">
                  <a:solidFill>
                    <a:prstClr val="black"/>
                  </a:solidFill>
                  <a:latin typeface="HGｺﾞｼｯｸE" panose="020B0909000000000000" pitchFamily="49" charset="-128"/>
                  <a:ea typeface="HGｺﾞｼｯｸE" panose="020B0909000000000000" pitchFamily="49" charset="-128"/>
                </a:rPr>
                <a:t>雨水排水施設マップ</a:t>
              </a:r>
              <a:endParaRPr lang="ja-JP" altLang="en-US" sz="1000" dirty="0">
                <a:solidFill>
                  <a:prstClr val="black"/>
                </a:solidFill>
                <a:latin typeface="HGｺﾞｼｯｸE" panose="020B0909000000000000" pitchFamily="49" charset="-128"/>
                <a:ea typeface="HGｺﾞｼｯｸE" panose="020B0909000000000000" pitchFamily="49" charset="-128"/>
              </a:endParaRPr>
            </a:p>
          </p:txBody>
        </p:sp>
      </p:grpSp>
      <p:cxnSp>
        <p:nvCxnSpPr>
          <p:cNvPr id="82" name="直線コネクタ 81"/>
          <p:cNvCxnSpPr/>
          <p:nvPr/>
        </p:nvCxnSpPr>
        <p:spPr>
          <a:xfrm flipV="1">
            <a:off x="1070871" y="5519663"/>
            <a:ext cx="215426" cy="222528"/>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flipV="1">
            <a:off x="1072916" y="5452480"/>
            <a:ext cx="215426" cy="222528"/>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sp>
        <p:nvSpPr>
          <p:cNvPr id="19" name="角丸四角形 18"/>
          <p:cNvSpPr/>
          <p:nvPr/>
        </p:nvSpPr>
        <p:spPr>
          <a:xfrm>
            <a:off x="5494044" y="3307514"/>
            <a:ext cx="1247754" cy="2481528"/>
          </a:xfrm>
          <a:prstGeom prst="roundRect">
            <a:avLst>
              <a:gd name="adj" fmla="val 12889"/>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863880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矢印コネクタ 7"/>
          <p:cNvCxnSpPr/>
          <p:nvPr/>
        </p:nvCxnSpPr>
        <p:spPr>
          <a:xfrm flipH="1">
            <a:off x="2677886" y="0"/>
            <a:ext cx="21906" cy="8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左矢印 8"/>
          <p:cNvSpPr/>
          <p:nvPr/>
        </p:nvSpPr>
        <p:spPr>
          <a:xfrm>
            <a:off x="5053677" y="1647368"/>
            <a:ext cx="203916" cy="6056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2" name="テキスト ボックス 1"/>
          <p:cNvSpPr txBox="1"/>
          <p:nvPr/>
        </p:nvSpPr>
        <p:spPr>
          <a:xfrm>
            <a:off x="115860" y="151203"/>
            <a:ext cx="8902784" cy="369332"/>
          </a:xfrm>
          <a:prstGeom prst="rect">
            <a:avLst/>
          </a:prstGeom>
          <a:noFill/>
          <a:ln w="19050">
            <a:solidFill>
              <a:schemeClr val="tx1"/>
            </a:solidFill>
          </a:ln>
        </p:spPr>
        <p:txBody>
          <a:bodyPr wrap="square" rtlCol="0">
            <a:spAutoFit/>
          </a:bodyPr>
          <a:lstStyle/>
          <a:p>
            <a:pPr fontAlgn="base">
              <a:spcBef>
                <a:spcPct val="0"/>
              </a:spcBef>
              <a:spcAft>
                <a:spcPct val="0"/>
              </a:spcAft>
            </a:pPr>
            <a:r>
              <a:rPr lang="en-US" altLang="ja-JP" sz="1400" b="1" dirty="0" smtClean="0">
                <a:solidFill>
                  <a:prstClr val="black"/>
                </a:solidFill>
                <a:latin typeface="Arial" pitchFamily="34" charset="0"/>
              </a:rPr>
              <a:t>【</a:t>
            </a:r>
            <a:r>
              <a:rPr lang="ja-JP" altLang="en-US" sz="1400" b="1" dirty="0" smtClean="0">
                <a:solidFill>
                  <a:prstClr val="black"/>
                </a:solidFill>
                <a:latin typeface="Arial" pitchFamily="34" charset="0"/>
              </a:rPr>
              <a:t>地域社会</a:t>
            </a:r>
            <a:r>
              <a:rPr lang="en-US" altLang="ja-JP" sz="1400" b="1" dirty="0" smtClean="0">
                <a:solidFill>
                  <a:prstClr val="black"/>
                </a:solidFill>
              </a:rPr>
              <a:t>】</a:t>
            </a:r>
            <a:r>
              <a:rPr lang="ja-JP" altLang="en-US" dirty="0" smtClean="0">
                <a:solidFill>
                  <a:prstClr val="black"/>
                </a:solidFill>
              </a:rPr>
              <a:t>　</a:t>
            </a:r>
            <a:r>
              <a:rPr lang="ja-JP" altLang="en-US" dirty="0">
                <a:solidFill>
                  <a:prstClr val="black"/>
                </a:solidFill>
                <a:latin typeface="Arial" pitchFamily="34" charset="0"/>
              </a:rPr>
              <a:t>テーマ：コミュニティ・エンパワメントによる地域</a:t>
            </a:r>
            <a:r>
              <a:rPr lang="ja-JP" altLang="en-US" dirty="0" smtClean="0">
                <a:solidFill>
                  <a:prstClr val="black"/>
                </a:solidFill>
                <a:latin typeface="Arial" pitchFamily="34" charset="0"/>
              </a:rPr>
              <a:t>活性化</a:t>
            </a:r>
            <a:endParaRPr lang="ja-JP" altLang="en-US" dirty="0">
              <a:solidFill>
                <a:prstClr val="black"/>
              </a:solidFill>
              <a:latin typeface="Arial" pitchFamily="34" charset="0"/>
            </a:endParaRPr>
          </a:p>
        </p:txBody>
      </p:sp>
      <p:sp>
        <p:nvSpPr>
          <p:cNvPr id="3" name="テキスト ボックス 2"/>
          <p:cNvSpPr txBox="1"/>
          <p:nvPr/>
        </p:nvSpPr>
        <p:spPr>
          <a:xfrm>
            <a:off x="80702" y="1314108"/>
            <a:ext cx="4888188" cy="1152000"/>
          </a:xfrm>
          <a:prstGeom prst="rect">
            <a:avLst/>
          </a:prstGeom>
          <a:noFill/>
          <a:ln w="19050">
            <a:solidFill>
              <a:schemeClr val="tx1"/>
            </a:solidFill>
          </a:ln>
        </p:spPr>
        <p:txBody>
          <a:bodyPr wrap="square" rtlCol="0">
            <a:spAutoFit/>
          </a:bodyPr>
          <a:lstStyle/>
          <a:p>
            <a:pPr fontAlgn="base">
              <a:spcBef>
                <a:spcPct val="0"/>
              </a:spcBef>
              <a:spcAft>
                <a:spcPct val="0"/>
              </a:spcAft>
            </a:pPr>
            <a:r>
              <a:rPr lang="ja-JP" altLang="en-US" sz="1400" dirty="0">
                <a:solidFill>
                  <a:prstClr val="black"/>
                </a:solidFill>
                <a:latin typeface="HGｺﾞｼｯｸE" panose="020B0909000000000000" pitchFamily="49" charset="-128"/>
                <a:ea typeface="HGｺﾞｼｯｸE" panose="020B0909000000000000" pitchFamily="49" charset="-128"/>
              </a:rPr>
              <a:t>提案内容の概要</a:t>
            </a:r>
            <a:endParaRPr lang="en-US" altLang="ja-JP" sz="1400" dirty="0">
              <a:solidFill>
                <a:prstClr val="black"/>
              </a:solidFill>
              <a:latin typeface="HGｺﾞｼｯｸE" panose="020B0909000000000000" pitchFamily="49" charset="-128"/>
              <a:ea typeface="HGｺﾞｼｯｸE" panose="020B0909000000000000" pitchFamily="49" charset="-128"/>
            </a:endParaRPr>
          </a:p>
          <a:p>
            <a:pPr fontAlgn="base">
              <a:spcBef>
                <a:spcPct val="0"/>
              </a:spcBef>
              <a:spcAft>
                <a:spcPct val="0"/>
              </a:spcAft>
            </a:pPr>
            <a:r>
              <a:rPr lang="ja-JP" altLang="en-US" sz="1100" dirty="0">
                <a:solidFill>
                  <a:prstClr val="black"/>
                </a:solidFill>
                <a:latin typeface="ＭＳ Ｐゴシック" panose="020B0600070205080204" pitchFamily="50" charset="-128"/>
              </a:rPr>
              <a:t>コミュニティ・エンパワメントやオーガニゼーションの手法で、地域課題解決や持続可能な地域形成のために住民をはじめとする多様な主体による小地域ラウンドテーブルを設定して、データも活用しつつ増進型のまちづくりの実践を生み出し、これを広域レベルで支える。</a:t>
            </a:r>
          </a:p>
        </p:txBody>
      </p:sp>
      <p:sp>
        <p:nvSpPr>
          <p:cNvPr id="4" name="テキスト ボックス 3"/>
          <p:cNvSpPr txBox="1"/>
          <p:nvPr/>
        </p:nvSpPr>
        <p:spPr>
          <a:xfrm>
            <a:off x="5342381" y="1291934"/>
            <a:ext cx="3642448" cy="1152000"/>
          </a:xfrm>
          <a:prstGeom prst="rect">
            <a:avLst/>
          </a:prstGeom>
          <a:noFill/>
          <a:ln w="19050">
            <a:solidFill>
              <a:schemeClr val="tx1"/>
            </a:solidFill>
          </a:ln>
        </p:spPr>
        <p:txBody>
          <a:bodyPr wrap="square" rtlCol="0">
            <a:spAutoFit/>
          </a:bodyPr>
          <a:lstStyle/>
          <a:p>
            <a:pPr fontAlgn="base">
              <a:spcBef>
                <a:spcPct val="0"/>
              </a:spcBef>
              <a:spcAft>
                <a:spcPct val="0"/>
              </a:spcAft>
            </a:pPr>
            <a:r>
              <a:rPr lang="ja-JP" altLang="en-US" sz="1400" dirty="0">
                <a:solidFill>
                  <a:prstClr val="black"/>
                </a:solidFill>
                <a:latin typeface="HGｺﾞｼｯｸE" panose="020B0909000000000000" pitchFamily="49" charset="-128"/>
                <a:ea typeface="HGｺﾞｼｯｸE" panose="020B0909000000000000" pitchFamily="49" charset="-128"/>
              </a:rPr>
              <a:t>都市課題</a:t>
            </a:r>
            <a:endParaRPr lang="en-US" altLang="ja-JP" sz="1400" dirty="0">
              <a:solidFill>
                <a:prstClr val="black"/>
              </a:solidFill>
              <a:latin typeface="HGｺﾞｼｯｸE" panose="020B0909000000000000" pitchFamily="49" charset="-128"/>
              <a:ea typeface="HGｺﾞｼｯｸE" panose="020B0909000000000000" pitchFamily="49" charset="-128"/>
            </a:endParaRPr>
          </a:p>
          <a:p>
            <a:r>
              <a:rPr lang="ja-JP" altLang="en-US" sz="1100" dirty="0">
                <a:solidFill>
                  <a:prstClr val="black"/>
                </a:solidFill>
                <a:latin typeface="ＭＳ Ｐゴシック" panose="020B0600070205080204" pitchFamily="50" charset="-128"/>
              </a:rPr>
              <a:t>〇</a:t>
            </a:r>
            <a:r>
              <a:rPr lang="ja-JP" altLang="en-US" sz="1100" dirty="0" smtClean="0">
                <a:solidFill>
                  <a:prstClr val="black"/>
                </a:solidFill>
                <a:latin typeface="ＭＳ Ｐゴシック" panose="020B0600070205080204" pitchFamily="50" charset="-128"/>
              </a:rPr>
              <a:t>地域</a:t>
            </a:r>
            <a:r>
              <a:rPr lang="ja-JP" altLang="en-US" sz="1100" dirty="0">
                <a:solidFill>
                  <a:prstClr val="black"/>
                </a:solidFill>
                <a:latin typeface="ＭＳ Ｐゴシック" panose="020B0600070205080204" pitchFamily="50" charset="-128"/>
              </a:rPr>
              <a:t>での孤立・孤独</a:t>
            </a:r>
            <a:endParaRPr lang="en-US" altLang="ja-JP" sz="1100" dirty="0">
              <a:solidFill>
                <a:prstClr val="black"/>
              </a:solidFill>
              <a:latin typeface="ＭＳ Ｐゴシック" panose="020B0600070205080204" pitchFamily="50" charset="-128"/>
            </a:endParaRPr>
          </a:p>
          <a:p>
            <a:r>
              <a:rPr lang="ja-JP" altLang="en-US" sz="1100" dirty="0">
                <a:solidFill>
                  <a:prstClr val="black"/>
                </a:solidFill>
                <a:latin typeface="ＭＳ Ｐゴシック" panose="020B0600070205080204" pitchFamily="50" charset="-128"/>
              </a:rPr>
              <a:t>〇</a:t>
            </a:r>
            <a:r>
              <a:rPr lang="ja-JP" altLang="en-US" sz="1100" dirty="0" smtClean="0">
                <a:solidFill>
                  <a:prstClr val="black"/>
                </a:solidFill>
                <a:latin typeface="ＭＳ Ｐゴシック" panose="020B0600070205080204" pitchFamily="50" charset="-128"/>
              </a:rPr>
              <a:t>地域</a:t>
            </a:r>
            <a:r>
              <a:rPr lang="ja-JP" altLang="en-US" sz="1100" dirty="0">
                <a:solidFill>
                  <a:prstClr val="black"/>
                </a:solidFill>
                <a:latin typeface="ＭＳ Ｐゴシック" panose="020B0600070205080204" pitchFamily="50" charset="-128"/>
              </a:rPr>
              <a:t>の安心安全、生活困窮対応</a:t>
            </a:r>
            <a:endParaRPr lang="en-US" altLang="ja-JP" sz="1100" dirty="0">
              <a:solidFill>
                <a:prstClr val="black"/>
              </a:solidFill>
              <a:latin typeface="ＭＳ Ｐゴシック" panose="020B0600070205080204" pitchFamily="50" charset="-128"/>
            </a:endParaRPr>
          </a:p>
          <a:p>
            <a:r>
              <a:rPr lang="ja-JP" altLang="en-US" sz="1100" dirty="0">
                <a:solidFill>
                  <a:prstClr val="black"/>
                </a:solidFill>
                <a:latin typeface="ＭＳ Ｐゴシック" panose="020B0600070205080204" pitchFamily="50" charset="-128"/>
              </a:rPr>
              <a:t>〇</a:t>
            </a:r>
            <a:r>
              <a:rPr lang="ja-JP" altLang="en-US" sz="1100" dirty="0" smtClean="0">
                <a:solidFill>
                  <a:prstClr val="black"/>
                </a:solidFill>
                <a:latin typeface="ＭＳ Ｐゴシック" panose="020B0600070205080204" pitchFamily="50" charset="-128"/>
              </a:rPr>
              <a:t>地域</a:t>
            </a:r>
            <a:r>
              <a:rPr lang="ja-JP" altLang="en-US" sz="1100" dirty="0">
                <a:solidFill>
                  <a:prstClr val="black"/>
                </a:solidFill>
                <a:latin typeface="ＭＳ Ｐゴシック" panose="020B0600070205080204" pitchFamily="50" charset="-128"/>
              </a:rPr>
              <a:t>関係の弱体化、空洞化</a:t>
            </a:r>
            <a:endParaRPr lang="en-US" altLang="ja-JP" sz="1100" dirty="0">
              <a:solidFill>
                <a:prstClr val="black"/>
              </a:solidFill>
              <a:latin typeface="ＭＳ Ｐゴシック" panose="020B0600070205080204" pitchFamily="50" charset="-128"/>
            </a:endParaRPr>
          </a:p>
          <a:p>
            <a:r>
              <a:rPr lang="ja-JP" altLang="en-US" sz="1100" dirty="0">
                <a:solidFill>
                  <a:prstClr val="black"/>
                </a:solidFill>
                <a:latin typeface="ＭＳ Ｐゴシック" panose="020B0600070205080204" pitchFamily="50" charset="-128"/>
              </a:rPr>
              <a:t>〇</a:t>
            </a:r>
            <a:r>
              <a:rPr lang="ja-JP" altLang="en-US" sz="1100" dirty="0" smtClean="0">
                <a:solidFill>
                  <a:prstClr val="black"/>
                </a:solidFill>
                <a:latin typeface="ＭＳ Ｐゴシック" panose="020B0600070205080204" pitchFamily="50" charset="-128"/>
              </a:rPr>
              <a:t>地域</a:t>
            </a:r>
            <a:r>
              <a:rPr lang="ja-JP" altLang="en-US" sz="1100" dirty="0">
                <a:solidFill>
                  <a:prstClr val="black"/>
                </a:solidFill>
                <a:latin typeface="ＭＳ Ｐゴシック" panose="020B0600070205080204" pitchFamily="50" charset="-128"/>
              </a:rPr>
              <a:t>活動の担い手不足</a:t>
            </a:r>
            <a:endParaRPr lang="en-US" altLang="ja-JP" sz="1100" dirty="0">
              <a:solidFill>
                <a:prstClr val="black"/>
              </a:solidFill>
              <a:latin typeface="ＭＳ Ｐゴシック" panose="020B0600070205080204" pitchFamily="50" charset="-128"/>
            </a:endParaRPr>
          </a:p>
          <a:p>
            <a:r>
              <a:rPr lang="ja-JP" altLang="en-US" sz="1100" dirty="0">
                <a:solidFill>
                  <a:prstClr val="black"/>
                </a:solidFill>
                <a:latin typeface="ＭＳ Ｐゴシック" panose="020B0600070205080204" pitchFamily="50" charset="-128"/>
              </a:rPr>
              <a:t>〇</a:t>
            </a:r>
            <a:r>
              <a:rPr lang="ja-JP" altLang="en-US" sz="1100" dirty="0" smtClean="0">
                <a:solidFill>
                  <a:prstClr val="black"/>
                </a:solidFill>
                <a:latin typeface="ＭＳ Ｐゴシック" panose="020B0600070205080204" pitchFamily="50" charset="-128"/>
              </a:rPr>
              <a:t>個人</a:t>
            </a:r>
            <a:r>
              <a:rPr lang="ja-JP" altLang="en-US" sz="1100" dirty="0">
                <a:solidFill>
                  <a:prstClr val="black"/>
                </a:solidFill>
                <a:latin typeface="ＭＳ Ｐゴシック" panose="020B0600070205080204" pitchFamily="50" charset="-128"/>
              </a:rPr>
              <a:t>の自己実現と地域社会の継続</a:t>
            </a:r>
          </a:p>
        </p:txBody>
      </p:sp>
      <p:sp>
        <p:nvSpPr>
          <p:cNvPr id="6" name="テキスト ボックス 5"/>
          <p:cNvSpPr txBox="1"/>
          <p:nvPr/>
        </p:nvSpPr>
        <p:spPr>
          <a:xfrm>
            <a:off x="80448" y="2532068"/>
            <a:ext cx="8904381" cy="3805598"/>
          </a:xfrm>
          <a:prstGeom prst="rect">
            <a:avLst/>
          </a:prstGeom>
          <a:noFill/>
          <a:ln w="19050">
            <a:solidFill>
              <a:schemeClr val="tx1"/>
            </a:solidFill>
          </a:ln>
        </p:spPr>
        <p:txBody>
          <a:bodyPr wrap="square" rtlCol="0">
            <a:noAutofit/>
          </a:bodyPr>
          <a:lstStyle/>
          <a:p>
            <a:pPr fontAlgn="base">
              <a:spcBef>
                <a:spcPct val="0"/>
              </a:spcBef>
              <a:spcAft>
                <a:spcPct val="0"/>
              </a:spcAft>
            </a:pPr>
            <a:r>
              <a:rPr lang="ja-JP" altLang="en-US" sz="1400" dirty="0" smtClean="0">
                <a:solidFill>
                  <a:prstClr val="black"/>
                </a:solidFill>
                <a:latin typeface="HGｺﾞｼｯｸE" panose="020B0909000000000000" pitchFamily="49" charset="-128"/>
                <a:ea typeface="HGｺﾞｼｯｸE" panose="020B0909000000000000" pitchFamily="49" charset="-128"/>
              </a:rPr>
              <a:t>アプローチ（方法論）</a:t>
            </a:r>
            <a:endParaRPr lang="en-US" altLang="ja-JP" sz="1400" dirty="0">
              <a:solidFill>
                <a:prstClr val="black"/>
              </a:solidFill>
              <a:latin typeface="HGｺﾞｼｯｸE" panose="020B0909000000000000" pitchFamily="49" charset="-128"/>
              <a:ea typeface="HGｺﾞｼｯｸE" panose="020B0909000000000000" pitchFamily="49" charset="-128"/>
            </a:endParaRPr>
          </a:p>
          <a:p>
            <a:pPr fontAlgn="base">
              <a:spcBef>
                <a:spcPct val="0"/>
              </a:spcBef>
              <a:spcAft>
                <a:spcPct val="0"/>
              </a:spcAft>
            </a:pPr>
            <a:endParaRPr lang="en-US" altLang="ja-JP" dirty="0">
              <a:solidFill>
                <a:prstClr val="black"/>
              </a:solidFill>
              <a:latin typeface="Arial" pitchFamily="34" charset="0"/>
            </a:endParaRPr>
          </a:p>
          <a:p>
            <a:pPr fontAlgn="base">
              <a:spcBef>
                <a:spcPct val="0"/>
              </a:spcBef>
              <a:spcAft>
                <a:spcPct val="0"/>
              </a:spcAft>
            </a:pPr>
            <a:endParaRPr lang="en-US" altLang="ja-JP" dirty="0" smtClean="0">
              <a:solidFill>
                <a:prstClr val="black"/>
              </a:solidFill>
              <a:latin typeface="Arial" pitchFamily="34" charset="0"/>
            </a:endParaRPr>
          </a:p>
          <a:p>
            <a:pPr fontAlgn="base">
              <a:spcBef>
                <a:spcPct val="0"/>
              </a:spcBef>
              <a:spcAft>
                <a:spcPct val="0"/>
              </a:spcAft>
            </a:pPr>
            <a:endParaRPr lang="en-US" altLang="ja-JP" dirty="0">
              <a:solidFill>
                <a:prstClr val="black"/>
              </a:solidFill>
              <a:latin typeface="Arial" pitchFamily="34" charset="0"/>
            </a:endParaRPr>
          </a:p>
          <a:p>
            <a:pPr fontAlgn="base">
              <a:spcBef>
                <a:spcPct val="0"/>
              </a:spcBef>
              <a:spcAft>
                <a:spcPct val="0"/>
              </a:spcAft>
            </a:pPr>
            <a:endParaRPr lang="en-US" altLang="ja-JP" dirty="0" smtClean="0">
              <a:solidFill>
                <a:prstClr val="black"/>
              </a:solidFill>
              <a:latin typeface="Arial" pitchFamily="34" charset="0"/>
            </a:endParaRPr>
          </a:p>
          <a:p>
            <a:pPr fontAlgn="base">
              <a:spcBef>
                <a:spcPct val="0"/>
              </a:spcBef>
              <a:spcAft>
                <a:spcPct val="0"/>
              </a:spcAft>
            </a:pPr>
            <a:endParaRPr lang="en-US" altLang="ja-JP" dirty="0">
              <a:solidFill>
                <a:prstClr val="black"/>
              </a:solidFill>
              <a:latin typeface="Arial" pitchFamily="34" charset="0"/>
            </a:endParaRPr>
          </a:p>
          <a:p>
            <a:pPr fontAlgn="base">
              <a:spcBef>
                <a:spcPct val="0"/>
              </a:spcBef>
              <a:spcAft>
                <a:spcPct val="0"/>
              </a:spcAft>
            </a:pPr>
            <a:endParaRPr lang="en-US" altLang="ja-JP" dirty="0" smtClean="0">
              <a:solidFill>
                <a:prstClr val="black"/>
              </a:solidFill>
              <a:latin typeface="Arial" pitchFamily="34" charset="0"/>
            </a:endParaRPr>
          </a:p>
          <a:p>
            <a:pPr fontAlgn="base">
              <a:spcBef>
                <a:spcPct val="0"/>
              </a:spcBef>
              <a:spcAft>
                <a:spcPct val="0"/>
              </a:spcAft>
            </a:pPr>
            <a:endParaRPr lang="en-US" altLang="ja-JP" dirty="0">
              <a:solidFill>
                <a:prstClr val="black"/>
              </a:solidFill>
              <a:latin typeface="Arial" pitchFamily="34" charset="0"/>
            </a:endParaRPr>
          </a:p>
          <a:p>
            <a:pPr fontAlgn="base">
              <a:spcBef>
                <a:spcPct val="0"/>
              </a:spcBef>
              <a:spcAft>
                <a:spcPct val="0"/>
              </a:spcAft>
            </a:pPr>
            <a:endParaRPr lang="en-US" altLang="ja-JP" dirty="0" smtClean="0">
              <a:solidFill>
                <a:prstClr val="black"/>
              </a:solidFill>
              <a:latin typeface="Arial" pitchFamily="34" charset="0"/>
            </a:endParaRPr>
          </a:p>
          <a:p>
            <a:pPr fontAlgn="base">
              <a:spcBef>
                <a:spcPct val="0"/>
              </a:spcBef>
              <a:spcAft>
                <a:spcPct val="0"/>
              </a:spcAft>
            </a:pPr>
            <a:endParaRPr lang="en-US" altLang="ja-JP" dirty="0">
              <a:solidFill>
                <a:prstClr val="black"/>
              </a:solidFill>
              <a:latin typeface="Arial" pitchFamily="34" charset="0"/>
            </a:endParaRPr>
          </a:p>
          <a:p>
            <a:pPr fontAlgn="base">
              <a:spcBef>
                <a:spcPct val="0"/>
              </a:spcBef>
              <a:spcAft>
                <a:spcPct val="0"/>
              </a:spcAft>
            </a:pPr>
            <a:r>
              <a:rPr lang="ja-JP" altLang="en-US" dirty="0" smtClean="0">
                <a:solidFill>
                  <a:prstClr val="black"/>
                </a:solidFill>
                <a:latin typeface="Arial" pitchFamily="34" charset="0"/>
              </a:rPr>
              <a:t>　　　　　　　　　　　　　　　　　　　　　　　　　　　　　　　　　　　　　　　　　　　　</a:t>
            </a:r>
            <a:endParaRPr lang="ja-JP" altLang="en-US" dirty="0">
              <a:solidFill>
                <a:prstClr val="black"/>
              </a:solidFill>
              <a:latin typeface="Arial" pitchFamily="34" charset="0"/>
            </a:endParaRPr>
          </a:p>
        </p:txBody>
      </p:sp>
      <p:sp>
        <p:nvSpPr>
          <p:cNvPr id="7" name="テキスト ボックス 6"/>
          <p:cNvSpPr txBox="1"/>
          <p:nvPr/>
        </p:nvSpPr>
        <p:spPr>
          <a:xfrm>
            <a:off x="89721" y="6413167"/>
            <a:ext cx="8902784" cy="369332"/>
          </a:xfrm>
          <a:prstGeom prst="rect">
            <a:avLst/>
          </a:prstGeom>
          <a:noFill/>
          <a:ln w="19050">
            <a:solidFill>
              <a:schemeClr val="tx1"/>
            </a:solidFill>
          </a:ln>
        </p:spPr>
        <p:txBody>
          <a:bodyPr wrap="square" rtlCol="0">
            <a:spAutoFit/>
          </a:bodyPr>
          <a:lstStyle/>
          <a:p>
            <a:pPr fontAlgn="base">
              <a:spcBef>
                <a:spcPct val="0"/>
              </a:spcBef>
              <a:spcAft>
                <a:spcPct val="0"/>
              </a:spcAft>
            </a:pPr>
            <a:r>
              <a:rPr lang="ja-JP" altLang="en-US" sz="1400" dirty="0">
                <a:solidFill>
                  <a:prstClr val="black"/>
                </a:solidFill>
                <a:latin typeface="HGｺﾞｼｯｸE" panose="020B0909000000000000" pitchFamily="49" charset="-128"/>
                <a:ea typeface="HGｺﾞｼｯｸE" panose="020B0909000000000000" pitchFamily="49" charset="-128"/>
              </a:rPr>
              <a:t>海外･他都市の事例</a:t>
            </a:r>
            <a:r>
              <a:rPr lang="ja-JP" altLang="en-US" sz="1400" dirty="0" smtClean="0">
                <a:solidFill>
                  <a:prstClr val="black"/>
                </a:solidFill>
                <a:latin typeface="HGｺﾞｼｯｸE" panose="020B0909000000000000" pitchFamily="49" charset="-128"/>
                <a:ea typeface="HGｺﾞｼｯｸE" panose="020B0909000000000000" pitchFamily="49" charset="-128"/>
              </a:rPr>
              <a:t>：</a:t>
            </a:r>
            <a:r>
              <a:rPr lang="ja-JP" altLang="en-US" sz="1100" dirty="0" smtClean="0">
                <a:solidFill>
                  <a:prstClr val="black"/>
                </a:solidFill>
                <a:latin typeface="Arial" pitchFamily="34" charset="0"/>
              </a:rPr>
              <a:t>〇松江市淞</a:t>
            </a:r>
            <a:r>
              <a:rPr lang="ja-JP" altLang="en-US" sz="1100" dirty="0">
                <a:solidFill>
                  <a:prstClr val="black"/>
                </a:solidFill>
                <a:latin typeface="Arial" pitchFamily="34" charset="0"/>
              </a:rPr>
              <a:t>北台のまちづくり　</a:t>
            </a:r>
            <a:r>
              <a:rPr lang="ja-JP" altLang="en-US" sz="1100" dirty="0" smtClean="0">
                <a:solidFill>
                  <a:prstClr val="black"/>
                </a:solidFill>
                <a:latin typeface="Arial" pitchFamily="34" charset="0"/>
              </a:rPr>
              <a:t>〇富田林市</a:t>
            </a:r>
            <a:r>
              <a:rPr lang="ja-JP" altLang="en-US" sz="1100" dirty="0">
                <a:solidFill>
                  <a:prstClr val="black"/>
                </a:solidFill>
                <a:latin typeface="Arial" pitchFamily="34" charset="0"/>
              </a:rPr>
              <a:t>の地域福祉計画　</a:t>
            </a:r>
            <a:r>
              <a:rPr lang="ja-JP" altLang="en-US" sz="1100" dirty="0" smtClean="0">
                <a:solidFill>
                  <a:prstClr val="black"/>
                </a:solidFill>
                <a:latin typeface="Arial" pitchFamily="34" charset="0"/>
              </a:rPr>
              <a:t>〇ポートランド</a:t>
            </a:r>
            <a:r>
              <a:rPr lang="ja-JP" altLang="en-US" sz="1100" dirty="0">
                <a:solidFill>
                  <a:prstClr val="black"/>
                </a:solidFill>
                <a:latin typeface="Arial" pitchFamily="34" charset="0"/>
              </a:rPr>
              <a:t>市のネイバーフット・アソシエーション</a:t>
            </a:r>
            <a:r>
              <a:rPr lang="ja-JP" altLang="en-US" sz="1100" dirty="0">
                <a:solidFill>
                  <a:prstClr val="black"/>
                </a:solidFill>
              </a:rPr>
              <a:t>　</a:t>
            </a:r>
            <a:r>
              <a:rPr lang="ja-JP" altLang="en-US" sz="1100" dirty="0" smtClean="0">
                <a:solidFill>
                  <a:prstClr val="black"/>
                </a:solidFill>
                <a:latin typeface="Arial" pitchFamily="34" charset="0"/>
              </a:rPr>
              <a:t>　</a:t>
            </a:r>
            <a:r>
              <a:rPr lang="ja-JP" altLang="en-US" dirty="0" smtClean="0">
                <a:solidFill>
                  <a:prstClr val="black"/>
                </a:solidFill>
                <a:latin typeface="Arial" pitchFamily="34" charset="0"/>
              </a:rPr>
              <a:t>　　　　　　　　　　　　　　　　　　　　　　　　　　　　　　　　　　　　　　　　　　　　</a:t>
            </a:r>
            <a:endParaRPr lang="ja-JP" altLang="en-US" dirty="0">
              <a:solidFill>
                <a:prstClr val="black"/>
              </a:solidFill>
              <a:latin typeface="Arial" pitchFamily="34" charset="0"/>
            </a:endParaRPr>
          </a:p>
        </p:txBody>
      </p:sp>
      <p:sp>
        <p:nvSpPr>
          <p:cNvPr id="10" name="テキスト ボックス 9"/>
          <p:cNvSpPr txBox="1"/>
          <p:nvPr/>
        </p:nvSpPr>
        <p:spPr>
          <a:xfrm flipH="1">
            <a:off x="92238" y="627800"/>
            <a:ext cx="7480476" cy="576000"/>
          </a:xfrm>
          <a:prstGeom prst="rect">
            <a:avLst/>
          </a:prstGeom>
          <a:noFill/>
          <a:ln w="19050">
            <a:solidFill>
              <a:schemeClr val="tx1"/>
            </a:solidFill>
          </a:ln>
        </p:spPr>
        <p:txBody>
          <a:bodyPr wrap="square" rtlCol="0">
            <a:noAutofit/>
          </a:bodyPr>
          <a:lstStyle/>
          <a:p>
            <a:pPr fontAlgn="base">
              <a:spcBef>
                <a:spcPct val="0"/>
              </a:spcBef>
              <a:spcAft>
                <a:spcPct val="0"/>
              </a:spcAft>
            </a:pPr>
            <a:r>
              <a:rPr lang="ja-JP" altLang="en-US" sz="1400" dirty="0">
                <a:solidFill>
                  <a:prstClr val="black"/>
                </a:solidFill>
                <a:latin typeface="HGｺﾞｼｯｸE" panose="020B0909000000000000" pitchFamily="49" charset="-128"/>
                <a:ea typeface="HGｺﾞｼｯｸE" panose="020B0909000000000000" pitchFamily="49" charset="-128"/>
              </a:rPr>
              <a:t>両大学の</a:t>
            </a:r>
            <a:r>
              <a:rPr lang="ja-JP" altLang="en-US" sz="1400" dirty="0" smtClean="0">
                <a:solidFill>
                  <a:prstClr val="black"/>
                </a:solidFill>
                <a:latin typeface="HGｺﾞｼｯｸE" panose="020B0909000000000000" pitchFamily="49" charset="-128"/>
                <a:ea typeface="HGｺﾞｼｯｸE" panose="020B0909000000000000" pitchFamily="49" charset="-128"/>
              </a:rPr>
              <a:t>シーズ：</a:t>
            </a:r>
            <a:r>
              <a:rPr lang="ja-JP" altLang="en-US" sz="1100" dirty="0" smtClean="0">
                <a:solidFill>
                  <a:prstClr val="black"/>
                </a:solidFill>
              </a:rPr>
              <a:t>〇都市部</a:t>
            </a:r>
            <a:r>
              <a:rPr lang="ja-JP" altLang="en-US" sz="1100" dirty="0">
                <a:solidFill>
                  <a:prstClr val="black"/>
                </a:solidFill>
              </a:rPr>
              <a:t>の地域生活問題に関する研究　</a:t>
            </a:r>
            <a:r>
              <a:rPr lang="ja-JP" altLang="en-US" sz="1100" dirty="0" smtClean="0">
                <a:solidFill>
                  <a:prstClr val="black"/>
                </a:solidFill>
              </a:rPr>
              <a:t>〇高齢化</a:t>
            </a:r>
            <a:r>
              <a:rPr lang="ja-JP" altLang="en-US" sz="1100" dirty="0">
                <a:solidFill>
                  <a:prstClr val="black"/>
                </a:solidFill>
              </a:rPr>
              <a:t>したニュータウン、集合住宅の再生への取り組み（泉北ほっとけないネットワーク、白鷺団地）　</a:t>
            </a:r>
            <a:r>
              <a:rPr lang="ja-JP" altLang="en-US" sz="1100" dirty="0" smtClean="0">
                <a:solidFill>
                  <a:prstClr val="black"/>
                </a:solidFill>
              </a:rPr>
              <a:t>〇住民</a:t>
            </a:r>
            <a:r>
              <a:rPr lang="ja-JP" altLang="en-US" sz="1100" dirty="0">
                <a:solidFill>
                  <a:prstClr val="black"/>
                </a:solidFill>
              </a:rPr>
              <a:t>・市民活動、企業等の社会貢献に関する実践</a:t>
            </a:r>
            <a:r>
              <a:rPr lang="ja-JP" altLang="en-US" sz="1100" dirty="0" smtClean="0">
                <a:solidFill>
                  <a:prstClr val="black"/>
                </a:solidFill>
              </a:rPr>
              <a:t>研究</a:t>
            </a:r>
            <a:endParaRPr lang="ja-JP" altLang="en-US" sz="1100" dirty="0">
              <a:solidFill>
                <a:prstClr val="black"/>
              </a:solidFill>
              <a:latin typeface="Arial" pitchFamily="34" charset="0"/>
            </a:endParaRPr>
          </a:p>
        </p:txBody>
      </p:sp>
      <p:sp>
        <p:nvSpPr>
          <p:cNvPr id="11" name="テキスト ボックス 10"/>
          <p:cNvSpPr txBox="1"/>
          <p:nvPr/>
        </p:nvSpPr>
        <p:spPr>
          <a:xfrm flipH="1">
            <a:off x="7614838" y="618234"/>
            <a:ext cx="1412138" cy="576000"/>
          </a:xfrm>
          <a:prstGeom prst="rect">
            <a:avLst/>
          </a:prstGeom>
          <a:noFill/>
          <a:ln w="19050">
            <a:solidFill>
              <a:schemeClr val="tx1"/>
            </a:solidFill>
          </a:ln>
        </p:spPr>
        <p:txBody>
          <a:bodyPr wrap="square" tIns="0" bIns="0" rtlCol="0">
            <a:noAutofit/>
          </a:bodyPr>
          <a:lstStyle/>
          <a:p>
            <a:pPr fontAlgn="base">
              <a:spcBef>
                <a:spcPct val="0"/>
              </a:spcBef>
              <a:spcAft>
                <a:spcPct val="0"/>
              </a:spcAft>
            </a:pPr>
            <a:r>
              <a:rPr lang="ja-JP" altLang="en-US" sz="1400" dirty="0" smtClean="0">
                <a:solidFill>
                  <a:prstClr val="black"/>
                </a:solidFill>
                <a:latin typeface="HGｺﾞｼｯｸE" panose="020B0909000000000000" pitchFamily="49" charset="-128"/>
                <a:ea typeface="HGｺﾞｼｯｸE" panose="020B0909000000000000" pitchFamily="49" charset="-128"/>
              </a:rPr>
              <a:t>シーズ№</a:t>
            </a:r>
            <a:r>
              <a:rPr lang="ja-JP" altLang="en-US" sz="1400" dirty="0">
                <a:solidFill>
                  <a:prstClr val="black"/>
                </a:solidFill>
                <a:latin typeface="Arial" pitchFamily="34" charset="0"/>
              </a:rPr>
              <a:t> </a:t>
            </a:r>
            <a:r>
              <a:rPr lang="ja-JP" altLang="en-US" sz="1400" dirty="0" smtClean="0">
                <a:solidFill>
                  <a:prstClr val="black"/>
                </a:solidFill>
                <a:latin typeface="Arial" pitchFamily="34" charset="0"/>
              </a:rPr>
              <a:t>：</a:t>
            </a:r>
            <a:endParaRPr lang="en-US" altLang="ja-JP" sz="1400" dirty="0" smtClean="0">
              <a:solidFill>
                <a:prstClr val="black"/>
              </a:solidFill>
              <a:latin typeface="Arial" pitchFamily="34" charset="0"/>
            </a:endParaRPr>
          </a:p>
          <a:p>
            <a:r>
              <a:rPr lang="ja-JP" altLang="en-US" sz="1100" dirty="0" smtClean="0">
                <a:solidFill>
                  <a:prstClr val="black"/>
                </a:solidFill>
                <a:latin typeface="ＭＳ Ｐゴシック" panose="020B0600070205080204" pitchFamily="50" charset="-128"/>
              </a:rPr>
              <a:t>市大</a:t>
            </a:r>
            <a:r>
              <a:rPr lang="en-US" altLang="ja-JP" sz="1100" dirty="0" smtClean="0">
                <a:solidFill>
                  <a:prstClr val="black"/>
                </a:solidFill>
                <a:latin typeface="ＭＳ Ｐゴシック" panose="020B0600070205080204" pitchFamily="50" charset="-128"/>
              </a:rPr>
              <a:t>2,56</a:t>
            </a:r>
          </a:p>
          <a:p>
            <a:r>
              <a:rPr lang="ja-JP" altLang="en-US" sz="1100" dirty="0" smtClean="0">
                <a:solidFill>
                  <a:prstClr val="black"/>
                </a:solidFill>
                <a:latin typeface="ＭＳ Ｐゴシック" panose="020B0600070205080204" pitchFamily="50" charset="-128"/>
              </a:rPr>
              <a:t>府大</a:t>
            </a:r>
            <a:r>
              <a:rPr lang="en-US" altLang="ja-JP" sz="1100" dirty="0" smtClean="0">
                <a:solidFill>
                  <a:prstClr val="black"/>
                </a:solidFill>
                <a:latin typeface="ＭＳ Ｐゴシック" panose="020B0600070205080204" pitchFamily="50" charset="-128"/>
              </a:rPr>
              <a:t>31,35,44</a:t>
            </a:r>
            <a:endParaRPr lang="ja-JP" altLang="en-US" sz="1100" dirty="0">
              <a:solidFill>
                <a:prstClr val="black"/>
              </a:solidFill>
              <a:latin typeface="ＭＳ Ｐゴシック" panose="020B0600070205080204" pitchFamily="50" charset="-128"/>
            </a:endParaRPr>
          </a:p>
        </p:txBody>
      </p:sp>
      <p:sp>
        <p:nvSpPr>
          <p:cNvPr id="12" name="テキスト ボックス 11"/>
          <p:cNvSpPr txBox="1"/>
          <p:nvPr/>
        </p:nvSpPr>
        <p:spPr>
          <a:xfrm>
            <a:off x="7882116" y="0"/>
            <a:ext cx="1228221" cy="276999"/>
          </a:xfrm>
          <a:prstGeom prst="rect">
            <a:avLst/>
          </a:prstGeom>
          <a:solidFill>
            <a:sysClr val="windowText" lastClr="000000"/>
          </a:solidFill>
          <a:ln>
            <a:solidFill>
              <a:sysClr val="window" lastClr="FFFFFF">
                <a:lumMod val="75000"/>
              </a:sysClr>
            </a:solidFill>
          </a:ln>
        </p:spPr>
        <p:txBody>
          <a:bodyPr wrap="none" rtlCol="0">
            <a:spAutoFit/>
          </a:bodyPr>
          <a:lstStyle/>
          <a:p>
            <a:pPr>
              <a:defRPr/>
            </a:pPr>
            <a:r>
              <a:rPr kumimoji="0" lang="ja-JP" altLang="en-US" sz="12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★プロジェクト例</a:t>
            </a:r>
          </a:p>
        </p:txBody>
      </p:sp>
      <p:sp>
        <p:nvSpPr>
          <p:cNvPr id="13" name="スライド番号プレースホルダー 12"/>
          <p:cNvSpPr>
            <a:spLocks noGrp="1"/>
          </p:cNvSpPr>
          <p:nvPr>
            <p:ph type="sldNum" sz="quarter" idx="12"/>
          </p:nvPr>
        </p:nvSpPr>
        <p:spPr/>
        <p:txBody>
          <a:bodyPr/>
          <a:lstStyle/>
          <a:p>
            <a:fld id="{8B585311-88EF-4471-9E51-AE03065C41F4}" type="slidenum">
              <a:rPr lang="en-US" altLang="ja-JP" smtClean="0">
                <a:solidFill>
                  <a:srgbClr val="000000"/>
                </a:solidFill>
              </a:rPr>
              <a:pPr/>
              <a:t>17</a:t>
            </a:fld>
            <a:endParaRPr lang="en-US" altLang="ja-JP">
              <a:solidFill>
                <a:srgbClr val="000000"/>
              </a:solidFill>
            </a:endParaRPr>
          </a:p>
        </p:txBody>
      </p:sp>
      <p:pic>
        <p:nvPicPr>
          <p:cNvPr id="5" name="図 4"/>
          <p:cNvPicPr>
            <a:picLocks noChangeAspect="1"/>
          </p:cNvPicPr>
          <p:nvPr/>
        </p:nvPicPr>
        <p:blipFill>
          <a:blip r:embed="rId3">
            <a:clrChange>
              <a:clrFrom>
                <a:srgbClr val="FFFFFF"/>
              </a:clrFrom>
              <a:clrTo>
                <a:srgbClr val="FFFFFF">
                  <a:alpha val="0"/>
                </a:srgbClr>
              </a:clrTo>
            </a:clrChange>
          </a:blip>
          <a:stretch>
            <a:fillRect/>
          </a:stretch>
        </p:blipFill>
        <p:spPr>
          <a:xfrm>
            <a:off x="1827655" y="2596052"/>
            <a:ext cx="6101626" cy="3725146"/>
          </a:xfrm>
          <a:prstGeom prst="rect">
            <a:avLst/>
          </a:prstGeom>
        </p:spPr>
      </p:pic>
    </p:spTree>
    <p:extLst>
      <p:ext uri="{BB962C8B-B14F-4D97-AF65-F5344CB8AC3E}">
        <p14:creationId xmlns:p14="http://schemas.microsoft.com/office/powerpoint/2010/main" val="2892308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矢印コネクタ 7"/>
          <p:cNvCxnSpPr/>
          <p:nvPr/>
        </p:nvCxnSpPr>
        <p:spPr>
          <a:xfrm flipH="1">
            <a:off x="2677886" y="0"/>
            <a:ext cx="21906" cy="8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左矢印 8"/>
          <p:cNvSpPr/>
          <p:nvPr/>
        </p:nvSpPr>
        <p:spPr>
          <a:xfrm>
            <a:off x="5067178" y="1534416"/>
            <a:ext cx="203916" cy="6056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テキスト ボックス 1"/>
          <p:cNvSpPr txBox="1"/>
          <p:nvPr/>
        </p:nvSpPr>
        <p:spPr>
          <a:xfrm>
            <a:off x="115860" y="116632"/>
            <a:ext cx="8902784" cy="369332"/>
          </a:xfrm>
          <a:prstGeom prst="rect">
            <a:avLst/>
          </a:prstGeom>
          <a:noFill/>
          <a:ln w="19050">
            <a:solidFill>
              <a:schemeClr val="tx1"/>
            </a:solidFill>
          </a:ln>
        </p:spPr>
        <p:txBody>
          <a:bodyPr wrap="square" rtlCol="0">
            <a:spAutoFit/>
          </a:bodyPr>
          <a:lstStyle/>
          <a:p>
            <a:r>
              <a:rPr lang="en-US" altLang="ja-JP" sz="1400" b="1" dirty="0" smtClean="0">
                <a:solidFill>
                  <a:prstClr val="black"/>
                </a:solidFill>
              </a:rPr>
              <a:t>【</a:t>
            </a:r>
            <a:r>
              <a:rPr lang="ja-JP" altLang="en-US" sz="1400" b="1" dirty="0" smtClean="0">
                <a:solidFill>
                  <a:prstClr val="black"/>
                </a:solidFill>
              </a:rPr>
              <a:t>都市魅力</a:t>
            </a:r>
            <a:r>
              <a:rPr lang="en-US" altLang="ja-JP" sz="1400" b="1" dirty="0" smtClean="0">
                <a:solidFill>
                  <a:prstClr val="black"/>
                </a:solidFill>
              </a:rPr>
              <a:t>】</a:t>
            </a:r>
            <a:r>
              <a:rPr lang="ja-JP" altLang="en-US" dirty="0" smtClean="0">
                <a:solidFill>
                  <a:prstClr val="black"/>
                </a:solidFill>
              </a:rPr>
              <a:t>　</a:t>
            </a:r>
            <a:r>
              <a:rPr lang="ja-JP" altLang="en-US" dirty="0">
                <a:solidFill>
                  <a:prstClr val="black"/>
                </a:solidFill>
              </a:rPr>
              <a:t>テーマ：大阪</a:t>
            </a:r>
            <a:r>
              <a:rPr lang="ja-JP" altLang="en-US" dirty="0" smtClean="0">
                <a:solidFill>
                  <a:prstClr val="black"/>
                </a:solidFill>
              </a:rPr>
              <a:t>の都市魅力発信</a:t>
            </a:r>
            <a:endParaRPr lang="ja-JP" altLang="en-US" dirty="0">
              <a:solidFill>
                <a:prstClr val="black"/>
              </a:solidFill>
            </a:endParaRPr>
          </a:p>
        </p:txBody>
      </p:sp>
      <p:sp>
        <p:nvSpPr>
          <p:cNvPr id="3" name="テキスト ボックス 2"/>
          <p:cNvSpPr txBox="1"/>
          <p:nvPr/>
        </p:nvSpPr>
        <p:spPr>
          <a:xfrm>
            <a:off x="90154" y="1387241"/>
            <a:ext cx="4888188" cy="900000"/>
          </a:xfrm>
          <a:prstGeom prst="rect">
            <a:avLst/>
          </a:prstGeom>
          <a:noFill/>
          <a:ln w="19050">
            <a:solidFill>
              <a:schemeClr val="tx1"/>
            </a:solidFill>
          </a:ln>
        </p:spPr>
        <p:txBody>
          <a:bodyPr wrap="square" rtlCol="0">
            <a:spAutoFit/>
          </a:bodyPr>
          <a:lstStyle/>
          <a:p>
            <a:r>
              <a:rPr lang="ja-JP" altLang="en-US" sz="1400" dirty="0">
                <a:solidFill>
                  <a:prstClr val="black"/>
                </a:solidFill>
                <a:latin typeface="HGｺﾞｼｯｸE" panose="020B0909000000000000" pitchFamily="49" charset="-128"/>
                <a:ea typeface="HGｺﾞｼｯｸE" panose="020B0909000000000000" pitchFamily="49" charset="-128"/>
              </a:rPr>
              <a:t>提案内容の概要</a:t>
            </a:r>
            <a:endParaRPr lang="en-US" altLang="ja-JP" sz="1400" dirty="0">
              <a:solidFill>
                <a:prstClr val="black"/>
              </a:solidFill>
              <a:latin typeface="HGｺﾞｼｯｸE" panose="020B0909000000000000" pitchFamily="49" charset="-128"/>
              <a:ea typeface="HGｺﾞｼｯｸE" panose="020B0909000000000000" pitchFamily="49" charset="-128"/>
            </a:endParaRPr>
          </a:p>
          <a:p>
            <a:r>
              <a:rPr lang="ja-JP" altLang="en-US" sz="1100" dirty="0" smtClean="0">
                <a:solidFill>
                  <a:prstClr val="black"/>
                </a:solidFill>
                <a:latin typeface="ＭＳ Ｐゴシック" panose="020B0600070205080204" pitchFamily="50" charset="-128"/>
              </a:rPr>
              <a:t>各種</a:t>
            </a:r>
            <a:r>
              <a:rPr lang="ja-JP" altLang="en-US" sz="1100" dirty="0">
                <a:solidFill>
                  <a:prstClr val="black"/>
                </a:solidFill>
                <a:latin typeface="ＭＳ Ｐゴシック" panose="020B0600070205080204" pitchFamily="50" charset="-128"/>
              </a:rPr>
              <a:t>データの蓄積・</a:t>
            </a:r>
            <a:r>
              <a:rPr lang="ja-JP" altLang="en-US" sz="1100" dirty="0" smtClean="0">
                <a:solidFill>
                  <a:prstClr val="black"/>
                </a:solidFill>
                <a:latin typeface="ＭＳ Ｐゴシック" panose="020B0600070205080204" pitchFamily="50" charset="-128"/>
              </a:rPr>
              <a:t>分析 、学術的レベルの高い研究成果の発信、観光</a:t>
            </a:r>
            <a:r>
              <a:rPr lang="ja-JP" altLang="en-US" sz="1100" dirty="0">
                <a:solidFill>
                  <a:prstClr val="black"/>
                </a:solidFill>
                <a:latin typeface="ＭＳ Ｐゴシック" panose="020B0600070205080204" pitchFamily="50" charset="-128"/>
              </a:rPr>
              <a:t>分野</a:t>
            </a:r>
            <a:r>
              <a:rPr lang="ja-JP" altLang="en-US" sz="1100" dirty="0" smtClean="0">
                <a:solidFill>
                  <a:prstClr val="black"/>
                </a:solidFill>
                <a:latin typeface="ＭＳ Ｐゴシック" panose="020B0600070205080204" pitchFamily="50" charset="-128"/>
              </a:rPr>
              <a:t>の人材育成、前記に基づく実証社会実験　により、ホスピタリティ</a:t>
            </a:r>
            <a:r>
              <a:rPr lang="ja-JP" altLang="en-US" sz="1100" dirty="0">
                <a:solidFill>
                  <a:prstClr val="black"/>
                </a:solidFill>
                <a:latin typeface="ＭＳ Ｐゴシック" panose="020B0600070205080204" pitchFamily="50" charset="-128"/>
              </a:rPr>
              <a:t>の</a:t>
            </a:r>
            <a:r>
              <a:rPr lang="ja-JP" altLang="en-US" sz="1100" dirty="0" smtClean="0">
                <a:solidFill>
                  <a:prstClr val="black"/>
                </a:solidFill>
                <a:latin typeface="ＭＳ Ｐゴシック" panose="020B0600070205080204" pitchFamily="50" charset="-128"/>
              </a:rPr>
              <a:t>向上と地域</a:t>
            </a:r>
            <a:r>
              <a:rPr lang="ja-JP" altLang="en-US" sz="1100" dirty="0">
                <a:solidFill>
                  <a:prstClr val="black"/>
                </a:solidFill>
                <a:latin typeface="ＭＳ Ｐゴシック" panose="020B0600070205080204" pitchFamily="50" charset="-128"/>
              </a:rPr>
              <a:t>コンテンツの</a:t>
            </a:r>
            <a:r>
              <a:rPr lang="ja-JP" altLang="en-US" sz="1100" dirty="0" smtClean="0">
                <a:solidFill>
                  <a:prstClr val="black"/>
                </a:solidFill>
                <a:latin typeface="ＭＳ Ｐゴシック" panose="020B0600070205080204" pitchFamily="50" charset="-128"/>
              </a:rPr>
              <a:t>再評価を図り、歴史文化・観光資源を活かした都市魅力の向上を目指す。</a:t>
            </a:r>
            <a:endParaRPr lang="ja-JP" altLang="en-US" sz="1100" dirty="0">
              <a:solidFill>
                <a:prstClr val="black"/>
              </a:solidFill>
              <a:latin typeface="ＭＳ Ｐゴシック" panose="020B0600070205080204" pitchFamily="50" charset="-128"/>
            </a:endParaRPr>
          </a:p>
        </p:txBody>
      </p:sp>
      <p:sp>
        <p:nvSpPr>
          <p:cNvPr id="4" name="テキスト ボックス 3"/>
          <p:cNvSpPr txBox="1"/>
          <p:nvPr/>
        </p:nvSpPr>
        <p:spPr>
          <a:xfrm>
            <a:off x="5389779" y="1372795"/>
            <a:ext cx="3642448" cy="900000"/>
          </a:xfrm>
          <a:prstGeom prst="rect">
            <a:avLst/>
          </a:prstGeom>
          <a:noFill/>
          <a:ln w="19050">
            <a:solidFill>
              <a:schemeClr val="tx1"/>
            </a:solidFill>
          </a:ln>
        </p:spPr>
        <p:txBody>
          <a:bodyPr wrap="square" rtlCol="0">
            <a:spAutoFit/>
          </a:bodyPr>
          <a:lstStyle/>
          <a:p>
            <a:r>
              <a:rPr lang="ja-JP" altLang="en-US" sz="1400" dirty="0">
                <a:solidFill>
                  <a:prstClr val="black"/>
                </a:solidFill>
                <a:latin typeface="HGｺﾞｼｯｸE" panose="020B0909000000000000" pitchFamily="49" charset="-128"/>
                <a:ea typeface="HGｺﾞｼｯｸE" panose="020B0909000000000000" pitchFamily="49" charset="-128"/>
              </a:rPr>
              <a:t>都市課題</a:t>
            </a:r>
            <a:endParaRPr lang="en-US" altLang="ja-JP" sz="1400" dirty="0">
              <a:solidFill>
                <a:prstClr val="black"/>
              </a:solidFill>
              <a:latin typeface="HGｺﾞｼｯｸE" panose="020B0909000000000000" pitchFamily="49" charset="-128"/>
              <a:ea typeface="HGｺﾞｼｯｸE" panose="020B0909000000000000" pitchFamily="49" charset="-128"/>
            </a:endParaRPr>
          </a:p>
          <a:p>
            <a:r>
              <a:rPr lang="ja-JP" altLang="en-US" sz="1100" dirty="0">
                <a:solidFill>
                  <a:prstClr val="black"/>
                </a:solidFill>
                <a:latin typeface="ＭＳ Ｐゴシック" panose="020B0600070205080204" pitchFamily="50" charset="-128"/>
              </a:rPr>
              <a:t>〇</a:t>
            </a:r>
            <a:r>
              <a:rPr lang="ja-JP" altLang="en-US" sz="1100" dirty="0" smtClean="0">
                <a:solidFill>
                  <a:prstClr val="black"/>
                </a:solidFill>
                <a:latin typeface="ＭＳ Ｐゴシック" panose="020B0600070205080204" pitchFamily="50" charset="-128"/>
              </a:rPr>
              <a:t>景観</a:t>
            </a:r>
            <a:r>
              <a:rPr lang="ja-JP" altLang="en-US" sz="1100" dirty="0">
                <a:solidFill>
                  <a:prstClr val="black"/>
                </a:solidFill>
                <a:latin typeface="ＭＳ Ｐゴシック" panose="020B0600070205080204" pitchFamily="50" charset="-128"/>
              </a:rPr>
              <a:t>（地域）資源の活用</a:t>
            </a:r>
            <a:endParaRPr lang="en-US" altLang="ja-JP" sz="1100" dirty="0">
              <a:solidFill>
                <a:prstClr val="black"/>
              </a:solidFill>
              <a:latin typeface="ＭＳ Ｐゴシック" panose="020B0600070205080204" pitchFamily="50" charset="-128"/>
            </a:endParaRPr>
          </a:p>
          <a:p>
            <a:pPr marL="179388" indent="-179388"/>
            <a:r>
              <a:rPr lang="ja-JP" altLang="en-US" sz="1100" dirty="0">
                <a:solidFill>
                  <a:prstClr val="black"/>
                </a:solidFill>
                <a:latin typeface="ＭＳ Ｐゴシック" panose="020B0600070205080204" pitchFamily="50" charset="-128"/>
              </a:rPr>
              <a:t>〇</a:t>
            </a:r>
            <a:r>
              <a:rPr lang="ja-JP" altLang="en-US" sz="1100" dirty="0" smtClean="0">
                <a:solidFill>
                  <a:prstClr val="black"/>
                </a:solidFill>
                <a:latin typeface="ＭＳ Ｐゴシック" panose="020B0600070205080204" pitchFamily="50" charset="-128"/>
              </a:rPr>
              <a:t>大阪</a:t>
            </a:r>
            <a:r>
              <a:rPr lang="ja-JP" altLang="en-US" sz="1100" dirty="0">
                <a:solidFill>
                  <a:prstClr val="black"/>
                </a:solidFill>
                <a:latin typeface="ＭＳ Ｐゴシック" panose="020B0600070205080204" pitchFamily="50" charset="-128"/>
              </a:rPr>
              <a:t>の都市魅力向上と国内外への情報発信</a:t>
            </a:r>
            <a:endParaRPr lang="en-US" altLang="ja-JP" sz="1100" dirty="0">
              <a:solidFill>
                <a:prstClr val="black"/>
              </a:solidFill>
              <a:latin typeface="ＭＳ Ｐゴシック" panose="020B0600070205080204" pitchFamily="50" charset="-128"/>
            </a:endParaRPr>
          </a:p>
          <a:p>
            <a:r>
              <a:rPr lang="ja-JP" altLang="en-US" sz="1100" dirty="0">
                <a:solidFill>
                  <a:prstClr val="black"/>
                </a:solidFill>
                <a:latin typeface="ＭＳ Ｐゴシック" panose="020B0600070205080204" pitchFamily="50" charset="-128"/>
              </a:rPr>
              <a:t>〇</a:t>
            </a:r>
            <a:r>
              <a:rPr lang="ja-JP" altLang="en-US" sz="1100" dirty="0" smtClean="0">
                <a:solidFill>
                  <a:prstClr val="black"/>
                </a:solidFill>
                <a:latin typeface="ＭＳ Ｐゴシック" panose="020B0600070205080204" pitchFamily="50" charset="-128"/>
              </a:rPr>
              <a:t>観光客</a:t>
            </a:r>
            <a:r>
              <a:rPr lang="ja-JP" altLang="en-US" sz="1100" dirty="0">
                <a:solidFill>
                  <a:prstClr val="black"/>
                </a:solidFill>
                <a:latin typeface="ＭＳ Ｐゴシック" panose="020B0600070205080204" pitchFamily="50" charset="-128"/>
              </a:rPr>
              <a:t>の受入れ環境の整備</a:t>
            </a:r>
          </a:p>
        </p:txBody>
      </p:sp>
      <p:sp>
        <p:nvSpPr>
          <p:cNvPr id="6" name="テキスト ボックス 5"/>
          <p:cNvSpPr txBox="1"/>
          <p:nvPr/>
        </p:nvSpPr>
        <p:spPr>
          <a:xfrm>
            <a:off x="90154" y="2436727"/>
            <a:ext cx="8902784" cy="3528000"/>
          </a:xfrm>
          <a:prstGeom prst="rect">
            <a:avLst/>
          </a:prstGeom>
          <a:noFill/>
          <a:ln w="19050">
            <a:solidFill>
              <a:schemeClr val="tx1"/>
            </a:solidFill>
          </a:ln>
        </p:spPr>
        <p:txBody>
          <a:bodyPr wrap="square" rtlCol="0">
            <a:spAutoFit/>
          </a:bodyPr>
          <a:lstStyle/>
          <a:p>
            <a:r>
              <a:rPr lang="ja-JP" altLang="en-US" sz="1400" dirty="0" smtClean="0">
                <a:solidFill>
                  <a:prstClr val="black"/>
                </a:solidFill>
                <a:latin typeface="HGｺﾞｼｯｸE" panose="020B0909000000000000" pitchFamily="49" charset="-128"/>
                <a:ea typeface="HGｺﾞｼｯｸE" panose="020B0909000000000000" pitchFamily="49" charset="-128"/>
              </a:rPr>
              <a:t>アプローチ（方法論）</a:t>
            </a:r>
            <a:endParaRPr lang="en-US" altLang="ja-JP" sz="1400" dirty="0">
              <a:solidFill>
                <a:prstClr val="black"/>
              </a:solidFill>
              <a:latin typeface="HGｺﾞｼｯｸE" panose="020B0909000000000000" pitchFamily="49" charset="-128"/>
              <a:ea typeface="HGｺﾞｼｯｸE" panose="020B0909000000000000" pitchFamily="49" charset="-128"/>
            </a:endParaRPr>
          </a:p>
          <a:p>
            <a:endParaRPr lang="en-US" altLang="ja-JP" dirty="0">
              <a:solidFill>
                <a:prstClr val="black"/>
              </a:solidFill>
            </a:endParaRPr>
          </a:p>
          <a:p>
            <a:endParaRPr lang="en-US" altLang="ja-JP" dirty="0" smtClean="0">
              <a:solidFill>
                <a:prstClr val="black"/>
              </a:solidFill>
            </a:endParaRPr>
          </a:p>
          <a:p>
            <a:endParaRPr lang="en-US" altLang="ja-JP" dirty="0">
              <a:solidFill>
                <a:prstClr val="black"/>
              </a:solidFill>
            </a:endParaRPr>
          </a:p>
          <a:p>
            <a:endParaRPr lang="en-US" altLang="ja-JP" dirty="0" smtClean="0">
              <a:solidFill>
                <a:prstClr val="black"/>
              </a:solidFill>
            </a:endParaRPr>
          </a:p>
          <a:p>
            <a:endParaRPr lang="en-US" altLang="ja-JP" dirty="0">
              <a:solidFill>
                <a:prstClr val="black"/>
              </a:solidFill>
            </a:endParaRPr>
          </a:p>
          <a:p>
            <a:endParaRPr lang="en-US" altLang="ja-JP" dirty="0" smtClean="0">
              <a:solidFill>
                <a:prstClr val="black"/>
              </a:solidFill>
            </a:endParaRPr>
          </a:p>
          <a:p>
            <a:endParaRPr lang="en-US" altLang="ja-JP" dirty="0">
              <a:solidFill>
                <a:prstClr val="black"/>
              </a:solidFill>
            </a:endParaRPr>
          </a:p>
          <a:p>
            <a:endParaRPr lang="en-US" altLang="ja-JP" dirty="0" smtClean="0">
              <a:solidFill>
                <a:prstClr val="black"/>
              </a:solidFill>
            </a:endParaRPr>
          </a:p>
          <a:p>
            <a:endParaRPr lang="en-US" altLang="ja-JP" dirty="0">
              <a:solidFill>
                <a:prstClr val="black"/>
              </a:solidFill>
            </a:endParaRPr>
          </a:p>
          <a:p>
            <a:r>
              <a:rPr lang="ja-JP" altLang="en-US" dirty="0" smtClean="0">
                <a:solidFill>
                  <a:prstClr val="black"/>
                </a:solidFill>
              </a:rPr>
              <a:t>　　　　　　　　　　　　　　　　　　　　　　　　　　　　　　　　　　　　　　　　　　　　</a:t>
            </a:r>
            <a:endParaRPr lang="ja-JP" altLang="en-US" dirty="0">
              <a:solidFill>
                <a:prstClr val="black"/>
              </a:solidFill>
            </a:endParaRPr>
          </a:p>
        </p:txBody>
      </p:sp>
      <p:sp>
        <p:nvSpPr>
          <p:cNvPr id="7" name="テキスト ボックス 6"/>
          <p:cNvSpPr txBox="1"/>
          <p:nvPr/>
        </p:nvSpPr>
        <p:spPr>
          <a:xfrm>
            <a:off x="90154" y="6109759"/>
            <a:ext cx="8902784" cy="677750"/>
          </a:xfrm>
          <a:prstGeom prst="rect">
            <a:avLst/>
          </a:prstGeom>
          <a:noFill/>
          <a:ln w="19050">
            <a:solidFill>
              <a:schemeClr val="tx1"/>
            </a:solidFill>
          </a:ln>
        </p:spPr>
        <p:txBody>
          <a:bodyPr wrap="square" rtlCol="0">
            <a:spAutoFit/>
          </a:bodyPr>
          <a:lstStyle/>
          <a:p>
            <a:pPr>
              <a:lnSpc>
                <a:spcPts val="1500"/>
              </a:lnSpc>
            </a:pPr>
            <a:r>
              <a:rPr lang="ja-JP" altLang="en-US" sz="1400" dirty="0">
                <a:solidFill>
                  <a:prstClr val="black"/>
                </a:solidFill>
                <a:latin typeface="HGｺﾞｼｯｸE" panose="020B0909000000000000" pitchFamily="49" charset="-128"/>
                <a:ea typeface="HGｺﾞｼｯｸE" panose="020B0909000000000000" pitchFamily="49" charset="-128"/>
              </a:rPr>
              <a:t>海外･他都市の</a:t>
            </a:r>
            <a:r>
              <a:rPr lang="ja-JP" altLang="en-US" sz="1400" dirty="0" smtClean="0">
                <a:solidFill>
                  <a:prstClr val="black"/>
                </a:solidFill>
                <a:latin typeface="HGｺﾞｼｯｸE" panose="020B0909000000000000" pitchFamily="49" charset="-128"/>
                <a:ea typeface="HGｺﾞｼｯｸE" panose="020B0909000000000000" pitchFamily="49" charset="-128"/>
              </a:rPr>
              <a:t>事例</a:t>
            </a:r>
            <a:r>
              <a:rPr lang="en-US" altLang="ja-JP" sz="1400" dirty="0" smtClean="0">
                <a:solidFill>
                  <a:prstClr val="black"/>
                </a:solidFill>
                <a:latin typeface="HGｺﾞｼｯｸE" panose="020B0909000000000000" pitchFamily="49" charset="-128"/>
                <a:ea typeface="HGｺﾞｼｯｸE" panose="020B0909000000000000" pitchFamily="49" charset="-128"/>
              </a:rPr>
              <a:t>: </a:t>
            </a:r>
            <a:r>
              <a:rPr lang="ja-JP" altLang="en-US" sz="1100" dirty="0" smtClean="0">
                <a:solidFill>
                  <a:prstClr val="black"/>
                </a:solidFill>
                <a:latin typeface="ＭＳ Ｐゴシック" panose="020B0600070205080204" pitchFamily="50" charset="-128"/>
              </a:rPr>
              <a:t>〇京都</a:t>
            </a:r>
            <a:r>
              <a:rPr lang="ja-JP" altLang="en-US" sz="1100" dirty="0">
                <a:solidFill>
                  <a:prstClr val="black"/>
                </a:solidFill>
                <a:latin typeface="ＭＳ Ｐゴシック" panose="020B0600070205080204" pitchFamily="50" charset="-128"/>
              </a:rPr>
              <a:t>ならではの感性豊かな観光人材の育成（「生活共感・感動創造」京都観光戦略プラン・京都市</a:t>
            </a:r>
            <a:r>
              <a:rPr lang="ja-JP" altLang="en-US" sz="1100" dirty="0" smtClean="0">
                <a:solidFill>
                  <a:prstClr val="black"/>
                </a:solidFill>
                <a:latin typeface="ＭＳ Ｐゴシック" panose="020B0600070205080204" pitchFamily="50" charset="-128"/>
              </a:rPr>
              <a:t>）　〇「</a:t>
            </a:r>
            <a:r>
              <a:rPr lang="ja-JP" altLang="en-US" sz="1100" dirty="0">
                <a:solidFill>
                  <a:prstClr val="black"/>
                </a:solidFill>
                <a:latin typeface="ＭＳ Ｐゴシック" panose="020B0600070205080204" pitchFamily="50" charset="-128"/>
              </a:rPr>
              <a:t>国際観光」「まち歩き観光」「こだわり観光」の推進（墨田区観光振興プラン・東京都墨田区</a:t>
            </a:r>
            <a:r>
              <a:rPr lang="ja-JP" altLang="en-US" sz="1100" dirty="0" smtClean="0">
                <a:solidFill>
                  <a:prstClr val="black"/>
                </a:solidFill>
                <a:latin typeface="ＭＳ Ｐゴシック" panose="020B0600070205080204" pitchFamily="50" charset="-128"/>
              </a:rPr>
              <a:t>）　〇小江戸</a:t>
            </a:r>
            <a:r>
              <a:rPr lang="ja-JP" altLang="en-US" sz="1100" dirty="0">
                <a:solidFill>
                  <a:prstClr val="black"/>
                </a:solidFill>
                <a:latin typeface="ＭＳ Ｐゴシック" panose="020B0600070205080204" pitchFamily="50" charset="-128"/>
              </a:rPr>
              <a:t>川越まちおこし：グローカル人材育成のための地域</a:t>
            </a:r>
            <a:r>
              <a:rPr lang="ja-JP" altLang="en-US" sz="1100" dirty="0" smtClean="0">
                <a:solidFill>
                  <a:prstClr val="black"/>
                </a:solidFill>
                <a:latin typeface="ＭＳ Ｐゴシック" panose="020B0600070205080204" pitchFamily="50" charset="-128"/>
              </a:rPr>
              <a:t>連携型</a:t>
            </a:r>
            <a:r>
              <a:rPr lang="ja-JP" altLang="en-US" sz="1100" dirty="0">
                <a:solidFill>
                  <a:prstClr val="black"/>
                </a:solidFill>
                <a:latin typeface="ＭＳ Ｐゴシック" panose="020B0600070205080204" pitchFamily="50" charset="-128"/>
              </a:rPr>
              <a:t>教育研究拠点づくり・埼玉県川越市＆東京国際大学</a:t>
            </a:r>
            <a:r>
              <a:rPr lang="ja-JP" altLang="en-US" sz="1100" dirty="0" smtClean="0">
                <a:solidFill>
                  <a:prstClr val="black"/>
                </a:solidFill>
                <a:latin typeface="ＭＳ Ｐゴシック" panose="020B0600070205080204" pitchFamily="50" charset="-128"/>
              </a:rPr>
              <a:t>）　〇福井県「県立一乗谷朝倉氏遺跡資料館」　　　　　　　　　　　　　　　</a:t>
            </a:r>
            <a:r>
              <a:rPr lang="ja-JP" altLang="en-US" dirty="0" smtClean="0">
                <a:solidFill>
                  <a:prstClr val="black"/>
                </a:solidFill>
              </a:rPr>
              <a:t>　</a:t>
            </a:r>
            <a:endParaRPr lang="ja-JP" altLang="en-US" dirty="0">
              <a:solidFill>
                <a:prstClr val="black"/>
              </a:solidFill>
            </a:endParaRPr>
          </a:p>
        </p:txBody>
      </p:sp>
      <p:sp>
        <p:nvSpPr>
          <p:cNvPr id="10" name="テキスト ボックス 9"/>
          <p:cNvSpPr txBox="1"/>
          <p:nvPr/>
        </p:nvSpPr>
        <p:spPr>
          <a:xfrm flipH="1">
            <a:off x="90154" y="606214"/>
            <a:ext cx="7624490" cy="646331"/>
          </a:xfrm>
          <a:prstGeom prst="rect">
            <a:avLst/>
          </a:prstGeom>
          <a:noFill/>
          <a:ln w="19050">
            <a:solidFill>
              <a:schemeClr val="tx1"/>
            </a:solidFill>
          </a:ln>
        </p:spPr>
        <p:txBody>
          <a:bodyPr wrap="square" rtlCol="0">
            <a:spAutoFit/>
          </a:bodyPr>
          <a:lstStyle/>
          <a:p>
            <a:r>
              <a:rPr lang="ja-JP" altLang="en-US" sz="1400" dirty="0">
                <a:solidFill>
                  <a:prstClr val="black"/>
                </a:solidFill>
                <a:latin typeface="HGｺﾞｼｯｸE" panose="020B0909000000000000" pitchFamily="49" charset="-128"/>
                <a:ea typeface="HGｺﾞｼｯｸE" panose="020B0909000000000000" pitchFamily="49" charset="-128"/>
              </a:rPr>
              <a:t>両大学のシーズ</a:t>
            </a:r>
            <a:r>
              <a:rPr lang="en-US" altLang="ja-JP" sz="1400" dirty="0" smtClean="0">
                <a:solidFill>
                  <a:prstClr val="black"/>
                </a:solidFill>
                <a:latin typeface="HGｺﾞｼｯｸE" panose="020B0909000000000000" pitchFamily="49" charset="-128"/>
                <a:ea typeface="HGｺﾞｼｯｸE" panose="020B0909000000000000" pitchFamily="49" charset="-128"/>
              </a:rPr>
              <a:t>:</a:t>
            </a:r>
          </a:p>
          <a:p>
            <a:r>
              <a:rPr lang="ja-JP" altLang="en-US" sz="1100" dirty="0" smtClean="0">
                <a:solidFill>
                  <a:prstClr val="black"/>
                </a:solidFill>
                <a:latin typeface="ＭＳ Ｐゴシック" panose="020B0600070205080204" pitchFamily="50" charset="-128"/>
              </a:rPr>
              <a:t>〇属性</a:t>
            </a:r>
            <a:r>
              <a:rPr lang="ja-JP" altLang="en-US" sz="1100" dirty="0">
                <a:solidFill>
                  <a:prstClr val="black"/>
                </a:solidFill>
                <a:latin typeface="ＭＳ Ｐゴシック" panose="020B0600070205080204" pitchFamily="50" charset="-128"/>
              </a:rPr>
              <a:t>別都市活動の把握と都市観光行動の分析に関する</a:t>
            </a:r>
            <a:r>
              <a:rPr lang="ja-JP" altLang="en-US" sz="1100" dirty="0" smtClean="0">
                <a:solidFill>
                  <a:prstClr val="black"/>
                </a:solidFill>
                <a:latin typeface="ＭＳ Ｐゴシック" panose="020B0600070205080204" pitchFamily="50" charset="-128"/>
              </a:rPr>
              <a:t>研究</a:t>
            </a:r>
            <a:r>
              <a:rPr lang="ja-JP" altLang="en-US" sz="1100" dirty="0">
                <a:solidFill>
                  <a:prstClr val="black"/>
                </a:solidFill>
                <a:latin typeface="ＭＳ Ｐゴシック" panose="020B0600070205080204" pitchFamily="50" charset="-128"/>
              </a:rPr>
              <a:t>　〇</a:t>
            </a:r>
            <a:r>
              <a:rPr lang="ja-JP" altLang="en-US" sz="1100" dirty="0" smtClean="0">
                <a:solidFill>
                  <a:prstClr val="black"/>
                </a:solidFill>
                <a:latin typeface="ＭＳ Ｐゴシック" panose="020B0600070205080204" pitchFamily="50" charset="-128"/>
              </a:rPr>
              <a:t>社会人向け履修証明プログラム　〇観光文化実践演習（</a:t>
            </a:r>
            <a:r>
              <a:rPr lang="en-US" altLang="ja-JP" sz="1100" dirty="0" smtClean="0">
                <a:solidFill>
                  <a:prstClr val="black"/>
                </a:solidFill>
                <a:latin typeface="ＭＳ Ｐゴシック" panose="020B0600070205080204" pitchFamily="50" charset="-128"/>
              </a:rPr>
              <a:t>CR</a:t>
            </a:r>
            <a:r>
              <a:rPr lang="ja-JP" altLang="en-US" sz="1100" dirty="0" smtClean="0">
                <a:solidFill>
                  <a:prstClr val="black"/>
                </a:solidFill>
                <a:latin typeface="ＭＳ Ｐゴシック" panose="020B0600070205080204" pitchFamily="50" charset="-128"/>
              </a:rPr>
              <a:t>副専攻）</a:t>
            </a:r>
            <a:r>
              <a:rPr lang="ja-JP" altLang="en-US" sz="1100" dirty="0">
                <a:solidFill>
                  <a:prstClr val="black"/>
                </a:solidFill>
                <a:latin typeface="ＭＳ Ｐゴシック" panose="020B0600070205080204" pitchFamily="50" charset="-128"/>
              </a:rPr>
              <a:t>　〇</a:t>
            </a:r>
            <a:r>
              <a:rPr lang="ja-JP" altLang="en-US" sz="1100" dirty="0" smtClean="0">
                <a:solidFill>
                  <a:prstClr val="black"/>
                </a:solidFill>
                <a:latin typeface="ＭＳ Ｐゴシック" panose="020B0600070205080204" pitchFamily="50" charset="-128"/>
              </a:rPr>
              <a:t>歴史文化史跡等の調査研究　</a:t>
            </a:r>
            <a:endParaRPr lang="ja-JP" altLang="en-US" sz="1100" dirty="0">
              <a:solidFill>
                <a:prstClr val="black"/>
              </a:solidFill>
              <a:latin typeface="ＭＳ Ｐゴシック" panose="020B0600070205080204" pitchFamily="50" charset="-128"/>
            </a:endParaRPr>
          </a:p>
        </p:txBody>
      </p:sp>
      <p:sp>
        <p:nvSpPr>
          <p:cNvPr id="34" name="テキスト ボックス 33"/>
          <p:cNvSpPr txBox="1"/>
          <p:nvPr/>
        </p:nvSpPr>
        <p:spPr>
          <a:xfrm flipH="1">
            <a:off x="7764100" y="608385"/>
            <a:ext cx="1268127" cy="646331"/>
          </a:xfrm>
          <a:prstGeom prst="rect">
            <a:avLst/>
          </a:prstGeom>
          <a:noFill/>
          <a:ln w="19050">
            <a:solidFill>
              <a:schemeClr val="tx1"/>
            </a:solidFill>
          </a:ln>
        </p:spPr>
        <p:txBody>
          <a:bodyPr wrap="square" rtlCol="0">
            <a:spAutoFit/>
          </a:bodyPr>
          <a:lstStyle/>
          <a:p>
            <a:r>
              <a:rPr lang="ja-JP" altLang="en-US" sz="1400" dirty="0" smtClean="0">
                <a:solidFill>
                  <a:prstClr val="black"/>
                </a:solidFill>
                <a:latin typeface="HGｺﾞｼｯｸE" panose="020B0909000000000000" pitchFamily="49" charset="-128"/>
                <a:ea typeface="HGｺﾞｼｯｸE" panose="020B0909000000000000" pitchFamily="49" charset="-128"/>
              </a:rPr>
              <a:t>シーズ№</a:t>
            </a:r>
            <a:r>
              <a:rPr lang="ja-JP" altLang="en-US" sz="1400" dirty="0">
                <a:solidFill>
                  <a:prstClr val="black"/>
                </a:solidFill>
              </a:rPr>
              <a:t> ：</a:t>
            </a:r>
            <a:endParaRPr lang="en-US" altLang="ja-JP" sz="1400" dirty="0" smtClean="0">
              <a:solidFill>
                <a:prstClr val="black"/>
              </a:solidFill>
              <a:latin typeface="HGｺﾞｼｯｸE" panose="020B0909000000000000" pitchFamily="49" charset="-128"/>
              <a:ea typeface="HGｺﾞｼｯｸE" panose="020B0909000000000000" pitchFamily="49" charset="-128"/>
            </a:endParaRPr>
          </a:p>
          <a:p>
            <a:r>
              <a:rPr lang="ja-JP" altLang="en-US" sz="1100" dirty="0" smtClean="0">
                <a:solidFill>
                  <a:prstClr val="black"/>
                </a:solidFill>
                <a:latin typeface="ＭＳ Ｐゴシック" panose="020B0600070205080204" pitchFamily="50" charset="-128"/>
              </a:rPr>
              <a:t>市大　</a:t>
            </a:r>
            <a:r>
              <a:rPr lang="en-US" altLang="ja-JP" sz="1100" dirty="0" smtClean="0">
                <a:solidFill>
                  <a:prstClr val="black"/>
                </a:solidFill>
                <a:latin typeface="ＭＳ Ｐゴシック" panose="020B0600070205080204" pitchFamily="50" charset="-128"/>
              </a:rPr>
              <a:t>1.51,54,55</a:t>
            </a:r>
          </a:p>
          <a:p>
            <a:r>
              <a:rPr lang="ja-JP" altLang="en-US" sz="1100" dirty="0" smtClean="0">
                <a:solidFill>
                  <a:prstClr val="black"/>
                </a:solidFill>
                <a:latin typeface="ＭＳ Ｐゴシック" panose="020B0600070205080204" pitchFamily="50" charset="-128"/>
              </a:rPr>
              <a:t>府大 　</a:t>
            </a:r>
            <a:r>
              <a:rPr lang="en-US" altLang="ja-JP" sz="1100" dirty="0" smtClean="0">
                <a:solidFill>
                  <a:prstClr val="black"/>
                </a:solidFill>
                <a:latin typeface="ＭＳ Ｐゴシック" panose="020B0600070205080204" pitchFamily="50" charset="-128"/>
              </a:rPr>
              <a:t>59</a:t>
            </a:r>
            <a:endParaRPr lang="ja-JP" altLang="en-US" sz="1100" dirty="0">
              <a:solidFill>
                <a:prstClr val="black"/>
              </a:solidFill>
              <a:latin typeface="ＭＳ Ｐゴシック" panose="020B0600070205080204" pitchFamily="50" charset="-128"/>
            </a:endParaRPr>
          </a:p>
        </p:txBody>
      </p:sp>
      <p:pic>
        <p:nvPicPr>
          <p:cNvPr id="12" name="図 11"/>
          <p:cNvPicPr>
            <a:picLocks noChangeAspect="1"/>
          </p:cNvPicPr>
          <p:nvPr/>
        </p:nvPicPr>
        <p:blipFill>
          <a:blip r:embed="rId3"/>
          <a:stretch>
            <a:fillRect/>
          </a:stretch>
        </p:blipFill>
        <p:spPr>
          <a:xfrm>
            <a:off x="1331640" y="2760396"/>
            <a:ext cx="6966857" cy="3108617"/>
          </a:xfrm>
          <a:prstGeom prst="rect">
            <a:avLst/>
          </a:prstGeom>
        </p:spPr>
      </p:pic>
      <p:sp>
        <p:nvSpPr>
          <p:cNvPr id="5" name="スライド番号プレースホルダー 4"/>
          <p:cNvSpPr>
            <a:spLocks noGrp="1"/>
          </p:cNvSpPr>
          <p:nvPr>
            <p:ph type="sldNum" sz="quarter" idx="12"/>
          </p:nvPr>
        </p:nvSpPr>
        <p:spPr/>
        <p:txBody>
          <a:bodyPr/>
          <a:lstStyle/>
          <a:p>
            <a:fld id="{C566F4C7-EAE7-4AB7-8325-55CB87965C93}" type="slidenum">
              <a:rPr lang="ja-JP" altLang="en-US" smtClean="0">
                <a:solidFill>
                  <a:prstClr val="black"/>
                </a:solidFill>
              </a:rPr>
              <a:pPr/>
              <a:t>18</a:t>
            </a:fld>
            <a:endParaRPr lang="ja-JP" altLang="en-US" dirty="0">
              <a:solidFill>
                <a:prstClr val="black"/>
              </a:solidFill>
            </a:endParaRPr>
          </a:p>
        </p:txBody>
      </p:sp>
      <p:sp>
        <p:nvSpPr>
          <p:cNvPr id="13" name="テキスト ボックス 12"/>
          <p:cNvSpPr txBox="1"/>
          <p:nvPr/>
        </p:nvSpPr>
        <p:spPr>
          <a:xfrm>
            <a:off x="7882116" y="0"/>
            <a:ext cx="1228221" cy="276999"/>
          </a:xfrm>
          <a:prstGeom prst="rect">
            <a:avLst/>
          </a:prstGeom>
          <a:solidFill>
            <a:sysClr val="windowText" lastClr="000000"/>
          </a:solidFill>
          <a:ln>
            <a:solidFill>
              <a:sysClr val="window" lastClr="FFFFFF">
                <a:lumMod val="75000"/>
              </a:sysClr>
            </a:solidFill>
          </a:ln>
        </p:spPr>
        <p:txBody>
          <a:bodyPr wrap="none" rtlCol="0">
            <a:spAutoFit/>
          </a:bodyPr>
          <a:lstStyle/>
          <a:p>
            <a:pPr>
              <a:defRPr/>
            </a:pPr>
            <a:r>
              <a:rPr kumimoji="0" lang="ja-JP" altLang="en-US" sz="12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★プロジェクト</a:t>
            </a:r>
            <a:r>
              <a:rPr kumimoji="0" lang="ja-JP" altLang="en-US" sz="12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例</a:t>
            </a:r>
            <a:endParaRPr kumimoji="0" lang="ja-JP" altLang="en-US" sz="12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39709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矢印コネクタ 7"/>
          <p:cNvCxnSpPr/>
          <p:nvPr/>
        </p:nvCxnSpPr>
        <p:spPr>
          <a:xfrm flipH="1">
            <a:off x="2677886" y="0"/>
            <a:ext cx="21906" cy="8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左矢印 8"/>
          <p:cNvSpPr/>
          <p:nvPr/>
        </p:nvSpPr>
        <p:spPr>
          <a:xfrm>
            <a:off x="4823691" y="1654936"/>
            <a:ext cx="203916" cy="6056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2" name="テキスト ボックス 1"/>
          <p:cNvSpPr txBox="1"/>
          <p:nvPr/>
        </p:nvSpPr>
        <p:spPr>
          <a:xfrm>
            <a:off x="115860" y="116632"/>
            <a:ext cx="8902784" cy="369332"/>
          </a:xfrm>
          <a:prstGeom prst="rect">
            <a:avLst/>
          </a:prstGeom>
          <a:noFill/>
          <a:ln w="19050">
            <a:solidFill>
              <a:schemeClr val="tx1"/>
            </a:solidFill>
          </a:ln>
        </p:spPr>
        <p:txBody>
          <a:bodyPr wrap="square" rtlCol="0">
            <a:spAutoFit/>
          </a:bodyPr>
          <a:lstStyle/>
          <a:p>
            <a:pPr fontAlgn="base">
              <a:spcBef>
                <a:spcPct val="0"/>
              </a:spcBef>
              <a:spcAft>
                <a:spcPct val="0"/>
              </a:spcAft>
            </a:pPr>
            <a:r>
              <a:rPr lang="en-US" altLang="ja-JP" sz="1400" b="1" dirty="0" smtClean="0">
                <a:solidFill>
                  <a:prstClr val="black"/>
                </a:solidFill>
              </a:rPr>
              <a:t>【</a:t>
            </a:r>
            <a:r>
              <a:rPr lang="ja-JP" altLang="en-US" sz="1400" b="1" dirty="0" smtClean="0">
                <a:solidFill>
                  <a:prstClr val="black"/>
                </a:solidFill>
              </a:rPr>
              <a:t>低炭素（エネルギー）／資源循環</a:t>
            </a:r>
            <a:r>
              <a:rPr lang="en-US" altLang="ja-JP" sz="1400" b="1" dirty="0" smtClean="0">
                <a:solidFill>
                  <a:prstClr val="black"/>
                </a:solidFill>
              </a:rPr>
              <a:t>】</a:t>
            </a:r>
            <a:r>
              <a:rPr lang="ja-JP" altLang="en-US" sz="1400" dirty="0" smtClean="0">
                <a:solidFill>
                  <a:prstClr val="black"/>
                </a:solidFill>
              </a:rPr>
              <a:t>　</a:t>
            </a:r>
            <a:r>
              <a:rPr lang="ja-JP" altLang="en-US" dirty="0" smtClean="0">
                <a:solidFill>
                  <a:prstClr val="black"/>
                </a:solidFill>
                <a:latin typeface="Arial" pitchFamily="34" charset="0"/>
              </a:rPr>
              <a:t>テーマ</a:t>
            </a:r>
            <a:r>
              <a:rPr lang="ja-JP" altLang="en-US" dirty="0">
                <a:solidFill>
                  <a:prstClr val="black"/>
                </a:solidFill>
                <a:latin typeface="Arial" pitchFamily="34" charset="0"/>
              </a:rPr>
              <a:t>：</a:t>
            </a:r>
            <a:r>
              <a:rPr lang="en-US" altLang="ja-JP" dirty="0">
                <a:solidFill>
                  <a:prstClr val="black"/>
                </a:solidFill>
              </a:rPr>
              <a:t> </a:t>
            </a:r>
            <a:r>
              <a:rPr lang="ja-JP" altLang="en-US" dirty="0" smtClean="0">
                <a:solidFill>
                  <a:prstClr val="black"/>
                </a:solidFill>
                <a:latin typeface="Arial" pitchFamily="34" charset="0"/>
              </a:rPr>
              <a:t>資源循環都市の基盤形成</a:t>
            </a:r>
            <a:endParaRPr lang="ja-JP" altLang="en-US" dirty="0">
              <a:solidFill>
                <a:prstClr val="black"/>
              </a:solidFill>
              <a:latin typeface="Arial" pitchFamily="34" charset="0"/>
            </a:endParaRPr>
          </a:p>
        </p:txBody>
      </p:sp>
      <p:sp>
        <p:nvSpPr>
          <p:cNvPr id="3" name="テキスト ボックス 2"/>
          <p:cNvSpPr txBox="1"/>
          <p:nvPr/>
        </p:nvSpPr>
        <p:spPr>
          <a:xfrm>
            <a:off x="105047" y="1393585"/>
            <a:ext cx="4672164" cy="1169551"/>
          </a:xfrm>
          <a:prstGeom prst="rect">
            <a:avLst/>
          </a:prstGeom>
          <a:noFill/>
          <a:ln w="19050">
            <a:solidFill>
              <a:schemeClr val="tx1"/>
            </a:solidFill>
          </a:ln>
        </p:spPr>
        <p:txBody>
          <a:bodyPr wrap="square" rtlCol="0">
            <a:spAutoFit/>
          </a:bodyPr>
          <a:lstStyle/>
          <a:p>
            <a:pPr fontAlgn="base">
              <a:spcBef>
                <a:spcPct val="0"/>
              </a:spcBef>
              <a:spcAft>
                <a:spcPct val="0"/>
              </a:spcAft>
            </a:pPr>
            <a:r>
              <a:rPr lang="ja-JP" altLang="en-US" sz="1400" dirty="0">
                <a:solidFill>
                  <a:prstClr val="black"/>
                </a:solidFill>
                <a:latin typeface="HGｺﾞｼｯｸE" panose="020B0909000000000000" pitchFamily="49" charset="-128"/>
                <a:ea typeface="HGｺﾞｼｯｸE" panose="020B0909000000000000" pitchFamily="49" charset="-128"/>
              </a:rPr>
              <a:t>提案内容の概要</a:t>
            </a:r>
            <a:endParaRPr lang="en-US" altLang="ja-JP" sz="1400" dirty="0">
              <a:solidFill>
                <a:prstClr val="black"/>
              </a:solidFill>
              <a:latin typeface="HGｺﾞｼｯｸE" panose="020B0909000000000000" pitchFamily="49" charset="-128"/>
              <a:ea typeface="HGｺﾞｼｯｸE" panose="020B0909000000000000" pitchFamily="49" charset="-128"/>
            </a:endParaRPr>
          </a:p>
          <a:p>
            <a:pPr fontAlgn="base">
              <a:spcBef>
                <a:spcPct val="0"/>
              </a:spcBef>
              <a:spcAft>
                <a:spcPct val="0"/>
              </a:spcAft>
            </a:pPr>
            <a:r>
              <a:rPr lang="ja-JP" altLang="en-US" sz="1200" dirty="0" smtClean="0">
                <a:solidFill>
                  <a:prstClr val="black"/>
                </a:solidFill>
                <a:latin typeface="ＭＳ Ｐゴシック" panose="020B0600070205080204" pitchFamily="50" charset="-128"/>
              </a:rPr>
              <a:t>　</a:t>
            </a:r>
            <a:r>
              <a:rPr lang="ja-JP" altLang="en-US" sz="1100" dirty="0" smtClean="0">
                <a:solidFill>
                  <a:prstClr val="black"/>
                </a:solidFill>
                <a:latin typeface="ＭＳ Ｐゴシック" panose="020B0600070205080204" pitchFamily="50" charset="-128"/>
              </a:rPr>
              <a:t>都市</a:t>
            </a:r>
            <a:r>
              <a:rPr lang="ja-JP" altLang="en-US" sz="1100" dirty="0">
                <a:solidFill>
                  <a:prstClr val="black"/>
                </a:solidFill>
                <a:latin typeface="ＭＳ Ｐゴシック" panose="020B0600070205080204" pitchFamily="50" charset="-128"/>
              </a:rPr>
              <a:t>における資源回収・エネルギー創出のポテンシャルを</a:t>
            </a:r>
            <a:r>
              <a:rPr lang="ja-JP" altLang="en-US" sz="1100" dirty="0" smtClean="0">
                <a:solidFill>
                  <a:prstClr val="black"/>
                </a:solidFill>
                <a:latin typeface="ＭＳ Ｐゴシック" panose="020B0600070205080204" pitchFamily="50" charset="-128"/>
              </a:rPr>
              <a:t>有する下水道や廃棄物処理</a:t>
            </a:r>
            <a:r>
              <a:rPr lang="ja-JP" altLang="en-US" sz="1100" dirty="0">
                <a:solidFill>
                  <a:prstClr val="black"/>
                </a:solidFill>
                <a:latin typeface="ＭＳ Ｐゴシック" panose="020B0600070205080204" pitchFamily="50" charset="-128"/>
              </a:rPr>
              <a:t>などの</a:t>
            </a:r>
            <a:r>
              <a:rPr lang="ja-JP" altLang="en-US" sz="1100" dirty="0" smtClean="0">
                <a:solidFill>
                  <a:prstClr val="black"/>
                </a:solidFill>
                <a:latin typeface="ＭＳ Ｐゴシック" panose="020B0600070205080204" pitchFamily="50" charset="-128"/>
              </a:rPr>
              <a:t>都市静脈系施設の機能を強化するとともに難分解性汚染物質や有害物質を分解・制御し、さらに都市の近郊農地や里山などとの水・食・バイオマス等の循環サイクルを強化することで、都市近郊地も包含した次世代の資源循環都市の基盤を構築する。</a:t>
            </a:r>
            <a:endParaRPr lang="en-US" altLang="ja-JP" sz="1100" dirty="0" smtClean="0">
              <a:solidFill>
                <a:prstClr val="black"/>
              </a:solidFill>
              <a:latin typeface="ＭＳ Ｐゴシック" panose="020B0600070205080204" pitchFamily="50" charset="-128"/>
            </a:endParaRPr>
          </a:p>
        </p:txBody>
      </p:sp>
      <p:sp>
        <p:nvSpPr>
          <p:cNvPr id="4" name="テキスト ボックス 3"/>
          <p:cNvSpPr txBox="1"/>
          <p:nvPr/>
        </p:nvSpPr>
        <p:spPr>
          <a:xfrm>
            <a:off x="5192974" y="1393585"/>
            <a:ext cx="3798572" cy="1154162"/>
          </a:xfrm>
          <a:prstGeom prst="rect">
            <a:avLst/>
          </a:prstGeom>
          <a:noFill/>
          <a:ln w="19050">
            <a:solidFill>
              <a:schemeClr val="tx1"/>
            </a:solidFill>
          </a:ln>
        </p:spPr>
        <p:txBody>
          <a:bodyPr wrap="square" rtlCol="0">
            <a:spAutoFit/>
          </a:bodyPr>
          <a:lstStyle/>
          <a:p>
            <a:pPr fontAlgn="base">
              <a:spcBef>
                <a:spcPct val="0"/>
              </a:spcBef>
              <a:spcAft>
                <a:spcPct val="0"/>
              </a:spcAft>
            </a:pPr>
            <a:r>
              <a:rPr lang="ja-JP" altLang="en-US" sz="1400" dirty="0">
                <a:solidFill>
                  <a:prstClr val="black"/>
                </a:solidFill>
                <a:latin typeface="HGｺﾞｼｯｸE" panose="020B0909000000000000" pitchFamily="49" charset="-128"/>
                <a:ea typeface="HGｺﾞｼｯｸE" panose="020B0909000000000000" pitchFamily="49" charset="-128"/>
              </a:rPr>
              <a:t>都市課題</a:t>
            </a:r>
            <a:endParaRPr lang="en-US" altLang="ja-JP" sz="1400" dirty="0">
              <a:solidFill>
                <a:prstClr val="black"/>
              </a:solidFill>
              <a:latin typeface="HGｺﾞｼｯｸE" panose="020B0909000000000000" pitchFamily="49" charset="-128"/>
              <a:ea typeface="HGｺﾞｼｯｸE" panose="020B0909000000000000" pitchFamily="49" charset="-128"/>
            </a:endParaRPr>
          </a:p>
          <a:p>
            <a:pPr fontAlgn="base">
              <a:spcBef>
                <a:spcPct val="0"/>
              </a:spcBef>
              <a:spcAft>
                <a:spcPct val="0"/>
              </a:spcAft>
            </a:pPr>
            <a:r>
              <a:rPr lang="ja-JP" altLang="en-US" sz="1100" dirty="0">
                <a:solidFill>
                  <a:prstClr val="black"/>
                </a:solidFill>
                <a:latin typeface="ＭＳ Ｐゴシック" panose="020B0600070205080204" pitchFamily="50" charset="-128"/>
              </a:rPr>
              <a:t>〇</a:t>
            </a:r>
            <a:r>
              <a:rPr lang="ja-JP" altLang="en-US" sz="1100" dirty="0" smtClean="0">
                <a:solidFill>
                  <a:prstClr val="black"/>
                </a:solidFill>
                <a:latin typeface="ＭＳ Ｐゴシック" panose="020B0600070205080204" pitchFamily="50" charset="-128"/>
              </a:rPr>
              <a:t>化石燃料、資源の枯渇</a:t>
            </a:r>
            <a:endParaRPr lang="en-US" altLang="ja-JP" sz="1100" dirty="0" smtClean="0">
              <a:solidFill>
                <a:prstClr val="black"/>
              </a:solidFill>
              <a:latin typeface="ＭＳ Ｐゴシック" panose="020B0600070205080204" pitchFamily="50" charset="-128"/>
            </a:endParaRPr>
          </a:p>
          <a:p>
            <a:pPr fontAlgn="base">
              <a:spcBef>
                <a:spcPct val="0"/>
              </a:spcBef>
              <a:spcAft>
                <a:spcPct val="0"/>
              </a:spcAft>
            </a:pPr>
            <a:r>
              <a:rPr lang="ja-JP" altLang="en-US" sz="1100" dirty="0">
                <a:solidFill>
                  <a:prstClr val="black"/>
                </a:solidFill>
                <a:latin typeface="ＭＳ Ｐゴシック" panose="020B0600070205080204" pitchFamily="50" charset="-128"/>
              </a:rPr>
              <a:t>〇</a:t>
            </a:r>
            <a:r>
              <a:rPr lang="ja-JP" altLang="en-US" sz="1100" dirty="0" smtClean="0">
                <a:solidFill>
                  <a:prstClr val="black"/>
                </a:solidFill>
                <a:latin typeface="ＭＳ Ｐゴシック" panose="020B0600070205080204" pitchFamily="50" charset="-128"/>
              </a:rPr>
              <a:t>健全な物質循環、水循環システムの構築</a:t>
            </a:r>
            <a:endParaRPr lang="en-US" altLang="ja-JP" sz="1100" dirty="0" smtClean="0">
              <a:solidFill>
                <a:prstClr val="black"/>
              </a:solidFill>
              <a:latin typeface="ＭＳ Ｐゴシック" panose="020B0600070205080204" pitchFamily="50" charset="-128"/>
            </a:endParaRPr>
          </a:p>
          <a:p>
            <a:pPr fontAlgn="base">
              <a:spcBef>
                <a:spcPct val="0"/>
              </a:spcBef>
              <a:spcAft>
                <a:spcPct val="0"/>
              </a:spcAft>
            </a:pPr>
            <a:r>
              <a:rPr lang="ja-JP" altLang="en-US" sz="1100" dirty="0">
                <a:solidFill>
                  <a:prstClr val="black"/>
                </a:solidFill>
                <a:latin typeface="ＭＳ Ｐゴシック" panose="020B0600070205080204" pitchFamily="50" charset="-128"/>
              </a:rPr>
              <a:t>〇</a:t>
            </a:r>
            <a:r>
              <a:rPr lang="ja-JP" altLang="en-US" sz="1100" dirty="0" smtClean="0">
                <a:solidFill>
                  <a:prstClr val="black"/>
                </a:solidFill>
                <a:latin typeface="ＭＳ Ｐゴシック" panose="020B0600070205080204" pitchFamily="50" charset="-128"/>
              </a:rPr>
              <a:t>資源回収、省エネ・創エネ</a:t>
            </a:r>
            <a:endParaRPr lang="en-US" altLang="ja-JP" sz="1100" dirty="0" smtClean="0">
              <a:solidFill>
                <a:prstClr val="black"/>
              </a:solidFill>
              <a:latin typeface="ＭＳ Ｐゴシック" panose="020B0600070205080204" pitchFamily="50" charset="-128"/>
            </a:endParaRPr>
          </a:p>
          <a:p>
            <a:pPr fontAlgn="base">
              <a:spcBef>
                <a:spcPct val="0"/>
              </a:spcBef>
              <a:spcAft>
                <a:spcPct val="0"/>
              </a:spcAft>
            </a:pPr>
            <a:r>
              <a:rPr lang="ja-JP" altLang="en-US" sz="1100" dirty="0">
                <a:solidFill>
                  <a:prstClr val="black"/>
                </a:solidFill>
                <a:latin typeface="ＭＳ Ｐゴシック" panose="020B0600070205080204" pitchFamily="50" charset="-128"/>
              </a:rPr>
              <a:t>〇</a:t>
            </a:r>
            <a:r>
              <a:rPr lang="ja-JP" altLang="en-US" sz="1100" dirty="0" smtClean="0">
                <a:solidFill>
                  <a:prstClr val="black"/>
                </a:solidFill>
                <a:latin typeface="ＭＳ Ｐゴシック" panose="020B0600070205080204" pitchFamily="50" charset="-128"/>
              </a:rPr>
              <a:t>人口減少社会に応じた環境関連施設の適正再配置と</a:t>
            </a:r>
            <a:endParaRPr lang="en-US" altLang="ja-JP" sz="1100" dirty="0" smtClean="0">
              <a:solidFill>
                <a:prstClr val="black"/>
              </a:solidFill>
              <a:latin typeface="ＭＳ Ｐゴシック" panose="020B0600070205080204" pitchFamily="50" charset="-128"/>
            </a:endParaRPr>
          </a:p>
          <a:p>
            <a:pPr fontAlgn="base">
              <a:spcBef>
                <a:spcPct val="0"/>
              </a:spcBef>
              <a:spcAft>
                <a:spcPct val="0"/>
              </a:spcAft>
            </a:pPr>
            <a:r>
              <a:rPr lang="ja-JP" altLang="en-US" sz="1100" dirty="0">
                <a:solidFill>
                  <a:prstClr val="black"/>
                </a:solidFill>
                <a:latin typeface="ＭＳ Ｐゴシック" panose="020B0600070205080204" pitchFamily="50" charset="-128"/>
              </a:rPr>
              <a:t>　</a:t>
            </a:r>
            <a:r>
              <a:rPr lang="ja-JP" altLang="en-US" sz="1100" dirty="0" smtClean="0">
                <a:solidFill>
                  <a:prstClr val="black"/>
                </a:solidFill>
                <a:latin typeface="ＭＳ Ｐゴシック" panose="020B0600070205080204" pitchFamily="50" charset="-128"/>
              </a:rPr>
              <a:t>運営管理</a:t>
            </a:r>
            <a:endParaRPr lang="en-US" altLang="ja-JP" sz="1100" dirty="0" smtClean="0">
              <a:solidFill>
                <a:prstClr val="black"/>
              </a:solidFill>
              <a:latin typeface="ＭＳ Ｐゴシック" panose="020B0600070205080204" pitchFamily="50" charset="-128"/>
            </a:endParaRPr>
          </a:p>
        </p:txBody>
      </p:sp>
      <p:sp>
        <p:nvSpPr>
          <p:cNvPr id="6" name="テキスト ボックス 5"/>
          <p:cNvSpPr txBox="1"/>
          <p:nvPr/>
        </p:nvSpPr>
        <p:spPr>
          <a:xfrm>
            <a:off x="105047" y="2627602"/>
            <a:ext cx="8902784" cy="3456000"/>
          </a:xfrm>
          <a:prstGeom prst="rect">
            <a:avLst/>
          </a:prstGeom>
          <a:noFill/>
          <a:ln w="19050">
            <a:solidFill>
              <a:schemeClr val="tx1"/>
            </a:solidFill>
          </a:ln>
        </p:spPr>
        <p:txBody>
          <a:bodyPr wrap="square" rtlCol="0">
            <a:spAutoFit/>
          </a:bodyPr>
          <a:lstStyle/>
          <a:p>
            <a:pPr fontAlgn="base">
              <a:spcBef>
                <a:spcPct val="0"/>
              </a:spcBef>
              <a:spcAft>
                <a:spcPct val="0"/>
              </a:spcAft>
            </a:pPr>
            <a:r>
              <a:rPr lang="ja-JP" altLang="en-US" sz="1400" dirty="0" smtClean="0">
                <a:solidFill>
                  <a:prstClr val="black"/>
                </a:solidFill>
                <a:latin typeface="HGｺﾞｼｯｸE" panose="020B0909000000000000" pitchFamily="49" charset="-128"/>
                <a:ea typeface="HGｺﾞｼｯｸE" panose="020B0909000000000000" pitchFamily="49" charset="-128"/>
              </a:rPr>
              <a:t>アプローチ（方法論）</a:t>
            </a:r>
            <a:endParaRPr lang="en-US" altLang="ja-JP" sz="1400" dirty="0">
              <a:solidFill>
                <a:prstClr val="black"/>
              </a:solidFill>
              <a:latin typeface="HGｺﾞｼｯｸE" panose="020B0909000000000000" pitchFamily="49" charset="-128"/>
              <a:ea typeface="HGｺﾞｼｯｸE" panose="020B0909000000000000" pitchFamily="49" charset="-128"/>
            </a:endParaRPr>
          </a:p>
          <a:p>
            <a:pPr fontAlgn="base">
              <a:spcBef>
                <a:spcPct val="0"/>
              </a:spcBef>
              <a:spcAft>
                <a:spcPct val="0"/>
              </a:spcAft>
            </a:pPr>
            <a:endParaRPr lang="en-US" altLang="ja-JP" dirty="0">
              <a:solidFill>
                <a:prstClr val="black"/>
              </a:solidFill>
              <a:latin typeface="Arial" pitchFamily="34" charset="0"/>
            </a:endParaRPr>
          </a:p>
          <a:p>
            <a:pPr fontAlgn="base">
              <a:spcBef>
                <a:spcPct val="0"/>
              </a:spcBef>
              <a:spcAft>
                <a:spcPct val="0"/>
              </a:spcAft>
            </a:pPr>
            <a:endParaRPr lang="en-US" altLang="ja-JP" dirty="0" smtClean="0">
              <a:solidFill>
                <a:prstClr val="black"/>
              </a:solidFill>
              <a:latin typeface="Arial" pitchFamily="34" charset="0"/>
            </a:endParaRPr>
          </a:p>
          <a:p>
            <a:pPr fontAlgn="base">
              <a:spcBef>
                <a:spcPct val="0"/>
              </a:spcBef>
              <a:spcAft>
                <a:spcPct val="0"/>
              </a:spcAft>
            </a:pPr>
            <a:endParaRPr lang="en-US" altLang="ja-JP" dirty="0">
              <a:solidFill>
                <a:prstClr val="black"/>
              </a:solidFill>
              <a:latin typeface="Arial" pitchFamily="34" charset="0"/>
            </a:endParaRPr>
          </a:p>
          <a:p>
            <a:pPr fontAlgn="base">
              <a:spcBef>
                <a:spcPct val="0"/>
              </a:spcBef>
              <a:spcAft>
                <a:spcPct val="0"/>
              </a:spcAft>
            </a:pPr>
            <a:endParaRPr lang="en-US" altLang="ja-JP" dirty="0" smtClean="0">
              <a:solidFill>
                <a:prstClr val="black"/>
              </a:solidFill>
              <a:latin typeface="Arial" pitchFamily="34" charset="0"/>
            </a:endParaRPr>
          </a:p>
          <a:p>
            <a:pPr fontAlgn="base">
              <a:spcBef>
                <a:spcPct val="0"/>
              </a:spcBef>
              <a:spcAft>
                <a:spcPct val="0"/>
              </a:spcAft>
            </a:pPr>
            <a:endParaRPr lang="en-US" altLang="ja-JP" dirty="0">
              <a:solidFill>
                <a:prstClr val="black"/>
              </a:solidFill>
              <a:latin typeface="Arial" pitchFamily="34" charset="0"/>
            </a:endParaRPr>
          </a:p>
          <a:p>
            <a:pPr fontAlgn="base">
              <a:spcBef>
                <a:spcPct val="0"/>
              </a:spcBef>
              <a:spcAft>
                <a:spcPct val="0"/>
              </a:spcAft>
            </a:pPr>
            <a:endParaRPr lang="en-US" altLang="ja-JP" dirty="0" smtClean="0">
              <a:solidFill>
                <a:prstClr val="black"/>
              </a:solidFill>
              <a:latin typeface="Arial" pitchFamily="34" charset="0"/>
            </a:endParaRPr>
          </a:p>
          <a:p>
            <a:pPr fontAlgn="base">
              <a:spcBef>
                <a:spcPct val="0"/>
              </a:spcBef>
              <a:spcAft>
                <a:spcPct val="0"/>
              </a:spcAft>
            </a:pPr>
            <a:endParaRPr lang="en-US" altLang="ja-JP" sz="1400" dirty="0">
              <a:solidFill>
                <a:prstClr val="black"/>
              </a:solidFill>
              <a:latin typeface="Arial" pitchFamily="34" charset="0"/>
            </a:endParaRPr>
          </a:p>
          <a:p>
            <a:pPr fontAlgn="base">
              <a:spcBef>
                <a:spcPct val="0"/>
              </a:spcBef>
              <a:spcAft>
                <a:spcPct val="0"/>
              </a:spcAft>
            </a:pPr>
            <a:endParaRPr lang="en-US" altLang="ja-JP" sz="1400" dirty="0" smtClean="0">
              <a:solidFill>
                <a:prstClr val="black"/>
              </a:solidFill>
              <a:latin typeface="Arial" pitchFamily="34" charset="0"/>
            </a:endParaRPr>
          </a:p>
          <a:p>
            <a:pPr fontAlgn="base">
              <a:spcBef>
                <a:spcPct val="0"/>
              </a:spcBef>
              <a:spcAft>
                <a:spcPct val="0"/>
              </a:spcAft>
            </a:pPr>
            <a:endParaRPr lang="en-US" altLang="ja-JP" sz="1400" dirty="0" smtClean="0">
              <a:solidFill>
                <a:prstClr val="black"/>
              </a:solidFill>
              <a:latin typeface="Arial" pitchFamily="34" charset="0"/>
            </a:endParaRPr>
          </a:p>
          <a:p>
            <a:pPr fontAlgn="base">
              <a:spcBef>
                <a:spcPct val="0"/>
              </a:spcBef>
              <a:spcAft>
                <a:spcPct val="0"/>
              </a:spcAft>
            </a:pPr>
            <a:endParaRPr lang="en-US" altLang="ja-JP" dirty="0">
              <a:solidFill>
                <a:prstClr val="black"/>
              </a:solidFill>
              <a:latin typeface="Arial" pitchFamily="34" charset="0"/>
            </a:endParaRPr>
          </a:p>
          <a:p>
            <a:pPr fontAlgn="base">
              <a:spcBef>
                <a:spcPct val="0"/>
              </a:spcBef>
              <a:spcAft>
                <a:spcPct val="0"/>
              </a:spcAft>
            </a:pPr>
            <a:r>
              <a:rPr lang="ja-JP" altLang="en-US" dirty="0" smtClean="0">
                <a:solidFill>
                  <a:prstClr val="black"/>
                </a:solidFill>
                <a:latin typeface="Arial" pitchFamily="34" charset="0"/>
              </a:rPr>
              <a:t>　　　　　　　　　　　　　　　　　　　　　　　　　　　　　　　　　　　　　　　　　　　　</a:t>
            </a:r>
            <a:endParaRPr lang="ja-JP" altLang="en-US" dirty="0">
              <a:solidFill>
                <a:prstClr val="black"/>
              </a:solidFill>
              <a:latin typeface="Arial" pitchFamily="34" charset="0"/>
            </a:endParaRPr>
          </a:p>
        </p:txBody>
      </p:sp>
      <p:sp>
        <p:nvSpPr>
          <p:cNvPr id="7" name="テキスト ボックス 6"/>
          <p:cNvSpPr txBox="1"/>
          <p:nvPr/>
        </p:nvSpPr>
        <p:spPr>
          <a:xfrm>
            <a:off x="95729" y="6155589"/>
            <a:ext cx="8784000" cy="600870"/>
          </a:xfrm>
          <a:prstGeom prst="rect">
            <a:avLst/>
          </a:prstGeom>
          <a:noFill/>
          <a:ln w="19050">
            <a:solidFill>
              <a:schemeClr val="tx1"/>
            </a:solidFill>
          </a:ln>
        </p:spPr>
        <p:txBody>
          <a:bodyPr wrap="square" rtlCol="0">
            <a:spAutoFit/>
          </a:bodyPr>
          <a:lstStyle/>
          <a:p>
            <a:pPr fontAlgn="base">
              <a:lnSpc>
                <a:spcPts val="1300"/>
              </a:lnSpc>
              <a:spcBef>
                <a:spcPct val="0"/>
              </a:spcBef>
              <a:spcAft>
                <a:spcPct val="0"/>
              </a:spcAft>
            </a:pPr>
            <a:r>
              <a:rPr lang="ja-JP" altLang="en-US" sz="1400" dirty="0">
                <a:solidFill>
                  <a:prstClr val="black"/>
                </a:solidFill>
                <a:latin typeface="HGｺﾞｼｯｸE" panose="020B0909000000000000" pitchFamily="49" charset="-128"/>
                <a:ea typeface="HGｺﾞｼｯｸE" panose="020B0909000000000000" pitchFamily="49" charset="-128"/>
              </a:rPr>
              <a:t>海外･他都市の事例：</a:t>
            </a:r>
            <a:r>
              <a:rPr lang="ja-JP" altLang="en-US" sz="1100" dirty="0">
                <a:solidFill>
                  <a:prstClr val="black"/>
                </a:solidFill>
                <a:latin typeface="ＭＳ Ｐゴシック" panose="020B0600070205080204" pitchFamily="50" charset="-128"/>
              </a:rPr>
              <a:t>〇</a:t>
            </a:r>
            <a:r>
              <a:rPr lang="ja-JP" altLang="en-US" sz="1100" dirty="0" smtClean="0">
                <a:solidFill>
                  <a:prstClr val="black"/>
                </a:solidFill>
                <a:latin typeface="ＭＳ Ｐゴシック" panose="020B0600070205080204" pitchFamily="50" charset="-128"/>
              </a:rPr>
              <a:t>神戸市・岐阜市等における下水汚泥からのリン回収</a:t>
            </a:r>
            <a:r>
              <a:rPr lang="ja-JP" altLang="en-US" sz="1100" dirty="0">
                <a:solidFill>
                  <a:prstClr val="black"/>
                </a:solidFill>
                <a:latin typeface="ＭＳ Ｐゴシック" panose="020B0600070205080204" pitchFamily="50" charset="-128"/>
              </a:rPr>
              <a:t>　</a:t>
            </a:r>
            <a:r>
              <a:rPr lang="ja-JP" altLang="en-US" sz="1100" dirty="0" smtClean="0">
                <a:solidFill>
                  <a:prstClr val="black"/>
                </a:solidFill>
                <a:latin typeface="ＭＳ Ｐゴシック" panose="020B0600070205080204" pitchFamily="50" charset="-128"/>
              </a:rPr>
              <a:t>〇珠洲市・北広島市・黒部市等での下水汚泥と家庭ごみや産業廃棄物との混合メタン発酵</a:t>
            </a:r>
            <a:r>
              <a:rPr lang="ja-JP" altLang="en-US" sz="1100" dirty="0">
                <a:solidFill>
                  <a:prstClr val="black"/>
                </a:solidFill>
                <a:latin typeface="ＭＳ Ｐゴシック" panose="020B0600070205080204" pitchFamily="50" charset="-128"/>
              </a:rPr>
              <a:t>　</a:t>
            </a:r>
            <a:r>
              <a:rPr lang="ja-JP" altLang="en-US" sz="1100" dirty="0" smtClean="0">
                <a:solidFill>
                  <a:prstClr val="black"/>
                </a:solidFill>
                <a:latin typeface="ＭＳ Ｐゴシック" panose="020B0600070205080204" pitchFamily="50" charset="-128"/>
              </a:rPr>
              <a:t>〇奥多摩地区での家庭ごみを原料としたセメント製造</a:t>
            </a:r>
            <a:r>
              <a:rPr lang="ja-JP" altLang="en-US" sz="1100" dirty="0">
                <a:solidFill>
                  <a:prstClr val="black"/>
                </a:solidFill>
                <a:latin typeface="ＭＳ Ｐゴシック" panose="020B0600070205080204" pitchFamily="50" charset="-128"/>
              </a:rPr>
              <a:t>　</a:t>
            </a:r>
            <a:r>
              <a:rPr lang="ja-JP" altLang="en-US" sz="1100" dirty="0" smtClean="0">
                <a:solidFill>
                  <a:prstClr val="black"/>
                </a:solidFill>
                <a:latin typeface="ＭＳ Ｐゴシック" panose="020B0600070205080204" pitchFamily="50" charset="-128"/>
              </a:rPr>
              <a:t>〇バイオマスタウン構想（大分県等）　</a:t>
            </a:r>
            <a:r>
              <a:rPr lang="ja-JP" altLang="en-US" sz="1100" dirty="0">
                <a:solidFill>
                  <a:prstClr val="black"/>
                </a:solidFill>
                <a:latin typeface="ＭＳ Ｐゴシック" panose="020B0600070205080204" pitchFamily="50" charset="-128"/>
              </a:rPr>
              <a:t>　</a:t>
            </a:r>
            <a:r>
              <a:rPr lang="ja-JP" altLang="en-US" sz="1100" dirty="0" smtClean="0">
                <a:solidFill>
                  <a:prstClr val="black"/>
                </a:solidFill>
                <a:latin typeface="ＭＳ Ｐゴシック" panose="020B0600070205080204" pitchFamily="50" charset="-128"/>
              </a:rPr>
              <a:t>〇スマートシティ（スェーデン等）　　</a:t>
            </a:r>
            <a:r>
              <a:rPr lang="ja-JP" altLang="en-US" dirty="0" smtClean="0">
                <a:solidFill>
                  <a:prstClr val="black"/>
                </a:solidFill>
                <a:latin typeface="Arial" pitchFamily="34" charset="0"/>
              </a:rPr>
              <a:t>　　　　　　　　　　　　　　　　　　　　　　　　　　　　　　　　　　　　　　　　</a:t>
            </a:r>
            <a:endParaRPr lang="ja-JP" altLang="en-US" dirty="0">
              <a:solidFill>
                <a:prstClr val="black"/>
              </a:solidFill>
              <a:latin typeface="Arial" pitchFamily="34" charset="0"/>
            </a:endParaRPr>
          </a:p>
        </p:txBody>
      </p:sp>
      <p:sp>
        <p:nvSpPr>
          <p:cNvPr id="10" name="テキスト ボックス 9"/>
          <p:cNvSpPr txBox="1"/>
          <p:nvPr/>
        </p:nvSpPr>
        <p:spPr>
          <a:xfrm flipH="1">
            <a:off x="123857" y="561799"/>
            <a:ext cx="7200000" cy="767582"/>
          </a:xfrm>
          <a:prstGeom prst="rect">
            <a:avLst/>
          </a:prstGeom>
          <a:noFill/>
          <a:ln w="19050">
            <a:solidFill>
              <a:schemeClr val="tx1"/>
            </a:solidFill>
          </a:ln>
        </p:spPr>
        <p:txBody>
          <a:bodyPr wrap="square" rtlCol="0">
            <a:spAutoFit/>
          </a:bodyPr>
          <a:lstStyle/>
          <a:p>
            <a:pPr fontAlgn="base">
              <a:lnSpc>
                <a:spcPts val="1300"/>
              </a:lnSpc>
              <a:spcBef>
                <a:spcPct val="0"/>
              </a:spcBef>
              <a:spcAft>
                <a:spcPct val="0"/>
              </a:spcAft>
            </a:pPr>
            <a:r>
              <a:rPr lang="ja-JP" altLang="en-US" sz="1400" dirty="0">
                <a:solidFill>
                  <a:prstClr val="black"/>
                </a:solidFill>
                <a:latin typeface="HGｺﾞｼｯｸE" panose="020B0909000000000000" pitchFamily="49" charset="-128"/>
                <a:ea typeface="HGｺﾞｼｯｸE" panose="020B0909000000000000" pitchFamily="49" charset="-128"/>
              </a:rPr>
              <a:t>両大学のシーズ：</a:t>
            </a:r>
            <a:r>
              <a:rPr lang="ja-JP" altLang="en-US" sz="1100" dirty="0">
                <a:solidFill>
                  <a:prstClr val="black"/>
                </a:solidFill>
                <a:latin typeface="ＭＳ Ｐゴシック" panose="020B0600070205080204" pitchFamily="50" charset="-128"/>
              </a:rPr>
              <a:t>〇</a:t>
            </a:r>
            <a:r>
              <a:rPr lang="ja-JP" altLang="en-US" sz="1100" dirty="0" smtClean="0">
                <a:solidFill>
                  <a:prstClr val="black"/>
                </a:solidFill>
                <a:latin typeface="ＭＳ Ｐゴシック" panose="020B0600070205080204" pitchFamily="50" charset="-128"/>
              </a:rPr>
              <a:t>未利用エネルギーを活用したメタンガス増量　〇下水汚泥からのリン回収</a:t>
            </a:r>
            <a:r>
              <a:rPr lang="ja-JP" altLang="en-US" sz="1100" dirty="0">
                <a:solidFill>
                  <a:prstClr val="black"/>
                </a:solidFill>
                <a:latin typeface="ＭＳ Ｐゴシック" panose="020B0600070205080204" pitchFamily="50" charset="-128"/>
              </a:rPr>
              <a:t>　</a:t>
            </a:r>
            <a:r>
              <a:rPr lang="ja-JP" altLang="en-US" sz="1100" dirty="0" smtClean="0">
                <a:solidFill>
                  <a:prstClr val="black"/>
                </a:solidFill>
                <a:latin typeface="ＭＳ Ｐゴシック" panose="020B0600070205080204" pitchFamily="50" charset="-128"/>
              </a:rPr>
              <a:t>〇ごみ焼却施設の適正配置</a:t>
            </a:r>
            <a:r>
              <a:rPr lang="ja-JP" altLang="en-US" sz="1100" dirty="0">
                <a:solidFill>
                  <a:prstClr val="black"/>
                </a:solidFill>
                <a:latin typeface="ＭＳ Ｐゴシック" panose="020B0600070205080204" pitchFamily="50" charset="-128"/>
              </a:rPr>
              <a:t>　</a:t>
            </a:r>
            <a:r>
              <a:rPr lang="ja-JP" altLang="en-US" sz="1100" dirty="0" smtClean="0">
                <a:solidFill>
                  <a:prstClr val="black"/>
                </a:solidFill>
                <a:latin typeface="ＭＳ Ｐゴシック" panose="020B0600070205080204" pitchFamily="50" charset="-128"/>
              </a:rPr>
              <a:t>〇再生物の環境安全性評価</a:t>
            </a:r>
            <a:r>
              <a:rPr lang="ja-JP" altLang="en-US" sz="1100" dirty="0">
                <a:solidFill>
                  <a:prstClr val="black"/>
                </a:solidFill>
                <a:latin typeface="ＭＳ Ｐゴシック" panose="020B0600070205080204" pitchFamily="50" charset="-128"/>
              </a:rPr>
              <a:t>　</a:t>
            </a:r>
            <a:r>
              <a:rPr lang="ja-JP" altLang="en-US" sz="1100" dirty="0" smtClean="0">
                <a:solidFill>
                  <a:prstClr val="black"/>
                </a:solidFill>
                <a:latin typeface="ＭＳ Ｐゴシック" panose="020B0600070205080204" pitchFamily="50" charset="-128"/>
              </a:rPr>
              <a:t>〇超臨界流体やプラズマ技術、促進酸化処理による環境浄化技術</a:t>
            </a:r>
            <a:r>
              <a:rPr lang="ja-JP" altLang="en-US" sz="1100" dirty="0">
                <a:solidFill>
                  <a:prstClr val="black"/>
                </a:solidFill>
                <a:latin typeface="ＭＳ Ｐゴシック" panose="020B0600070205080204" pitchFamily="50" charset="-128"/>
              </a:rPr>
              <a:t>　</a:t>
            </a:r>
            <a:r>
              <a:rPr lang="ja-JP" altLang="en-US" sz="1100" dirty="0" smtClean="0">
                <a:solidFill>
                  <a:prstClr val="black"/>
                </a:solidFill>
                <a:latin typeface="ＭＳ Ｐゴシック" panose="020B0600070205080204" pitchFamily="50" charset="-128"/>
              </a:rPr>
              <a:t>〇社会生態経済予測モデルによる環境政策評価支援</a:t>
            </a:r>
            <a:r>
              <a:rPr lang="ja-JP" altLang="en-US" sz="1100" dirty="0">
                <a:solidFill>
                  <a:prstClr val="black"/>
                </a:solidFill>
                <a:latin typeface="ＭＳ Ｐゴシック" panose="020B0600070205080204" pitchFamily="50" charset="-128"/>
              </a:rPr>
              <a:t>　</a:t>
            </a:r>
            <a:r>
              <a:rPr lang="ja-JP" altLang="en-US" sz="1100" dirty="0" smtClean="0">
                <a:solidFill>
                  <a:prstClr val="black"/>
                </a:solidFill>
                <a:latin typeface="ＭＳ Ｐゴシック" panose="020B0600070205080204" pitchFamily="50" charset="-128"/>
              </a:rPr>
              <a:t>〇公共施設の配置立案</a:t>
            </a:r>
            <a:r>
              <a:rPr lang="ja-JP" altLang="en-US" sz="1100" dirty="0">
                <a:solidFill>
                  <a:prstClr val="black"/>
                </a:solidFill>
                <a:latin typeface="ＭＳ Ｐゴシック" panose="020B0600070205080204" pitchFamily="50" charset="-128"/>
              </a:rPr>
              <a:t>　</a:t>
            </a:r>
            <a:r>
              <a:rPr lang="ja-JP" altLang="en-US" sz="1100" dirty="0" smtClean="0">
                <a:solidFill>
                  <a:prstClr val="black"/>
                </a:solidFill>
                <a:latin typeface="ＭＳ Ｐゴシック" panose="020B0600070205080204" pitchFamily="50" charset="-128"/>
              </a:rPr>
              <a:t>〇地産地消費都市</a:t>
            </a:r>
            <a:r>
              <a:rPr lang="ja-JP" altLang="en-US" sz="1100" dirty="0">
                <a:solidFill>
                  <a:prstClr val="black"/>
                </a:solidFill>
                <a:latin typeface="ＭＳ Ｐゴシック" panose="020B0600070205080204" pitchFamily="50" charset="-128"/>
              </a:rPr>
              <a:t>　</a:t>
            </a:r>
            <a:r>
              <a:rPr lang="ja-JP" altLang="en-US" sz="1100" dirty="0" smtClean="0">
                <a:solidFill>
                  <a:prstClr val="black"/>
                </a:solidFill>
                <a:latin typeface="ＭＳ Ｐゴシック" panose="020B0600070205080204" pitchFamily="50" charset="-128"/>
              </a:rPr>
              <a:t>〇物質</a:t>
            </a:r>
            <a:r>
              <a:rPr lang="ja-JP" altLang="en-US" sz="1100" dirty="0">
                <a:solidFill>
                  <a:prstClr val="black"/>
                </a:solidFill>
                <a:latin typeface="ＭＳ Ｐゴシック" panose="020B0600070205080204" pitchFamily="50" charset="-128"/>
              </a:rPr>
              <a:t>循環型食料生産</a:t>
            </a:r>
            <a:r>
              <a:rPr lang="ja-JP" altLang="en-US" sz="1100" dirty="0" smtClean="0">
                <a:solidFill>
                  <a:prstClr val="black"/>
                </a:solidFill>
                <a:latin typeface="ＭＳ Ｐゴシック" panose="020B0600070205080204" pitchFamily="50" charset="-128"/>
              </a:rPr>
              <a:t>システム</a:t>
            </a:r>
            <a:r>
              <a:rPr lang="ja-JP" altLang="en-US" sz="1100" dirty="0">
                <a:solidFill>
                  <a:prstClr val="black"/>
                </a:solidFill>
                <a:latin typeface="ＭＳ Ｐゴシック" panose="020B0600070205080204" pitchFamily="50" charset="-128"/>
              </a:rPr>
              <a:t>　</a:t>
            </a:r>
            <a:r>
              <a:rPr lang="ja-JP" altLang="en-US" sz="1100" dirty="0" smtClean="0">
                <a:solidFill>
                  <a:prstClr val="black"/>
                </a:solidFill>
                <a:latin typeface="ＭＳ Ｐゴシック" panose="020B0600070205080204" pitchFamily="50" charset="-128"/>
              </a:rPr>
              <a:t>〇里地里山を含む流域圏研究　　</a:t>
            </a:r>
            <a:r>
              <a:rPr lang="ja-JP" altLang="en-US" sz="1100" dirty="0" smtClean="0">
                <a:solidFill>
                  <a:prstClr val="black"/>
                </a:solidFill>
                <a:latin typeface="Arial" pitchFamily="34" charset="0"/>
              </a:rPr>
              <a:t>　　　　　　　　　　</a:t>
            </a:r>
            <a:endParaRPr lang="en-US" altLang="ja-JP" sz="1100" dirty="0" smtClean="0">
              <a:solidFill>
                <a:prstClr val="black"/>
              </a:solidFill>
              <a:latin typeface="Arial" pitchFamily="34" charset="0"/>
            </a:endParaRPr>
          </a:p>
        </p:txBody>
      </p:sp>
      <p:sp>
        <p:nvSpPr>
          <p:cNvPr id="11" name="テキスト ボックス 10"/>
          <p:cNvSpPr txBox="1"/>
          <p:nvPr/>
        </p:nvSpPr>
        <p:spPr>
          <a:xfrm flipH="1">
            <a:off x="7413867" y="565031"/>
            <a:ext cx="1584000" cy="766800"/>
          </a:xfrm>
          <a:prstGeom prst="rect">
            <a:avLst/>
          </a:prstGeom>
          <a:noFill/>
          <a:ln w="19050">
            <a:solidFill>
              <a:schemeClr val="tx1"/>
            </a:solidFill>
          </a:ln>
        </p:spPr>
        <p:txBody>
          <a:bodyPr wrap="square" rtlCol="0">
            <a:spAutoFit/>
          </a:bodyPr>
          <a:lstStyle/>
          <a:p>
            <a:pPr fontAlgn="base">
              <a:spcBef>
                <a:spcPct val="0"/>
              </a:spcBef>
              <a:spcAft>
                <a:spcPct val="0"/>
              </a:spcAft>
            </a:pPr>
            <a:r>
              <a:rPr lang="ja-JP" altLang="en-US" sz="1400" dirty="0" smtClean="0">
                <a:solidFill>
                  <a:prstClr val="black"/>
                </a:solidFill>
                <a:latin typeface="HGｺﾞｼｯｸE" panose="020B0909000000000000" pitchFamily="49" charset="-128"/>
                <a:ea typeface="HGｺﾞｼｯｸE" panose="020B0909000000000000" pitchFamily="49" charset="-128"/>
              </a:rPr>
              <a:t>シーズ№</a:t>
            </a:r>
            <a:r>
              <a:rPr lang="ja-JP" altLang="en-US" sz="1400" dirty="0">
                <a:solidFill>
                  <a:prstClr val="black"/>
                </a:solidFill>
                <a:latin typeface="Arial" pitchFamily="34" charset="0"/>
              </a:rPr>
              <a:t> </a:t>
            </a:r>
            <a:r>
              <a:rPr lang="ja-JP" altLang="en-US" sz="1400" dirty="0" smtClean="0">
                <a:solidFill>
                  <a:prstClr val="black"/>
                </a:solidFill>
                <a:latin typeface="Arial" pitchFamily="34" charset="0"/>
              </a:rPr>
              <a:t>：</a:t>
            </a:r>
            <a:endParaRPr lang="en-US" altLang="ja-JP" sz="1400" dirty="0" smtClean="0">
              <a:solidFill>
                <a:prstClr val="black"/>
              </a:solidFill>
              <a:latin typeface="Arial" pitchFamily="34" charset="0"/>
            </a:endParaRPr>
          </a:p>
          <a:p>
            <a:pPr fontAlgn="base">
              <a:spcBef>
                <a:spcPct val="0"/>
              </a:spcBef>
              <a:spcAft>
                <a:spcPct val="0"/>
              </a:spcAft>
            </a:pPr>
            <a:r>
              <a:rPr lang="ja-JP" altLang="en-US" sz="1100" dirty="0">
                <a:solidFill>
                  <a:prstClr val="black"/>
                </a:solidFill>
                <a:latin typeface="ＭＳ Ｐゴシック" panose="020B0600070205080204" pitchFamily="50" charset="-128"/>
              </a:rPr>
              <a:t>市</a:t>
            </a:r>
            <a:r>
              <a:rPr lang="ja-JP" altLang="en-US" sz="1100" dirty="0" smtClean="0">
                <a:solidFill>
                  <a:prstClr val="black"/>
                </a:solidFill>
                <a:latin typeface="ＭＳ Ｐゴシック" panose="020B0600070205080204" pitchFamily="50" charset="-128"/>
              </a:rPr>
              <a:t>大：</a:t>
            </a:r>
            <a:r>
              <a:rPr lang="en-US" altLang="ja-JP" sz="1100" dirty="0" smtClean="0">
                <a:solidFill>
                  <a:prstClr val="black"/>
                </a:solidFill>
                <a:latin typeface="ＭＳ Ｐゴシック" panose="020B0600070205080204" pitchFamily="50" charset="-128"/>
              </a:rPr>
              <a:t>3,5, 25, 26, 53, 58</a:t>
            </a:r>
          </a:p>
          <a:p>
            <a:pPr fontAlgn="base">
              <a:spcBef>
                <a:spcPct val="0"/>
              </a:spcBef>
              <a:spcAft>
                <a:spcPct val="0"/>
              </a:spcAft>
            </a:pPr>
            <a:r>
              <a:rPr lang="ja-JP" altLang="en-US" sz="1100" dirty="0" smtClean="0">
                <a:solidFill>
                  <a:prstClr val="black"/>
                </a:solidFill>
                <a:latin typeface="ＭＳ Ｐゴシック" panose="020B0600070205080204" pitchFamily="50" charset="-128"/>
              </a:rPr>
              <a:t>府大：</a:t>
            </a:r>
            <a:r>
              <a:rPr lang="en-US" altLang="ja-JP" sz="1100" dirty="0" smtClean="0">
                <a:solidFill>
                  <a:prstClr val="black"/>
                </a:solidFill>
                <a:latin typeface="ＭＳ Ｐゴシック" panose="020B0600070205080204" pitchFamily="50" charset="-128"/>
              </a:rPr>
              <a:t>30, 38, 39, 48</a:t>
            </a:r>
          </a:p>
          <a:p>
            <a:pPr fontAlgn="base">
              <a:spcBef>
                <a:spcPct val="0"/>
              </a:spcBef>
              <a:spcAft>
                <a:spcPct val="0"/>
              </a:spcAft>
            </a:pPr>
            <a:endParaRPr lang="en-US" altLang="ja-JP" sz="600" b="1" dirty="0">
              <a:solidFill>
                <a:prstClr val="black"/>
              </a:solidFill>
              <a:latin typeface="ＭＳ Ｐゴシック" panose="020B0600070205080204" pitchFamily="50" charset="-128"/>
            </a:endParaRPr>
          </a:p>
        </p:txBody>
      </p:sp>
      <p:grpSp>
        <p:nvGrpSpPr>
          <p:cNvPr id="22" name="グループ化 21"/>
          <p:cNvGrpSpPr/>
          <p:nvPr/>
        </p:nvGrpSpPr>
        <p:grpSpPr>
          <a:xfrm>
            <a:off x="199954" y="2998068"/>
            <a:ext cx="8712970" cy="2808312"/>
            <a:chOff x="179512" y="2341260"/>
            <a:chExt cx="8712970" cy="2808312"/>
          </a:xfrm>
        </p:grpSpPr>
        <p:sp>
          <p:nvSpPr>
            <p:cNvPr id="45" name="ホームベース 44"/>
            <p:cNvSpPr/>
            <p:nvPr/>
          </p:nvSpPr>
          <p:spPr>
            <a:xfrm rot="5400000">
              <a:off x="3311861" y="-791089"/>
              <a:ext cx="2448272" cy="8712970"/>
            </a:xfrm>
            <a:prstGeom prst="homePlate">
              <a:avLst>
                <a:gd name="adj" fmla="val 18119"/>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grpSp>
          <p:nvGrpSpPr>
            <p:cNvPr id="43" name="グループ化 42"/>
            <p:cNvGrpSpPr/>
            <p:nvPr/>
          </p:nvGrpSpPr>
          <p:grpSpPr>
            <a:xfrm>
              <a:off x="323528" y="2413268"/>
              <a:ext cx="1343256" cy="1800200"/>
              <a:chOff x="467544" y="2492896"/>
              <a:chExt cx="1343256" cy="1800200"/>
            </a:xfrm>
          </p:grpSpPr>
          <p:sp>
            <p:nvSpPr>
              <p:cNvPr id="5" name="角丸四角形 4"/>
              <p:cNvSpPr/>
              <p:nvPr/>
            </p:nvSpPr>
            <p:spPr>
              <a:xfrm>
                <a:off x="467544" y="2746092"/>
                <a:ext cx="1343256" cy="1547004"/>
              </a:xfrm>
              <a:prstGeom prst="round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t" anchorCtr="0"/>
              <a:lstStyle/>
              <a:p>
                <a:pPr fontAlgn="base">
                  <a:spcBef>
                    <a:spcPct val="0"/>
                  </a:spcBef>
                  <a:spcAft>
                    <a:spcPct val="0"/>
                  </a:spcAft>
                </a:pPr>
                <a:endParaRPr lang="en-US" altLang="ja-JP" sz="1100" dirty="0">
                  <a:solidFill>
                    <a:prstClr val="black"/>
                  </a:solidFill>
                </a:endParaRPr>
              </a:p>
              <a:p>
                <a:pPr marL="171450" indent="-171450" fontAlgn="base">
                  <a:spcBef>
                    <a:spcPct val="0"/>
                  </a:spcBef>
                  <a:spcAft>
                    <a:spcPct val="0"/>
                  </a:spcAft>
                  <a:buFont typeface="Wingdings" panose="05000000000000000000" pitchFamily="2" charset="2"/>
                  <a:buChar char="Ø"/>
                </a:pPr>
                <a:r>
                  <a:rPr lang="ja-JP" altLang="en-US" sz="1100" dirty="0" smtClean="0">
                    <a:solidFill>
                      <a:prstClr val="black"/>
                    </a:solidFill>
                  </a:rPr>
                  <a:t>周辺環境調査</a:t>
                </a:r>
                <a:endParaRPr lang="en-US" altLang="ja-JP" sz="1100" dirty="0" smtClean="0">
                  <a:solidFill>
                    <a:prstClr val="black"/>
                  </a:solidFill>
                </a:endParaRPr>
              </a:p>
              <a:p>
                <a:pPr marL="171450" indent="-171450" fontAlgn="base">
                  <a:spcBef>
                    <a:spcPct val="0"/>
                  </a:spcBef>
                  <a:spcAft>
                    <a:spcPct val="0"/>
                  </a:spcAft>
                  <a:buFont typeface="Wingdings" panose="05000000000000000000" pitchFamily="2" charset="2"/>
                  <a:buChar char="Ø"/>
                </a:pPr>
                <a:r>
                  <a:rPr lang="ja-JP" altLang="en-US" sz="1100" dirty="0" smtClean="0">
                    <a:solidFill>
                      <a:prstClr val="black"/>
                    </a:solidFill>
                  </a:rPr>
                  <a:t>物質収支</a:t>
                </a:r>
                <a:endParaRPr lang="en-US" altLang="ja-JP" sz="1100" dirty="0" smtClean="0">
                  <a:solidFill>
                    <a:prstClr val="black"/>
                  </a:solidFill>
                </a:endParaRPr>
              </a:p>
              <a:p>
                <a:pPr marL="171450" indent="-171450" defTabSz="1074738" fontAlgn="base">
                  <a:spcBef>
                    <a:spcPct val="0"/>
                  </a:spcBef>
                  <a:spcAft>
                    <a:spcPct val="0"/>
                  </a:spcAft>
                  <a:buFont typeface="Wingdings" panose="05000000000000000000" pitchFamily="2" charset="2"/>
                  <a:buChar char="Ø"/>
                </a:pPr>
                <a:r>
                  <a:rPr lang="ja-JP" altLang="en-US" sz="1100" dirty="0" smtClean="0">
                    <a:solidFill>
                      <a:prstClr val="black"/>
                    </a:solidFill>
                  </a:rPr>
                  <a:t>ｴﾈﾙｷﾞｰ収支</a:t>
                </a:r>
                <a:endParaRPr lang="en-US" altLang="ja-JP" sz="1100" dirty="0" smtClean="0">
                  <a:solidFill>
                    <a:prstClr val="black"/>
                  </a:solidFill>
                </a:endParaRPr>
              </a:p>
              <a:p>
                <a:pPr marL="171450" indent="-171450" fontAlgn="base">
                  <a:spcBef>
                    <a:spcPct val="0"/>
                  </a:spcBef>
                  <a:spcAft>
                    <a:spcPct val="0"/>
                  </a:spcAft>
                  <a:buFont typeface="Wingdings" panose="05000000000000000000" pitchFamily="2" charset="2"/>
                  <a:buChar char="Ø"/>
                </a:pPr>
                <a:r>
                  <a:rPr lang="ja-JP" altLang="en-US" sz="1100" dirty="0">
                    <a:solidFill>
                      <a:prstClr val="black"/>
                    </a:solidFill>
                  </a:rPr>
                  <a:t>人口動態</a:t>
                </a:r>
                <a:endParaRPr lang="en-US" altLang="ja-JP" sz="1100" dirty="0">
                  <a:solidFill>
                    <a:prstClr val="black"/>
                  </a:solidFill>
                </a:endParaRPr>
              </a:p>
              <a:p>
                <a:pPr marL="171450" indent="-171450" fontAlgn="base">
                  <a:spcBef>
                    <a:spcPct val="0"/>
                  </a:spcBef>
                  <a:spcAft>
                    <a:spcPct val="0"/>
                  </a:spcAft>
                  <a:buFont typeface="Wingdings" panose="05000000000000000000" pitchFamily="2" charset="2"/>
                  <a:buChar char="Ø"/>
                </a:pPr>
                <a:r>
                  <a:rPr lang="ja-JP" altLang="en-US" sz="1100" dirty="0">
                    <a:solidFill>
                      <a:prstClr val="black"/>
                    </a:solidFill>
                  </a:rPr>
                  <a:t>居住</a:t>
                </a:r>
                <a:r>
                  <a:rPr lang="ja-JP" altLang="en-US" sz="1100" dirty="0" smtClean="0">
                    <a:solidFill>
                      <a:prstClr val="black"/>
                    </a:solidFill>
                  </a:rPr>
                  <a:t>実態</a:t>
                </a:r>
                <a:endParaRPr lang="en-US" altLang="ja-JP" sz="1100" dirty="0" smtClean="0">
                  <a:solidFill>
                    <a:prstClr val="black"/>
                  </a:solidFill>
                </a:endParaRPr>
              </a:p>
              <a:p>
                <a:pPr marL="171450" indent="-171450" fontAlgn="base">
                  <a:spcBef>
                    <a:spcPct val="0"/>
                  </a:spcBef>
                  <a:spcAft>
                    <a:spcPct val="0"/>
                  </a:spcAft>
                  <a:buFont typeface="Wingdings" panose="05000000000000000000" pitchFamily="2" charset="2"/>
                  <a:buChar char="Ø"/>
                </a:pPr>
                <a:r>
                  <a:rPr lang="ja-JP" altLang="en-US" sz="1100" dirty="0" smtClean="0">
                    <a:solidFill>
                      <a:prstClr val="black"/>
                    </a:solidFill>
                  </a:rPr>
                  <a:t>経済産業動向</a:t>
                </a:r>
                <a:endParaRPr lang="en-US" altLang="ja-JP" sz="1100" dirty="0">
                  <a:solidFill>
                    <a:prstClr val="black"/>
                  </a:solidFill>
                </a:endParaRPr>
              </a:p>
              <a:p>
                <a:pPr defTabSz="1074738" fontAlgn="base">
                  <a:spcBef>
                    <a:spcPct val="0"/>
                  </a:spcBef>
                  <a:spcAft>
                    <a:spcPct val="0"/>
                  </a:spcAft>
                </a:pPr>
                <a:r>
                  <a:rPr lang="ja-JP" altLang="en-US" sz="1100" dirty="0" smtClean="0">
                    <a:solidFill>
                      <a:prstClr val="black"/>
                    </a:solidFill>
                  </a:rPr>
                  <a:t>　　　　　　　　  </a:t>
                </a:r>
                <a:r>
                  <a:rPr lang="ja-JP" altLang="en-US" sz="900" dirty="0" smtClean="0">
                    <a:solidFill>
                      <a:prstClr val="black"/>
                    </a:solidFill>
                  </a:rPr>
                  <a:t>等</a:t>
                </a:r>
                <a:r>
                  <a:rPr lang="ja-JP" altLang="en-US" sz="1100" dirty="0" smtClean="0">
                    <a:solidFill>
                      <a:prstClr val="black"/>
                    </a:solidFill>
                  </a:rPr>
                  <a:t>　</a:t>
                </a:r>
                <a:endParaRPr lang="en-US" altLang="ja-JP" sz="1100" dirty="0" smtClean="0">
                  <a:solidFill>
                    <a:prstClr val="black"/>
                  </a:solidFill>
                </a:endParaRPr>
              </a:p>
              <a:p>
                <a:pPr fontAlgn="base">
                  <a:spcBef>
                    <a:spcPct val="0"/>
                  </a:spcBef>
                  <a:spcAft>
                    <a:spcPct val="0"/>
                  </a:spcAft>
                </a:pPr>
                <a:endParaRPr lang="ja-JP" altLang="en-US" sz="1100" dirty="0">
                  <a:solidFill>
                    <a:prstClr val="black"/>
                  </a:solidFill>
                </a:endParaRPr>
              </a:p>
            </p:txBody>
          </p:sp>
          <p:sp>
            <p:nvSpPr>
              <p:cNvPr id="12" name="テキスト ボックス 11"/>
              <p:cNvSpPr txBox="1"/>
              <p:nvPr/>
            </p:nvSpPr>
            <p:spPr>
              <a:xfrm>
                <a:off x="575556" y="2492896"/>
                <a:ext cx="1127232" cy="461665"/>
              </a:xfrm>
              <a:prstGeom prst="rect">
                <a:avLst/>
              </a:prstGeom>
              <a:solidFill>
                <a:schemeClr val="accent6">
                  <a:lumMod val="40000"/>
                  <a:lumOff val="60000"/>
                </a:schemeClr>
              </a:solidFill>
              <a:ln>
                <a:solidFill>
                  <a:schemeClr val="accent6">
                    <a:lumMod val="40000"/>
                    <a:lumOff val="60000"/>
                  </a:schemeClr>
                </a:solidFill>
              </a:ln>
              <a:effectLst>
                <a:outerShdw blurRad="50800" dist="38100" dir="2700000" algn="tl" rotWithShape="0">
                  <a:prstClr val="black">
                    <a:alpha val="40000"/>
                  </a:prstClr>
                </a:outerShdw>
              </a:effectLst>
            </p:spPr>
            <p:txBody>
              <a:bodyPr wrap="none" rtlCol="0">
                <a:spAutoFit/>
              </a:bodyPr>
              <a:lstStyle/>
              <a:p>
                <a:pPr algn="ctr" fontAlgn="base">
                  <a:spcBef>
                    <a:spcPct val="0"/>
                  </a:spcBef>
                  <a:spcAft>
                    <a:spcPct val="0"/>
                  </a:spcAft>
                </a:pPr>
                <a:r>
                  <a:rPr lang="ja-JP" altLang="en-US" sz="1200" b="1" dirty="0" smtClean="0">
                    <a:solidFill>
                      <a:prstClr val="black"/>
                    </a:solidFill>
                    <a:latin typeface="Arial" pitchFamily="34" charset="0"/>
                  </a:rPr>
                  <a:t>データ収集・</a:t>
                </a:r>
                <a:endParaRPr lang="en-US" altLang="ja-JP" sz="1200" b="1" dirty="0" smtClean="0">
                  <a:solidFill>
                    <a:prstClr val="black"/>
                  </a:solidFill>
                  <a:latin typeface="Arial" pitchFamily="34" charset="0"/>
                </a:endParaRPr>
              </a:p>
              <a:p>
                <a:pPr algn="ctr" fontAlgn="base">
                  <a:spcBef>
                    <a:spcPct val="0"/>
                  </a:spcBef>
                  <a:spcAft>
                    <a:spcPct val="0"/>
                  </a:spcAft>
                </a:pPr>
                <a:r>
                  <a:rPr lang="ja-JP" altLang="en-US" sz="1200" b="1" dirty="0" smtClean="0">
                    <a:solidFill>
                      <a:prstClr val="black"/>
                    </a:solidFill>
                    <a:latin typeface="Arial" pitchFamily="34" charset="0"/>
                  </a:rPr>
                  <a:t>フィールド調査</a:t>
                </a:r>
                <a:endParaRPr lang="ja-JP" altLang="en-US" sz="1200" b="1" dirty="0">
                  <a:solidFill>
                    <a:prstClr val="black"/>
                  </a:solidFill>
                  <a:latin typeface="Arial" pitchFamily="34" charset="0"/>
                </a:endParaRPr>
              </a:p>
            </p:txBody>
          </p:sp>
        </p:grpSp>
        <p:grpSp>
          <p:nvGrpSpPr>
            <p:cNvPr id="20" name="グループ化 19"/>
            <p:cNvGrpSpPr/>
            <p:nvPr/>
          </p:nvGrpSpPr>
          <p:grpSpPr>
            <a:xfrm>
              <a:off x="1990513" y="2466112"/>
              <a:ext cx="1789400" cy="1747356"/>
              <a:chOff x="1990513" y="2545740"/>
              <a:chExt cx="1789400" cy="1747356"/>
            </a:xfrm>
          </p:grpSpPr>
          <p:sp>
            <p:nvSpPr>
              <p:cNvPr id="13" name="角丸四角形 12"/>
              <p:cNvSpPr/>
              <p:nvPr/>
            </p:nvSpPr>
            <p:spPr>
              <a:xfrm>
                <a:off x="1990513" y="2708920"/>
                <a:ext cx="1789400" cy="1584176"/>
              </a:xfrm>
              <a:prstGeom prst="round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t" anchorCtr="0"/>
              <a:lstStyle/>
              <a:p>
                <a:pPr marL="171450" indent="-171450" fontAlgn="base">
                  <a:lnSpc>
                    <a:spcPts val="1500"/>
                  </a:lnSpc>
                  <a:spcBef>
                    <a:spcPct val="0"/>
                  </a:spcBef>
                  <a:spcAft>
                    <a:spcPct val="0"/>
                  </a:spcAft>
                  <a:buFont typeface="Wingdings" panose="05000000000000000000" pitchFamily="2" charset="2"/>
                  <a:buChar char="Ø"/>
                </a:pPr>
                <a:r>
                  <a:rPr lang="ja-JP" altLang="en-US" sz="1100" b="1" dirty="0" smtClean="0">
                    <a:solidFill>
                      <a:prstClr val="black"/>
                    </a:solidFill>
                  </a:rPr>
                  <a:t>要素技術</a:t>
                </a:r>
                <a:endParaRPr lang="en-US" altLang="ja-JP" sz="1100" b="1" dirty="0" smtClean="0">
                  <a:solidFill>
                    <a:prstClr val="black"/>
                  </a:solidFill>
                </a:endParaRPr>
              </a:p>
              <a:p>
                <a:pPr fontAlgn="base">
                  <a:spcBef>
                    <a:spcPct val="0"/>
                  </a:spcBef>
                  <a:spcAft>
                    <a:spcPct val="0"/>
                  </a:spcAft>
                </a:pPr>
                <a:r>
                  <a:rPr lang="ja-JP" altLang="en-US" sz="800" dirty="0">
                    <a:solidFill>
                      <a:prstClr val="black"/>
                    </a:solidFill>
                  </a:rPr>
                  <a:t>　</a:t>
                </a:r>
                <a:r>
                  <a:rPr lang="ja-JP" altLang="en-US" sz="800" dirty="0" smtClean="0">
                    <a:solidFill>
                      <a:prstClr val="black"/>
                    </a:solidFill>
                  </a:rPr>
                  <a:t>　・下水汚泥からのﾘﾝ抽出</a:t>
                </a:r>
                <a:endParaRPr lang="en-US" altLang="ja-JP" sz="800" dirty="0" smtClean="0">
                  <a:solidFill>
                    <a:prstClr val="black"/>
                  </a:solidFill>
                </a:endParaRPr>
              </a:p>
              <a:p>
                <a:pPr fontAlgn="base">
                  <a:spcBef>
                    <a:spcPct val="0"/>
                  </a:spcBef>
                  <a:spcAft>
                    <a:spcPct val="0"/>
                  </a:spcAft>
                </a:pPr>
                <a:r>
                  <a:rPr lang="ja-JP" altLang="en-US" sz="800" dirty="0">
                    <a:solidFill>
                      <a:prstClr val="black"/>
                    </a:solidFill>
                  </a:rPr>
                  <a:t>　　・ﾒﾀﾝ発酵によるｴﾈﾙｷﾞｰ創出</a:t>
                </a:r>
                <a:endParaRPr lang="en-US" altLang="ja-JP" sz="800" dirty="0">
                  <a:solidFill>
                    <a:prstClr val="black"/>
                  </a:solidFill>
                </a:endParaRPr>
              </a:p>
              <a:p>
                <a:pPr fontAlgn="base">
                  <a:spcBef>
                    <a:spcPct val="0"/>
                  </a:spcBef>
                  <a:spcAft>
                    <a:spcPct val="0"/>
                  </a:spcAft>
                </a:pPr>
                <a:r>
                  <a:rPr lang="ja-JP" altLang="en-US" sz="800" dirty="0">
                    <a:solidFill>
                      <a:prstClr val="black"/>
                    </a:solidFill>
                  </a:rPr>
                  <a:t>　</a:t>
                </a:r>
                <a:r>
                  <a:rPr lang="ja-JP" altLang="en-US" sz="800" dirty="0" smtClean="0">
                    <a:solidFill>
                      <a:prstClr val="black"/>
                    </a:solidFill>
                  </a:rPr>
                  <a:t>　・焼却灰からの有用金属回収</a:t>
                </a:r>
                <a:endParaRPr lang="en-US" altLang="ja-JP" sz="800" dirty="0">
                  <a:solidFill>
                    <a:prstClr val="black"/>
                  </a:solidFill>
                </a:endParaRPr>
              </a:p>
              <a:p>
                <a:pPr fontAlgn="base">
                  <a:spcBef>
                    <a:spcPct val="0"/>
                  </a:spcBef>
                  <a:spcAft>
                    <a:spcPct val="0"/>
                  </a:spcAft>
                </a:pPr>
                <a:r>
                  <a:rPr lang="ja-JP" altLang="en-US" sz="800" dirty="0" smtClean="0">
                    <a:solidFill>
                      <a:prstClr val="black"/>
                    </a:solidFill>
                  </a:rPr>
                  <a:t>　</a:t>
                </a:r>
                <a:r>
                  <a:rPr lang="ja-JP" altLang="en-US" sz="800" dirty="0">
                    <a:solidFill>
                      <a:prstClr val="black"/>
                    </a:solidFill>
                  </a:rPr>
                  <a:t>　</a:t>
                </a:r>
                <a:r>
                  <a:rPr lang="ja-JP" altLang="en-US" sz="800" dirty="0" smtClean="0">
                    <a:solidFill>
                      <a:prstClr val="black"/>
                    </a:solidFill>
                  </a:rPr>
                  <a:t>・有害物質の新規処理法</a:t>
                </a:r>
                <a:r>
                  <a:rPr lang="ja-JP" altLang="en-US" sz="800" dirty="0">
                    <a:solidFill>
                      <a:prstClr val="black"/>
                    </a:solidFill>
                  </a:rPr>
                  <a:t> </a:t>
                </a:r>
                <a:r>
                  <a:rPr lang="ja-JP" altLang="en-US" sz="800" dirty="0" smtClean="0">
                    <a:solidFill>
                      <a:prstClr val="black"/>
                    </a:solidFill>
                  </a:rPr>
                  <a:t> </a:t>
                </a:r>
                <a:r>
                  <a:rPr lang="ja-JP" altLang="en-US" sz="800" dirty="0">
                    <a:solidFill>
                      <a:prstClr val="black"/>
                    </a:solidFill>
                  </a:rPr>
                  <a:t>等</a:t>
                </a:r>
                <a:endParaRPr lang="en-US" altLang="ja-JP" sz="800" dirty="0" smtClean="0">
                  <a:solidFill>
                    <a:prstClr val="black"/>
                  </a:solidFill>
                </a:endParaRPr>
              </a:p>
              <a:p>
                <a:pPr marL="171450" indent="-171450" fontAlgn="base">
                  <a:lnSpc>
                    <a:spcPts val="1500"/>
                  </a:lnSpc>
                  <a:spcBef>
                    <a:spcPct val="0"/>
                  </a:spcBef>
                  <a:spcAft>
                    <a:spcPct val="0"/>
                  </a:spcAft>
                  <a:buFont typeface="Wingdings" panose="05000000000000000000" pitchFamily="2" charset="2"/>
                  <a:buChar char="Ø"/>
                </a:pPr>
                <a:r>
                  <a:rPr lang="ja-JP" altLang="en-US" sz="1100" b="1" dirty="0" smtClean="0">
                    <a:solidFill>
                      <a:prstClr val="black"/>
                    </a:solidFill>
                  </a:rPr>
                  <a:t>システム技術</a:t>
                </a:r>
                <a:endParaRPr lang="en-US" altLang="ja-JP" sz="1100" b="1" dirty="0" smtClean="0">
                  <a:solidFill>
                    <a:prstClr val="black"/>
                  </a:solidFill>
                </a:endParaRPr>
              </a:p>
              <a:p>
                <a:pPr fontAlgn="base">
                  <a:spcBef>
                    <a:spcPct val="0"/>
                  </a:spcBef>
                  <a:spcAft>
                    <a:spcPct val="0"/>
                  </a:spcAft>
                </a:pPr>
                <a:r>
                  <a:rPr lang="ja-JP" altLang="en-US" sz="800" dirty="0" smtClean="0">
                    <a:solidFill>
                      <a:prstClr val="black"/>
                    </a:solidFill>
                  </a:rPr>
                  <a:t>　　・合理的なシステム構築</a:t>
                </a:r>
                <a:endParaRPr lang="en-US" altLang="ja-JP" sz="800" dirty="0" smtClean="0">
                  <a:solidFill>
                    <a:prstClr val="black"/>
                  </a:solidFill>
                </a:endParaRPr>
              </a:p>
              <a:p>
                <a:pPr fontAlgn="base">
                  <a:spcBef>
                    <a:spcPct val="0"/>
                  </a:spcBef>
                  <a:spcAft>
                    <a:spcPct val="0"/>
                  </a:spcAft>
                </a:pPr>
                <a:r>
                  <a:rPr lang="ja-JP" altLang="en-US" sz="800" dirty="0">
                    <a:solidFill>
                      <a:prstClr val="black"/>
                    </a:solidFill>
                  </a:rPr>
                  <a:t>　</a:t>
                </a:r>
                <a:r>
                  <a:rPr lang="ja-JP" altLang="en-US" sz="800" dirty="0" smtClean="0">
                    <a:solidFill>
                      <a:prstClr val="black"/>
                    </a:solidFill>
                  </a:rPr>
                  <a:t>　・</a:t>
                </a:r>
                <a:r>
                  <a:rPr lang="en-US" altLang="ja-JP" sz="800" dirty="0" smtClean="0">
                    <a:solidFill>
                      <a:prstClr val="black"/>
                    </a:solidFill>
                  </a:rPr>
                  <a:t>GIS</a:t>
                </a:r>
                <a:r>
                  <a:rPr lang="ja-JP" altLang="en-US" sz="800" dirty="0" smtClean="0">
                    <a:solidFill>
                      <a:prstClr val="black"/>
                    </a:solidFill>
                  </a:rPr>
                  <a:t>の活用　　　　　　　　　</a:t>
                </a:r>
                <a:r>
                  <a:rPr lang="ja-JP" altLang="en-US" sz="800" dirty="0">
                    <a:solidFill>
                      <a:prstClr val="black"/>
                    </a:solidFill>
                  </a:rPr>
                  <a:t>等</a:t>
                </a:r>
                <a:endParaRPr lang="en-US" altLang="ja-JP" sz="800" dirty="0">
                  <a:solidFill>
                    <a:prstClr val="black"/>
                  </a:solidFill>
                </a:endParaRPr>
              </a:p>
              <a:p>
                <a:pPr marL="171450" indent="-171450" fontAlgn="base">
                  <a:spcBef>
                    <a:spcPct val="0"/>
                  </a:spcBef>
                  <a:spcAft>
                    <a:spcPct val="0"/>
                  </a:spcAft>
                  <a:buFont typeface="Wingdings" panose="05000000000000000000" pitchFamily="2" charset="2"/>
                  <a:buChar char="Ø"/>
                </a:pPr>
                <a:r>
                  <a:rPr lang="ja-JP" altLang="en-US" sz="1100" b="1" dirty="0" smtClean="0">
                    <a:solidFill>
                      <a:prstClr val="black"/>
                    </a:solidFill>
                  </a:rPr>
                  <a:t>評価技術</a:t>
                </a:r>
                <a:endParaRPr lang="en-US" altLang="ja-JP" sz="1100" b="1" dirty="0" smtClean="0">
                  <a:solidFill>
                    <a:prstClr val="black"/>
                  </a:solidFill>
                </a:endParaRPr>
              </a:p>
              <a:p>
                <a:pPr fontAlgn="base">
                  <a:spcBef>
                    <a:spcPct val="0"/>
                  </a:spcBef>
                  <a:spcAft>
                    <a:spcPct val="0"/>
                  </a:spcAft>
                </a:pPr>
                <a:r>
                  <a:rPr lang="ja-JP" altLang="en-US" sz="800" dirty="0">
                    <a:solidFill>
                      <a:prstClr val="black"/>
                    </a:solidFill>
                  </a:rPr>
                  <a:t>　</a:t>
                </a:r>
                <a:r>
                  <a:rPr lang="ja-JP" altLang="en-US" sz="800" dirty="0" smtClean="0">
                    <a:solidFill>
                      <a:prstClr val="black"/>
                    </a:solidFill>
                  </a:rPr>
                  <a:t>　・各種評価指標の開発　　</a:t>
                </a:r>
                <a:r>
                  <a:rPr lang="ja-JP" altLang="en-US" sz="800" dirty="0">
                    <a:solidFill>
                      <a:prstClr val="black"/>
                    </a:solidFill>
                  </a:rPr>
                  <a:t>等</a:t>
                </a:r>
                <a:endParaRPr lang="ja-JP" altLang="en-US" sz="1100" dirty="0">
                  <a:solidFill>
                    <a:prstClr val="black"/>
                  </a:solidFill>
                </a:endParaRPr>
              </a:p>
            </p:txBody>
          </p:sp>
          <p:sp>
            <p:nvSpPr>
              <p:cNvPr id="14" name="テキスト ボックス 13"/>
              <p:cNvSpPr txBox="1"/>
              <p:nvPr/>
            </p:nvSpPr>
            <p:spPr>
              <a:xfrm>
                <a:off x="2411760" y="2545740"/>
                <a:ext cx="954107" cy="276999"/>
              </a:xfrm>
              <a:prstGeom prst="rect">
                <a:avLst/>
              </a:prstGeom>
              <a:solidFill>
                <a:schemeClr val="accent6">
                  <a:lumMod val="40000"/>
                  <a:lumOff val="60000"/>
                </a:schemeClr>
              </a:solidFill>
              <a:ln>
                <a:solidFill>
                  <a:schemeClr val="accent6">
                    <a:lumMod val="40000"/>
                    <a:lumOff val="60000"/>
                  </a:schemeClr>
                </a:solidFill>
              </a:ln>
              <a:effectLst>
                <a:outerShdw blurRad="50800" dist="38100" dir="2700000" algn="tl" rotWithShape="0">
                  <a:prstClr val="black">
                    <a:alpha val="40000"/>
                  </a:prstClr>
                </a:outerShdw>
              </a:effectLst>
            </p:spPr>
            <p:txBody>
              <a:bodyPr wrap="none" rtlCol="0">
                <a:spAutoFit/>
              </a:bodyPr>
              <a:lstStyle/>
              <a:p>
                <a:pPr algn="ctr" fontAlgn="base">
                  <a:spcBef>
                    <a:spcPct val="0"/>
                  </a:spcBef>
                  <a:spcAft>
                    <a:spcPct val="0"/>
                  </a:spcAft>
                </a:pPr>
                <a:r>
                  <a:rPr lang="ja-JP" altLang="en-US" sz="1200" b="1" dirty="0" smtClean="0">
                    <a:solidFill>
                      <a:prstClr val="black"/>
                    </a:solidFill>
                    <a:latin typeface="Arial" pitchFamily="34" charset="0"/>
                  </a:rPr>
                  <a:t>新技術開発</a:t>
                </a:r>
                <a:endParaRPr lang="ja-JP" altLang="en-US" sz="1200" b="1" dirty="0">
                  <a:solidFill>
                    <a:prstClr val="black"/>
                  </a:solidFill>
                  <a:latin typeface="Arial" pitchFamily="34" charset="0"/>
                </a:endParaRPr>
              </a:p>
            </p:txBody>
          </p:sp>
        </p:grpSp>
        <p:sp>
          <p:nvSpPr>
            <p:cNvPr id="17" name="角丸四角形 16"/>
            <p:cNvSpPr/>
            <p:nvPr/>
          </p:nvSpPr>
          <p:spPr>
            <a:xfrm>
              <a:off x="7596336" y="2629292"/>
              <a:ext cx="1080120" cy="1584176"/>
            </a:xfrm>
            <a:prstGeom prst="round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t" anchorCtr="0"/>
            <a:lstStyle/>
            <a:p>
              <a:pPr marL="285750" indent="-285750" fontAlgn="base">
                <a:spcBef>
                  <a:spcPct val="0"/>
                </a:spcBef>
                <a:spcAft>
                  <a:spcPct val="0"/>
                </a:spcAft>
                <a:buFont typeface="Wingdings" panose="05000000000000000000" pitchFamily="2" charset="2"/>
                <a:buChar char="Ø"/>
              </a:pPr>
              <a:endParaRPr lang="en-US" altLang="ja-JP" sz="1100" dirty="0" smtClean="0">
                <a:solidFill>
                  <a:prstClr val="black"/>
                </a:solidFill>
              </a:endParaRPr>
            </a:p>
            <a:p>
              <a:pPr algn="ctr" fontAlgn="base">
                <a:spcBef>
                  <a:spcPct val="0"/>
                </a:spcBef>
                <a:spcAft>
                  <a:spcPct val="0"/>
                </a:spcAft>
              </a:pPr>
              <a:r>
                <a:rPr lang="ja-JP" altLang="en-US" sz="1100" b="1" dirty="0" smtClean="0">
                  <a:solidFill>
                    <a:prstClr val="black"/>
                  </a:solidFill>
                </a:rPr>
                <a:t>実規模施設に導入</a:t>
              </a:r>
              <a:endParaRPr lang="ja-JP" altLang="en-US" sz="1100" b="1" dirty="0">
                <a:solidFill>
                  <a:prstClr val="black"/>
                </a:solidFill>
              </a:endParaRPr>
            </a:p>
          </p:txBody>
        </p:sp>
        <p:sp>
          <p:nvSpPr>
            <p:cNvPr id="18" name="テキスト ボックス 17"/>
            <p:cNvSpPr txBox="1"/>
            <p:nvPr/>
          </p:nvSpPr>
          <p:spPr>
            <a:xfrm>
              <a:off x="7732221" y="2466112"/>
              <a:ext cx="800219" cy="276999"/>
            </a:xfrm>
            <a:prstGeom prst="rect">
              <a:avLst/>
            </a:prstGeom>
            <a:solidFill>
              <a:schemeClr val="accent6">
                <a:lumMod val="40000"/>
                <a:lumOff val="60000"/>
              </a:schemeClr>
            </a:solidFill>
            <a:ln>
              <a:solidFill>
                <a:schemeClr val="accent6">
                  <a:lumMod val="40000"/>
                  <a:lumOff val="60000"/>
                </a:schemeClr>
              </a:solidFill>
            </a:ln>
            <a:effectLst>
              <a:outerShdw blurRad="50800" dist="38100" dir="2700000" algn="tl" rotWithShape="0">
                <a:prstClr val="black">
                  <a:alpha val="40000"/>
                </a:prstClr>
              </a:outerShdw>
            </a:effectLst>
          </p:spPr>
          <p:txBody>
            <a:bodyPr wrap="none" rtlCol="0">
              <a:spAutoFit/>
            </a:bodyPr>
            <a:lstStyle/>
            <a:p>
              <a:pPr algn="ctr" fontAlgn="base">
                <a:spcBef>
                  <a:spcPct val="0"/>
                </a:spcBef>
                <a:spcAft>
                  <a:spcPct val="0"/>
                </a:spcAft>
              </a:pPr>
              <a:r>
                <a:rPr lang="ja-JP" altLang="en-US" sz="1200" b="1" dirty="0" smtClean="0">
                  <a:solidFill>
                    <a:prstClr val="black"/>
                  </a:solidFill>
                  <a:latin typeface="Arial" pitchFamily="34" charset="0"/>
                </a:rPr>
                <a:t>社会実装</a:t>
              </a:r>
              <a:endParaRPr lang="ja-JP" altLang="en-US" sz="1200" b="1" dirty="0">
                <a:solidFill>
                  <a:prstClr val="black"/>
                </a:solidFill>
                <a:latin typeface="Arial" pitchFamily="34" charset="0"/>
              </a:endParaRPr>
            </a:p>
          </p:txBody>
        </p:sp>
        <p:sp>
          <p:nvSpPr>
            <p:cNvPr id="19" name="正方形/長方形 18"/>
            <p:cNvSpPr/>
            <p:nvPr/>
          </p:nvSpPr>
          <p:spPr>
            <a:xfrm>
              <a:off x="3779913" y="4861540"/>
              <a:ext cx="1374748" cy="288032"/>
            </a:xfrm>
            <a:prstGeom prst="rect">
              <a:avLst/>
            </a:prstGeom>
            <a:solidFill>
              <a:schemeClr val="accent6">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400" dirty="0" smtClean="0">
                  <a:solidFill>
                    <a:prstClr val="white"/>
                  </a:solidFill>
                </a:rPr>
                <a:t>人材育成</a:t>
              </a:r>
              <a:endParaRPr lang="ja-JP" altLang="en-US" sz="1400" dirty="0">
                <a:solidFill>
                  <a:prstClr val="white"/>
                </a:solidFill>
              </a:endParaRPr>
            </a:p>
          </p:txBody>
        </p:sp>
        <p:grpSp>
          <p:nvGrpSpPr>
            <p:cNvPr id="40" name="グループ化 39"/>
            <p:cNvGrpSpPr/>
            <p:nvPr/>
          </p:nvGrpSpPr>
          <p:grpSpPr>
            <a:xfrm>
              <a:off x="5724128" y="2466112"/>
              <a:ext cx="1512168" cy="1747356"/>
              <a:chOff x="5652120" y="2545740"/>
              <a:chExt cx="1512168" cy="1603340"/>
            </a:xfrm>
          </p:grpSpPr>
          <p:sp>
            <p:nvSpPr>
              <p:cNvPr id="15" name="角丸四角形 14"/>
              <p:cNvSpPr/>
              <p:nvPr/>
            </p:nvSpPr>
            <p:spPr>
              <a:xfrm>
                <a:off x="5652120" y="2708920"/>
                <a:ext cx="1512168" cy="1440160"/>
              </a:xfrm>
              <a:prstGeom prst="round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t" anchorCtr="0"/>
              <a:lstStyle/>
              <a:p>
                <a:pPr marL="285750" indent="-285750" fontAlgn="base">
                  <a:spcBef>
                    <a:spcPct val="0"/>
                  </a:spcBef>
                  <a:spcAft>
                    <a:spcPct val="0"/>
                  </a:spcAft>
                  <a:buFont typeface="Wingdings" panose="05000000000000000000" pitchFamily="2" charset="2"/>
                  <a:buChar char="Ø"/>
                </a:pPr>
                <a:endParaRPr lang="en-US" altLang="ja-JP" sz="1100" dirty="0" smtClean="0">
                  <a:solidFill>
                    <a:prstClr val="black"/>
                  </a:solidFill>
                </a:endParaRPr>
              </a:p>
              <a:p>
                <a:pPr marL="285750" indent="-285750" fontAlgn="base">
                  <a:spcBef>
                    <a:spcPct val="0"/>
                  </a:spcBef>
                  <a:spcAft>
                    <a:spcPct val="0"/>
                  </a:spcAft>
                  <a:buFont typeface="Wingdings" panose="05000000000000000000" pitchFamily="2" charset="2"/>
                  <a:buChar char="Ø"/>
                </a:pPr>
                <a:endParaRPr lang="en-US" altLang="ja-JP" sz="900" dirty="0" smtClean="0">
                  <a:solidFill>
                    <a:prstClr val="black"/>
                  </a:solidFill>
                </a:endParaRPr>
              </a:p>
              <a:p>
                <a:pPr marL="285750" indent="-285750" fontAlgn="base">
                  <a:spcBef>
                    <a:spcPct val="0"/>
                  </a:spcBef>
                  <a:spcAft>
                    <a:spcPct val="0"/>
                  </a:spcAft>
                  <a:buFont typeface="Wingdings" panose="05000000000000000000" pitchFamily="2" charset="2"/>
                  <a:buChar char="Ø"/>
                </a:pPr>
                <a:endParaRPr lang="en-US" altLang="ja-JP" sz="900" dirty="0" smtClean="0">
                  <a:solidFill>
                    <a:prstClr val="black"/>
                  </a:solidFill>
                </a:endParaRPr>
              </a:p>
              <a:p>
                <a:pPr fontAlgn="base">
                  <a:spcBef>
                    <a:spcPct val="0"/>
                  </a:spcBef>
                  <a:spcAft>
                    <a:spcPct val="0"/>
                  </a:spcAft>
                </a:pPr>
                <a:r>
                  <a:rPr lang="ja-JP" altLang="en-US" sz="900" dirty="0" smtClean="0">
                    <a:solidFill>
                      <a:prstClr val="black"/>
                    </a:solidFill>
                  </a:rPr>
                  <a:t>　</a:t>
                </a:r>
                <a:endParaRPr lang="en-US" altLang="ja-JP" sz="900" dirty="0" smtClean="0">
                  <a:solidFill>
                    <a:prstClr val="black"/>
                  </a:solidFill>
                </a:endParaRPr>
              </a:p>
              <a:p>
                <a:pPr fontAlgn="base">
                  <a:spcBef>
                    <a:spcPct val="0"/>
                  </a:spcBef>
                  <a:spcAft>
                    <a:spcPct val="0"/>
                  </a:spcAft>
                </a:pPr>
                <a:r>
                  <a:rPr lang="ja-JP" altLang="en-US" sz="1100" b="1" dirty="0" smtClean="0">
                    <a:solidFill>
                      <a:prstClr val="black"/>
                    </a:solidFill>
                  </a:rPr>
                  <a:t>  実証研究</a:t>
                </a:r>
                <a:endParaRPr lang="en-US" altLang="ja-JP" sz="1100" b="1" dirty="0" smtClean="0">
                  <a:solidFill>
                    <a:prstClr val="black"/>
                  </a:solidFill>
                </a:endParaRPr>
              </a:p>
              <a:p>
                <a:pPr marL="285750" indent="-285750" fontAlgn="base">
                  <a:spcBef>
                    <a:spcPct val="0"/>
                  </a:spcBef>
                  <a:spcAft>
                    <a:spcPct val="0"/>
                  </a:spcAft>
                  <a:buFont typeface="Wingdings" panose="05000000000000000000" pitchFamily="2" charset="2"/>
                  <a:buChar char="Ø"/>
                </a:pPr>
                <a:endParaRPr lang="en-US" altLang="ja-JP" sz="1100" b="1" dirty="0">
                  <a:solidFill>
                    <a:prstClr val="black"/>
                  </a:solidFill>
                </a:endParaRPr>
              </a:p>
              <a:p>
                <a:pPr marL="285750" indent="-285750" fontAlgn="base">
                  <a:spcBef>
                    <a:spcPct val="0"/>
                  </a:spcBef>
                  <a:spcAft>
                    <a:spcPct val="0"/>
                  </a:spcAft>
                  <a:buFont typeface="Wingdings" panose="05000000000000000000" pitchFamily="2" charset="2"/>
                  <a:buChar char="Ø"/>
                </a:pPr>
                <a:endParaRPr lang="ja-JP" altLang="en-US" sz="1100" dirty="0">
                  <a:solidFill>
                    <a:prstClr val="black"/>
                  </a:solidFill>
                </a:endParaRPr>
              </a:p>
            </p:txBody>
          </p:sp>
          <p:sp>
            <p:nvSpPr>
              <p:cNvPr id="16" name="テキスト ボックス 15"/>
              <p:cNvSpPr txBox="1"/>
              <p:nvPr/>
            </p:nvSpPr>
            <p:spPr>
              <a:xfrm>
                <a:off x="5853258" y="2545740"/>
                <a:ext cx="1130438" cy="276999"/>
              </a:xfrm>
              <a:prstGeom prst="rect">
                <a:avLst/>
              </a:prstGeom>
              <a:solidFill>
                <a:schemeClr val="accent6">
                  <a:lumMod val="40000"/>
                  <a:lumOff val="60000"/>
                </a:schemeClr>
              </a:solidFill>
              <a:ln>
                <a:solidFill>
                  <a:schemeClr val="accent6">
                    <a:lumMod val="40000"/>
                    <a:lumOff val="60000"/>
                  </a:schemeClr>
                </a:solidFill>
              </a:ln>
              <a:effectLst>
                <a:outerShdw blurRad="50800" dist="38100" dir="2700000" algn="tl" rotWithShape="0">
                  <a:prstClr val="black">
                    <a:alpha val="40000"/>
                  </a:prstClr>
                </a:outerShdw>
              </a:effectLst>
            </p:spPr>
            <p:txBody>
              <a:bodyPr wrap="none" rtlCol="0">
                <a:spAutoFit/>
              </a:bodyPr>
              <a:lstStyle/>
              <a:p>
                <a:pPr algn="ctr" fontAlgn="base">
                  <a:spcBef>
                    <a:spcPct val="0"/>
                  </a:spcBef>
                  <a:spcAft>
                    <a:spcPct val="0"/>
                  </a:spcAft>
                </a:pPr>
                <a:r>
                  <a:rPr lang="ja-JP" altLang="en-US" sz="1200" b="1" dirty="0" smtClean="0">
                    <a:solidFill>
                      <a:prstClr val="black"/>
                    </a:solidFill>
                    <a:latin typeface="Arial" pitchFamily="34" charset="0"/>
                  </a:rPr>
                  <a:t>フィールド検証</a:t>
                </a:r>
                <a:endParaRPr lang="ja-JP" altLang="en-US" sz="1200" b="1" dirty="0">
                  <a:solidFill>
                    <a:prstClr val="black"/>
                  </a:solidFill>
                  <a:latin typeface="Arial" pitchFamily="34" charset="0"/>
                </a:endParaRPr>
              </a:p>
            </p:txBody>
          </p:sp>
          <p:sp>
            <p:nvSpPr>
              <p:cNvPr id="23" name="上矢印吹き出し 22"/>
              <p:cNvSpPr/>
              <p:nvPr/>
            </p:nvSpPr>
            <p:spPr>
              <a:xfrm>
                <a:off x="5732532" y="3501008"/>
                <a:ext cx="914400" cy="525129"/>
              </a:xfrm>
              <a:prstGeom prst="upArrowCallout">
                <a:avLst>
                  <a:gd name="adj1" fmla="val 25000"/>
                  <a:gd name="adj2" fmla="val 40962"/>
                  <a:gd name="adj3" fmla="val 25000"/>
                  <a:gd name="adj4" fmla="val 5614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rPr>
                  <a:t>大阪府市との協働</a:t>
                </a:r>
                <a:endParaRPr lang="en-US" altLang="ja-JP" sz="1000" b="1" dirty="0">
                  <a:solidFill>
                    <a:prstClr val="black"/>
                  </a:solidFill>
                </a:endParaRPr>
              </a:p>
            </p:txBody>
          </p:sp>
          <p:sp>
            <p:nvSpPr>
              <p:cNvPr id="25" name="下矢印吹き出し 24"/>
              <p:cNvSpPr/>
              <p:nvPr/>
            </p:nvSpPr>
            <p:spPr>
              <a:xfrm>
                <a:off x="5732532" y="2873912"/>
                <a:ext cx="914400" cy="457200"/>
              </a:xfrm>
              <a:prstGeom prst="downArrowCallout">
                <a:avLst>
                  <a:gd name="adj1" fmla="val 25000"/>
                  <a:gd name="adj2" fmla="val 40000"/>
                  <a:gd name="adj3" fmla="val 25000"/>
                  <a:gd name="adj4" fmla="val 5331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smtClean="0">
                    <a:solidFill>
                      <a:prstClr val="black"/>
                    </a:solidFill>
                  </a:rPr>
                  <a:t>市大・府大</a:t>
                </a:r>
                <a:endParaRPr lang="ja-JP" altLang="en-US" sz="1000" b="1" dirty="0">
                  <a:solidFill>
                    <a:prstClr val="black"/>
                  </a:solidFill>
                </a:endParaRPr>
              </a:p>
            </p:txBody>
          </p:sp>
          <p:sp>
            <p:nvSpPr>
              <p:cNvPr id="26" name="左矢印吹き出し 25"/>
              <p:cNvSpPr/>
              <p:nvPr/>
            </p:nvSpPr>
            <p:spPr>
              <a:xfrm>
                <a:off x="6524620" y="3000752"/>
                <a:ext cx="551466" cy="856496"/>
              </a:xfrm>
              <a:prstGeom prst="leftArrowCallout">
                <a:avLst>
                  <a:gd name="adj1" fmla="val 25000"/>
                  <a:gd name="adj2" fmla="val 36054"/>
                  <a:gd name="adj3" fmla="val 25000"/>
                  <a:gd name="adj4" fmla="val 54703"/>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smtClean="0">
                    <a:solidFill>
                      <a:prstClr val="black"/>
                    </a:solidFill>
                  </a:rPr>
                  <a:t>国</a:t>
                </a:r>
                <a:endParaRPr lang="en-US" altLang="ja-JP" sz="1000" b="1" dirty="0" smtClean="0">
                  <a:solidFill>
                    <a:prstClr val="black"/>
                  </a:solidFill>
                </a:endParaRPr>
              </a:p>
              <a:p>
                <a:pPr algn="ctr" fontAlgn="base">
                  <a:spcBef>
                    <a:spcPct val="0"/>
                  </a:spcBef>
                  <a:spcAft>
                    <a:spcPct val="0"/>
                  </a:spcAft>
                </a:pPr>
                <a:r>
                  <a:rPr lang="ja-JP" altLang="en-US" sz="1000" b="1" dirty="0" smtClean="0">
                    <a:solidFill>
                      <a:prstClr val="black"/>
                    </a:solidFill>
                  </a:rPr>
                  <a:t>・</a:t>
                </a:r>
                <a:endParaRPr lang="en-US" altLang="ja-JP" sz="1000" b="1" dirty="0" smtClean="0">
                  <a:solidFill>
                    <a:prstClr val="black"/>
                  </a:solidFill>
                </a:endParaRPr>
              </a:p>
              <a:p>
                <a:pPr algn="ctr" fontAlgn="base">
                  <a:spcBef>
                    <a:spcPct val="0"/>
                  </a:spcBef>
                  <a:spcAft>
                    <a:spcPct val="0"/>
                  </a:spcAft>
                </a:pPr>
                <a:r>
                  <a:rPr lang="ja-JP" altLang="en-US" sz="1000" b="1" dirty="0" smtClean="0">
                    <a:solidFill>
                      <a:prstClr val="black"/>
                    </a:solidFill>
                  </a:rPr>
                  <a:t>民間</a:t>
                </a:r>
                <a:endParaRPr lang="ja-JP" altLang="en-US" sz="1000" b="1" dirty="0">
                  <a:solidFill>
                    <a:prstClr val="black"/>
                  </a:solidFill>
                </a:endParaRPr>
              </a:p>
            </p:txBody>
          </p:sp>
        </p:grpSp>
        <p:sp>
          <p:nvSpPr>
            <p:cNvPr id="28" name="テキスト ボックス 27"/>
            <p:cNvSpPr txBox="1"/>
            <p:nvPr/>
          </p:nvSpPr>
          <p:spPr>
            <a:xfrm>
              <a:off x="5154661" y="4213468"/>
              <a:ext cx="984565" cy="261610"/>
            </a:xfrm>
            <a:prstGeom prst="rect">
              <a:avLst/>
            </a:prstGeom>
            <a:noFill/>
          </p:spPr>
          <p:txBody>
            <a:bodyPr wrap="none" rtlCol="0">
              <a:spAutoFit/>
            </a:bodyPr>
            <a:lstStyle/>
            <a:p>
              <a:pPr fontAlgn="base">
                <a:spcBef>
                  <a:spcPct val="0"/>
                </a:spcBef>
                <a:spcAft>
                  <a:spcPct val="0"/>
                </a:spcAft>
              </a:pPr>
              <a:r>
                <a:rPr lang="ja-JP" altLang="en-US" sz="1100" b="1" dirty="0" smtClean="0">
                  <a:solidFill>
                    <a:prstClr val="black"/>
                  </a:solidFill>
                  <a:latin typeface="Arial" pitchFamily="34" charset="0"/>
                </a:rPr>
                <a:t>フィードバック</a:t>
              </a:r>
              <a:endParaRPr lang="ja-JP" altLang="en-US" sz="1100" b="1" dirty="0">
                <a:solidFill>
                  <a:prstClr val="black"/>
                </a:solidFill>
                <a:latin typeface="Arial" pitchFamily="34" charset="0"/>
              </a:endParaRPr>
            </a:p>
          </p:txBody>
        </p:sp>
        <p:sp>
          <p:nvSpPr>
            <p:cNvPr id="32" name="正方形/長方形 31"/>
            <p:cNvSpPr/>
            <p:nvPr/>
          </p:nvSpPr>
          <p:spPr>
            <a:xfrm>
              <a:off x="1990512" y="4861540"/>
              <a:ext cx="1374748" cy="288032"/>
            </a:xfrm>
            <a:prstGeom prst="rect">
              <a:avLst/>
            </a:prstGeom>
            <a:solidFill>
              <a:schemeClr val="accent6">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400" dirty="0" smtClean="0">
                  <a:solidFill>
                    <a:prstClr val="white"/>
                  </a:solidFill>
                </a:rPr>
                <a:t>学術的貢献</a:t>
              </a:r>
              <a:endParaRPr lang="ja-JP" altLang="en-US" sz="1400" dirty="0">
                <a:solidFill>
                  <a:prstClr val="white"/>
                </a:solidFill>
              </a:endParaRPr>
            </a:p>
          </p:txBody>
        </p:sp>
        <p:sp>
          <p:nvSpPr>
            <p:cNvPr id="33" name="正方形/長方形 32"/>
            <p:cNvSpPr/>
            <p:nvPr/>
          </p:nvSpPr>
          <p:spPr>
            <a:xfrm>
              <a:off x="5574960" y="4861520"/>
              <a:ext cx="1374748" cy="288032"/>
            </a:xfrm>
            <a:prstGeom prst="rect">
              <a:avLst/>
            </a:prstGeom>
            <a:solidFill>
              <a:schemeClr val="accent6">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400" dirty="0" smtClean="0">
                  <a:solidFill>
                    <a:prstClr val="white"/>
                  </a:solidFill>
                </a:rPr>
                <a:t>地域社会貢献</a:t>
              </a:r>
              <a:endParaRPr lang="ja-JP" altLang="en-US" sz="1400" dirty="0">
                <a:solidFill>
                  <a:prstClr val="white"/>
                </a:solidFill>
              </a:endParaRPr>
            </a:p>
          </p:txBody>
        </p:sp>
        <p:grpSp>
          <p:nvGrpSpPr>
            <p:cNvPr id="41" name="グループ化 40"/>
            <p:cNvGrpSpPr/>
            <p:nvPr/>
          </p:nvGrpSpPr>
          <p:grpSpPr>
            <a:xfrm>
              <a:off x="4083184" y="2383651"/>
              <a:ext cx="1296144" cy="1829817"/>
              <a:chOff x="4004714" y="2463279"/>
              <a:chExt cx="1296144" cy="1685801"/>
            </a:xfrm>
          </p:grpSpPr>
          <p:sp>
            <p:nvSpPr>
              <p:cNvPr id="30" name="角丸四角形 29"/>
              <p:cNvSpPr/>
              <p:nvPr/>
            </p:nvSpPr>
            <p:spPr>
              <a:xfrm>
                <a:off x="4004714" y="2708920"/>
                <a:ext cx="1296144" cy="1440160"/>
              </a:xfrm>
              <a:prstGeom prst="round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t" anchorCtr="0"/>
              <a:lstStyle/>
              <a:p>
                <a:pPr marL="285750" indent="-285750" fontAlgn="base">
                  <a:spcBef>
                    <a:spcPct val="0"/>
                  </a:spcBef>
                  <a:spcAft>
                    <a:spcPct val="0"/>
                  </a:spcAft>
                  <a:buFont typeface="Wingdings" panose="05000000000000000000" pitchFamily="2" charset="2"/>
                  <a:buChar char="Ø"/>
                </a:pPr>
                <a:endParaRPr lang="en-US" altLang="ja-JP" sz="1100" dirty="0" smtClean="0">
                  <a:solidFill>
                    <a:prstClr val="black"/>
                  </a:solidFill>
                </a:endParaRPr>
              </a:p>
              <a:p>
                <a:pPr fontAlgn="base">
                  <a:spcBef>
                    <a:spcPct val="0"/>
                  </a:spcBef>
                  <a:spcAft>
                    <a:spcPct val="0"/>
                  </a:spcAft>
                </a:pPr>
                <a:endParaRPr lang="en-US" altLang="ja-JP" sz="1000" dirty="0" smtClean="0">
                  <a:solidFill>
                    <a:prstClr val="black"/>
                  </a:solidFill>
                </a:endParaRPr>
              </a:p>
              <a:p>
                <a:pPr fontAlgn="base">
                  <a:spcBef>
                    <a:spcPct val="0"/>
                  </a:spcBef>
                  <a:spcAft>
                    <a:spcPct val="0"/>
                  </a:spcAft>
                </a:pPr>
                <a:endParaRPr lang="en-US" altLang="ja-JP" sz="700" dirty="0">
                  <a:solidFill>
                    <a:prstClr val="black"/>
                  </a:solidFill>
                </a:endParaRPr>
              </a:p>
              <a:p>
                <a:pPr fontAlgn="base">
                  <a:spcBef>
                    <a:spcPct val="0"/>
                  </a:spcBef>
                  <a:spcAft>
                    <a:spcPct val="0"/>
                  </a:spcAft>
                </a:pPr>
                <a:endParaRPr lang="en-US" altLang="ja-JP" sz="400" dirty="0" smtClean="0">
                  <a:solidFill>
                    <a:prstClr val="black"/>
                  </a:solidFill>
                </a:endParaRPr>
              </a:p>
              <a:p>
                <a:pPr fontAlgn="base">
                  <a:spcBef>
                    <a:spcPct val="0"/>
                  </a:spcBef>
                  <a:spcAft>
                    <a:spcPct val="0"/>
                  </a:spcAft>
                </a:pPr>
                <a:endParaRPr lang="en-US" altLang="ja-JP" sz="600" dirty="0">
                  <a:solidFill>
                    <a:prstClr val="black"/>
                  </a:solidFill>
                </a:endParaRPr>
              </a:p>
              <a:p>
                <a:pPr marL="87313" indent="-87313" fontAlgn="base">
                  <a:spcBef>
                    <a:spcPct val="0"/>
                  </a:spcBef>
                  <a:spcAft>
                    <a:spcPts val="300"/>
                  </a:spcAft>
                </a:pPr>
                <a:r>
                  <a:rPr lang="ja-JP" altLang="en-US" sz="900" b="1" dirty="0" smtClean="0">
                    <a:solidFill>
                      <a:prstClr val="black"/>
                    </a:solidFill>
                  </a:rPr>
                  <a:t>・適正規模、適正条件の明確化</a:t>
                </a:r>
                <a:endParaRPr lang="en-US" altLang="ja-JP" sz="900" b="1" dirty="0" smtClean="0">
                  <a:solidFill>
                    <a:prstClr val="black"/>
                  </a:solidFill>
                </a:endParaRPr>
              </a:p>
              <a:p>
                <a:pPr marL="87313" indent="-87313" fontAlgn="base">
                  <a:spcBef>
                    <a:spcPct val="0"/>
                  </a:spcBef>
                  <a:spcAft>
                    <a:spcPts val="300"/>
                  </a:spcAft>
                </a:pPr>
                <a:r>
                  <a:rPr lang="ja-JP" altLang="en-US" sz="900" b="1" dirty="0" smtClean="0">
                    <a:solidFill>
                      <a:prstClr val="black"/>
                    </a:solidFill>
                  </a:rPr>
                  <a:t>・導入効果推定</a:t>
                </a:r>
                <a:endParaRPr lang="en-US" altLang="ja-JP" sz="900" b="1" dirty="0" smtClean="0">
                  <a:solidFill>
                    <a:prstClr val="black"/>
                  </a:solidFill>
                </a:endParaRPr>
              </a:p>
            </p:txBody>
          </p:sp>
          <p:sp>
            <p:nvSpPr>
              <p:cNvPr id="31" name="テキスト ボックス 30"/>
              <p:cNvSpPr txBox="1"/>
              <p:nvPr/>
            </p:nvSpPr>
            <p:spPr>
              <a:xfrm>
                <a:off x="4214204" y="2463279"/>
                <a:ext cx="877164" cy="461665"/>
              </a:xfrm>
              <a:prstGeom prst="rect">
                <a:avLst/>
              </a:prstGeom>
              <a:solidFill>
                <a:schemeClr val="accent6">
                  <a:lumMod val="40000"/>
                  <a:lumOff val="60000"/>
                </a:schemeClr>
              </a:solidFill>
              <a:ln>
                <a:solidFill>
                  <a:schemeClr val="accent6">
                    <a:lumMod val="40000"/>
                    <a:lumOff val="60000"/>
                  </a:schemeClr>
                </a:solidFill>
              </a:ln>
              <a:effectLst>
                <a:outerShdw blurRad="50800" dist="38100" dir="2700000" algn="tl" rotWithShape="0">
                  <a:prstClr val="black">
                    <a:alpha val="40000"/>
                  </a:prstClr>
                </a:outerShdw>
              </a:effectLst>
            </p:spPr>
            <p:txBody>
              <a:bodyPr wrap="none" rtlCol="0">
                <a:spAutoFit/>
              </a:bodyPr>
              <a:lstStyle/>
              <a:p>
                <a:pPr algn="ctr" fontAlgn="base">
                  <a:spcBef>
                    <a:spcPct val="0"/>
                  </a:spcBef>
                  <a:spcAft>
                    <a:spcPct val="0"/>
                  </a:spcAft>
                </a:pPr>
                <a:r>
                  <a:rPr lang="ja-JP" altLang="en-US" sz="1200" b="1" dirty="0" smtClean="0">
                    <a:solidFill>
                      <a:prstClr val="black"/>
                    </a:solidFill>
                    <a:latin typeface="Arial" pitchFamily="34" charset="0"/>
                  </a:rPr>
                  <a:t>システム</a:t>
                </a:r>
                <a:endParaRPr lang="en-US" altLang="ja-JP" sz="1200" b="1" dirty="0" smtClean="0">
                  <a:solidFill>
                    <a:prstClr val="black"/>
                  </a:solidFill>
                  <a:latin typeface="Arial" pitchFamily="34" charset="0"/>
                </a:endParaRPr>
              </a:p>
              <a:p>
                <a:pPr algn="ctr" fontAlgn="base">
                  <a:spcBef>
                    <a:spcPct val="0"/>
                  </a:spcBef>
                  <a:spcAft>
                    <a:spcPct val="0"/>
                  </a:spcAft>
                </a:pPr>
                <a:r>
                  <a:rPr lang="ja-JP" altLang="en-US" sz="1200" b="1" dirty="0" smtClean="0">
                    <a:solidFill>
                      <a:prstClr val="black"/>
                    </a:solidFill>
                    <a:latin typeface="Arial" pitchFamily="34" charset="0"/>
                  </a:rPr>
                  <a:t>設計・評価</a:t>
                </a:r>
                <a:endParaRPr lang="ja-JP" altLang="en-US" sz="1200" b="1" dirty="0">
                  <a:solidFill>
                    <a:prstClr val="black"/>
                  </a:solidFill>
                  <a:latin typeface="Arial" pitchFamily="34" charset="0"/>
                </a:endParaRPr>
              </a:p>
            </p:txBody>
          </p:sp>
          <p:sp>
            <p:nvSpPr>
              <p:cNvPr id="34" name="下矢印吹き出し 33"/>
              <p:cNvSpPr/>
              <p:nvPr/>
            </p:nvSpPr>
            <p:spPr>
              <a:xfrm>
                <a:off x="4090804" y="2961969"/>
                <a:ext cx="1098157" cy="357836"/>
              </a:xfrm>
              <a:prstGeom prst="downArrowCallout">
                <a:avLst>
                  <a:gd name="adj1" fmla="val 25000"/>
                  <a:gd name="adj2" fmla="val 40000"/>
                  <a:gd name="adj3" fmla="val 25000"/>
                  <a:gd name="adj4" fmla="val 5331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smtClean="0">
                    <a:solidFill>
                      <a:prstClr val="black"/>
                    </a:solidFill>
                  </a:rPr>
                  <a:t>新システム設計</a:t>
                </a:r>
                <a:endParaRPr lang="ja-JP" altLang="en-US" sz="1000" b="1" dirty="0">
                  <a:solidFill>
                    <a:prstClr val="black"/>
                  </a:solidFill>
                </a:endParaRPr>
              </a:p>
            </p:txBody>
          </p:sp>
        </p:grpSp>
        <p:sp>
          <p:nvSpPr>
            <p:cNvPr id="35" name="上カーブ矢印 34"/>
            <p:cNvSpPr/>
            <p:nvPr/>
          </p:nvSpPr>
          <p:spPr>
            <a:xfrm>
              <a:off x="2699792" y="4213468"/>
              <a:ext cx="5544616" cy="360040"/>
            </a:xfrm>
            <a:prstGeom prst="curvedUpArrow">
              <a:avLst>
                <a:gd name="adj1" fmla="val 55470"/>
                <a:gd name="adj2" fmla="val 131897"/>
                <a:gd name="adj3" fmla="val 31349"/>
              </a:avLst>
            </a:prstGeom>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black"/>
                </a:solidFill>
              </a:endParaRPr>
            </a:p>
          </p:txBody>
        </p:sp>
        <p:sp>
          <p:nvSpPr>
            <p:cNvPr id="36" name="テキスト ボックス 35"/>
            <p:cNvSpPr txBox="1"/>
            <p:nvPr/>
          </p:nvSpPr>
          <p:spPr>
            <a:xfrm>
              <a:off x="3844462" y="4311898"/>
              <a:ext cx="984565" cy="261610"/>
            </a:xfrm>
            <a:prstGeom prst="rect">
              <a:avLst/>
            </a:prstGeom>
            <a:noFill/>
          </p:spPr>
          <p:txBody>
            <a:bodyPr wrap="none" rtlCol="0">
              <a:spAutoFit/>
            </a:bodyPr>
            <a:lstStyle/>
            <a:p>
              <a:pPr fontAlgn="base">
                <a:spcBef>
                  <a:spcPct val="0"/>
                </a:spcBef>
                <a:spcAft>
                  <a:spcPct val="0"/>
                </a:spcAft>
              </a:pPr>
              <a:r>
                <a:rPr lang="ja-JP" altLang="en-US" sz="1100" b="1" dirty="0" smtClean="0">
                  <a:solidFill>
                    <a:prstClr val="black"/>
                  </a:solidFill>
                  <a:latin typeface="Arial" pitchFamily="34" charset="0"/>
                </a:rPr>
                <a:t>フィードバック</a:t>
              </a:r>
              <a:endParaRPr lang="ja-JP" altLang="en-US" sz="1100" b="1" dirty="0">
                <a:solidFill>
                  <a:prstClr val="black"/>
                </a:solidFill>
                <a:latin typeface="Arial" pitchFamily="34" charset="0"/>
              </a:endParaRPr>
            </a:p>
          </p:txBody>
        </p:sp>
        <p:sp>
          <p:nvSpPr>
            <p:cNvPr id="39" name="爆発 1 38"/>
            <p:cNvSpPr/>
            <p:nvPr/>
          </p:nvSpPr>
          <p:spPr>
            <a:xfrm>
              <a:off x="7596336" y="3374524"/>
              <a:ext cx="1066548" cy="694928"/>
            </a:xfrm>
            <a:prstGeom prst="irregularSeal1">
              <a:avLst/>
            </a:prstGeom>
            <a:solidFill>
              <a:srgbClr val="F89A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100" b="1" dirty="0" smtClean="0">
                  <a:solidFill>
                    <a:prstClr val="black"/>
                  </a:solidFill>
                </a:rPr>
                <a:t>効果検証</a:t>
              </a:r>
              <a:endParaRPr lang="ja-JP" altLang="en-US" sz="1100" b="1" dirty="0">
                <a:solidFill>
                  <a:prstClr val="black"/>
                </a:solidFill>
              </a:endParaRPr>
            </a:p>
          </p:txBody>
        </p:sp>
        <p:sp>
          <p:nvSpPr>
            <p:cNvPr id="50" name="右矢印 49"/>
            <p:cNvSpPr/>
            <p:nvPr/>
          </p:nvSpPr>
          <p:spPr>
            <a:xfrm>
              <a:off x="1763688" y="3061321"/>
              <a:ext cx="18002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51" name="右矢印 50"/>
            <p:cNvSpPr/>
            <p:nvPr/>
          </p:nvSpPr>
          <p:spPr>
            <a:xfrm>
              <a:off x="7308304" y="3071018"/>
              <a:ext cx="18002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52" name="右矢印 51"/>
            <p:cNvSpPr/>
            <p:nvPr/>
          </p:nvSpPr>
          <p:spPr>
            <a:xfrm>
              <a:off x="5484950" y="3071018"/>
              <a:ext cx="18002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53" name="右矢印 52"/>
            <p:cNvSpPr/>
            <p:nvPr/>
          </p:nvSpPr>
          <p:spPr>
            <a:xfrm>
              <a:off x="3837450" y="3077521"/>
              <a:ext cx="18002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27" name="上カーブ矢印 26"/>
            <p:cNvSpPr/>
            <p:nvPr/>
          </p:nvSpPr>
          <p:spPr>
            <a:xfrm>
              <a:off x="4449290" y="4213468"/>
              <a:ext cx="2418188" cy="216024"/>
            </a:xfrm>
            <a:prstGeom prst="curvedUpArrow">
              <a:avLst>
                <a:gd name="adj1" fmla="val 70436"/>
                <a:gd name="adj2" fmla="val 179510"/>
                <a:gd name="adj3" fmla="val 38874"/>
              </a:avLst>
            </a:prstGeom>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black"/>
                </a:solidFill>
              </a:endParaRPr>
            </a:p>
          </p:txBody>
        </p:sp>
      </p:grpSp>
      <p:sp>
        <p:nvSpPr>
          <p:cNvPr id="44" name="上矢印吹き出し 43"/>
          <p:cNvSpPr/>
          <p:nvPr/>
        </p:nvSpPr>
        <p:spPr>
          <a:xfrm>
            <a:off x="4218122" y="4402224"/>
            <a:ext cx="1100253" cy="326218"/>
          </a:xfrm>
          <a:prstGeom prst="upArrowCallout">
            <a:avLst>
              <a:gd name="adj1" fmla="val 25000"/>
              <a:gd name="adj2" fmla="val 40962"/>
              <a:gd name="adj3" fmla="val 25000"/>
              <a:gd name="adj4" fmla="val 56142"/>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smtClean="0">
                <a:solidFill>
                  <a:prstClr val="black"/>
                </a:solidFill>
              </a:rPr>
              <a:t>予測評価モデル</a:t>
            </a:r>
            <a:endParaRPr lang="en-US" altLang="ja-JP" sz="1000" b="1" dirty="0">
              <a:solidFill>
                <a:prstClr val="black"/>
              </a:solidFill>
            </a:endParaRPr>
          </a:p>
        </p:txBody>
      </p:sp>
      <p:sp>
        <p:nvSpPr>
          <p:cNvPr id="21" name="スライド番号プレースホルダー 20"/>
          <p:cNvSpPr>
            <a:spLocks noGrp="1"/>
          </p:cNvSpPr>
          <p:nvPr>
            <p:ph type="sldNum" sz="quarter" idx="12"/>
          </p:nvPr>
        </p:nvSpPr>
        <p:spPr/>
        <p:txBody>
          <a:bodyPr/>
          <a:lstStyle/>
          <a:p>
            <a:fld id="{8B585311-88EF-4471-9E51-AE03065C41F4}" type="slidenum">
              <a:rPr lang="en-US" altLang="ja-JP" smtClean="0">
                <a:solidFill>
                  <a:srgbClr val="000000"/>
                </a:solidFill>
              </a:rPr>
              <a:pPr/>
              <a:t>19</a:t>
            </a:fld>
            <a:endParaRPr lang="en-US" altLang="ja-JP" dirty="0">
              <a:solidFill>
                <a:srgbClr val="000000"/>
              </a:solidFill>
            </a:endParaRPr>
          </a:p>
        </p:txBody>
      </p:sp>
      <p:sp>
        <p:nvSpPr>
          <p:cNvPr id="46" name="テキスト ボックス 45"/>
          <p:cNvSpPr txBox="1"/>
          <p:nvPr/>
        </p:nvSpPr>
        <p:spPr>
          <a:xfrm>
            <a:off x="7882116" y="0"/>
            <a:ext cx="1228221" cy="276999"/>
          </a:xfrm>
          <a:prstGeom prst="rect">
            <a:avLst/>
          </a:prstGeom>
          <a:solidFill>
            <a:sysClr val="windowText" lastClr="000000"/>
          </a:solidFill>
          <a:ln>
            <a:solidFill>
              <a:sysClr val="window" lastClr="FFFFFF">
                <a:lumMod val="75000"/>
              </a:sysClr>
            </a:solidFill>
          </a:ln>
        </p:spPr>
        <p:txBody>
          <a:bodyPr wrap="none" rtlCol="0">
            <a:spAutoFit/>
          </a:bodyPr>
          <a:lstStyle/>
          <a:p>
            <a:pPr>
              <a:defRPr/>
            </a:pPr>
            <a:r>
              <a:rPr kumimoji="0" lang="ja-JP" altLang="en-US" sz="12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★プロジェクト</a:t>
            </a:r>
            <a:r>
              <a:rPr kumimoji="0" lang="ja-JP" altLang="en-US" sz="12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例</a:t>
            </a:r>
            <a:endParaRPr kumimoji="0" lang="ja-JP" altLang="en-US" sz="12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50068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67815" y="590192"/>
            <a:ext cx="7388561" cy="5863144"/>
          </a:xfrm>
          <a:prstGeom prst="rect">
            <a:avLst/>
          </a:prstGeom>
          <a:noFill/>
        </p:spPr>
        <p:txBody>
          <a:bodyPr wrap="none" rtlCol="0">
            <a:spAutoFit/>
          </a:bodyPr>
          <a:lstStyle/>
          <a:p>
            <a:pPr>
              <a:spcAft>
                <a:spcPts val="600"/>
              </a:spcAft>
            </a:pP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2000" b="1"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部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大阪が抱える都市</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課題</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と解決へのアプローチ</a:t>
            </a:r>
            <a:endParaRPr kumimoji="1"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　１</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．大阪が抱える都市課題</a:t>
            </a:r>
            <a:endParaRPr kumimoji="1"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２</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海外</a:t>
            </a:r>
            <a:r>
              <a:rPr lang="ja-JP" altLang="en-US" sz="2000" dirty="0">
                <a:latin typeface="Meiryo UI" panose="020B0604030504040204" pitchFamily="50" charset="-128"/>
                <a:ea typeface="Meiryo UI" panose="020B0604030504040204" pitchFamily="50" charset="-128"/>
              </a:rPr>
              <a:t>・日本の他</a:t>
            </a:r>
            <a:r>
              <a:rPr lang="ja-JP" altLang="en-US" sz="2000" dirty="0" smtClean="0">
                <a:latin typeface="Meiryo UI" panose="020B0604030504040204" pitchFamily="50" charset="-128"/>
                <a:ea typeface="Meiryo UI" panose="020B0604030504040204" pitchFamily="50" charset="-128"/>
              </a:rPr>
              <a:t>都市における都市課題解決のアプローチ</a:t>
            </a:r>
            <a:endParaRPr lang="en-US" altLang="ja-JP" sz="2000" dirty="0">
              <a:latin typeface="Meiryo UI" panose="020B0604030504040204" pitchFamily="50" charset="-128"/>
              <a:ea typeface="Meiryo UI" panose="020B0604030504040204" pitchFamily="50" charset="-128"/>
            </a:endParaRPr>
          </a:p>
          <a:p>
            <a:pPr>
              <a:spcAft>
                <a:spcPts val="600"/>
              </a:spcAft>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３</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．都市課題解決の</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歴史的変遷（スマートシティへの歩み</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2000" dirty="0">
                <a:latin typeface="Meiryo UI" panose="020B0604030504040204" pitchFamily="50" charset="-128"/>
                <a:ea typeface="Meiryo UI" panose="020B0604030504040204" pitchFamily="50" charset="-128"/>
              </a:rPr>
              <a:t>　４</a:t>
            </a:r>
            <a:r>
              <a:rPr lang="ja-JP" altLang="en-US" sz="2000"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大阪のめざすスマートシティの姿</a:t>
            </a:r>
            <a:endParaRPr lang="en-US" altLang="ja-JP" sz="2000" dirty="0" smtClean="0">
              <a:latin typeface="Meiryo UI" panose="020B0604030504040204" pitchFamily="50" charset="-128"/>
              <a:ea typeface="Meiryo UI" panose="020B0604030504040204" pitchFamily="50" charset="-128"/>
            </a:endParaRPr>
          </a:p>
          <a:p>
            <a:pPr>
              <a:spcAft>
                <a:spcPts val="600"/>
              </a:spcAft>
            </a:pPr>
            <a:endParaRPr lang="ja-JP" altLang="en-US" sz="1000" dirty="0">
              <a:latin typeface="Meiryo UI" panose="020B0604030504040204" pitchFamily="50" charset="-128"/>
              <a:ea typeface="Meiryo UI" panose="020B0604030504040204" pitchFamily="50" charset="-128"/>
            </a:endParaRPr>
          </a:p>
          <a:p>
            <a:pPr>
              <a:spcAft>
                <a:spcPts val="600"/>
              </a:spcAft>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第</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部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スマートシティの実現に向けた両大学のポテンシャル</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５</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スマートシティの実現にかかわる両大学のシーズ</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６．スマートシティ</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に向けた両大学の取り組み実績の</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例</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７．スマートシティの実現に向けた行政と大学の課題</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endParaRPr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第３部</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スマートシティの実現に向けた新たなシンクタンク機能の構築</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20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スマートシティの実現に向けた都市課題解決のプロセス</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en-US" altLang="ja-JP" sz="2000" dirty="0">
                <a:latin typeface="Meiryo UI" panose="020B0604030504040204" pitchFamily="50" charset="-128"/>
                <a:ea typeface="Meiryo UI" panose="020B0604030504040204" pitchFamily="50" charset="-128"/>
                <a:cs typeface="Meiryo UI" panose="020B0604030504040204" pitchFamily="50" charset="-128"/>
              </a:rPr>
              <a:t>  9</a:t>
            </a:r>
            <a:r>
              <a:rPr lang="ja-JP" altLang="en-US" sz="20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スマートシティの実現に向けた新たなシンクタンク機能</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en-US" altLang="ja-JP" sz="2000" dirty="0">
                <a:latin typeface="Meiryo UI" panose="020B0604030504040204" pitchFamily="50" charset="-128"/>
                <a:ea typeface="Meiryo UI" panose="020B0604030504040204" pitchFamily="50" charset="-128"/>
                <a:cs typeface="Meiryo UI" panose="020B0604030504040204" pitchFamily="50" charset="-128"/>
              </a:rPr>
              <a:t> 10</a:t>
            </a:r>
            <a:r>
              <a:rPr lang="ja-JP" altLang="en-US" sz="20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シンクタンク機能を活かしたプロジェクト例</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en-US" altLang="ja-JP" sz="2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20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シンクタンク機能の構築による人材交流の促進</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F71D0239-3FD9-4420-B551-8A6D775683A2}" type="slidenum">
              <a:rPr lang="ja-JP" altLang="en-US" sz="1200" b="0" smtClean="0">
                <a:solidFill>
                  <a:schemeClr val="tx1"/>
                </a:solidFill>
              </a:rPr>
              <a:pPr/>
              <a:t>2</a:t>
            </a:fld>
            <a:endParaRPr lang="ja-JP" altLang="en-US" sz="1200" b="0" dirty="0">
              <a:solidFill>
                <a:schemeClr val="tx1"/>
              </a:solidFill>
            </a:endParaRPr>
          </a:p>
        </p:txBody>
      </p:sp>
    </p:spTree>
    <p:extLst>
      <p:ext uri="{BB962C8B-B14F-4D97-AF65-F5344CB8AC3E}">
        <p14:creationId xmlns:p14="http://schemas.microsoft.com/office/powerpoint/2010/main" val="1371202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矢印コネクタ 7"/>
          <p:cNvCxnSpPr/>
          <p:nvPr/>
        </p:nvCxnSpPr>
        <p:spPr>
          <a:xfrm flipH="1">
            <a:off x="2677886" y="0"/>
            <a:ext cx="21906" cy="8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左矢印 8"/>
          <p:cNvSpPr/>
          <p:nvPr/>
        </p:nvSpPr>
        <p:spPr>
          <a:xfrm>
            <a:off x="5112126" y="1547541"/>
            <a:ext cx="203916" cy="6056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2" name="テキスト ボックス 1"/>
          <p:cNvSpPr txBox="1"/>
          <p:nvPr/>
        </p:nvSpPr>
        <p:spPr>
          <a:xfrm>
            <a:off x="105690" y="180327"/>
            <a:ext cx="8902784" cy="369332"/>
          </a:xfrm>
          <a:prstGeom prst="rect">
            <a:avLst/>
          </a:prstGeom>
          <a:noFill/>
          <a:ln w="19050">
            <a:solidFill>
              <a:schemeClr val="tx1"/>
            </a:solidFill>
          </a:ln>
        </p:spPr>
        <p:txBody>
          <a:bodyPr wrap="square" rtlCol="0">
            <a:spAutoFit/>
          </a:bodyPr>
          <a:lstStyle/>
          <a:p>
            <a:pPr fontAlgn="base">
              <a:spcBef>
                <a:spcPct val="0"/>
              </a:spcBef>
              <a:spcAft>
                <a:spcPct val="0"/>
              </a:spcAft>
            </a:pPr>
            <a:r>
              <a:rPr lang="en-US" altLang="ja-JP" sz="1400" b="1" dirty="0" smtClean="0">
                <a:solidFill>
                  <a:prstClr val="black"/>
                </a:solidFill>
              </a:rPr>
              <a:t>【</a:t>
            </a:r>
            <a:r>
              <a:rPr lang="ja-JP" altLang="en-US" sz="1400" b="1" dirty="0">
                <a:solidFill>
                  <a:prstClr val="black"/>
                </a:solidFill>
              </a:rPr>
              <a:t>低炭素（エネルギー）／資源循環</a:t>
            </a:r>
            <a:r>
              <a:rPr lang="en-US" altLang="ja-JP" sz="1400" b="1" dirty="0" smtClean="0">
                <a:solidFill>
                  <a:prstClr val="black"/>
                </a:solidFill>
              </a:rPr>
              <a:t>】</a:t>
            </a:r>
            <a:r>
              <a:rPr lang="ja-JP" altLang="en-US" dirty="0" smtClean="0">
                <a:solidFill>
                  <a:prstClr val="black"/>
                </a:solidFill>
              </a:rPr>
              <a:t>　</a:t>
            </a:r>
            <a:r>
              <a:rPr lang="ja-JP" altLang="en-US" dirty="0">
                <a:solidFill>
                  <a:prstClr val="black"/>
                </a:solidFill>
                <a:latin typeface="Arial" pitchFamily="34" charset="0"/>
              </a:rPr>
              <a:t>テーマ：都市熱</a:t>
            </a:r>
            <a:r>
              <a:rPr lang="ja-JP" altLang="en-US" dirty="0" smtClean="0">
                <a:solidFill>
                  <a:prstClr val="black"/>
                </a:solidFill>
                <a:latin typeface="Arial" pitchFamily="34" charset="0"/>
              </a:rPr>
              <a:t>環境に対する緩和策と適応策の推進</a:t>
            </a:r>
            <a:endParaRPr lang="ja-JP" altLang="en-US" dirty="0">
              <a:solidFill>
                <a:prstClr val="black"/>
              </a:solidFill>
              <a:latin typeface="Arial" pitchFamily="34" charset="0"/>
            </a:endParaRPr>
          </a:p>
        </p:txBody>
      </p:sp>
      <p:sp>
        <p:nvSpPr>
          <p:cNvPr id="3" name="テキスト ボックス 2"/>
          <p:cNvSpPr txBox="1"/>
          <p:nvPr/>
        </p:nvSpPr>
        <p:spPr>
          <a:xfrm>
            <a:off x="100899" y="1375243"/>
            <a:ext cx="4888188" cy="984885"/>
          </a:xfrm>
          <a:prstGeom prst="rect">
            <a:avLst/>
          </a:prstGeom>
          <a:noFill/>
          <a:ln w="19050">
            <a:solidFill>
              <a:schemeClr val="tx1"/>
            </a:solidFill>
          </a:ln>
        </p:spPr>
        <p:txBody>
          <a:bodyPr wrap="square" rtlCol="0">
            <a:spAutoFit/>
          </a:bodyPr>
          <a:lstStyle/>
          <a:p>
            <a:pPr fontAlgn="base">
              <a:spcBef>
                <a:spcPct val="0"/>
              </a:spcBef>
              <a:spcAft>
                <a:spcPct val="0"/>
              </a:spcAft>
            </a:pPr>
            <a:r>
              <a:rPr lang="ja-JP" altLang="en-US" sz="1400" dirty="0">
                <a:solidFill>
                  <a:prstClr val="black"/>
                </a:solidFill>
                <a:latin typeface="HGｺﾞｼｯｸE" panose="020B0909000000000000" pitchFamily="49" charset="-128"/>
                <a:ea typeface="HGｺﾞｼｯｸE" panose="020B0909000000000000" pitchFamily="49" charset="-128"/>
              </a:rPr>
              <a:t>提案内容の概要：</a:t>
            </a:r>
            <a:endParaRPr lang="en-US" altLang="ja-JP" sz="1400" dirty="0">
              <a:solidFill>
                <a:prstClr val="black"/>
              </a:solidFill>
              <a:latin typeface="HGｺﾞｼｯｸE" panose="020B0909000000000000" pitchFamily="49" charset="-128"/>
              <a:ea typeface="HGｺﾞｼｯｸE" panose="020B0909000000000000" pitchFamily="49" charset="-128"/>
            </a:endParaRPr>
          </a:p>
          <a:p>
            <a:pPr fontAlgn="base">
              <a:spcBef>
                <a:spcPct val="0"/>
              </a:spcBef>
              <a:spcAft>
                <a:spcPct val="0"/>
              </a:spcAft>
            </a:pPr>
            <a:r>
              <a:rPr lang="ja-JP" altLang="en-US" sz="1100" dirty="0" smtClean="0">
                <a:solidFill>
                  <a:prstClr val="black"/>
                </a:solidFill>
                <a:latin typeface="ＭＳ Ｐゴシック" panose="020B0600070205080204" pitchFamily="50" charset="-128"/>
              </a:rPr>
              <a:t>熱環境のモニタリングデータや熱中症救急搬送データを活用して、改善策の提案、革新的な技術の評価および導入促進策の提案、快適な屋外空間のデザインや屋外空間の活用促進策の提案、熱中症を予防するライフスタイルや街路空間、建物デザインの提案、情報発信、社会実装の企画・実行を行う。</a:t>
            </a:r>
            <a:endParaRPr lang="ja-JP" altLang="en-US" sz="1100" dirty="0">
              <a:solidFill>
                <a:prstClr val="black"/>
              </a:solidFill>
              <a:latin typeface="ＭＳ Ｐゴシック" panose="020B0600070205080204" pitchFamily="50" charset="-128"/>
            </a:endParaRPr>
          </a:p>
        </p:txBody>
      </p:sp>
      <p:sp>
        <p:nvSpPr>
          <p:cNvPr id="4" name="テキスト ボックス 3"/>
          <p:cNvSpPr txBox="1"/>
          <p:nvPr/>
        </p:nvSpPr>
        <p:spPr>
          <a:xfrm>
            <a:off x="5439082" y="1328366"/>
            <a:ext cx="3528000" cy="1044000"/>
          </a:xfrm>
          <a:prstGeom prst="rect">
            <a:avLst/>
          </a:prstGeom>
          <a:noFill/>
          <a:ln w="19050">
            <a:solidFill>
              <a:schemeClr val="tx1"/>
            </a:solidFill>
          </a:ln>
        </p:spPr>
        <p:txBody>
          <a:bodyPr wrap="square" rtlCol="0">
            <a:spAutoFit/>
          </a:bodyPr>
          <a:lstStyle/>
          <a:p>
            <a:pPr fontAlgn="base">
              <a:spcBef>
                <a:spcPct val="0"/>
              </a:spcBef>
              <a:spcAft>
                <a:spcPct val="0"/>
              </a:spcAft>
            </a:pPr>
            <a:r>
              <a:rPr lang="ja-JP" altLang="en-US" sz="1400" dirty="0">
                <a:solidFill>
                  <a:prstClr val="black"/>
                </a:solidFill>
                <a:latin typeface="HGｺﾞｼｯｸE" panose="020B0909000000000000" pitchFamily="49" charset="-128"/>
                <a:ea typeface="HGｺﾞｼｯｸE" panose="020B0909000000000000" pitchFamily="49" charset="-128"/>
              </a:rPr>
              <a:t>都市課題</a:t>
            </a:r>
            <a:endParaRPr lang="en-US" altLang="ja-JP" sz="1400" dirty="0">
              <a:solidFill>
                <a:prstClr val="black"/>
              </a:solidFill>
              <a:latin typeface="HGｺﾞｼｯｸE" panose="020B0909000000000000" pitchFamily="49" charset="-128"/>
              <a:ea typeface="HGｺﾞｼｯｸE" panose="020B0909000000000000" pitchFamily="49" charset="-128"/>
            </a:endParaRPr>
          </a:p>
          <a:p>
            <a:pPr fontAlgn="base">
              <a:spcBef>
                <a:spcPct val="0"/>
              </a:spcBef>
              <a:spcAft>
                <a:spcPct val="0"/>
              </a:spcAft>
            </a:pPr>
            <a:r>
              <a:rPr lang="ja-JP" altLang="en-US" sz="1100" dirty="0">
                <a:solidFill>
                  <a:prstClr val="black"/>
                </a:solidFill>
                <a:latin typeface="ＭＳ Ｐゴシック" panose="020B0600070205080204" pitchFamily="50" charset="-128"/>
              </a:rPr>
              <a:t>〇</a:t>
            </a:r>
            <a:r>
              <a:rPr lang="ja-JP" altLang="en-US" sz="1100" dirty="0" smtClean="0">
                <a:solidFill>
                  <a:prstClr val="black"/>
                </a:solidFill>
                <a:latin typeface="ＭＳ Ｐゴシック" panose="020B0600070205080204" pitchFamily="50" charset="-128"/>
              </a:rPr>
              <a:t>低炭素</a:t>
            </a:r>
            <a:r>
              <a:rPr lang="ja-JP" altLang="en-US" sz="1100" dirty="0">
                <a:solidFill>
                  <a:prstClr val="black"/>
                </a:solidFill>
                <a:latin typeface="ＭＳ Ｐゴシック" panose="020B0600070205080204" pitchFamily="50" charset="-128"/>
              </a:rPr>
              <a:t>社会の</a:t>
            </a:r>
            <a:r>
              <a:rPr lang="ja-JP" altLang="en-US" sz="1100" dirty="0" smtClean="0">
                <a:solidFill>
                  <a:prstClr val="black"/>
                </a:solidFill>
                <a:latin typeface="ＭＳ Ｐゴシック" panose="020B0600070205080204" pitchFamily="50" charset="-128"/>
              </a:rPr>
              <a:t>構築</a:t>
            </a:r>
            <a:endParaRPr lang="en-US" altLang="ja-JP" sz="1100" dirty="0" smtClean="0">
              <a:solidFill>
                <a:prstClr val="black"/>
              </a:solidFill>
              <a:latin typeface="ＭＳ Ｐゴシック" panose="020B0600070205080204" pitchFamily="50" charset="-128"/>
            </a:endParaRPr>
          </a:p>
          <a:p>
            <a:pPr fontAlgn="base">
              <a:spcBef>
                <a:spcPct val="0"/>
              </a:spcBef>
              <a:spcAft>
                <a:spcPct val="0"/>
              </a:spcAft>
            </a:pPr>
            <a:r>
              <a:rPr lang="ja-JP" altLang="en-US" sz="1100" dirty="0">
                <a:solidFill>
                  <a:prstClr val="black"/>
                </a:solidFill>
                <a:latin typeface="ＭＳ Ｐゴシック" panose="020B0600070205080204" pitchFamily="50" charset="-128"/>
              </a:rPr>
              <a:t>　</a:t>
            </a:r>
            <a:r>
              <a:rPr lang="ja-JP" altLang="en-US" sz="1100" dirty="0" smtClean="0">
                <a:solidFill>
                  <a:prstClr val="black"/>
                </a:solidFill>
                <a:latin typeface="ＭＳ Ｐゴシック" panose="020B0600070205080204" pitchFamily="50" charset="-128"/>
              </a:rPr>
              <a:t>　未来型ライフスタイルの創造</a:t>
            </a:r>
            <a:endParaRPr lang="en-US" altLang="ja-JP" sz="1100" dirty="0">
              <a:solidFill>
                <a:prstClr val="black"/>
              </a:solidFill>
              <a:latin typeface="ＭＳ Ｐゴシック" panose="020B0600070205080204" pitchFamily="50" charset="-128"/>
            </a:endParaRPr>
          </a:p>
          <a:p>
            <a:pPr fontAlgn="base">
              <a:spcBef>
                <a:spcPct val="0"/>
              </a:spcBef>
              <a:spcAft>
                <a:spcPct val="0"/>
              </a:spcAft>
            </a:pPr>
            <a:r>
              <a:rPr lang="ja-JP" altLang="en-US" sz="1100" dirty="0">
                <a:solidFill>
                  <a:prstClr val="black"/>
                </a:solidFill>
                <a:latin typeface="ＭＳ Ｐゴシック" panose="020B0600070205080204" pitchFamily="50" charset="-128"/>
              </a:rPr>
              <a:t>〇</a:t>
            </a:r>
            <a:r>
              <a:rPr lang="ja-JP" altLang="en-US" sz="1100" dirty="0" smtClean="0">
                <a:solidFill>
                  <a:prstClr val="black"/>
                </a:solidFill>
                <a:latin typeface="ＭＳ Ｐゴシック" panose="020B0600070205080204" pitchFamily="50" charset="-128"/>
              </a:rPr>
              <a:t>快適</a:t>
            </a:r>
            <a:r>
              <a:rPr lang="ja-JP" altLang="en-US" sz="1100" dirty="0">
                <a:solidFill>
                  <a:prstClr val="black"/>
                </a:solidFill>
                <a:latin typeface="ＭＳ Ｐゴシック" panose="020B0600070205080204" pitchFamily="50" charset="-128"/>
              </a:rPr>
              <a:t>な都市環境の確保</a:t>
            </a:r>
            <a:endParaRPr lang="en-US" altLang="ja-JP" sz="1100" dirty="0">
              <a:solidFill>
                <a:prstClr val="black"/>
              </a:solidFill>
              <a:latin typeface="ＭＳ Ｐゴシック" panose="020B0600070205080204" pitchFamily="50" charset="-128"/>
            </a:endParaRPr>
          </a:p>
          <a:p>
            <a:pPr fontAlgn="base">
              <a:spcBef>
                <a:spcPct val="0"/>
              </a:spcBef>
              <a:spcAft>
                <a:spcPct val="0"/>
              </a:spcAft>
            </a:pPr>
            <a:r>
              <a:rPr lang="ja-JP" altLang="en-US" sz="1100" dirty="0" smtClean="0">
                <a:solidFill>
                  <a:prstClr val="black"/>
                </a:solidFill>
                <a:latin typeface="ＭＳ Ｐゴシック" panose="020B0600070205080204" pitchFamily="50" charset="-128"/>
              </a:rPr>
              <a:t>　　ヒートアイランド対策の推進</a:t>
            </a:r>
            <a:endParaRPr lang="en-US" altLang="ja-JP" sz="1100" dirty="0" smtClean="0">
              <a:solidFill>
                <a:prstClr val="black"/>
              </a:solidFill>
              <a:latin typeface="ＭＳ Ｐゴシック" panose="020B0600070205080204" pitchFamily="50" charset="-128"/>
            </a:endParaRPr>
          </a:p>
        </p:txBody>
      </p:sp>
      <p:sp>
        <p:nvSpPr>
          <p:cNvPr id="6" name="テキスト ボックス 5"/>
          <p:cNvSpPr txBox="1"/>
          <p:nvPr/>
        </p:nvSpPr>
        <p:spPr>
          <a:xfrm>
            <a:off x="90210" y="2436338"/>
            <a:ext cx="8820000" cy="3888000"/>
          </a:xfrm>
          <a:prstGeom prst="rect">
            <a:avLst/>
          </a:prstGeom>
          <a:noFill/>
          <a:ln w="19050">
            <a:solidFill>
              <a:schemeClr val="tx1"/>
            </a:solidFill>
          </a:ln>
        </p:spPr>
        <p:txBody>
          <a:bodyPr wrap="square" rtlCol="0">
            <a:spAutoFit/>
          </a:bodyPr>
          <a:lstStyle/>
          <a:p>
            <a:pPr fontAlgn="base">
              <a:spcBef>
                <a:spcPct val="0"/>
              </a:spcBef>
              <a:spcAft>
                <a:spcPct val="0"/>
              </a:spcAft>
            </a:pPr>
            <a:r>
              <a:rPr lang="ja-JP" altLang="en-US" sz="1400" dirty="0" smtClean="0">
                <a:solidFill>
                  <a:prstClr val="black"/>
                </a:solidFill>
                <a:latin typeface="HGｺﾞｼｯｸE" panose="020B0909000000000000" pitchFamily="49" charset="-128"/>
                <a:ea typeface="HGｺﾞｼｯｸE" panose="020B0909000000000000" pitchFamily="49" charset="-128"/>
              </a:rPr>
              <a:t>アプローチ（方法論）</a:t>
            </a:r>
            <a:endParaRPr lang="en-US" altLang="ja-JP" sz="1400" dirty="0">
              <a:solidFill>
                <a:prstClr val="black"/>
              </a:solidFill>
              <a:latin typeface="HGｺﾞｼｯｸE" panose="020B0909000000000000" pitchFamily="49" charset="-128"/>
              <a:ea typeface="HGｺﾞｼｯｸE" panose="020B0909000000000000" pitchFamily="49" charset="-128"/>
            </a:endParaRPr>
          </a:p>
          <a:p>
            <a:pPr fontAlgn="base">
              <a:spcBef>
                <a:spcPct val="0"/>
              </a:spcBef>
              <a:spcAft>
                <a:spcPct val="0"/>
              </a:spcAft>
            </a:pPr>
            <a:endParaRPr lang="en-US" altLang="ja-JP" sz="1400" dirty="0" smtClean="0">
              <a:solidFill>
                <a:prstClr val="black"/>
              </a:solidFill>
              <a:latin typeface="Arial" pitchFamily="34" charset="0"/>
            </a:endParaRPr>
          </a:p>
          <a:p>
            <a:pPr fontAlgn="base">
              <a:spcBef>
                <a:spcPct val="0"/>
              </a:spcBef>
              <a:spcAft>
                <a:spcPct val="0"/>
              </a:spcAft>
            </a:pPr>
            <a:endParaRPr lang="en-US" altLang="ja-JP" sz="1400" dirty="0">
              <a:solidFill>
                <a:prstClr val="black"/>
              </a:solidFill>
              <a:latin typeface="Arial" pitchFamily="34" charset="0"/>
            </a:endParaRPr>
          </a:p>
          <a:p>
            <a:pPr fontAlgn="base">
              <a:spcBef>
                <a:spcPct val="0"/>
              </a:spcBef>
              <a:spcAft>
                <a:spcPct val="0"/>
              </a:spcAft>
            </a:pPr>
            <a:endParaRPr lang="en-US" altLang="ja-JP" sz="1400" dirty="0" smtClean="0">
              <a:solidFill>
                <a:prstClr val="black"/>
              </a:solidFill>
              <a:latin typeface="Arial" pitchFamily="34" charset="0"/>
            </a:endParaRPr>
          </a:p>
          <a:p>
            <a:pPr fontAlgn="base">
              <a:spcBef>
                <a:spcPct val="0"/>
              </a:spcBef>
              <a:spcAft>
                <a:spcPct val="0"/>
              </a:spcAft>
            </a:pPr>
            <a:endParaRPr lang="en-US" altLang="ja-JP" sz="1400" dirty="0">
              <a:solidFill>
                <a:prstClr val="black"/>
              </a:solidFill>
              <a:latin typeface="Arial" pitchFamily="34" charset="0"/>
            </a:endParaRPr>
          </a:p>
          <a:p>
            <a:pPr fontAlgn="base">
              <a:spcBef>
                <a:spcPct val="0"/>
              </a:spcBef>
              <a:spcAft>
                <a:spcPct val="0"/>
              </a:spcAft>
            </a:pPr>
            <a:endParaRPr lang="en-US" altLang="ja-JP" sz="1400" dirty="0" smtClean="0">
              <a:solidFill>
                <a:prstClr val="black"/>
              </a:solidFill>
              <a:latin typeface="Arial" pitchFamily="34" charset="0"/>
            </a:endParaRPr>
          </a:p>
          <a:p>
            <a:pPr fontAlgn="base">
              <a:spcBef>
                <a:spcPct val="0"/>
              </a:spcBef>
              <a:spcAft>
                <a:spcPct val="0"/>
              </a:spcAft>
            </a:pPr>
            <a:endParaRPr lang="en-US" altLang="ja-JP" sz="1400" dirty="0">
              <a:solidFill>
                <a:prstClr val="black"/>
              </a:solidFill>
              <a:latin typeface="Arial" pitchFamily="34" charset="0"/>
            </a:endParaRPr>
          </a:p>
          <a:p>
            <a:pPr fontAlgn="base">
              <a:spcBef>
                <a:spcPct val="0"/>
              </a:spcBef>
              <a:spcAft>
                <a:spcPct val="0"/>
              </a:spcAft>
            </a:pPr>
            <a:endParaRPr lang="en-US" altLang="ja-JP" sz="1400" dirty="0" smtClean="0">
              <a:solidFill>
                <a:prstClr val="black"/>
              </a:solidFill>
              <a:latin typeface="Arial" pitchFamily="34" charset="0"/>
            </a:endParaRPr>
          </a:p>
          <a:p>
            <a:pPr fontAlgn="base">
              <a:spcBef>
                <a:spcPct val="0"/>
              </a:spcBef>
              <a:spcAft>
                <a:spcPct val="0"/>
              </a:spcAft>
            </a:pPr>
            <a:endParaRPr lang="en-US" altLang="ja-JP" sz="1400" dirty="0">
              <a:solidFill>
                <a:prstClr val="black"/>
              </a:solidFill>
              <a:latin typeface="Arial" pitchFamily="34" charset="0"/>
            </a:endParaRPr>
          </a:p>
          <a:p>
            <a:pPr fontAlgn="base">
              <a:spcBef>
                <a:spcPct val="0"/>
              </a:spcBef>
              <a:spcAft>
                <a:spcPct val="0"/>
              </a:spcAft>
            </a:pPr>
            <a:endParaRPr lang="en-US" altLang="ja-JP" sz="1400" dirty="0" smtClean="0">
              <a:solidFill>
                <a:prstClr val="black"/>
              </a:solidFill>
              <a:latin typeface="Arial" pitchFamily="34" charset="0"/>
            </a:endParaRPr>
          </a:p>
          <a:p>
            <a:pPr fontAlgn="base">
              <a:spcBef>
                <a:spcPct val="0"/>
              </a:spcBef>
              <a:spcAft>
                <a:spcPct val="0"/>
              </a:spcAft>
            </a:pPr>
            <a:endParaRPr lang="en-US" altLang="ja-JP" sz="1400" dirty="0">
              <a:solidFill>
                <a:prstClr val="black"/>
              </a:solidFill>
              <a:latin typeface="Arial" pitchFamily="34" charset="0"/>
            </a:endParaRPr>
          </a:p>
          <a:p>
            <a:pPr fontAlgn="base">
              <a:spcBef>
                <a:spcPct val="0"/>
              </a:spcBef>
              <a:spcAft>
                <a:spcPct val="0"/>
              </a:spcAft>
            </a:pPr>
            <a:endParaRPr lang="en-US" altLang="ja-JP" sz="1400" dirty="0" smtClean="0">
              <a:solidFill>
                <a:prstClr val="black"/>
              </a:solidFill>
              <a:latin typeface="Arial" pitchFamily="34" charset="0"/>
            </a:endParaRPr>
          </a:p>
          <a:p>
            <a:pPr fontAlgn="base">
              <a:spcBef>
                <a:spcPct val="0"/>
              </a:spcBef>
              <a:spcAft>
                <a:spcPct val="0"/>
              </a:spcAft>
            </a:pPr>
            <a:endParaRPr lang="en-US" altLang="ja-JP" sz="1400" dirty="0">
              <a:solidFill>
                <a:prstClr val="black"/>
              </a:solidFill>
              <a:latin typeface="Arial" pitchFamily="34" charset="0"/>
            </a:endParaRPr>
          </a:p>
          <a:p>
            <a:pPr fontAlgn="base">
              <a:spcBef>
                <a:spcPct val="0"/>
              </a:spcBef>
              <a:spcAft>
                <a:spcPct val="0"/>
              </a:spcAft>
            </a:pPr>
            <a:endParaRPr lang="en-US" altLang="ja-JP" sz="1400" dirty="0" smtClean="0">
              <a:solidFill>
                <a:prstClr val="black"/>
              </a:solidFill>
              <a:latin typeface="Arial" pitchFamily="34" charset="0"/>
            </a:endParaRPr>
          </a:p>
          <a:p>
            <a:pPr fontAlgn="base">
              <a:spcBef>
                <a:spcPct val="0"/>
              </a:spcBef>
              <a:spcAft>
                <a:spcPct val="0"/>
              </a:spcAft>
            </a:pPr>
            <a:endParaRPr lang="en-US" altLang="ja-JP" sz="1400" dirty="0" smtClean="0">
              <a:solidFill>
                <a:prstClr val="black"/>
              </a:solidFill>
              <a:latin typeface="Arial" pitchFamily="34" charset="0"/>
            </a:endParaRPr>
          </a:p>
          <a:p>
            <a:pPr fontAlgn="base">
              <a:spcBef>
                <a:spcPct val="0"/>
              </a:spcBef>
              <a:spcAft>
                <a:spcPct val="0"/>
              </a:spcAft>
            </a:pPr>
            <a:endParaRPr lang="en-US" altLang="ja-JP" sz="1400" dirty="0" smtClean="0">
              <a:solidFill>
                <a:prstClr val="black"/>
              </a:solidFill>
              <a:latin typeface="Arial" pitchFamily="34" charset="0"/>
            </a:endParaRPr>
          </a:p>
          <a:p>
            <a:pPr fontAlgn="base">
              <a:spcBef>
                <a:spcPct val="0"/>
              </a:spcBef>
              <a:spcAft>
                <a:spcPct val="0"/>
              </a:spcAft>
            </a:pPr>
            <a:endParaRPr lang="en-US" altLang="ja-JP" sz="1400" dirty="0">
              <a:solidFill>
                <a:prstClr val="black"/>
              </a:solidFill>
              <a:latin typeface="Arial" pitchFamily="34" charset="0"/>
            </a:endParaRPr>
          </a:p>
        </p:txBody>
      </p:sp>
      <p:sp>
        <p:nvSpPr>
          <p:cNvPr id="7" name="テキスト ボックス 6"/>
          <p:cNvSpPr txBox="1"/>
          <p:nvPr/>
        </p:nvSpPr>
        <p:spPr>
          <a:xfrm>
            <a:off x="90210" y="6377143"/>
            <a:ext cx="8784000" cy="338554"/>
          </a:xfrm>
          <a:prstGeom prst="rect">
            <a:avLst/>
          </a:prstGeom>
          <a:noFill/>
          <a:ln w="19050">
            <a:solidFill>
              <a:schemeClr val="tx1"/>
            </a:solidFill>
          </a:ln>
        </p:spPr>
        <p:txBody>
          <a:bodyPr wrap="square" rtlCol="0">
            <a:spAutoFit/>
          </a:bodyPr>
          <a:lstStyle/>
          <a:p>
            <a:pPr fontAlgn="base">
              <a:spcBef>
                <a:spcPct val="0"/>
              </a:spcBef>
              <a:spcAft>
                <a:spcPct val="0"/>
              </a:spcAft>
            </a:pPr>
            <a:r>
              <a:rPr lang="ja-JP" altLang="en-US" sz="1400" dirty="0">
                <a:solidFill>
                  <a:prstClr val="black"/>
                </a:solidFill>
                <a:latin typeface="HGｺﾞｼｯｸE" panose="020B0909000000000000" pitchFamily="49" charset="-128"/>
                <a:ea typeface="HGｺﾞｼｯｸE" panose="020B0909000000000000" pitchFamily="49" charset="-128"/>
              </a:rPr>
              <a:t>海外･他都市の事例： </a:t>
            </a:r>
            <a:r>
              <a:rPr lang="ja-JP" altLang="en-US" sz="1100" dirty="0" smtClean="0">
                <a:solidFill>
                  <a:prstClr val="black"/>
                </a:solidFill>
                <a:latin typeface="ＭＳ Ｐゴシック" panose="020B0600070205080204" pitchFamily="50" charset="-128"/>
              </a:rPr>
              <a:t>○</a:t>
            </a:r>
            <a:r>
              <a:rPr lang="en-US" altLang="ja-JP" sz="1100" dirty="0" smtClean="0">
                <a:solidFill>
                  <a:prstClr val="black"/>
                </a:solidFill>
                <a:latin typeface="ＭＳ Ｐゴシック" panose="020B0600070205080204" pitchFamily="50" charset="-128"/>
              </a:rPr>
              <a:t>EU</a:t>
            </a:r>
            <a:r>
              <a:rPr lang="ja-JP" altLang="en-US" sz="1100" dirty="0" smtClean="0">
                <a:solidFill>
                  <a:prstClr val="black"/>
                </a:solidFill>
                <a:latin typeface="ＭＳ Ｐゴシック" panose="020B0600070205080204" pitchFamily="50" charset="-128"/>
              </a:rPr>
              <a:t> </a:t>
            </a:r>
            <a:r>
              <a:rPr lang="en-US" altLang="ja-JP" sz="1100" dirty="0" err="1" smtClean="0">
                <a:solidFill>
                  <a:prstClr val="black"/>
                </a:solidFill>
                <a:latin typeface="ＭＳ Ｐゴシック" panose="020B0600070205080204" pitchFamily="50" charset="-128"/>
              </a:rPr>
              <a:t>InSMART</a:t>
            </a:r>
            <a:r>
              <a:rPr lang="ja-JP" altLang="en-US" sz="1100" dirty="0" smtClean="0">
                <a:solidFill>
                  <a:prstClr val="black"/>
                </a:solidFill>
                <a:latin typeface="ＭＳ Ｐゴシック" panose="020B0600070205080204" pitchFamily="50" charset="-128"/>
              </a:rPr>
              <a:t> </a:t>
            </a:r>
            <a:r>
              <a:rPr lang="en-US" altLang="ja-JP" sz="1100" dirty="0" smtClean="0">
                <a:solidFill>
                  <a:prstClr val="black"/>
                </a:solidFill>
                <a:latin typeface="ＭＳ Ｐゴシック" panose="020B0600070205080204" pitchFamily="50" charset="-128"/>
              </a:rPr>
              <a:t>Projects</a:t>
            </a:r>
            <a:r>
              <a:rPr lang="ja-JP" altLang="en-US" sz="1100" dirty="0" smtClean="0">
                <a:solidFill>
                  <a:prstClr val="black"/>
                </a:solidFill>
                <a:latin typeface="ＭＳ Ｐゴシック" panose="020B0600070205080204" pitchFamily="50" charset="-128"/>
              </a:rPr>
              <a:t>：ハンブルクやウィーン ○東京都区部の建物緑化 ○兵庫県の駐車場緑化　　</a:t>
            </a:r>
            <a:r>
              <a:rPr lang="ja-JP" altLang="en-US" sz="1200" dirty="0" smtClean="0">
                <a:solidFill>
                  <a:prstClr val="black"/>
                </a:solidFill>
                <a:latin typeface="ＭＳ Ｐゴシック" panose="020B0600070205080204" pitchFamily="50" charset="-128"/>
              </a:rPr>
              <a:t>　　　　　　　　　　　　　　</a:t>
            </a:r>
            <a:r>
              <a:rPr lang="ja-JP" altLang="en-US" sz="1600" dirty="0" smtClean="0">
                <a:solidFill>
                  <a:prstClr val="black"/>
                </a:solidFill>
                <a:latin typeface="Arial" pitchFamily="34" charset="0"/>
              </a:rPr>
              <a:t>　　　　　　　　　　　　　　　　　　　　　　　　　</a:t>
            </a:r>
            <a:endParaRPr lang="ja-JP" altLang="en-US" sz="1600" dirty="0">
              <a:solidFill>
                <a:prstClr val="black"/>
              </a:solidFill>
              <a:latin typeface="Arial" pitchFamily="34" charset="0"/>
            </a:endParaRPr>
          </a:p>
        </p:txBody>
      </p:sp>
      <p:sp>
        <p:nvSpPr>
          <p:cNvPr id="10" name="テキスト ボックス 9"/>
          <p:cNvSpPr txBox="1"/>
          <p:nvPr/>
        </p:nvSpPr>
        <p:spPr>
          <a:xfrm flipH="1">
            <a:off x="105690" y="631312"/>
            <a:ext cx="7164000" cy="646331"/>
          </a:xfrm>
          <a:prstGeom prst="rect">
            <a:avLst/>
          </a:prstGeom>
          <a:noFill/>
          <a:ln w="19050">
            <a:solidFill>
              <a:schemeClr val="tx1"/>
            </a:solidFill>
          </a:ln>
        </p:spPr>
        <p:txBody>
          <a:bodyPr wrap="square" rtlCol="0">
            <a:spAutoFit/>
          </a:bodyPr>
          <a:lstStyle/>
          <a:p>
            <a:pPr fontAlgn="base">
              <a:spcBef>
                <a:spcPct val="0"/>
              </a:spcBef>
              <a:spcAft>
                <a:spcPct val="0"/>
              </a:spcAft>
            </a:pPr>
            <a:r>
              <a:rPr lang="ja-JP" altLang="en-US" sz="1400" dirty="0" smtClean="0">
                <a:solidFill>
                  <a:prstClr val="black"/>
                </a:solidFill>
                <a:latin typeface="HGｺﾞｼｯｸE" panose="020B0909000000000000" pitchFamily="49" charset="-128"/>
                <a:ea typeface="HGｺﾞｼｯｸE" panose="020B0909000000000000" pitchFamily="49" charset="-128"/>
              </a:rPr>
              <a:t>両大学のシーズ</a:t>
            </a:r>
            <a:r>
              <a:rPr lang="en-US" altLang="ja-JP" sz="1400" dirty="0">
                <a:solidFill>
                  <a:prstClr val="black"/>
                </a:solidFill>
                <a:latin typeface="HGｺﾞｼｯｸE" panose="020B0909000000000000" pitchFamily="49" charset="-128"/>
                <a:ea typeface="HGｺﾞｼｯｸE" panose="020B0909000000000000" pitchFamily="49" charset="-128"/>
              </a:rPr>
              <a:t>:</a:t>
            </a:r>
            <a:r>
              <a:rPr lang="ja-JP" altLang="en-US" sz="1400" dirty="0">
                <a:solidFill>
                  <a:prstClr val="black"/>
                </a:solidFill>
                <a:latin typeface="HGｺﾞｼｯｸE" panose="020B0909000000000000" pitchFamily="49" charset="-128"/>
                <a:ea typeface="HGｺﾞｼｯｸE" panose="020B0909000000000000" pitchFamily="49" charset="-128"/>
              </a:rPr>
              <a:t> </a:t>
            </a:r>
            <a:r>
              <a:rPr lang="ja-JP" altLang="en-US" sz="1100" dirty="0">
                <a:solidFill>
                  <a:prstClr val="black"/>
                </a:solidFill>
                <a:latin typeface="ＭＳ Ｐゴシック" panose="020B0600070205080204" pitchFamily="50" charset="-128"/>
              </a:rPr>
              <a:t>○</a:t>
            </a:r>
            <a:r>
              <a:rPr lang="ja-JP" altLang="en-US" sz="1100" dirty="0" smtClean="0">
                <a:solidFill>
                  <a:prstClr val="black"/>
                </a:solidFill>
                <a:latin typeface="ＭＳ Ｐゴシック" panose="020B0600070205080204" pitchFamily="50" charset="-128"/>
              </a:rPr>
              <a:t>スマートグリッド・スマートコミュニティー・熱融通サービス・エネルギーの地産地消　○大阪湾沿岸域の環境・生態系機能の再生　○都市緑化による環境改善の定量化・可視化　○環境先進都市大阪の実現と新たなエネルギー社会づくり　○生物多様性のための緑地政策・制度　○大阪の観光動向の分析、都市活動状況把握</a:t>
            </a:r>
            <a:endParaRPr lang="ja-JP" altLang="en-US" sz="1100" dirty="0">
              <a:solidFill>
                <a:prstClr val="black"/>
              </a:solidFill>
              <a:latin typeface="ＭＳ Ｐゴシック" panose="020B0600070205080204" pitchFamily="50" charset="-128"/>
            </a:endParaRPr>
          </a:p>
        </p:txBody>
      </p:sp>
      <p:sp>
        <p:nvSpPr>
          <p:cNvPr id="11" name="テキスト ボックス 10"/>
          <p:cNvSpPr txBox="1"/>
          <p:nvPr/>
        </p:nvSpPr>
        <p:spPr>
          <a:xfrm flipH="1">
            <a:off x="7376040" y="617020"/>
            <a:ext cx="1620000" cy="648000"/>
          </a:xfrm>
          <a:prstGeom prst="rect">
            <a:avLst/>
          </a:prstGeom>
          <a:noFill/>
          <a:ln w="19050">
            <a:solidFill>
              <a:schemeClr val="tx1"/>
            </a:solidFill>
          </a:ln>
        </p:spPr>
        <p:txBody>
          <a:bodyPr wrap="square" rtlCol="0">
            <a:spAutoFit/>
          </a:bodyPr>
          <a:lstStyle/>
          <a:p>
            <a:pPr fontAlgn="base">
              <a:spcBef>
                <a:spcPct val="0"/>
              </a:spcBef>
              <a:spcAft>
                <a:spcPct val="0"/>
              </a:spcAft>
            </a:pPr>
            <a:r>
              <a:rPr lang="ja-JP" altLang="en-US" sz="1400" dirty="0" smtClean="0">
                <a:solidFill>
                  <a:prstClr val="black"/>
                </a:solidFill>
                <a:latin typeface="HGｺﾞｼｯｸE" panose="020B0909000000000000" pitchFamily="49" charset="-128"/>
                <a:ea typeface="HGｺﾞｼｯｸE" panose="020B0909000000000000" pitchFamily="49" charset="-128"/>
              </a:rPr>
              <a:t>シーズ№</a:t>
            </a:r>
            <a:r>
              <a:rPr lang="ja-JP" altLang="en-US" sz="1400" dirty="0">
                <a:solidFill>
                  <a:prstClr val="black"/>
                </a:solidFill>
                <a:latin typeface="Arial" pitchFamily="34" charset="0"/>
              </a:rPr>
              <a:t> </a:t>
            </a:r>
            <a:r>
              <a:rPr lang="ja-JP" altLang="en-US" sz="1400" dirty="0" smtClean="0">
                <a:solidFill>
                  <a:prstClr val="black"/>
                </a:solidFill>
                <a:latin typeface="Arial" pitchFamily="34" charset="0"/>
              </a:rPr>
              <a:t>：</a:t>
            </a:r>
            <a:endParaRPr lang="en-US" altLang="ja-JP" sz="1400" dirty="0" smtClean="0">
              <a:solidFill>
                <a:prstClr val="black"/>
              </a:solidFill>
              <a:latin typeface="Arial" pitchFamily="34" charset="0"/>
            </a:endParaRPr>
          </a:p>
          <a:p>
            <a:pPr fontAlgn="base">
              <a:spcBef>
                <a:spcPct val="0"/>
              </a:spcBef>
              <a:spcAft>
                <a:spcPct val="0"/>
              </a:spcAft>
            </a:pPr>
            <a:r>
              <a:rPr lang="ja-JP" altLang="en-US" sz="1100" dirty="0" smtClean="0">
                <a:solidFill>
                  <a:prstClr val="black"/>
                </a:solidFill>
                <a:latin typeface="ＭＳ Ｐゴシック" panose="020B0600070205080204" pitchFamily="50" charset="-128"/>
              </a:rPr>
              <a:t>市大</a:t>
            </a:r>
            <a:r>
              <a:rPr lang="en-US" altLang="ja-JP" sz="1100" dirty="0" smtClean="0">
                <a:solidFill>
                  <a:prstClr val="black"/>
                </a:solidFill>
                <a:latin typeface="ＭＳ Ｐゴシック" panose="020B0600070205080204" pitchFamily="50" charset="-128"/>
              </a:rPr>
              <a:t>:</a:t>
            </a:r>
            <a:r>
              <a:rPr lang="ja-JP" altLang="en-US" sz="1100" dirty="0" smtClean="0">
                <a:solidFill>
                  <a:prstClr val="black"/>
                </a:solidFill>
                <a:latin typeface="ＭＳ Ｐゴシック" panose="020B0600070205080204" pitchFamily="50" charset="-128"/>
              </a:rPr>
              <a:t>１</a:t>
            </a:r>
            <a:r>
              <a:rPr lang="en-US" altLang="ja-JP" sz="1100" dirty="0" smtClean="0">
                <a:solidFill>
                  <a:prstClr val="black"/>
                </a:solidFill>
                <a:latin typeface="ＭＳ Ｐゴシック" panose="020B0600070205080204" pitchFamily="50" charset="-128"/>
              </a:rPr>
              <a:t>,4,16,</a:t>
            </a:r>
            <a:r>
              <a:rPr lang="ja-JP" altLang="en-US" sz="1100" dirty="0" smtClean="0">
                <a:solidFill>
                  <a:prstClr val="black"/>
                </a:solidFill>
                <a:latin typeface="ＭＳ Ｐゴシック" panose="020B0600070205080204" pitchFamily="50" charset="-128"/>
              </a:rPr>
              <a:t>１７</a:t>
            </a:r>
            <a:r>
              <a:rPr lang="en-US" altLang="ja-JP" sz="1100" dirty="0" smtClean="0">
                <a:solidFill>
                  <a:prstClr val="black"/>
                </a:solidFill>
                <a:latin typeface="ＭＳ Ｐゴシック" panose="020B0600070205080204" pitchFamily="50" charset="-128"/>
              </a:rPr>
              <a:t>,22,28,58</a:t>
            </a:r>
          </a:p>
          <a:p>
            <a:pPr fontAlgn="base">
              <a:spcBef>
                <a:spcPct val="0"/>
              </a:spcBef>
              <a:spcAft>
                <a:spcPct val="0"/>
              </a:spcAft>
            </a:pPr>
            <a:r>
              <a:rPr lang="ja-JP" altLang="en-US" sz="1100" dirty="0" smtClean="0">
                <a:solidFill>
                  <a:prstClr val="black"/>
                </a:solidFill>
                <a:latin typeface="ＭＳ Ｐゴシック" panose="020B0600070205080204" pitchFamily="50" charset="-128"/>
              </a:rPr>
              <a:t>府大</a:t>
            </a:r>
            <a:r>
              <a:rPr lang="en-US" altLang="ja-JP" sz="1100" dirty="0" smtClean="0">
                <a:solidFill>
                  <a:prstClr val="black"/>
                </a:solidFill>
                <a:latin typeface="ＭＳ Ｐゴシック" panose="020B0600070205080204" pitchFamily="50" charset="-128"/>
              </a:rPr>
              <a:t>:32,41,45,46,47,49</a:t>
            </a:r>
          </a:p>
        </p:txBody>
      </p:sp>
      <p:sp>
        <p:nvSpPr>
          <p:cNvPr id="12" name="スライド番号プレースホルダー 11"/>
          <p:cNvSpPr>
            <a:spLocks noGrp="1"/>
          </p:cNvSpPr>
          <p:nvPr>
            <p:ph type="sldNum" sz="quarter" idx="12"/>
          </p:nvPr>
        </p:nvSpPr>
        <p:spPr/>
        <p:txBody>
          <a:bodyPr/>
          <a:lstStyle/>
          <a:p>
            <a:fld id="{8B585311-88EF-4471-9E51-AE03065C41F4}" type="slidenum">
              <a:rPr lang="en-US" altLang="ja-JP" smtClean="0">
                <a:solidFill>
                  <a:srgbClr val="000000"/>
                </a:solidFill>
              </a:rPr>
              <a:pPr/>
              <a:t>20</a:t>
            </a:fld>
            <a:endParaRPr lang="en-US" altLang="ja-JP" dirty="0">
              <a:solidFill>
                <a:srgbClr val="000000"/>
              </a:solidFill>
            </a:endParaRPr>
          </a:p>
        </p:txBody>
      </p:sp>
      <p:sp>
        <p:nvSpPr>
          <p:cNvPr id="13" name="テキスト ボックス 12"/>
          <p:cNvSpPr txBox="1"/>
          <p:nvPr/>
        </p:nvSpPr>
        <p:spPr>
          <a:xfrm>
            <a:off x="8151421" y="-18236"/>
            <a:ext cx="966931" cy="230832"/>
          </a:xfrm>
          <a:prstGeom prst="rect">
            <a:avLst/>
          </a:prstGeom>
          <a:solidFill>
            <a:sysClr val="windowText" lastClr="000000"/>
          </a:solidFill>
          <a:ln>
            <a:solidFill>
              <a:sysClr val="window" lastClr="FFFFFF">
                <a:lumMod val="75000"/>
              </a:sysClr>
            </a:solidFill>
          </a:ln>
        </p:spPr>
        <p:txBody>
          <a:bodyPr wrap="none" rtlCol="0">
            <a:spAutoFit/>
          </a:bodyPr>
          <a:lstStyle/>
          <a:p>
            <a:pPr>
              <a:defRPr/>
            </a:pPr>
            <a:r>
              <a:rPr kumimoji="0" lang="ja-JP" altLang="en-US" sz="9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★プロジェクト</a:t>
            </a:r>
            <a:r>
              <a:rPr kumimoji="0" lang="ja-JP" altLang="en-US" sz="9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例</a:t>
            </a:r>
            <a:endParaRPr kumimoji="0" lang="ja-JP" altLang="en-US" sz="9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図 14"/>
          <p:cNvPicPr>
            <a:picLocks noChangeAspect="1"/>
          </p:cNvPicPr>
          <p:nvPr/>
        </p:nvPicPr>
        <p:blipFill>
          <a:blip r:embed="rId3"/>
          <a:stretch>
            <a:fillRect/>
          </a:stretch>
        </p:blipFill>
        <p:spPr>
          <a:xfrm>
            <a:off x="822027" y="2499137"/>
            <a:ext cx="7436545" cy="3815207"/>
          </a:xfrm>
          <a:prstGeom prst="rect">
            <a:avLst/>
          </a:prstGeom>
        </p:spPr>
      </p:pic>
    </p:spTree>
    <p:extLst>
      <p:ext uri="{BB962C8B-B14F-4D97-AF65-F5344CB8AC3E}">
        <p14:creationId xmlns:p14="http://schemas.microsoft.com/office/powerpoint/2010/main" val="3993445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左矢印 8"/>
          <p:cNvSpPr/>
          <p:nvPr/>
        </p:nvSpPr>
        <p:spPr>
          <a:xfrm>
            <a:off x="5078979" y="2108029"/>
            <a:ext cx="203916" cy="6056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テキスト ボックス 1"/>
          <p:cNvSpPr txBox="1"/>
          <p:nvPr/>
        </p:nvSpPr>
        <p:spPr>
          <a:xfrm>
            <a:off x="115860" y="117370"/>
            <a:ext cx="8902784" cy="576293"/>
          </a:xfrm>
          <a:prstGeom prst="rect">
            <a:avLst/>
          </a:prstGeom>
          <a:noFill/>
          <a:ln w="19050">
            <a:solidFill>
              <a:schemeClr val="tx1"/>
            </a:solidFill>
          </a:ln>
        </p:spPr>
        <p:txBody>
          <a:bodyPr wrap="square" tIns="144000" rtlCol="0">
            <a:spAutoFit/>
          </a:bodyPr>
          <a:lstStyle/>
          <a:p>
            <a:pPr fontAlgn="base">
              <a:lnSpc>
                <a:spcPts val="1500"/>
              </a:lnSpc>
              <a:spcBef>
                <a:spcPct val="0"/>
              </a:spcBef>
              <a:spcAft>
                <a:spcPct val="0"/>
              </a:spcAft>
            </a:pPr>
            <a:r>
              <a:rPr lang="en-US" altLang="ja-JP" sz="1400" b="1" dirty="0" smtClean="0">
                <a:solidFill>
                  <a:prstClr val="black"/>
                </a:solidFill>
                <a:latin typeface="Arial" pitchFamily="34" charset="0"/>
              </a:rPr>
              <a:t>【</a:t>
            </a:r>
            <a:r>
              <a:rPr lang="ja-JP" altLang="en-US" sz="1400" b="1" dirty="0" smtClean="0">
                <a:solidFill>
                  <a:prstClr val="black"/>
                </a:solidFill>
                <a:latin typeface="Arial" pitchFamily="34" charset="0"/>
              </a:rPr>
              <a:t>自然共生</a:t>
            </a:r>
            <a:r>
              <a:rPr lang="en-US" altLang="ja-JP" sz="1400" b="1" dirty="0" smtClean="0">
                <a:solidFill>
                  <a:prstClr val="black"/>
                </a:solidFill>
                <a:latin typeface="Arial" pitchFamily="34" charset="0"/>
              </a:rPr>
              <a:t>】    </a:t>
            </a:r>
            <a:r>
              <a:rPr lang="ja-JP" altLang="en-US" dirty="0">
                <a:solidFill>
                  <a:prstClr val="black"/>
                </a:solidFill>
                <a:latin typeface="Arial" pitchFamily="34" charset="0"/>
              </a:rPr>
              <a:t>テーマ：沿岸域の社会・生態系シミュレーターの構築</a:t>
            </a:r>
            <a:endParaRPr lang="en-US" altLang="ja-JP" dirty="0">
              <a:solidFill>
                <a:prstClr val="black"/>
              </a:solidFill>
              <a:latin typeface="Arial" pitchFamily="34" charset="0"/>
            </a:endParaRPr>
          </a:p>
          <a:p>
            <a:pPr fontAlgn="base">
              <a:lnSpc>
                <a:spcPts val="1500"/>
              </a:lnSpc>
              <a:spcBef>
                <a:spcPct val="0"/>
              </a:spcBef>
              <a:spcAft>
                <a:spcPct val="0"/>
              </a:spcAft>
            </a:pPr>
            <a:r>
              <a:rPr lang="en-US" altLang="ja-JP" sz="1400" dirty="0">
                <a:solidFill>
                  <a:prstClr val="black"/>
                </a:solidFill>
                <a:latin typeface="Arial" pitchFamily="34" charset="0"/>
              </a:rPr>
              <a:t>                                                〜</a:t>
            </a:r>
            <a:r>
              <a:rPr lang="ja-JP" altLang="en-US" sz="1400" dirty="0">
                <a:solidFill>
                  <a:prstClr val="black"/>
                </a:solidFill>
                <a:latin typeface="Arial" pitchFamily="34" charset="0"/>
              </a:rPr>
              <a:t>大阪湾の保全・再生に資する産・官・学コミュニケーションプラットホームとして</a:t>
            </a:r>
            <a:r>
              <a:rPr lang="en-US" altLang="ja-JP" sz="1400" dirty="0">
                <a:solidFill>
                  <a:prstClr val="black"/>
                </a:solidFill>
                <a:latin typeface="Arial" pitchFamily="34" charset="0"/>
              </a:rPr>
              <a:t>〜</a:t>
            </a:r>
            <a:endParaRPr lang="ja-JP" altLang="en-US" sz="1400" dirty="0">
              <a:solidFill>
                <a:prstClr val="black"/>
              </a:solidFill>
              <a:latin typeface="Arial" pitchFamily="34" charset="0"/>
            </a:endParaRPr>
          </a:p>
        </p:txBody>
      </p:sp>
      <p:sp>
        <p:nvSpPr>
          <p:cNvPr id="3" name="テキスト ボックス 2"/>
          <p:cNvSpPr txBox="1"/>
          <p:nvPr/>
        </p:nvSpPr>
        <p:spPr>
          <a:xfrm>
            <a:off x="101472" y="1569269"/>
            <a:ext cx="4968000" cy="1620000"/>
          </a:xfrm>
          <a:prstGeom prst="rect">
            <a:avLst/>
          </a:prstGeom>
          <a:noFill/>
          <a:ln w="19050">
            <a:solidFill>
              <a:schemeClr val="tx1"/>
            </a:solidFill>
          </a:ln>
        </p:spPr>
        <p:txBody>
          <a:bodyPr wrap="square" rtlCol="0">
            <a:spAutoFit/>
          </a:bodyPr>
          <a:lstStyle/>
          <a:p>
            <a:r>
              <a:rPr lang="ja-JP" altLang="en-US" sz="1400" dirty="0">
                <a:solidFill>
                  <a:prstClr val="black"/>
                </a:solidFill>
                <a:latin typeface="HGｺﾞｼｯｸE" panose="020B0909000000000000" pitchFamily="49" charset="-128"/>
                <a:ea typeface="HGｺﾞｼｯｸE" panose="020B0909000000000000" pitchFamily="49" charset="-128"/>
              </a:rPr>
              <a:t>提案内容の概要</a:t>
            </a:r>
            <a:endParaRPr lang="en-US" altLang="ja-JP" sz="1400" dirty="0">
              <a:solidFill>
                <a:prstClr val="black"/>
              </a:solidFill>
              <a:latin typeface="HGｺﾞｼｯｸE" panose="020B0909000000000000" pitchFamily="49" charset="-128"/>
              <a:ea typeface="HGｺﾞｼｯｸE" panose="020B0909000000000000" pitchFamily="49" charset="-128"/>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ja-JP" altLang="en-US" dirty="0">
              <a:solidFill>
                <a:prstClr val="black"/>
              </a:solidFill>
            </a:endParaRPr>
          </a:p>
        </p:txBody>
      </p:sp>
      <p:sp>
        <p:nvSpPr>
          <p:cNvPr id="4" name="テキスト ボックス 3"/>
          <p:cNvSpPr txBox="1"/>
          <p:nvPr/>
        </p:nvSpPr>
        <p:spPr>
          <a:xfrm>
            <a:off x="5292402" y="1588355"/>
            <a:ext cx="3708000" cy="1584000"/>
          </a:xfrm>
          <a:prstGeom prst="rect">
            <a:avLst/>
          </a:prstGeom>
          <a:noFill/>
          <a:ln w="19050">
            <a:solidFill>
              <a:schemeClr val="tx1"/>
            </a:solidFill>
          </a:ln>
        </p:spPr>
        <p:txBody>
          <a:bodyPr wrap="square" rtlCol="0">
            <a:noAutofit/>
          </a:bodyPr>
          <a:lstStyle/>
          <a:p>
            <a:r>
              <a:rPr lang="ja-JP" altLang="en-US" sz="1400" dirty="0">
                <a:solidFill>
                  <a:prstClr val="black"/>
                </a:solidFill>
                <a:latin typeface="HGｺﾞｼｯｸE" panose="020B0909000000000000" pitchFamily="49" charset="-128"/>
                <a:ea typeface="HGｺﾞｼｯｸE" panose="020B0909000000000000" pitchFamily="49" charset="-128"/>
              </a:rPr>
              <a:t>都市課題</a:t>
            </a:r>
            <a:endParaRPr lang="en-US" altLang="ja-JP" sz="1400" dirty="0">
              <a:solidFill>
                <a:prstClr val="black"/>
              </a:solidFill>
              <a:latin typeface="HGｺﾞｼｯｸE" panose="020B0909000000000000" pitchFamily="49" charset="-128"/>
              <a:ea typeface="HGｺﾞｼｯｸE" panose="020B0909000000000000" pitchFamily="49" charset="-128"/>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ja-JP" altLang="en-US" dirty="0">
              <a:solidFill>
                <a:prstClr val="black"/>
              </a:solidFill>
            </a:endParaRPr>
          </a:p>
        </p:txBody>
      </p:sp>
      <p:sp>
        <p:nvSpPr>
          <p:cNvPr id="6" name="テキスト ボックス 5"/>
          <p:cNvSpPr txBox="1"/>
          <p:nvPr/>
        </p:nvSpPr>
        <p:spPr>
          <a:xfrm>
            <a:off x="105690" y="3236195"/>
            <a:ext cx="8912954" cy="3024000"/>
          </a:xfrm>
          <a:prstGeom prst="rect">
            <a:avLst/>
          </a:prstGeom>
          <a:noFill/>
          <a:ln w="19050">
            <a:solidFill>
              <a:schemeClr val="tx1"/>
            </a:solidFill>
          </a:ln>
        </p:spPr>
        <p:txBody>
          <a:bodyPr wrap="square" tIns="0" bIns="0" rtlCol="0">
            <a:noAutofit/>
          </a:bodyPr>
          <a:lstStyle/>
          <a:p>
            <a:r>
              <a:rPr lang="ja-JP" altLang="en-US" sz="1400" dirty="0" smtClean="0">
                <a:solidFill>
                  <a:prstClr val="black"/>
                </a:solidFill>
                <a:latin typeface="HGｺﾞｼｯｸE" panose="020B0909000000000000" pitchFamily="49" charset="-128"/>
                <a:ea typeface="HGｺﾞｼｯｸE" panose="020B0909000000000000" pitchFamily="49" charset="-128"/>
              </a:rPr>
              <a:t>アプローチ</a:t>
            </a:r>
            <a:r>
              <a:rPr lang="ja-JP" altLang="en-US" sz="1400" dirty="0">
                <a:solidFill>
                  <a:prstClr val="black"/>
                </a:solidFill>
                <a:latin typeface="HGｺﾞｼｯｸE" panose="020B0909000000000000" pitchFamily="49" charset="-128"/>
                <a:ea typeface="HGｺﾞｼｯｸE" panose="020B0909000000000000" pitchFamily="49" charset="-128"/>
              </a:rPr>
              <a:t>（</a:t>
            </a:r>
            <a:r>
              <a:rPr lang="ja-JP" altLang="en-US" sz="1400" dirty="0" smtClean="0">
                <a:solidFill>
                  <a:prstClr val="black"/>
                </a:solidFill>
                <a:latin typeface="HGｺﾞｼｯｸE" panose="020B0909000000000000" pitchFamily="49" charset="-128"/>
                <a:ea typeface="HGｺﾞｼｯｸE" panose="020B0909000000000000" pitchFamily="49" charset="-128"/>
              </a:rPr>
              <a:t>方法論）</a:t>
            </a:r>
            <a:endParaRPr lang="en-US" altLang="ja-JP" sz="1400" dirty="0">
              <a:solidFill>
                <a:prstClr val="black"/>
              </a:solidFill>
              <a:latin typeface="HGｺﾞｼｯｸE" panose="020B0909000000000000" pitchFamily="49" charset="-128"/>
              <a:ea typeface="HGｺﾞｼｯｸE" panose="020B0909000000000000" pitchFamily="49" charset="-128"/>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r>
              <a:rPr lang="ja-JP" altLang="en-US" dirty="0">
                <a:solidFill>
                  <a:prstClr val="black"/>
                </a:solidFill>
              </a:rPr>
              <a:t>　　　　　　　　　　　　　　　　　　　　　　　　　　　　　　　　　　　　　　　　　　　　</a:t>
            </a:r>
          </a:p>
        </p:txBody>
      </p:sp>
      <p:sp>
        <p:nvSpPr>
          <p:cNvPr id="7" name="テキスト ボックス 6"/>
          <p:cNvSpPr txBox="1"/>
          <p:nvPr/>
        </p:nvSpPr>
        <p:spPr>
          <a:xfrm>
            <a:off x="116773" y="6324067"/>
            <a:ext cx="8902784" cy="430887"/>
          </a:xfrm>
          <a:prstGeom prst="rect">
            <a:avLst/>
          </a:prstGeom>
          <a:noFill/>
          <a:ln w="19050">
            <a:solidFill>
              <a:schemeClr val="tx1"/>
            </a:solidFill>
          </a:ln>
        </p:spPr>
        <p:txBody>
          <a:bodyPr wrap="square" tIns="0" rtlCol="0">
            <a:spAutoFit/>
          </a:bodyPr>
          <a:lstStyle/>
          <a:p>
            <a:pPr algn="just"/>
            <a:r>
              <a:rPr lang="ja-JP" altLang="en-US" sz="1400" dirty="0">
                <a:solidFill>
                  <a:prstClr val="black"/>
                </a:solidFill>
                <a:latin typeface="HGｺﾞｼｯｸE" panose="020B0909000000000000" pitchFamily="49" charset="-128"/>
                <a:ea typeface="HGｺﾞｼｯｸE" panose="020B0909000000000000" pitchFamily="49" charset="-128"/>
              </a:rPr>
              <a:t>海外･他都市の</a:t>
            </a:r>
            <a:r>
              <a:rPr lang="ja-JP" altLang="en-US" sz="1400" dirty="0" smtClean="0">
                <a:solidFill>
                  <a:prstClr val="black"/>
                </a:solidFill>
                <a:latin typeface="HGｺﾞｼｯｸE" panose="020B0909000000000000" pitchFamily="49" charset="-128"/>
                <a:ea typeface="HGｺﾞｼｯｸE" panose="020B0909000000000000" pitchFamily="49" charset="-128"/>
              </a:rPr>
              <a:t>事例：</a:t>
            </a:r>
            <a:r>
              <a:rPr lang="ja-JP" altLang="en-US" sz="1100" dirty="0" smtClean="0">
                <a:solidFill>
                  <a:prstClr val="black"/>
                </a:solidFill>
                <a:latin typeface="ＭＳ Ｐゴシック" panose="020B0600070205080204" pitchFamily="50" charset="-128"/>
              </a:rPr>
              <a:t>〇</a:t>
            </a:r>
            <a:r>
              <a:rPr lang="ja-JP" altLang="en-US" sz="1100" dirty="0">
                <a:solidFill>
                  <a:prstClr val="black"/>
                </a:solidFill>
                <a:latin typeface="ＭＳ Ｐゴシック" panose="020B0600070205080204" pitchFamily="50" charset="-128"/>
              </a:rPr>
              <a:t>チェサピーク湾における環境再生プログラム（米国）　〇愛知県三河湾里海再生プログラム　〇横浜ブルーカーボンプロジェクト　〇播磨灘の貧栄養化と下水の放水　〇環境省</a:t>
            </a:r>
            <a:r>
              <a:rPr lang="en-US" altLang="ja-JP" sz="1100" dirty="0">
                <a:solidFill>
                  <a:prstClr val="black"/>
                </a:solidFill>
                <a:latin typeface="ＭＳ Ｐゴシック" panose="020B0600070205080204" pitchFamily="50" charset="-128"/>
              </a:rPr>
              <a:t>S13</a:t>
            </a:r>
            <a:r>
              <a:rPr lang="ja-JP" altLang="en-US" sz="1100" dirty="0">
                <a:solidFill>
                  <a:prstClr val="black"/>
                </a:solidFill>
                <a:latin typeface="ＭＳ Ｐゴシック" panose="020B0600070205080204" pitchFamily="50" charset="-128"/>
              </a:rPr>
              <a:t>課題「持続可能な沿岸海域実現を目指した沿岸海域管理手法の開発」</a:t>
            </a:r>
          </a:p>
        </p:txBody>
      </p:sp>
      <p:sp>
        <p:nvSpPr>
          <p:cNvPr id="10" name="テキスト ボックス 9"/>
          <p:cNvSpPr txBox="1"/>
          <p:nvPr/>
        </p:nvSpPr>
        <p:spPr>
          <a:xfrm flipH="1">
            <a:off x="100543" y="725599"/>
            <a:ext cx="7194849" cy="815608"/>
          </a:xfrm>
          <a:prstGeom prst="rect">
            <a:avLst/>
          </a:prstGeom>
          <a:noFill/>
          <a:ln w="19050">
            <a:solidFill>
              <a:schemeClr val="tx1"/>
            </a:solidFill>
          </a:ln>
        </p:spPr>
        <p:txBody>
          <a:bodyPr wrap="square" rtlCol="0">
            <a:spAutoFit/>
          </a:bodyPr>
          <a:lstStyle/>
          <a:p>
            <a:r>
              <a:rPr lang="ja-JP" altLang="en-US" sz="1400" dirty="0">
                <a:solidFill>
                  <a:prstClr val="black"/>
                </a:solidFill>
                <a:latin typeface="HGｺﾞｼｯｸE" panose="020B0909000000000000" pitchFamily="49" charset="-128"/>
                <a:ea typeface="HGｺﾞｼｯｸE" panose="020B0909000000000000" pitchFamily="49" charset="-128"/>
              </a:rPr>
              <a:t>両大学のシーズ：</a:t>
            </a:r>
            <a:r>
              <a:rPr lang="ja-JP" altLang="en-US" sz="1100" dirty="0">
                <a:solidFill>
                  <a:prstClr val="black"/>
                </a:solidFill>
                <a:latin typeface="ＭＳ Ｐゴシック" panose="020B0600070205080204" pitchFamily="50" charset="-128"/>
              </a:rPr>
              <a:t>〇都市沿岸域の生態系シミュレーター（生態系モデル）の開発　〇都市海域・河川の環境再生と生態系機能に関する研究　〇大阪湾の水環境と社会構造の変遷のデータベース化　〇未来</a:t>
            </a:r>
            <a:r>
              <a:rPr lang="ja-JP" altLang="en-US" sz="1100" dirty="0" smtClean="0">
                <a:solidFill>
                  <a:prstClr val="black"/>
                </a:solidFill>
                <a:latin typeface="ＭＳ Ｐゴシック" panose="020B0600070205080204" pitchFamily="50" charset="-128"/>
              </a:rPr>
              <a:t>から</a:t>
            </a:r>
            <a:r>
              <a:rPr lang="ja-JP" altLang="en-US" sz="1100" dirty="0">
                <a:solidFill>
                  <a:prstClr val="black"/>
                </a:solidFill>
                <a:latin typeface="ＭＳ Ｐゴシック" panose="020B0600070205080204" pitchFamily="50" charset="-128"/>
              </a:rPr>
              <a:t>思考</a:t>
            </a:r>
            <a:r>
              <a:rPr lang="ja-JP" altLang="en-US" sz="1100" dirty="0" smtClean="0">
                <a:solidFill>
                  <a:prstClr val="black"/>
                </a:solidFill>
                <a:latin typeface="ＭＳ Ｐゴシック" panose="020B0600070205080204" pitchFamily="50" charset="-128"/>
              </a:rPr>
              <a:t>する</a:t>
            </a:r>
            <a:r>
              <a:rPr lang="ja-JP" altLang="en-US" sz="1100" dirty="0">
                <a:solidFill>
                  <a:prstClr val="black"/>
                </a:solidFill>
                <a:latin typeface="ＭＳ Ｐゴシック" panose="020B0600070205080204" pitchFamily="50" charset="-128"/>
              </a:rPr>
              <a:t>内湾環境の将来像研究　〇都市沿岸生態系の気候変動緩和機能に関する研究　〇生態系回復と貧栄養化に関する研究　〇都市沿岸生態系の貧酸素化改善に関する研究　</a:t>
            </a:r>
            <a:endParaRPr lang="ja-JP" altLang="en-US" sz="1100" dirty="0">
              <a:solidFill>
                <a:prstClr val="black"/>
              </a:solidFill>
            </a:endParaRPr>
          </a:p>
        </p:txBody>
      </p:sp>
      <p:sp>
        <p:nvSpPr>
          <p:cNvPr id="11" name="テキスト ボックス 10"/>
          <p:cNvSpPr txBox="1"/>
          <p:nvPr/>
        </p:nvSpPr>
        <p:spPr>
          <a:xfrm flipH="1">
            <a:off x="7344410" y="728583"/>
            <a:ext cx="1655992" cy="792000"/>
          </a:xfrm>
          <a:prstGeom prst="rect">
            <a:avLst/>
          </a:prstGeom>
          <a:noFill/>
          <a:ln w="19050">
            <a:solidFill>
              <a:schemeClr val="tx1"/>
            </a:solidFill>
          </a:ln>
        </p:spPr>
        <p:txBody>
          <a:bodyPr wrap="square" rtlCol="0">
            <a:noAutofit/>
          </a:bodyPr>
          <a:lstStyle/>
          <a:p>
            <a:r>
              <a:rPr lang="ja-JP" altLang="en-US" sz="1400" dirty="0" smtClean="0">
                <a:solidFill>
                  <a:prstClr val="black"/>
                </a:solidFill>
                <a:latin typeface="HGｺﾞｼｯｸE" panose="020B0909000000000000" pitchFamily="49" charset="-128"/>
                <a:ea typeface="HGｺﾞｼｯｸE" panose="020B0909000000000000" pitchFamily="49" charset="-128"/>
              </a:rPr>
              <a:t>シーズ№ ：</a:t>
            </a:r>
            <a:endParaRPr lang="en-US" altLang="ja-JP" sz="1400" dirty="0" smtClean="0">
              <a:solidFill>
                <a:prstClr val="black"/>
              </a:solidFill>
              <a:latin typeface="HGｺﾞｼｯｸE" panose="020B0909000000000000" pitchFamily="49" charset="-128"/>
              <a:ea typeface="HGｺﾞｼｯｸE" panose="020B0909000000000000" pitchFamily="49" charset="-128"/>
            </a:endParaRPr>
          </a:p>
          <a:p>
            <a:r>
              <a:rPr lang="ja-JP" altLang="en-US" sz="1100" dirty="0">
                <a:solidFill>
                  <a:prstClr val="black"/>
                </a:solidFill>
                <a:latin typeface="ＭＳ Ｐゴシック" panose="020B0600070205080204" pitchFamily="50" charset="-128"/>
              </a:rPr>
              <a:t>市</a:t>
            </a:r>
            <a:r>
              <a:rPr lang="ja-JP" altLang="en-US" sz="1100" dirty="0" smtClean="0">
                <a:solidFill>
                  <a:prstClr val="black"/>
                </a:solidFill>
                <a:latin typeface="ＭＳ Ｐゴシック" panose="020B0600070205080204" pitchFamily="50" charset="-128"/>
              </a:rPr>
              <a:t>大：</a:t>
            </a:r>
            <a:r>
              <a:rPr lang="en-US" altLang="ja-JP" sz="1100" dirty="0" smtClean="0">
                <a:solidFill>
                  <a:prstClr val="black"/>
                </a:solidFill>
                <a:latin typeface="ＭＳ Ｐゴシック" panose="020B0600070205080204" pitchFamily="50" charset="-128"/>
              </a:rPr>
              <a:t>3,13,16,17,38,51,58</a:t>
            </a:r>
          </a:p>
          <a:p>
            <a:r>
              <a:rPr lang="ja-JP" altLang="en-US" sz="1100" dirty="0" smtClean="0">
                <a:solidFill>
                  <a:prstClr val="black"/>
                </a:solidFill>
                <a:latin typeface="ＭＳ Ｐゴシック" panose="020B0600070205080204" pitchFamily="50" charset="-128"/>
              </a:rPr>
              <a:t>府</a:t>
            </a:r>
            <a:r>
              <a:rPr lang="ja-JP" altLang="en-US" sz="1100" dirty="0">
                <a:solidFill>
                  <a:prstClr val="black"/>
                </a:solidFill>
                <a:latin typeface="ＭＳ Ｐゴシック" panose="020B0600070205080204" pitchFamily="50" charset="-128"/>
              </a:rPr>
              <a:t>大：</a:t>
            </a:r>
            <a:r>
              <a:rPr lang="en-US" altLang="ja-JP" sz="1100" dirty="0">
                <a:solidFill>
                  <a:prstClr val="black"/>
                </a:solidFill>
                <a:latin typeface="ＭＳ Ｐゴシック" panose="020B0600070205080204" pitchFamily="50" charset="-128"/>
              </a:rPr>
              <a:t>39,43,45</a:t>
            </a:r>
            <a:endParaRPr lang="ja-JP" altLang="en-US" sz="1100" dirty="0">
              <a:solidFill>
                <a:prstClr val="black"/>
              </a:solidFill>
              <a:latin typeface="ＭＳ Ｐゴシック" panose="020B0600070205080204" pitchFamily="50" charset="-128"/>
            </a:endParaRPr>
          </a:p>
        </p:txBody>
      </p:sp>
      <p:sp>
        <p:nvSpPr>
          <p:cNvPr id="13" name="正方形/長方形 12"/>
          <p:cNvSpPr/>
          <p:nvPr/>
        </p:nvSpPr>
        <p:spPr>
          <a:xfrm>
            <a:off x="5358258" y="1937622"/>
            <a:ext cx="3785742" cy="1088366"/>
          </a:xfrm>
          <a:prstGeom prst="rect">
            <a:avLst/>
          </a:prstGeom>
        </p:spPr>
        <p:txBody>
          <a:bodyPr wrap="square" lIns="36000" tIns="36000" rIns="36000" bIns="36000">
            <a:spAutoFit/>
          </a:bodyPr>
          <a:lstStyle/>
          <a:p>
            <a:r>
              <a:rPr lang="ja-JP" altLang="en-US" sz="1100" dirty="0">
                <a:solidFill>
                  <a:prstClr val="black"/>
                </a:solidFill>
                <a:latin typeface="ＭＳ Ｐゴシック" panose="020B0600070205080204" pitchFamily="50" charset="-128"/>
              </a:rPr>
              <a:t>◯都市沿岸域の水質の改善　→</a:t>
            </a:r>
            <a:r>
              <a:rPr lang="ja-JP" altLang="en-US" sz="1100" dirty="0">
                <a:solidFill>
                  <a:srgbClr val="0432FF"/>
                </a:solidFill>
                <a:latin typeface="ＭＳ Ｐゴシック" panose="020B0600070205080204" pitchFamily="50" charset="-128"/>
              </a:rPr>
              <a:t>きれいな海</a:t>
            </a:r>
            <a:r>
              <a:rPr lang="ja-JP" altLang="en-US" sz="1100" dirty="0">
                <a:solidFill>
                  <a:prstClr val="black"/>
                </a:solidFill>
                <a:latin typeface="ＭＳ Ｐゴシック" panose="020B0600070205080204" pitchFamily="50" charset="-128"/>
              </a:rPr>
              <a:t>へ</a:t>
            </a:r>
            <a:endParaRPr lang="en-US" altLang="ja-JP" sz="1100" dirty="0">
              <a:solidFill>
                <a:prstClr val="black"/>
              </a:solidFill>
              <a:latin typeface="ＭＳ Ｐゴシック" panose="020B0600070205080204" pitchFamily="50" charset="-128"/>
            </a:endParaRPr>
          </a:p>
          <a:p>
            <a:r>
              <a:rPr lang="ja-JP" altLang="en-US" sz="1100" dirty="0">
                <a:solidFill>
                  <a:prstClr val="black"/>
                </a:solidFill>
                <a:latin typeface="ＭＳ Ｐゴシック" panose="020B0600070205080204" pitchFamily="50" charset="-128"/>
              </a:rPr>
              <a:t>◯都市沿岸域の生態系</a:t>
            </a:r>
            <a:r>
              <a:rPr lang="en-US" altLang="ja-JP" sz="1100" dirty="0">
                <a:solidFill>
                  <a:prstClr val="black"/>
                </a:solidFill>
                <a:latin typeface="ＭＳ Ｐゴシック" panose="020B0600070205080204" pitchFamily="50" charset="-128"/>
              </a:rPr>
              <a:t>/</a:t>
            </a:r>
            <a:r>
              <a:rPr lang="ja-JP" altLang="en-US" sz="1100" dirty="0">
                <a:solidFill>
                  <a:prstClr val="black"/>
                </a:solidFill>
                <a:latin typeface="ＭＳ Ｐゴシック" panose="020B0600070205080204" pitchFamily="50" charset="-128"/>
              </a:rPr>
              <a:t>生物の保全・再生→</a:t>
            </a:r>
            <a:r>
              <a:rPr lang="ja-JP" altLang="en-US" sz="1100" dirty="0">
                <a:solidFill>
                  <a:srgbClr val="FF0000"/>
                </a:solidFill>
                <a:latin typeface="ＭＳ Ｐゴシック" panose="020B0600070205080204" pitchFamily="50" charset="-128"/>
              </a:rPr>
              <a:t>豊かな海</a:t>
            </a:r>
            <a:r>
              <a:rPr lang="ja-JP" altLang="en-US" sz="1100" dirty="0">
                <a:solidFill>
                  <a:prstClr val="black"/>
                </a:solidFill>
                <a:latin typeface="ＭＳ Ｐゴシック" panose="020B0600070205080204" pitchFamily="50" charset="-128"/>
              </a:rPr>
              <a:t>へ</a:t>
            </a:r>
          </a:p>
          <a:p>
            <a:r>
              <a:rPr lang="ja-JP" altLang="en-US" sz="1100" dirty="0">
                <a:solidFill>
                  <a:prstClr val="black"/>
                </a:solidFill>
                <a:latin typeface="ＭＳ Ｐゴシック" panose="020B0600070205080204" pitchFamily="50" charset="-128"/>
              </a:rPr>
              <a:t>◯都市沿岸域の資源の有効活用</a:t>
            </a:r>
            <a:endParaRPr lang="en-US" altLang="ja-JP" sz="1100" dirty="0">
              <a:solidFill>
                <a:prstClr val="black"/>
              </a:solidFill>
              <a:latin typeface="ＭＳ Ｐゴシック" panose="020B0600070205080204" pitchFamily="50" charset="-128"/>
            </a:endParaRPr>
          </a:p>
          <a:p>
            <a:r>
              <a:rPr lang="ja-JP" altLang="en-US" sz="1100" dirty="0">
                <a:solidFill>
                  <a:prstClr val="black"/>
                </a:solidFill>
                <a:latin typeface="ＭＳ Ｐゴシック" panose="020B0600070205080204" pitchFamily="50" charset="-128"/>
              </a:rPr>
              <a:t>　（食料・エネルギー・観光資源としての活用）→</a:t>
            </a:r>
            <a:r>
              <a:rPr lang="ja-JP" altLang="en-US" sz="1100" dirty="0">
                <a:solidFill>
                  <a:srgbClr val="70AD47">
                    <a:lumMod val="50000"/>
                  </a:srgbClr>
                </a:solidFill>
                <a:latin typeface="ＭＳ Ｐゴシック" panose="020B0600070205080204" pitchFamily="50" charset="-128"/>
              </a:rPr>
              <a:t>親しめる海</a:t>
            </a:r>
            <a:r>
              <a:rPr lang="ja-JP" altLang="en-US" sz="1100" dirty="0">
                <a:solidFill>
                  <a:prstClr val="black"/>
                </a:solidFill>
                <a:latin typeface="ＭＳ Ｐゴシック" panose="020B0600070205080204" pitchFamily="50" charset="-128"/>
              </a:rPr>
              <a:t>へ</a:t>
            </a:r>
            <a:endParaRPr lang="en-US" altLang="ja-JP" sz="1100" dirty="0">
              <a:solidFill>
                <a:prstClr val="black"/>
              </a:solidFill>
              <a:latin typeface="ＭＳ Ｐゴシック" panose="020B0600070205080204" pitchFamily="50" charset="-128"/>
            </a:endParaRPr>
          </a:p>
          <a:p>
            <a:r>
              <a:rPr lang="ja-JP" altLang="en-US" sz="1100" dirty="0">
                <a:solidFill>
                  <a:prstClr val="black"/>
                </a:solidFill>
                <a:latin typeface="ＭＳ Ｐゴシック" panose="020B0600070205080204" pitchFamily="50" charset="-128"/>
              </a:rPr>
              <a:t>◯気候変動の緩和と沿岸域生態系の関係性</a:t>
            </a:r>
            <a:endParaRPr lang="en-US" altLang="ja-JP" sz="1100" dirty="0">
              <a:solidFill>
                <a:prstClr val="black"/>
              </a:solidFill>
              <a:latin typeface="ＭＳ Ｐゴシック" panose="020B0600070205080204" pitchFamily="50" charset="-128"/>
            </a:endParaRPr>
          </a:p>
          <a:p>
            <a:r>
              <a:rPr lang="ja-JP" altLang="en-US" sz="1100" dirty="0">
                <a:solidFill>
                  <a:prstClr val="black"/>
                </a:solidFill>
                <a:latin typeface="ＭＳ Ｐゴシック" panose="020B0600070205080204" pitchFamily="50" charset="-128"/>
              </a:rPr>
              <a:t>◯社会・産業構造の変化に最適な沿岸域の活用・管理方法</a:t>
            </a:r>
            <a:endParaRPr lang="en-US" altLang="ja-JP" sz="1100" dirty="0">
              <a:solidFill>
                <a:prstClr val="black"/>
              </a:solidFill>
              <a:latin typeface="ＭＳ Ｐゴシック" panose="020B0600070205080204" pitchFamily="50" charset="-128"/>
            </a:endParaRPr>
          </a:p>
        </p:txBody>
      </p:sp>
      <p:sp>
        <p:nvSpPr>
          <p:cNvPr id="14" name="正方形/長方形 13"/>
          <p:cNvSpPr/>
          <p:nvPr/>
        </p:nvSpPr>
        <p:spPr>
          <a:xfrm>
            <a:off x="162202" y="1800444"/>
            <a:ext cx="4820358" cy="1426920"/>
          </a:xfrm>
          <a:prstGeom prst="rect">
            <a:avLst/>
          </a:prstGeom>
        </p:spPr>
        <p:txBody>
          <a:bodyPr wrap="square" lIns="36000" tIns="36000" rIns="36000" bIns="36000">
            <a:spAutoFit/>
          </a:bodyPr>
          <a:lstStyle/>
          <a:p>
            <a:pPr algn="just"/>
            <a:r>
              <a:rPr lang="ja-JP" altLang="en-US" sz="1100" dirty="0">
                <a:solidFill>
                  <a:prstClr val="black"/>
                </a:solidFill>
                <a:latin typeface="ＭＳ Ｐゴシック" panose="020B0600070205080204" pitchFamily="50" charset="-128"/>
                <a:cs typeface="MS PMincho" charset="-128"/>
              </a:rPr>
              <a:t>大阪湾圏域を対象に、水質、生態系、社会構造に関する知見・観測値のデータを統合し、生態学とシステム工学に基づく</a:t>
            </a:r>
            <a:r>
              <a:rPr lang="ja-JP" altLang="en-US" sz="1100" b="1" u="sng" dirty="0">
                <a:solidFill>
                  <a:srgbClr val="C00000"/>
                </a:solidFill>
                <a:latin typeface="ＭＳ Ｐゴシック" panose="020B0600070205080204" pitchFamily="50" charset="-128"/>
                <a:cs typeface="MS PMincho" charset="-128"/>
              </a:rPr>
              <a:t>大阪湾生態系シミュレーター</a:t>
            </a:r>
            <a:r>
              <a:rPr lang="ja-JP" altLang="en-US" sz="1100" dirty="0">
                <a:solidFill>
                  <a:prstClr val="black"/>
                </a:solidFill>
                <a:latin typeface="ＭＳ Ｐゴシック" panose="020B0600070205080204" pitchFamily="50" charset="-128"/>
                <a:cs typeface="MS PMincho" charset="-128"/>
              </a:rPr>
              <a:t>を開発する。短期的には、水質・生態系の予測。長期的には、社会・経済状況と生態系の関係性まで予測・評価できる</a:t>
            </a:r>
            <a:r>
              <a:rPr lang="ja-JP" altLang="en-US" sz="1100" b="1" u="sng" dirty="0">
                <a:solidFill>
                  <a:srgbClr val="C00000"/>
                </a:solidFill>
                <a:latin typeface="ＭＳ Ｐゴシック" panose="020B0600070205080204" pitchFamily="50" charset="-128"/>
                <a:cs typeface="MS PMincho" charset="-128"/>
              </a:rPr>
              <a:t>社会・生態系シミュレーター</a:t>
            </a:r>
            <a:r>
              <a:rPr lang="ja-JP" altLang="en-US" sz="1100" dirty="0">
                <a:solidFill>
                  <a:prstClr val="black"/>
                </a:solidFill>
                <a:latin typeface="ＭＳ Ｐゴシック" panose="020B0600070205080204" pitchFamily="50" charset="-128"/>
                <a:cs typeface="MS PMincho" charset="-128"/>
              </a:rPr>
              <a:t>へと進化させる。本シミュレーターは、大阪湾における、水質・生態系のメカニズムの解明、環境施策や社会・経済動向と生態系の関係性の提示、さらには、</a:t>
            </a:r>
            <a:r>
              <a:rPr lang="ja-JP" altLang="en-US" sz="1100" b="1" u="sng" dirty="0">
                <a:solidFill>
                  <a:srgbClr val="002060"/>
                </a:solidFill>
                <a:latin typeface="ＭＳ Ｐゴシック" panose="020B0600070205080204" pitchFamily="50" charset="-128"/>
                <a:cs typeface="MS PMincho" charset="-128"/>
              </a:rPr>
              <a:t>研究者・政策決定者・住民のコミュニケーションプラットホーム</a:t>
            </a:r>
            <a:r>
              <a:rPr lang="ja-JP" altLang="en-US" sz="1100" dirty="0">
                <a:solidFill>
                  <a:prstClr val="black"/>
                </a:solidFill>
                <a:latin typeface="ＭＳ Ｐゴシック" panose="020B0600070205080204" pitchFamily="50" charset="-128"/>
                <a:cs typeface="MS PMincho" charset="-128"/>
              </a:rPr>
              <a:t>として機能し、</a:t>
            </a:r>
            <a:r>
              <a:rPr lang="ja-JP" altLang="en-US" sz="1100" b="1" u="sng" dirty="0">
                <a:solidFill>
                  <a:srgbClr val="0432FF"/>
                </a:solidFill>
                <a:latin typeface="ＭＳ Ｐゴシック" panose="020B0600070205080204" pitchFamily="50" charset="-128"/>
                <a:cs typeface="MS PMincho" charset="-128"/>
              </a:rPr>
              <a:t>きれいで</a:t>
            </a:r>
            <a:r>
              <a:rPr lang="ja-JP" altLang="en-US" sz="1100" b="1" u="sng" dirty="0">
                <a:solidFill>
                  <a:srgbClr val="002060"/>
                </a:solidFill>
                <a:latin typeface="ＭＳ Ｐゴシック" panose="020B0600070205080204" pitchFamily="50" charset="-128"/>
                <a:cs typeface="MS PMincho" charset="-128"/>
              </a:rPr>
              <a:t>，</a:t>
            </a:r>
            <a:r>
              <a:rPr lang="ja-JP" altLang="en-US" sz="1100" b="1" u="sng" dirty="0">
                <a:solidFill>
                  <a:srgbClr val="FF0000"/>
                </a:solidFill>
                <a:latin typeface="ＭＳ Ｐゴシック" panose="020B0600070205080204" pitchFamily="50" charset="-128"/>
                <a:cs typeface="MS PMincho" charset="-128"/>
              </a:rPr>
              <a:t>豊かで</a:t>
            </a:r>
            <a:r>
              <a:rPr lang="ja-JP" altLang="en-US" sz="1100" b="1" u="sng" dirty="0">
                <a:solidFill>
                  <a:srgbClr val="002060"/>
                </a:solidFill>
                <a:latin typeface="ＭＳ Ｐゴシック" panose="020B0600070205080204" pitchFamily="50" charset="-128"/>
                <a:cs typeface="MS PMincho" charset="-128"/>
              </a:rPr>
              <a:t>，</a:t>
            </a:r>
            <a:r>
              <a:rPr lang="ja-JP" altLang="en-US" sz="1100" b="1" u="sng" dirty="0">
                <a:solidFill>
                  <a:srgbClr val="70AD47">
                    <a:lumMod val="50000"/>
                  </a:srgbClr>
                </a:solidFill>
                <a:latin typeface="ＭＳ Ｐゴシック" panose="020B0600070205080204" pitchFamily="50" charset="-128"/>
                <a:cs typeface="MS PMincho" charset="-128"/>
              </a:rPr>
              <a:t>親しめる</a:t>
            </a:r>
            <a:r>
              <a:rPr lang="ja-JP" altLang="en-US" sz="1100" b="1" u="sng" dirty="0">
                <a:solidFill>
                  <a:srgbClr val="002060"/>
                </a:solidFill>
                <a:latin typeface="ＭＳ Ｐゴシック" panose="020B0600070205080204" pitchFamily="50" charset="-128"/>
                <a:cs typeface="MS PMincho" charset="-128"/>
              </a:rPr>
              <a:t>大阪湾の実現</a:t>
            </a:r>
            <a:r>
              <a:rPr lang="ja-JP" altLang="en-US" sz="1100" dirty="0">
                <a:solidFill>
                  <a:prstClr val="black"/>
                </a:solidFill>
                <a:latin typeface="ＭＳ Ｐゴシック" panose="020B0600070205080204" pitchFamily="50" charset="-128"/>
                <a:cs typeface="MS PMincho" charset="-128"/>
              </a:rPr>
              <a:t>に資するものとする。</a:t>
            </a:r>
          </a:p>
        </p:txBody>
      </p:sp>
      <p:sp>
        <p:nvSpPr>
          <p:cNvPr id="18" name="テキスト ボックス 17"/>
          <p:cNvSpPr txBox="1"/>
          <p:nvPr/>
        </p:nvSpPr>
        <p:spPr>
          <a:xfrm>
            <a:off x="7882116" y="0"/>
            <a:ext cx="1228221" cy="276999"/>
          </a:xfrm>
          <a:prstGeom prst="rect">
            <a:avLst/>
          </a:prstGeom>
          <a:solidFill>
            <a:sysClr val="windowText" lastClr="000000"/>
          </a:solidFill>
          <a:ln>
            <a:solidFill>
              <a:sysClr val="window" lastClr="FFFFFF">
                <a:lumMod val="75000"/>
              </a:sysClr>
            </a:solidFill>
          </a:ln>
        </p:spPr>
        <p:txBody>
          <a:bodyPr wrap="none" rtlCol="0">
            <a:spAutoFit/>
          </a:bodyPr>
          <a:lstStyle/>
          <a:p>
            <a:pPr>
              <a:defRPr/>
            </a:pPr>
            <a:r>
              <a:rPr kumimoji="0" lang="ja-JP" altLang="en-US" sz="12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★プロジェクト</a:t>
            </a:r>
            <a:r>
              <a:rPr kumimoji="0" lang="ja-JP" altLang="en-US" sz="12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例</a:t>
            </a:r>
          </a:p>
        </p:txBody>
      </p:sp>
      <p:sp>
        <p:nvSpPr>
          <p:cNvPr id="5" name="スライド番号プレースホルダー 4"/>
          <p:cNvSpPr>
            <a:spLocks noGrp="1"/>
          </p:cNvSpPr>
          <p:nvPr>
            <p:ph type="sldNum" sz="quarter" idx="12"/>
          </p:nvPr>
        </p:nvSpPr>
        <p:spPr>
          <a:xfrm>
            <a:off x="6653391" y="6478239"/>
            <a:ext cx="2457450" cy="365125"/>
          </a:xfrm>
        </p:spPr>
        <p:txBody>
          <a:bodyPr/>
          <a:lstStyle/>
          <a:p>
            <a:fld id="{8B585311-88EF-4471-9E51-AE03065C41F4}" type="slidenum">
              <a:rPr lang="en-US" altLang="ja-JP" smtClean="0">
                <a:solidFill>
                  <a:srgbClr val="000000"/>
                </a:solidFill>
              </a:rPr>
              <a:pPr/>
              <a:t>21</a:t>
            </a:fld>
            <a:endParaRPr lang="en-US" altLang="ja-JP" dirty="0">
              <a:solidFill>
                <a:srgbClr val="000000"/>
              </a:solidFill>
            </a:endParaRPr>
          </a:p>
        </p:txBody>
      </p:sp>
      <p:pic>
        <p:nvPicPr>
          <p:cNvPr id="12" name="図 11"/>
          <p:cNvPicPr>
            <a:picLocks noChangeAspect="1"/>
          </p:cNvPicPr>
          <p:nvPr/>
        </p:nvPicPr>
        <p:blipFill>
          <a:blip r:embed="rId3"/>
          <a:stretch>
            <a:fillRect/>
          </a:stretch>
        </p:blipFill>
        <p:spPr>
          <a:xfrm>
            <a:off x="395536" y="3446773"/>
            <a:ext cx="8496944" cy="2815378"/>
          </a:xfrm>
          <a:prstGeom prst="rect">
            <a:avLst/>
          </a:prstGeom>
        </p:spPr>
      </p:pic>
    </p:spTree>
    <p:extLst>
      <p:ext uri="{BB962C8B-B14F-4D97-AF65-F5344CB8AC3E}">
        <p14:creationId xmlns:p14="http://schemas.microsoft.com/office/powerpoint/2010/main" val="2679788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円/楕円 5"/>
          <p:cNvSpPr/>
          <p:nvPr/>
        </p:nvSpPr>
        <p:spPr>
          <a:xfrm>
            <a:off x="4185578" y="1826800"/>
            <a:ext cx="972000" cy="4320480"/>
          </a:xfrm>
          <a:prstGeom prst="ellipse">
            <a:avLst/>
          </a:prstGeom>
          <a:solidFill>
            <a:schemeClr val="accent6">
              <a:lumMod val="20000"/>
              <a:lumOff val="80000"/>
            </a:scheme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1487851" y="702969"/>
            <a:ext cx="7069976" cy="461665"/>
          </a:xfrm>
          <a:prstGeom prst="rect">
            <a:avLst/>
          </a:prstGeom>
          <a:noFill/>
        </p:spPr>
        <p:txBody>
          <a:bodyPr wrap="square" rtlCol="0">
            <a:spAutoFit/>
          </a:bodyPr>
          <a:lstStyle/>
          <a:p>
            <a:r>
              <a:rPr lang="en-US" altLang="ja-JP" sz="2400" dirty="0" smtClean="0">
                <a:solidFill>
                  <a:prstClr val="black"/>
                </a:solidFill>
                <a:latin typeface="Meiryo UI" panose="020B0604030504040204" pitchFamily="50" charset="-128"/>
                <a:ea typeface="Meiryo UI" panose="020B0604030504040204" pitchFamily="50" charset="-128"/>
              </a:rPr>
              <a:t>11</a:t>
            </a:r>
            <a:r>
              <a:rPr lang="ja-JP" altLang="en-US" sz="2400" dirty="0" err="1" smtClean="0">
                <a:solidFill>
                  <a:prstClr val="black"/>
                </a:solidFill>
                <a:latin typeface="Meiryo UI" panose="020B0604030504040204" pitchFamily="50" charset="-128"/>
                <a:ea typeface="Meiryo UI" panose="020B0604030504040204" pitchFamily="50" charset="-128"/>
              </a:rPr>
              <a:t>．</a:t>
            </a:r>
            <a:r>
              <a:rPr lang="ja-JP" altLang="en-US" sz="2400" spc="-1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シンクタンク機能の構築に</a:t>
            </a:r>
            <a:r>
              <a:rPr lang="ja-JP" altLang="en-US" sz="2400" spc="-1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よる人材交流の</a:t>
            </a:r>
            <a:r>
              <a:rPr lang="ja-JP" altLang="en-US" sz="2400" spc="-1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促進</a:t>
            </a:r>
            <a:endParaRPr lang="ja-JP" altLang="en-US" sz="2400" spc="-1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1487850" y="1124745"/>
            <a:ext cx="6324510" cy="398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487850" y="1556792"/>
            <a:ext cx="1415772" cy="461665"/>
          </a:xfrm>
          <a:prstGeom prst="rect">
            <a:avLst/>
          </a:prstGeom>
          <a:noFill/>
        </p:spPr>
        <p:txBody>
          <a:bodyPr wrap="none" rtlCol="0">
            <a:spAutoFit/>
          </a:bodyPr>
          <a:lstStyle/>
          <a:p>
            <a:r>
              <a:rPr lang="ja-JP" altLang="en-US" sz="2400" dirty="0">
                <a:solidFill>
                  <a:prstClr val="black"/>
                </a:solidFill>
                <a:latin typeface="Meiryo UI" panose="020B0604030504040204" pitchFamily="50" charset="-128"/>
                <a:ea typeface="Meiryo UI" panose="020B0604030504040204" pitchFamily="50" charset="-128"/>
              </a:rPr>
              <a:t>行政機関</a:t>
            </a:r>
          </a:p>
        </p:txBody>
      </p:sp>
      <p:cxnSp>
        <p:nvCxnSpPr>
          <p:cNvPr id="10" name="直線コネクタ 9"/>
          <p:cNvCxnSpPr/>
          <p:nvPr/>
        </p:nvCxnSpPr>
        <p:spPr>
          <a:xfrm>
            <a:off x="1313736" y="2014655"/>
            <a:ext cx="17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6692171" y="1556792"/>
            <a:ext cx="800219" cy="461665"/>
          </a:xfrm>
          <a:prstGeom prst="rect">
            <a:avLst/>
          </a:prstGeom>
          <a:noFill/>
        </p:spPr>
        <p:txBody>
          <a:bodyPr wrap="none" rtlCol="0">
            <a:spAutoFit/>
          </a:bodyPr>
          <a:lstStyle/>
          <a:p>
            <a:r>
              <a:rPr lang="ja-JP" altLang="en-US" sz="2400" dirty="0">
                <a:solidFill>
                  <a:prstClr val="black"/>
                </a:solidFill>
                <a:latin typeface="Meiryo UI" panose="020B0604030504040204" pitchFamily="50" charset="-128"/>
                <a:ea typeface="Meiryo UI" panose="020B0604030504040204" pitchFamily="50" charset="-128"/>
              </a:rPr>
              <a:t>大学</a:t>
            </a:r>
          </a:p>
        </p:txBody>
      </p:sp>
      <p:cxnSp>
        <p:nvCxnSpPr>
          <p:cNvPr id="12" name="直線コネクタ 11"/>
          <p:cNvCxnSpPr/>
          <p:nvPr/>
        </p:nvCxnSpPr>
        <p:spPr>
          <a:xfrm>
            <a:off x="6210280" y="2014655"/>
            <a:ext cx="17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二等辺三角形 12"/>
          <p:cNvSpPr>
            <a:spLocks noChangeAspect="1"/>
          </p:cNvSpPr>
          <p:nvPr/>
        </p:nvSpPr>
        <p:spPr>
          <a:xfrm>
            <a:off x="755576" y="2265953"/>
            <a:ext cx="2880320" cy="3611319"/>
          </a:xfrm>
          <a:prstGeom prst="triangle">
            <a:avLst/>
          </a:prstGeom>
          <a:solidFill>
            <a:schemeClr val="accent5">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二等辺三角形 13"/>
          <p:cNvSpPr>
            <a:spLocks noChangeAspect="1"/>
          </p:cNvSpPr>
          <p:nvPr/>
        </p:nvSpPr>
        <p:spPr>
          <a:xfrm>
            <a:off x="5753018" y="2201692"/>
            <a:ext cx="2880320" cy="3675580"/>
          </a:xfrm>
          <a:prstGeom prst="triangle">
            <a:avLst/>
          </a:prstGeom>
          <a:solidFill>
            <a:schemeClr val="accent5">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矢印コネクタ 14"/>
          <p:cNvCxnSpPr/>
          <p:nvPr/>
        </p:nvCxnSpPr>
        <p:spPr>
          <a:xfrm flipV="1">
            <a:off x="2195735" y="2723308"/>
            <a:ext cx="4989925" cy="15042"/>
          </a:xfrm>
          <a:prstGeom prst="straightConnector1">
            <a:avLst/>
          </a:prstGeom>
          <a:ln w="47625">
            <a:solidFill>
              <a:schemeClr val="tx1">
                <a:lumMod val="75000"/>
                <a:lumOff val="25000"/>
              </a:schemeClr>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H="1">
            <a:off x="2330096" y="3623510"/>
            <a:ext cx="4428000" cy="0"/>
          </a:xfrm>
          <a:prstGeom prst="straightConnector1">
            <a:avLst/>
          </a:prstGeom>
          <a:ln w="47625">
            <a:solidFill>
              <a:schemeClr val="tx1">
                <a:lumMod val="75000"/>
                <a:lumOff val="25000"/>
              </a:schemeClr>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2627784" y="4508732"/>
            <a:ext cx="4064387" cy="0"/>
          </a:xfrm>
          <a:prstGeom prst="straightConnector1">
            <a:avLst/>
          </a:prstGeom>
          <a:ln w="47625">
            <a:solidFill>
              <a:schemeClr val="tx1"/>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H="1" flipV="1">
            <a:off x="2800912" y="5274660"/>
            <a:ext cx="3777417" cy="24508"/>
          </a:xfrm>
          <a:prstGeom prst="straightConnector1">
            <a:avLst/>
          </a:prstGeom>
          <a:ln w="47625">
            <a:solidFill>
              <a:schemeClr val="tx1">
                <a:lumMod val="75000"/>
                <a:lumOff val="25000"/>
              </a:schemeClr>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20" name="角丸四角形 19"/>
          <p:cNvSpPr/>
          <p:nvPr/>
        </p:nvSpPr>
        <p:spPr>
          <a:xfrm>
            <a:off x="4375451" y="4144395"/>
            <a:ext cx="575219" cy="684000"/>
          </a:xfrm>
          <a:prstGeom prst="roundRect">
            <a:avLst/>
          </a:prstGeom>
          <a:solidFill>
            <a:schemeClr val="bg1"/>
          </a:solid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キャリア支援</a:t>
            </a:r>
          </a:p>
        </p:txBody>
      </p:sp>
      <p:pic>
        <p:nvPicPr>
          <p:cNvPr id="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058" r="23655"/>
          <a:stretch/>
        </p:blipFill>
        <p:spPr bwMode="auto">
          <a:xfrm>
            <a:off x="2061375" y="2863966"/>
            <a:ext cx="268721"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058" r="23655"/>
          <a:stretch/>
        </p:blipFill>
        <p:spPr bwMode="auto">
          <a:xfrm>
            <a:off x="7058817" y="2859933"/>
            <a:ext cx="268721"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テキスト ボックス 23"/>
          <p:cNvSpPr txBox="1"/>
          <p:nvPr/>
        </p:nvSpPr>
        <p:spPr>
          <a:xfrm>
            <a:off x="5019681" y="2276685"/>
            <a:ext cx="1560043" cy="461665"/>
          </a:xfrm>
          <a:prstGeom prst="rect">
            <a:avLst/>
          </a:prstGeom>
          <a:noFill/>
        </p:spPr>
        <p:txBody>
          <a:bodyPr wrap="none" rtlCol="0">
            <a:spAutoFit/>
          </a:bodyPr>
          <a:lstStyle/>
          <a:p>
            <a:pPr algn="ctr"/>
            <a:r>
              <a:rPr lang="ja-JP" altLang="en-US" sz="1200" dirty="0">
                <a:solidFill>
                  <a:prstClr val="black"/>
                </a:solidFill>
                <a:latin typeface="Meiryo UI" panose="020B0604030504040204" pitchFamily="50" charset="-128"/>
                <a:ea typeface="Meiryo UI" panose="020B0604030504040204" pitchFamily="50" charset="-128"/>
              </a:rPr>
              <a:t>職員が特任教員として</a:t>
            </a:r>
            <a:endParaRPr lang="en-US" altLang="ja-JP" sz="1200" dirty="0">
              <a:solidFill>
                <a:prstClr val="black"/>
              </a:solidFill>
              <a:latin typeface="Meiryo UI" panose="020B0604030504040204" pitchFamily="50" charset="-128"/>
              <a:ea typeface="Meiryo UI" panose="020B0604030504040204" pitchFamily="50" charset="-128"/>
            </a:endParaRPr>
          </a:p>
          <a:p>
            <a:pPr algn="ctr"/>
            <a:r>
              <a:rPr lang="ja-JP" altLang="en-US" sz="1200" dirty="0">
                <a:solidFill>
                  <a:prstClr val="black"/>
                </a:solidFill>
                <a:latin typeface="Meiryo UI" panose="020B0604030504040204" pitchFamily="50" charset="-128"/>
                <a:ea typeface="Meiryo UI" panose="020B0604030504040204" pitchFamily="50" charset="-128"/>
              </a:rPr>
              <a:t>教育研究に参加</a:t>
            </a:r>
          </a:p>
        </p:txBody>
      </p:sp>
      <p:sp>
        <p:nvSpPr>
          <p:cNvPr id="25" name="テキスト ボックス 24"/>
          <p:cNvSpPr txBox="1"/>
          <p:nvPr/>
        </p:nvSpPr>
        <p:spPr>
          <a:xfrm>
            <a:off x="2737900" y="2276685"/>
            <a:ext cx="1228221" cy="461665"/>
          </a:xfrm>
          <a:prstGeom prst="rect">
            <a:avLst/>
          </a:prstGeom>
          <a:noFill/>
        </p:spPr>
        <p:txBody>
          <a:bodyPr wrap="none" rtlCol="0">
            <a:spAutoFit/>
          </a:bodyPr>
          <a:lstStyle/>
          <a:p>
            <a:pPr algn="ctr"/>
            <a:r>
              <a:rPr lang="ja-JP" altLang="en-US" sz="1200" dirty="0">
                <a:solidFill>
                  <a:prstClr val="black"/>
                </a:solidFill>
                <a:latin typeface="Meiryo UI" panose="020B0604030504040204" pitchFamily="50" charset="-128"/>
                <a:ea typeface="Meiryo UI" panose="020B0604030504040204" pitchFamily="50" charset="-128"/>
              </a:rPr>
              <a:t>教員が行政の</a:t>
            </a:r>
            <a:endParaRPr lang="en-US" altLang="ja-JP" sz="1200" dirty="0">
              <a:solidFill>
                <a:prstClr val="black"/>
              </a:solidFill>
              <a:latin typeface="Meiryo UI" panose="020B0604030504040204" pitchFamily="50" charset="-128"/>
              <a:ea typeface="Meiryo UI" panose="020B0604030504040204" pitchFamily="50" charset="-128"/>
            </a:endParaRPr>
          </a:p>
          <a:p>
            <a:pPr algn="ctr"/>
            <a:r>
              <a:rPr lang="ja-JP" altLang="en-US" sz="1200" dirty="0">
                <a:solidFill>
                  <a:prstClr val="black"/>
                </a:solidFill>
                <a:latin typeface="Meiryo UI" panose="020B0604030504040204" pitchFamily="50" charset="-128"/>
                <a:ea typeface="Meiryo UI" panose="020B0604030504040204" pitchFamily="50" charset="-128"/>
              </a:rPr>
              <a:t>執行機関に出向</a:t>
            </a:r>
          </a:p>
        </p:txBody>
      </p:sp>
      <p:sp>
        <p:nvSpPr>
          <p:cNvPr id="26" name="テキスト ボックス 25"/>
          <p:cNvSpPr txBox="1"/>
          <p:nvPr/>
        </p:nvSpPr>
        <p:spPr>
          <a:xfrm>
            <a:off x="4883984" y="4019361"/>
            <a:ext cx="1571264" cy="461665"/>
          </a:xfrm>
          <a:prstGeom prst="rect">
            <a:avLst/>
          </a:prstGeom>
          <a:noFill/>
        </p:spPr>
        <p:txBody>
          <a:bodyPr wrap="none" rtlCol="0">
            <a:spAutoFit/>
          </a:bodyPr>
          <a:lstStyle/>
          <a:p>
            <a:pPr algn="ctr"/>
            <a:r>
              <a:rPr lang="ja-JP" altLang="en-US" sz="1200" dirty="0">
                <a:solidFill>
                  <a:prstClr val="black"/>
                </a:solidFill>
                <a:latin typeface="Meiryo UI" panose="020B0604030504040204" pitchFamily="50" charset="-128"/>
                <a:ea typeface="Meiryo UI" panose="020B0604030504040204" pitchFamily="50" charset="-128"/>
              </a:rPr>
              <a:t>職員が大学院生と</a:t>
            </a:r>
            <a:endParaRPr lang="en-US" altLang="ja-JP" sz="1200" dirty="0">
              <a:solidFill>
                <a:prstClr val="black"/>
              </a:solidFill>
              <a:latin typeface="Meiryo UI" panose="020B0604030504040204" pitchFamily="50" charset="-128"/>
              <a:ea typeface="Meiryo UI" panose="020B0604030504040204" pitchFamily="50" charset="-128"/>
            </a:endParaRPr>
          </a:p>
          <a:p>
            <a:pPr algn="ctr"/>
            <a:r>
              <a:rPr lang="ja-JP" altLang="en-US" sz="1200" dirty="0">
                <a:solidFill>
                  <a:prstClr val="black"/>
                </a:solidFill>
                <a:latin typeface="Meiryo UI" panose="020B0604030504040204" pitchFamily="50" charset="-128"/>
                <a:ea typeface="Meiryo UI" panose="020B0604030504040204" pitchFamily="50" charset="-128"/>
              </a:rPr>
              <a:t>して進学（リカレント）</a:t>
            </a:r>
          </a:p>
        </p:txBody>
      </p:sp>
      <p:pic>
        <p:nvPicPr>
          <p:cNvPr id="2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058" r="23655"/>
          <a:stretch/>
        </p:blipFill>
        <p:spPr bwMode="auto">
          <a:xfrm>
            <a:off x="2061375" y="4439572"/>
            <a:ext cx="268721"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058" r="23655"/>
          <a:stretch/>
        </p:blipFill>
        <p:spPr bwMode="auto">
          <a:xfrm>
            <a:off x="7060916" y="4439572"/>
            <a:ext cx="268721"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テキスト ボックス 28"/>
          <p:cNvSpPr txBox="1"/>
          <p:nvPr/>
        </p:nvSpPr>
        <p:spPr>
          <a:xfrm>
            <a:off x="5028407" y="4682061"/>
            <a:ext cx="1040671" cy="461665"/>
          </a:xfrm>
          <a:prstGeom prst="rect">
            <a:avLst/>
          </a:prstGeom>
          <a:noFill/>
        </p:spPr>
        <p:txBody>
          <a:bodyPr wrap="none" rtlCol="0">
            <a:spAutoFit/>
          </a:bodyPr>
          <a:lstStyle/>
          <a:p>
            <a:pPr algn="ctr"/>
            <a:r>
              <a:rPr lang="ja-JP" altLang="en-US" sz="1200" dirty="0">
                <a:solidFill>
                  <a:prstClr val="black"/>
                </a:solidFill>
                <a:latin typeface="Meiryo UI" panose="020B0604030504040204" pitchFamily="50" charset="-128"/>
                <a:ea typeface="Meiryo UI" panose="020B0604030504040204" pitchFamily="50" charset="-128"/>
              </a:rPr>
              <a:t>職員の研修を</a:t>
            </a:r>
            <a:endParaRPr lang="en-US" altLang="ja-JP" sz="1200" dirty="0">
              <a:solidFill>
                <a:prstClr val="black"/>
              </a:solidFill>
              <a:latin typeface="Meiryo UI" panose="020B0604030504040204" pitchFamily="50" charset="-128"/>
              <a:ea typeface="Meiryo UI" panose="020B0604030504040204" pitchFamily="50" charset="-128"/>
            </a:endParaRPr>
          </a:p>
          <a:p>
            <a:pPr algn="ctr"/>
            <a:r>
              <a:rPr lang="ja-JP" altLang="en-US" sz="1200" dirty="0">
                <a:solidFill>
                  <a:prstClr val="black"/>
                </a:solidFill>
                <a:latin typeface="Meiryo UI" panose="020B0604030504040204" pitchFamily="50" charset="-128"/>
                <a:ea typeface="Meiryo UI" panose="020B0604030504040204" pitchFamily="50" charset="-128"/>
              </a:rPr>
              <a:t>大学が担当</a:t>
            </a:r>
          </a:p>
        </p:txBody>
      </p:sp>
      <p:sp>
        <p:nvSpPr>
          <p:cNvPr id="30" name="角丸四角形 29"/>
          <p:cNvSpPr/>
          <p:nvPr/>
        </p:nvSpPr>
        <p:spPr>
          <a:xfrm>
            <a:off x="4377272" y="3022858"/>
            <a:ext cx="528071" cy="976127"/>
          </a:xfrm>
          <a:prstGeom prst="roundRect">
            <a:avLst/>
          </a:prstGeom>
          <a:solidFill>
            <a:schemeClr val="bg1"/>
          </a:solid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共同研究員制度</a:t>
            </a:r>
          </a:p>
        </p:txBody>
      </p:sp>
      <p:pic>
        <p:nvPicPr>
          <p:cNvPr id="3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058" r="23655"/>
          <a:stretch/>
        </p:blipFill>
        <p:spPr bwMode="auto">
          <a:xfrm>
            <a:off x="2061375" y="3651769"/>
            <a:ext cx="268721"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058" r="23655"/>
          <a:stretch/>
        </p:blipFill>
        <p:spPr bwMode="auto">
          <a:xfrm>
            <a:off x="7071736" y="3619997"/>
            <a:ext cx="268721"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058" r="23655"/>
          <a:stretch/>
        </p:blipFill>
        <p:spPr bwMode="auto">
          <a:xfrm>
            <a:off x="2070853" y="5199636"/>
            <a:ext cx="268721"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058" r="23655"/>
          <a:stretch/>
        </p:blipFill>
        <p:spPr bwMode="auto">
          <a:xfrm>
            <a:off x="7075431" y="5199636"/>
            <a:ext cx="268721"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テキスト ボックス 40"/>
          <p:cNvSpPr txBox="1"/>
          <p:nvPr/>
        </p:nvSpPr>
        <p:spPr>
          <a:xfrm>
            <a:off x="2602304" y="3281044"/>
            <a:ext cx="1790875" cy="276999"/>
          </a:xfrm>
          <a:prstGeom prst="rect">
            <a:avLst/>
          </a:prstGeom>
          <a:noFill/>
        </p:spPr>
        <p:txBody>
          <a:bodyPr wrap="none" rtlCol="0">
            <a:spAutoFit/>
          </a:bodyPr>
          <a:lstStyle/>
          <a:p>
            <a:pPr algn="ctr"/>
            <a:r>
              <a:rPr lang="ja-JP" altLang="en-US" sz="1200" dirty="0">
                <a:solidFill>
                  <a:prstClr val="black"/>
                </a:solidFill>
                <a:latin typeface="Meiryo UI" panose="020B0604030504040204" pitchFamily="50" charset="-128"/>
                <a:ea typeface="Meiryo UI" panose="020B0604030504040204" pitchFamily="50" charset="-128"/>
              </a:rPr>
              <a:t>研究成果の現場での実践</a:t>
            </a:r>
          </a:p>
        </p:txBody>
      </p:sp>
      <p:sp>
        <p:nvSpPr>
          <p:cNvPr id="42" name="テキスト ボックス 41"/>
          <p:cNvSpPr txBox="1"/>
          <p:nvPr/>
        </p:nvSpPr>
        <p:spPr>
          <a:xfrm>
            <a:off x="5019681" y="3284120"/>
            <a:ext cx="1523174" cy="276999"/>
          </a:xfrm>
          <a:prstGeom prst="rect">
            <a:avLst/>
          </a:prstGeom>
          <a:noFill/>
        </p:spPr>
        <p:txBody>
          <a:bodyPr wrap="none" rtlCol="0">
            <a:spAutoFit/>
          </a:bodyPr>
          <a:lstStyle/>
          <a:p>
            <a:pPr algn="ctr"/>
            <a:r>
              <a:rPr lang="ja-JP" altLang="en-US" sz="1200" dirty="0">
                <a:solidFill>
                  <a:prstClr val="black"/>
                </a:solidFill>
                <a:latin typeface="Meiryo UI" panose="020B0604030504040204" pitchFamily="50" charset="-128"/>
                <a:ea typeface="Meiryo UI" panose="020B0604030504040204" pitchFamily="50" charset="-128"/>
              </a:rPr>
              <a:t>共同研究員の受入れ</a:t>
            </a:r>
          </a:p>
        </p:txBody>
      </p:sp>
      <p:sp>
        <p:nvSpPr>
          <p:cNvPr id="43"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lang="ja-JP" altLang="en-US" smtClean="0">
                <a:solidFill>
                  <a:prstClr val="black">
                    <a:tint val="75000"/>
                  </a:prstClr>
                </a:solidFill>
              </a:rPr>
              <a:pPr/>
              <a:t>22</a:t>
            </a:fld>
            <a:endParaRPr lang="ja-JP" altLang="en-US">
              <a:solidFill>
                <a:prstClr val="black">
                  <a:tint val="75000"/>
                </a:prstClr>
              </a:solidFill>
            </a:endParaRPr>
          </a:p>
        </p:txBody>
      </p:sp>
      <p:sp>
        <p:nvSpPr>
          <p:cNvPr id="44" name="テキスト ボックス 43"/>
          <p:cNvSpPr txBox="1"/>
          <p:nvPr/>
        </p:nvSpPr>
        <p:spPr>
          <a:xfrm>
            <a:off x="3252771" y="4772243"/>
            <a:ext cx="1079142" cy="461665"/>
          </a:xfrm>
          <a:prstGeom prst="rect">
            <a:avLst/>
          </a:prstGeom>
          <a:noFill/>
        </p:spPr>
        <p:txBody>
          <a:bodyPr wrap="none" rtlCol="0">
            <a:spAutoFit/>
          </a:bodyPr>
          <a:lstStyle/>
          <a:p>
            <a:pPr algn="ctr"/>
            <a:r>
              <a:rPr lang="ja-JP" altLang="en-US" sz="1200" dirty="0">
                <a:solidFill>
                  <a:prstClr val="black"/>
                </a:solidFill>
                <a:latin typeface="Meiryo UI" panose="020B0604030504040204" pitchFamily="50" charset="-128"/>
                <a:ea typeface="Meiryo UI" panose="020B0604030504040204" pitchFamily="50" charset="-128"/>
              </a:rPr>
              <a:t>大学教職員の</a:t>
            </a:r>
            <a:endParaRPr lang="en-US" altLang="ja-JP" sz="1200" dirty="0">
              <a:solidFill>
                <a:prstClr val="black"/>
              </a:solidFill>
              <a:latin typeface="Meiryo UI" panose="020B0604030504040204" pitchFamily="50" charset="-128"/>
              <a:ea typeface="Meiryo UI" panose="020B0604030504040204" pitchFamily="50" charset="-128"/>
            </a:endParaRPr>
          </a:p>
          <a:p>
            <a:pPr algn="ctr"/>
            <a:r>
              <a:rPr lang="ja-JP" altLang="en-US" sz="1200" dirty="0">
                <a:solidFill>
                  <a:prstClr val="black"/>
                </a:solidFill>
                <a:latin typeface="Meiryo UI" panose="020B0604030504040204" pitchFamily="50" charset="-128"/>
                <a:ea typeface="Meiryo UI" panose="020B0604030504040204" pitchFamily="50" charset="-128"/>
              </a:rPr>
              <a:t>研修を受入れ</a:t>
            </a:r>
          </a:p>
        </p:txBody>
      </p:sp>
      <p:sp>
        <p:nvSpPr>
          <p:cNvPr id="46" name="テキスト ボックス 45"/>
          <p:cNvSpPr txBox="1"/>
          <p:nvPr/>
        </p:nvSpPr>
        <p:spPr>
          <a:xfrm>
            <a:off x="2998245" y="4036330"/>
            <a:ext cx="1394934" cy="461665"/>
          </a:xfrm>
          <a:prstGeom prst="rect">
            <a:avLst/>
          </a:prstGeom>
          <a:noFill/>
        </p:spPr>
        <p:txBody>
          <a:bodyPr wrap="none" rtlCol="0">
            <a:spAutoFit/>
          </a:bodyPr>
          <a:lstStyle/>
          <a:p>
            <a:pPr algn="ctr"/>
            <a:r>
              <a:rPr lang="ja-JP" altLang="en-US" sz="1200" dirty="0">
                <a:solidFill>
                  <a:prstClr val="black"/>
                </a:solidFill>
                <a:latin typeface="Meiryo UI" panose="020B0604030504040204" pitchFamily="50" charset="-128"/>
                <a:ea typeface="Meiryo UI" panose="020B0604030504040204" pitchFamily="50" charset="-128"/>
              </a:rPr>
              <a:t>学生インターンシップ</a:t>
            </a:r>
            <a:endParaRPr lang="en-US" altLang="ja-JP" sz="1200" dirty="0">
              <a:solidFill>
                <a:prstClr val="black"/>
              </a:solidFill>
              <a:latin typeface="Meiryo UI" panose="020B0604030504040204" pitchFamily="50" charset="-128"/>
              <a:ea typeface="Meiryo UI" panose="020B0604030504040204" pitchFamily="50" charset="-128"/>
            </a:endParaRPr>
          </a:p>
          <a:p>
            <a:pPr algn="ctr"/>
            <a:r>
              <a:rPr lang="ja-JP" altLang="en-US" sz="1200" dirty="0">
                <a:solidFill>
                  <a:prstClr val="black"/>
                </a:solidFill>
                <a:latin typeface="Meiryo UI" panose="020B0604030504040204" pitchFamily="50" charset="-128"/>
                <a:ea typeface="Meiryo UI" panose="020B0604030504040204" pitchFamily="50" charset="-128"/>
              </a:rPr>
              <a:t>の受入れ</a:t>
            </a:r>
          </a:p>
        </p:txBody>
      </p:sp>
      <p:sp>
        <p:nvSpPr>
          <p:cNvPr id="36" name="角丸四角形 35"/>
          <p:cNvSpPr/>
          <p:nvPr/>
        </p:nvSpPr>
        <p:spPr>
          <a:xfrm>
            <a:off x="4374041" y="2276684"/>
            <a:ext cx="528071" cy="616441"/>
          </a:xfrm>
          <a:prstGeom prst="roundRect">
            <a:avLst/>
          </a:prstGeom>
          <a:solidFill>
            <a:schemeClr val="bg1"/>
          </a:solid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人事</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交流</a:t>
            </a:r>
          </a:p>
        </p:txBody>
      </p:sp>
      <p:sp>
        <p:nvSpPr>
          <p:cNvPr id="37" name="角丸四角形 36"/>
          <p:cNvSpPr/>
          <p:nvPr/>
        </p:nvSpPr>
        <p:spPr>
          <a:xfrm>
            <a:off x="4374041" y="5003075"/>
            <a:ext cx="528071" cy="616441"/>
          </a:xfrm>
          <a:prstGeom prst="roundRect">
            <a:avLst/>
          </a:prstGeom>
          <a:solidFill>
            <a:schemeClr val="bg1"/>
          </a:solid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研修</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17620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71D0239-3FD9-4420-B551-8A6D775683A2}" type="slidenum">
              <a:rPr lang="ja-JP" altLang="en-US" smtClean="0">
                <a:solidFill>
                  <a:prstClr val="black">
                    <a:tint val="75000"/>
                  </a:prstClr>
                </a:solidFill>
              </a:rPr>
              <a:pPr/>
              <a:t>3</a:t>
            </a:fld>
            <a:endParaRPr lang="ja-JP" altLang="en-US">
              <a:solidFill>
                <a:prstClr val="black">
                  <a:tint val="75000"/>
                </a:prstClr>
              </a:solidFill>
            </a:endParaRPr>
          </a:p>
        </p:txBody>
      </p:sp>
      <p:sp>
        <p:nvSpPr>
          <p:cNvPr id="3" name="テキスト ボックス 2"/>
          <p:cNvSpPr txBox="1"/>
          <p:nvPr/>
        </p:nvSpPr>
        <p:spPr>
          <a:xfrm>
            <a:off x="611560" y="2348880"/>
            <a:ext cx="8136904" cy="1077218"/>
          </a:xfrm>
          <a:prstGeom prst="rect">
            <a:avLst/>
          </a:prstGeom>
          <a:noFill/>
        </p:spPr>
        <p:txBody>
          <a:bodyPr wrap="square" rtlCol="0">
            <a:spAutoFit/>
          </a:bodyPr>
          <a:lstStyle/>
          <a:p>
            <a:r>
              <a:rPr lang="ja-JP" altLang="en-US" sz="3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第１部</a:t>
            </a:r>
            <a:r>
              <a:rPr lang="ja-JP" altLang="en-US" sz="3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大阪が抱える都市課題と</a:t>
            </a:r>
          </a:p>
          <a:p>
            <a:r>
              <a:rPr lang="ja-JP" altLang="en-US" sz="3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3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解決</a:t>
            </a:r>
            <a:r>
              <a:rPr lang="ja-JP" altLang="en-US" sz="3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へのアプローチ</a:t>
            </a:r>
          </a:p>
        </p:txBody>
      </p:sp>
    </p:spTree>
    <p:extLst>
      <p:ext uri="{BB962C8B-B14F-4D97-AF65-F5344CB8AC3E}">
        <p14:creationId xmlns:p14="http://schemas.microsoft.com/office/powerpoint/2010/main" val="300225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4211403238"/>
              </p:ext>
            </p:extLst>
          </p:nvPr>
        </p:nvGraphicFramePr>
        <p:xfrm>
          <a:off x="395536" y="892132"/>
          <a:ext cx="6984776" cy="5956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テキスト ボックス 5"/>
          <p:cNvSpPr txBox="1"/>
          <p:nvPr/>
        </p:nvSpPr>
        <p:spPr>
          <a:xfrm>
            <a:off x="467544" y="313328"/>
            <a:ext cx="7848872" cy="461665"/>
          </a:xfrm>
          <a:prstGeom prst="rect">
            <a:avLst/>
          </a:prstGeom>
          <a:noFill/>
        </p:spPr>
        <p:txBody>
          <a:bodyPr wrap="square" rtlCol="0">
            <a:spAutoFit/>
          </a:bodyPr>
          <a:lstStyle/>
          <a:p>
            <a:r>
              <a:rPr lang="en-US" altLang="ja-JP" sz="2400" dirty="0" smtClean="0">
                <a:solidFill>
                  <a:prstClr val="black"/>
                </a:solidFill>
                <a:latin typeface="Meiryo UI" panose="020B0604030504040204" pitchFamily="50" charset="-128"/>
                <a:ea typeface="Meiryo UI" panose="020B0604030504040204" pitchFamily="50" charset="-128"/>
              </a:rPr>
              <a:t>1</a:t>
            </a:r>
            <a:r>
              <a:rPr lang="ja-JP" altLang="en-US" sz="2400" dirty="0" err="1" smtClean="0">
                <a:solidFill>
                  <a:prstClr val="black"/>
                </a:solidFill>
                <a:latin typeface="Meiryo UI" panose="020B0604030504040204" pitchFamily="50" charset="-128"/>
                <a:ea typeface="Meiryo UI" panose="020B0604030504040204" pitchFamily="50" charset="-128"/>
              </a:rPr>
              <a:t>．</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大阪が抱える都市課題</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2400" dirty="0">
              <a:solidFill>
                <a:prstClr val="black"/>
              </a:solidFill>
              <a:latin typeface="Meiryo UI" panose="020B0604030504040204" pitchFamily="50" charset="-128"/>
              <a:ea typeface="Meiryo UI" panose="020B0604030504040204" pitchFamily="50" charset="-128"/>
            </a:endParaRPr>
          </a:p>
        </p:txBody>
      </p:sp>
      <p:cxnSp>
        <p:nvCxnSpPr>
          <p:cNvPr id="7" name="直線コネクタ 6"/>
          <p:cNvCxnSpPr/>
          <p:nvPr/>
        </p:nvCxnSpPr>
        <p:spPr>
          <a:xfrm>
            <a:off x="539552" y="774993"/>
            <a:ext cx="3456384" cy="0"/>
          </a:xfrm>
          <a:prstGeom prst="line">
            <a:avLst/>
          </a:prstGeom>
        </p:spPr>
        <p:style>
          <a:lnRef idx="1">
            <a:schemeClr val="dk1"/>
          </a:lnRef>
          <a:fillRef idx="0">
            <a:schemeClr val="dk1"/>
          </a:fillRef>
          <a:effectRef idx="0">
            <a:schemeClr val="dk1"/>
          </a:effectRef>
          <a:fontRef idx="minor">
            <a:schemeClr val="tx1"/>
          </a:fontRef>
        </p:style>
      </p:cxnSp>
      <p:sp>
        <p:nvSpPr>
          <p:cNvPr id="9" name="二等辺三角形 8"/>
          <p:cNvSpPr/>
          <p:nvPr/>
        </p:nvSpPr>
        <p:spPr>
          <a:xfrm rot="5400000">
            <a:off x="5207843" y="3740330"/>
            <a:ext cx="5381776" cy="835370"/>
          </a:xfrm>
          <a:prstGeom prst="triangle">
            <a:avLst/>
          </a:prstGeom>
          <a:solidFill>
            <a:srgbClr val="92D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a:solidFill>
                <a:srgbClr val="FF0000"/>
              </a:solidFill>
            </a:endParaRPr>
          </a:p>
        </p:txBody>
      </p:sp>
      <p:sp>
        <p:nvSpPr>
          <p:cNvPr id="10" name="テキスト ボックス 9"/>
          <p:cNvSpPr txBox="1"/>
          <p:nvPr/>
        </p:nvSpPr>
        <p:spPr>
          <a:xfrm>
            <a:off x="7774394" y="774993"/>
            <a:ext cx="1046440" cy="5584977"/>
          </a:xfrm>
          <a:prstGeom prst="rect">
            <a:avLst/>
          </a:prstGeom>
          <a:noFill/>
        </p:spPr>
        <p:txBody>
          <a:bodyPr vert="eaVert" wrap="square" rtlCol="0">
            <a:spAutoFit/>
          </a:bodyPr>
          <a:lstStyle/>
          <a:p>
            <a:pPr algn="ct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総合的な課題解決の</a:t>
            </a:r>
            <a:endPar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アプローチが必要</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F71D0239-3FD9-4420-B551-8A6D775683A2}" type="slidenum">
              <a:rPr lang="ja-JP" altLang="en-US" sz="1200" smtClean="0">
                <a:solidFill>
                  <a:prstClr val="black"/>
                </a:solidFill>
              </a:rPr>
              <a:pPr/>
              <a:t>4</a:t>
            </a:fld>
            <a:endParaRPr lang="ja-JP" altLang="en-US" sz="1200" dirty="0">
              <a:solidFill>
                <a:prstClr val="black"/>
              </a:solidFill>
            </a:endParaRPr>
          </a:p>
        </p:txBody>
      </p:sp>
    </p:spTree>
    <p:extLst>
      <p:ext uri="{BB962C8B-B14F-4D97-AF65-F5344CB8AC3E}">
        <p14:creationId xmlns:p14="http://schemas.microsoft.com/office/powerpoint/2010/main" val="3806403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043608" y="836712"/>
            <a:ext cx="72111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938018" y="360760"/>
            <a:ext cx="7628004"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rPr>
              <a:t>２</a:t>
            </a:r>
            <a:r>
              <a:rPr kumimoji="1" lang="ja-JP" altLang="en-US" sz="2400" dirty="0" smtClean="0">
                <a:latin typeface="Meiryo UI" panose="020B0604030504040204" pitchFamily="50" charset="-128"/>
                <a:ea typeface="Meiryo UI" panose="020B0604030504040204" pitchFamily="50" charset="-128"/>
              </a:rPr>
              <a:t>．海外</a:t>
            </a:r>
            <a:r>
              <a:rPr kumimoji="1" lang="ja-JP" altLang="en-US" sz="2400" dirty="0">
                <a:latin typeface="Meiryo UI" panose="020B0604030504040204" pitchFamily="50" charset="-128"/>
                <a:ea typeface="Meiryo UI" panose="020B0604030504040204" pitchFamily="50" charset="-128"/>
              </a:rPr>
              <a:t>・日本の他</a:t>
            </a:r>
            <a:r>
              <a:rPr kumimoji="1" lang="ja-JP" altLang="en-US" sz="2400" dirty="0" smtClean="0">
                <a:latin typeface="Meiryo UI" panose="020B0604030504040204" pitchFamily="50" charset="-128"/>
                <a:ea typeface="Meiryo UI" panose="020B0604030504040204" pitchFamily="50" charset="-128"/>
              </a:rPr>
              <a:t>都市における都市課題解決のアプローチ</a:t>
            </a:r>
            <a:endParaRPr kumimoji="1" lang="ja-JP" altLang="en-US" sz="24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755576" y="984023"/>
            <a:ext cx="7704856" cy="830997"/>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家やクルマなどの生活インフラと、電気・ガス・水道などの基礎インフラという都市全体がインターネットで繋がることで、効果的な都市の管理ができ、行政サービスの向上も見込まれる。そして、この流れは多くのビジネスチャンスが生まれるため、経済も発展していく。</a:t>
            </a:r>
            <a:endParaRPr kumimoji="1" lang="en-US" altLang="ja-JP" sz="1600" dirty="0">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2778039071"/>
              </p:ext>
            </p:extLst>
          </p:nvPr>
        </p:nvGraphicFramePr>
        <p:xfrm>
          <a:off x="755576" y="1815020"/>
          <a:ext cx="7992888" cy="4804840"/>
        </p:xfrm>
        <a:graphic>
          <a:graphicData uri="http://schemas.openxmlformats.org/drawingml/2006/table">
            <a:tbl>
              <a:tblPr firstRow="1" bandRow="1">
                <a:tableStyleId>{5940675A-B579-460E-94D1-54222C63F5DA}</a:tableStyleId>
              </a:tblPr>
              <a:tblGrid>
                <a:gridCol w="2664296">
                  <a:extLst>
                    <a:ext uri="{9D8B030D-6E8A-4147-A177-3AD203B41FA5}">
                      <a16:colId xmlns:a16="http://schemas.microsoft.com/office/drawing/2014/main" xmlns="" val="20000"/>
                    </a:ext>
                  </a:extLst>
                </a:gridCol>
                <a:gridCol w="2664296">
                  <a:extLst>
                    <a:ext uri="{9D8B030D-6E8A-4147-A177-3AD203B41FA5}">
                      <a16:colId xmlns:a16="http://schemas.microsoft.com/office/drawing/2014/main" xmlns="" val="20001"/>
                    </a:ext>
                  </a:extLst>
                </a:gridCol>
                <a:gridCol w="2664296">
                  <a:extLst>
                    <a:ext uri="{9D8B030D-6E8A-4147-A177-3AD203B41FA5}">
                      <a16:colId xmlns:a16="http://schemas.microsoft.com/office/drawing/2014/main" xmlns="" val="20002"/>
                    </a:ext>
                  </a:extLst>
                </a:gridCol>
              </a:tblGrid>
              <a:tr h="2694100">
                <a:tc>
                  <a:txBody>
                    <a:bodyPr/>
                    <a:lstStyle/>
                    <a:p>
                      <a:pPr algn="ctr"/>
                      <a:r>
                        <a:rPr kumimoji="1" lang="en-US" altLang="ja-JP" b="1" u="sng"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u="sng" dirty="0">
                          <a:latin typeface="Meiryo UI" panose="020B0604030504040204" pitchFamily="50" charset="-128"/>
                          <a:ea typeface="Meiryo UI" panose="020B0604030504040204" pitchFamily="50" charset="-128"/>
                          <a:cs typeface="Meiryo UI" panose="020B0604030504040204" pitchFamily="50" charset="-128"/>
                        </a:rPr>
                        <a:t>生活</a:t>
                      </a:r>
                      <a:r>
                        <a:rPr kumimoji="1" lang="en-US" altLang="ja-JP" b="1" u="sng" dirty="0">
                          <a:latin typeface="Meiryo UI" panose="020B0604030504040204" pitchFamily="50" charset="-128"/>
                          <a:ea typeface="Meiryo UI" panose="020B0604030504040204" pitchFamily="50" charset="-128"/>
                          <a:cs typeface="Meiryo UI" panose="020B0604030504040204" pitchFamily="50" charset="-128"/>
                        </a:rPr>
                        <a:t>】</a:t>
                      </a:r>
                    </a:p>
                    <a:p>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r>
                        <a:rPr kumimoji="1" lang="ja-JP" altLang="en-US" sz="1400" b="1" u="sng" dirty="0">
                          <a:latin typeface="Meiryo UI" panose="020B0604030504040204" pitchFamily="50" charset="-128"/>
                          <a:ea typeface="Meiryo UI" panose="020B0604030504040204" pitchFamily="50" charset="-128"/>
                          <a:cs typeface="Meiryo UI" panose="020B0604030504040204" pitchFamily="50" charset="-128"/>
                        </a:rPr>
                        <a:t>ニューヨーク</a:t>
                      </a:r>
                      <a:endParaRPr kumimoji="1" lang="en-US" altLang="ja-JP" sz="1400" b="1" u="sng"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市警が捜査官に対して刑事告訴記録や犯罪歴、写真情報などを一元化し、モバイル・アクセスを提供</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r>
                        <a:rPr kumimoji="1" lang="ja-JP" altLang="en-US" sz="1400" b="1" u="sng" dirty="0">
                          <a:latin typeface="Meiryo UI" panose="020B0604030504040204" pitchFamily="50" charset="-128"/>
                          <a:ea typeface="Meiryo UI" panose="020B0604030504040204" pitchFamily="50" charset="-128"/>
                          <a:cs typeface="Meiryo UI" panose="020B0604030504040204" pitchFamily="50" charset="-128"/>
                        </a:rPr>
                        <a:t>シカゴ</a:t>
                      </a:r>
                      <a:endParaRPr kumimoji="1" lang="en-US" altLang="ja-JP" sz="1400" b="1" u="sng"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市のパートナー企業が警察と連携し、移動指揮車を通じて現場にテクノロジを導入</a:t>
                      </a:r>
                    </a:p>
                  </a:txBody>
                  <a:tcPr/>
                </a:tc>
                <a:tc>
                  <a:txBody>
                    <a:bodyPr/>
                    <a:lstStyle/>
                    <a:p>
                      <a:pPr algn="ctr"/>
                      <a:r>
                        <a:rPr kumimoji="1" lang="en-US" altLang="ja-JP" b="1" u="sng"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u="sng" dirty="0">
                          <a:latin typeface="Meiryo UI" panose="020B0604030504040204" pitchFamily="50" charset="-128"/>
                          <a:ea typeface="Meiryo UI" panose="020B0604030504040204" pitchFamily="50" charset="-128"/>
                          <a:cs typeface="Meiryo UI" panose="020B0604030504040204" pitchFamily="50" charset="-128"/>
                        </a:rPr>
                        <a:t>環境</a:t>
                      </a:r>
                      <a:r>
                        <a:rPr kumimoji="1" lang="en-US" altLang="ja-JP" b="1" u="sng" dirty="0">
                          <a:latin typeface="Meiryo UI" panose="020B0604030504040204" pitchFamily="50" charset="-128"/>
                          <a:ea typeface="Meiryo UI" panose="020B0604030504040204" pitchFamily="50" charset="-128"/>
                          <a:cs typeface="Meiryo UI" panose="020B0604030504040204" pitchFamily="50" charset="-128"/>
                        </a:rPr>
                        <a:t>】</a:t>
                      </a:r>
                    </a:p>
                    <a:p>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r>
                        <a:rPr kumimoji="1" lang="ja-JP" altLang="en-US" sz="1400" b="1" u="sng" dirty="0">
                          <a:latin typeface="Meiryo UI" panose="020B0604030504040204" pitchFamily="50" charset="-128"/>
                          <a:ea typeface="Meiryo UI" panose="020B0604030504040204" pitchFamily="50" charset="-128"/>
                          <a:cs typeface="Meiryo UI" panose="020B0604030504040204" pitchFamily="50" charset="-128"/>
                        </a:rPr>
                        <a:t>コペンハーゲン</a:t>
                      </a:r>
                      <a:endParaRPr kumimoji="1" lang="en-US" altLang="ja-JP" sz="1400" b="1" u="sng"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シスコが３自治体と</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IoE</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による街づくりとソリューションの開発パートナーシップ協定を締結し、</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Co2</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削減を目指す</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anose="020B0604020202020204" pitchFamily="34" charset="0"/>
                        <a:buNone/>
                      </a:pPr>
                      <a:endParaRPr kumimoji="1" lang="en-US" altLang="ja-JP" sz="1400" b="1" u="sng"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63538" marR="0" lvl="0" indent="-363538"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1" u="none"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神奈川県／藤沢市</a:t>
                      </a:r>
                      <a:endParaRPr kumimoji="1" lang="en-US" altLang="ja-JP" sz="1400" b="1" u="none"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63538" marR="0" lvl="0" indent="-363538"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1" u="none"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すべての戸建住宅で太陽光発電システムと蓄電池を備え、非常時には独自の創蓄連携システムで生活の継続性を確保</a:t>
                      </a:r>
                      <a:endParaRPr kumimoji="1" lang="en-US" altLang="ja-JP" sz="11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anose="020B0604020202020204" pitchFamily="34" charset="0"/>
                        <a:buNone/>
                      </a:pPr>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b="1" u="sng"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u="sng" dirty="0">
                          <a:latin typeface="Meiryo UI" panose="020B0604030504040204" pitchFamily="50" charset="-128"/>
                          <a:ea typeface="Meiryo UI" panose="020B0604030504040204" pitchFamily="50" charset="-128"/>
                          <a:cs typeface="Meiryo UI" panose="020B0604030504040204" pitchFamily="50" charset="-128"/>
                        </a:rPr>
                        <a:t>経済活動</a:t>
                      </a:r>
                      <a:r>
                        <a:rPr kumimoji="1" lang="en-US" altLang="ja-JP" b="1" u="sng" dirty="0">
                          <a:latin typeface="Meiryo UI" panose="020B0604030504040204" pitchFamily="50" charset="-128"/>
                          <a:ea typeface="Meiryo UI" panose="020B0604030504040204" pitchFamily="50" charset="-128"/>
                          <a:cs typeface="Meiryo UI" panose="020B0604030504040204" pitchFamily="50" charset="-128"/>
                        </a:rPr>
                        <a:t>】</a:t>
                      </a:r>
                    </a:p>
                    <a:p>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r>
                        <a:rPr kumimoji="1" lang="ja-JP" altLang="en-US" sz="1400" b="1" u="sng" dirty="0">
                          <a:latin typeface="Meiryo UI" panose="020B0604030504040204" pitchFamily="50" charset="-128"/>
                          <a:ea typeface="Meiryo UI" panose="020B0604030504040204" pitchFamily="50" charset="-128"/>
                          <a:cs typeface="Meiryo UI" panose="020B0604030504040204" pitchFamily="50" charset="-128"/>
                        </a:rPr>
                        <a:t>サンフランシスコ</a:t>
                      </a:r>
                      <a:endParaRPr kumimoji="1" lang="en-US" altLang="ja-JP" sz="1400" b="1" u="sng"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200</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以上のデータを公開し、</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以上のスマホアプリを提供</a:t>
                      </a:r>
                    </a:p>
                    <a:p>
                      <a:pPr marL="285750" indent="-28575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利便性</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高く、様々</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な企業がデータを活用</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し、交通機関、地域環境、リサイクル、犯罪</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情報に関するサービス提供を開始</a:t>
                      </a:r>
                    </a:p>
                  </a:txBody>
                  <a:tcPr/>
                </a:tc>
                <a:extLst>
                  <a:ext uri="{0D108BD9-81ED-4DB2-BD59-A6C34878D82A}">
                    <a16:rowId xmlns:a16="http://schemas.microsoft.com/office/drawing/2014/main" xmlns="" val="10000"/>
                  </a:ext>
                </a:extLst>
              </a:tr>
              <a:tr h="1576968">
                <a:tc>
                  <a:txBody>
                    <a:bodyPr/>
                    <a:lstStyle/>
                    <a:p>
                      <a:pPr algn="ctr"/>
                      <a:r>
                        <a:rPr kumimoji="1" lang="en-US" altLang="ja-JP" b="1" u="sng"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u="sng" dirty="0">
                          <a:latin typeface="Meiryo UI" panose="020B0604030504040204" pitchFamily="50" charset="-128"/>
                          <a:ea typeface="Meiryo UI" panose="020B0604030504040204" pitchFamily="50" charset="-128"/>
                          <a:cs typeface="Meiryo UI" panose="020B0604030504040204" pitchFamily="50" charset="-128"/>
                        </a:rPr>
                        <a:t>交通</a:t>
                      </a:r>
                      <a:r>
                        <a:rPr kumimoji="1" lang="en-US" altLang="ja-JP" b="1" u="sng" dirty="0">
                          <a:latin typeface="Meiryo UI" panose="020B0604030504040204" pitchFamily="50" charset="-128"/>
                          <a:ea typeface="Meiryo UI" panose="020B0604030504040204" pitchFamily="50" charset="-128"/>
                          <a:cs typeface="Meiryo UI" panose="020B0604030504040204" pitchFamily="50" charset="-128"/>
                        </a:rPr>
                        <a:t>】</a:t>
                      </a:r>
                    </a:p>
                    <a:p>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r>
                        <a:rPr kumimoji="1" lang="ja-JP" altLang="en-US" sz="1400" b="1" u="sng" dirty="0">
                          <a:latin typeface="Meiryo UI" panose="020B0604030504040204" pitchFamily="50" charset="-128"/>
                          <a:ea typeface="Meiryo UI" panose="020B0604030504040204" pitchFamily="50" charset="-128"/>
                          <a:cs typeface="Meiryo UI" panose="020B0604030504040204" pitchFamily="50" charset="-128"/>
                        </a:rPr>
                        <a:t>ロンドン</a:t>
                      </a:r>
                      <a:endParaRPr kumimoji="1" lang="en-US" altLang="ja-JP" sz="1400" b="1" u="sng"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駅構内エスカレーターや監視カメラなどにセンサーを取り付け、クラウド上へそれらのデータを蓄積できるシステムを構築</a:t>
                      </a:r>
                    </a:p>
                    <a:p>
                      <a:pPr marL="285750" indent="-285750">
                        <a:buFont typeface="Arial" panose="020B0604020202020204" pitchFamily="34" charset="0"/>
                        <a:buChar char="•"/>
                      </a:pP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r>
                        <a:rPr kumimoji="1" lang="ja-JP" altLang="en-US" sz="1400" b="1" u="sng" dirty="0">
                          <a:latin typeface="Meiryo UI" panose="020B0604030504040204" pitchFamily="50" charset="-128"/>
                          <a:ea typeface="Meiryo UI" panose="020B0604030504040204" pitchFamily="50" charset="-128"/>
                          <a:cs typeface="Meiryo UI" panose="020B0604030504040204" pitchFamily="50" charset="-128"/>
                        </a:rPr>
                        <a:t>バルセロナ</a:t>
                      </a:r>
                      <a:endParaRPr kumimoji="1" lang="en-US" altLang="ja-JP" sz="1400" b="1" u="sng"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駐車</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可能な地点情報をリアルタイム</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で</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anose="020B0604020202020204" pitchFamily="34" charset="0"/>
                        <a:buNone/>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提供</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し、駐車場収入の増加、</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渋滞緩</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anose="020B0604020202020204" pitchFamily="34" charset="0"/>
                        <a:buNone/>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和、観光客</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の滞在時間増加を期待</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b="1" u="sng"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u="sng" dirty="0">
                          <a:latin typeface="Meiryo UI" panose="020B0604030504040204" pitchFamily="50" charset="-128"/>
                          <a:ea typeface="Meiryo UI" panose="020B0604030504040204" pitchFamily="50" charset="-128"/>
                          <a:cs typeface="Meiryo UI" panose="020B0604030504040204" pitchFamily="50" charset="-128"/>
                        </a:rPr>
                        <a:t>行政</a:t>
                      </a:r>
                      <a:r>
                        <a:rPr kumimoji="1" lang="en-US" altLang="ja-JP" b="1" u="sng" dirty="0">
                          <a:latin typeface="Meiryo UI" panose="020B0604030504040204" pitchFamily="50" charset="-128"/>
                          <a:ea typeface="Meiryo UI" panose="020B0604030504040204" pitchFamily="50" charset="-128"/>
                          <a:cs typeface="Meiryo UI" panose="020B0604030504040204" pitchFamily="50" charset="-128"/>
                        </a:rPr>
                        <a:t>】</a:t>
                      </a:r>
                    </a:p>
                    <a:p>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r>
                        <a:rPr kumimoji="1" lang="ja-JP" altLang="en-US" sz="1600" b="1" u="sng" dirty="0">
                          <a:latin typeface="Meiryo UI" panose="020B0604030504040204" pitchFamily="50" charset="-128"/>
                          <a:ea typeface="Meiryo UI" panose="020B0604030504040204" pitchFamily="50" charset="-128"/>
                          <a:cs typeface="Meiryo UI" panose="020B0604030504040204" pitchFamily="50" charset="-128"/>
                        </a:rPr>
                        <a:t>アムステルダム</a:t>
                      </a:r>
                      <a:endParaRPr kumimoji="1" lang="en-US" altLang="ja-JP" sz="1600" b="1" u="sng"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既存の光ファイバーやネット環境上で、グリーンでスマートにするための行政サービスを提供し、都市の競争力を向上</a:t>
                      </a:r>
                    </a:p>
                  </a:txBody>
                  <a:tcPr/>
                </a:tc>
                <a:tc>
                  <a:txBody>
                    <a:bodyPr/>
                    <a:lstStyle/>
                    <a:p>
                      <a:pPr algn="ctr"/>
                      <a:r>
                        <a:rPr kumimoji="1" lang="en-US" altLang="ja-JP" b="1" u="sng"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u="sng" dirty="0">
                          <a:latin typeface="Meiryo UI" panose="020B0604030504040204" pitchFamily="50" charset="-128"/>
                          <a:ea typeface="Meiryo UI" panose="020B0604030504040204" pitchFamily="50" charset="-128"/>
                          <a:cs typeface="Meiryo UI" panose="020B0604030504040204" pitchFamily="50" charset="-128"/>
                        </a:rPr>
                        <a:t>教育</a:t>
                      </a:r>
                      <a:r>
                        <a:rPr kumimoji="1" lang="en-US" altLang="ja-JP" b="1" u="sng" dirty="0">
                          <a:latin typeface="Meiryo UI" panose="020B0604030504040204" pitchFamily="50" charset="-128"/>
                          <a:ea typeface="Meiryo UI" panose="020B0604030504040204" pitchFamily="50" charset="-128"/>
                          <a:cs typeface="Meiryo UI" panose="020B0604030504040204" pitchFamily="50" charset="-128"/>
                        </a:rPr>
                        <a:t>】</a:t>
                      </a:r>
                    </a:p>
                    <a:p>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r>
                        <a:rPr kumimoji="1" lang="ja-JP" altLang="en-US" sz="1400" b="1" u="sng" dirty="0">
                          <a:latin typeface="Meiryo UI" panose="020B0604030504040204" pitchFamily="50" charset="-128"/>
                          <a:ea typeface="Meiryo UI" panose="020B0604030504040204" pitchFamily="50" charset="-128"/>
                          <a:cs typeface="Meiryo UI" panose="020B0604030504040204" pitchFamily="50" charset="-128"/>
                        </a:rPr>
                        <a:t>韓国</a:t>
                      </a:r>
                      <a:endParaRPr kumimoji="1" lang="en-US" altLang="ja-JP" sz="1400" b="1" u="sng"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年までにすべての小中・高等学校でクラウドコンピューティング技術を基盤とした教育ネットワーク「</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EDUNET</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」を整備し、教科書の全てをデジタル化</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xmlns="" val="10001"/>
                  </a:ext>
                </a:extLst>
              </a:tr>
            </a:tbl>
          </a:graphicData>
        </a:graphic>
      </p:graphicFrame>
      <p:sp>
        <p:nvSpPr>
          <p:cNvPr id="4" name="テキスト ボックス 3"/>
          <p:cNvSpPr txBox="1"/>
          <p:nvPr/>
        </p:nvSpPr>
        <p:spPr>
          <a:xfrm>
            <a:off x="2339752" y="4022332"/>
            <a:ext cx="5421214" cy="523220"/>
          </a:xfrm>
          <a:prstGeom prst="rect">
            <a:avLst/>
          </a:prstGeom>
          <a:noFill/>
        </p:spPr>
        <p:txBody>
          <a:bodyPr wrap="square" rtlCol="0">
            <a:spAutoFit/>
          </a:bodyPr>
          <a:lstStyle/>
          <a:p>
            <a:pPr lvl="0" defTabSz="685800"/>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千葉県／柏市</a:t>
            </a:r>
            <a:endParaRPr lang="en-US" altLang="ja-JP"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3538" lvl="0" indent="-363538" defTabSz="685800">
              <a:defRPr/>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柏の葉スマートシティとして、環境共生、健康長寿、新産業創造の３つのテーマを設定</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F71D0239-3FD9-4420-B551-8A6D775683A2}" type="slidenum">
              <a:rPr lang="ja-JP" altLang="en-US" sz="1200" smtClean="0">
                <a:solidFill>
                  <a:schemeClr val="tx1"/>
                </a:solidFill>
              </a:rPr>
              <a:pPr/>
              <a:t>5</a:t>
            </a:fld>
            <a:endParaRPr lang="ja-JP" altLang="en-US" sz="1200">
              <a:solidFill>
                <a:schemeClr val="tx1"/>
              </a:solidFill>
            </a:endParaRPr>
          </a:p>
        </p:txBody>
      </p:sp>
      <p:sp>
        <p:nvSpPr>
          <p:cNvPr id="15" name="正方形/長方形 14"/>
          <p:cNvSpPr/>
          <p:nvPr/>
        </p:nvSpPr>
        <p:spPr>
          <a:xfrm>
            <a:off x="7668344" y="10832"/>
            <a:ext cx="1475656" cy="335641"/>
          </a:xfrm>
          <a:prstGeom prst="rect">
            <a:avLst/>
          </a:prstGeom>
          <a:solidFill>
            <a:schemeClr val="bg1">
              <a:lumMod val="9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「新大学について」</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検討経過報告</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一部修正</a:t>
            </a:r>
          </a:p>
        </p:txBody>
      </p:sp>
    </p:spTree>
    <p:extLst>
      <p:ext uri="{BB962C8B-B14F-4D97-AF65-F5344CB8AC3E}">
        <p14:creationId xmlns:p14="http://schemas.microsoft.com/office/powerpoint/2010/main" val="2452484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178282" y="5015280"/>
            <a:ext cx="2262158" cy="1815882"/>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グリーン・ニューデール政策</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人口減少社会</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東日本大震災</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エネルギー問題</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都市化時代</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水・食料問題</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ＩＰＣＣパリ協定書</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18023" y="1310190"/>
            <a:ext cx="3038011" cy="1569660"/>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産業型公害（沈黙の春の出版）</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ヒューマン・ルネサンス</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ストックホルム宣言）</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資源枯渇</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地球規模での環境問題の顕在化</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景観行政のスタート</a:t>
            </a:r>
          </a:p>
        </p:txBody>
      </p:sp>
      <p:sp>
        <p:nvSpPr>
          <p:cNvPr id="8" name="下矢印 7"/>
          <p:cNvSpPr/>
          <p:nvPr/>
        </p:nvSpPr>
        <p:spPr>
          <a:xfrm>
            <a:off x="4309714" y="1921956"/>
            <a:ext cx="1058510" cy="366719"/>
          </a:xfrm>
          <a:prstGeom prst="downArrow">
            <a:avLst/>
          </a:prstGeom>
          <a:solidFill>
            <a:schemeClr val="accent1">
              <a:lumMod val="75000"/>
            </a:schemeClr>
          </a:solidFill>
          <a:ln w="25400" cap="flat" cmpd="sng" algn="ctr">
            <a:noFill/>
            <a:prstDash val="solid"/>
          </a:ln>
          <a:effectLst/>
        </p:spPr>
        <p:txBody>
          <a:bodyPr rot="0" spcFirstLastPara="0" vert="horz" wrap="square" lIns="56667" tIns="28333" rIns="56667" bIns="28333" numCol="1" spcCol="0" rtlCol="0" fromWordArt="0" anchor="ctr" anchorCtr="0" forceAA="0" compatLnSpc="1">
            <a:prstTxWarp prst="textNoShape">
              <a:avLst/>
            </a:prstTxWarp>
            <a:noAutofit/>
          </a:bodyPr>
          <a:lstStyle/>
          <a:p>
            <a:pPr defTabSz="901110"/>
            <a:endParaRPr lang="ja-JP" altLang="en-US" sz="1900" dirty="0">
              <a:latin typeface="Calibri"/>
              <a:ea typeface="ＭＳ Ｐゴシック"/>
            </a:endParaRPr>
          </a:p>
        </p:txBody>
      </p:sp>
      <p:sp>
        <p:nvSpPr>
          <p:cNvPr id="10" name="下矢印 9"/>
          <p:cNvSpPr/>
          <p:nvPr/>
        </p:nvSpPr>
        <p:spPr>
          <a:xfrm>
            <a:off x="4309714" y="3737147"/>
            <a:ext cx="1058510" cy="366719"/>
          </a:xfrm>
          <a:prstGeom prst="downArrow">
            <a:avLst>
              <a:gd name="adj1" fmla="val 46544"/>
              <a:gd name="adj2" fmla="val 50000"/>
            </a:avLst>
          </a:prstGeom>
          <a:solidFill>
            <a:schemeClr val="accent1">
              <a:lumMod val="75000"/>
            </a:schemeClr>
          </a:solidFill>
          <a:ln w="25400" cap="flat" cmpd="sng" algn="ctr">
            <a:noFill/>
            <a:prstDash val="solid"/>
          </a:ln>
          <a:effectLst/>
        </p:spPr>
        <p:txBody>
          <a:bodyPr rot="0" spcFirstLastPara="0" vert="horz" wrap="square" lIns="56667" tIns="28333" rIns="56667" bIns="28333" numCol="1" spcCol="0" rtlCol="0" fromWordArt="0" anchor="ctr" anchorCtr="0" forceAA="0" compatLnSpc="1">
            <a:prstTxWarp prst="textNoShape">
              <a:avLst/>
            </a:prstTxWarp>
            <a:noAutofit/>
          </a:bodyPr>
          <a:lstStyle/>
          <a:p>
            <a:pPr defTabSz="901110"/>
            <a:endParaRPr lang="ja-JP" altLang="en-US" sz="1900" dirty="0">
              <a:latin typeface="Calibri"/>
              <a:ea typeface="ＭＳ Ｐゴシック"/>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8491" y="1476704"/>
            <a:ext cx="2644172" cy="1006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9714" y="5442054"/>
            <a:ext cx="10541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7395" y="3339028"/>
            <a:ext cx="2646363"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7395" y="5023383"/>
            <a:ext cx="2646363"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4"/>
          <p:cNvSpPr txBox="1"/>
          <p:nvPr/>
        </p:nvSpPr>
        <p:spPr>
          <a:xfrm>
            <a:off x="118023" y="3077947"/>
            <a:ext cx="2577950" cy="1815882"/>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サステナブル・ディベロップメント</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（地球サミット・リオ宣言）</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阪神・淡路大震災</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少子・高齢化の進展</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バブル経済の崩壊</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京都議定書</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生物多様性国家戦略</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F71D0239-3FD9-4420-B551-8A6D775683A2}" type="slidenum">
              <a:rPr kumimoji="1" lang="ja-JP" altLang="en-US" smtClean="0">
                <a:solidFill>
                  <a:schemeClr val="tx1"/>
                </a:solidFill>
              </a:rPr>
              <a:t>6</a:t>
            </a:fld>
            <a:endParaRPr kumimoji="1" lang="ja-JP" altLang="en-US">
              <a:solidFill>
                <a:schemeClr val="tx1"/>
              </a:solidFill>
            </a:endParaRPr>
          </a:p>
        </p:txBody>
      </p:sp>
      <p:sp>
        <p:nvSpPr>
          <p:cNvPr id="5" name="テキスト ボックス 4"/>
          <p:cNvSpPr txBox="1"/>
          <p:nvPr/>
        </p:nvSpPr>
        <p:spPr>
          <a:xfrm>
            <a:off x="2617160" y="943081"/>
            <a:ext cx="6408712" cy="1072088"/>
          </a:xfrm>
          <a:prstGeom prst="rect">
            <a:avLst/>
          </a:prstGeom>
          <a:noFill/>
        </p:spPr>
        <p:txBody>
          <a:bodyPr wrap="square" rtlCol="0">
            <a:spAutoFit/>
          </a:bodyPr>
          <a:lstStyle/>
          <a:p>
            <a:pPr lvl="0" fontAlgn="base">
              <a:spcBef>
                <a:spcPts val="600"/>
              </a:spcBef>
              <a:spcAft>
                <a:spcPct val="0"/>
              </a:spcAft>
            </a:pPr>
            <a:r>
              <a:rPr lang="en-US" altLang="ja-JP" sz="2200" dirty="0">
                <a:solidFill>
                  <a:prstClr val="black"/>
                </a:solidFill>
                <a:latin typeface="HGｺﾞｼｯｸE" pitchFamily="49" charset="-128"/>
                <a:ea typeface="HGｺﾞｼｯｸE" pitchFamily="49" charset="-128"/>
              </a:rPr>
              <a:t>1960‐80</a:t>
            </a:r>
            <a:r>
              <a:rPr lang="ja-JP" altLang="en-US" sz="2200" dirty="0">
                <a:solidFill>
                  <a:prstClr val="black"/>
                </a:solidFill>
                <a:latin typeface="HGｺﾞｼｯｸE" pitchFamily="49" charset="-128"/>
                <a:ea typeface="HGｺﾞｼｯｸE" pitchFamily="49" charset="-128"/>
              </a:rPr>
              <a:t>年代：都市の効率化・アメニティ化</a:t>
            </a:r>
            <a:endParaRPr lang="en-US" altLang="ja-JP" sz="2200" dirty="0">
              <a:solidFill>
                <a:prstClr val="black"/>
              </a:solidFill>
              <a:latin typeface="HGSｺﾞｼｯｸE" panose="020B0900000000000000" pitchFamily="50" charset="-128"/>
              <a:ea typeface="HGSｺﾞｼｯｸE" panose="020B0900000000000000" pitchFamily="50" charset="-128"/>
            </a:endParaRPr>
          </a:p>
          <a:p>
            <a:pPr lvl="0" algn="r" fontAlgn="base">
              <a:lnSpc>
                <a:spcPts val="2500"/>
              </a:lnSpc>
              <a:spcAft>
                <a:spcPct val="0"/>
              </a:spcAft>
            </a:pPr>
            <a:r>
              <a:rPr lang="ja-JP" altLang="en-US" sz="2800" dirty="0">
                <a:solidFill>
                  <a:prstClr val="black"/>
                </a:solidFill>
                <a:ea typeface="ＭＳ ゴシック" pitchFamily="49" charset="-128"/>
              </a:rPr>
              <a:t>　　</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シビル・ミニマム的都市基盤整備・都市圏整備</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fontAlgn="base">
              <a:lnSpc>
                <a:spcPts val="2500"/>
              </a:lnSpc>
              <a:spcAft>
                <a:spcPct val="0"/>
              </a:spcAft>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公害防除・快適環境整備</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613446" y="2681753"/>
            <a:ext cx="6013176" cy="733534"/>
          </a:xfrm>
          <a:prstGeom prst="rect">
            <a:avLst/>
          </a:prstGeom>
          <a:noFill/>
        </p:spPr>
        <p:txBody>
          <a:bodyPr wrap="square" rtlCol="0">
            <a:spAutoFit/>
          </a:bodyPr>
          <a:lstStyle/>
          <a:p>
            <a:pPr lvl="0" fontAlgn="base">
              <a:lnSpc>
                <a:spcPts val="2500"/>
              </a:lnSpc>
              <a:spcAft>
                <a:spcPct val="0"/>
              </a:spcAft>
            </a:pPr>
            <a:r>
              <a:rPr lang="en-US" altLang="ja-JP" sz="2200" dirty="0">
                <a:solidFill>
                  <a:prstClr val="black"/>
                </a:solidFill>
                <a:latin typeface="HGｺﾞｼｯｸE" pitchFamily="49" charset="-128"/>
                <a:ea typeface="HGｺﾞｼｯｸE" pitchFamily="49" charset="-128"/>
              </a:rPr>
              <a:t>1990</a:t>
            </a:r>
            <a:r>
              <a:rPr lang="ja-JP" altLang="en-US" sz="2200" dirty="0">
                <a:solidFill>
                  <a:prstClr val="black"/>
                </a:solidFill>
                <a:latin typeface="HGｺﾞｼｯｸE" pitchFamily="49" charset="-128"/>
                <a:ea typeface="HGｺﾞｼｯｸE" pitchFamily="49" charset="-128"/>
              </a:rPr>
              <a:t>年代：都市のコンパクト化</a:t>
            </a:r>
            <a:endParaRPr lang="en-US" altLang="ja-JP" sz="2200" dirty="0">
              <a:solidFill>
                <a:prstClr val="black"/>
              </a:solidFill>
              <a:latin typeface="HGｺﾞｼｯｸE" pitchFamily="49" charset="-128"/>
              <a:ea typeface="HGｺﾞｼｯｸE" pitchFamily="49" charset="-128"/>
            </a:endParaRPr>
          </a:p>
          <a:p>
            <a:pPr lvl="0" algn="r" fontAlgn="base">
              <a:lnSpc>
                <a:spcPts val="2500"/>
              </a:lnSpc>
              <a:spcAft>
                <a:spcPct val="0"/>
              </a:spcAft>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成長管理・多様化・複合化・社会参画</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2613446" y="4274007"/>
            <a:ext cx="6279034" cy="1374735"/>
          </a:xfrm>
          <a:prstGeom prst="rect">
            <a:avLst/>
          </a:prstGeom>
          <a:noFill/>
        </p:spPr>
        <p:txBody>
          <a:bodyPr wrap="square" rtlCol="0">
            <a:spAutoFit/>
          </a:bodyPr>
          <a:lstStyle/>
          <a:p>
            <a:pPr lvl="0" fontAlgn="base">
              <a:lnSpc>
                <a:spcPts val="2500"/>
              </a:lnSpc>
              <a:spcAft>
                <a:spcPct val="0"/>
              </a:spcAft>
            </a:pPr>
            <a:r>
              <a:rPr lang="en-US" altLang="ja-JP" sz="2200" dirty="0">
                <a:solidFill>
                  <a:prstClr val="black"/>
                </a:solidFill>
                <a:latin typeface="HGｺﾞｼｯｸE" pitchFamily="49" charset="-128"/>
                <a:ea typeface="HGｺﾞｼｯｸE" pitchFamily="49" charset="-128"/>
              </a:rPr>
              <a:t>2000</a:t>
            </a:r>
            <a:r>
              <a:rPr lang="ja-JP" altLang="en-US" sz="2200" dirty="0">
                <a:solidFill>
                  <a:prstClr val="black"/>
                </a:solidFill>
                <a:latin typeface="HGｺﾞｼｯｸE" pitchFamily="49" charset="-128"/>
                <a:ea typeface="HGｺﾞｼｯｸE" pitchFamily="49" charset="-128"/>
              </a:rPr>
              <a:t>年代：都市の持続可能化</a:t>
            </a:r>
            <a:endParaRPr lang="en-US" altLang="ja-JP" sz="2200" dirty="0">
              <a:solidFill>
                <a:prstClr val="black"/>
              </a:solidFill>
              <a:latin typeface="HGｺﾞｼｯｸE" pitchFamily="49" charset="-128"/>
              <a:ea typeface="HGｺﾞｼｯｸE" pitchFamily="49" charset="-128"/>
            </a:endParaRPr>
          </a:p>
          <a:p>
            <a:pPr lvl="0" fontAlgn="base">
              <a:lnSpc>
                <a:spcPts val="2500"/>
              </a:lnSpc>
              <a:spcAft>
                <a:spcPct val="0"/>
              </a:spcAft>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低炭素化・資源循環・生物多様性・</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スマートグリッド</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fontAlgn="base">
              <a:lnSpc>
                <a:spcPts val="2500"/>
              </a:lnSpc>
              <a:spcAft>
                <a:spcPct val="0"/>
              </a:spcAft>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スマート</a:t>
            </a:r>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・コミュニティ</a:t>
            </a:r>
            <a:endParaRPr lang="en-US" altLang="ja-JP"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lvl="0" fontAlgn="base">
              <a:lnSpc>
                <a:spcPts val="2500"/>
              </a:lnSpc>
              <a:spcAft>
                <a:spcPct val="0"/>
              </a:spcAft>
            </a:pPr>
            <a:r>
              <a:rPr lang="ja-JP" altLang="en-US" sz="2000" dirty="0">
                <a:solidFill>
                  <a:prstClr val="black"/>
                </a:solidFill>
                <a:latin typeface="Rockwell"/>
                <a:ea typeface="ＭＳ ゴシック" pitchFamily="49" charset="-128"/>
              </a:rPr>
              <a:t>　　　　　</a:t>
            </a:r>
            <a:endParaRPr kumimoji="1" lang="ja-JP" altLang="en-US" sz="2000" dirty="0"/>
          </a:p>
        </p:txBody>
      </p:sp>
      <p:sp>
        <p:nvSpPr>
          <p:cNvPr id="11" name="テキスト ボックス 10"/>
          <p:cNvSpPr txBox="1"/>
          <p:nvPr/>
        </p:nvSpPr>
        <p:spPr>
          <a:xfrm>
            <a:off x="2613446" y="5993793"/>
            <a:ext cx="6279034" cy="733534"/>
          </a:xfrm>
          <a:prstGeom prst="rect">
            <a:avLst/>
          </a:prstGeom>
          <a:noFill/>
        </p:spPr>
        <p:txBody>
          <a:bodyPr wrap="square" rtlCol="0">
            <a:spAutoFit/>
          </a:bodyPr>
          <a:lstStyle/>
          <a:p>
            <a:pPr lvl="0" fontAlgn="base">
              <a:lnSpc>
                <a:spcPts val="2500"/>
              </a:lnSpc>
              <a:spcAft>
                <a:spcPct val="0"/>
              </a:spcAft>
            </a:pPr>
            <a:r>
              <a:rPr lang="en-US" altLang="ja-JP" sz="2200" dirty="0">
                <a:solidFill>
                  <a:prstClr val="black"/>
                </a:solidFill>
                <a:latin typeface="HGｺﾞｼｯｸE" pitchFamily="49" charset="-128"/>
                <a:ea typeface="HGｺﾞｼｯｸE" pitchFamily="49" charset="-128"/>
              </a:rPr>
              <a:t>2010</a:t>
            </a:r>
            <a:r>
              <a:rPr lang="ja-JP" altLang="en-US" sz="2200" dirty="0">
                <a:solidFill>
                  <a:prstClr val="black"/>
                </a:solidFill>
                <a:latin typeface="HGｺﾞｼｯｸE" pitchFamily="49" charset="-128"/>
                <a:ea typeface="HGｺﾞｼｯｸE" pitchFamily="49" charset="-128"/>
              </a:rPr>
              <a:t>年代</a:t>
            </a:r>
            <a:r>
              <a:rPr lang="ja-JP" altLang="en-US" sz="2200" dirty="0" smtClean="0">
                <a:solidFill>
                  <a:prstClr val="black"/>
                </a:solidFill>
                <a:latin typeface="HGｺﾞｼｯｸE" pitchFamily="49" charset="-128"/>
                <a:ea typeface="HGｺﾞｼｯｸE" pitchFamily="49" charset="-128"/>
              </a:rPr>
              <a:t>：都市のインテグレーション化</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fontAlgn="base">
              <a:lnSpc>
                <a:spcPts val="2500"/>
              </a:lnSpc>
              <a:spcAft>
                <a:spcPct val="0"/>
              </a:spcAft>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スマートシティ</a:t>
            </a:r>
            <a:endParaRPr lang="ja-JP" altLang="en-US" sz="20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0" y="317948"/>
            <a:ext cx="8490924" cy="461665"/>
          </a:xfrm>
          <a:prstGeom prst="rect">
            <a:avLst/>
          </a:prstGeom>
          <a:noFill/>
        </p:spPr>
        <p:txBody>
          <a:bodyPr wrap="square" rtlCol="0">
            <a:spAutoFit/>
          </a:bodyPr>
          <a:lstStyle/>
          <a:p>
            <a:pPr algn="ctr"/>
            <a:r>
              <a:rPr lang="ja-JP" altLang="en-US" sz="2400" dirty="0">
                <a:latin typeface="Meiryo UI" panose="020B0604030504040204" pitchFamily="50" charset="-128"/>
                <a:ea typeface="Meiryo UI" panose="020B0604030504040204" pitchFamily="50" charset="-128"/>
              </a:rPr>
              <a:t>３．都市課題解決の歴史的</a:t>
            </a:r>
            <a:r>
              <a:rPr lang="ja-JP" altLang="en-US" sz="2400" dirty="0" smtClean="0">
                <a:latin typeface="Meiryo UI" panose="020B0604030504040204" pitchFamily="50" charset="-128"/>
                <a:ea typeface="Meiryo UI" panose="020B0604030504040204" pitchFamily="50" charset="-128"/>
              </a:rPr>
              <a:t>変遷</a:t>
            </a:r>
            <a:r>
              <a:rPr kumimoji="1" lang="ja-JP" altLang="en-US" sz="2400" dirty="0" smtClean="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スマートシティへの歩み）</a:t>
            </a:r>
            <a:endParaRPr kumimoji="1" lang="ja-JP" altLang="en-US" sz="2400" dirty="0">
              <a:latin typeface="Meiryo UI" panose="020B0604030504040204" pitchFamily="50" charset="-128"/>
              <a:ea typeface="Meiryo UI" panose="020B0604030504040204" pitchFamily="50" charset="-128"/>
            </a:endParaRPr>
          </a:p>
        </p:txBody>
      </p:sp>
      <p:cxnSp>
        <p:nvCxnSpPr>
          <p:cNvPr id="21" name="直線コネクタ 20"/>
          <p:cNvCxnSpPr/>
          <p:nvPr/>
        </p:nvCxnSpPr>
        <p:spPr>
          <a:xfrm>
            <a:off x="393034" y="779613"/>
            <a:ext cx="7704856"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0322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23267" y="879742"/>
            <a:ext cx="8897289" cy="800219"/>
          </a:xfrm>
          <a:prstGeom prst="rect">
            <a:avLst/>
          </a:prstGeom>
        </p:spPr>
        <p:txBody>
          <a:bodyPr wrap="square">
            <a:spAutoFit/>
          </a:bodyPr>
          <a:lstStyle/>
          <a:p>
            <a:pPr algn="ctr"/>
            <a:r>
              <a:rPr lang="ja-JP" altLang="en-US" dirty="0">
                <a:solidFill>
                  <a:prstClr val="black"/>
                </a:solidFill>
                <a:latin typeface="HGｺﾞｼｯｸE" pitchFamily="49" charset="-128"/>
                <a:ea typeface="HGｺﾞｼｯｸE" pitchFamily="49" charset="-128"/>
              </a:rPr>
              <a:t>１．コンパクトシティー大阪の都市活動を支える低炭素・循環型社会：</a:t>
            </a:r>
            <a:endParaRPr lang="en-US" altLang="ja-JP" dirty="0">
              <a:solidFill>
                <a:prstClr val="black"/>
              </a:solidFill>
              <a:latin typeface="HGｺﾞｼｯｸE" pitchFamily="49" charset="-128"/>
              <a:ea typeface="HGｺﾞｼｯｸE" pitchFamily="49" charset="-128"/>
            </a:endParaRPr>
          </a:p>
          <a:p>
            <a:r>
              <a:rPr lang="ja-JP" altLang="en-US" sz="1400" dirty="0">
                <a:solidFill>
                  <a:srgbClr val="70AD47">
                    <a:lumMod val="75000"/>
                  </a:srgbClr>
                </a:solidFill>
                <a:latin typeface="HGｺﾞｼｯｸE" pitchFamily="49" charset="-128"/>
                <a:ea typeface="HGｺﾞｼｯｸE" pitchFamily="49" charset="-128"/>
              </a:rPr>
              <a:t>公共交通ストック活用と拠点のネットワーク化，エコカー普及，電気と熱のスマート供給，</a:t>
            </a:r>
            <a:r>
              <a:rPr lang="en-US" altLang="ja-JP" sz="1400" dirty="0">
                <a:solidFill>
                  <a:srgbClr val="70AD47">
                    <a:lumMod val="75000"/>
                  </a:srgbClr>
                </a:solidFill>
                <a:latin typeface="HGｺﾞｼｯｸE" pitchFamily="49" charset="-128"/>
                <a:ea typeface="HGｺﾞｼｯｸE" pitchFamily="49" charset="-128"/>
              </a:rPr>
              <a:t>BEMS</a:t>
            </a:r>
            <a:r>
              <a:rPr lang="ja-JP" altLang="en-US" sz="1400" dirty="0">
                <a:solidFill>
                  <a:srgbClr val="70AD47">
                    <a:lumMod val="75000"/>
                  </a:srgbClr>
                </a:solidFill>
                <a:latin typeface="HGｺﾞｼｯｸE" pitchFamily="49" charset="-128"/>
                <a:ea typeface="HGｺﾞｼｯｸE" pitchFamily="49" charset="-128"/>
              </a:rPr>
              <a:t>･</a:t>
            </a:r>
            <a:r>
              <a:rPr lang="en-US" altLang="ja-JP" sz="1400" dirty="0">
                <a:solidFill>
                  <a:srgbClr val="70AD47">
                    <a:lumMod val="75000"/>
                  </a:srgbClr>
                </a:solidFill>
                <a:latin typeface="HGｺﾞｼｯｸE" pitchFamily="49" charset="-128"/>
                <a:ea typeface="HGｺﾞｼｯｸE" pitchFamily="49" charset="-128"/>
              </a:rPr>
              <a:t>CEMS</a:t>
            </a:r>
            <a:r>
              <a:rPr lang="ja-JP" altLang="en-US" sz="1400" dirty="0">
                <a:solidFill>
                  <a:srgbClr val="70AD47">
                    <a:lumMod val="75000"/>
                  </a:srgbClr>
                </a:solidFill>
                <a:latin typeface="HGｺﾞｼｯｸE" pitchFamily="49" charset="-128"/>
                <a:ea typeface="HGｺﾞｼｯｸE" pitchFamily="49" charset="-128"/>
              </a:rPr>
              <a:t>活用による省エネ，資源リサイクル，地下水有効利用，健全な水循環，再生可能エネルギー活用</a:t>
            </a:r>
            <a:endParaRPr lang="en-US" altLang="ja-JP" sz="1400" dirty="0">
              <a:solidFill>
                <a:srgbClr val="70AD47">
                  <a:lumMod val="75000"/>
                </a:srgbClr>
              </a:solidFill>
              <a:latin typeface="HGｺﾞｼｯｸE" pitchFamily="49" charset="-128"/>
              <a:ea typeface="HGｺﾞｼｯｸE" pitchFamily="49" charset="-128"/>
            </a:endParaRPr>
          </a:p>
        </p:txBody>
      </p:sp>
      <p:sp>
        <p:nvSpPr>
          <p:cNvPr id="4" name="正方形/長方形 3"/>
          <p:cNvSpPr/>
          <p:nvPr/>
        </p:nvSpPr>
        <p:spPr>
          <a:xfrm>
            <a:off x="6385290" y="2142327"/>
            <a:ext cx="2676815" cy="2000548"/>
          </a:xfrm>
          <a:prstGeom prst="rect">
            <a:avLst/>
          </a:prstGeom>
        </p:spPr>
        <p:txBody>
          <a:bodyPr wrap="square">
            <a:spAutoFit/>
          </a:bodyPr>
          <a:lstStyle/>
          <a:p>
            <a:r>
              <a:rPr lang="ja-JP" altLang="en-US" dirty="0">
                <a:solidFill>
                  <a:prstClr val="black"/>
                </a:solidFill>
                <a:latin typeface="HGｺﾞｼｯｸE" pitchFamily="49" charset="-128"/>
                <a:ea typeface="HGｺﾞｼｯｸE" pitchFamily="49" charset="-128"/>
              </a:rPr>
              <a:t>２．周辺三山系と湾に囲まれ生物多様性を保全する自然共生社会：</a:t>
            </a:r>
            <a:endParaRPr lang="en-US" altLang="ja-JP" i="1" dirty="0">
              <a:solidFill>
                <a:prstClr val="black"/>
              </a:solidFill>
              <a:latin typeface="HGｺﾞｼｯｸE" pitchFamily="49" charset="-128"/>
              <a:ea typeface="HGｺﾞｼｯｸE" pitchFamily="49" charset="-128"/>
            </a:endParaRPr>
          </a:p>
          <a:p>
            <a:r>
              <a:rPr lang="ja-JP" altLang="en-US" sz="1400" dirty="0">
                <a:solidFill>
                  <a:srgbClr val="70AD47">
                    <a:lumMod val="75000"/>
                  </a:srgbClr>
                </a:solidFill>
                <a:latin typeface="HGｺﾞｼｯｸE" pitchFamily="49" charset="-128"/>
                <a:ea typeface="HGｺﾞｼｯｸE" pitchFamily="49" charset="-128"/>
              </a:rPr>
              <a:t>大阪湾・淀川・大和川の生態系機能向上，農地保全，里山保全，水循環，緑と風の道，グリーンインフラ整備，都市緑化，ヒートアイランド対策</a:t>
            </a:r>
            <a:endParaRPr lang="en-US" altLang="ja-JP" sz="1400" dirty="0">
              <a:solidFill>
                <a:srgbClr val="70AD47">
                  <a:lumMod val="75000"/>
                </a:srgbClr>
              </a:solidFill>
              <a:latin typeface="HGｺﾞｼｯｸE" pitchFamily="49" charset="-128"/>
              <a:ea typeface="HGｺﾞｼｯｸE" pitchFamily="49" charset="-128"/>
            </a:endParaRPr>
          </a:p>
        </p:txBody>
      </p:sp>
      <p:sp>
        <p:nvSpPr>
          <p:cNvPr id="5" name="正方形/長方形 4"/>
          <p:cNvSpPr/>
          <p:nvPr/>
        </p:nvSpPr>
        <p:spPr>
          <a:xfrm>
            <a:off x="6190488" y="4720928"/>
            <a:ext cx="2874433" cy="2000548"/>
          </a:xfrm>
          <a:prstGeom prst="rect">
            <a:avLst/>
          </a:prstGeom>
        </p:spPr>
        <p:txBody>
          <a:bodyPr wrap="square">
            <a:spAutoFit/>
          </a:bodyPr>
          <a:lstStyle/>
          <a:p>
            <a:r>
              <a:rPr lang="ja-JP" altLang="en-US" dirty="0">
                <a:solidFill>
                  <a:prstClr val="black"/>
                </a:solidFill>
                <a:latin typeface="HGｺﾞｼｯｸE" pitchFamily="49" charset="-128"/>
                <a:ea typeface="HGｺﾞｼｯｸE" pitchFamily="49" charset="-128"/>
              </a:rPr>
              <a:t>３．沖積平野に立地する災害に強い安全・安心の社会：</a:t>
            </a:r>
            <a:r>
              <a:rPr lang="ja-JP" altLang="en-US" sz="1400" dirty="0">
                <a:solidFill>
                  <a:srgbClr val="70AD47">
                    <a:lumMod val="75000"/>
                  </a:srgbClr>
                </a:solidFill>
                <a:latin typeface="HGｺﾞｼｯｸE" pitchFamily="49" charset="-128"/>
                <a:ea typeface="HGｺﾞｼｯｸE" pitchFamily="49" charset="-128"/>
              </a:rPr>
              <a:t>上下水道維持管理，インフラ耐震，津波高潮防波堤，地下街浸水対策，南海トラフ地震時の被害軽減，木造密集市街地災害リスク軽減，地盤液状化対策，既存ストックの耐震改修</a:t>
            </a:r>
            <a:endParaRPr lang="en-US" altLang="ja-JP" sz="1400" dirty="0">
              <a:solidFill>
                <a:prstClr val="black"/>
              </a:solidFill>
              <a:latin typeface="HGｺﾞｼｯｸE" pitchFamily="49" charset="-128"/>
              <a:ea typeface="HGｺﾞｼｯｸE" pitchFamily="49" charset="-128"/>
            </a:endParaRPr>
          </a:p>
        </p:txBody>
      </p:sp>
      <p:sp>
        <p:nvSpPr>
          <p:cNvPr id="6" name="正方形/長方形 5"/>
          <p:cNvSpPr/>
          <p:nvPr/>
        </p:nvSpPr>
        <p:spPr>
          <a:xfrm>
            <a:off x="-7880" y="4810866"/>
            <a:ext cx="2716649" cy="1508105"/>
          </a:xfrm>
          <a:prstGeom prst="rect">
            <a:avLst/>
          </a:prstGeom>
        </p:spPr>
        <p:txBody>
          <a:bodyPr wrap="square">
            <a:spAutoFit/>
          </a:bodyPr>
          <a:lstStyle/>
          <a:p>
            <a:r>
              <a:rPr lang="ja-JP" altLang="en-US" dirty="0">
                <a:solidFill>
                  <a:prstClr val="black"/>
                </a:solidFill>
                <a:latin typeface="HGｺﾞｼｯｸE" pitchFamily="49" charset="-128"/>
                <a:ea typeface="HGｺﾞｼｯｸE" pitchFamily="49" charset="-128"/>
              </a:rPr>
              <a:t>４．大阪人が育む地域社会のつながり：</a:t>
            </a:r>
            <a:r>
              <a:rPr lang="ja-JP" altLang="en-US" sz="1400" dirty="0">
                <a:solidFill>
                  <a:srgbClr val="70AD47">
                    <a:lumMod val="75000"/>
                  </a:srgbClr>
                </a:solidFill>
                <a:latin typeface="HGｺﾞｼｯｸE" pitchFamily="49" charset="-128"/>
                <a:ea typeface="HGｺﾞｼｯｸE" pitchFamily="49" charset="-128"/>
              </a:rPr>
              <a:t>地域防災力向上，地域コミュニティの連携，高齢者見守りサービス，空き家対策，弱者虐待防止，子供の貧困対策</a:t>
            </a:r>
            <a:endParaRPr lang="en-US" altLang="ja-JP" sz="1400" dirty="0">
              <a:solidFill>
                <a:prstClr val="black"/>
              </a:solidFill>
              <a:latin typeface="HGｺﾞｼｯｸE" pitchFamily="49" charset="-128"/>
              <a:ea typeface="HGｺﾞｼｯｸE" pitchFamily="49" charset="-128"/>
            </a:endParaRPr>
          </a:p>
        </p:txBody>
      </p:sp>
      <p:sp>
        <p:nvSpPr>
          <p:cNvPr id="7" name="正方形/長方形 6"/>
          <p:cNvSpPr/>
          <p:nvPr/>
        </p:nvSpPr>
        <p:spPr>
          <a:xfrm>
            <a:off x="-7880" y="2187208"/>
            <a:ext cx="2540362" cy="2000548"/>
          </a:xfrm>
          <a:prstGeom prst="rect">
            <a:avLst/>
          </a:prstGeom>
        </p:spPr>
        <p:txBody>
          <a:bodyPr wrap="square">
            <a:spAutoFit/>
          </a:bodyPr>
          <a:lstStyle/>
          <a:p>
            <a:r>
              <a:rPr lang="ja-JP" altLang="en-US" dirty="0">
                <a:solidFill>
                  <a:prstClr val="black"/>
                </a:solidFill>
                <a:latin typeface="HGｺﾞｼｯｸE" pitchFamily="49" charset="-128"/>
                <a:ea typeface="HGｺﾞｼｯｸE" pitchFamily="49" charset="-128"/>
              </a:rPr>
              <a:t>５．大阪の歴史と文化が育む魅力あふれる観光集客都市：</a:t>
            </a:r>
            <a:r>
              <a:rPr lang="ja-JP" altLang="en-US" sz="1400" dirty="0">
                <a:solidFill>
                  <a:srgbClr val="70AD47">
                    <a:lumMod val="75000"/>
                  </a:srgbClr>
                </a:solidFill>
                <a:latin typeface="HGｺﾞｼｯｸE" pitchFamily="49" charset="-128"/>
                <a:ea typeface="HGｺﾞｼｯｸE" pitchFamily="49" charset="-128"/>
              </a:rPr>
              <a:t>水都大阪，おもてなし文化，大阪ミュージアム，上方演芸，商店街，</a:t>
            </a:r>
            <a:r>
              <a:rPr lang="en-US" altLang="ja-JP" sz="1400" dirty="0">
                <a:solidFill>
                  <a:srgbClr val="70AD47">
                    <a:lumMod val="75000"/>
                  </a:srgbClr>
                </a:solidFill>
                <a:latin typeface="HGｺﾞｼｯｸE" pitchFamily="49" charset="-128"/>
                <a:ea typeface="HGｺﾞｼｯｸE" pitchFamily="49" charset="-128"/>
              </a:rPr>
              <a:t>Wi-Fi</a:t>
            </a:r>
            <a:r>
              <a:rPr lang="ja-JP" altLang="en-US" sz="1400" dirty="0">
                <a:solidFill>
                  <a:srgbClr val="70AD47">
                    <a:lumMod val="75000"/>
                  </a:srgbClr>
                </a:solidFill>
                <a:latin typeface="HGｺﾞｼｯｸE" pitchFamily="49" charset="-128"/>
                <a:ea typeface="HGｺﾞｼｯｸE" pitchFamily="49" charset="-128"/>
              </a:rPr>
              <a:t>環境整備，多言語対応，バリアフリー化，万博，大阪城，御堂筋アート</a:t>
            </a:r>
          </a:p>
        </p:txBody>
      </p:sp>
      <p:sp>
        <p:nvSpPr>
          <p:cNvPr id="24" name="正方形/長方形 23"/>
          <p:cNvSpPr/>
          <p:nvPr/>
        </p:nvSpPr>
        <p:spPr>
          <a:xfrm>
            <a:off x="2676338" y="2772669"/>
            <a:ext cx="1099660" cy="461665"/>
          </a:xfrm>
          <a:prstGeom prst="rect">
            <a:avLst/>
          </a:prstGeom>
          <a:noFill/>
        </p:spPr>
        <p:txBody>
          <a:bodyPr wrap="none" lIns="91440" tIns="45720" rIns="91440" bIns="45720">
            <a:spAutoFit/>
          </a:bodyPr>
          <a:lstStyle/>
          <a:p>
            <a:pPr algn="ctr"/>
            <a:r>
              <a:rPr lang="en-US" altLang="ja-JP" sz="2400" b="1" dirty="0">
                <a:ln w="6600">
                  <a:solidFill>
                    <a:srgbClr val="ED7D31"/>
                  </a:solidFill>
                  <a:prstDash val="solid"/>
                </a:ln>
                <a:solidFill>
                  <a:srgbClr val="FFFFFF"/>
                </a:solidFill>
                <a:effectLst>
                  <a:outerShdw dist="38100" dir="2700000" algn="tl" rotWithShape="0">
                    <a:srgbClr val="ED7D31"/>
                  </a:outerShdw>
                </a:effectLst>
              </a:rPr>
              <a:t>History</a:t>
            </a:r>
            <a:endParaRPr lang="ja-JP" altLang="en-US" sz="2400" b="1" dirty="0">
              <a:ln w="6600">
                <a:solidFill>
                  <a:srgbClr val="ED7D31"/>
                </a:solidFill>
                <a:prstDash val="solid"/>
              </a:ln>
              <a:solidFill>
                <a:srgbClr val="FFFFFF"/>
              </a:solidFill>
              <a:effectLst>
                <a:outerShdw dist="38100" dir="2700000" algn="tl" rotWithShape="0">
                  <a:srgbClr val="ED7D31"/>
                </a:outerShdw>
              </a:effectLst>
            </a:endParaRPr>
          </a:p>
        </p:txBody>
      </p:sp>
      <p:sp>
        <p:nvSpPr>
          <p:cNvPr id="25" name="正方形/長方形 24"/>
          <p:cNvSpPr/>
          <p:nvPr/>
        </p:nvSpPr>
        <p:spPr>
          <a:xfrm rot="424535">
            <a:off x="3444347" y="3716920"/>
            <a:ext cx="2207784" cy="461665"/>
          </a:xfrm>
          <a:prstGeom prst="rect">
            <a:avLst/>
          </a:prstGeom>
          <a:noFill/>
        </p:spPr>
        <p:txBody>
          <a:bodyPr wrap="none" lIns="91440" tIns="45720" rIns="91440" bIns="45720">
            <a:spAutoFit/>
          </a:bodyPr>
          <a:lstStyle/>
          <a:p>
            <a:pPr algn="ctr"/>
            <a:r>
              <a:rPr lang="en-US" altLang="ja-JP" sz="2400" b="1" dirty="0">
                <a:ln w="6600">
                  <a:solidFill>
                    <a:srgbClr val="ED7D31"/>
                  </a:solidFill>
                  <a:prstDash val="solid"/>
                </a:ln>
                <a:solidFill>
                  <a:srgbClr val="FFFFFF"/>
                </a:solidFill>
                <a:effectLst>
                  <a:outerShdw dist="38100" dir="2700000" algn="tl" rotWithShape="0">
                    <a:srgbClr val="ED7D31"/>
                  </a:outerShdw>
                </a:effectLst>
              </a:rPr>
              <a:t>Communication</a:t>
            </a:r>
          </a:p>
        </p:txBody>
      </p:sp>
      <p:sp>
        <p:nvSpPr>
          <p:cNvPr id="19" name="スライド番号プレースホルダー 18"/>
          <p:cNvSpPr>
            <a:spLocks noGrp="1"/>
          </p:cNvSpPr>
          <p:nvPr>
            <p:ph type="sldNum" sz="quarter" idx="12"/>
          </p:nvPr>
        </p:nvSpPr>
        <p:spPr/>
        <p:txBody>
          <a:bodyPr/>
          <a:lstStyle/>
          <a:p>
            <a:fld id="{2D062624-D845-4F78-8496-1D7A980FEE30}" type="slidenum">
              <a:rPr lang="ja-JP" altLang="en-US" sz="1200" smtClean="0">
                <a:solidFill>
                  <a:schemeClr val="tx1"/>
                </a:solidFill>
              </a:rPr>
              <a:pPr/>
              <a:t>7</a:t>
            </a:fld>
            <a:endParaRPr lang="ja-JP" altLang="en-US" sz="1200" dirty="0">
              <a:solidFill>
                <a:schemeClr val="tx1"/>
              </a:solidFill>
            </a:endParaRPr>
          </a:p>
        </p:txBody>
      </p:sp>
      <p:sp>
        <p:nvSpPr>
          <p:cNvPr id="28" name="テキスト ボックス 27"/>
          <p:cNvSpPr txBox="1"/>
          <p:nvPr/>
        </p:nvSpPr>
        <p:spPr>
          <a:xfrm>
            <a:off x="1547664" y="111017"/>
            <a:ext cx="6157011" cy="461665"/>
          </a:xfrm>
          <a:prstGeom prst="rect">
            <a:avLst/>
          </a:prstGeom>
          <a:noFill/>
        </p:spPr>
        <p:txBody>
          <a:bodyPr wrap="square" rtlCol="0">
            <a:spAutoFit/>
          </a:bodyPr>
          <a:lstStyle/>
          <a:p>
            <a:r>
              <a:rPr kumimoji="1" lang="ja-JP" altLang="en-US" sz="2400" dirty="0" smtClean="0">
                <a:latin typeface="Meiryo UI" panose="020B0604030504040204" pitchFamily="50" charset="-128"/>
                <a:ea typeface="Meiryo UI" panose="020B0604030504040204" pitchFamily="50" charset="-128"/>
              </a:rPr>
              <a:t>４．</a:t>
            </a:r>
            <a:r>
              <a:rPr kumimoji="1" lang="ja-JP" altLang="en-US" sz="2400" dirty="0">
                <a:latin typeface="Meiryo UI" panose="020B0604030504040204" pitchFamily="50" charset="-128"/>
                <a:ea typeface="Meiryo UI" panose="020B0604030504040204" pitchFamily="50" charset="-128"/>
              </a:rPr>
              <a:t>大阪のめざすスマートシティの</a:t>
            </a:r>
            <a:r>
              <a:rPr kumimoji="1" lang="ja-JP" altLang="en-US" sz="2400" dirty="0" smtClean="0">
                <a:latin typeface="Meiryo UI" panose="020B0604030504040204" pitchFamily="50" charset="-128"/>
                <a:ea typeface="Meiryo UI" panose="020B0604030504040204" pitchFamily="50" charset="-128"/>
              </a:rPr>
              <a:t>姿</a:t>
            </a:r>
            <a:endParaRPr kumimoji="1" lang="ja-JP" altLang="en-US" sz="2400" dirty="0">
              <a:latin typeface="Meiryo UI" panose="020B0604030504040204" pitchFamily="50" charset="-128"/>
              <a:ea typeface="Meiryo UI" panose="020B0604030504040204" pitchFamily="50" charset="-128"/>
            </a:endParaRPr>
          </a:p>
        </p:txBody>
      </p:sp>
      <p:cxnSp>
        <p:nvCxnSpPr>
          <p:cNvPr id="30" name="直線コネクタ 29"/>
          <p:cNvCxnSpPr>
            <a:cxnSpLocks/>
          </p:cNvCxnSpPr>
          <p:nvPr/>
        </p:nvCxnSpPr>
        <p:spPr>
          <a:xfrm flipV="1">
            <a:off x="1619672" y="476672"/>
            <a:ext cx="4438838" cy="29473"/>
          </a:xfrm>
          <a:prstGeom prst="line">
            <a:avLst/>
          </a:prstGeom>
        </p:spPr>
        <p:style>
          <a:lnRef idx="1">
            <a:schemeClr val="dk1"/>
          </a:lnRef>
          <a:fillRef idx="0">
            <a:schemeClr val="dk1"/>
          </a:fillRef>
          <a:effectRef idx="0">
            <a:schemeClr val="dk1"/>
          </a:effectRef>
          <a:fontRef idx="minor">
            <a:schemeClr val="tx1"/>
          </a:fontRef>
        </p:style>
      </p:cxnSp>
      <p:sp>
        <p:nvSpPr>
          <p:cNvPr id="27" name="正方形/長方形 26"/>
          <p:cNvSpPr/>
          <p:nvPr/>
        </p:nvSpPr>
        <p:spPr>
          <a:xfrm>
            <a:off x="4973143" y="3029467"/>
            <a:ext cx="1219245" cy="523220"/>
          </a:xfrm>
          <a:prstGeom prst="rect">
            <a:avLst/>
          </a:prstGeom>
          <a:noFill/>
        </p:spPr>
        <p:txBody>
          <a:bodyPr wrap="none" lIns="91440" tIns="45720" rIns="91440" bIns="45720">
            <a:spAutoFit/>
          </a:bodyPr>
          <a:lstStyle/>
          <a:p>
            <a:pPr algn="ctr"/>
            <a:r>
              <a:rPr lang="en-US" altLang="ja-JP" sz="2800" b="1" dirty="0">
                <a:ln w="6600">
                  <a:solidFill>
                    <a:srgbClr val="ED7D31"/>
                  </a:solidFill>
                  <a:prstDash val="solid"/>
                </a:ln>
                <a:solidFill>
                  <a:srgbClr val="FFFFFF"/>
                </a:solidFill>
                <a:effectLst>
                  <a:outerShdw dist="38100" dir="2700000" algn="tl" rotWithShape="0">
                    <a:srgbClr val="ED7D31"/>
                  </a:outerShdw>
                </a:effectLst>
              </a:rPr>
              <a:t>Nature</a:t>
            </a:r>
            <a:endParaRPr lang="ja-JP" altLang="en-US" sz="3200" b="1" dirty="0">
              <a:ln w="6600">
                <a:solidFill>
                  <a:srgbClr val="ED7D31"/>
                </a:solidFill>
                <a:prstDash val="solid"/>
              </a:ln>
              <a:solidFill>
                <a:srgbClr val="FFFFFF"/>
              </a:solidFill>
              <a:effectLst>
                <a:outerShdw dist="38100" dir="2700000" algn="tl" rotWithShape="0">
                  <a:srgbClr val="ED7D31"/>
                </a:outerShdw>
              </a:effectLst>
            </a:endParaRPr>
          </a:p>
        </p:txBody>
      </p:sp>
      <p:grpSp>
        <p:nvGrpSpPr>
          <p:cNvPr id="63" name="グループ化 62"/>
          <p:cNvGrpSpPr/>
          <p:nvPr/>
        </p:nvGrpSpPr>
        <p:grpSpPr>
          <a:xfrm>
            <a:off x="1893181" y="1837578"/>
            <a:ext cx="4801264" cy="4748136"/>
            <a:chOff x="1893181" y="1837578"/>
            <a:chExt cx="4801264" cy="4748136"/>
          </a:xfrm>
        </p:grpSpPr>
        <p:grpSp>
          <p:nvGrpSpPr>
            <p:cNvPr id="39" name="グループ化 38"/>
            <p:cNvGrpSpPr/>
            <p:nvPr/>
          </p:nvGrpSpPr>
          <p:grpSpPr>
            <a:xfrm>
              <a:off x="1893181" y="1837578"/>
              <a:ext cx="4801264" cy="4748136"/>
              <a:chOff x="1893181" y="1837578"/>
              <a:chExt cx="4801264" cy="4748136"/>
            </a:xfrm>
          </p:grpSpPr>
          <p:grpSp>
            <p:nvGrpSpPr>
              <p:cNvPr id="18" name="グループ化 17"/>
              <p:cNvGrpSpPr/>
              <p:nvPr/>
            </p:nvGrpSpPr>
            <p:grpSpPr>
              <a:xfrm>
                <a:off x="1893181" y="2007878"/>
                <a:ext cx="4595463" cy="4577836"/>
                <a:chOff x="1893181" y="2007878"/>
                <a:chExt cx="4595463" cy="4577836"/>
              </a:xfrm>
            </p:grpSpPr>
            <p:grpSp>
              <p:nvGrpSpPr>
                <p:cNvPr id="21" name="グループ化 20"/>
                <p:cNvGrpSpPr/>
                <p:nvPr/>
              </p:nvGrpSpPr>
              <p:grpSpPr>
                <a:xfrm>
                  <a:off x="1893181" y="2007878"/>
                  <a:ext cx="4595463" cy="4053832"/>
                  <a:chOff x="1916065" y="2020776"/>
                  <a:chExt cx="4595463" cy="4053832"/>
                </a:xfrm>
              </p:grpSpPr>
              <p:sp>
                <p:nvSpPr>
                  <p:cNvPr id="8" name="星 5 7"/>
                  <p:cNvSpPr/>
                  <p:nvPr/>
                </p:nvSpPr>
                <p:spPr>
                  <a:xfrm>
                    <a:off x="1916065" y="2020776"/>
                    <a:ext cx="3833463" cy="3291832"/>
                  </a:xfrm>
                  <a:prstGeom prst="star5">
                    <a:avLst/>
                  </a:prstGeom>
                  <a:solidFill>
                    <a:schemeClr val="accent6">
                      <a:lumMod val="20000"/>
                      <a:lumOff val="80000"/>
                    </a:schemeClr>
                  </a:solidFill>
                  <a:scene3d>
                    <a:camera prst="perspectiveHeroicExtremeLeftFacing"/>
                    <a:lightRig rig="threePt" dir="t">
                      <a:rot lat="0" lon="0" rev="0"/>
                    </a:lightRig>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en-US" altLang="ja-JP" dirty="0">
                      <a:ln w="0"/>
                      <a:solidFill>
                        <a:prstClr val="black"/>
                      </a:solidFill>
                      <a:effectLst>
                        <a:outerShdw blurRad="38100" dist="19050" dir="2700000" algn="tl" rotWithShape="0">
                          <a:prstClr val="black">
                            <a:alpha val="40000"/>
                          </a:prstClr>
                        </a:outerShdw>
                      </a:effectLst>
                    </a:endParaRPr>
                  </a:p>
                </p:txBody>
              </p:sp>
              <p:grpSp>
                <p:nvGrpSpPr>
                  <p:cNvPr id="20" name="グループ化 19"/>
                  <p:cNvGrpSpPr/>
                  <p:nvPr/>
                </p:nvGrpSpPr>
                <p:grpSpPr>
                  <a:xfrm>
                    <a:off x="2068465" y="2173176"/>
                    <a:ext cx="4443063" cy="3901432"/>
                    <a:chOff x="2068465" y="2173176"/>
                    <a:chExt cx="4443063" cy="3901432"/>
                  </a:xfrm>
                </p:grpSpPr>
                <p:sp>
                  <p:nvSpPr>
                    <p:cNvPr id="13" name="星 5 12"/>
                    <p:cNvSpPr/>
                    <p:nvPr/>
                  </p:nvSpPr>
                  <p:spPr>
                    <a:xfrm>
                      <a:off x="2068465" y="2173176"/>
                      <a:ext cx="3833463" cy="3291832"/>
                    </a:xfrm>
                    <a:prstGeom prst="star5">
                      <a:avLst/>
                    </a:prstGeom>
                    <a:solidFill>
                      <a:schemeClr val="accent6">
                        <a:lumMod val="40000"/>
                        <a:lumOff val="60000"/>
                      </a:schemeClr>
                    </a:solidFill>
                    <a:scene3d>
                      <a:camera prst="perspectiveHeroicExtremeLeftFacing"/>
                      <a:lightRig rig="threePt" dir="t">
                        <a:rot lat="0" lon="0" rev="0"/>
                      </a:lightRig>
                    </a:scene3d>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dirty="0">
                          <a:ln w="0"/>
                          <a:solidFill>
                            <a:prstClr val="black"/>
                          </a:solidFill>
                          <a:effectLst>
                            <a:outerShdw blurRad="38100" dist="19050" dir="2700000" algn="tl" rotWithShape="0">
                              <a:prstClr val="black">
                                <a:alpha val="40000"/>
                              </a:prstClr>
                            </a:outerShdw>
                          </a:effectLst>
                        </a:rPr>
                        <a:t>人と自然の調和がとれた活力ある大阪ｚｚｚｚｚ</a:t>
                      </a:r>
                      <a:endParaRPr lang="en-US" altLang="ja-JP" dirty="0">
                        <a:ln w="0"/>
                        <a:solidFill>
                          <a:prstClr val="black"/>
                        </a:solidFill>
                        <a:effectLst>
                          <a:outerShdw blurRad="38100" dist="19050" dir="2700000" algn="tl" rotWithShape="0">
                            <a:prstClr val="black">
                              <a:alpha val="40000"/>
                            </a:prstClr>
                          </a:outerShdw>
                        </a:effectLst>
                      </a:endParaRPr>
                    </a:p>
                  </p:txBody>
                </p:sp>
                <p:sp>
                  <p:nvSpPr>
                    <p:cNvPr id="14" name="星 5 13"/>
                    <p:cNvSpPr/>
                    <p:nvPr/>
                  </p:nvSpPr>
                  <p:spPr>
                    <a:xfrm>
                      <a:off x="2220865" y="2325576"/>
                      <a:ext cx="3833463" cy="3291832"/>
                    </a:xfrm>
                    <a:prstGeom prst="star5">
                      <a:avLst/>
                    </a:prstGeom>
                    <a:solidFill>
                      <a:schemeClr val="accent6">
                        <a:lumMod val="60000"/>
                        <a:lumOff val="40000"/>
                      </a:schemeClr>
                    </a:solidFill>
                    <a:scene3d>
                      <a:camera prst="perspectiveHeroicExtremeLeftFacing"/>
                      <a:lightRig rig="threePt" dir="t">
                        <a:rot lat="0" lon="0" rev="0"/>
                      </a:lightRig>
                    </a:scene3d>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dirty="0">
                          <a:ln w="0"/>
                          <a:solidFill>
                            <a:prstClr val="black"/>
                          </a:solidFill>
                          <a:effectLst>
                            <a:outerShdw blurRad="38100" dist="19050" dir="2700000" algn="tl" rotWithShape="0">
                              <a:prstClr val="black">
                                <a:alpha val="40000"/>
                              </a:prstClr>
                            </a:outerShdw>
                          </a:effectLst>
                        </a:rPr>
                        <a:t>人と自然の調和がとれた活力ある大阪</a:t>
                      </a:r>
                      <a:endParaRPr lang="en-US" altLang="ja-JP" dirty="0">
                        <a:ln w="0"/>
                        <a:solidFill>
                          <a:prstClr val="black"/>
                        </a:solidFill>
                        <a:effectLst>
                          <a:outerShdw blurRad="38100" dist="19050" dir="2700000" algn="tl" rotWithShape="0">
                            <a:prstClr val="black">
                              <a:alpha val="40000"/>
                            </a:prstClr>
                          </a:outerShdw>
                        </a:effectLst>
                      </a:endParaRPr>
                    </a:p>
                  </p:txBody>
                </p:sp>
                <p:sp>
                  <p:nvSpPr>
                    <p:cNvPr id="15" name="星 5 14"/>
                    <p:cNvSpPr/>
                    <p:nvPr/>
                  </p:nvSpPr>
                  <p:spPr>
                    <a:xfrm>
                      <a:off x="2373265" y="2477976"/>
                      <a:ext cx="3833463" cy="3291832"/>
                    </a:xfrm>
                    <a:prstGeom prst="star5">
                      <a:avLst/>
                    </a:prstGeom>
                    <a:solidFill>
                      <a:schemeClr val="accent6">
                        <a:lumMod val="60000"/>
                        <a:lumOff val="40000"/>
                      </a:schemeClr>
                    </a:solidFill>
                    <a:scene3d>
                      <a:camera prst="perspectiveHeroicExtremeLeftFacing"/>
                      <a:lightRig rig="threePt" dir="t">
                        <a:rot lat="0" lon="0" rev="0"/>
                      </a:lightRig>
                    </a:scene3d>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dirty="0">
                          <a:ln w="0"/>
                          <a:solidFill>
                            <a:prstClr val="black"/>
                          </a:solidFill>
                          <a:effectLst>
                            <a:outerShdw blurRad="38100" dist="19050" dir="2700000" algn="tl" rotWithShape="0">
                              <a:prstClr val="black">
                                <a:alpha val="40000"/>
                              </a:prstClr>
                            </a:outerShdw>
                          </a:effectLst>
                        </a:rPr>
                        <a:t>人と自然の調和がとれた活力ある大阪</a:t>
                      </a:r>
                      <a:endParaRPr lang="en-US" altLang="ja-JP" dirty="0">
                        <a:ln w="0"/>
                        <a:solidFill>
                          <a:prstClr val="black"/>
                        </a:solidFill>
                        <a:effectLst>
                          <a:outerShdw blurRad="38100" dist="19050" dir="2700000" algn="tl" rotWithShape="0">
                            <a:prstClr val="black">
                              <a:alpha val="40000"/>
                            </a:prstClr>
                          </a:outerShdw>
                        </a:effectLst>
                      </a:endParaRPr>
                    </a:p>
                  </p:txBody>
                </p:sp>
                <p:sp>
                  <p:nvSpPr>
                    <p:cNvPr id="16" name="星 5 15"/>
                    <p:cNvSpPr/>
                    <p:nvPr/>
                  </p:nvSpPr>
                  <p:spPr>
                    <a:xfrm>
                      <a:off x="2525665" y="2630376"/>
                      <a:ext cx="3833463" cy="3291832"/>
                    </a:xfrm>
                    <a:prstGeom prst="star5">
                      <a:avLst/>
                    </a:prstGeom>
                    <a:solidFill>
                      <a:schemeClr val="accent6">
                        <a:lumMod val="75000"/>
                      </a:schemeClr>
                    </a:solidFill>
                    <a:scene3d>
                      <a:camera prst="perspectiveHeroicExtremeLeftFacing"/>
                      <a:lightRig rig="threePt" dir="t">
                        <a:rot lat="0" lon="0" rev="0"/>
                      </a:lightRig>
                    </a:scene3d>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dirty="0">
                          <a:ln w="0"/>
                          <a:solidFill>
                            <a:prstClr val="black"/>
                          </a:solidFill>
                          <a:effectLst>
                            <a:outerShdw blurRad="38100" dist="19050" dir="2700000" algn="tl" rotWithShape="0">
                              <a:prstClr val="black">
                                <a:alpha val="40000"/>
                              </a:prstClr>
                            </a:outerShdw>
                          </a:effectLst>
                        </a:rPr>
                        <a:t>人と自然の調和がとれた活力ある大阪</a:t>
                      </a:r>
                      <a:endParaRPr lang="en-US" altLang="ja-JP" dirty="0">
                        <a:ln w="0"/>
                        <a:solidFill>
                          <a:prstClr val="black"/>
                        </a:solidFill>
                        <a:effectLst>
                          <a:outerShdw blurRad="38100" dist="19050" dir="2700000" algn="tl" rotWithShape="0">
                            <a:prstClr val="black">
                              <a:alpha val="40000"/>
                            </a:prstClr>
                          </a:outerShdw>
                        </a:effectLst>
                      </a:endParaRPr>
                    </a:p>
                  </p:txBody>
                </p:sp>
                <p:sp>
                  <p:nvSpPr>
                    <p:cNvPr id="17" name="星 5 16"/>
                    <p:cNvSpPr/>
                    <p:nvPr/>
                  </p:nvSpPr>
                  <p:spPr>
                    <a:xfrm>
                      <a:off x="2678065" y="2782776"/>
                      <a:ext cx="3833463" cy="3291832"/>
                    </a:xfrm>
                    <a:prstGeom prst="star5">
                      <a:avLst/>
                    </a:prstGeom>
                    <a:solidFill>
                      <a:schemeClr val="accent6">
                        <a:lumMod val="75000"/>
                      </a:schemeClr>
                    </a:solidFill>
                    <a:scene3d>
                      <a:camera prst="perspectiveHeroicExtremeLeftFacing"/>
                      <a:lightRig rig="threePt" dir="t">
                        <a:rot lat="0" lon="0" rev="0"/>
                      </a:lightRig>
                    </a:scene3d>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1600" dirty="0" smtClean="0">
                          <a:ln w="0"/>
                          <a:solidFill>
                            <a:prstClr val="black"/>
                          </a:solidFill>
                          <a:effectLst>
                            <a:outerShdw blurRad="38100" dist="19050" dir="2700000" algn="tl" rotWithShape="0">
                              <a:prstClr val="black">
                                <a:alpha val="40000"/>
                              </a:prstClr>
                            </a:outerShdw>
                          </a:effectLst>
                        </a:rPr>
                        <a:t>スマートシティ</a:t>
                      </a:r>
                      <a:endParaRPr lang="en-US" altLang="ja-JP" sz="1600" dirty="0" smtClean="0">
                        <a:ln w="0"/>
                        <a:solidFill>
                          <a:prstClr val="black"/>
                        </a:solidFill>
                        <a:effectLst>
                          <a:outerShdw blurRad="38100" dist="19050" dir="2700000" algn="tl" rotWithShape="0">
                            <a:prstClr val="black">
                              <a:alpha val="40000"/>
                            </a:prstClr>
                          </a:outerShdw>
                        </a:effectLst>
                      </a:endParaRPr>
                    </a:p>
                    <a:p>
                      <a:pPr algn="ctr"/>
                      <a:r>
                        <a:rPr lang="ja-JP" altLang="en-US" sz="1600" dirty="0" smtClean="0">
                          <a:ln w="0"/>
                          <a:solidFill>
                            <a:prstClr val="black"/>
                          </a:solidFill>
                          <a:effectLst>
                            <a:outerShdw blurRad="38100" dist="19050" dir="2700000" algn="tl" rotWithShape="0">
                              <a:prstClr val="black">
                                <a:alpha val="40000"/>
                              </a:prstClr>
                            </a:outerShdw>
                          </a:effectLst>
                        </a:rPr>
                        <a:t>大阪へ</a:t>
                      </a:r>
                      <a:endParaRPr lang="en-US" altLang="ja-JP" sz="1600" dirty="0" smtClean="0">
                        <a:ln w="0"/>
                        <a:solidFill>
                          <a:prstClr val="black"/>
                        </a:solidFill>
                        <a:effectLst>
                          <a:outerShdw blurRad="38100" dist="19050" dir="2700000" algn="tl" rotWithShape="0">
                            <a:prstClr val="black">
                              <a:alpha val="40000"/>
                            </a:prstClr>
                          </a:outerShdw>
                        </a:effectLst>
                      </a:endParaRPr>
                    </a:p>
                  </p:txBody>
                </p:sp>
              </p:grpSp>
            </p:grpSp>
            <p:sp>
              <p:nvSpPr>
                <p:cNvPr id="10" name="正方形/長方形 9"/>
                <p:cNvSpPr/>
                <p:nvPr/>
              </p:nvSpPr>
              <p:spPr>
                <a:xfrm>
                  <a:off x="4417997" y="6124049"/>
                  <a:ext cx="1640513" cy="461665"/>
                </a:xfrm>
                <a:prstGeom prst="rect">
                  <a:avLst/>
                </a:prstGeom>
                <a:noFill/>
              </p:spPr>
              <p:txBody>
                <a:bodyPr wrap="none" lIns="91440" tIns="45720" rIns="91440" bIns="45720">
                  <a:spAutoFit/>
                </a:bodyPr>
                <a:lstStyle/>
                <a:p>
                  <a:pPr algn="ctr"/>
                  <a:r>
                    <a:rPr lang="en-US" altLang="ja-JP" sz="2400" b="1" dirty="0">
                      <a:ln w="22225">
                        <a:solidFill>
                          <a:srgbClr val="ED7D31"/>
                        </a:solidFill>
                        <a:prstDash val="solid"/>
                      </a:ln>
                      <a:solidFill>
                        <a:srgbClr val="ED7D31">
                          <a:lumMod val="40000"/>
                          <a:lumOff val="60000"/>
                        </a:srgbClr>
                      </a:solidFill>
                    </a:rPr>
                    <a:t>Livable City</a:t>
                  </a:r>
                  <a:endParaRPr lang="ja-JP" altLang="en-US" sz="2400" b="1" dirty="0">
                    <a:ln w="22225">
                      <a:solidFill>
                        <a:srgbClr val="ED7D31"/>
                      </a:solidFill>
                      <a:prstDash val="solid"/>
                    </a:ln>
                    <a:solidFill>
                      <a:srgbClr val="ED7D31">
                        <a:lumMod val="40000"/>
                        <a:lumOff val="60000"/>
                      </a:srgbClr>
                    </a:solidFill>
                  </a:endParaRPr>
                </a:p>
              </p:txBody>
            </p:sp>
            <p:sp>
              <p:nvSpPr>
                <p:cNvPr id="11" name="正方形/長方形 10"/>
                <p:cNvSpPr/>
                <p:nvPr/>
              </p:nvSpPr>
              <p:spPr>
                <a:xfrm>
                  <a:off x="4083565" y="5838840"/>
                  <a:ext cx="1509516" cy="461665"/>
                </a:xfrm>
                <a:prstGeom prst="rect">
                  <a:avLst/>
                </a:prstGeom>
              </p:spPr>
              <p:txBody>
                <a:bodyPr wrap="none">
                  <a:spAutoFit/>
                </a:bodyPr>
                <a:lstStyle/>
                <a:p>
                  <a:pPr algn="ctr"/>
                  <a:r>
                    <a:rPr lang="en-US" altLang="ja-JP" sz="2400" b="1" dirty="0">
                      <a:ln w="22225">
                        <a:solidFill>
                          <a:srgbClr val="ED7D31"/>
                        </a:solidFill>
                        <a:prstDash val="solid"/>
                      </a:ln>
                      <a:solidFill>
                        <a:srgbClr val="ED7D31">
                          <a:lumMod val="40000"/>
                          <a:lumOff val="60000"/>
                        </a:srgbClr>
                      </a:solidFill>
                    </a:rPr>
                    <a:t>Integrated</a:t>
                  </a:r>
                </a:p>
              </p:txBody>
            </p:sp>
          </p:grpSp>
          <p:grpSp>
            <p:nvGrpSpPr>
              <p:cNvPr id="22" name="グループ化 21"/>
              <p:cNvGrpSpPr/>
              <p:nvPr/>
            </p:nvGrpSpPr>
            <p:grpSpPr>
              <a:xfrm>
                <a:off x="2581528" y="1837578"/>
                <a:ext cx="4112917" cy="3584145"/>
                <a:chOff x="2581528" y="1837578"/>
                <a:chExt cx="4112917" cy="3584145"/>
              </a:xfrm>
            </p:grpSpPr>
            <p:sp>
              <p:nvSpPr>
                <p:cNvPr id="12" name="テキスト ボックス 11"/>
                <p:cNvSpPr txBox="1"/>
                <p:nvPr/>
              </p:nvSpPr>
              <p:spPr>
                <a:xfrm>
                  <a:off x="3839533" y="1837578"/>
                  <a:ext cx="1021202" cy="230832"/>
                </a:xfrm>
                <a:prstGeom prst="rect">
                  <a:avLst/>
                </a:prstGeom>
                <a:noFill/>
              </p:spPr>
              <p:txBody>
                <a:bodyPr wrap="square" rtlCol="0">
                  <a:spAutoFit/>
                </a:bodyPr>
                <a:lstStyle/>
                <a:p>
                  <a:r>
                    <a:rPr lang="ja-JP" altLang="en-US" sz="900" dirty="0">
                      <a:ln w="0"/>
                      <a:effectLst>
                        <a:outerShdw blurRad="38100" dist="19050" dir="2700000" algn="tl" rotWithShape="0">
                          <a:schemeClr val="dk1">
                            <a:alpha val="40000"/>
                          </a:schemeClr>
                        </a:outerShdw>
                      </a:effectLst>
                    </a:rPr>
                    <a:t>エネルギー</a:t>
                  </a:r>
                  <a:endParaRPr kumimoji="1" lang="ja-JP" altLang="en-US" sz="900" dirty="0">
                    <a:ln w="0"/>
                    <a:effectLst>
                      <a:outerShdw blurRad="38100" dist="19050" dir="2700000" algn="tl" rotWithShape="0">
                        <a:schemeClr val="dk1">
                          <a:alpha val="40000"/>
                        </a:schemeClr>
                      </a:outerShdw>
                    </a:effectLst>
                  </a:endParaRPr>
                </a:p>
              </p:txBody>
            </p:sp>
            <p:sp>
              <p:nvSpPr>
                <p:cNvPr id="31" name="テキスト ボックス 30"/>
                <p:cNvSpPr txBox="1"/>
                <p:nvPr/>
              </p:nvSpPr>
              <p:spPr>
                <a:xfrm>
                  <a:off x="4828964" y="2208890"/>
                  <a:ext cx="1021202" cy="230832"/>
                </a:xfrm>
                <a:prstGeom prst="rect">
                  <a:avLst/>
                </a:prstGeom>
                <a:noFill/>
              </p:spPr>
              <p:txBody>
                <a:bodyPr wrap="square" rtlCol="0">
                  <a:spAutoFit/>
                </a:bodyPr>
                <a:lstStyle/>
                <a:p>
                  <a:r>
                    <a:rPr lang="ja-JP" altLang="en-US" sz="900" dirty="0" smtClean="0">
                      <a:ln w="0"/>
                      <a:effectLst>
                        <a:outerShdw blurRad="38100" dist="19050" dir="2700000" algn="tl" rotWithShape="0">
                          <a:schemeClr val="dk1">
                            <a:alpha val="40000"/>
                          </a:schemeClr>
                        </a:outerShdw>
                      </a:effectLst>
                    </a:rPr>
                    <a:t>リサイクル</a:t>
                  </a:r>
                  <a:endParaRPr kumimoji="1" lang="ja-JP" altLang="en-US" sz="900" dirty="0">
                    <a:ln w="0"/>
                    <a:effectLst>
                      <a:outerShdw blurRad="38100" dist="19050" dir="2700000" algn="tl" rotWithShape="0">
                        <a:schemeClr val="dk1">
                          <a:alpha val="40000"/>
                        </a:schemeClr>
                      </a:outerShdw>
                    </a:effectLst>
                  </a:endParaRPr>
                </a:p>
              </p:txBody>
            </p:sp>
            <p:sp>
              <p:nvSpPr>
                <p:cNvPr id="33" name="テキスト ボックス 32"/>
                <p:cNvSpPr txBox="1"/>
                <p:nvPr/>
              </p:nvSpPr>
              <p:spPr>
                <a:xfrm>
                  <a:off x="5131038" y="3010835"/>
                  <a:ext cx="1021202" cy="230832"/>
                </a:xfrm>
                <a:prstGeom prst="rect">
                  <a:avLst/>
                </a:prstGeom>
                <a:noFill/>
              </p:spPr>
              <p:txBody>
                <a:bodyPr wrap="square" rtlCol="0">
                  <a:spAutoFit/>
                </a:bodyPr>
                <a:lstStyle/>
                <a:p>
                  <a:r>
                    <a:rPr kumimoji="1" lang="ja-JP" altLang="en-US" sz="900" dirty="0" smtClean="0">
                      <a:ln w="0"/>
                      <a:effectLst>
                        <a:outerShdw blurRad="38100" dist="19050" dir="2700000" algn="tl" rotWithShape="0">
                          <a:schemeClr val="dk1">
                            <a:alpha val="40000"/>
                          </a:schemeClr>
                        </a:outerShdw>
                      </a:effectLst>
                    </a:rPr>
                    <a:t>自然</a:t>
                  </a:r>
                  <a:endParaRPr kumimoji="1" lang="ja-JP" altLang="en-US" sz="900" dirty="0">
                    <a:ln w="0"/>
                    <a:effectLst>
                      <a:outerShdw blurRad="38100" dist="19050" dir="2700000" algn="tl" rotWithShape="0">
                        <a:schemeClr val="dk1">
                          <a:alpha val="40000"/>
                        </a:schemeClr>
                      </a:outerShdw>
                    </a:effectLst>
                  </a:endParaRPr>
                </a:p>
              </p:txBody>
            </p:sp>
            <p:sp>
              <p:nvSpPr>
                <p:cNvPr id="34" name="テキスト ボックス 33"/>
                <p:cNvSpPr txBox="1"/>
                <p:nvPr/>
              </p:nvSpPr>
              <p:spPr>
                <a:xfrm>
                  <a:off x="5673243" y="4283601"/>
                  <a:ext cx="1021202" cy="230832"/>
                </a:xfrm>
                <a:prstGeom prst="rect">
                  <a:avLst/>
                </a:prstGeom>
                <a:noFill/>
              </p:spPr>
              <p:txBody>
                <a:bodyPr wrap="square" rtlCol="0">
                  <a:spAutoFit/>
                </a:bodyPr>
                <a:lstStyle/>
                <a:p>
                  <a:r>
                    <a:rPr lang="ja-JP" altLang="en-US" sz="900" dirty="0" smtClean="0">
                      <a:ln w="0"/>
                      <a:effectLst>
                        <a:outerShdw blurRad="38100" dist="19050" dir="2700000" algn="tl" rotWithShape="0">
                          <a:schemeClr val="dk1">
                            <a:alpha val="40000"/>
                          </a:schemeClr>
                        </a:outerShdw>
                      </a:effectLst>
                    </a:rPr>
                    <a:t>復元力</a:t>
                  </a:r>
                  <a:endParaRPr kumimoji="1" lang="ja-JP" altLang="en-US" sz="900" dirty="0">
                    <a:ln w="0"/>
                    <a:effectLst>
                      <a:outerShdw blurRad="38100" dist="19050" dir="2700000" algn="tl" rotWithShape="0">
                        <a:schemeClr val="dk1">
                          <a:alpha val="40000"/>
                        </a:schemeClr>
                      </a:outerShdw>
                    </a:effectLst>
                  </a:endParaRPr>
                </a:p>
              </p:txBody>
            </p:sp>
            <p:sp>
              <p:nvSpPr>
                <p:cNvPr id="36" name="テキスト ボックス 35"/>
                <p:cNvSpPr txBox="1"/>
                <p:nvPr/>
              </p:nvSpPr>
              <p:spPr>
                <a:xfrm>
                  <a:off x="3157065" y="5190891"/>
                  <a:ext cx="1021202" cy="230832"/>
                </a:xfrm>
                <a:prstGeom prst="rect">
                  <a:avLst/>
                </a:prstGeom>
                <a:noFill/>
              </p:spPr>
              <p:txBody>
                <a:bodyPr wrap="square" rtlCol="0">
                  <a:spAutoFit/>
                </a:bodyPr>
                <a:lstStyle/>
                <a:p>
                  <a:r>
                    <a:rPr kumimoji="1" lang="ja-JP" altLang="en-US" sz="900" dirty="0" smtClean="0">
                      <a:ln w="0"/>
                      <a:effectLst>
                        <a:outerShdw blurRad="38100" dist="19050" dir="2700000" algn="tl" rotWithShape="0">
                          <a:schemeClr val="dk1">
                            <a:alpha val="40000"/>
                          </a:schemeClr>
                        </a:outerShdw>
                      </a:effectLst>
                    </a:rPr>
                    <a:t>コミュニティー</a:t>
                  </a:r>
                  <a:endParaRPr kumimoji="1" lang="ja-JP" altLang="en-US" sz="900" dirty="0">
                    <a:ln w="0"/>
                    <a:effectLst>
                      <a:outerShdw blurRad="38100" dist="19050" dir="2700000" algn="tl" rotWithShape="0">
                        <a:schemeClr val="dk1">
                          <a:alpha val="40000"/>
                        </a:schemeClr>
                      </a:outerShdw>
                    </a:effectLst>
                  </a:endParaRPr>
                </a:p>
              </p:txBody>
            </p:sp>
            <p:sp>
              <p:nvSpPr>
                <p:cNvPr id="37" name="テキスト ボックス 36"/>
                <p:cNvSpPr txBox="1"/>
                <p:nvPr/>
              </p:nvSpPr>
              <p:spPr>
                <a:xfrm>
                  <a:off x="2581528" y="4032774"/>
                  <a:ext cx="1021202" cy="230832"/>
                </a:xfrm>
                <a:prstGeom prst="rect">
                  <a:avLst/>
                </a:prstGeom>
                <a:noFill/>
              </p:spPr>
              <p:txBody>
                <a:bodyPr wrap="square" rtlCol="0">
                  <a:spAutoFit/>
                </a:bodyPr>
                <a:lstStyle/>
                <a:p>
                  <a:r>
                    <a:rPr kumimoji="1" lang="ja-JP" altLang="en-US" sz="900" dirty="0" smtClean="0">
                      <a:ln w="0"/>
                      <a:effectLst>
                        <a:outerShdw blurRad="38100" dist="19050" dir="2700000" algn="tl" rotWithShape="0">
                          <a:schemeClr val="dk1">
                            <a:alpha val="40000"/>
                          </a:schemeClr>
                        </a:outerShdw>
                      </a:effectLst>
                    </a:rPr>
                    <a:t>文化</a:t>
                  </a:r>
                  <a:endParaRPr kumimoji="1" lang="ja-JP" altLang="en-US" sz="900" dirty="0">
                    <a:ln w="0"/>
                    <a:effectLst>
                      <a:outerShdw blurRad="38100" dist="19050" dir="2700000" algn="tl" rotWithShape="0">
                        <a:schemeClr val="dk1">
                          <a:alpha val="40000"/>
                        </a:schemeClr>
                      </a:outerShdw>
                    </a:effectLst>
                  </a:endParaRPr>
                </a:p>
              </p:txBody>
            </p:sp>
            <p:sp>
              <p:nvSpPr>
                <p:cNvPr id="38" name="テキスト ボックス 37"/>
                <p:cNvSpPr txBox="1"/>
                <p:nvPr/>
              </p:nvSpPr>
              <p:spPr>
                <a:xfrm>
                  <a:off x="2842767" y="2661369"/>
                  <a:ext cx="1021202" cy="230832"/>
                </a:xfrm>
                <a:prstGeom prst="rect">
                  <a:avLst/>
                </a:prstGeom>
                <a:noFill/>
              </p:spPr>
              <p:txBody>
                <a:bodyPr wrap="square" rtlCol="0">
                  <a:spAutoFit/>
                </a:bodyPr>
                <a:lstStyle/>
                <a:p>
                  <a:r>
                    <a:rPr kumimoji="1" lang="ja-JP" altLang="en-US" sz="900" dirty="0" smtClean="0">
                      <a:ln w="0"/>
                      <a:effectLst>
                        <a:outerShdw blurRad="38100" dist="19050" dir="2700000" algn="tl" rotWithShape="0">
                          <a:schemeClr val="dk1">
                            <a:alpha val="40000"/>
                          </a:schemeClr>
                        </a:outerShdw>
                      </a:effectLst>
                    </a:rPr>
                    <a:t>歴史</a:t>
                  </a:r>
                  <a:endParaRPr kumimoji="1" lang="ja-JP" altLang="en-US" sz="900" dirty="0">
                    <a:ln w="0"/>
                    <a:effectLst>
                      <a:outerShdw blurRad="38100" dist="19050" dir="2700000" algn="tl" rotWithShape="0">
                        <a:schemeClr val="dk1">
                          <a:alpha val="40000"/>
                        </a:schemeClr>
                      </a:outerShdw>
                    </a:effectLst>
                  </a:endParaRPr>
                </a:p>
              </p:txBody>
            </p:sp>
          </p:grpSp>
        </p:grpSp>
        <p:sp>
          <p:nvSpPr>
            <p:cNvPr id="62" name="テキスト ボックス 61"/>
            <p:cNvSpPr txBox="1"/>
            <p:nvPr/>
          </p:nvSpPr>
          <p:spPr>
            <a:xfrm>
              <a:off x="4110661" y="5770304"/>
              <a:ext cx="1717043" cy="230832"/>
            </a:xfrm>
            <a:prstGeom prst="rect">
              <a:avLst/>
            </a:prstGeom>
            <a:noFill/>
          </p:spPr>
          <p:txBody>
            <a:bodyPr wrap="square" rtlCol="0">
              <a:spAutoFit/>
            </a:bodyPr>
            <a:lstStyle/>
            <a:p>
              <a:r>
                <a:rPr kumimoji="1" lang="ja-JP" altLang="en-US" sz="900" dirty="0" smtClean="0">
                  <a:ln w="0"/>
                  <a:effectLst>
                    <a:outerShdw blurRad="38100" dist="19050" dir="2700000" algn="tl" rotWithShape="0">
                      <a:schemeClr val="dk1">
                        <a:alpha val="40000"/>
                      </a:schemeClr>
                    </a:outerShdw>
                  </a:effectLst>
                </a:rPr>
                <a:t>統合化された住みよい街</a:t>
              </a:r>
              <a:endParaRPr kumimoji="1" lang="ja-JP" altLang="en-US" sz="900" dirty="0">
                <a:ln w="0"/>
                <a:effectLst>
                  <a:outerShdw blurRad="38100" dist="19050" dir="2700000" algn="tl" rotWithShape="0">
                    <a:schemeClr val="dk1">
                      <a:alpha val="40000"/>
                    </a:schemeClr>
                  </a:outerShdw>
                </a:effectLst>
              </a:endParaRPr>
            </a:p>
          </p:txBody>
        </p:sp>
      </p:grpSp>
      <p:sp>
        <p:nvSpPr>
          <p:cNvPr id="23" name="正方形/長方形 22"/>
          <p:cNvSpPr/>
          <p:nvPr/>
        </p:nvSpPr>
        <p:spPr>
          <a:xfrm>
            <a:off x="2396866" y="1927762"/>
            <a:ext cx="3534109" cy="1200329"/>
          </a:xfrm>
          <a:prstGeom prst="rect">
            <a:avLst/>
          </a:prstGeom>
          <a:noFill/>
        </p:spPr>
        <p:txBody>
          <a:bodyPr wrap="none" lIns="91440" tIns="45720" rIns="91440" bIns="45720">
            <a:spAutoFit/>
          </a:bodyPr>
          <a:lstStyle/>
          <a:p>
            <a:pPr algn="ctr"/>
            <a:r>
              <a:rPr lang="en-US" altLang="ja-JP" sz="2400" b="1" dirty="0" smtClean="0">
                <a:ln w="6600">
                  <a:solidFill>
                    <a:srgbClr val="ED7D31"/>
                  </a:solidFill>
                  <a:prstDash val="solid"/>
                </a:ln>
                <a:solidFill>
                  <a:srgbClr val="FFFFFF"/>
                </a:solidFill>
                <a:effectLst>
                  <a:outerShdw dist="38100" dir="2700000" algn="tl" rotWithShape="0">
                    <a:srgbClr val="ED7D31"/>
                  </a:outerShdw>
                </a:effectLst>
              </a:rPr>
              <a:t>Energy</a:t>
            </a:r>
            <a:endParaRPr lang="en-US" altLang="ja-JP" sz="2400" b="1" dirty="0">
              <a:ln w="6600">
                <a:solidFill>
                  <a:srgbClr val="ED7D31"/>
                </a:solidFill>
                <a:prstDash val="solid"/>
              </a:ln>
              <a:solidFill>
                <a:srgbClr val="FFFFFF"/>
              </a:solidFill>
              <a:effectLst>
                <a:outerShdw dist="38100" dir="2700000" algn="tl" rotWithShape="0">
                  <a:srgbClr val="ED7D31"/>
                </a:outerShdw>
              </a:effectLst>
            </a:endParaRPr>
          </a:p>
          <a:p>
            <a:pPr algn="ctr"/>
            <a:r>
              <a:rPr lang="en-US" altLang="ja-JP" sz="2400" b="1" dirty="0">
                <a:ln w="6600">
                  <a:solidFill>
                    <a:srgbClr val="ED7D31"/>
                  </a:solidFill>
                  <a:prstDash val="solid"/>
                </a:ln>
                <a:solidFill>
                  <a:srgbClr val="FFFFFF"/>
                </a:solidFill>
                <a:effectLst>
                  <a:outerShdw dist="38100" dir="2700000" algn="tl" rotWithShape="0">
                    <a:srgbClr val="ED7D31"/>
                  </a:outerShdw>
                </a:effectLst>
              </a:rPr>
              <a:t>               </a:t>
            </a:r>
            <a:r>
              <a:rPr lang="ja-JP" altLang="en-US" sz="2400" b="1" dirty="0" smtClean="0">
                <a:ln w="6600">
                  <a:solidFill>
                    <a:srgbClr val="ED7D31"/>
                  </a:solidFill>
                  <a:prstDash val="solid"/>
                </a:ln>
                <a:solidFill>
                  <a:srgbClr val="FFFFFF"/>
                </a:solidFill>
                <a:effectLst>
                  <a:outerShdw dist="38100" dir="2700000" algn="tl" rotWithShape="0">
                    <a:srgbClr val="ED7D31"/>
                  </a:outerShdw>
                </a:effectLst>
              </a:rPr>
              <a:t>　　　　　</a:t>
            </a:r>
            <a:r>
              <a:rPr lang="en-US" altLang="ja-JP" sz="2400" b="1" dirty="0" smtClean="0">
                <a:ln w="6600">
                  <a:solidFill>
                    <a:srgbClr val="ED7D31"/>
                  </a:solidFill>
                  <a:prstDash val="solid"/>
                </a:ln>
                <a:solidFill>
                  <a:srgbClr val="FFFFFF"/>
                </a:solidFill>
                <a:effectLst>
                  <a:outerShdw dist="38100" dir="2700000" algn="tl" rotWithShape="0">
                    <a:srgbClr val="ED7D31"/>
                  </a:outerShdw>
                </a:effectLst>
              </a:rPr>
              <a:t>Resources</a:t>
            </a:r>
            <a:endParaRPr lang="en-US" altLang="ja-JP" sz="2400" b="1" dirty="0">
              <a:ln w="6600">
                <a:solidFill>
                  <a:srgbClr val="ED7D31"/>
                </a:solidFill>
                <a:prstDash val="solid"/>
              </a:ln>
              <a:solidFill>
                <a:srgbClr val="FFFFFF"/>
              </a:solidFill>
              <a:effectLst>
                <a:outerShdw dist="38100" dir="2700000" algn="tl" rotWithShape="0">
                  <a:srgbClr val="ED7D31"/>
                </a:outerShdw>
              </a:effectLst>
            </a:endParaRPr>
          </a:p>
          <a:p>
            <a:pPr algn="ctr"/>
            <a:endParaRPr lang="ja-JP" altLang="en-US" sz="2400" b="1" dirty="0">
              <a:ln w="6600">
                <a:solidFill>
                  <a:srgbClr val="ED7D31"/>
                </a:solidFill>
                <a:prstDash val="solid"/>
              </a:ln>
              <a:solidFill>
                <a:srgbClr val="FFFFFF"/>
              </a:solidFill>
              <a:effectLst>
                <a:outerShdw dist="38100" dir="2700000" algn="tl" rotWithShape="0">
                  <a:srgbClr val="ED7D31"/>
                </a:outerShdw>
              </a:effectLst>
            </a:endParaRPr>
          </a:p>
        </p:txBody>
      </p:sp>
      <p:sp>
        <p:nvSpPr>
          <p:cNvPr id="26" name="正方形/長方形 25"/>
          <p:cNvSpPr/>
          <p:nvPr/>
        </p:nvSpPr>
        <p:spPr>
          <a:xfrm>
            <a:off x="5388848" y="4345940"/>
            <a:ext cx="1462580" cy="461665"/>
          </a:xfrm>
          <a:prstGeom prst="rect">
            <a:avLst/>
          </a:prstGeom>
          <a:noFill/>
        </p:spPr>
        <p:txBody>
          <a:bodyPr wrap="none" lIns="91440" tIns="45720" rIns="91440" bIns="45720">
            <a:spAutoFit/>
          </a:bodyPr>
          <a:lstStyle/>
          <a:p>
            <a:pPr algn="ctr"/>
            <a:r>
              <a:rPr lang="en-US" altLang="ja-JP" sz="2400" b="1" dirty="0">
                <a:ln w="6600">
                  <a:solidFill>
                    <a:srgbClr val="ED7D31"/>
                  </a:solidFill>
                  <a:prstDash val="solid"/>
                </a:ln>
                <a:solidFill>
                  <a:srgbClr val="FFFFFF"/>
                </a:solidFill>
                <a:effectLst>
                  <a:outerShdw dist="38100" dir="2700000" algn="tl" rotWithShape="0">
                    <a:srgbClr val="ED7D31"/>
                  </a:outerShdw>
                </a:effectLst>
              </a:rPr>
              <a:t>Resilience</a:t>
            </a:r>
            <a:endParaRPr lang="ja-JP" altLang="en-US" sz="2400" b="1" dirty="0">
              <a:ln w="6600">
                <a:solidFill>
                  <a:srgbClr val="ED7D31"/>
                </a:solidFill>
                <a:prstDash val="solid"/>
              </a:ln>
              <a:solidFill>
                <a:srgbClr val="FFFFFF"/>
              </a:solidFill>
              <a:effectLst>
                <a:outerShdw dist="38100" dir="2700000" algn="tl" rotWithShape="0">
                  <a:srgbClr val="ED7D31"/>
                </a:outerShdw>
              </a:effectLst>
            </a:endParaRPr>
          </a:p>
        </p:txBody>
      </p:sp>
      <p:sp>
        <p:nvSpPr>
          <p:cNvPr id="9" name="正方形/長方形 8"/>
          <p:cNvSpPr/>
          <p:nvPr/>
        </p:nvSpPr>
        <p:spPr>
          <a:xfrm>
            <a:off x="2937576" y="5260790"/>
            <a:ext cx="1672254" cy="461665"/>
          </a:xfrm>
          <a:prstGeom prst="rect">
            <a:avLst/>
          </a:prstGeom>
        </p:spPr>
        <p:txBody>
          <a:bodyPr wrap="none">
            <a:spAutoFit/>
          </a:bodyPr>
          <a:lstStyle/>
          <a:p>
            <a:pPr algn="ctr"/>
            <a:r>
              <a:rPr lang="en-US" altLang="ja-JP" sz="2400" b="1" dirty="0">
                <a:ln w="6600">
                  <a:solidFill>
                    <a:srgbClr val="ED7D31"/>
                  </a:solidFill>
                  <a:prstDash val="solid"/>
                </a:ln>
                <a:solidFill>
                  <a:srgbClr val="FFFFFF"/>
                </a:solidFill>
                <a:effectLst>
                  <a:outerShdw dist="38100" dir="2700000" algn="tl" rotWithShape="0">
                    <a:srgbClr val="ED7D31"/>
                  </a:outerShdw>
                </a:effectLst>
              </a:rPr>
              <a:t>Community</a:t>
            </a:r>
          </a:p>
        </p:txBody>
      </p:sp>
      <p:sp>
        <p:nvSpPr>
          <p:cNvPr id="2" name="正方形/長方形 1"/>
          <p:cNvSpPr/>
          <p:nvPr/>
        </p:nvSpPr>
        <p:spPr>
          <a:xfrm>
            <a:off x="2277630" y="4099534"/>
            <a:ext cx="1122167" cy="461665"/>
          </a:xfrm>
          <a:prstGeom prst="rect">
            <a:avLst/>
          </a:prstGeom>
        </p:spPr>
        <p:txBody>
          <a:bodyPr wrap="none">
            <a:spAutoFit/>
          </a:bodyPr>
          <a:lstStyle/>
          <a:p>
            <a:pPr algn="ctr"/>
            <a:r>
              <a:rPr lang="en-US" altLang="ja-JP" sz="2400" b="1" dirty="0">
                <a:ln w="6600">
                  <a:solidFill>
                    <a:srgbClr val="ED7D31"/>
                  </a:solidFill>
                  <a:prstDash val="solid"/>
                </a:ln>
                <a:solidFill>
                  <a:srgbClr val="FFFFFF"/>
                </a:solidFill>
                <a:effectLst>
                  <a:outerShdw dist="38100" dir="2700000" algn="tl" rotWithShape="0">
                    <a:srgbClr val="ED7D31"/>
                  </a:outerShdw>
                </a:effectLst>
              </a:rPr>
              <a:t>Culture</a:t>
            </a:r>
            <a:endParaRPr lang="ja-JP" altLang="en-US" sz="2000" b="1" dirty="0">
              <a:ln w="6600">
                <a:solidFill>
                  <a:srgbClr val="ED7D31"/>
                </a:solidFill>
                <a:prstDash val="solid"/>
              </a:ln>
              <a:solidFill>
                <a:srgbClr val="FFFFFF"/>
              </a:solidFill>
              <a:effectLst>
                <a:outerShdw dist="38100" dir="2700000" algn="tl" rotWithShape="0">
                  <a:srgbClr val="ED7D31"/>
                </a:outerShdw>
              </a:effectLst>
            </a:endParaRPr>
          </a:p>
        </p:txBody>
      </p:sp>
    </p:spTree>
    <p:extLst>
      <p:ext uri="{BB962C8B-B14F-4D97-AF65-F5344CB8AC3E}">
        <p14:creationId xmlns:p14="http://schemas.microsoft.com/office/powerpoint/2010/main" val="485284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71D0239-3FD9-4420-B551-8A6D775683A2}" type="slidenum">
              <a:rPr lang="ja-JP" altLang="en-US" smtClean="0">
                <a:solidFill>
                  <a:prstClr val="black">
                    <a:tint val="75000"/>
                  </a:prstClr>
                </a:solidFill>
              </a:rPr>
              <a:pPr/>
              <a:t>8</a:t>
            </a:fld>
            <a:endParaRPr lang="ja-JP" altLang="en-US">
              <a:solidFill>
                <a:prstClr val="black">
                  <a:tint val="75000"/>
                </a:prstClr>
              </a:solidFill>
            </a:endParaRPr>
          </a:p>
        </p:txBody>
      </p:sp>
      <p:sp>
        <p:nvSpPr>
          <p:cNvPr id="3" name="テキスト ボックス 2"/>
          <p:cNvSpPr txBox="1"/>
          <p:nvPr/>
        </p:nvSpPr>
        <p:spPr>
          <a:xfrm>
            <a:off x="611560" y="2348880"/>
            <a:ext cx="8136904" cy="1077218"/>
          </a:xfrm>
          <a:prstGeom prst="rect">
            <a:avLst/>
          </a:prstGeom>
          <a:noFill/>
        </p:spPr>
        <p:txBody>
          <a:bodyPr wrap="square" rtlCol="0">
            <a:spAutoFit/>
          </a:bodyPr>
          <a:lstStyle/>
          <a:p>
            <a:r>
              <a:rPr lang="ja-JP" altLang="en-US" sz="3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第２部　</a:t>
            </a:r>
            <a:r>
              <a:rPr lang="ja-JP" altLang="en-US" sz="3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スマートシティの実現</a:t>
            </a: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向けた</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3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　　　　　　　　　　両大学のポテンシャル</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77437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11560" y="326904"/>
            <a:ext cx="7285882" cy="461665"/>
          </a:xfrm>
          <a:prstGeom prst="rect">
            <a:avLst/>
          </a:prstGeom>
          <a:noFill/>
        </p:spPr>
        <p:txBody>
          <a:bodyPr wrap="square" rtlCol="0">
            <a:spAutoFit/>
          </a:bodyPr>
          <a:lstStyle/>
          <a:p>
            <a:pPr algn="ctr"/>
            <a:r>
              <a:rPr lang="ja-JP" altLang="en-US" sz="2400" dirty="0" smtClean="0">
                <a:solidFill>
                  <a:prstClr val="black"/>
                </a:solidFill>
                <a:latin typeface="Meiryo UI" panose="020B0604030504040204" pitchFamily="50" charset="-128"/>
                <a:ea typeface="Meiryo UI" panose="020B0604030504040204" pitchFamily="50" charset="-128"/>
              </a:rPr>
              <a:t>５</a:t>
            </a:r>
            <a:r>
              <a:rPr lang="en-US" altLang="ja-JP" sz="2400" dirty="0" smtClean="0">
                <a:solidFill>
                  <a:prstClr val="black"/>
                </a:solidFill>
                <a:latin typeface="Meiryo UI" panose="020B0604030504040204" pitchFamily="50" charset="-128"/>
                <a:ea typeface="Meiryo UI" panose="020B0604030504040204" pitchFamily="50" charset="-128"/>
              </a:rPr>
              <a:t>.</a:t>
            </a:r>
            <a:r>
              <a:rPr lang="ja-JP" altLang="en-US" sz="2400" dirty="0">
                <a:solidFill>
                  <a:prstClr val="black"/>
                </a:solidFill>
                <a:latin typeface="Meiryo UI" panose="020B0604030504040204" pitchFamily="50" charset="-128"/>
                <a:ea typeface="Meiryo UI" panose="020B0604030504040204" pitchFamily="50" charset="-128"/>
              </a:rPr>
              <a:t>　</a:t>
            </a:r>
            <a:r>
              <a:rPr lang="ja-JP" altLang="en-US" sz="2400" dirty="0" smtClean="0">
                <a:solidFill>
                  <a:prstClr val="black"/>
                </a:solidFill>
                <a:latin typeface="Meiryo UI" panose="020B0604030504040204" pitchFamily="50" charset="-128"/>
                <a:ea typeface="Meiryo UI" panose="020B0604030504040204" pitchFamily="50" charset="-128"/>
              </a:rPr>
              <a:t>スマートシティの実現に</a:t>
            </a:r>
            <a:r>
              <a:rPr lang="ja-JP" altLang="en-US" sz="2400" dirty="0">
                <a:solidFill>
                  <a:prstClr val="black"/>
                </a:solidFill>
                <a:latin typeface="Meiryo UI" panose="020B0604030504040204" pitchFamily="50" charset="-128"/>
                <a:ea typeface="Meiryo UI" panose="020B0604030504040204" pitchFamily="50" charset="-128"/>
              </a:rPr>
              <a:t>かかわる両大学の</a:t>
            </a:r>
            <a:r>
              <a:rPr lang="ja-JP" altLang="en-US" sz="2400" dirty="0" smtClean="0">
                <a:solidFill>
                  <a:prstClr val="black"/>
                </a:solidFill>
                <a:latin typeface="Meiryo UI" panose="020B0604030504040204" pitchFamily="50" charset="-128"/>
                <a:ea typeface="Meiryo UI" panose="020B0604030504040204" pitchFamily="50" charset="-128"/>
              </a:rPr>
              <a:t>シーズ</a:t>
            </a:r>
            <a:endParaRPr lang="ja-JP" altLang="en-US" sz="2400" dirty="0">
              <a:solidFill>
                <a:prstClr val="black"/>
              </a:solidFill>
              <a:latin typeface="Meiryo UI" panose="020B0604030504040204" pitchFamily="50" charset="-128"/>
              <a:ea typeface="Meiryo UI" panose="020B0604030504040204" pitchFamily="50" charset="-128"/>
            </a:endParaRPr>
          </a:p>
        </p:txBody>
      </p:sp>
      <p:cxnSp>
        <p:nvCxnSpPr>
          <p:cNvPr id="5" name="直線コネクタ 4"/>
          <p:cNvCxnSpPr>
            <a:cxnSpLocks/>
          </p:cNvCxnSpPr>
          <p:nvPr/>
        </p:nvCxnSpPr>
        <p:spPr>
          <a:xfrm>
            <a:off x="683568" y="851885"/>
            <a:ext cx="7198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12"/>
          </p:nvPr>
        </p:nvSpPr>
        <p:spPr/>
        <p:txBody>
          <a:bodyPr/>
          <a:lstStyle/>
          <a:p>
            <a:fld id="{F71D0239-3FD9-4420-B551-8A6D775683A2}" type="slidenum">
              <a:rPr lang="ja-JP" altLang="en-US" smtClean="0">
                <a:solidFill>
                  <a:prstClr val="black"/>
                </a:solidFill>
              </a:rPr>
              <a:pPr/>
              <a:t>9</a:t>
            </a:fld>
            <a:endParaRPr lang="ja-JP" altLang="en-US" dirty="0">
              <a:solidFill>
                <a:prstClr val="black"/>
              </a:solidFill>
            </a:endParaRPr>
          </a:p>
        </p:txBody>
      </p:sp>
      <p:sp>
        <p:nvSpPr>
          <p:cNvPr id="3" name="テキスト ボックス 2"/>
          <p:cNvSpPr txBox="1"/>
          <p:nvPr/>
        </p:nvSpPr>
        <p:spPr>
          <a:xfrm>
            <a:off x="132772" y="6444604"/>
            <a:ext cx="5763662" cy="461665"/>
          </a:xfrm>
          <a:prstGeom prst="rect">
            <a:avLst/>
          </a:prstGeom>
          <a:noFill/>
        </p:spPr>
        <p:txBody>
          <a:bodyPr wrap="square" rtlCol="0">
            <a:spAutoFit/>
          </a:bodyPr>
          <a:lstStyle/>
          <a:p>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複数の課題・テーマに関連するシーズについては基本的に代表的な項目に振り分けている。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両大学のシーズの一部であり、すべてを網羅しているものではない。</a:t>
            </a:r>
          </a:p>
        </p:txBody>
      </p:sp>
      <p:graphicFrame>
        <p:nvGraphicFramePr>
          <p:cNvPr id="15" name="オブジェクト 14"/>
          <p:cNvGraphicFramePr>
            <a:graphicFrameLocks noChangeAspect="1"/>
          </p:cNvGraphicFramePr>
          <p:nvPr>
            <p:extLst>
              <p:ext uri="{D42A27DB-BD31-4B8C-83A1-F6EECF244321}">
                <p14:modId xmlns:p14="http://schemas.microsoft.com/office/powerpoint/2010/main" val="3023159745"/>
              </p:ext>
            </p:extLst>
          </p:nvPr>
        </p:nvGraphicFramePr>
        <p:xfrm>
          <a:off x="132772" y="919161"/>
          <a:ext cx="8588375" cy="5756275"/>
        </p:xfrm>
        <a:graphic>
          <a:graphicData uri="http://schemas.openxmlformats.org/presentationml/2006/ole">
            <mc:AlternateContent xmlns:mc="http://schemas.openxmlformats.org/markup-compatibility/2006">
              <mc:Choice xmlns:v="urn:schemas-microsoft-com:vml" Requires="v">
                <p:oleObj spid="_x0000_s8244" name="ワークシート" r:id="rId4" imgW="13525475" imgH="8096205" progId="Excel.Sheet.12">
                  <p:embed/>
                </p:oleObj>
              </mc:Choice>
              <mc:Fallback>
                <p:oleObj name="ワークシート" r:id="rId4" imgW="13525475" imgH="8096205" progId="Excel.Sheet.12">
                  <p:embed/>
                  <p:pic>
                    <p:nvPicPr>
                      <p:cNvPr id="0" name=""/>
                      <p:cNvPicPr/>
                      <p:nvPr/>
                    </p:nvPicPr>
                    <p:blipFill>
                      <a:blip r:embed="rId5"/>
                      <a:stretch>
                        <a:fillRect/>
                      </a:stretch>
                    </p:blipFill>
                    <p:spPr>
                      <a:xfrm>
                        <a:off x="132772" y="919161"/>
                        <a:ext cx="8588375" cy="5756275"/>
                      </a:xfrm>
                      <a:prstGeom prst="rect">
                        <a:avLst/>
                      </a:prstGeom>
                    </p:spPr>
                  </p:pic>
                </p:oleObj>
              </mc:Fallback>
            </mc:AlternateContent>
          </a:graphicData>
        </a:graphic>
      </p:graphicFrame>
    </p:spTree>
    <p:extLst>
      <p:ext uri="{BB962C8B-B14F-4D97-AF65-F5344CB8AC3E}">
        <p14:creationId xmlns:p14="http://schemas.microsoft.com/office/powerpoint/2010/main" val="214690829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lumMod val="75000"/>
              <a:lumOff val="25000"/>
            </a:schemeClr>
          </a:solidFill>
          <a:prstDash val="sysDot"/>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latin typeface="Meiryo UI" panose="020B0604030504040204" pitchFamily="50" charset="-128"/>
            <a:ea typeface="Meiryo UI" panose="020B0604030504040204" pitchFamily="50" charset="-128"/>
          </a:defRPr>
        </a:defPPr>
      </a:lstStyle>
    </a:txDef>
  </a:objectDefaults>
  <a:extraClrSchemeLst/>
</a:theme>
</file>

<file path=ppt/theme/theme4.xml><?xml version="1.0" encoding="utf-8"?>
<a:theme xmlns:a="http://schemas.openxmlformats.org/drawingml/2006/main" name="3_Blank">
  <a:themeElements>
    <a:clrScheme name="Office">
      <a:dk1>
        <a:sysClr val="windowText" lastClr="000000"/>
      </a:dk1>
      <a:lt1>
        <a:sysClr val="window" lastClr="FFFFFF"/>
      </a:lt1>
      <a:dk2>
        <a:srgbClr val="6E747A"/>
      </a:dk2>
      <a:lt2>
        <a:srgbClr val="E7E6E6"/>
      </a:lt2>
      <a:accent1>
        <a:srgbClr val="5B9BD5"/>
      </a:accent1>
      <a:accent2>
        <a:srgbClr val="ED7D31"/>
      </a:accent2>
      <a:accent3>
        <a:srgbClr val="A5A5A5"/>
      </a:accent3>
      <a:accent4>
        <a:srgbClr val="FFC000"/>
      </a:accent4>
      <a:accent5>
        <a:srgbClr val="4472C4"/>
      </a:accent5>
      <a:accent6>
        <a:srgbClr val="70AD47"/>
      </a:accent6>
      <a:hlink>
        <a:srgbClr val="085296"/>
      </a:hlink>
      <a:folHlink>
        <a:srgbClr val="9933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Blank">
  <a:themeElements>
    <a:clrScheme name="Office">
      <a:dk1>
        <a:sysClr val="windowText" lastClr="000000"/>
      </a:dk1>
      <a:lt1>
        <a:sysClr val="window" lastClr="FFFFFF"/>
      </a:lt1>
      <a:dk2>
        <a:srgbClr val="6E747A"/>
      </a:dk2>
      <a:lt2>
        <a:srgbClr val="E7E6E6"/>
      </a:lt2>
      <a:accent1>
        <a:srgbClr val="5B9BD5"/>
      </a:accent1>
      <a:accent2>
        <a:srgbClr val="ED7D31"/>
      </a:accent2>
      <a:accent3>
        <a:srgbClr val="A5A5A5"/>
      </a:accent3>
      <a:accent4>
        <a:srgbClr val="FFC000"/>
      </a:accent4>
      <a:accent5>
        <a:srgbClr val="4472C4"/>
      </a:accent5>
      <a:accent6>
        <a:srgbClr val="70AD47"/>
      </a:accent6>
      <a:hlink>
        <a:srgbClr val="085296"/>
      </a:hlink>
      <a:folHlink>
        <a:srgbClr val="9933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Blank">
  <a:themeElements>
    <a:clrScheme name="Office">
      <a:dk1>
        <a:sysClr val="windowText" lastClr="000000"/>
      </a:dk1>
      <a:lt1>
        <a:sysClr val="window" lastClr="FFFFFF"/>
      </a:lt1>
      <a:dk2>
        <a:srgbClr val="6E747A"/>
      </a:dk2>
      <a:lt2>
        <a:srgbClr val="E7E6E6"/>
      </a:lt2>
      <a:accent1>
        <a:srgbClr val="5B9BD5"/>
      </a:accent1>
      <a:accent2>
        <a:srgbClr val="ED7D31"/>
      </a:accent2>
      <a:accent3>
        <a:srgbClr val="A5A5A5"/>
      </a:accent3>
      <a:accent4>
        <a:srgbClr val="FFC000"/>
      </a:accent4>
      <a:accent5>
        <a:srgbClr val="4472C4"/>
      </a:accent5>
      <a:accent6>
        <a:srgbClr val="70AD47"/>
      </a:accent6>
      <a:hlink>
        <a:srgbClr val="085296"/>
      </a:hlink>
      <a:folHlink>
        <a:srgbClr val="9933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ank">
  <a:themeElements>
    <a:clrScheme name="Office">
      <a:dk1>
        <a:sysClr val="windowText" lastClr="000000"/>
      </a:dk1>
      <a:lt1>
        <a:sysClr val="window" lastClr="FFFFFF"/>
      </a:lt1>
      <a:dk2>
        <a:srgbClr val="6E747A"/>
      </a:dk2>
      <a:lt2>
        <a:srgbClr val="E7E6E6"/>
      </a:lt2>
      <a:accent1>
        <a:srgbClr val="5B9BD5"/>
      </a:accent1>
      <a:accent2>
        <a:srgbClr val="ED7D31"/>
      </a:accent2>
      <a:accent3>
        <a:srgbClr val="A5A5A5"/>
      </a:accent3>
      <a:accent4>
        <a:srgbClr val="FFC000"/>
      </a:accent4>
      <a:accent5>
        <a:srgbClr val="4472C4"/>
      </a:accent5>
      <a:accent6>
        <a:srgbClr val="70AD47"/>
      </a:accent6>
      <a:hlink>
        <a:srgbClr val="085296"/>
      </a:hlink>
      <a:folHlink>
        <a:srgbClr val="9933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Blank">
  <a:themeElements>
    <a:clrScheme name="Office">
      <a:dk1>
        <a:sysClr val="windowText" lastClr="000000"/>
      </a:dk1>
      <a:lt1>
        <a:sysClr val="window" lastClr="FFFFFF"/>
      </a:lt1>
      <a:dk2>
        <a:srgbClr val="6E747A"/>
      </a:dk2>
      <a:lt2>
        <a:srgbClr val="E7E6E6"/>
      </a:lt2>
      <a:accent1>
        <a:srgbClr val="5B9BD5"/>
      </a:accent1>
      <a:accent2>
        <a:srgbClr val="ED7D31"/>
      </a:accent2>
      <a:accent3>
        <a:srgbClr val="A5A5A5"/>
      </a:accent3>
      <a:accent4>
        <a:srgbClr val="FFC000"/>
      </a:accent4>
      <a:accent5>
        <a:srgbClr val="4472C4"/>
      </a:accent5>
      <a:accent6>
        <a:srgbClr val="70AD47"/>
      </a:accent6>
      <a:hlink>
        <a:srgbClr val="085296"/>
      </a:hlink>
      <a:folHlink>
        <a:srgbClr val="9933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14148</TotalTime>
  <Words>3061</Words>
  <Application>Microsoft Office PowerPoint</Application>
  <PresentationFormat>画面に合わせる (4:3)</PresentationFormat>
  <Paragraphs>639</Paragraphs>
  <Slides>22</Slides>
  <Notes>12</Notes>
  <HiddenSlides>0</HiddenSlides>
  <MMClips>0</MMClips>
  <ScaleCrop>false</ScaleCrop>
  <HeadingPairs>
    <vt:vector size="6" baseType="variant">
      <vt:variant>
        <vt:lpstr>テーマ</vt:lpstr>
      </vt:variant>
      <vt:variant>
        <vt:i4>8</vt:i4>
      </vt:variant>
      <vt:variant>
        <vt:lpstr>埋め込まれた OLE サーバー</vt:lpstr>
      </vt:variant>
      <vt:variant>
        <vt:i4>1</vt:i4>
      </vt:variant>
      <vt:variant>
        <vt:lpstr>スライド タイトル</vt:lpstr>
      </vt:variant>
      <vt:variant>
        <vt:i4>22</vt:i4>
      </vt:variant>
    </vt:vector>
  </HeadingPairs>
  <TitlesOfParts>
    <vt:vector size="31" baseType="lpstr">
      <vt:lpstr>Office テーマ</vt:lpstr>
      <vt:lpstr>2_Office テーマ</vt:lpstr>
      <vt:lpstr>1_Office ​​テーマ</vt:lpstr>
      <vt:lpstr>3_Blank</vt:lpstr>
      <vt:lpstr>4_Blank</vt:lpstr>
      <vt:lpstr>1_Blank</vt:lpstr>
      <vt:lpstr>Blank</vt:lpstr>
      <vt:lpstr>2_Blank</vt:lpstr>
      <vt:lpstr>ワークシート</vt:lpstr>
      <vt:lpstr>  （戦略領域）　スマートシティ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Batchadmin</dc:creator>
  <cp:lastModifiedBy>Batchadmin</cp:lastModifiedBy>
  <cp:revision>419</cp:revision>
  <cp:lastPrinted>2017-06-05T10:15:46Z</cp:lastPrinted>
  <dcterms:created xsi:type="dcterms:W3CDTF">2016-09-13T04:28:22Z</dcterms:created>
  <dcterms:modified xsi:type="dcterms:W3CDTF">2017-06-19T04:01:36Z</dcterms:modified>
</cp:coreProperties>
</file>