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7"/>
  </p:notesMasterIdLst>
  <p:sldIdLst>
    <p:sldId id="262" r:id="rId2"/>
    <p:sldId id="260" r:id="rId3"/>
    <p:sldId id="265" r:id="rId4"/>
    <p:sldId id="256" r:id="rId5"/>
    <p:sldId id="264"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84" y="-90"/>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3" tIns="45712" rIns="91423"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3" tIns="45712" rIns="91423" bIns="45712" rtlCol="0"/>
          <a:lstStyle>
            <a:lvl1pPr algn="r">
              <a:defRPr sz="1200"/>
            </a:lvl1pPr>
          </a:lstStyle>
          <a:p>
            <a:fld id="{BE255896-0DF7-49F4-9CA2-521F310BF588}" type="datetimeFigureOut">
              <a:rPr kumimoji="1" lang="ja-JP" altLang="en-US" smtClean="0"/>
              <a:t>2017/6/19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3" tIns="45712" rIns="91423" bIns="45712"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3" tIns="45712" rIns="91423"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5"/>
            <a:ext cx="2949575" cy="496887"/>
          </a:xfrm>
          <a:prstGeom prst="rect">
            <a:avLst/>
          </a:prstGeom>
        </p:spPr>
        <p:txBody>
          <a:bodyPr vert="horz" lIns="91423" tIns="45712" rIns="91423"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6887"/>
          </a:xfrm>
          <a:prstGeom prst="rect">
            <a:avLst/>
          </a:prstGeom>
        </p:spPr>
        <p:txBody>
          <a:bodyPr vert="horz" lIns="91423" tIns="45712" rIns="91423" bIns="45712" rtlCol="0" anchor="b"/>
          <a:lstStyle>
            <a:lvl1pPr algn="r">
              <a:defRPr sz="1200"/>
            </a:lvl1pPr>
          </a:lstStyle>
          <a:p>
            <a:fld id="{FD518119-CED4-4213-8681-EC08AD90DD94}" type="slidenum">
              <a:rPr kumimoji="1" lang="ja-JP" altLang="en-US" smtClean="0"/>
              <a:t>‹#›</a:t>
            </a:fld>
            <a:endParaRPr kumimoji="1" lang="ja-JP" altLang="en-US"/>
          </a:p>
        </p:txBody>
      </p:sp>
    </p:spTree>
    <p:extLst>
      <p:ext uri="{BB962C8B-B14F-4D97-AF65-F5344CB8AC3E}">
        <p14:creationId xmlns:p14="http://schemas.microsoft.com/office/powerpoint/2010/main" val="5188562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F227DB1-C8D5-4729-9C3B-581CB6E10243}"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4262585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31155F0-1324-4334-8BD7-BDAF2DA2FCD4}"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75151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C8EDBE-9173-4E42-A9E5-3A9C50FEA307}"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1512093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0B41DC-EA21-4BCC-A89C-1795EFEB0DA6}"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69762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CD5438E-5E65-449D-ADF6-DBB0E629258A}"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598846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D47FDB0-34D6-48E0-AA7A-C02D822D29DC}" type="datetime1">
              <a:rPr kumimoji="1" lang="ja-JP" altLang="en-US" smtClean="0"/>
              <a:t>2017/6/19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37160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46E1E39-5A96-40CD-8423-EF52DE27E476}" type="datetime1">
              <a:rPr kumimoji="1" lang="ja-JP" altLang="en-US" smtClean="0"/>
              <a:t>2017/6/19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3406155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93EE2D3-B766-4EA8-BF75-C2870740D548}" type="datetime1">
              <a:rPr kumimoji="1" lang="ja-JP" altLang="en-US" smtClean="0"/>
              <a:t>2017/6/19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731824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FF8DEAB-81BE-46B4-BFD4-20331DB5E756}" type="datetime1">
              <a:rPr kumimoji="1" lang="ja-JP" altLang="en-US" smtClean="0"/>
              <a:t>2017/6/19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473280" y="6473403"/>
            <a:ext cx="2311400" cy="365125"/>
          </a:xfrm>
        </p:spPr>
        <p:txBody>
          <a:bodyPr/>
          <a:lstStyle>
            <a:lvl1pPr>
              <a:defRPr sz="1400" b="1">
                <a:solidFill>
                  <a:schemeClr val="tx1"/>
                </a:solidFill>
                <a:latin typeface="ＭＳ ゴシック" panose="020B0609070205080204" pitchFamily="49" charset="-128"/>
                <a:ea typeface="ＭＳ ゴシック" panose="020B0609070205080204" pitchFamily="49" charset="-128"/>
              </a:defRPr>
            </a:lvl1pPr>
          </a:lstStyle>
          <a:p>
            <a:fld id="{332B89BA-0626-4C5F-BBA1-5BAF3B5A8C86}" type="slidenum">
              <a:rPr lang="ja-JP" altLang="en-US" smtClean="0"/>
              <a:pPr/>
              <a:t>‹#›</a:t>
            </a:fld>
            <a:endParaRPr lang="ja-JP" altLang="en-US"/>
          </a:p>
        </p:txBody>
      </p:sp>
    </p:spTree>
    <p:extLst>
      <p:ext uri="{BB962C8B-B14F-4D97-AF65-F5344CB8AC3E}">
        <p14:creationId xmlns:p14="http://schemas.microsoft.com/office/powerpoint/2010/main" val="5267639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57D2FF-918E-4E46-A79A-BB066557B2D4}" type="datetime1">
              <a:rPr kumimoji="1" lang="ja-JP" altLang="en-US" smtClean="0"/>
              <a:t>2017/6/19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893281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00E000-5208-41F9-8634-6F1C2DE15AD9}" type="datetime1">
              <a:rPr kumimoji="1" lang="ja-JP" altLang="en-US" smtClean="0"/>
              <a:t>2017/6/19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699671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08029E-74C8-46D1-B631-C6FB3E250A94}" type="datetime1">
              <a:rPr kumimoji="1" lang="ja-JP" altLang="en-US" smtClean="0"/>
              <a:t>2017/6/19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3457450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2520" y="2132856"/>
            <a:ext cx="8915400" cy="1440160"/>
          </a:xfrm>
        </p:spPr>
        <p:txBody>
          <a:bodyPr rtlCol="0">
            <a:normAutofit/>
          </a:bodyPr>
          <a:lstStyle/>
          <a:p>
            <a:pPr fontAlgn="auto">
              <a:spcAft>
                <a:spcPts val="0"/>
              </a:spcAft>
              <a:defRPr/>
            </a:pPr>
            <a:r>
              <a:rPr lang="ja-JP" altLang="en-US" spc="600" dirty="0">
                <a:latin typeface="Meiryo UI" panose="020B0604030504040204" pitchFamily="50" charset="-128"/>
                <a:ea typeface="Meiryo UI" panose="020B0604030504040204" pitchFamily="50" charset="-128"/>
                <a:cs typeface="Meiryo UI" panose="020B0604030504040204" pitchFamily="50" charset="-128"/>
              </a:rPr>
              <a:t>Ａ項目及びＢ項目以外</a:t>
            </a:r>
            <a:r>
              <a:rPr lang="ja-JP" altLang="en-US" spc="6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pc="6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pc="6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pc="600" dirty="0" smtClean="0">
                <a:latin typeface="Meiryo UI" panose="020B0604030504040204" pitchFamily="50" charset="-128"/>
                <a:ea typeface="Meiryo UI" panose="020B0604030504040204" pitchFamily="50" charset="-128"/>
                <a:cs typeface="Meiryo UI" panose="020B0604030504040204" pitchFamily="50" charset="-128"/>
              </a:rPr>
              <a:t>事務</a:t>
            </a:r>
            <a:r>
              <a:rPr lang="ja-JP" altLang="en-US" spc="600"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pc="600" dirty="0" smtClean="0">
                <a:latin typeface="Meiryo UI" panose="020B0604030504040204" pitchFamily="50" charset="-128"/>
                <a:ea typeface="Meiryo UI" panose="020B0604030504040204" pitchFamily="50" charset="-128"/>
                <a:cs typeface="Meiryo UI" panose="020B0604030504040204" pitchFamily="50" charset="-128"/>
              </a:rPr>
              <a:t>の取組みについて</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646112" y="4869160"/>
            <a:ext cx="8915400"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年６月</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Aft>
                <a:spcPts val="0"/>
              </a:spcAft>
              <a:defRPr/>
            </a:pP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推進本部事務局</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a:spLocks noChangeArrowheads="1"/>
          </p:cNvSpPr>
          <p:nvPr/>
        </p:nvSpPr>
        <p:spPr bwMode="auto">
          <a:xfrm>
            <a:off x="7617296" y="764704"/>
            <a:ext cx="1792960" cy="442035"/>
          </a:xfrm>
          <a:prstGeom prst="rect">
            <a:avLst/>
          </a:prstGeom>
          <a:solidFill>
            <a:schemeClr val="bg1"/>
          </a:solidFill>
          <a:ln w="9525">
            <a:solidFill>
              <a:srgbClr val="000000"/>
            </a:solidFill>
            <a:miter lim="800000"/>
            <a:headEnd/>
            <a:tailEnd/>
          </a:ln>
          <a:extLst/>
        </p:spPr>
        <p:txBody>
          <a:bodyPr wrap="square" lIns="36000" tIns="36000" rIns="36000" bIns="3600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dirty="0" smtClean="0">
                <a:solidFill>
                  <a:srgbClr val="000000"/>
                </a:solidFill>
                <a:latin typeface="Meiryo UI" pitchFamily="50" charset="-128"/>
                <a:ea typeface="Meiryo UI" pitchFamily="50" charset="-128"/>
                <a:cs typeface="Meiryo UI" pitchFamily="50" charset="-128"/>
              </a:rPr>
              <a:t>資料４</a:t>
            </a:r>
            <a:endParaRPr lang="en-US" altLang="ja-JP" sz="2400" dirty="0">
              <a:solidFill>
                <a:srgbClr val="000000"/>
              </a:solidFill>
              <a:latin typeface="Meiryo UI" pitchFamily="50" charset="-128"/>
              <a:ea typeface="Meiryo UI" pitchFamily="50" charset="-128"/>
              <a:cs typeface="Meiryo UI" pitchFamily="50" charset="-128"/>
            </a:endParaRPr>
          </a:p>
        </p:txBody>
      </p:sp>
      <p:sp>
        <p:nvSpPr>
          <p:cNvPr id="8" name="テキスト ボックス 5"/>
          <p:cNvSpPr txBox="1">
            <a:spLocks noChangeArrowheads="1"/>
          </p:cNvSpPr>
          <p:nvPr/>
        </p:nvSpPr>
        <p:spPr bwMode="auto">
          <a:xfrm>
            <a:off x="6753200" y="116632"/>
            <a:ext cx="3384376" cy="626701"/>
          </a:xfrm>
          <a:prstGeom prst="rect">
            <a:avLst/>
          </a:prstGeom>
          <a:noFill/>
          <a:ln>
            <a:noFill/>
          </a:ln>
          <a:extLst/>
        </p:spPr>
        <p:txBody>
          <a:bodyPr wrap="square" lIns="36000" tIns="36000" rIns="36000" bIns="36000">
            <a:spAutoFit/>
          </a:bodyPr>
          <a:lst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a:lstStyle>
          <a:p>
            <a:pPr eaLnBrk="1" hangingPunct="1">
              <a:spcBef>
                <a:spcPct val="0"/>
              </a:spcBef>
              <a:buFontTx/>
              <a:buNone/>
            </a:pPr>
            <a:r>
              <a:rPr lang="ja-JP" altLang="en-US" dirty="0" smtClean="0">
                <a:solidFill>
                  <a:srgbClr val="000000"/>
                </a:solidFill>
                <a:latin typeface="Meiryo UI" pitchFamily="50" charset="-128"/>
                <a:ea typeface="Meiryo UI" pitchFamily="50" charset="-128"/>
                <a:cs typeface="Meiryo UI" pitchFamily="50" charset="-128"/>
              </a:rPr>
              <a:t>Ｈ２９．６．２０</a:t>
            </a:r>
            <a:endParaRPr lang="en-US" altLang="ja-JP"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dirty="0" smtClean="0">
                <a:solidFill>
                  <a:srgbClr val="000000"/>
                </a:solidFill>
                <a:latin typeface="Meiryo UI" pitchFamily="50" charset="-128"/>
                <a:ea typeface="Meiryo UI" pitchFamily="50" charset="-128"/>
                <a:cs typeface="Meiryo UI" pitchFamily="50" charset="-128"/>
              </a:rPr>
              <a:t>第９回</a:t>
            </a:r>
            <a:r>
              <a:rPr lang="ja-JP" altLang="en-US" dirty="0">
                <a:solidFill>
                  <a:srgbClr val="000000"/>
                </a:solidFill>
                <a:latin typeface="Meiryo UI" pitchFamily="50" charset="-128"/>
                <a:ea typeface="Meiryo UI" pitchFamily="50" charset="-128"/>
                <a:cs typeface="Meiryo UI" pitchFamily="50" charset="-128"/>
              </a:rPr>
              <a:t>副首都推進本部会議</a:t>
            </a:r>
            <a:endParaRPr lang="en-US" altLang="ja-JP"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39729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12640" y="620688"/>
            <a:ext cx="4938524" cy="934478"/>
          </a:xfrm>
          <a:prstGeom prst="rect">
            <a:avLst/>
          </a:prstGeom>
        </p:spPr>
        <p:txBody>
          <a:bodyPr wrap="square" lIns="36000" tIns="36000" rIns="36000" bIns="36000">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取組みの開始</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171450" indent="-171450">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Ａ項目及び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項目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以外のすべての事務事業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ついて、住民サービスの向上と行政の効率化を図るなどの観点から、副知事・副市長、部局</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長マネジメントのもと、府市連携の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自律的に進める体制を構築し、府市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担当課間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で協議を進めていく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ことを確認</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
          <p:cNvSpPr txBox="1">
            <a:spLocks noChangeArrowheads="1"/>
          </p:cNvSpPr>
          <p:nvPr/>
        </p:nvSpPr>
        <p:spPr bwMode="auto">
          <a:xfrm>
            <a:off x="200472" y="807676"/>
            <a:ext cx="144016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年２月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（第６回大阪府市</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統合本部会議）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712640" y="1521544"/>
            <a:ext cx="5472608" cy="611312"/>
          </a:xfrm>
          <a:prstGeom prst="rect">
            <a:avLst/>
          </a:prstGeom>
        </p:spPr>
        <p:txBody>
          <a:bodyPr wrap="square" lIns="36000" tIns="36000" rIns="36000" bIns="36000">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当初</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の取組みの整理</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171450" indent="-171450">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年２月の方針を受けて、平成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年８⽉末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時点における</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187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件の取組を整理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（うち、実施合意に至ったもの　８４件、合意に向けて協議継続中のもの　１０３件</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200472" y="668431"/>
            <a:ext cx="1440160" cy="816353"/>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5474" y="44624"/>
            <a:ext cx="9921478" cy="504056"/>
          </a:xfrm>
          <a:prstGeom prst="rect">
            <a:avLst/>
          </a:prstGeom>
          <a:gradFill>
            <a:gsLst>
              <a:gs pos="0">
                <a:schemeClr val="accent1">
                  <a:lumMod val="60000"/>
                  <a:lumOff val="40000"/>
                </a:schemeClr>
              </a:gs>
              <a:gs pos="50000">
                <a:schemeClr val="bg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2262" tIns="46131" rIns="92262" bIns="46131" anchor="ctr"/>
          <a:lstStyle/>
          <a:p>
            <a:pPr algn="ctr">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これまでの経緯</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784648" y="3933056"/>
            <a:ext cx="6336704" cy="765200"/>
          </a:xfrm>
          <a:prstGeom prst="rect">
            <a:avLst/>
          </a:prstGeom>
        </p:spPr>
        <p:txBody>
          <a:bodyPr wrap="square" lIns="36000" tIns="36000" rIns="36000" bIns="36000">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取組みの自己点検</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171450" indent="-171450">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前回の取組みについて、府市担当部局において、自己点検を実施。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189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件</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のうち、</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136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件が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実施合意に至って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いるなどの報告があった。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副首都推進本部会議において、次のとおり進めていくことを確認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4"/>
          <p:cNvSpPr txBox="1">
            <a:spLocks noChangeArrowheads="1"/>
          </p:cNvSpPr>
          <p:nvPr/>
        </p:nvSpPr>
        <p:spPr bwMode="auto">
          <a:xfrm>
            <a:off x="200471" y="2269435"/>
            <a:ext cx="155609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回大阪府市</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統合本部会議）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672" y="2348880"/>
            <a:ext cx="5328592" cy="1511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テキスト ボックス 4"/>
          <p:cNvSpPr txBox="1">
            <a:spLocks noChangeArrowheads="1"/>
          </p:cNvSpPr>
          <p:nvPr/>
        </p:nvSpPr>
        <p:spPr bwMode="auto">
          <a:xfrm>
            <a:off x="200473" y="4145994"/>
            <a:ext cx="146529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年１月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（第８回副首都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推進本部会議）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225603" y="5949165"/>
            <a:ext cx="1440160" cy="432163"/>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4"/>
          <p:cNvSpPr txBox="1">
            <a:spLocks noChangeArrowheads="1"/>
          </p:cNvSpPr>
          <p:nvPr/>
        </p:nvSpPr>
        <p:spPr bwMode="auto">
          <a:xfrm>
            <a:off x="300565" y="6021173"/>
            <a:ext cx="1268059" cy="288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年６月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944216" y="2132856"/>
            <a:ext cx="4953000" cy="211203"/>
          </a:xfrm>
          <a:prstGeom prst="rect">
            <a:avLst/>
          </a:prstGeom>
        </p:spPr>
        <p:txBody>
          <a:bodyPr lIns="36000" tIns="36000" rIns="36000" bIns="36000">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内訳</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括弧書きは、取組件数の内数で実施合意に至った件数　</a:t>
            </a:r>
          </a:p>
        </p:txBody>
      </p:sp>
      <p:sp>
        <p:nvSpPr>
          <p:cNvPr id="38" name="正方形/長方形 37"/>
          <p:cNvSpPr/>
          <p:nvPr/>
        </p:nvSpPr>
        <p:spPr>
          <a:xfrm>
            <a:off x="8018200" y="3861048"/>
            <a:ext cx="1186512" cy="226591"/>
          </a:xfrm>
          <a:prstGeom prst="rect">
            <a:avLst/>
          </a:prstGeom>
        </p:spPr>
        <p:txBody>
          <a:bodyPr wrap="square" lIns="36000" tIns="36000" rIns="36000" bIns="36000">
            <a:spAutoFit/>
          </a:bodyPr>
          <a:lstStyle/>
          <a:p>
            <a:r>
              <a:rPr lang="en-US" altLang="ja-JP"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自己点検の結果］</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1784648" y="5939293"/>
            <a:ext cx="5904656" cy="442035"/>
          </a:xfrm>
          <a:prstGeom prst="rect">
            <a:avLst/>
          </a:prstGeom>
        </p:spPr>
        <p:txBody>
          <a:bodyPr wrap="square" lIns="36000" tIns="36000" rIns="36000" bIns="36000">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今回の再整理</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171450" indent="-171450">
              <a:buFont typeface="Wingdings" panose="05000000000000000000" pitchFamily="2" charset="2"/>
              <a:buChar char="u"/>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副首都推進局において、横断的な視点から、取組みの進捗状況や取組みの効果を把握</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344488" y="6516052"/>
            <a:ext cx="5529064" cy="369332"/>
          </a:xfrm>
          <a:prstGeom prst="rect">
            <a:avLst/>
          </a:prstGeom>
        </p:spPr>
        <p:txBody>
          <a:bodyPr wrap="square">
            <a:spAutoFit/>
          </a:bodyPr>
          <a:lstStyle/>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Ａ</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項目：経営</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形態の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見直し、Ｂ項目：類似</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・重複している行政</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サービス</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分割した項目（評価委員会の一元化）があるため、平成</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年９月の整理から増加（</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187</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189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件</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200472" y="1556792"/>
            <a:ext cx="1440160" cy="2224811"/>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200472" y="4005064"/>
            <a:ext cx="1440160" cy="934478"/>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52584" y="4099927"/>
            <a:ext cx="1580936" cy="964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スライド番号プレースホルダー 6"/>
          <p:cNvSpPr>
            <a:spLocks noGrp="1"/>
          </p:cNvSpPr>
          <p:nvPr>
            <p:ph type="sldNum" sz="quarter" idx="12"/>
          </p:nvPr>
        </p:nvSpPr>
        <p:spPr/>
        <p:txBody>
          <a:bodyPr/>
          <a:lstStyle/>
          <a:p>
            <a:fld id="{332B89BA-0626-4C5F-BBA1-5BAF3B5A8C86}" type="slidenum">
              <a:rPr kumimoji="1" lang="ja-JP" altLang="en-US" smtClean="0">
                <a:latin typeface="+mn-ea"/>
                <a:ea typeface="+mn-ea"/>
              </a:rPr>
              <a:t>1</a:t>
            </a:fld>
            <a:endParaRPr kumimoji="1" lang="ja-JP" altLang="en-US" dirty="0">
              <a:latin typeface="+mn-ea"/>
              <a:ea typeface="+mn-ea"/>
            </a:endParaRPr>
          </a:p>
        </p:txBody>
      </p:sp>
      <p:pic>
        <p:nvPicPr>
          <p:cNvPr id="22" name="図 14" descr="図1.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041232" y="620688"/>
            <a:ext cx="2790014" cy="1550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p:cNvSpPr txBox="1"/>
          <p:nvPr/>
        </p:nvSpPr>
        <p:spPr>
          <a:xfrm>
            <a:off x="1784648" y="5106555"/>
            <a:ext cx="7848872" cy="626701"/>
          </a:xfrm>
          <a:prstGeom prst="rect">
            <a:avLst/>
          </a:prstGeom>
          <a:noFill/>
          <a:ln>
            <a:noFill/>
            <a:prstDash val="sysDot"/>
          </a:ln>
        </p:spPr>
        <p:txBody>
          <a:bodyPr wrap="square" lIns="36000" tIns="36000" rIns="36000" bIns="36000" rtlCol="0">
            <a:spAutoFit/>
          </a:bodyPr>
          <a:lstStyle/>
          <a:p>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副知事・副市長からの指示</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副首都推進本部会議における議論を踏まえて、副知事・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市長から副首都推進局に再整理をするよう指示。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（指示内容）・府市間の協議状況等について精査を行うこと　・取組みの効果を調査すること　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819847" y="4617139"/>
            <a:ext cx="6435567" cy="430887"/>
          </a:xfrm>
          <a:prstGeom prst="rect">
            <a:avLst/>
          </a:prstGeom>
        </p:spPr>
        <p:txBody>
          <a:bodyPr wrap="square">
            <a:spAutoFit/>
          </a:bodyPr>
          <a:lstStyle/>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複数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の部局において同種の事務事業が⾏われている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なか、副首都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推進局に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おいて横断的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な視点で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再確認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副知事・副市⻑会議にも諮りながら、部局⻑マネジメントのもとでの府市間の連携を促進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225603" y="5248045"/>
            <a:ext cx="1440160" cy="432163"/>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4"/>
          <p:cNvSpPr txBox="1">
            <a:spLocks noChangeArrowheads="1"/>
          </p:cNvSpPr>
          <p:nvPr/>
        </p:nvSpPr>
        <p:spPr bwMode="auto">
          <a:xfrm>
            <a:off x="300565" y="5320053"/>
            <a:ext cx="1268059" cy="288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年２月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0878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0"/>
          <p:cNvGraphicFramePr>
            <a:graphicFrameLocks noGrp="1"/>
          </p:cNvGraphicFramePr>
          <p:nvPr>
            <p:extLst>
              <p:ext uri="{D42A27DB-BD31-4B8C-83A1-F6EECF244321}">
                <p14:modId xmlns:p14="http://schemas.microsoft.com/office/powerpoint/2010/main" val="58473190"/>
              </p:ext>
            </p:extLst>
          </p:nvPr>
        </p:nvGraphicFramePr>
        <p:xfrm>
          <a:off x="1208584" y="3645024"/>
          <a:ext cx="8208912" cy="2411054"/>
        </p:xfrm>
        <a:graphic>
          <a:graphicData uri="http://schemas.openxmlformats.org/drawingml/2006/table">
            <a:tbl>
              <a:tblPr firstRow="1" bandRow="1">
                <a:tableStyleId>{93296810-A885-4BE3-A3E7-6D5BEEA58F35}</a:tableStyleId>
              </a:tblPr>
              <a:tblGrid>
                <a:gridCol w="282232"/>
                <a:gridCol w="296833"/>
                <a:gridCol w="5253583"/>
                <a:gridCol w="792088"/>
                <a:gridCol w="1584176"/>
              </a:tblGrid>
              <a:tr h="231253">
                <a:tc>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分類</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項目数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引き続き進捗を</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把握するもの</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r>
              <a:tr h="391544">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①</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・府</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市</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間で</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連携</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を行い、効果が認められる</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もの</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1200" b="0" i="0" u="none" strike="noStrike" dirty="0" err="1"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91544">
                <a:tc v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1200" strike="sngStrike"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更なる</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連携の可能性を検討</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でき</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るもの</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（人事交流など）</a:t>
                      </a:r>
                      <a:endParaRPr lang="ja-JP" altLang="ja-JP" sz="1200" strike="sngStrike"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43759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②</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協議中又は</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連携予定のもの</a:t>
                      </a: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1544">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③</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just">
                        <a:spcAft>
                          <a:spcPts val="0"/>
                        </a:spcAft>
                      </a:pP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新たな大都市制度への移行を前提に検討する</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もの</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38</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1544">
                <a:tc>
                  <a:txBody>
                    <a:bodyPr/>
                    <a:lstStyle/>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④</a:t>
                      </a:r>
                      <a:endPar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just">
                        <a:spcAft>
                          <a:spcPts val="0"/>
                        </a:spcAft>
                      </a:pP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当初の整理（</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24</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９月</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以降</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の状況の変化により</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、連携</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ができなくなったもの</a:t>
                      </a:r>
                    </a:p>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・府</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市</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間で協議の結果、連携にメ</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リット</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が</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認められ</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ない</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もの</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200" b="0" i="0" u="none" strike="noStrike" dirty="0" err="1"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3" name="正方形/長方形 32"/>
          <p:cNvSpPr/>
          <p:nvPr/>
        </p:nvSpPr>
        <p:spPr>
          <a:xfrm>
            <a:off x="-15474" y="44624"/>
            <a:ext cx="9921478" cy="504056"/>
          </a:xfrm>
          <a:prstGeom prst="rect">
            <a:avLst/>
          </a:prstGeom>
          <a:gradFill>
            <a:gsLst>
              <a:gs pos="0">
                <a:schemeClr val="accent1">
                  <a:lumMod val="60000"/>
                  <a:lumOff val="40000"/>
                </a:schemeClr>
              </a:gs>
              <a:gs pos="50000">
                <a:schemeClr val="bg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2262" tIns="46131" rIns="92262" bIns="46131" anchor="ctr"/>
          <a:lstStyle/>
          <a:p>
            <a:pPr algn="ctr">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副首都推進局による再整理（取組み状況）</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914338" y="816967"/>
            <a:ext cx="8991666" cy="307777"/>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○副知事・副市長会議の下でのメリハリをつけた進捗管理に資するため、副首都推進局が全項目の取組み状況を評価</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992560" y="1844824"/>
            <a:ext cx="8568952" cy="811367"/>
          </a:xfrm>
          <a:prstGeom prst="rect">
            <a:avLst/>
          </a:prstGeom>
          <a:ln>
            <a:solidFill>
              <a:schemeClr val="tx1"/>
            </a:solidFill>
            <a:prstDash val="sysDot"/>
          </a:ln>
        </p:spPr>
        <p:txBody>
          <a:bodyPr wrap="square" lIns="36000" tIns="36000" rIns="36000" bIns="3600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［具体的な手順］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　全項目を</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業務分野に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分類</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②　業務分野毎での比較</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において</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連携が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進んでいないと思われる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項目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連携できない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理由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や更なる連携の可否等について、確認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③　②の結果を踏まえて、全ての項目を、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以下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分類に整理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854232" y="3284984"/>
            <a:ext cx="2946640" cy="307777"/>
          </a:xfrm>
          <a:prstGeom prst="rect">
            <a:avLst/>
          </a:prstGeom>
        </p:spPr>
        <p:txBody>
          <a:bodyPr wrap="non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［副首都推進局による整理の結果］</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11073" y="794446"/>
            <a:ext cx="737471" cy="330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28565" y="1340768"/>
            <a:ext cx="719979" cy="3495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手法</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913409" y="1268760"/>
            <a:ext cx="8648103"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○副首都推進本部会議、副知事・副市長からの指示を踏まえ、同種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の事務事業（業務分野）毎の比較</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なる連携の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可能性の検討を通じて、全ての項目の取組み状況や取組み効果を把握</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7761312" y="3383414"/>
            <a:ext cx="1803772" cy="261610"/>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年３月末時点＞</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8337376" y="6093296"/>
            <a:ext cx="1299716" cy="26161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括弧書きは内数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スライド番号プレースホルダー 6"/>
          <p:cNvSpPr>
            <a:spLocks noGrp="1"/>
          </p:cNvSpPr>
          <p:nvPr>
            <p:ph type="sldNum" sz="quarter" idx="12"/>
          </p:nvPr>
        </p:nvSpPr>
        <p:spPr>
          <a:xfrm>
            <a:off x="7473280" y="6473403"/>
            <a:ext cx="2311400" cy="365125"/>
          </a:xfrm>
        </p:spPr>
        <p:txBody>
          <a:bodyPr/>
          <a:lstStyle/>
          <a:p>
            <a:fld id="{332B89BA-0626-4C5F-BBA1-5BAF3B5A8C86}" type="slidenum">
              <a:rPr kumimoji="1" lang="ja-JP" altLang="en-US" smtClean="0">
                <a:latin typeface="+mn-ea"/>
                <a:ea typeface="+mn-ea"/>
              </a:rPr>
              <a:t>2</a:t>
            </a:fld>
            <a:endParaRPr kumimoji="1" lang="ja-JP" altLang="en-US" dirty="0">
              <a:latin typeface="+mn-ea"/>
              <a:ea typeface="+mn-ea"/>
            </a:endParaRPr>
          </a:p>
        </p:txBody>
      </p:sp>
    </p:spTree>
    <p:extLst>
      <p:ext uri="{BB962C8B-B14F-4D97-AF65-F5344CB8AC3E}">
        <p14:creationId xmlns:p14="http://schemas.microsoft.com/office/powerpoint/2010/main" val="4163123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雲 5"/>
          <p:cNvSpPr/>
          <p:nvPr/>
        </p:nvSpPr>
        <p:spPr>
          <a:xfrm rot="5400000">
            <a:off x="6911523" y="3444654"/>
            <a:ext cx="4896544" cy="976804"/>
          </a:xfrm>
          <a:prstGeom prst="cloud">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72480" y="2031226"/>
            <a:ext cx="4503156" cy="4278094"/>
          </a:xfrm>
          <a:prstGeom prst="rect">
            <a:avLst/>
          </a:prstGeom>
          <a:noFill/>
        </p:spPr>
        <p:txBody>
          <a:bodyPr wrap="none" rtlCol="0">
            <a:spAutoFit/>
          </a:bodyPr>
          <a:lstStyle/>
          <a:p>
            <a:pPr marL="285750" indent="-285750">
              <a:buFont typeface="Wingdings" panose="05000000000000000000" pitchFamily="2" charset="2"/>
              <a:buChar char="n"/>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相談、申請などの手続きが</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回で済む</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支援情報</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などの行政情報の一覧性が高まる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より質の高いサービスを受ける可能性が高まる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政策の整合性が確保され、施策・事業の質が</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向上する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職員</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の資質向上が期待できる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施設使用料の減少、重複事務の解消などにより、</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財政</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負担・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業務負担が軽減</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される</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992060" y="1917292"/>
            <a:ext cx="3201300" cy="4320020"/>
          </a:xfrm>
          <a:prstGeom prst="rect">
            <a:avLst/>
          </a:prstGeom>
          <a:noFill/>
          <a:ln>
            <a:solidFill>
              <a:schemeClr val="tx1"/>
            </a:solidFill>
            <a:prstDash val="sysDot"/>
          </a:ln>
        </p:spPr>
        <p:txBody>
          <a:bodyPr wrap="square" lIns="36000" tIns="36000" rIns="36000" bIns="36000"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（業務分野と具体例）</a:t>
            </a: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窓口の一元化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（例）法人関係税の窓口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統合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により、手続きの負担が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軽減</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情報発信の共同実施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（例）企業支援情報の共同発信により、府市の支援</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情報を一覧性を持って閲覧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普及啓発活動の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共同実施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）府市共同で、セミナー開催やイベントへの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出展を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ことで、効果的な周知・啓発を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計画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・指針等の統一化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（例）成長戦略の統一化により、統一した方針</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施策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・事業を実施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の共同実施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（例）土木・用地事務研修の共同実施により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、ノウハウ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を共有できる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とともに、運営負担を軽減</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事務所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の統合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（例）東京事務所の一体運営により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、事務所</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経費の縮減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につながるとともに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、事務所</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機能が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272480" y="764704"/>
            <a:ext cx="9439161" cy="307777"/>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○連携できている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もの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、住民の利便性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向上やサービスの向上、行政の効率化といった効果が生まれている。</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15474" y="44624"/>
            <a:ext cx="9921478" cy="504056"/>
          </a:xfrm>
          <a:prstGeom prst="rect">
            <a:avLst/>
          </a:prstGeom>
          <a:gradFill>
            <a:gsLst>
              <a:gs pos="0">
                <a:schemeClr val="accent1">
                  <a:lumMod val="60000"/>
                  <a:lumOff val="40000"/>
                </a:schemeClr>
              </a:gs>
              <a:gs pos="50000">
                <a:schemeClr val="bg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2262" tIns="46131" rIns="92262" bIns="46131" anchor="ctr"/>
          <a:lstStyle/>
          <a:p>
            <a:pPr algn="ctr">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副首都推進局</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よる再整理（取組み効果）</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スライド番号プレースホルダー 1"/>
          <p:cNvSpPr>
            <a:spLocks noGrp="1"/>
          </p:cNvSpPr>
          <p:nvPr>
            <p:ph type="sldNum" sz="quarter" idx="12"/>
          </p:nvPr>
        </p:nvSpPr>
        <p:spPr>
          <a:xfrm>
            <a:off x="7473280" y="6473403"/>
            <a:ext cx="2311400" cy="365125"/>
          </a:xfrm>
        </p:spPr>
        <p:txBody>
          <a:bodyPr/>
          <a:lstStyle/>
          <a:p>
            <a:fld id="{332B89BA-0626-4C5F-BBA1-5BAF3B5A8C86}" type="slidenum">
              <a:rPr kumimoji="1" lang="ja-JP" altLang="en-US" sz="1400" b="1" smtClean="0">
                <a:solidFill>
                  <a:schemeClr val="tx1"/>
                </a:solidFill>
                <a:latin typeface="+mn-ea"/>
                <a:ea typeface="+mn-ea"/>
              </a:rPr>
              <a:t>3</a:t>
            </a:fld>
            <a:endParaRPr kumimoji="1" lang="ja-JP" altLang="en-US" sz="1400" b="1">
              <a:solidFill>
                <a:schemeClr val="tx1"/>
              </a:solidFill>
              <a:latin typeface="+mn-ea"/>
              <a:ea typeface="+mn-ea"/>
            </a:endParaRPr>
          </a:p>
        </p:txBody>
      </p:sp>
      <p:sp>
        <p:nvSpPr>
          <p:cNvPr id="23" name="二等辺三角形 22"/>
          <p:cNvSpPr/>
          <p:nvPr/>
        </p:nvSpPr>
        <p:spPr>
          <a:xfrm rot="5400000">
            <a:off x="6372138" y="3954081"/>
            <a:ext cx="4608510" cy="390000"/>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9187165" y="2413414"/>
            <a:ext cx="374347" cy="3535866"/>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lIns="36000" tIns="36000" rIns="36000" bIns="36000" rtlCol="0" anchor="ctr"/>
          <a:lstStyle/>
          <a:p>
            <a:pPr algn="ct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住民サービスの向上・行政の効率化</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 name="正方形/長方形 1"/>
          <p:cNvSpPr/>
          <p:nvPr/>
        </p:nvSpPr>
        <p:spPr>
          <a:xfrm>
            <a:off x="272480" y="1412776"/>
            <a:ext cx="8064896" cy="37788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取組み効果</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272480" y="1412776"/>
            <a:ext cx="8064896" cy="5256584"/>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8003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5474" y="44624"/>
            <a:ext cx="9921478" cy="504056"/>
          </a:xfrm>
          <a:prstGeom prst="rect">
            <a:avLst/>
          </a:prstGeom>
          <a:gradFill>
            <a:gsLst>
              <a:gs pos="0">
                <a:schemeClr val="accent1">
                  <a:lumMod val="60000"/>
                  <a:lumOff val="40000"/>
                </a:schemeClr>
              </a:gs>
              <a:gs pos="50000">
                <a:schemeClr val="bg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2262" tIns="46131" rIns="92262" bIns="46131" anchor="ctr"/>
          <a:lstStyle/>
          <a:p>
            <a:pPr algn="ctr">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副知事・副市長会議の総括</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560512" y="1144949"/>
            <a:ext cx="8640960" cy="4997128"/>
          </a:xfrm>
          <a:prstGeom prst="rect">
            <a:avLst/>
          </a:prstGeom>
          <a:ln>
            <a:solidFill>
              <a:schemeClr val="accent1"/>
            </a:solidFill>
          </a:ln>
        </p:spPr>
        <p:txBody>
          <a:bodyPr wrap="square" lIns="36000" tIns="36000" rIns="36000" bIns="36000">
            <a:spAutoFit/>
          </a:bodyPr>
          <a:lstStyle/>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今回</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の再整理によって、</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項目及び</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項目以外の事務事業の対象となった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189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件の取組みのうち、</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134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件（７割</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以上）において、「連携できている」ことが確認された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。また、７件については、検討の終了理由が合理的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と判断され、進捗管理の対象から除外</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こと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が確認された。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取組みにより、①住民の利便性の向上、②サービスの向上、③事務の効率化といった具体的な効果が発現するなど、府・市の行政全般において、効率的・効果的な業務運営の見直しが大きく進展した。また、府市の担当課が、関係業務について詳細まで情報を共有し、意見を交換することを通じて、府市の連携意識の浸透が図られ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更に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は、（先の副首都推進本部会議において報告があったように、）万博誘致や</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の推進など、新規で行われる事業については、府市が共同で実施することが前提に取り組まれているなど、積極的な事例も確認された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今回</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、このような進捗状況を踏まえ、現段階で総括を行い、この取組みで強化された府市の連携機能を更に活かし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kern="100" dirty="0" smtClean="0">
                <a:latin typeface="Meiryo UI" panose="020B0604030504040204" pitchFamily="50" charset="-128"/>
                <a:ea typeface="Meiryo UI" panose="020B0604030504040204" pitchFamily="50" charset="-128"/>
                <a:cs typeface="Meiryo UI" panose="020B0604030504040204" pitchFamily="50" charset="-128"/>
              </a:rPr>
              <a:t>更</a:t>
            </a:r>
            <a:r>
              <a:rPr lang="ja-JP" altLang="en-US" sz="1600" kern="100" dirty="0">
                <a:latin typeface="Meiryo UI" panose="020B0604030504040204" pitchFamily="50" charset="-128"/>
                <a:ea typeface="Meiryo UI" panose="020B0604030504040204" pitchFamily="50" charset="-128"/>
                <a:cs typeface="Meiryo UI" panose="020B0604030504040204" pitchFamily="50" charset="-128"/>
              </a:rPr>
              <a:t>なる</a:t>
            </a:r>
            <a:r>
              <a:rPr lang="ja-JP" altLang="ja-JP" sz="1600" kern="100" dirty="0">
                <a:latin typeface="Meiryo UI" panose="020B0604030504040204" pitchFamily="50" charset="-128"/>
                <a:ea typeface="Meiryo UI" panose="020B0604030504040204" pitchFamily="50" charset="-128"/>
                <a:cs typeface="Meiryo UI" panose="020B0604030504040204" pitchFamily="50" charset="-128"/>
              </a:rPr>
              <a:t>連携の可能性を検討</a:t>
            </a:r>
            <a:r>
              <a:rPr lang="ja-JP" altLang="en-US" sz="1600" kern="100" dirty="0">
                <a:latin typeface="Meiryo UI" panose="020B0604030504040204" pitchFamily="50" charset="-128"/>
                <a:ea typeface="Meiryo UI" panose="020B0604030504040204" pitchFamily="50" charset="-128"/>
                <a:cs typeface="Meiryo UI" panose="020B0604030504040204" pitchFamily="50" charset="-128"/>
              </a:rPr>
              <a:t>でき</a:t>
            </a:r>
            <a:r>
              <a:rPr lang="ja-JP" altLang="ja-JP" sz="1600" kern="100" dirty="0">
                <a:latin typeface="Meiryo UI" panose="020B0604030504040204" pitchFamily="50" charset="-128"/>
                <a:ea typeface="Meiryo UI" panose="020B0604030504040204" pitchFamily="50" charset="-128"/>
                <a:cs typeface="Meiryo UI" panose="020B0604030504040204" pitchFamily="50" charset="-128"/>
              </a:rPr>
              <a:t>る</a:t>
            </a:r>
            <a:r>
              <a:rPr lang="ja-JP" altLang="ja-JP" sz="1600" kern="100" dirty="0" smtClean="0">
                <a:latin typeface="Meiryo UI" panose="020B0604030504040204" pitchFamily="50" charset="-128"/>
                <a:ea typeface="Meiryo UI" panose="020B0604030504040204" pitchFamily="50" charset="-128"/>
                <a:cs typeface="Meiryo UI" panose="020B0604030504040204" pitchFamily="50" charset="-128"/>
              </a:rPr>
              <a:t>もの</a:t>
            </a:r>
            <a:r>
              <a:rPr lang="ja-JP" altLang="en-US" sz="1600" kern="100" dirty="0" smtClean="0">
                <a:latin typeface="Meiryo UI" panose="020B0604030504040204" pitchFamily="50" charset="-128"/>
                <a:ea typeface="Meiryo UI" panose="020B0604030504040204" pitchFamily="50" charset="-128"/>
                <a:cs typeface="Meiryo UI" panose="020B0604030504040204" pitchFamily="50" charset="-128"/>
              </a:rPr>
              <a:t>（３件）」、</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協議中又は連携予定のもの（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件</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新たな大都市制度への移行を前提に検討するもの（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件</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」については、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本会議のマネジメント対象として、事務局（副首都推進局</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）において、進捗状況を把握して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いく</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今後は、今回対象となったような個別事業の連携に留まらず、大阪全体の都市機能を高めるような部局長マネジメントによる政策レベルの連携を府市で深め、更なる発展を目指す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1"/>
          <p:cNvSpPr txBox="1">
            <a:spLocks/>
          </p:cNvSpPr>
          <p:nvPr/>
        </p:nvSpPr>
        <p:spPr>
          <a:xfrm>
            <a:off x="7473280" y="6473403"/>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32B89BA-0626-4C5F-BBA1-5BAF3B5A8C86}" type="slidenum">
              <a:rPr lang="ja-JP" altLang="en-US" sz="1400" b="1" smtClean="0">
                <a:solidFill>
                  <a:schemeClr val="tx1"/>
                </a:solidFill>
              </a:rPr>
              <a:pPr/>
              <a:t>4</a:t>
            </a:fld>
            <a:endParaRPr lang="ja-JP" altLang="en-US" sz="1400" b="1" dirty="0">
              <a:solidFill>
                <a:schemeClr val="tx1"/>
              </a:solidFill>
            </a:endParaRPr>
          </a:p>
        </p:txBody>
      </p:sp>
    </p:spTree>
    <p:extLst>
      <p:ext uri="{BB962C8B-B14F-4D97-AF65-F5344CB8AC3E}">
        <p14:creationId xmlns:p14="http://schemas.microsoft.com/office/powerpoint/2010/main" val="2311396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1049</TotalTime>
  <Words>1019</Words>
  <Application>Microsoft Office PowerPoint</Application>
  <PresentationFormat>A4 210 x 297 mm</PresentationFormat>
  <Paragraphs>134</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Ａ項目及びＢ項目以外の 事務事業の取組みについて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Batchadmin</dc:creator>
  <cp:lastModifiedBy>Batchadmin</cp:lastModifiedBy>
  <cp:revision>189</cp:revision>
  <cp:lastPrinted>2017-06-15T02:41:56Z</cp:lastPrinted>
  <dcterms:created xsi:type="dcterms:W3CDTF">2017-04-13T06:30:57Z</dcterms:created>
  <dcterms:modified xsi:type="dcterms:W3CDTF">2017-06-19T11:59:13Z</dcterms:modified>
</cp:coreProperties>
</file>