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2" r:id="rId2"/>
    <p:sldId id="266" r:id="rId3"/>
  </p:sldIdLst>
  <p:sldSz cx="12801600" cy="9601200" type="A3"/>
  <p:notesSz cx="6807200" cy="9939338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0119" autoAdjust="0"/>
    <p:restoredTop sz="97842" autoAdjust="0"/>
  </p:normalViewPr>
  <p:slideViewPr>
    <p:cSldViewPr>
      <p:cViewPr>
        <p:scale>
          <a:sx n="100" d="100"/>
          <a:sy n="100" d="100"/>
        </p:scale>
        <p:origin x="1716" y="-72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6" cy="496967"/>
          </a:xfrm>
          <a:prstGeom prst="rect">
            <a:avLst/>
          </a:prstGeom>
        </p:spPr>
        <p:txBody>
          <a:bodyPr vert="horz" lIns="95672" tIns="47837" rIns="95672" bIns="4783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5672" tIns="47837" rIns="95672" bIns="47837" rtlCol="0"/>
          <a:lstStyle>
            <a:lvl1pPr algn="r">
              <a:defRPr sz="1200"/>
            </a:lvl1pPr>
          </a:lstStyle>
          <a:p>
            <a:fld id="{DA5716A0-B5DA-418B-B81B-AF92FDF8047B}" type="datetimeFigureOut">
              <a:rPr kumimoji="1" lang="ja-JP" altLang="en-US" smtClean="0"/>
              <a:t>2017/6/12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72" tIns="47837" rIns="95672" bIns="4783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8"/>
            <a:ext cx="5445760" cy="4472702"/>
          </a:xfrm>
          <a:prstGeom prst="rect">
            <a:avLst/>
          </a:prstGeom>
        </p:spPr>
        <p:txBody>
          <a:bodyPr vert="horz" lIns="95672" tIns="47837" rIns="95672" bIns="4783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6" cy="496967"/>
          </a:xfrm>
          <a:prstGeom prst="rect">
            <a:avLst/>
          </a:prstGeom>
        </p:spPr>
        <p:txBody>
          <a:bodyPr vert="horz" lIns="95672" tIns="47837" rIns="95672" bIns="4783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6"/>
            <a:ext cx="2949786" cy="496967"/>
          </a:xfrm>
          <a:prstGeom prst="rect">
            <a:avLst/>
          </a:prstGeom>
        </p:spPr>
        <p:txBody>
          <a:bodyPr vert="horz" lIns="95672" tIns="47837" rIns="95672" bIns="47837" rtlCol="0" anchor="b"/>
          <a:lstStyle>
            <a:lvl1pPr algn="r">
              <a:defRPr sz="1200"/>
            </a:lvl1pPr>
          </a:lstStyle>
          <a:p>
            <a:fld id="{7154AD5B-4E08-44F9-A660-7B92ED9DC5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2521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2017/6/12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2017/6/12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2017/6/12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2017/6/12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2017/6/12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2017/6/12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2017/6/12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2017/6/12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2017/6/12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2017/6/12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2017/6/12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2017/6/12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テキスト ボックス 172"/>
          <p:cNvSpPr txBox="1"/>
          <p:nvPr/>
        </p:nvSpPr>
        <p:spPr>
          <a:xfrm>
            <a:off x="6472808" y="8580501"/>
            <a:ext cx="6192688" cy="938719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  <a:alpha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2" name="テキスト ボックス 171"/>
          <p:cNvSpPr txBox="1"/>
          <p:nvPr/>
        </p:nvSpPr>
        <p:spPr>
          <a:xfrm>
            <a:off x="6472808" y="6456984"/>
            <a:ext cx="6192688" cy="1836000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  <a:alpha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6472808" y="552128"/>
            <a:ext cx="6192688" cy="5580000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  <a:alpha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136104" y="2172280"/>
            <a:ext cx="5940000" cy="540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大阪のポテンシャルを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活かして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次の４つの役割を果たす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460432" y="4512568"/>
            <a:ext cx="5400016" cy="864096"/>
          </a:xfrm>
          <a:prstGeom prst="rect">
            <a:avLst/>
          </a:prstGeom>
          <a:noFill/>
          <a:ln w="2540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4000"/>
              </a:lnSpc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副首都・大阪は、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東京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とは異なる個性・新たな価値観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をもって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世界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で存在感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を発揮する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東西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二極の一極」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として、平時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にも非常時にも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日本の未来を支え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、けん引する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成長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エンジン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の役割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果たす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ことをめざす。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136104" y="1164296"/>
            <a:ext cx="5940000" cy="7559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国際競争力を持つ複数の拠点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創出し、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全体の成長をけん引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</a:p>
          <a:p>
            <a:pPr>
              <a:lnSpc>
                <a:spcPct val="1500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○東京以外にも日本を支える拠点都市を戦略的に確立し、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国土の強靭性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を高める。</a:t>
            </a:r>
            <a:endParaRPr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○地域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の自己決定・自己責任に基づく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分権型の仕組みへの転換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を先導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64784" y="660160"/>
            <a:ext cx="6187518" cy="5471967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0" y="0"/>
            <a:ext cx="12803188" cy="3960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副首都ビジョン</a:t>
            </a:r>
            <a:r>
              <a:rPr lang="ja-JP" altLang="en-US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～副首都・大阪に向けた中長期的な取組み方向～</a:t>
            </a:r>
            <a:r>
              <a:rPr lang="ja-JP" alt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</a:t>
            </a:r>
            <a:r>
              <a:rPr lang="ja-JP" alt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概要</a:t>
            </a:r>
            <a:r>
              <a:rPr lang="en-US" altLang="ja-JP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】</a:t>
            </a:r>
            <a:r>
              <a:rPr lang="ja-JP" alt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ja-JP" altLang="en-US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64784" y="516160"/>
            <a:ext cx="6187518" cy="288000"/>
          </a:xfrm>
          <a:prstGeom prst="rect">
            <a:avLst/>
          </a:prstGeom>
          <a:gradFill>
            <a:gsLst>
              <a:gs pos="0">
                <a:srgbClr val="0070C0"/>
              </a:gs>
              <a:gs pos="53000">
                <a:schemeClr val="bg1"/>
              </a:gs>
              <a:gs pos="100000">
                <a:srgbClr val="0070C0"/>
              </a:gs>
            </a:gsLst>
          </a:gra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第１章　副首都の基本的な考え方</a:t>
            </a:r>
            <a:endParaRPr lang="ja-JP" altLang="en-US" sz="1200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08112" y="912168"/>
            <a:ext cx="2915655" cy="21600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4000"/>
              </a:lnSpc>
            </a:pPr>
            <a:r>
              <a:rPr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．なぜ副首都が日本に必要か</a:t>
            </a:r>
            <a:endParaRPr lang="ja-JP" altLang="en-US" sz="14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40160" y="5592688"/>
            <a:ext cx="5076273" cy="346249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ja-JP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だけでなく、副首都圏</a:t>
            </a:r>
            <a:r>
              <a:rPr lang="ja-JP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</a:t>
            </a:r>
            <a:r>
              <a:rPr lang="ja-JP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京阪神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r>
              <a:rPr lang="ja-JP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関西圏</a:t>
            </a:r>
            <a:r>
              <a:rPr lang="ja-JP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までも視野に入れた</a:t>
            </a:r>
            <a:r>
              <a:rPr lang="ja-JP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</a:t>
            </a:r>
            <a:r>
              <a:rPr lang="ja-JP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を進める</a:t>
            </a:r>
            <a:r>
              <a:rPr lang="ja-JP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08113" y="2064296"/>
            <a:ext cx="3012296" cy="21600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4000"/>
              </a:lnSpc>
            </a:pPr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２．</a:t>
            </a:r>
            <a:r>
              <a:rPr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副首都・大阪が果たすべき役割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64784" y="6384793"/>
            <a:ext cx="6192000" cy="3095886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208112" y="6672832"/>
            <a:ext cx="1846034" cy="21600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１．戦略の考え方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208112" y="6996952"/>
            <a:ext cx="5904656" cy="100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副首都の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確立＞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ja-JP" altLang="en-US" sz="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大阪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自らが副首都に必要な「機能面」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、それ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を支える「制度面」での取組みを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進め、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年頃までに、副首都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としての基盤を整える。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この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自らの取組みを推進力として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、副首都化の取組みを支援する仕組みを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国に働きかける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208113" y="8112968"/>
            <a:ext cx="5904655" cy="75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副首都としての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発展＞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ja-JP" altLang="en-US" sz="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グローバル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競争力を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向上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させるため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万博や統合型リゾート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のインパクトも活用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経済成長面」での取組み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を並行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して進めていく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396000"/>
            <a:ext cx="12801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テキスト ボックス 104"/>
          <p:cNvSpPr txBox="1"/>
          <p:nvPr/>
        </p:nvSpPr>
        <p:spPr>
          <a:xfrm>
            <a:off x="460432" y="3288432"/>
            <a:ext cx="2628000" cy="504000"/>
          </a:xfrm>
          <a:prstGeom prst="rect">
            <a:avLst/>
          </a:prstGeom>
          <a:ln w="63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アジアの主要都市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 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ct val="114000"/>
              </a:lnSpc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東京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とは異なる個性・新たな価値観を発信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3232448" y="2640360"/>
            <a:ext cx="2628000" cy="504000"/>
          </a:xfrm>
          <a:prstGeom prst="rect">
            <a:avLst/>
          </a:prstGeom>
          <a:ln w="63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首都機能バックアップ」（重都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ct val="114000"/>
              </a:lnSpc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平時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を含めた代替機能を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備える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460432" y="2640360"/>
            <a:ext cx="2628000" cy="504000"/>
          </a:xfrm>
          <a:prstGeom prst="rect">
            <a:avLst/>
          </a:prstGeom>
          <a:ln w="63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「西日本の首都」（分都）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として、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ct val="114000"/>
              </a:lnSpc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中枢性・拠点性を高める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3232448" y="3288432"/>
            <a:ext cx="2628000" cy="504000"/>
          </a:xfrm>
          <a:prstGeom prst="rect">
            <a:avLst/>
          </a:prstGeom>
          <a:ln w="63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民都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 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ct val="114000"/>
              </a:lnSpc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の力を最大限に活かす都市を実現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タイトル 1"/>
          <p:cNvSpPr txBox="1">
            <a:spLocks/>
          </p:cNvSpPr>
          <p:nvPr/>
        </p:nvSpPr>
        <p:spPr>
          <a:xfrm>
            <a:off x="64784" y="6240760"/>
            <a:ext cx="6187518" cy="288000"/>
          </a:xfrm>
          <a:prstGeom prst="rect">
            <a:avLst/>
          </a:prstGeom>
          <a:gradFill>
            <a:gsLst>
              <a:gs pos="0">
                <a:srgbClr val="0070C0"/>
              </a:gs>
              <a:gs pos="53000">
                <a:schemeClr val="bg1"/>
              </a:gs>
              <a:gs pos="100000">
                <a:srgbClr val="0070C0"/>
              </a:gs>
            </a:gsLst>
          </a:gra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第２章　副首都・大阪の確立、発展に向けた戦略</a:t>
            </a:r>
            <a:endParaRPr lang="ja-JP" altLang="en-US" sz="1200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6544816" y="768152"/>
            <a:ext cx="2664296" cy="964880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en-US" altLang="ja-JP" sz="5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ハード面</a:t>
            </a: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ct val="90000"/>
              </a:lnSpc>
            </a:pP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都市インフラの充実</a:t>
            </a:r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◇高速道路ネットワークの充実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◇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鉄道ネットワークの充実・強化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◇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国際空港機能の強化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◇港湾の国際競争力強化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6544816" y="2928392"/>
            <a:ext cx="5328592" cy="952568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en-US" altLang="ja-JP" sz="5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大阪自らの改革</a:t>
            </a: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◆副首都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・大阪に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ふさわしい新たな大都市制度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実現</a:t>
            </a:r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副首都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・大阪の住民生活を支える基礎自治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機能（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府内市町村）の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充実</a:t>
            </a:r>
            <a:endParaRPr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副首都圏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（京阪神・関西）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の都市機能を支える広域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機能の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充実</a:t>
            </a:r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endParaRPr lang="en-US" altLang="ja-JP" sz="2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6544816" y="4512568"/>
            <a:ext cx="6192688" cy="158197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en-US" altLang="ja-JP" sz="6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副首都・大阪の発展を加速させるインパクト</a:t>
            </a:r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</a:t>
            </a:r>
            <a:r>
              <a:rPr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日本万国博覧会の開催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統合型リゾート（</a:t>
            </a:r>
            <a:r>
              <a:rPr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IR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）の立地推進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副首都・大阪の経済成長に向けた取組み</a:t>
            </a:r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産業・技術力</a:t>
            </a:r>
            <a:r>
              <a:rPr lang="en-US" altLang="ja-JP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健康・長寿を基軸とした新たな価値の創出</a:t>
            </a:r>
            <a:endParaRPr lang="en-US" altLang="ja-JP" sz="105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◇世界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トップ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クラスのライフサイエンスクラスター形成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◇ものづくりの基盤を活かしたイノベーション促進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資本力</a:t>
            </a:r>
            <a:r>
              <a:rPr lang="en-US" altLang="ja-JP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lang="ja-JP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世界水準の都市ブランドの確立</a:t>
            </a:r>
            <a:endParaRPr lang="en-US" altLang="ja-JP" sz="105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◇世界に誇れる都市空間の創造　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世界的な創造都市、国際エンターテイメント都市の確立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人材力</a:t>
            </a:r>
            <a:r>
              <a:rPr lang="en-US" altLang="ja-JP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内外から多様なプレーヤーが集い、活躍する場</a:t>
            </a:r>
            <a:r>
              <a:rPr lang="ja-JP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創出</a:t>
            </a:r>
            <a:endParaRPr lang="en-US" altLang="ja-JP" sz="105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◇多様な人材が活躍できるオープンでチャレンジングな環境整備　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民間活動の促進の仕組みづくり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3" name="正方形/長方形 112"/>
          <p:cNvSpPr/>
          <p:nvPr/>
        </p:nvSpPr>
        <p:spPr>
          <a:xfrm>
            <a:off x="6616824" y="4368552"/>
            <a:ext cx="2880320" cy="21600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４．「経済成長面」での取組み</a:t>
            </a:r>
            <a:endParaRPr lang="en-US" altLang="ja-JP" sz="1400" b="1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4" name="正方形/長方形 113"/>
          <p:cNvSpPr/>
          <p:nvPr/>
        </p:nvSpPr>
        <p:spPr>
          <a:xfrm>
            <a:off x="6616824" y="2784376"/>
            <a:ext cx="2376264" cy="21600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．「制度面」での取組み</a:t>
            </a:r>
            <a:endParaRPr lang="ja-JP" altLang="en-US" sz="14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5" name="正方形/長方形 114"/>
          <p:cNvSpPr/>
          <p:nvPr/>
        </p:nvSpPr>
        <p:spPr>
          <a:xfrm>
            <a:off x="6616824" y="624136"/>
            <a:ext cx="2376264" cy="21600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２．「機能面」での取組み</a:t>
            </a:r>
            <a:endParaRPr lang="ja-JP" altLang="en-US" sz="14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6544816" y="1628675"/>
            <a:ext cx="5328592" cy="1155701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en-US" altLang="ja-JP" sz="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ソフト面</a:t>
            </a: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規制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改革や特区による環境整備</a:t>
            </a:r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◇関西圏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国家戦略特区の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活用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◇関西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イノベーション国際戦略総合特区の活用</a:t>
            </a:r>
            <a:endParaRPr lang="en-US" altLang="ja-JP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産業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支援や研究開発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の機能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・体制強化</a:t>
            </a:r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◇大阪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産業技術研究所の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創設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◇産業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支援機能・体制の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強化</a:t>
            </a:r>
            <a:endParaRPr lang="en-US" altLang="ja-JP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6544816" y="3648472"/>
            <a:ext cx="3600400" cy="71327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en-US" altLang="ja-JP" sz="4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endParaRPr lang="en-US" altLang="ja-JP" sz="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en-US" altLang="ja-JP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</a:t>
            </a:r>
            <a:r>
              <a:rPr lang="ja-JP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への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働きかけ</a:t>
            </a:r>
            <a:r>
              <a:rPr lang="en-US" altLang="ja-JP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ja-JP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</a:t>
            </a:r>
            <a:r>
              <a:rPr lang="ja-JP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機関移転等の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働きかけ</a:t>
            </a:r>
            <a:endParaRPr lang="en-US" altLang="ja-JP" sz="105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ja-JP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副首都化の取組みを支援する仕組みの働きかけ</a:t>
            </a:r>
            <a:endParaRPr lang="en-US" altLang="ja-JP" sz="105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1" name="正方形/長方形 120"/>
          <p:cNvSpPr/>
          <p:nvPr/>
        </p:nvSpPr>
        <p:spPr>
          <a:xfrm>
            <a:off x="6461473" y="8751637"/>
            <a:ext cx="6060007" cy="672333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第２章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の戦略に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沿って副首都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推進本部会議において取組みを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確認しながら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着実に進める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その過程で、副首都ビジョンは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必要に応じて見直しを行っていく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市民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府民、さらには京阪神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関西圏をはじめ国内外に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対する理解促進の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等へのアプローチなど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、機運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醸成を図る。</a:t>
            </a:r>
          </a:p>
        </p:txBody>
      </p:sp>
      <p:sp>
        <p:nvSpPr>
          <p:cNvPr id="122" name="正方形/長方形 121"/>
          <p:cNvSpPr/>
          <p:nvPr/>
        </p:nvSpPr>
        <p:spPr>
          <a:xfrm>
            <a:off x="6472808" y="6384776"/>
            <a:ext cx="6114170" cy="721480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副首都・大阪」は、万博のレガシーや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のインバウンド効果も活用して、「東西二極の一極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日本の成長エンジン」の位置を確固たるものとし、持続的に大きな発展を遂げる未来を実現する。</a:t>
            </a:r>
          </a:p>
        </p:txBody>
      </p:sp>
      <p:sp>
        <p:nvSpPr>
          <p:cNvPr id="162" name="角丸四角形 161"/>
          <p:cNvSpPr/>
          <p:nvPr/>
        </p:nvSpPr>
        <p:spPr>
          <a:xfrm>
            <a:off x="6688834" y="7074197"/>
            <a:ext cx="5544614" cy="1116000"/>
          </a:xfrm>
          <a:prstGeom prst="roundRect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8" name="正方形/長方形 167"/>
          <p:cNvSpPr/>
          <p:nvPr/>
        </p:nvSpPr>
        <p:spPr>
          <a:xfrm>
            <a:off x="11962395" y="6384776"/>
            <a:ext cx="2071253" cy="216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altLang="ja-JP" sz="11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6" name="角丸四角形 135"/>
          <p:cNvSpPr/>
          <p:nvPr/>
        </p:nvSpPr>
        <p:spPr>
          <a:xfrm>
            <a:off x="6904856" y="6966197"/>
            <a:ext cx="1628668" cy="216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大阪の未来像</a:t>
            </a:r>
            <a:endParaRPr kumimoji="1"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4" name="二等辺三角形 173"/>
          <p:cNvSpPr/>
          <p:nvPr/>
        </p:nvSpPr>
        <p:spPr>
          <a:xfrm rot="10800000">
            <a:off x="1936305" y="4008535"/>
            <a:ext cx="2448272" cy="216000"/>
          </a:xfrm>
          <a:prstGeom prst="triangl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タイトル 1"/>
          <p:cNvSpPr txBox="1">
            <a:spLocks/>
          </p:cNvSpPr>
          <p:nvPr/>
        </p:nvSpPr>
        <p:spPr>
          <a:xfrm>
            <a:off x="6472808" y="8415890"/>
            <a:ext cx="6192688" cy="288000"/>
          </a:xfrm>
          <a:prstGeom prst="rect">
            <a:avLst/>
          </a:prstGeom>
          <a:gradFill>
            <a:gsLst>
              <a:gs pos="0">
                <a:srgbClr val="0070C0"/>
              </a:gs>
              <a:gs pos="53000">
                <a:schemeClr val="bg1"/>
              </a:gs>
              <a:gs pos="100000">
                <a:srgbClr val="0070C0"/>
              </a:gs>
            </a:gsLst>
          </a:gra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第４章　今後の進め方</a:t>
            </a:r>
            <a:endParaRPr lang="ja-JP" altLang="en-US" sz="110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20" name="タイトル 1"/>
          <p:cNvSpPr txBox="1">
            <a:spLocks/>
          </p:cNvSpPr>
          <p:nvPr/>
        </p:nvSpPr>
        <p:spPr>
          <a:xfrm>
            <a:off x="6472808" y="6240792"/>
            <a:ext cx="6192689" cy="288000"/>
          </a:xfrm>
          <a:prstGeom prst="rect">
            <a:avLst/>
          </a:prstGeom>
          <a:gradFill>
            <a:gsLst>
              <a:gs pos="0">
                <a:srgbClr val="0070C0"/>
              </a:gs>
              <a:gs pos="53000">
                <a:schemeClr val="bg1"/>
              </a:gs>
              <a:gs pos="100000">
                <a:srgbClr val="0070C0"/>
              </a:gs>
            </a:gsLst>
          </a:gra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第３章　その先にあるもの</a:t>
            </a:r>
            <a:r>
              <a:rPr lang="ja-JP" altLang="en-US" sz="12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～副首都として発展する未来の大阪～</a:t>
            </a:r>
            <a:endParaRPr lang="ja-JP" altLang="en-US" sz="105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136104" y="4080520"/>
            <a:ext cx="5940000" cy="540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こう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した役割を果たすことで、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6760840" y="7830269"/>
            <a:ext cx="4680520" cy="252000"/>
          </a:xfrm>
          <a:prstGeom prst="round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ja-JP" altLang="en-US" sz="1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4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9209199" y="1835304"/>
            <a:ext cx="3505089" cy="93410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◆人材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育成環境の充実</a:t>
            </a:r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◇府立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大学・市立大学の統合による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教育力向上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◇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小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・中・高等学校における教育の取組み</a:t>
            </a:r>
            <a:endParaRPr lang="en-US" altLang="ja-JP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◆文化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創造・情報発信の基盤形成</a:t>
            </a:r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◇文化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創造基盤の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拡充 　◇都市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魅力推進体制の充実・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強化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◇都市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ブランド向上に向けた魅力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発信</a:t>
            </a:r>
            <a:endParaRPr lang="ja-JP" altLang="en-US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9209112" y="840160"/>
            <a:ext cx="5976664" cy="670953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en-US" altLang="ja-JP" sz="5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◆基盤的な公共機能の高度化</a:t>
            </a:r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◇安全・危機管理機能の強化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生活インフラの最適化</a:t>
            </a:r>
            <a:endParaRPr lang="en-US" altLang="ja-JP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endParaRPr lang="en-US" altLang="ja-JP" sz="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244776" y="8941032"/>
            <a:ext cx="5867992" cy="540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裏面の戦略の進め方参照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8056984" y="7542238"/>
            <a:ext cx="3492000" cy="252000"/>
          </a:xfrm>
          <a:prstGeom prst="roundRect">
            <a:avLst/>
          </a:prstGeom>
          <a:gradFill flip="none" rotWithShape="1">
            <a:gsLst>
              <a:gs pos="0">
                <a:schemeClr val="tx2">
                  <a:lumMod val="33000"/>
                  <a:lumOff val="67000"/>
                </a:schemeClr>
              </a:gs>
              <a:gs pos="50000">
                <a:schemeClr val="bg1"/>
              </a:gs>
              <a:gs pos="100000">
                <a:schemeClr val="tx2">
                  <a:lumMod val="33000"/>
                  <a:lumOff val="67000"/>
                </a:schemeClr>
              </a:gs>
            </a:gsLst>
            <a:lin ang="16200000" scaled="1"/>
            <a:tileRect/>
          </a:gra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スーパーメガリージョンの西の</a:t>
            </a:r>
            <a:r>
              <a:rPr lang="ja-JP" altLang="en-US" sz="12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核</a:t>
            </a:r>
            <a:endParaRPr lang="ja-JP" altLang="en-US" sz="1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8" name="角丸四角形 47"/>
          <p:cNvSpPr/>
          <p:nvPr/>
        </p:nvSpPr>
        <p:spPr>
          <a:xfrm>
            <a:off x="8056984" y="7833034"/>
            <a:ext cx="3492000" cy="252000"/>
          </a:xfrm>
          <a:prstGeom prst="roundRect">
            <a:avLst/>
          </a:prstGeom>
          <a:gradFill flip="none" rotWithShape="1">
            <a:gsLst>
              <a:gs pos="0">
                <a:schemeClr val="tx2">
                  <a:lumMod val="33000"/>
                  <a:lumOff val="67000"/>
                </a:schemeClr>
              </a:gs>
              <a:gs pos="50000">
                <a:schemeClr val="bg1"/>
              </a:gs>
              <a:gs pos="100000">
                <a:schemeClr val="tx2">
                  <a:lumMod val="33000"/>
                  <a:lumOff val="67000"/>
                </a:schemeClr>
              </a:gs>
            </a:gsLst>
            <a:lin ang="16200000" scaled="1"/>
            <a:tileRect/>
          </a:gra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豊かで、利便性の高い都市</a:t>
            </a:r>
            <a:r>
              <a:rPr lang="ja-JP" altLang="en-US" sz="12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生活</a:t>
            </a:r>
            <a:endParaRPr lang="ja-JP" altLang="en-US" sz="1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8056984" y="7254206"/>
            <a:ext cx="3492000" cy="251999"/>
          </a:xfrm>
          <a:prstGeom prst="roundRect">
            <a:avLst/>
          </a:prstGeom>
          <a:gradFill>
            <a:gsLst>
              <a:gs pos="0">
                <a:schemeClr val="tx2">
                  <a:lumMod val="33000"/>
                  <a:lumOff val="67000"/>
                </a:schemeClr>
              </a:gs>
              <a:gs pos="50000">
                <a:schemeClr val="bg1"/>
              </a:gs>
              <a:gs pos="100000">
                <a:schemeClr val="tx2">
                  <a:lumMod val="33000"/>
                  <a:lumOff val="67000"/>
                </a:schemeClr>
              </a:gs>
            </a:gsLst>
            <a:lin ang="16200000" scaled="0"/>
          </a:gra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12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世界</a:t>
            </a:r>
            <a:r>
              <a:rPr lang="ja-JP" altLang="en-US" sz="12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が注目する産業・文化・サイエンスの</a:t>
            </a:r>
            <a:r>
              <a:rPr lang="ja-JP" altLang="en-US" sz="12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拠点</a:t>
            </a:r>
            <a:endParaRPr lang="ja-JP" altLang="en-US" sz="1200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2" name="ホームベース 51"/>
          <p:cNvSpPr/>
          <p:nvPr/>
        </p:nvSpPr>
        <p:spPr>
          <a:xfrm>
            <a:off x="7192888" y="7254205"/>
            <a:ext cx="1068337" cy="251999"/>
          </a:xfrm>
          <a:prstGeom prst="homePlat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世界の中で</a:t>
            </a:r>
            <a:endParaRPr kumimoji="1"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4" name="ホームベース 53"/>
          <p:cNvSpPr/>
          <p:nvPr/>
        </p:nvSpPr>
        <p:spPr>
          <a:xfrm>
            <a:off x="7192888" y="7542238"/>
            <a:ext cx="1068337" cy="252000"/>
          </a:xfrm>
          <a:prstGeom prst="homePlat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</a:t>
            </a:r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の中で</a:t>
            </a:r>
            <a:endParaRPr kumimoji="1"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ホームベース 54"/>
          <p:cNvSpPr/>
          <p:nvPr/>
        </p:nvSpPr>
        <p:spPr>
          <a:xfrm>
            <a:off x="7192890" y="7833034"/>
            <a:ext cx="1068336" cy="252000"/>
          </a:xfrm>
          <a:prstGeom prst="homePlat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住民にとって</a:t>
            </a:r>
            <a:endParaRPr kumimoji="1"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6" name="テキスト ボックス 5"/>
          <p:cNvSpPr txBox="1">
            <a:spLocks noChangeArrowheads="1"/>
          </p:cNvSpPr>
          <p:nvPr/>
        </p:nvSpPr>
        <p:spPr bwMode="auto">
          <a:xfrm>
            <a:off x="10697189" y="18204"/>
            <a:ext cx="1916832" cy="41125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36000" tIns="36000" rIns="36000" bIns="36000">
            <a:spAutoFit/>
          </a:bodyPr>
          <a:lstStyle>
            <a:defPPr>
              <a:defRPr lang="ja-JP"/>
            </a:defPPr>
            <a:lvl1pPr marL="0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17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35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53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470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588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705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823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40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Ｈ２９．６．２０</a:t>
            </a:r>
            <a:endParaRPr lang="en-US" altLang="ja-JP" sz="11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第９回</a:t>
            </a:r>
            <a:r>
              <a:rPr lang="ja-JP" altLang="en-US" sz="110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副首都推進本部会議</a:t>
            </a:r>
            <a:endParaRPr lang="en-US" altLang="ja-JP" sz="11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7" name="テキスト ボックス 56"/>
          <p:cNvSpPr txBox="1">
            <a:spLocks noChangeArrowheads="1"/>
          </p:cNvSpPr>
          <p:nvPr/>
        </p:nvSpPr>
        <p:spPr bwMode="auto">
          <a:xfrm>
            <a:off x="11353567" y="443989"/>
            <a:ext cx="1311929" cy="28814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資料</a:t>
            </a:r>
            <a:r>
              <a:rPr lang="ja-JP" altLang="en-US" sz="140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２－２</a:t>
            </a:r>
            <a:endParaRPr lang="en-US" altLang="ja-JP" sz="14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856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L 字 59"/>
          <p:cNvSpPr/>
          <p:nvPr/>
        </p:nvSpPr>
        <p:spPr>
          <a:xfrm>
            <a:off x="856184" y="1308176"/>
            <a:ext cx="7224330" cy="5429718"/>
          </a:xfrm>
          <a:prstGeom prst="corner">
            <a:avLst>
              <a:gd name="adj1" fmla="val 36553"/>
              <a:gd name="adj2" fmla="val 101757"/>
            </a:avLst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algn="just"/>
            <a:endParaRPr kumimoji="1" lang="ja-JP" altLang="en-US" sz="1600" b="1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849623" y="984176"/>
            <a:ext cx="10951777" cy="7744693"/>
            <a:chOff x="6688831" y="3428352"/>
            <a:chExt cx="5976665" cy="6305400"/>
          </a:xfrm>
        </p:grpSpPr>
        <p:sp>
          <p:nvSpPr>
            <p:cNvPr id="5" name="正方形/長方形 4"/>
            <p:cNvSpPr/>
            <p:nvPr/>
          </p:nvSpPr>
          <p:spPr>
            <a:xfrm>
              <a:off x="11477487" y="3780107"/>
              <a:ext cx="1116000" cy="595364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t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4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日本</a:t>
              </a:r>
              <a:r>
                <a:rPr lang="ja-JP" altLang="en-US" sz="16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、世界</a:t>
              </a: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</a:t>
              </a:r>
              <a:endParaRPr lang="en-US" altLang="ja-JP" sz="16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課題</a:t>
              </a:r>
              <a:r>
                <a:rPr lang="ja-JP" altLang="en-US" sz="16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解決</a:t>
              </a: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に貢献する</a:t>
              </a:r>
              <a:endParaRPr lang="en-US" altLang="ja-JP" sz="16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グローバル都市</a:t>
              </a:r>
              <a:endParaRPr lang="en-US" altLang="ja-JP" sz="16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として</a:t>
              </a:r>
              <a:r>
                <a:rPr lang="ja-JP" altLang="en-US" sz="16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の成長を実現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 sz="16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成長</a:t>
              </a:r>
              <a:r>
                <a:rPr lang="ja-JP" altLang="en-US" sz="16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の果実</a:t>
              </a: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をもとに</a:t>
              </a:r>
              <a:endParaRPr lang="en-US" altLang="ja-JP" sz="16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住民</a:t>
              </a:r>
              <a:r>
                <a:rPr lang="ja-JP" altLang="en-US" sz="16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が豊かで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利便性</a:t>
              </a:r>
              <a:r>
                <a:rPr lang="ja-JP" altLang="en-US" sz="16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</a:t>
              </a: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高い</a:t>
              </a:r>
              <a:endParaRPr lang="en-US" altLang="ja-JP" sz="16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都市</a:t>
              </a:r>
              <a:r>
                <a:rPr lang="ja-JP" altLang="en-US" sz="16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生活を実現</a:t>
              </a: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6688831" y="8401102"/>
              <a:ext cx="5796000" cy="120021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4400"/>
            </a:p>
          </p:txBody>
        </p:sp>
        <p:sp>
          <p:nvSpPr>
            <p:cNvPr id="9" name="円/楕円 8"/>
            <p:cNvSpPr/>
            <p:nvPr/>
          </p:nvSpPr>
          <p:spPr>
            <a:xfrm>
              <a:off x="10804370" y="3982182"/>
              <a:ext cx="468000" cy="419833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4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endParaRPr>
            </a:p>
          </p:txBody>
        </p:sp>
        <p:sp>
          <p:nvSpPr>
            <p:cNvPr id="10" name="円/楕円 9"/>
            <p:cNvSpPr/>
            <p:nvPr/>
          </p:nvSpPr>
          <p:spPr>
            <a:xfrm>
              <a:off x="9946338" y="4428811"/>
              <a:ext cx="460280" cy="190495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4000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6760841" y="6744816"/>
              <a:ext cx="3778090" cy="1260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  <a:prstDash val="solid"/>
            </a:ln>
          </p:spPr>
          <p:txBody>
            <a:bodyPr wrap="square" lIns="36000" tIns="36000" rIns="36000" bIns="36000" anchor="ctr" anchorCtr="0">
              <a:noAutofit/>
            </a:bodyPr>
            <a:lstStyle/>
            <a:p>
              <a:pPr algn="just"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6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2" name="山形 11"/>
            <p:cNvSpPr/>
            <p:nvPr/>
          </p:nvSpPr>
          <p:spPr>
            <a:xfrm>
              <a:off x="9746332" y="3428352"/>
              <a:ext cx="1609720" cy="263787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4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国内外から</a:t>
              </a:r>
              <a:r>
                <a:rPr lang="ja-JP" altLang="en-US" sz="14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の認知</a:t>
              </a:r>
              <a:r>
                <a:rPr lang="ja-JP" altLang="en-US" sz="14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の高まり</a:t>
              </a: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3" name="山形 12"/>
            <p:cNvSpPr/>
            <p:nvPr/>
          </p:nvSpPr>
          <p:spPr>
            <a:xfrm>
              <a:off x="11315000" y="3428352"/>
              <a:ext cx="1350496" cy="263787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4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副首都としての発展</a:t>
              </a: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1615309" y="4089744"/>
              <a:ext cx="869522" cy="95592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東西二極の一極</a:t>
              </a:r>
              <a:endParaRPr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6896675" y="7519633"/>
              <a:ext cx="1528914" cy="368577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Ins="36000" rtlCol="0" anchor="ctr"/>
            <a:lstStyle/>
            <a:p>
              <a:r>
                <a:rPr lang="ja-JP" altLang="en-US" sz="1100" b="1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まずは、首都機能</a:t>
              </a:r>
              <a:r>
                <a:rPr lang="ja-JP" altLang="en-US" sz="1100" b="1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バックアップ拠点の</a:t>
              </a:r>
              <a:endParaRPr lang="en-US" altLang="ja-JP" sz="11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100" b="1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位置づけの働きかけ</a:t>
              </a:r>
              <a:endParaRPr lang="ja-JP" altLang="en-US" sz="1100" b="1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8634441" y="7507386"/>
              <a:ext cx="1528914" cy="368577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ja-JP" altLang="en-US" sz="1100" b="1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さらに、副首都（圏）の取組み</a:t>
              </a:r>
              <a:r>
                <a:rPr lang="ja-JP" altLang="en-US" sz="1100" b="1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を支援する</a:t>
              </a:r>
              <a:endParaRPr lang="en-US" altLang="ja-JP" sz="11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100" b="1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制度</a:t>
              </a:r>
              <a:r>
                <a:rPr lang="ja-JP" altLang="en-US" sz="1100" b="1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の働きかけ</a:t>
              </a:r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6757667" y="3780107"/>
              <a:ext cx="2829164" cy="273217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  <a:prstDash val="solid"/>
            </a:ln>
          </p:spPr>
          <p:txBody>
            <a:bodyPr wrap="square" lIns="36000" tIns="36000" rIns="36000" bIns="36000" anchor="ctr" anchorCtr="0">
              <a:noAutofit/>
            </a:bodyPr>
            <a:lstStyle/>
            <a:p>
              <a:pPr algn="just"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9055568" y="4248106"/>
              <a:ext cx="472938" cy="944759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eaVert" tIns="36000" bIns="0" rtlCol="0" anchor="ctr"/>
            <a:lstStyle/>
            <a:p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都市</a:t>
              </a:r>
              <a:r>
                <a:rPr lang="ja-JP" altLang="en-US" sz="1100" dirty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機能</a:t>
              </a:r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の</a:t>
              </a:r>
              <a:endParaRPr lang="en-US" altLang="ja-JP" sz="1100" dirty="0" smtClean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  <a:p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充実</a:t>
              </a:r>
              <a:r>
                <a:rPr lang="ja-JP" altLang="en-US" sz="1100" dirty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に</a:t>
              </a:r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より</a:t>
              </a:r>
              <a:endParaRPr lang="en-US" altLang="ja-JP" sz="1100" dirty="0" smtClean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  <a:p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成長</a:t>
              </a:r>
              <a:r>
                <a:rPr lang="ja-JP" altLang="en-US" sz="1100" dirty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を</a:t>
              </a:r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実現し、</a:t>
              </a:r>
              <a:endParaRPr lang="en-US" altLang="ja-JP" sz="1100" dirty="0" smtClean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  <a:p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その果実を</a:t>
              </a:r>
              <a:endParaRPr lang="en-US" altLang="ja-JP" sz="1100" dirty="0" smtClean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  <a:p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住民</a:t>
              </a:r>
              <a:r>
                <a:rPr lang="ja-JP" altLang="en-US" sz="1100" dirty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に還元</a:t>
              </a: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9055568" y="5376824"/>
              <a:ext cx="472938" cy="944759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eaVert" tIns="36000" bIns="0" rtlCol="0" anchor="ctr"/>
            <a:lstStyle/>
            <a:p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副首都の都市</a:t>
              </a:r>
              <a:endParaRPr lang="en-US" altLang="ja-JP" sz="1100" dirty="0" smtClean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  <a:p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機能の充実を</a:t>
              </a:r>
              <a:endParaRPr lang="en-US" altLang="ja-JP" sz="1100" dirty="0" smtClean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  <a:p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制度面で支える</a:t>
              </a:r>
              <a:endParaRPr lang="ja-JP" altLang="en-US" sz="11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</p:txBody>
        </p:sp>
        <p:sp>
          <p:nvSpPr>
            <p:cNvPr id="20" name="右カーブ矢印 19"/>
            <p:cNvSpPr/>
            <p:nvPr/>
          </p:nvSpPr>
          <p:spPr>
            <a:xfrm>
              <a:off x="8893022" y="5123883"/>
              <a:ext cx="180000" cy="468000"/>
            </a:xfrm>
            <a:prstGeom prst="curvedRightArrow">
              <a:avLst>
                <a:gd name="adj1" fmla="val 72817"/>
                <a:gd name="adj2" fmla="val 118144"/>
                <a:gd name="adj3" fmla="val 37810"/>
              </a:avLst>
            </a:prstGeom>
            <a:gradFill>
              <a:gsLst>
                <a:gs pos="0">
                  <a:srgbClr val="0070C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rgbClr val="0070C0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1" name="右カーブ矢印 20"/>
            <p:cNvSpPr/>
            <p:nvPr/>
          </p:nvSpPr>
          <p:spPr>
            <a:xfrm rot="10800000">
              <a:off x="9518556" y="5077189"/>
              <a:ext cx="180000" cy="468000"/>
            </a:xfrm>
            <a:prstGeom prst="curvedRightArrow">
              <a:avLst>
                <a:gd name="adj1" fmla="val 51005"/>
                <a:gd name="adj2" fmla="val 132564"/>
                <a:gd name="adj3" fmla="val 32707"/>
              </a:avLst>
            </a:prstGeom>
            <a:gradFill>
              <a:gsLst>
                <a:gs pos="0">
                  <a:srgbClr val="0070C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rgbClr val="0070C0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2" name="二等辺三角形 21"/>
            <p:cNvSpPr/>
            <p:nvPr/>
          </p:nvSpPr>
          <p:spPr>
            <a:xfrm rot="5400000">
              <a:off x="8557828" y="4724709"/>
              <a:ext cx="677986" cy="86192"/>
            </a:xfrm>
            <a:prstGeom prst="triangl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3" name="二等辺三角形 22"/>
            <p:cNvSpPr/>
            <p:nvPr/>
          </p:nvSpPr>
          <p:spPr>
            <a:xfrm rot="5400000">
              <a:off x="8557828" y="5826880"/>
              <a:ext cx="677986" cy="86192"/>
            </a:xfrm>
            <a:prstGeom prst="triangl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4" name="二等辺三角形 23"/>
            <p:cNvSpPr/>
            <p:nvPr/>
          </p:nvSpPr>
          <p:spPr>
            <a:xfrm rot="10800000">
              <a:off x="7562420" y="8197621"/>
              <a:ext cx="367418" cy="108000"/>
            </a:xfrm>
            <a:prstGeom prst="triangl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7170976" y="8167560"/>
              <a:ext cx="3018834" cy="1614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機能面・制度面の取組みが経済成長を後押し</a:t>
              </a:r>
              <a:endPara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6" name="ホームベース 25"/>
            <p:cNvSpPr/>
            <p:nvPr/>
          </p:nvSpPr>
          <p:spPr>
            <a:xfrm>
              <a:off x="6690406" y="3428352"/>
              <a:ext cx="3055926" cy="263787"/>
            </a:xfrm>
            <a:prstGeom prst="homePlat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ja-JP" sz="14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大阪自らの</a:t>
              </a:r>
              <a:r>
                <a:rPr lang="ja-JP" altLang="en-US" sz="14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取組み</a:t>
              </a: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6788131" y="4341616"/>
              <a:ext cx="2151786" cy="219390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36000"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400" b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lang="ja-JP" altLang="en-US" sz="1400" b="1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機能面</a:t>
              </a:r>
              <a:r>
                <a:rPr lang="ja-JP" altLang="en-US" sz="1400" b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en-US" altLang="ja-JP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i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100" b="1" i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大都市としてのポテンシャルの充実に向けた取組みを進め</a:t>
              </a:r>
              <a:r>
                <a:rPr lang="ja-JP" altLang="en-US" sz="1100" b="1" i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</a:t>
              </a:r>
              <a:endParaRPr lang="en-US" altLang="ja-JP" sz="1100" b="1" i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i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国内の他</a:t>
              </a:r>
              <a:r>
                <a:rPr lang="ja-JP" altLang="en-US" sz="1100" b="1" i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の大都市よりも副首都に必要な都市機能</a:t>
              </a:r>
              <a:r>
                <a:rPr lang="ja-JP" altLang="en-US" sz="1100" b="1" i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が充実</a:t>
              </a:r>
              <a:endParaRPr lang="en-US" altLang="ja-JP" sz="1100" b="1" i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i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して</a:t>
              </a:r>
              <a:r>
                <a:rPr lang="ja-JP" altLang="en-US" sz="1100" b="1" i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いること</a:t>
              </a:r>
              <a:r>
                <a:rPr lang="ja-JP" altLang="en-US" sz="1100" b="1" i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、非常時</a:t>
              </a:r>
              <a:r>
                <a:rPr lang="ja-JP" altLang="en-US" sz="1100" b="1" i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には首都の機能を担う能力も</a:t>
              </a:r>
              <a:r>
                <a:rPr lang="ja-JP" altLang="en-US" sz="1100" b="1" i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あることを</a:t>
              </a:r>
              <a:endParaRPr lang="en-US" altLang="ja-JP" sz="1100" b="1" i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i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明らか</a:t>
              </a:r>
              <a:r>
                <a:rPr lang="ja-JP" altLang="en-US" sz="1100" b="1" i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にする</a:t>
              </a:r>
              <a:r>
                <a:rPr lang="ja-JP" altLang="en-US" sz="1100" b="1" i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。</a:t>
              </a:r>
              <a:endParaRPr lang="en-US" altLang="ja-JP" sz="1100" b="1" i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050" i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○都市インフラの充実　</a:t>
              </a:r>
              <a:r>
                <a:rPr lang="ja-JP" altLang="en-US" sz="1050" i="1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○基盤的</a:t>
              </a:r>
              <a:r>
                <a:rPr lang="ja-JP" altLang="en-US" sz="1050" i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な公共機能の高度化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050" i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○規制改革や特区による環境整備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050" i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○産業支援や研究開発の機能・体制強化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050" i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○人材育成環境の充実　○文化創造・情報発信の基盤</a:t>
              </a:r>
              <a:r>
                <a:rPr lang="ja-JP" altLang="en-US" sz="1050" i="1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形成</a:t>
              </a:r>
              <a:endParaRPr lang="en-US" altLang="ja-JP" sz="1050" i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 sz="500" i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400" b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lang="ja-JP" altLang="en-US" sz="1400" b="1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制度面）</a:t>
              </a:r>
              <a:endPara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1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副首都としての都市機能の向上を制度面から支えるため</a:t>
              </a: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</a:t>
              </a:r>
              <a:endPara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副首都に</a:t>
              </a:r>
              <a:r>
                <a:rPr lang="ja-JP" altLang="en-US" sz="11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ふさわしい大都市制度への改革</a:t>
              </a: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</a:t>
              </a:r>
              <a:r>
                <a:rPr lang="ja-JP" altLang="en-US" sz="11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府内市町村</a:t>
              </a: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</a:t>
              </a:r>
              <a:endPara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基礎</a:t>
              </a:r>
              <a:r>
                <a:rPr lang="ja-JP" altLang="en-US" sz="11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自治機能の</a:t>
              </a: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充実</a:t>
              </a:r>
              <a:r>
                <a:rPr lang="ja-JP" altLang="en-US" sz="11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</a:t>
              </a: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府域</a:t>
              </a:r>
              <a:r>
                <a:rPr lang="ja-JP" altLang="en-US" sz="11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を超えた広域機能の</a:t>
              </a: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充実などの</a:t>
              </a:r>
              <a:endPara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取組み</a:t>
              </a:r>
              <a:r>
                <a:rPr lang="ja-JP" altLang="en-US" sz="11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を進める</a:t>
              </a: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。</a:t>
              </a:r>
              <a:endPara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0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○副首都・大阪にふさわしい新たな大都市制度の実現</a:t>
              </a:r>
              <a:endParaRPr lang="en-US" altLang="ja-JP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0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○副首都・大阪の生活を支える基礎自治機能の充実</a:t>
              </a:r>
              <a:endParaRPr lang="en-US" altLang="ja-JP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0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○副首都（圏）の都市機能を支える広域機能の充実</a:t>
              </a:r>
              <a:r>
                <a:rPr lang="ja-JP" altLang="en-US" sz="1100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6757667" y="3746707"/>
              <a:ext cx="3116583" cy="3851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400" b="1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◆副首都として必要な機能とそれを支える制度</a:t>
              </a:r>
              <a:endPara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9954843" y="4447341"/>
              <a:ext cx="466644" cy="192031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２０２０年頃までに</a:t>
              </a:r>
              <a:endParaRPr lang="en-US" altLang="ja-JP" sz="1600" kern="100" dirty="0" smtClean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基盤を整える</a:t>
              </a:r>
              <a:endParaRPr lang="en-US" altLang="ja-JP" sz="2000" kern="100" dirty="0" smtClean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</p:txBody>
        </p:sp>
        <p:sp>
          <p:nvSpPr>
            <p:cNvPr id="30" name="二等辺三角形 29"/>
            <p:cNvSpPr/>
            <p:nvPr/>
          </p:nvSpPr>
          <p:spPr>
            <a:xfrm rot="5400000">
              <a:off x="9513823" y="5237298"/>
              <a:ext cx="704299" cy="108235"/>
            </a:xfrm>
            <a:prstGeom prst="triangl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2" name="二等辺三角形 31"/>
            <p:cNvSpPr/>
            <p:nvPr/>
          </p:nvSpPr>
          <p:spPr>
            <a:xfrm rot="5400000">
              <a:off x="8366241" y="7654932"/>
              <a:ext cx="368577" cy="97978"/>
            </a:xfrm>
            <a:prstGeom prst="triangl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3" name="二等辺三角形 32"/>
            <p:cNvSpPr/>
            <p:nvPr/>
          </p:nvSpPr>
          <p:spPr>
            <a:xfrm rot="5400000">
              <a:off x="9900939" y="5215054"/>
              <a:ext cx="1457171" cy="181341"/>
            </a:xfrm>
            <a:prstGeom prst="triangl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10802848" y="4356510"/>
              <a:ext cx="469522" cy="232223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20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副</a:t>
              </a:r>
              <a:r>
                <a:rPr lang="ja-JP" altLang="en-US" sz="11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</a:t>
              </a:r>
              <a:r>
                <a:rPr lang="ja-JP" altLang="en-US" sz="20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首</a:t>
              </a:r>
              <a:r>
                <a:rPr lang="ja-JP" altLang="en-US" sz="11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</a:t>
              </a:r>
              <a:r>
                <a:rPr lang="ja-JP" altLang="en-US" sz="20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都</a:t>
              </a:r>
              <a:r>
                <a:rPr lang="ja-JP" altLang="en-US" sz="11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</a:t>
              </a:r>
              <a:r>
                <a:rPr lang="ja-JP" altLang="en-US" sz="20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の</a:t>
              </a:r>
              <a:r>
                <a:rPr lang="ja-JP" altLang="en-US" sz="11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</a:t>
              </a:r>
              <a:r>
                <a:rPr lang="ja-JP" altLang="en-US" sz="20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確</a:t>
              </a:r>
              <a:r>
                <a:rPr lang="ja-JP" altLang="en-US" sz="11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</a:t>
              </a:r>
              <a:r>
                <a:rPr lang="ja-JP" altLang="en-US" sz="20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立</a:t>
              </a:r>
              <a:endParaRPr lang="en-US" altLang="ja-JP" sz="2000" kern="100" dirty="0" smtClean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6757667" y="6705479"/>
              <a:ext cx="3629148" cy="32736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4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◆</a:t>
              </a:r>
              <a:r>
                <a:rPr lang="ja-JP" altLang="en-US" sz="1400" b="1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副首都化の取組みへの支援を働きかける </a:t>
              </a:r>
              <a:r>
                <a:rPr lang="ja-JP" altLang="en-US" sz="14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（制度面</a:t>
              </a:r>
              <a:r>
                <a:rPr lang="ja-JP" altLang="en-US" sz="1400" b="1" kern="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en-US" altLang="ja-JP" sz="14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6760841" y="7034123"/>
              <a:ext cx="3723846" cy="3933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大阪</a:t>
              </a:r>
              <a:r>
                <a:rPr lang="ja-JP" altLang="en-US" sz="1100" b="1" kern="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自らの取組みを推進力にできるだけ早期に、国が副首都の必要性を認識し</a:t>
              </a:r>
              <a:r>
                <a:rPr lang="ja-JP" altLang="en-US" sz="11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、その</a:t>
              </a:r>
              <a:r>
                <a:rPr lang="ja-JP" altLang="en-US" sz="1100" b="1" kern="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取組みを支援</a:t>
              </a:r>
              <a:r>
                <a:rPr lang="ja-JP" altLang="en-US" sz="11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する</a:t>
              </a:r>
              <a:endParaRPr lang="en-US" altLang="ja-JP" sz="11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仕組みが実現</a:t>
              </a:r>
              <a:r>
                <a:rPr lang="ja-JP" altLang="en-US" sz="1100" b="1" kern="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されるよう働きかけを行う</a:t>
              </a:r>
              <a:r>
                <a:rPr lang="ja-JP" altLang="en-US" sz="11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。</a:t>
              </a:r>
              <a:endParaRPr lang="en-US" altLang="ja-JP" sz="105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0" kern="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○国機関の移転等の働きかけ　　　</a:t>
              </a:r>
              <a:endParaRPr lang="en-US" altLang="ja-JP" sz="105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0" kern="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○副首都化の取組みを支援する制度の働きかけ（権限・財源移譲、規制改革等</a:t>
              </a:r>
              <a:r>
                <a:rPr lang="ja-JP" altLang="en-US" sz="1050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en-US" altLang="ja-JP" sz="105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7" name="二等辺三角形 36"/>
            <p:cNvSpPr/>
            <p:nvPr/>
          </p:nvSpPr>
          <p:spPr>
            <a:xfrm rot="10800000">
              <a:off x="9424175" y="8197620"/>
              <a:ext cx="367418" cy="108000"/>
            </a:xfrm>
            <a:prstGeom prst="triangl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46" name="二等辺三角形 45"/>
            <p:cNvSpPr/>
            <p:nvPr/>
          </p:nvSpPr>
          <p:spPr>
            <a:xfrm rot="10800000">
              <a:off x="7562420" y="6570741"/>
              <a:ext cx="367418" cy="108000"/>
            </a:xfrm>
            <a:prstGeom prst="triangl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47" name="二等辺三角形 46"/>
            <p:cNvSpPr/>
            <p:nvPr/>
          </p:nvSpPr>
          <p:spPr>
            <a:xfrm rot="10800000">
              <a:off x="9424175" y="6570741"/>
              <a:ext cx="367418" cy="108000"/>
            </a:xfrm>
            <a:prstGeom prst="triangl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7170976" y="6475918"/>
              <a:ext cx="2987528" cy="30643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大阪自らの取組みを推進力として国に働きかけ</a:t>
              </a:r>
              <a:endPara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6760840" y="8499596"/>
              <a:ext cx="5616624" cy="96721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prstDash val="solid"/>
            </a:ln>
          </p:spPr>
          <p:txBody>
            <a:bodyPr wrap="square" lIns="36000" tIns="36000" rIns="36000" bIns="36000" anchor="ctr" anchorCtr="0">
              <a:noAutofit/>
            </a:bodyPr>
            <a:lstStyle/>
            <a:p>
              <a:pPr algn="just"/>
              <a:r>
                <a:rPr lang="ja-JP" altLang="en-US" sz="14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◆副首都</a:t>
              </a:r>
              <a:r>
                <a:rPr lang="ja-JP" altLang="en-US" sz="1400" b="1" kern="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としての発展を</a:t>
              </a:r>
              <a:r>
                <a:rPr lang="ja-JP" altLang="en-US" sz="14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遂げる （経済成長面</a:t>
              </a:r>
              <a:r>
                <a:rPr lang="ja-JP" altLang="en-US" sz="1400" b="1" kern="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en-US" altLang="ja-JP" sz="18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2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6788374" y="8942654"/>
              <a:ext cx="3796717" cy="46161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万博や</a:t>
              </a:r>
              <a:r>
                <a:rPr lang="en-US" altLang="ja-JP" sz="11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IR</a:t>
              </a:r>
              <a:r>
                <a:rPr lang="ja-JP" altLang="en-US" sz="11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と</a:t>
              </a:r>
              <a:r>
                <a:rPr lang="ja-JP" altLang="en-US" sz="1100" b="1" kern="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いったプロジェクトもインパクトとしながら、イノベーション</a:t>
              </a:r>
              <a:r>
                <a:rPr lang="ja-JP" altLang="en-US" sz="11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の創出や都市ブランドの確立を通じてグローバルな競争力を向上させ、副首都としての発展を遂げる。</a:t>
              </a:r>
              <a:endParaRPr lang="en-US" altLang="ja-JP" sz="11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○健康</a:t>
              </a: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・長寿を基軸とした新たな価値の発信（健都、再生医療、</a:t>
              </a:r>
              <a:r>
                <a:rPr lang="en-US" altLang="ja-JP" sz="1050" dirty="0" err="1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IoT</a:t>
              </a: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など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en-US" altLang="ja-JP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○世界水準の都市ブランドの確立（うめきた、ベイエリアなど）</a:t>
              </a:r>
              <a:endParaRPr lang="en-US" altLang="ja-JP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○内外から多様なプレーヤーが集い、活躍する場の創出（グローバル人材育成、民間活動の促進など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ja-JP" altLang="en-US" sz="14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59" name="正方形/長方形 58"/>
          <p:cNvSpPr/>
          <p:nvPr/>
        </p:nvSpPr>
        <p:spPr>
          <a:xfrm>
            <a:off x="712168" y="336104"/>
            <a:ext cx="1919121" cy="4450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8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戦略の進め方</a:t>
            </a:r>
            <a:endParaRPr lang="en-US" altLang="ja-JP" sz="1800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8236786" y="4800648"/>
            <a:ext cx="1188350" cy="432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2">
                <a:lumMod val="20000"/>
                <a:lumOff val="80000"/>
              </a:schemeClr>
            </a:solidFill>
            <a:prstDash val="solid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algn="just"/>
            <a:endParaRPr kumimoji="1" lang="ja-JP" altLang="en-US" sz="1600" b="1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8236786" y="6112182"/>
            <a:ext cx="1188350" cy="432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2">
                <a:lumMod val="20000"/>
                <a:lumOff val="80000"/>
              </a:schemeClr>
            </a:solidFill>
            <a:prstDash val="solid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algn="just"/>
            <a:endParaRPr kumimoji="1" lang="ja-JP" altLang="en-US" sz="1600" b="1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8236786" y="5664744"/>
            <a:ext cx="1188350" cy="432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2">
                <a:lumMod val="20000"/>
                <a:lumOff val="80000"/>
              </a:schemeClr>
            </a:solidFill>
            <a:prstDash val="solid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algn="just"/>
            <a:endParaRPr kumimoji="1" lang="ja-JP" altLang="en-US" sz="1600" b="1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4" name="角丸四角形 63"/>
          <p:cNvSpPr/>
          <p:nvPr/>
        </p:nvSpPr>
        <p:spPr>
          <a:xfrm>
            <a:off x="8236786" y="5232696"/>
            <a:ext cx="1188350" cy="432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2">
                <a:lumMod val="20000"/>
                <a:lumOff val="80000"/>
              </a:schemeClr>
            </a:solidFill>
            <a:prstDash val="solid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algn="just"/>
            <a:endParaRPr kumimoji="1" lang="ja-JP" altLang="en-US" sz="1600" b="1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8070638" y="4829321"/>
            <a:ext cx="1553827" cy="4033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西日本の首都</a:t>
            </a:r>
            <a:endParaRPr lang="ja-JP" altLang="en-US" sz="12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8080513" y="5261425"/>
            <a:ext cx="1543953" cy="331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首都機能の</a:t>
            </a:r>
            <a:endParaRPr lang="en-US" altLang="ja-JP" sz="12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バックアップ</a:t>
            </a:r>
            <a:endParaRPr lang="ja-JP" altLang="en-US" sz="12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8070638" y="5661256"/>
            <a:ext cx="1553828" cy="435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アジアの</a:t>
            </a:r>
            <a:endParaRPr lang="en-US" altLang="ja-JP" sz="12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主要都市</a:t>
            </a:r>
          </a:p>
        </p:txBody>
      </p:sp>
      <p:sp>
        <p:nvSpPr>
          <p:cNvPr id="68" name="正方形/長方形 67"/>
          <p:cNvSpPr/>
          <p:nvPr/>
        </p:nvSpPr>
        <p:spPr>
          <a:xfrm>
            <a:off x="8070637" y="6096744"/>
            <a:ext cx="1553828" cy="458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　都</a:t>
            </a:r>
            <a:endParaRPr lang="ja-JP" altLang="en-US" sz="12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3" name="円/楕円 72"/>
          <p:cNvSpPr/>
          <p:nvPr/>
        </p:nvSpPr>
        <p:spPr>
          <a:xfrm>
            <a:off x="9713328" y="7384343"/>
            <a:ext cx="1440000" cy="872641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4" name="円/楕円 73"/>
          <p:cNvSpPr/>
          <p:nvPr/>
        </p:nvSpPr>
        <p:spPr>
          <a:xfrm>
            <a:off x="8129152" y="7384343"/>
            <a:ext cx="1440000" cy="872641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国際観光拠点</a:t>
            </a:r>
          </a:p>
        </p:txBody>
      </p:sp>
      <p:sp>
        <p:nvSpPr>
          <p:cNvPr id="51" name="円/楕円 50"/>
          <p:cNvSpPr/>
          <p:nvPr/>
        </p:nvSpPr>
        <p:spPr>
          <a:xfrm>
            <a:off x="9209112" y="7384343"/>
            <a:ext cx="2448112" cy="872641"/>
          </a:xfrm>
          <a:prstGeom prst="ellipse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日本万国博覧会</a:t>
            </a:r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283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3175">
          <a:solidFill>
            <a:schemeClr val="tx1"/>
          </a:solidFill>
          <a:prstDash val="solid"/>
        </a:ln>
      </a:spPr>
      <a:bodyPr wrap="square" lIns="36000" tIns="36000" rIns="36000" bIns="36000" anchor="ctr" anchorCtr="0">
        <a:noAutofit/>
      </a:bodyPr>
      <a:lstStyle>
        <a:defPPr algn="just">
          <a:defRPr sz="1600" b="1" kern="100" dirty="0" smtClean="0">
            <a:solidFill>
              <a:prstClr val="black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4484</TotalTime>
  <Words>559</Words>
  <Application>Microsoft Office PowerPoint</Application>
  <PresentationFormat>A3 297x420 mm</PresentationFormat>
  <Paragraphs>219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南　威史</dc:creator>
  <cp:lastModifiedBy>Batchadmin</cp:lastModifiedBy>
  <cp:revision>10</cp:revision>
  <cp:lastPrinted>2017-03-21T07:24:37Z</cp:lastPrinted>
  <dcterms:created xsi:type="dcterms:W3CDTF">2016-10-04T02:34:11Z</dcterms:created>
  <dcterms:modified xsi:type="dcterms:W3CDTF">2017-06-12T09:15:21Z</dcterms:modified>
</cp:coreProperties>
</file>