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81" r:id="rId2"/>
    <p:sldId id="386" r:id="rId3"/>
    <p:sldId id="482" r:id="rId4"/>
    <p:sldId id="483" r:id="rId5"/>
    <p:sldId id="475" r:id="rId6"/>
    <p:sldId id="476" r:id="rId7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2" autoAdjust="0"/>
    <p:restoredTop sz="96223" autoAdjust="0"/>
  </p:normalViewPr>
  <p:slideViewPr>
    <p:cSldViewPr>
      <p:cViewPr varScale="1">
        <p:scale>
          <a:sx n="72" d="100"/>
          <a:sy n="7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救急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H20</c:v>
                </c:pt>
                <c:pt idx="1">
                  <c:v>H21</c:v>
                </c:pt>
                <c:pt idx="2">
                  <c:v>H22</c:v>
                </c:pt>
                <c:pt idx="3">
                  <c:v>H23</c:v>
                </c:pt>
                <c:pt idx="4">
                  <c:v>H24</c:v>
                </c:pt>
                <c:pt idx="5">
                  <c:v>H25</c:v>
                </c:pt>
                <c:pt idx="6">
                  <c:v>H26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471280</c:v>
                </c:pt>
                <c:pt idx="1">
                  <c:v>478046</c:v>
                </c:pt>
                <c:pt idx="2">
                  <c:v>500218</c:v>
                </c:pt>
                <c:pt idx="3">
                  <c:v>516007</c:v>
                </c:pt>
                <c:pt idx="4">
                  <c:v>528878</c:v>
                </c:pt>
                <c:pt idx="5">
                  <c:v>537579</c:v>
                </c:pt>
                <c:pt idx="6">
                  <c:v>543967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07171200"/>
        <c:axId val="121717888"/>
      </c:barChart>
      <c:catAx>
        <c:axId val="1071712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000"/>
            </a:pPr>
            <a:endParaRPr lang="ja-JP"/>
          </a:p>
        </c:txPr>
        <c:crossAx val="121717888"/>
        <c:crosses val="autoZero"/>
        <c:auto val="1"/>
        <c:lblAlgn val="ctr"/>
        <c:lblOffset val="100"/>
        <c:noMultiLvlLbl val="0"/>
      </c:catAx>
      <c:valAx>
        <c:axId val="121717888"/>
        <c:scaling>
          <c:orientation val="minMax"/>
          <c:max val="5600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ja-JP"/>
          </a:p>
        </c:txPr>
        <c:crossAx val="107171200"/>
        <c:crosses val="autoZero"/>
        <c:crossBetween val="between"/>
        <c:dispUnits>
          <c:builtInUnit val="thousands"/>
        </c:dispUnits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救助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H20</c:v>
                </c:pt>
                <c:pt idx="1">
                  <c:v>H21</c:v>
                </c:pt>
                <c:pt idx="2">
                  <c:v>H22</c:v>
                </c:pt>
                <c:pt idx="3">
                  <c:v>H23</c:v>
                </c:pt>
                <c:pt idx="4">
                  <c:v>H24</c:v>
                </c:pt>
                <c:pt idx="5">
                  <c:v>H25</c:v>
                </c:pt>
                <c:pt idx="6">
                  <c:v>H26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5352</c:v>
                </c:pt>
                <c:pt idx="1">
                  <c:v>5405</c:v>
                </c:pt>
                <c:pt idx="2">
                  <c:v>6320</c:v>
                </c:pt>
                <c:pt idx="3">
                  <c:v>5765</c:v>
                </c:pt>
                <c:pt idx="4">
                  <c:v>6663</c:v>
                </c:pt>
                <c:pt idx="5">
                  <c:v>6824</c:v>
                </c:pt>
                <c:pt idx="6">
                  <c:v>7026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21756672"/>
        <c:axId val="121762560"/>
      </c:barChart>
      <c:catAx>
        <c:axId val="1217566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000"/>
            </a:pPr>
            <a:endParaRPr lang="ja-JP"/>
          </a:p>
        </c:txPr>
        <c:crossAx val="121762560"/>
        <c:crosses val="autoZero"/>
        <c:auto val="1"/>
        <c:lblAlgn val="ctr"/>
        <c:lblOffset val="100"/>
        <c:noMultiLvlLbl val="0"/>
      </c:catAx>
      <c:valAx>
        <c:axId val="121762560"/>
        <c:scaling>
          <c:orientation val="minMax"/>
          <c:min val="40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ja-JP"/>
          </a:p>
        </c:txPr>
        <c:crossAx val="121756672"/>
        <c:crosses val="autoZero"/>
        <c:crossBetween val="between"/>
        <c:dispUnits>
          <c:builtInUnit val="thousands"/>
        </c:dispUnits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4C28F-5C6E-4362-A41E-EDC3FEF22BC8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7A2D7-8056-4A4C-96A2-A5FCCB9530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681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3BC-924B-491A-A167-18F89C5E3EAF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3F72-17B0-4DA8-B0BC-535585BE83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377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3BC-924B-491A-A167-18F89C5E3EAF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3F72-17B0-4DA8-B0BC-535585BE83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55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3BC-924B-491A-A167-18F89C5E3EAF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3F72-17B0-4DA8-B0BC-535585BE83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71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3BC-924B-491A-A167-18F89C5E3EAF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3F72-17B0-4DA8-B0BC-535585BE83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98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3BC-924B-491A-A167-18F89C5E3EAF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3F72-17B0-4DA8-B0BC-535585BE83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872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3BC-924B-491A-A167-18F89C5E3EAF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3F72-17B0-4DA8-B0BC-535585BE83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8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3BC-924B-491A-A167-18F89C5E3EAF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3F72-17B0-4DA8-B0BC-535585BE83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06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3BC-924B-491A-A167-18F89C5E3EAF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3F72-17B0-4DA8-B0BC-535585BE83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77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3BC-924B-491A-A167-18F89C5E3EAF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3F72-17B0-4DA8-B0BC-535585BE83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668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3BC-924B-491A-A167-18F89C5E3EAF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3F72-17B0-4DA8-B0BC-535585BE83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71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43BC-924B-491A-A167-18F89C5E3EAF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3F72-17B0-4DA8-B0BC-535585BE83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14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043BC-924B-491A-A167-18F89C5E3EAF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93F72-17B0-4DA8-B0BC-535585BE83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27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411760" y="171929"/>
            <a:ext cx="4389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副首都に向けた都市機能の充実について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8856" y="2082622"/>
            <a:ext cx="796559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１．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年度の作業を通じて副首都実現に向けた３つの取り組み・課題が明確に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なった。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－　制度面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－　機能面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－　経済成長面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２．このうち「機能面」については、これまでの会議で７つの要素の充実が必要と指摘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したが、全てについて、積極的な取り組みがなされている。（図１）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３．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加えて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今年度、新大学設計４者タスクフォースの検討にて「スマートシティの構築」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に向けた機能充実が８つ目の課題として浮上。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４．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今後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は、特に次の３つの充実を図るべき。（図３）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－　スマートシティの構築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－　都市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基盤の整備（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消防、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水道等）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－　産業支援体制の充実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84168" y="797803"/>
            <a:ext cx="27494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上山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信一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（大阪府・大阪市特別顧問）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428083" y="6544540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FE68FCB-9DD5-42DD-8F40-7D759701862B}" type="slidenum">
              <a:rPr kumimoji="1" lang="ja-JP" altLang="en-US" sz="1400" smtClean="0"/>
              <a:pPr algn="r"/>
              <a:t>1</a:t>
            </a:fld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38830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34845" y="57024"/>
            <a:ext cx="5301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機能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確立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に向けた８つのテーマ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0152" y="1876151"/>
            <a:ext cx="4428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第６層　才能ある人材の誘引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（人材育成環境）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0152" y="1239937"/>
            <a:ext cx="4428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層　都市ブランドの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刷新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（都市間競争での差別化）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0152" y="3109968"/>
            <a:ext cx="4428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層　産業支援体制の充実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（企業支援）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0152" y="3737716"/>
            <a:ext cx="4428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層　都市基盤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の整備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（成長の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基盤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整備）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0152" y="4366151"/>
            <a:ext cx="4428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層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規制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緩和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／特区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（ソフトインフラ）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0152" y="4971417"/>
            <a:ext cx="4428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層　交通インフラの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充実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（ストックの組み換え）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0152" y="5589933"/>
            <a:ext cx="4428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第１層　公的事業債務の処理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（負の遺産の整理）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262652" y="1226289"/>
            <a:ext cx="2262892" cy="576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海外向け発信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262652" y="1876151"/>
            <a:ext cx="2336622" cy="576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・外国人学校、国際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バカロレア対応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・高校私学無償化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・留学生向け奨学金　等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262652" y="3109968"/>
            <a:ext cx="2339836" cy="576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・信用保証協会の経営統合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・公設試験研究機関の一元化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262652" y="3737716"/>
            <a:ext cx="2365484" cy="576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消防、防災、水道、下水道、市場、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港湾、病院等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262652" y="4366151"/>
            <a:ext cx="2365484" cy="576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・公設民営学校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・成長特区税制（地方税ゼロ）等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262652" y="4971417"/>
            <a:ext cx="2365484" cy="576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OTK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売却、北大阪急行やﾓﾉﾚｰﾙ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・関空・伊丹の経営統合とｺﾝｾｯｼｮﾝ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・なにわ筋線　　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262652" y="5589933"/>
            <a:ext cx="2365484" cy="576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WTC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・りんくうゲートタワービル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・関西国際空港会社　　　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553548" y="762871"/>
            <a:ext cx="12009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８つのテーマ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965105" y="762871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具体例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>
            <a:off x="143720" y="1138812"/>
            <a:ext cx="399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4365724" y="1138812"/>
            <a:ext cx="205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6682104" y="131117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△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6614677" y="1138812"/>
            <a:ext cx="57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6502568" y="778260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充足度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682104" y="1933319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△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656456" y="442331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656456" y="502858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579512" y="555476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endParaRPr kumimoji="1"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682104" y="3825661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△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682104" y="319791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△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171016" y="1830005"/>
            <a:ext cx="878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171016" y="3096256"/>
            <a:ext cx="878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171016" y="3713264"/>
            <a:ext cx="878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171016" y="4347688"/>
            <a:ext cx="878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171016" y="4958672"/>
            <a:ext cx="878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171016" y="5555132"/>
            <a:ext cx="878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-36512" y="6541080"/>
            <a:ext cx="67986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（出典）　第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回副首都推進本部会議（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H28.8.22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）資料に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スマートシティ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の層と、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取組みの状況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の欄を追加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>
            <a:off x="143720" y="6165304"/>
            <a:ext cx="8856000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8428083" y="6544540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FE68FCB-9DD5-42DD-8F40-7D759701862B}" type="slidenum">
              <a:rPr kumimoji="1" lang="ja-JP" altLang="en-US" sz="1400" smtClean="0"/>
              <a:pPr algn="r"/>
              <a:t>2</a:t>
            </a:fld>
            <a:endParaRPr kumimoji="1" lang="ja-JP" altLang="en-US" sz="1400" dirty="0"/>
          </a:p>
        </p:txBody>
      </p:sp>
      <p:cxnSp>
        <p:nvCxnSpPr>
          <p:cNvPr id="48" name="直線コネクタ 47"/>
          <p:cNvCxnSpPr/>
          <p:nvPr/>
        </p:nvCxnSpPr>
        <p:spPr>
          <a:xfrm>
            <a:off x="7323292" y="1140431"/>
            <a:ext cx="16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7654187" y="762871"/>
            <a:ext cx="982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取組み例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272092" y="1199949"/>
            <a:ext cx="1872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万博基本構想検討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会議（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万博誘致推進室）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推進会議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272092" y="2059974"/>
            <a:ext cx="190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新大学設計４者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286160" y="3182525"/>
            <a:ext cx="190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産業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支援最適化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WG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支援団体統合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286160" y="3725634"/>
            <a:ext cx="1908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消防のあり方検討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水道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のあり方検討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PT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医療戦略推進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PT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366859" y="6326353"/>
            <a:ext cx="137088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PT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・・・プロジェクトチーム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・・・タスクフォース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WG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・・・ワーキンググループ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大かっこ 15"/>
          <p:cNvSpPr/>
          <p:nvPr/>
        </p:nvSpPr>
        <p:spPr>
          <a:xfrm>
            <a:off x="7363928" y="6323116"/>
            <a:ext cx="1370888" cy="468000"/>
          </a:xfrm>
          <a:prstGeom prst="bracketPair">
            <a:avLst>
              <a:gd name="adj" fmla="val 1069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0" name="直線コネクタ 49"/>
          <p:cNvCxnSpPr/>
          <p:nvPr/>
        </p:nvCxnSpPr>
        <p:spPr>
          <a:xfrm>
            <a:off x="198312" y="2465600"/>
            <a:ext cx="878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806771" y="2627183"/>
            <a:ext cx="1832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スマートシティの構築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8387139" y="43376"/>
            <a:ext cx="683568" cy="40011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図１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272512" y="5125254"/>
            <a:ext cx="190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左記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の計画が進捗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272512" y="5747128"/>
            <a:ext cx="129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ほぼ完了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8746" y="2490691"/>
            <a:ext cx="8892000" cy="1872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4256550" y="2506323"/>
            <a:ext cx="3060000" cy="576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やビッグデータの活用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・都市インフラの最適利用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・行政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と大学の連携強化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682104" y="258277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△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272092" y="2665002"/>
            <a:ext cx="190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スマートシティ推進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PT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272512" y="4536416"/>
            <a:ext cx="190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全国一の特区申請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星 5 26"/>
          <p:cNvSpPr>
            <a:spLocks noChangeAspect="1"/>
          </p:cNvSpPr>
          <p:nvPr/>
        </p:nvSpPr>
        <p:spPr>
          <a:xfrm>
            <a:off x="395576" y="2616460"/>
            <a:ext cx="360000" cy="360000"/>
          </a:xfrm>
          <a:prstGeom prst="star5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4564" y="2596405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815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0401"/>
            <a:ext cx="8229600" cy="591877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「スマートシティ」とは</a:t>
            </a:r>
            <a:endParaRPr kumimoji="1" lang="ja-JP" altLang="en-US" sz="3200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24224" y="914003"/>
            <a:ext cx="85079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1259632" y="1165428"/>
            <a:ext cx="7354471" cy="860152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交通　医療　エネルギー</a:t>
            </a:r>
            <a:endParaRPr kumimoji="1" lang="en-US" altLang="ja-JP" sz="24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ビル・住宅　水道　</a:t>
            </a:r>
            <a:r>
              <a:rPr lang="en-US" altLang="ja-JP" sz="2400" dirty="0" err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etc</a:t>
            </a:r>
            <a:endParaRPr kumimoji="1" lang="ja-JP" altLang="en-US" sz="2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加算記号 7"/>
          <p:cNvSpPr/>
          <p:nvPr/>
        </p:nvSpPr>
        <p:spPr>
          <a:xfrm>
            <a:off x="4523975" y="2181584"/>
            <a:ext cx="416045" cy="467910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42468" y="2718001"/>
            <a:ext cx="20104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の技術を融合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等号 9"/>
          <p:cNvSpPr/>
          <p:nvPr/>
        </p:nvSpPr>
        <p:spPr>
          <a:xfrm rot="5400000">
            <a:off x="4502010" y="3164121"/>
            <a:ext cx="474332" cy="370754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4809" y="1341575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インフラ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4809" y="2594891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デジタル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インフラ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4809" y="4870828"/>
            <a:ext cx="912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スマート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シティ化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882081"/>
              </p:ext>
            </p:extLst>
          </p:nvPr>
        </p:nvGraphicFramePr>
        <p:xfrm>
          <a:off x="1187624" y="3757903"/>
          <a:ext cx="7574094" cy="26954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9742"/>
                <a:gridCol w="1368152"/>
                <a:gridCol w="1257618"/>
                <a:gridCol w="1272318"/>
                <a:gridCol w="1224136"/>
                <a:gridCol w="1152128"/>
              </a:tblGrid>
              <a:tr h="4625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①生活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②交通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③環境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④行政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⑤経済活動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⑥教育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6013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・スマート電柱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・スマートライト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・防災、公共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サービス情報の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提供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スマートパーキング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・スマートバス停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・渋滞緩和、利便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性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CO2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削減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・大気改善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・スマートブリッド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・ビルトコントロー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ルでインフラ投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資を抑制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・歳入増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・新たなビジネス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モデル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・雇用の創出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・学校運営の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効率化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・学習形態の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多様化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6823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（事例）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・ニューヨーク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・シカゴ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・シンガポール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・ストックホルム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・アムステルダム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・コペンハーゲン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・バルセロナ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・サンフランシス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・各地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8028384" y="43376"/>
            <a:ext cx="1042323" cy="40011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図２ー①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428083" y="6544540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FE68FCB-9DD5-42DD-8F40-7D759701862B}" type="slidenum">
              <a:rPr kumimoji="1" lang="ja-JP" altLang="en-US" sz="1400" smtClean="0"/>
              <a:pPr algn="r"/>
              <a:t>3</a:t>
            </a:fld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55343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18058"/>
          </a:xfrm>
        </p:spPr>
        <p:txBody>
          <a:bodyPr>
            <a:normAutofit fontScale="90000"/>
          </a:bodyPr>
          <a:lstStyle/>
          <a:p>
            <a:r>
              <a:rPr kumimoji="1" lang="ja-JP" altLang="en-US" sz="2800" dirty="0" smtClean="0"/>
              <a:t>初歩事例　</a:t>
            </a:r>
            <a:endParaRPr kumimoji="1" lang="ja-JP" altLang="en-US" sz="2800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0275777"/>
              </p:ext>
            </p:extLst>
          </p:nvPr>
        </p:nvGraphicFramePr>
        <p:xfrm>
          <a:off x="529814" y="836712"/>
          <a:ext cx="8074634" cy="58189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9778"/>
                <a:gridCol w="1296144"/>
                <a:gridCol w="1440160"/>
                <a:gridCol w="3600400"/>
                <a:gridCol w="1368152"/>
              </a:tblGrid>
              <a:tr h="2446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№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プロジェクト概要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特徴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運営・参加機関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254">
                <a:tc rowSpan="3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事例①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ボストン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（マサチューセッツ州）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スマートパーキング</a:t>
                      </a:r>
                      <a:endParaRPr kumimoji="1" lang="ja-JP" altLang="en-US" sz="1200" u="sng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道路に埋め込まれたセンサーで路上の駐車スペースの使用状況がわかる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スマートフォンアプリで駐車スペースを確認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・ボストン市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Streetline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0801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交通渋滞回避情報</a:t>
                      </a:r>
                      <a:endParaRPr kumimoji="1" lang="ja-JP" altLang="en-US" sz="1200" u="sng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目的地までの最短時間ルートを電光掲示板に表示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人工衛星を使用して渋滞状況を分析，目的地までの所要時間を毎分更新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地上センサーに頼らないため，あらゆる場所の渋滞情報の提供が可能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・ボストン市</a:t>
                      </a: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All Traffic 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Solutions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</a:tr>
              <a:tr h="8976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道路状態通知アプリ</a:t>
                      </a:r>
                      <a:endParaRPr kumimoji="1" lang="en-US" altLang="ja-JP" sz="120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Street Bump)</a:t>
                      </a:r>
                      <a:endParaRPr kumimoji="1" lang="ja-JP" altLang="en-US" sz="1200" u="sng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ドライバーはアプリを起動，携帯電話を車内ホルダーに設置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アプリが舗装状態によって生じる衝撃を分析，陥没などを検知すると自治体に通知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検知データ分析により，道路補修の優先度も判断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・ボストン市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・ボストン大学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634">
                <a:tc row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サンフランシスコ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（カリフォルニア州）</a:t>
                      </a:r>
                    </a:p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u="sng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DataSF</a:t>
                      </a:r>
                      <a:endParaRPr kumimoji="1" lang="en-US" altLang="ja-JP" sz="120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都市データのオープン化</a:t>
                      </a:r>
                    </a:p>
                    <a:p>
                      <a:endParaRPr kumimoji="1" lang="ja-JP" altLang="en-US" sz="1200" u="sng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パーキングメーターは空き場所数に応じて価格が変動され、空き状況は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web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やメールでリアルタイムに確認できる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以上のデータを公開し、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以上のスマートフォンアプリを提供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利便性高く，様々な企業がデータを活用し，交通機関，地域環境，リサイクル，犯罪情報に関するサービス提供を開始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サンフランシスコ市</a:t>
                      </a: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Cisco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97634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5D Smart San Francisco 2030 District</a:t>
                      </a: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都市データの３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モデリングとオープンデータ化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都市データを省エネに活用。自治体や企業等に省エネの設備投資を促す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消費電力，交通量などのデータをクラウド上で分析，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3D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地図で可視化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サンフランシスコ市</a:t>
                      </a: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CityZenith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>
          <a:xfrm>
            <a:off x="457200" y="6654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8028384" y="43376"/>
            <a:ext cx="1042323" cy="40011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図２ー②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428083" y="6544540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FE68FCB-9DD5-42DD-8F40-7D759701862B}" type="slidenum">
              <a:rPr kumimoji="1" lang="ja-JP" altLang="en-US" sz="1400" smtClean="0"/>
              <a:pPr algn="r"/>
              <a:t>4</a:t>
            </a:fld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7003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5536" y="143928"/>
            <a:ext cx="6101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産業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都市基盤（第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４層・第５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層）の検討の進捗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5624" y="6567441"/>
            <a:ext cx="58256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政策分野は、大阪府と大阪市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において、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一元化についての合意がされたもののうち主なものを記載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428083" y="6604903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FE68FCB-9DD5-42DD-8F40-7D759701862B}" type="slidenum">
              <a:rPr kumimoji="1" lang="ja-JP" altLang="en-US" sz="1400" smtClean="0"/>
              <a:pPr algn="r"/>
              <a:t>5</a:t>
            </a:fld>
            <a:endParaRPr kumimoji="1" lang="ja-JP" altLang="en-US" sz="1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91992" y="5538171"/>
            <a:ext cx="21816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各市町村において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基礎自治体としての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行政計画や成長戦略を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大かっこ 8"/>
          <p:cNvSpPr/>
          <p:nvPr/>
        </p:nvSpPr>
        <p:spPr>
          <a:xfrm>
            <a:off x="6664000" y="5472520"/>
            <a:ext cx="1998807" cy="914400"/>
          </a:xfrm>
          <a:prstGeom prst="bracketPair">
            <a:avLst>
              <a:gd name="adj" fmla="val 920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92033" y="1548040"/>
            <a:ext cx="594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92033" y="2884000"/>
            <a:ext cx="5940000" cy="16920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92032" y="4558832"/>
            <a:ext cx="5940000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92033" y="5344424"/>
            <a:ext cx="5923106" cy="11880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948264" y="157576"/>
            <a:ext cx="252000" cy="2160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6948264" y="431960"/>
            <a:ext cx="252000" cy="21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217680" y="111116"/>
            <a:ext cx="105670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ほぼ完了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現在、検討中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92032" y="1152040"/>
            <a:ext cx="5940000" cy="3960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8387139" y="43376"/>
            <a:ext cx="683568" cy="40011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図３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998956"/>
              </p:ext>
            </p:extLst>
          </p:nvPr>
        </p:nvGraphicFramePr>
        <p:xfrm>
          <a:off x="138568" y="764704"/>
          <a:ext cx="8905696" cy="57650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106"/>
                <a:gridCol w="1454468"/>
                <a:gridCol w="2125980"/>
                <a:gridCol w="2368868"/>
                <a:gridCol w="2513274"/>
              </a:tblGrid>
              <a:tr h="370114">
                <a:tc gridSpan="2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大阪市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他の市町村等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</a:tr>
              <a:tr h="131853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水道施設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公営住宅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企業支援施設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港湾施設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下水道処理場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廃棄物処理場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展示場・会議場</a:t>
                      </a: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大型スポーツ施設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文化施設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広域水道企業団へ移管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府営住宅（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13.5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万戸）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ものづくりビジネスセンター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堺泉北港・阪南港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下水処理場（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処理場）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－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大阪国際会議場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府立体育会館等（４施設）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近</a:t>
                      </a:r>
                      <a:r>
                        <a:rPr kumimoji="1" lang="ja-JP" altLang="en-US" sz="12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つ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飛鳥博物館等（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浄水場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（柴島、庭窪、豊島）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市営住宅（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8.7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万戸）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大阪産業創造館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大阪港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下水処理場（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処理場）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焼却工場（５工場）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インテックス大阪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市立中央体育館等（５施設）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美術館等（５施設）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浄水場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（村野、庭窪、三島）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企業団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市営住宅（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17.8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万戸）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市町村企業支援施設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－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単独公共下水（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処理場）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焼却工場（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組合）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－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－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市立博物館等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2456326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組織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東京事務所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海外事務所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観光支援団体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消費者センター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地方衛生研究所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公設試験研究機関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消防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中央卸売市場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文化振興団体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公立大学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産業支援団体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公立病院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国際振興団体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東京事務所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上海事務所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大阪観光局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消費生活センター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公衆衛生研究所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産業技術総合研究所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消防学校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中央市場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文化財センター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府立大学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産業振興機構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府立病院（５病院）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国際交流財団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東京事務所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上海事務所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大阪観光局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消費者センター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環境科学研究所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工業研究所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消防学校／大阪市消防局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中央市場／東部市場／南港市場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博物館協会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市立大学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都市型産業振興センター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市民病院（３病院）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国際交流センター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市町村東京事務所（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－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市町村観光協会等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市町村消費者センター（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地方衛生研究所（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－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消防本部（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本部）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－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市町村文化振興団体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－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市町村産業振興団体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市立病院（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病院）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市町村国際振興団体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</a:tr>
              <a:tr h="90215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政策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共同戦略の策定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観光文化振興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産業振興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環境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人事・組織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財産管理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成長戦略、都市魅力、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グランドデザイン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、観光戦略、災害対策、医療戦略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文化振興計画、アーツカウンシル、イベントの共同実施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企業誘致、クリエイティブ産業、新エネルギーなどで連携強化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温室効果ガス排出抑制対策の一元化、審議会等の一元化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人事交流、採用試験共通化、研修共同実施、委員等の一元化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公有財産管理の統一化、税事務の共同化、ファシリティマネジメント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6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563888" y="78456"/>
            <a:ext cx="24497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消防広域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化のメリット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52125" y="69138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082526" y="688305"/>
            <a:ext cx="1776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考えられる打ち手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504548" y="1072496"/>
            <a:ext cx="37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5139761" y="1072496"/>
            <a:ext cx="36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180" y="3813992"/>
            <a:ext cx="1936192" cy="138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直線矢印コネクタ 15"/>
          <p:cNvCxnSpPr/>
          <p:nvPr/>
        </p:nvCxnSpPr>
        <p:spPr>
          <a:xfrm flipV="1">
            <a:off x="1251444" y="3896412"/>
            <a:ext cx="0" cy="111600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>
          <a:xfrm>
            <a:off x="1960440" y="4054897"/>
            <a:ext cx="457200" cy="307777"/>
          </a:xfrm>
          <a:prstGeom prst="ellipse">
            <a:avLst/>
          </a:prstGeom>
          <a:solidFill>
            <a:schemeClr val="bg1">
              <a:lumMod val="95000"/>
              <a:alpha val="6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専任</a:t>
            </a:r>
            <a:endParaRPr kumimoji="1"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2494300" y="4596747"/>
            <a:ext cx="457200" cy="307777"/>
          </a:xfrm>
          <a:prstGeom prst="ellipse">
            <a:avLst/>
          </a:prstGeom>
          <a:solidFill>
            <a:schemeClr val="bg1">
              <a:lumMod val="95000"/>
              <a:alpha val="6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兼任</a:t>
            </a:r>
            <a:endParaRPr kumimoji="1"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77641" y="3991034"/>
            <a:ext cx="5309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規模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77641" y="4800615"/>
            <a:ext cx="5309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規模小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10576" y="1526616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/>
              <a:t>（千件）</a:t>
            </a:r>
            <a:endParaRPr kumimoji="1" lang="ja-JP" altLang="en-US" sz="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317330" y="6422272"/>
            <a:ext cx="3287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出典：消防庁「消防広域化関係資料」より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47755" y="6422272"/>
            <a:ext cx="29161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出典：「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消防力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強化のため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の勉強会資料」より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二等辺三角形 29"/>
          <p:cNvSpPr/>
          <p:nvPr/>
        </p:nvSpPr>
        <p:spPr>
          <a:xfrm rot="5400000">
            <a:off x="3124107" y="3572094"/>
            <a:ext cx="3332213" cy="347003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428083" y="6544540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FE68FCB-9DD5-42DD-8F40-7D759701862B}" type="slidenum">
              <a:rPr kumimoji="1" lang="ja-JP" altLang="en-US" sz="1400" smtClean="0"/>
              <a:pPr algn="r"/>
              <a:t>6</a:t>
            </a:fld>
            <a:endParaRPr kumimoji="1" lang="ja-JP" altLang="en-US" sz="1400" dirty="0"/>
          </a:p>
        </p:txBody>
      </p:sp>
      <p:sp>
        <p:nvSpPr>
          <p:cNvPr id="2" name="正方形/長方形 1"/>
          <p:cNvSpPr/>
          <p:nvPr/>
        </p:nvSpPr>
        <p:spPr>
          <a:xfrm>
            <a:off x="1165852" y="3423128"/>
            <a:ext cx="22188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小規模消防の人材不足</a:t>
            </a:r>
            <a:endParaRPr lang="en-US" altLang="ja-JP" sz="16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678813" y="1241479"/>
            <a:ext cx="11929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需要の増大</a:t>
            </a:r>
            <a:endParaRPr lang="en-US" altLang="ja-JP" sz="16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504085" y="5339174"/>
            <a:ext cx="15424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厳しい財政事情</a:t>
            </a:r>
            <a:endParaRPr lang="en-US" altLang="ja-JP" sz="16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941476424"/>
              </p:ext>
            </p:extLst>
          </p:nvPr>
        </p:nvGraphicFramePr>
        <p:xfrm>
          <a:off x="354052" y="1655336"/>
          <a:ext cx="2016000" cy="1646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5" name="グラフ 44"/>
          <p:cNvGraphicFramePr/>
          <p:nvPr>
            <p:extLst>
              <p:ext uri="{D42A27DB-BD31-4B8C-83A1-F6EECF244321}">
                <p14:modId xmlns:p14="http://schemas.microsoft.com/office/powerpoint/2010/main" val="1448073840"/>
              </p:ext>
            </p:extLst>
          </p:nvPr>
        </p:nvGraphicFramePr>
        <p:xfrm>
          <a:off x="2277260" y="1655336"/>
          <a:ext cx="2016000" cy="1646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9" name="テキスト ボックス 48"/>
          <p:cNvSpPr txBox="1"/>
          <p:nvPr/>
        </p:nvSpPr>
        <p:spPr>
          <a:xfrm>
            <a:off x="2143179" y="1544032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/>
              <a:t>（千件）</a:t>
            </a:r>
            <a:endParaRPr kumimoji="1" lang="ja-JP" altLang="en-US" sz="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4264" y="5688544"/>
            <a:ext cx="34918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府内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43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市町村のうち、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市が「基準財政需要額」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を下回る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消防費で運営</a:t>
            </a:r>
            <a:endParaRPr kumimoji="1" lang="ja-JP" altLang="en-US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42209" y="174206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救急件数</a:t>
            </a:r>
            <a:endParaRPr kumimoji="1" lang="ja-JP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563521" y="1751632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救助件数</a:t>
            </a:r>
            <a:endParaRPr kumimoji="1" lang="ja-JP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264784" y="1722138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拠点や管轄区域の適正化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257648" y="5274214"/>
            <a:ext cx="33637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消防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運営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体制の強化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240723" y="3314988"/>
            <a:ext cx="3529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機材と人材配備の充実との効率化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387615" y="2089628"/>
            <a:ext cx="3108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－　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到着時間の短縮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－　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増援体制の充実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387615" y="3697907"/>
            <a:ext cx="31087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－　高度機材を、より広域で活用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－　運営単位（消防本部等）の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要員増により負担の平準化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66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 w="9525">
          <a:solidFill>
            <a:schemeClr val="tx1"/>
          </a:solidFill>
        </a:ln>
      </a:spPr>
      <a:bodyPr wrap="none" rtlCol="0" anchor="ctr"/>
      <a:lstStyle>
        <a:defPPr algn="ctr">
          <a:defRPr kumimoji="1" sz="8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18115</TotalTime>
  <Words>1154</Words>
  <Application>Microsoft Office PowerPoint</Application>
  <PresentationFormat>画面に合わせる (4:3)</PresentationFormat>
  <Paragraphs>330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PowerPoint プレゼンテーション</vt:lpstr>
      <vt:lpstr>PowerPoint プレゼンテーション</vt:lpstr>
      <vt:lpstr>「スマートシティ」とは</vt:lpstr>
      <vt:lpstr>初歩事例　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HOSTNAME</cp:lastModifiedBy>
  <cp:revision>715</cp:revision>
  <cp:lastPrinted>2017-01-27T06:16:25Z</cp:lastPrinted>
  <dcterms:created xsi:type="dcterms:W3CDTF">2016-09-12T08:11:43Z</dcterms:created>
  <dcterms:modified xsi:type="dcterms:W3CDTF">2017-01-31T08:46:58Z</dcterms:modified>
</cp:coreProperties>
</file>