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Lst>
  <p:notesMasterIdLst>
    <p:notesMasterId r:id="rId59"/>
  </p:notesMasterIdLst>
  <p:sldIdLst>
    <p:sldId id="315" r:id="rId3"/>
    <p:sldId id="1016" r:id="rId4"/>
    <p:sldId id="1017" r:id="rId5"/>
    <p:sldId id="1001" r:id="rId6"/>
    <p:sldId id="1002" r:id="rId7"/>
    <p:sldId id="988" r:id="rId8"/>
    <p:sldId id="1008" r:id="rId9"/>
    <p:sldId id="910" r:id="rId10"/>
    <p:sldId id="932" r:id="rId11"/>
    <p:sldId id="816" r:id="rId12"/>
    <p:sldId id="795" r:id="rId13"/>
    <p:sldId id="1003" r:id="rId14"/>
    <p:sldId id="798" r:id="rId15"/>
    <p:sldId id="1018" r:id="rId16"/>
    <p:sldId id="1019" r:id="rId17"/>
    <p:sldId id="1020" r:id="rId18"/>
    <p:sldId id="1021" r:id="rId19"/>
    <p:sldId id="996" r:id="rId20"/>
    <p:sldId id="997" r:id="rId21"/>
    <p:sldId id="868" r:id="rId22"/>
    <p:sldId id="1022" r:id="rId23"/>
    <p:sldId id="1023" r:id="rId24"/>
    <p:sldId id="1024" r:id="rId25"/>
    <p:sldId id="1025" r:id="rId26"/>
    <p:sldId id="1026" r:id="rId27"/>
    <p:sldId id="1027" r:id="rId28"/>
    <p:sldId id="1028" r:id="rId29"/>
    <p:sldId id="1029" r:id="rId30"/>
    <p:sldId id="1030" r:id="rId31"/>
    <p:sldId id="1031" r:id="rId32"/>
    <p:sldId id="1032" r:id="rId33"/>
    <p:sldId id="1033" r:id="rId34"/>
    <p:sldId id="1034" r:id="rId35"/>
    <p:sldId id="1035" r:id="rId36"/>
    <p:sldId id="1036" r:id="rId37"/>
    <p:sldId id="1037" r:id="rId38"/>
    <p:sldId id="1038" r:id="rId39"/>
    <p:sldId id="1039" r:id="rId40"/>
    <p:sldId id="1040" r:id="rId41"/>
    <p:sldId id="1041" r:id="rId42"/>
    <p:sldId id="1042" r:id="rId43"/>
    <p:sldId id="1043" r:id="rId44"/>
    <p:sldId id="1044"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CC66"/>
    <a:srgbClr val="33CC33"/>
    <a:srgbClr val="66FF33"/>
    <a:srgbClr val="99FF33"/>
    <a:srgbClr val="66FFFF"/>
    <a:srgbClr val="99FFCC"/>
    <a:srgbClr val="99FF99"/>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8921" autoAdjust="0"/>
  </p:normalViewPr>
  <p:slideViewPr>
    <p:cSldViewPr>
      <p:cViewPr varScale="1">
        <p:scale>
          <a:sx n="71" d="100"/>
          <a:sy n="71" d="100"/>
        </p:scale>
        <p:origin x="-1506" y="-10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134104576"/>
        <c:axId val="93904192"/>
      </c:radarChart>
      <c:catAx>
        <c:axId val="134104576"/>
        <c:scaling>
          <c:orientation val="minMax"/>
        </c:scaling>
        <c:delete val="0"/>
        <c:axPos val="b"/>
        <c:majorGridlines/>
        <c:majorTickMark val="out"/>
        <c:minorTickMark val="none"/>
        <c:tickLblPos val="nextTo"/>
        <c:txPr>
          <a:bodyPr/>
          <a:lstStyle/>
          <a:p>
            <a:pPr>
              <a:defRPr sz="700"/>
            </a:pPr>
            <a:endParaRPr lang="ja-JP"/>
          </a:p>
        </c:txPr>
        <c:crossAx val="93904192"/>
        <c:crosses val="autoZero"/>
        <c:auto val="1"/>
        <c:lblAlgn val="ctr"/>
        <c:lblOffset val="100"/>
        <c:noMultiLvlLbl val="0"/>
      </c:catAx>
      <c:valAx>
        <c:axId val="93904192"/>
        <c:scaling>
          <c:orientation val="maxMin"/>
          <c:max val="42"/>
          <c:min val="1"/>
        </c:scaling>
        <c:delete val="0"/>
        <c:axPos val="l"/>
        <c:majorGridlines/>
        <c:minorGridlines/>
        <c:numFmt formatCode="General" sourceLinked="1"/>
        <c:majorTickMark val="cross"/>
        <c:minorTickMark val="none"/>
        <c:tickLblPos val="none"/>
        <c:crossAx val="13410457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134103040"/>
        <c:axId val="136012928"/>
      </c:radarChart>
      <c:catAx>
        <c:axId val="134103040"/>
        <c:scaling>
          <c:orientation val="minMax"/>
        </c:scaling>
        <c:delete val="0"/>
        <c:axPos val="b"/>
        <c:majorGridlines/>
        <c:majorTickMark val="out"/>
        <c:minorTickMark val="none"/>
        <c:tickLblPos val="nextTo"/>
        <c:txPr>
          <a:bodyPr/>
          <a:lstStyle/>
          <a:p>
            <a:pPr>
              <a:defRPr sz="700"/>
            </a:pPr>
            <a:endParaRPr lang="ja-JP"/>
          </a:p>
        </c:txPr>
        <c:crossAx val="136012928"/>
        <c:crosses val="autoZero"/>
        <c:auto val="1"/>
        <c:lblAlgn val="ctr"/>
        <c:lblOffset val="100"/>
        <c:noMultiLvlLbl val="0"/>
      </c:catAx>
      <c:valAx>
        <c:axId val="136012928"/>
        <c:scaling>
          <c:orientation val="maxMin"/>
          <c:max val="42"/>
          <c:min val="1"/>
        </c:scaling>
        <c:delete val="0"/>
        <c:axPos val="l"/>
        <c:majorGridlines/>
        <c:minorGridlines/>
        <c:numFmt formatCode="General" sourceLinked="1"/>
        <c:majorTickMark val="cross"/>
        <c:minorTickMark val="none"/>
        <c:tickLblPos val="none"/>
        <c:crossAx val="13410304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34105088"/>
        <c:axId val="136014656"/>
      </c:radarChart>
      <c:catAx>
        <c:axId val="134105088"/>
        <c:scaling>
          <c:orientation val="minMax"/>
        </c:scaling>
        <c:delete val="0"/>
        <c:axPos val="b"/>
        <c:majorGridlines/>
        <c:majorTickMark val="out"/>
        <c:minorTickMark val="none"/>
        <c:tickLblPos val="nextTo"/>
        <c:txPr>
          <a:bodyPr/>
          <a:lstStyle/>
          <a:p>
            <a:pPr>
              <a:defRPr sz="700"/>
            </a:pPr>
            <a:endParaRPr lang="ja-JP"/>
          </a:p>
        </c:txPr>
        <c:crossAx val="136014656"/>
        <c:crosses val="autoZero"/>
        <c:auto val="1"/>
        <c:lblAlgn val="ctr"/>
        <c:lblOffset val="100"/>
        <c:noMultiLvlLbl val="0"/>
      </c:catAx>
      <c:valAx>
        <c:axId val="136014656"/>
        <c:scaling>
          <c:orientation val="maxMin"/>
          <c:max val="42"/>
          <c:min val="1"/>
        </c:scaling>
        <c:delete val="0"/>
        <c:axPos val="l"/>
        <c:majorGridlines/>
        <c:minorGridlines/>
        <c:numFmt formatCode="General" sourceLinked="1"/>
        <c:majorTickMark val="cross"/>
        <c:minorTickMark val="none"/>
        <c:tickLblPos val="none"/>
        <c:crossAx val="13410508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34105600"/>
        <c:axId val="136016384"/>
      </c:radarChart>
      <c:catAx>
        <c:axId val="134105600"/>
        <c:scaling>
          <c:orientation val="minMax"/>
        </c:scaling>
        <c:delete val="0"/>
        <c:axPos val="b"/>
        <c:majorGridlines/>
        <c:majorTickMark val="out"/>
        <c:minorTickMark val="none"/>
        <c:tickLblPos val="nextTo"/>
        <c:txPr>
          <a:bodyPr/>
          <a:lstStyle/>
          <a:p>
            <a:pPr>
              <a:defRPr sz="700"/>
            </a:pPr>
            <a:endParaRPr lang="ja-JP"/>
          </a:p>
        </c:txPr>
        <c:crossAx val="136016384"/>
        <c:crosses val="autoZero"/>
        <c:auto val="1"/>
        <c:lblAlgn val="ctr"/>
        <c:lblOffset val="100"/>
        <c:noMultiLvlLbl val="0"/>
      </c:catAx>
      <c:valAx>
        <c:axId val="136016384"/>
        <c:scaling>
          <c:orientation val="maxMin"/>
          <c:max val="42"/>
          <c:min val="1"/>
        </c:scaling>
        <c:delete val="0"/>
        <c:axPos val="l"/>
        <c:majorGridlines/>
        <c:minorGridlines/>
        <c:numFmt formatCode="General" sourceLinked="1"/>
        <c:majorTickMark val="cross"/>
        <c:minorTickMark val="none"/>
        <c:tickLblPos val="none"/>
        <c:crossAx val="13410560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34106624"/>
        <c:axId val="136018112"/>
      </c:radarChart>
      <c:catAx>
        <c:axId val="134106624"/>
        <c:scaling>
          <c:orientation val="minMax"/>
        </c:scaling>
        <c:delete val="0"/>
        <c:axPos val="b"/>
        <c:majorGridlines/>
        <c:majorTickMark val="out"/>
        <c:minorTickMark val="none"/>
        <c:tickLblPos val="nextTo"/>
        <c:txPr>
          <a:bodyPr/>
          <a:lstStyle/>
          <a:p>
            <a:pPr>
              <a:defRPr sz="700"/>
            </a:pPr>
            <a:endParaRPr lang="ja-JP"/>
          </a:p>
        </c:txPr>
        <c:crossAx val="136018112"/>
        <c:crosses val="autoZero"/>
        <c:auto val="1"/>
        <c:lblAlgn val="ctr"/>
        <c:lblOffset val="100"/>
        <c:noMultiLvlLbl val="0"/>
      </c:catAx>
      <c:valAx>
        <c:axId val="136018112"/>
        <c:scaling>
          <c:orientation val="maxMin"/>
          <c:max val="42"/>
          <c:min val="1"/>
        </c:scaling>
        <c:delete val="0"/>
        <c:axPos val="l"/>
        <c:majorGridlines/>
        <c:minorGridlines/>
        <c:numFmt formatCode="General" sourceLinked="1"/>
        <c:majorTickMark val="cross"/>
        <c:minorTickMark val="none"/>
        <c:tickLblPos val="none"/>
        <c:crossAx val="13410662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36269824"/>
        <c:axId val="136208384"/>
      </c:radarChart>
      <c:catAx>
        <c:axId val="136269824"/>
        <c:scaling>
          <c:orientation val="minMax"/>
        </c:scaling>
        <c:delete val="0"/>
        <c:axPos val="b"/>
        <c:majorGridlines/>
        <c:majorTickMark val="out"/>
        <c:minorTickMark val="none"/>
        <c:tickLblPos val="nextTo"/>
        <c:txPr>
          <a:bodyPr/>
          <a:lstStyle/>
          <a:p>
            <a:pPr>
              <a:defRPr sz="700"/>
            </a:pPr>
            <a:endParaRPr lang="ja-JP"/>
          </a:p>
        </c:txPr>
        <c:crossAx val="136208384"/>
        <c:crosses val="autoZero"/>
        <c:auto val="1"/>
        <c:lblAlgn val="ctr"/>
        <c:lblOffset val="100"/>
        <c:noMultiLvlLbl val="0"/>
      </c:catAx>
      <c:valAx>
        <c:axId val="136208384"/>
        <c:scaling>
          <c:orientation val="maxMin"/>
          <c:max val="42"/>
          <c:min val="1"/>
        </c:scaling>
        <c:delete val="0"/>
        <c:axPos val="l"/>
        <c:majorGridlines/>
        <c:minorGridlines/>
        <c:numFmt formatCode="General" sourceLinked="1"/>
        <c:majorTickMark val="cross"/>
        <c:minorTickMark val="none"/>
        <c:tickLblPos val="none"/>
        <c:crossAx val="13626982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36270336"/>
        <c:axId val="136210112"/>
      </c:radarChart>
      <c:catAx>
        <c:axId val="136270336"/>
        <c:scaling>
          <c:orientation val="minMax"/>
        </c:scaling>
        <c:delete val="0"/>
        <c:axPos val="b"/>
        <c:majorGridlines/>
        <c:majorTickMark val="out"/>
        <c:minorTickMark val="none"/>
        <c:tickLblPos val="nextTo"/>
        <c:txPr>
          <a:bodyPr/>
          <a:lstStyle/>
          <a:p>
            <a:pPr>
              <a:defRPr sz="700"/>
            </a:pPr>
            <a:endParaRPr lang="ja-JP"/>
          </a:p>
        </c:txPr>
        <c:crossAx val="136210112"/>
        <c:crosses val="autoZero"/>
        <c:auto val="1"/>
        <c:lblAlgn val="ctr"/>
        <c:lblOffset val="100"/>
        <c:noMultiLvlLbl val="0"/>
      </c:catAx>
      <c:valAx>
        <c:axId val="136210112"/>
        <c:scaling>
          <c:orientation val="maxMin"/>
          <c:max val="42"/>
          <c:min val="1"/>
        </c:scaling>
        <c:delete val="0"/>
        <c:axPos val="l"/>
        <c:majorGridlines/>
        <c:minorGridlines/>
        <c:numFmt formatCode="General" sourceLinked="1"/>
        <c:majorTickMark val="cross"/>
        <c:minorTickMark val="none"/>
        <c:tickLblPos val="none"/>
        <c:crossAx val="13627033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36270848"/>
        <c:axId val="136211840"/>
      </c:radarChart>
      <c:catAx>
        <c:axId val="136270848"/>
        <c:scaling>
          <c:orientation val="minMax"/>
        </c:scaling>
        <c:delete val="0"/>
        <c:axPos val="b"/>
        <c:majorGridlines/>
        <c:majorTickMark val="out"/>
        <c:minorTickMark val="none"/>
        <c:tickLblPos val="nextTo"/>
        <c:txPr>
          <a:bodyPr/>
          <a:lstStyle/>
          <a:p>
            <a:pPr>
              <a:defRPr sz="700"/>
            </a:pPr>
            <a:endParaRPr lang="ja-JP"/>
          </a:p>
        </c:txPr>
        <c:crossAx val="136211840"/>
        <c:crosses val="autoZero"/>
        <c:auto val="1"/>
        <c:lblAlgn val="ctr"/>
        <c:lblOffset val="100"/>
        <c:noMultiLvlLbl val="0"/>
      </c:catAx>
      <c:valAx>
        <c:axId val="136211840"/>
        <c:scaling>
          <c:orientation val="maxMin"/>
          <c:max val="42"/>
          <c:min val="1"/>
        </c:scaling>
        <c:delete val="0"/>
        <c:axPos val="l"/>
        <c:majorGridlines/>
        <c:minorGridlines/>
        <c:numFmt formatCode="General" sourceLinked="1"/>
        <c:majorTickMark val="cross"/>
        <c:minorTickMark val="none"/>
        <c:tickLblPos val="none"/>
        <c:crossAx val="13627084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9D005E1B-A968-425C-9DCB-B3B0F2DAEF15}" type="presOf" srcId="{C214934C-DA12-4A94-B242-FD22DB0325AC}" destId="{5BEEA8FB-E323-4F70-A874-92E633AEA525}" srcOrd="0" destOrd="0"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6217076B-F8F9-4DDB-B4AB-2869C2944544}" type="presOf" srcId="{FF8B84D3-5758-4DD3-8157-34B1817C00B3}" destId="{E224F703-97E3-44B3-A6CE-B1CDDB0646DA}" srcOrd="0" destOrd="0" presId="urn:microsoft.com/office/officeart/2005/8/layout/chevron2"/>
    <dgm:cxn modelId="{4B02B58D-63E5-4497-B286-3721B736168B}" type="presOf" srcId="{0655DC4D-101C-48E3-8CF7-5BC59D6E518F}" destId="{8B86865A-C7FC-4871-91B7-17601E608C00}" srcOrd="0" destOrd="0" presId="urn:microsoft.com/office/officeart/2005/8/layout/chevron2"/>
    <dgm:cxn modelId="{E52D717B-C54C-41EB-80EF-292589FF4FE6}" type="presOf" srcId="{86F754EC-A8E1-4159-8F76-FD6E0EDF4CFE}" destId="{B6098A84-39E6-4259-82A2-B492BBB0368F}"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E94855-F343-48E3-9173-BF9336416471}" type="presOf" srcId="{7E27BC4B-9BED-41F5-A06A-2F49958F34DF}" destId="{91F47603-AE00-436B-B4EE-2999C28EEAD2}" srcOrd="0" destOrd="0" presId="urn:microsoft.com/office/officeart/2005/8/layout/chevron2"/>
    <dgm:cxn modelId="{2C9193FC-6C72-4738-A5A8-C8B6C8232753}" type="presOf" srcId="{4839135E-7AFD-4BE6-B065-73BA2EA5027F}" destId="{1DF1873B-154B-4915-8178-8D74084BE029}"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BD986DC4-5563-477D-986D-88EE76C05E04}" srcId="{7E27BC4B-9BED-41F5-A06A-2F49958F34DF}" destId="{CBE9B4EE-1DAF-437F-B1F7-A78169498388}" srcOrd="0" destOrd="0" parTransId="{8BBAC269-09C1-46F9-A0E9-710E0AF273E7}" sibTransId="{9D772164-BD76-4008-987B-BBB9B2E6CB4C}"/>
    <dgm:cxn modelId="{3D39BE90-60CE-4110-ABD3-2702D007CA10}" type="presOf" srcId="{CBE9B4EE-1DAF-437F-B1F7-A78169498388}" destId="{263BD2CF-28C4-4092-9983-D3C77E96E283}" srcOrd="0" destOrd="0" presId="urn:microsoft.com/office/officeart/2005/8/layout/chevron2"/>
    <dgm:cxn modelId="{6DFB4526-FDCC-4447-858B-FFE74CC31E80}" type="presOf" srcId="{A9849E37-A3B7-4656-A047-A723D6B5CAB7}" destId="{1DF1873B-154B-4915-8178-8D74084BE029}"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F7563EC7-F1B2-424C-93D7-2811210B2EB3}" type="presOf" srcId="{B0C8D4B9-7D74-4AEC-A2F5-84254DFDE1A4}" destId="{E224F703-97E3-44B3-A6CE-B1CDDB0646DA}" srcOrd="0" destOrd="1" presId="urn:microsoft.com/office/officeart/2005/8/layout/chevron2"/>
    <dgm:cxn modelId="{0E01F726-9B91-4560-BD4F-1BDADD4B7B79}" type="presOf" srcId="{B3C3E063-9894-44E9-B052-C96D84EA93B7}" destId="{B6098A84-39E6-4259-82A2-B492BBB0368F}" srcOrd="0" destOrd="1" presId="urn:microsoft.com/office/officeart/2005/8/layout/chevron2"/>
    <dgm:cxn modelId="{E4431963-92FE-42BF-BAB5-9A3A4197A2BF}" srcId="{0655DC4D-101C-48E3-8CF7-5BC59D6E518F}" destId="{B0C8D4B9-7D74-4AEC-A2F5-84254DFDE1A4}" srcOrd="1" destOrd="0" parTransId="{DE4B79A2-513C-41C0-85E7-0184B1D810FA}" sibTransId="{A855C6B5-BA33-4939-A298-85BC1E251798}"/>
    <dgm:cxn modelId="{13B472C4-729C-4B2D-B109-42F1D30F48D0}" type="presParOf" srcId="{91F47603-AE00-436B-B4EE-2999C28EEAD2}" destId="{DF7A5F8E-B0A9-4DC8-9892-988BAF460BC4}" srcOrd="0" destOrd="0" presId="urn:microsoft.com/office/officeart/2005/8/layout/chevron2"/>
    <dgm:cxn modelId="{8341E0FE-82F5-4F5C-97B6-617AF8FD5BCB}" type="presParOf" srcId="{DF7A5F8E-B0A9-4DC8-9892-988BAF460BC4}" destId="{263BD2CF-28C4-4092-9983-D3C77E96E283}" srcOrd="0" destOrd="0" presId="urn:microsoft.com/office/officeart/2005/8/layout/chevron2"/>
    <dgm:cxn modelId="{734F1BE4-7DF7-4174-A8E0-4708BC6969BF}" type="presParOf" srcId="{DF7A5F8E-B0A9-4DC8-9892-988BAF460BC4}" destId="{B6098A84-39E6-4259-82A2-B492BBB0368F}" srcOrd="1" destOrd="0" presId="urn:microsoft.com/office/officeart/2005/8/layout/chevron2"/>
    <dgm:cxn modelId="{4D2E774C-3A24-4059-A2FD-09A7B419946B}" type="presParOf" srcId="{91F47603-AE00-436B-B4EE-2999C28EEAD2}" destId="{5FAE5572-3B4F-45BE-82DE-5B247BEB7B44}" srcOrd="1" destOrd="0" presId="urn:microsoft.com/office/officeart/2005/8/layout/chevron2"/>
    <dgm:cxn modelId="{9C6888D7-AFB4-4396-AD1C-A0E4ED9982C2}" type="presParOf" srcId="{91F47603-AE00-436B-B4EE-2999C28EEAD2}" destId="{B4C53216-A7C8-4052-8166-1E9D1DCCFEE8}" srcOrd="2" destOrd="0" presId="urn:microsoft.com/office/officeart/2005/8/layout/chevron2"/>
    <dgm:cxn modelId="{3ADB53F1-13A9-4F58-9786-58B300D021F2}" type="presParOf" srcId="{B4C53216-A7C8-4052-8166-1E9D1DCCFEE8}" destId="{8B86865A-C7FC-4871-91B7-17601E608C00}" srcOrd="0" destOrd="0" presId="urn:microsoft.com/office/officeart/2005/8/layout/chevron2"/>
    <dgm:cxn modelId="{236C90AD-E789-484D-8C81-B31751DC5ED4}" type="presParOf" srcId="{B4C53216-A7C8-4052-8166-1E9D1DCCFEE8}" destId="{E224F703-97E3-44B3-A6CE-B1CDDB0646DA}" srcOrd="1" destOrd="0" presId="urn:microsoft.com/office/officeart/2005/8/layout/chevron2"/>
    <dgm:cxn modelId="{DB1B3E65-8B93-447C-B610-0D36CB99B1D4}" type="presParOf" srcId="{91F47603-AE00-436B-B4EE-2999C28EEAD2}" destId="{D5F1CB35-D694-44B0-B3E6-9D1819A7E907}" srcOrd="3" destOrd="0" presId="urn:microsoft.com/office/officeart/2005/8/layout/chevron2"/>
    <dgm:cxn modelId="{01F60CC6-7C6C-4F43-B70C-46C637159E20}" type="presParOf" srcId="{91F47603-AE00-436B-B4EE-2999C28EEAD2}" destId="{9F8293BB-698E-4742-89B7-564E0DBA3B3C}" srcOrd="4" destOrd="0" presId="urn:microsoft.com/office/officeart/2005/8/layout/chevron2"/>
    <dgm:cxn modelId="{E0DDED55-314B-4878-A44D-1223C63991FF}" type="presParOf" srcId="{9F8293BB-698E-4742-89B7-564E0DBA3B3C}" destId="{5BEEA8FB-E323-4F70-A874-92E633AEA525}" srcOrd="0" destOrd="0" presId="urn:microsoft.com/office/officeart/2005/8/layout/chevron2"/>
    <dgm:cxn modelId="{6572AF27-3DA0-4ECF-AC6D-DCCFE66559C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575" cy="496888"/>
          </a:xfrm>
          <a:prstGeom prst="rect">
            <a:avLst/>
          </a:prstGeom>
        </p:spPr>
        <p:txBody>
          <a:bodyPr vert="horz" lIns="91381" tIns="45690" rIns="91381" bIns="4569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5" y="0"/>
            <a:ext cx="2949575" cy="496888"/>
          </a:xfrm>
          <a:prstGeom prst="rect">
            <a:avLst/>
          </a:prstGeom>
        </p:spPr>
        <p:txBody>
          <a:bodyPr vert="horz" lIns="91381" tIns="45690" rIns="91381" bIns="45690"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2017/1/30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81" tIns="45690" rIns="91381" bIns="45690" rtlCol="0" anchor="ctr"/>
          <a:lstStyle/>
          <a:p>
            <a:pPr lvl="0"/>
            <a:endParaRPr lang="ja-JP" altLang="en-US" noProof="0"/>
          </a:p>
        </p:txBody>
      </p:sp>
      <p:sp>
        <p:nvSpPr>
          <p:cNvPr id="5" name="ノート プレースホルダー 4"/>
          <p:cNvSpPr>
            <a:spLocks noGrp="1"/>
          </p:cNvSpPr>
          <p:nvPr>
            <p:ph type="body" sz="quarter" idx="3"/>
          </p:nvPr>
        </p:nvSpPr>
        <p:spPr>
          <a:xfrm>
            <a:off x="681044" y="4721225"/>
            <a:ext cx="5445125" cy="4471988"/>
          </a:xfrm>
          <a:prstGeom prst="rect">
            <a:avLst/>
          </a:prstGeom>
        </p:spPr>
        <p:txBody>
          <a:bodyPr vert="horz" lIns="91381" tIns="45690" rIns="91381" bIns="4569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7" y="9440870"/>
            <a:ext cx="2949575" cy="496887"/>
          </a:xfrm>
          <a:prstGeom prst="rect">
            <a:avLst/>
          </a:prstGeom>
        </p:spPr>
        <p:txBody>
          <a:bodyPr vert="horz" lIns="91381" tIns="45690" rIns="91381" bIns="4569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5" y="9440870"/>
            <a:ext cx="2949575" cy="496887"/>
          </a:xfrm>
          <a:prstGeom prst="rect">
            <a:avLst/>
          </a:prstGeom>
        </p:spPr>
        <p:txBody>
          <a:bodyPr vert="horz" lIns="91381" tIns="45690" rIns="91381" bIns="45690"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2017/1/30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2017/1/30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2017/1/30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5176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922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0652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5000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0739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51729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92383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9339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2017/1/30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9310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96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1380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2017/1/30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2017/1/30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2017/1/30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2017/1/30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2017/1/30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2017/1/30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2017/1/30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2017/1/30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solidFill>
                  <a:prstClr val="black">
                    <a:tint val="75000"/>
                  </a:prstClr>
                </a:solidFill>
              </a:rPr>
              <a:pPr>
                <a:defRPr/>
              </a:pPr>
              <a:t>2017/1/30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990177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wmf"/><Relationship Id="rId1" Type="http://schemas.openxmlformats.org/officeDocument/2006/relationships/slideLayout" Target="../slideLayouts/slideLayout18.xml"/><Relationship Id="rId6" Type="http://schemas.openxmlformats.org/officeDocument/2006/relationships/image" Target="../media/image50.jpeg"/><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emf"/><Relationship Id="rId1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gif"/><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74.emf"/><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18.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12"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jpeg"/><Relationship Id="rId10" Type="http://schemas.openxmlformats.org/officeDocument/2006/relationships/image" Target="../media/image88.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18.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g"/><Relationship Id="rId4" Type="http://schemas.openxmlformats.org/officeDocument/2006/relationships/image" Target="../media/image92.png"/><Relationship Id="rId9"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6.jpeg"/><Relationship Id="rId18" Type="http://schemas.openxmlformats.org/officeDocument/2006/relationships/image" Target="../media/image121.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0.png"/><Relationship Id="rId2" Type="http://schemas.openxmlformats.org/officeDocument/2006/relationships/notesSlide" Target="../notesSlides/notesSlide16.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111.jpeg"/><Relationship Id="rId11" Type="http://schemas.openxmlformats.org/officeDocument/2006/relationships/image" Target="../media/image115.wmf"/><Relationship Id="rId5" Type="http://schemas.openxmlformats.org/officeDocument/2006/relationships/image" Target="../media/image110.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54.wmf"/><Relationship Id="rId14" Type="http://schemas.openxmlformats.org/officeDocument/2006/relationships/image" Target="../media/image1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42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a:latin typeface="Meiryo UI" pitchFamily="50" charset="-128"/>
                <a:ea typeface="Meiryo UI" pitchFamily="50" charset="-128"/>
                <a:cs typeface="Meiryo UI" pitchFamily="50" charset="-128"/>
              </a:rPr>
              <a:t>～副首都化に向けた中長期的な取組み方向～</a:t>
            </a: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800" dirty="0" smtClean="0">
                <a:latin typeface="Meiryo UI" pitchFamily="50" charset="-128"/>
                <a:ea typeface="Meiryo UI" pitchFamily="50" charset="-128"/>
                <a:cs typeface="Meiryo UI" pitchFamily="50" charset="-128"/>
              </a:rPr>
              <a:t>（案）</a:t>
            </a:r>
            <a:endParaRPr lang="en-US" altLang="ja-JP" sz="28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2000" dirty="0" smtClean="0">
              <a:latin typeface="Meiryo UI" pitchFamily="50" charset="-128"/>
              <a:ea typeface="Meiryo UI" pitchFamily="50" charset="-128"/>
              <a:cs typeface="Meiryo UI" pitchFamily="50" charset="-128"/>
            </a:endParaRPr>
          </a:p>
        </p:txBody>
      </p:sp>
      <p:sp>
        <p:nvSpPr>
          <p:cNvPr id="5" name="テキスト ボックス 4"/>
          <p:cNvSpPr txBox="1">
            <a:spLocks noChangeArrowheads="1"/>
          </p:cNvSpPr>
          <p:nvPr/>
        </p:nvSpPr>
        <p:spPr bwMode="auto">
          <a:xfrm>
            <a:off x="749859" y="57817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6" name="テキスト ボックス 5"/>
          <p:cNvSpPr txBox="1">
            <a:spLocks noChangeArrowheads="1"/>
          </p:cNvSpPr>
          <p:nvPr/>
        </p:nvSpPr>
        <p:spPr bwMode="auto">
          <a:xfrm>
            <a:off x="5736829" y="50801"/>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Ｈ</a:t>
            </a:r>
            <a:r>
              <a:rPr lang="ja-JP" altLang="en-US" sz="1800" dirty="0" smtClean="0">
                <a:solidFill>
                  <a:srgbClr val="000000"/>
                </a:solidFill>
                <a:latin typeface="Meiryo UI" pitchFamily="50" charset="-128"/>
                <a:ea typeface="Meiryo UI" pitchFamily="50" charset="-128"/>
                <a:cs typeface="Meiryo UI" pitchFamily="50" charset="-128"/>
              </a:rPr>
              <a:t>２９．１．３１</a:t>
            </a:r>
            <a:endParaRPr lang="en-US" altLang="ja-JP" sz="18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第８回</a:t>
            </a:r>
            <a:r>
              <a:rPr lang="ja-JP" altLang="en-US" sz="1800" dirty="0">
                <a:solidFill>
                  <a:srgbClr val="000000"/>
                </a:solidFill>
                <a:latin typeface="Meiryo UI" pitchFamily="50" charset="-128"/>
                <a:ea typeface="Meiryo UI" pitchFamily="50" charset="-128"/>
                <a:cs typeface="Meiryo UI" pitchFamily="50" charset="-128"/>
              </a:rPr>
              <a:t>副首都推進本部会議</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a:spLocks noChangeArrowheads="1"/>
          </p:cNvSpPr>
          <p:nvPr/>
        </p:nvSpPr>
        <p:spPr bwMode="auto">
          <a:xfrm>
            <a:off x="6824319" y="801688"/>
            <a:ext cx="1940023"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資料７</a:t>
            </a:r>
            <a:endParaRPr lang="en-US" altLang="ja-JP" sz="2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3932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170947269"/>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339912614"/>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2022195770"/>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spTree>
    <p:extLst>
      <p:ext uri="{BB962C8B-B14F-4D97-AF65-F5344CB8AC3E}">
        <p14:creationId xmlns:p14="http://schemas.microsoft.com/office/powerpoint/2010/main" val="129296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21111678"/>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機能の麻痺により日本全体が機能不全に陥らないよう、バックアップ体制の整備が不可欠。東京との同時</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178729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796136" y="4004609"/>
            <a:ext cx="1872208" cy="276999"/>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6136" y="6453336"/>
            <a:ext cx="1872208" cy="184666"/>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spTree>
    <p:extLst>
      <p:ext uri="{BB962C8B-B14F-4D97-AF65-F5344CB8AC3E}">
        <p14:creationId xmlns:p14="http://schemas.microsoft.com/office/powerpoint/2010/main" val="131185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708176"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寄付や社会的投資等を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○寄付を表明した富豪・・・マーク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フィランソロピーが活発なアメリカでは富豪達が巨額の寄付表明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0279870"/>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、世界では、寄付や投資等を通じた公益活動が、社会的課題解決の第三の道として新たな時代の潮流に。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spTree>
    <p:extLst>
      <p:ext uri="{BB962C8B-B14F-4D97-AF65-F5344CB8AC3E}">
        <p14:creationId xmlns:p14="http://schemas.microsoft.com/office/powerpoint/2010/main" val="197104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大阪自らが副首都に必要な「機能面」、そして</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年頃を目途に、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そのため、万博や統合型リゾート（ＩＲ）のインパクトも活用して、副首都圏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252568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にふさわしい大都市制度への改革、府域を超えた広域機能の充実、</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府内市町村の基礎自治機能の充実などの取組みを進める。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604414"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44551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34425"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912768"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378817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56798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改革や特区による環境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1986306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5372705" y="6455475"/>
            <a:ext cx="366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en-US" altLang="ja-JP" sz="800" dirty="0" smtClean="0">
              <a:solidFill>
                <a:prstClr val="black"/>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年次は年度表記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589659"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a:t>
              </a:r>
              <a:r>
                <a:rPr lang="en-US" altLang="ja-JP" sz="600" dirty="0">
                  <a:solidFill>
                    <a:prstClr val="black"/>
                  </a:solidFill>
                  <a:latin typeface="HG丸ｺﾞｼｯｸM-PRO" panose="020F0600000000000000" pitchFamily="50" charset="-128"/>
                  <a:ea typeface="HG丸ｺﾞｼｯｸM-PRO" panose="020F0600000000000000" pitchFamily="50" charset="-128"/>
                </a:rPr>
                <a:t>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endParaRPr lang="en-US" altLang="ja-JP" sz="12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209235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○大阪市営地下鉄の株式会社化（民営化）を進め、関西圏の鉄道網の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して乗継ぎ時の移動負担軽減などの観点でさらなる利用者の利便性向上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、大阪経済の活性化・成長をめざす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6" y="4953029"/>
            <a:ext cx="7128791" cy="147732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6064260"/>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Tree>
    <p:extLst>
      <p:ext uri="{BB962C8B-B14F-4D97-AF65-F5344CB8AC3E}">
        <p14:creationId xmlns:p14="http://schemas.microsoft.com/office/powerpoint/2010/main" val="330660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232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2411442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624680"/>
            <a:ext cx="8259925" cy="892552"/>
          </a:xfrm>
          <a:prstGeom prst="rect">
            <a:avLst/>
          </a:prstGeom>
        </p:spPr>
        <p:txBody>
          <a:bodyPr wrap="square">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○府立公衆衛生研究所と市立環境科学研究所による人事交流や合同セミナーの実施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○インフルエンザやエイズ等の感染症、食中毒等の予防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など公衆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衛生分野における啓発活動の共同実施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483840"/>
            <a:ext cx="7861930" cy="96949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○統合の効果や独法化のメリットを活かしつつ、健康危機事象への対応力強化、学術分野・産業界への支援・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○統合後の研究所機能が最大限発揮できるよう一元化施設を整備</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90" y="4689039"/>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20</a:t>
            </a:fld>
            <a:endParaRPr lang="ja-JP" altLang="en-US" sz="1200" dirty="0"/>
          </a:p>
        </p:txBody>
      </p:sp>
    </p:spTree>
    <p:extLst>
      <p:ext uri="{BB962C8B-B14F-4D97-AF65-F5344CB8AC3E}">
        <p14:creationId xmlns:p14="http://schemas.microsoft.com/office/powerpoint/2010/main" val="165103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222662443"/>
              </p:ext>
            </p:extLst>
          </p:nvPr>
        </p:nvGraphicFramePr>
        <p:xfrm>
          <a:off x="579474" y="1563847"/>
          <a:ext cx="8424296" cy="2205326"/>
        </p:xfrm>
        <a:graphic>
          <a:graphicData uri="http://schemas.openxmlformats.org/drawingml/2006/table">
            <a:tbl>
              <a:tblPr firstRow="1" bandRow="1">
                <a:tableStyleId>{5940675A-B579-460E-94D1-54222C63F5DA}</a:tableStyleId>
              </a:tblPr>
              <a:tblGrid>
                <a:gridCol w="831485"/>
                <a:gridCol w="7592811"/>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：大阪市の下水道施設の運転維持管理の包括委託を受ける新会社を設立（クリアウォーター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8" y="3990261"/>
            <a:ext cx="8464721"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21</a:t>
            </a:fld>
            <a:endParaRPr lang="ja-JP" altLang="en-US" sz="1200" dirty="0"/>
          </a:p>
        </p:txBody>
      </p:sp>
    </p:spTree>
    <p:extLst>
      <p:ext uri="{BB962C8B-B14F-4D97-AF65-F5344CB8AC3E}">
        <p14:creationId xmlns:p14="http://schemas.microsoft.com/office/powerpoint/2010/main" val="2568477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2"/>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○国家戦略特区制度を活用し、健康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にかかわる分野やチャレンジングな人材が集積する環境整備など重点的に、現場のニーズを踏まえた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具体的な規制改革に取り組んでいく。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○税制面を含めた特区でのインセンティブの充実を図り、ライフ分野やグリーン分野などでのイノベーション創出をさらに強化していく。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22</a:t>
            </a:fld>
            <a:endParaRPr lang="ja-JP" altLang="en-US" sz="1200" dirty="0"/>
          </a:p>
        </p:txBody>
      </p:sp>
    </p:spTree>
    <p:extLst>
      <p:ext uri="{BB962C8B-B14F-4D97-AF65-F5344CB8AC3E}">
        <p14:creationId xmlns:p14="http://schemas.microsoft.com/office/powerpoint/2010/main" val="1161885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合同経営戦略会議や合同発表会等の開催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新法人のビジョンを検討するため、大阪府・大阪市、両法人、経営者などによる合同経営戦略会議や、両研究所による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会、合同セミナーを開催し、連携を深めてきた。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試」をめざし、大阪府・大阪市の研究所を統合。国立研究開発法人産業技術総合研究所、民間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研究所や大学等との連携を深めながら、技術力の結集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による成長分野の研究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23</a:t>
            </a:fld>
            <a:endParaRPr lang="ja-JP" altLang="en-US" sz="1200" dirty="0"/>
          </a:p>
        </p:txBody>
      </p:sp>
    </p:spTree>
    <p:extLst>
      <p:ext uri="{BB962C8B-B14F-4D97-AF65-F5344CB8AC3E}">
        <p14:creationId xmlns:p14="http://schemas.microsoft.com/office/powerpoint/2010/main" val="165271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476672"/>
            <a:ext cx="8856984" cy="975013"/>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公設民営学校（国際バカロレア等）設置の取組みを進め、大阪の成長を牽引する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84784"/>
            <a:ext cx="5368514"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72816"/>
            <a:ext cx="8293726"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852936"/>
            <a:ext cx="8101722" cy="1492716"/>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ながら、新たな機能も加え、統合によって付加価値が高まる領域や社会ニーズの高まりに応じて強化する領域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24</a:t>
            </a:fld>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1010454163"/>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8360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4"/>
            <a:ext cx="8502526" cy="800824"/>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開催などを進め、大阪のブランド化、発信力強化の基盤を確立する。</a:t>
            </a: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25</a:t>
            </a:fld>
            <a:endParaRPr lang="ja-JP" altLang="en-US" sz="1200" dirty="0"/>
          </a:p>
        </p:txBody>
      </p:sp>
      <p:graphicFrame>
        <p:nvGraphicFramePr>
          <p:cNvPr id="12" name="表 11"/>
          <p:cNvGraphicFramePr>
            <a:graphicFrameLocks noGrp="1"/>
          </p:cNvGraphicFramePr>
          <p:nvPr>
            <p:extLst>
              <p:ext uri="{D42A27DB-BD31-4B8C-83A1-F6EECF244321}">
                <p14:modId xmlns:p14="http://schemas.microsoft.com/office/powerpoint/2010/main" val="2653827757"/>
              </p:ext>
            </p:extLst>
          </p:nvPr>
        </p:nvGraphicFramePr>
        <p:xfrm>
          <a:off x="5135084" y="5847321"/>
          <a:ext cx="3613380" cy="976891"/>
        </p:xfrm>
        <a:graphic>
          <a:graphicData uri="http://schemas.openxmlformats.org/drawingml/2006/table">
            <a:tbl>
              <a:tblPr firstRow="1" bandRow="1">
                <a:tableStyleId>{5940675A-B579-460E-94D1-54222C63F5DA}</a:tableStyleId>
              </a:tblPr>
              <a:tblGrid>
                <a:gridCol w="680766"/>
                <a:gridCol w="2932614"/>
              </a:tblGrid>
              <a:tr h="187877">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397771">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国連犯罪防止・刑事司法会議（国公募に応募中）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r>
              <a:tr h="180800">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180800">
                <a:tc>
                  <a:txBody>
                    <a:bodyPr/>
                    <a:lstStyle/>
                    <a:p>
                      <a:pPr>
                        <a:lnSpc>
                          <a:spcPts val="8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bl>
          </a:graphicData>
        </a:graphic>
      </p:graphicFrame>
      <p:sp>
        <p:nvSpPr>
          <p:cNvPr id="13" name="テキスト ボックス 12"/>
          <p:cNvSpPr txBox="1"/>
          <p:nvPr/>
        </p:nvSpPr>
        <p:spPr>
          <a:xfrm>
            <a:off x="6693917" y="5644660"/>
            <a:ext cx="1321196"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43742" y="4725144"/>
            <a:ext cx="852074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63698" y="5708415"/>
            <a:ext cx="8282174" cy="1125949"/>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スポーツイベントなどの誘致・開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催を通じて、大阪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のブランド化と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発信力の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舞洲を拠点に活躍するプロスポーツチームと連携し、プロスポーツチームの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課題解決及びスポーツを通じた舞洲の活性化に取り組むことにより、スポー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38298" y="3975131"/>
            <a:ext cx="8259626" cy="792525"/>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、観光マーケティングリサーチを強化するとともに、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ＩＣＴ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民が連携し、水の回廊での観光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67544" y="1264884"/>
            <a:ext cx="8496944"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8298" y="2251472"/>
            <a:ext cx="8259626" cy="792525"/>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大阪市が所蔵する第一級のコレクションを活用して、新たな魅力あふれる新美術館を中之島に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年度に開館。市の博物館群</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ミュージアム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を地方独立行政法人化し、誰もが芸術文化を享受でき、その魅力を創造・育成・発信する都市のコアとしてのミュージアムを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43742" y="3010656"/>
            <a:ext cx="8448738" cy="98488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府と市、経済界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を推進している。また、水都推進など公民連携による取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組みを進めている。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0255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26</a:t>
            </a:fld>
            <a:endParaRPr lang="ja-JP" altLang="en-US" sz="1200" dirty="0"/>
          </a:p>
        </p:txBody>
      </p:sp>
    </p:spTree>
    <p:extLst>
      <p:ext uri="{BB962C8B-B14F-4D97-AF65-F5344CB8AC3E}">
        <p14:creationId xmlns:p14="http://schemas.microsoft.com/office/powerpoint/2010/main" val="77761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14943" y="2636912"/>
            <a:ext cx="3600000" cy="411528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9525" y="450357"/>
            <a:ext cx="9115425" cy="1881191"/>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432327"/>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654189"/>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323007"/>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97380" y="2367173"/>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41360"/>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331549"/>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27799" y="2370045"/>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84295" y="2669203"/>
            <a:ext cx="3924000" cy="403587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27</a:t>
            </a:fld>
            <a:endParaRPr lang="ja-JP" altLang="en-US" sz="1200" dirty="0"/>
          </a:p>
        </p:txBody>
      </p:sp>
      <p:sp>
        <p:nvSpPr>
          <p:cNvPr id="4" name="正方形/長方形 3"/>
          <p:cNvSpPr/>
          <p:nvPr/>
        </p:nvSpPr>
        <p:spPr>
          <a:xfrm>
            <a:off x="5074797" y="2975589"/>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22" name="二等辺三角形 21"/>
          <p:cNvSpPr/>
          <p:nvPr/>
        </p:nvSpPr>
        <p:spPr>
          <a:xfrm rot="10800000">
            <a:off x="6139005" y="4351633"/>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674" y="2823759"/>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kumimoji="1" lang="ja-JP" altLang="en-US" sz="1400" dirty="0">
              <a:solidFill>
                <a:schemeClr val="bg1"/>
              </a:solidFill>
            </a:endParaRPr>
          </a:p>
        </p:txBody>
      </p:sp>
      <p:sp>
        <p:nvSpPr>
          <p:cNvPr id="6" name="テキスト ボックス 5"/>
          <p:cNvSpPr txBox="1"/>
          <p:nvPr/>
        </p:nvSpPr>
        <p:spPr>
          <a:xfrm>
            <a:off x="833075" y="3267369"/>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47201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65717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661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110704"/>
            <a:ext cx="1513268" cy="3168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007744"/>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416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542342" y="2356249"/>
            <a:ext cx="1377820"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府からのインセンティブ強化</a:t>
            </a:r>
            <a:r>
              <a:rPr lang="en-US" altLang="ja-JP" sz="12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2012069" y="2356595"/>
            <a:ext cx="142214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基礎自治機能の検討・研究、国への働きかけ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6964"/>
            <a:ext cx="4536000" cy="504000"/>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「市町村への権限移譲」や「行政運営体制</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の強化」に</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までよりも積極的</a:t>
            </a: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にコーディネート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542342" y="3137015"/>
            <a:ext cx="1377820" cy="3113159"/>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2012069" y="3137014"/>
            <a:ext cx="1422147" cy="3132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020033"/>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4852757"/>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14923" y="4087544"/>
            <a:ext cx="690263"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205689" y="4085277"/>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601990"/>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53874" y="2343180"/>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1273"/>
            <a:ext cx="3896534" cy="288000"/>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機能充実の取り組みを進める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1606883902"/>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gridCol w="504056"/>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3750720134"/>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gridCol w="504056"/>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3035268080"/>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2"/>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28</a:t>
            </a:fld>
            <a:endParaRPr lang="ja-JP" altLang="en-US" sz="1200" dirty="0"/>
          </a:p>
        </p:txBody>
      </p:sp>
    </p:spTree>
    <p:extLst>
      <p:ext uri="{BB962C8B-B14F-4D97-AF65-F5344CB8AC3E}">
        <p14:creationId xmlns:p14="http://schemas.microsoft.com/office/powerpoint/2010/main" val="219312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854828"/>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236254"/>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schemeClr val="tx1"/>
              </a:solidFill>
            </a:endParaRPr>
          </a:p>
        </p:txBody>
      </p:sp>
      <p:sp>
        <p:nvSpPr>
          <p:cNvPr id="28" name="角丸四角形 27"/>
          <p:cNvSpPr/>
          <p:nvPr/>
        </p:nvSpPr>
        <p:spPr>
          <a:xfrm>
            <a:off x="613042" y="3945534"/>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・国立健康・栄養研究所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⇒全部移転</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a:t>
            </a:r>
            <a:r>
              <a:rPr lang="ja-JP" altLang="en-US" sz="1100" dirty="0">
                <a:solidFill>
                  <a:schemeClr val="tx1"/>
                </a:solidFill>
                <a:latin typeface="Meiryo UI" panose="020B0604030504040204" pitchFamily="50" charset="-128"/>
                <a:ea typeface="Meiryo UI" panose="020B0604030504040204" pitchFamily="50" charset="-128"/>
              </a:rPr>
              <a:t>統括</a:t>
            </a:r>
            <a:r>
              <a:rPr lang="ja-JP" altLang="en-US" sz="1100" dirty="0" smtClean="0">
                <a:solidFill>
                  <a:schemeClr val="tx1"/>
                </a:solidFill>
                <a:latin typeface="Meiryo UI" panose="020B0604030504040204" pitchFamily="50" charset="-128"/>
                <a:ea typeface="Meiryo UI" panose="020B0604030504040204" pitchFamily="50" charset="-128"/>
              </a:rPr>
              <a:t>拠点（仮称）の設置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⇒近畿経済産業局の機能強化</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594190"/>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29</a:t>
            </a:fld>
            <a:endParaRPr lang="ja-JP" altLang="en-US" sz="1200" dirty="0"/>
          </a:p>
        </p:txBody>
      </p:sp>
      <p:sp>
        <p:nvSpPr>
          <p:cNvPr id="23" name="山形 22"/>
          <p:cNvSpPr/>
          <p:nvPr/>
        </p:nvSpPr>
        <p:spPr>
          <a:xfrm>
            <a:off x="4308365" y="4318336"/>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24" name="角丸四角形 23"/>
          <p:cNvSpPr/>
          <p:nvPr/>
        </p:nvSpPr>
        <p:spPr>
          <a:xfrm>
            <a:off x="5539062" y="3934477"/>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schemeClr val="tx1"/>
                </a:solidFill>
                <a:latin typeface="Meiryo UI" panose="020B0604030504040204" pitchFamily="50" charset="-128"/>
                <a:ea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rPr>
              <a:t>・関西</a:t>
            </a:r>
            <a:r>
              <a:rPr lang="ja-JP" altLang="ja-JP" sz="1200" dirty="0" smtClean="0">
                <a:solidFill>
                  <a:schemeClr val="tx1"/>
                </a:solidFill>
                <a:latin typeface="Meiryo UI" panose="020B0604030504040204" pitchFamily="50" charset="-128"/>
                <a:ea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5318" y="5336595"/>
            <a:ext cx="8762855" cy="220573"/>
          </a:xfrm>
          <a:prstGeom prst="rect">
            <a:avLst/>
          </a:prstGeom>
          <a:noFill/>
        </p:spPr>
        <p:txBody>
          <a:bodyPr wrap="square" rtlCol="0">
            <a:spAutoFit/>
          </a:bodyPr>
          <a:lstStyle/>
          <a:p>
            <a:pPr>
              <a:lnSpc>
                <a:spcPts val="1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加え、京都府への文化庁移転、徳島県への消費者庁「消費者行政新未来創造オフィス（仮称）」設置、和歌山県の総務省「統計データ利活用センター（仮称）」設置などが決定</a:t>
            </a:r>
          </a:p>
        </p:txBody>
      </p:sp>
      <p:sp>
        <p:nvSpPr>
          <p:cNvPr id="37" name="テキスト ボックス 36"/>
          <p:cNvSpPr txBox="1"/>
          <p:nvPr/>
        </p:nvSpPr>
        <p:spPr>
          <a:xfrm>
            <a:off x="6171667" y="3583133"/>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757858"/>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例）</a:t>
            </a:r>
            <a:r>
              <a:rPr lang="zh-TW" altLang="en-US" sz="1100" dirty="0" smtClean="0">
                <a:solidFill>
                  <a:schemeClr val="tx1"/>
                </a:solidFill>
                <a:latin typeface="Meiryo UI" panose="020B0604030504040204" pitchFamily="50" charset="-128"/>
                <a:ea typeface="Meiryo UI" panose="020B0604030504040204" pitchFamily="50" charset="-128"/>
              </a:rPr>
              <a:t>医</a:t>
            </a:r>
            <a:r>
              <a:rPr lang="zh-TW" altLang="en-US" sz="1100" dirty="0">
                <a:solidFill>
                  <a:schemeClr val="tx1"/>
                </a:solidFill>
                <a:latin typeface="Meiryo UI" panose="020B0604030504040204" pitchFamily="50" charset="-128"/>
                <a:ea typeface="Meiryo UI" panose="020B0604030504040204" pitchFamily="50" charset="-128"/>
              </a:rPr>
              <a:t>薬品医療機器総合</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zh-TW" sz="1100" dirty="0" smtClean="0">
                <a:solidFill>
                  <a:schemeClr val="tx1"/>
                </a:solidFill>
                <a:latin typeface="Meiryo UI" panose="020B0604030504040204" pitchFamily="50" charset="-128"/>
                <a:ea typeface="Meiryo UI" panose="020B0604030504040204" pitchFamily="50" charset="-128"/>
              </a:rPr>
              <a:t>PMDA</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a:t>
            </a:r>
            <a:r>
              <a:rPr lang="zh-TW" altLang="en-US" sz="1100" dirty="0" smtClean="0">
                <a:solidFill>
                  <a:schemeClr val="tx1"/>
                </a:solidFill>
                <a:latin typeface="Meiryo UI" panose="020B0604030504040204" pitchFamily="50" charset="-128"/>
                <a:ea typeface="Meiryo UI" panose="020B0604030504040204" pitchFamily="50" charset="-128"/>
              </a:rPr>
              <a:t>日本</a:t>
            </a:r>
            <a:r>
              <a:rPr lang="zh-TW" altLang="en-US" sz="1100" dirty="0">
                <a:solidFill>
                  <a:schemeClr val="tx1"/>
                </a:solidFill>
                <a:latin typeface="Meiryo UI" panose="020B0604030504040204" pitchFamily="50" charset="-128"/>
                <a:ea typeface="Meiryo UI" panose="020B0604030504040204" pitchFamily="50" charset="-128"/>
              </a:rPr>
              <a:t>医療研究開発</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AMED</a:t>
            </a:r>
            <a:r>
              <a:rPr lang="ja-JP" altLang="en-US" sz="1100" dirty="0" smtClean="0">
                <a:solidFill>
                  <a:schemeClr val="tx1"/>
                </a:solidFill>
                <a:latin typeface="Meiryo UI" panose="020B0604030504040204" pitchFamily="50" charset="-128"/>
                <a:ea typeface="Meiryo UI" panose="020B0604030504040204" pitchFamily="50" charset="-128"/>
              </a:rPr>
              <a:t>）　　など</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818890"/>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機能強化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4345343" y="5802631"/>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Tree>
    <p:extLst>
      <p:ext uri="{BB962C8B-B14F-4D97-AF65-F5344CB8AC3E}">
        <p14:creationId xmlns:p14="http://schemas.microsoft.com/office/powerpoint/2010/main" val="378508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3493818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1" y="2553379"/>
            <a:ext cx="8830683" cy="86177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latin typeface="Meiryo UI"/>
                <a:ea typeface="Meiryo UI"/>
                <a:cs typeface="Meiryo UI"/>
              </a:rPr>
              <a:t>　また、関西広域連合で進めている「</a:t>
            </a:r>
            <a:r>
              <a:rPr lang="ja-JP" altLang="en-US" sz="1200" dirty="0" smtClean="0">
                <a:latin typeface="Meiryo UI"/>
                <a:ea typeface="Meiryo UI"/>
                <a:cs typeface="Meiryo UI"/>
              </a:rPr>
              <a:t>防災庁</a:t>
            </a:r>
            <a:r>
              <a:rPr lang="ja-JP" altLang="en-US" sz="1200" dirty="0">
                <a:latin typeface="Meiryo UI"/>
                <a:ea typeface="Meiryo UI"/>
                <a:cs typeface="Meiryo UI"/>
              </a:rPr>
              <a:t>（仮称）</a:t>
            </a:r>
            <a:r>
              <a:rPr lang="ja-JP" altLang="en-US" sz="1200" dirty="0" smtClean="0">
                <a:latin typeface="Meiryo UI"/>
                <a:ea typeface="Meiryo UI"/>
                <a:cs typeface="Meiryo UI"/>
              </a:rPr>
              <a:t>創設</a:t>
            </a:r>
            <a:r>
              <a:rPr lang="ja-JP" altLang="en-US" sz="1200" dirty="0">
                <a:latin typeface="Meiryo UI"/>
                <a:ea typeface="Meiryo UI"/>
                <a:cs typeface="Meiryo UI"/>
              </a:rPr>
              <a:t>に係る検討」とも連携し、大阪・関西の代替・支援拠点としての役割強化をめざす。</a:t>
            </a:r>
            <a:endParaRPr lang="en-US" altLang="ja-JP" sz="1200" dirty="0">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30</a:t>
            </a:fld>
            <a:endParaRPr lang="ja-JP" altLang="en-US" sz="1200" dirty="0"/>
          </a:p>
        </p:txBody>
      </p:sp>
    </p:spTree>
    <p:extLst>
      <p:ext uri="{BB962C8B-B14F-4D97-AF65-F5344CB8AC3E}">
        <p14:creationId xmlns:p14="http://schemas.microsoft.com/office/powerpoint/2010/main" val="3509688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「統合型リゾート（ＩＲ）立地推進」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31</a:t>
            </a:fld>
            <a:endParaRPr lang="ja-JP" altLang="en-US" sz="1200" dirty="0"/>
          </a:p>
        </p:txBody>
      </p:sp>
    </p:spTree>
    <p:extLst>
      <p:ext uri="{BB962C8B-B14F-4D97-AF65-F5344CB8AC3E}">
        <p14:creationId xmlns:p14="http://schemas.microsoft.com/office/powerpoint/2010/main" val="1550727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30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万博のテーマである「健康・長寿」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人類共通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願い。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存在。また、「健康・長寿」は先端医療だけでなく、ヘルスケア、スポーツ、食、エンターテイメント、さらには人工知能（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schemeClr val="tx1"/>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8059"/>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69404" y="56908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日本万国博覧会の経済波及効果（試算値</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prstClr val="black"/>
              </a:solidFill>
            </a:endParaRPr>
          </a:p>
        </p:txBody>
      </p:sp>
      <p:sp>
        <p:nvSpPr>
          <p:cNvPr id="10" name="テキスト ボックス 18"/>
          <p:cNvSpPr txBox="1"/>
          <p:nvPr/>
        </p:nvSpPr>
        <p:spPr>
          <a:xfrm>
            <a:off x="242129" y="3411196"/>
            <a:ext cx="4545895" cy="13859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月頃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閣議了解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（博覧会国際事務局）への開催申請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5029879"/>
            <a:ext cx="4562287"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90612" y="3152001"/>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60" y="47826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173948616"/>
              </p:ext>
            </p:extLst>
          </p:nvPr>
        </p:nvGraphicFramePr>
        <p:xfrm>
          <a:off x="179512" y="6072088"/>
          <a:ext cx="4608512" cy="549703"/>
        </p:xfrm>
        <a:graphic>
          <a:graphicData uri="http://schemas.openxmlformats.org/drawingml/2006/table">
            <a:tbl>
              <a:tblPr firstCol="1" bandRow="1">
                <a:tableStyleId>{5C22544A-7EE6-4342-B048-85BDC9FD1C3A}</a:tableStyleId>
              </a:tblPr>
              <a:tblGrid>
                <a:gridCol w="1800200"/>
                <a:gridCol w="2808312"/>
              </a:tblGrid>
              <a:tr h="549703">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間接的な誘発効果を想定すると</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計約</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3665311" y="6613590"/>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32</a:t>
            </a:fld>
            <a:endParaRPr lang="ja-JP" altLang="en-US" sz="1200" dirty="0"/>
          </a:p>
        </p:txBody>
      </p:sp>
    </p:spTree>
    <p:extLst>
      <p:ext uri="{BB962C8B-B14F-4D97-AF65-F5344CB8AC3E}">
        <p14:creationId xmlns:p14="http://schemas.microsoft.com/office/powerpoint/2010/main" val="1956529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61" y="4293096"/>
            <a:ext cx="4060199" cy="2375684"/>
          </a:xfrm>
          <a:prstGeom prst="rect">
            <a:avLst/>
          </a:prstGeom>
        </p:spPr>
      </p:pic>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観光立国日本をめざす上で、統合型リゾート（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夢洲には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200ha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を越える非常に広大な用地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があるなど、立地の優位性がある。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都市格の向上を図ることができる。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また、ギャンブル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を始めとするセーフティネット</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218661698"/>
              </p:ext>
            </p:extLst>
          </p:nvPr>
        </p:nvGraphicFramePr>
        <p:xfrm>
          <a:off x="4572971" y="4062264"/>
          <a:ext cx="4459432" cy="2376263"/>
        </p:xfrm>
        <a:graphic>
          <a:graphicData uri="http://schemas.openxmlformats.org/drawingml/2006/table">
            <a:tbl>
              <a:tblPr firstCol="1" bandRow="1">
                <a:tableStyleId>{5C22544A-7EE6-4342-B048-85BDC9FD1C3A}</a:tableStyleId>
              </a:tblPr>
              <a:tblGrid>
                <a:gridCol w="1800201"/>
                <a:gridCol w="2659231"/>
              </a:tblGrid>
              <a:tr h="648071">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国内外からの集客見込み</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2030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年時点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2,200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外国人約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700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万人、内国人約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1,500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58606">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93522">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576064">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12" name="正方形/長方形 11"/>
          <p:cNvSpPr/>
          <p:nvPr/>
        </p:nvSpPr>
        <p:spPr>
          <a:xfrm>
            <a:off x="5148064"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355976" y="3800653"/>
            <a:ext cx="4896544" cy="492443"/>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　</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8"/>
          <p:cNvSpPr txBox="1"/>
          <p:nvPr/>
        </p:nvSpPr>
        <p:spPr>
          <a:xfrm>
            <a:off x="285283" y="4053665"/>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latin typeface="Century"/>
              <a:ea typeface="ＭＳ 明朝"/>
              <a:cs typeface="Times New Roman"/>
            </a:endParaRPr>
          </a:p>
        </p:txBody>
      </p:sp>
      <p:sp>
        <p:nvSpPr>
          <p:cNvPr id="20" name="正方形/長方形 19"/>
          <p:cNvSpPr/>
          <p:nvPr/>
        </p:nvSpPr>
        <p:spPr>
          <a:xfrm>
            <a:off x="151760" y="3789040"/>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■ＩＲ立地推進の動き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33</a:t>
            </a:fld>
            <a:endParaRPr lang="ja-JP" altLang="en-US" sz="1200" dirty="0"/>
          </a:p>
        </p:txBody>
      </p:sp>
    </p:spTree>
    <p:extLst>
      <p:ext uri="{BB962C8B-B14F-4D97-AF65-F5344CB8AC3E}">
        <p14:creationId xmlns:p14="http://schemas.microsoft.com/office/powerpoint/2010/main" val="892833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34</a:t>
            </a:fld>
            <a:endParaRPr lang="ja-JP" altLang="en-US" sz="1200" dirty="0"/>
          </a:p>
        </p:txBody>
      </p:sp>
    </p:spTree>
    <p:extLst>
      <p:ext uri="{BB962C8B-B14F-4D97-AF65-F5344CB8AC3E}">
        <p14:creationId xmlns:p14="http://schemas.microsoft.com/office/powerpoint/2010/main" val="3047241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から多様なプレーヤーが集い、活動する場の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35</a:t>
            </a:fld>
            <a:endParaRPr lang="ja-JP" altLang="en-US" sz="1200" dirty="0"/>
          </a:p>
        </p:txBody>
      </p:sp>
    </p:spTree>
    <p:extLst>
      <p:ext uri="{BB962C8B-B14F-4D97-AF65-F5344CB8AC3E}">
        <p14:creationId xmlns:p14="http://schemas.microsoft.com/office/powerpoint/2010/main" val="1795230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67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667323"/>
            <a:chOff x="3749122" y="3501007"/>
            <a:chExt cx="4361697" cy="3667323"/>
          </a:xfrm>
          <a:noFill/>
        </p:grpSpPr>
        <p:sp>
          <p:nvSpPr>
            <p:cNvPr id="24" name="角丸四角形 23"/>
            <p:cNvSpPr/>
            <p:nvPr/>
          </p:nvSpPr>
          <p:spPr>
            <a:xfrm>
              <a:off x="3749122" y="3501007"/>
              <a:ext cx="4361697" cy="366732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36</a:t>
            </a:fld>
            <a:endParaRPr lang="ja-JP" altLang="en-US" sz="1200" dirty="0"/>
          </a:p>
        </p:txBody>
      </p:sp>
    </p:spTree>
    <p:extLst>
      <p:ext uri="{BB962C8B-B14F-4D97-AF65-F5344CB8AC3E}">
        <p14:creationId xmlns:p14="http://schemas.microsoft.com/office/powerpoint/2010/main" val="3104729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丁目再生医療国際拠点検討協議会」を設置し、必要な機能について検討を進める。</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27825" y="3805428"/>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36" y="1821660"/>
            <a:ext cx="2900000" cy="1989839"/>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68834666"/>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4"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5"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6"/>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7"/>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8"/>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9"/>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0"/>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0"/>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1"/>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2"/>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3"/>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4"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
        <p:nvSpPr>
          <p:cNvPr id="131" name="ホームベース 130"/>
          <p:cNvSpPr/>
          <p:nvPr/>
        </p:nvSpPr>
        <p:spPr>
          <a:xfrm>
            <a:off x="104775" y="56419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907704" y="6115545"/>
            <a:ext cx="1537692"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3" y="6158755"/>
            <a:ext cx="1655111" cy="14401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87533"/>
            <a:ext cx="282236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079868" y="6259562"/>
            <a:ext cx="2257349" cy="265781"/>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国立健康・栄養研究所の大阪への全部移転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860032" y="6381328"/>
            <a:ext cx="1736373"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3" y="6431550"/>
            <a:ext cx="459518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490419" cy="26578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132" name="グループ化 131"/>
          <p:cNvGrpSpPr/>
          <p:nvPr/>
        </p:nvGrpSpPr>
        <p:grpSpPr>
          <a:xfrm>
            <a:off x="4562272" y="4130085"/>
            <a:ext cx="4114184" cy="1315139"/>
            <a:chOff x="4355400" y="4831679"/>
            <a:chExt cx="4442524" cy="1765673"/>
          </a:xfrm>
        </p:grpSpPr>
        <p:sp>
          <p:nvSpPr>
            <p:cNvPr id="133"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134" name="正方形/長方形 133"/>
            <p:cNvSpPr/>
            <p:nvPr/>
          </p:nvSpPr>
          <p:spPr>
            <a:xfrm>
              <a:off x="4427984" y="5085185"/>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a:xfrm>
              <a:off x="4427984" y="5480440"/>
              <a:ext cx="864096" cy="6080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137" name="正方形/長方形 136"/>
            <p:cNvSpPr/>
            <p:nvPr/>
          </p:nvSpPr>
          <p:spPr>
            <a:xfrm>
              <a:off x="6444207" y="5460155"/>
              <a:ext cx="864096" cy="7249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5425659" y="6405301"/>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140" name="右矢印 139"/>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433771" y="6226490"/>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444207" y="5085184"/>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星 32 148"/>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47" name="四角形吹き出し 146"/>
            <p:cNvSpPr/>
            <p:nvPr/>
          </p:nvSpPr>
          <p:spPr>
            <a:xfrm>
              <a:off x="5652120" y="5913276"/>
              <a:ext cx="727472" cy="324036"/>
            </a:xfrm>
            <a:prstGeom prst="wedgeRectCallout">
              <a:avLst>
                <a:gd name="adj1" fmla="val 78466"/>
                <a:gd name="adj2" fmla="val -4493"/>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0" name="テキスト ボックス 107"/>
          <p:cNvSpPr txBox="1">
            <a:spLocks noChangeArrowheads="1"/>
          </p:cNvSpPr>
          <p:nvPr/>
        </p:nvSpPr>
        <p:spPr bwMode="auto">
          <a:xfrm>
            <a:off x="7596336" y="4623519"/>
            <a:ext cx="997683" cy="461665"/>
          </a:xfrm>
          <a:prstGeom prst="rect">
            <a:avLst/>
          </a:prstGeom>
          <a:noFill/>
          <a:ln w="9525">
            <a:noFill/>
            <a:miter lim="800000"/>
            <a:headEnd/>
            <a:tailEnd/>
          </a:ln>
        </p:spPr>
        <p:txBody>
          <a:bodyPr wrap="square">
            <a:spAutoFit/>
          </a:bodyPr>
          <a:lstStyle/>
          <a:p>
            <a:pPr algn="ctr"/>
            <a:r>
              <a:rPr lang="ja-JP" altLang="en-US" sz="1200" b="1" dirty="0" smtClean="0">
                <a:solidFill>
                  <a:schemeClr val="tx2"/>
                </a:solidFill>
                <a:latin typeface="Meiryo UI"/>
                <a:ea typeface="Meiryo UI"/>
                <a:cs typeface="Meiryo UI"/>
              </a:rPr>
              <a:t>さらなる</a:t>
            </a:r>
            <a:endParaRPr lang="en-US" altLang="ja-JP" sz="1200" b="1" dirty="0" smtClean="0">
              <a:solidFill>
                <a:schemeClr val="tx2"/>
              </a:solidFill>
              <a:latin typeface="Meiryo UI"/>
              <a:ea typeface="Meiryo UI"/>
              <a:cs typeface="Meiryo UI"/>
            </a:endParaRPr>
          </a:p>
          <a:p>
            <a:pPr algn="ctr"/>
            <a:r>
              <a:rPr lang="ja-JP" altLang="en-US" sz="1200" b="1" dirty="0" smtClean="0">
                <a:solidFill>
                  <a:schemeClr val="tx2"/>
                </a:solidFill>
                <a:latin typeface="Meiryo UI"/>
                <a:ea typeface="Meiryo UI"/>
                <a:cs typeface="Meiryo UI"/>
              </a:rPr>
              <a:t>機能強化へ</a:t>
            </a:r>
            <a:endParaRPr lang="en-US" altLang="ja-JP" sz="1200" b="1" dirty="0" smtClean="0">
              <a:solidFill>
                <a:schemeClr val="tx2"/>
              </a:solidFill>
              <a:latin typeface="Meiryo UI"/>
              <a:ea typeface="Meiryo UI"/>
              <a:cs typeface="Meiryo UI"/>
            </a:endParaRPr>
          </a:p>
        </p:txBody>
      </p:sp>
      <p:sp>
        <p:nvSpPr>
          <p:cNvPr id="123" name="四角形吹き出し 122"/>
          <p:cNvSpPr/>
          <p:nvPr/>
        </p:nvSpPr>
        <p:spPr>
          <a:xfrm>
            <a:off x="5760200" y="4941168"/>
            <a:ext cx="664428" cy="216000"/>
          </a:xfrm>
          <a:prstGeom prst="wedgeRectCallout">
            <a:avLst>
              <a:gd name="adj1" fmla="val 81578"/>
              <a:gd name="adj2" fmla="val 81135"/>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a:off x="266957" y="6021288"/>
            <a:ext cx="164074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895554" y="5973379"/>
            <a:ext cx="217239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重粒子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線がん治療施設オープン（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37</a:t>
            </a:fld>
            <a:endParaRPr lang="ja-JP" altLang="en-US" sz="1200" dirty="0"/>
          </a:p>
        </p:txBody>
      </p:sp>
    </p:spTree>
    <p:extLst>
      <p:ext uri="{BB962C8B-B14F-4D97-AF65-F5344CB8AC3E}">
        <p14:creationId xmlns:p14="http://schemas.microsoft.com/office/powerpoint/2010/main" val="705492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年春頃から順次</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期区域」のまちづくりと連動し、世界から人材、技術を集積・交流させ、新しい産業・技術・知財を創造する「イノベーション」の拠点を形成することで、新た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36721" y="5076552"/>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5170046"/>
            <a:ext cx="3138790" cy="13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09674" y="4890646"/>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都市・大阪」実現に向けた包括提携協定の事業例イメージ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921801"/>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38</a:t>
            </a:fld>
            <a:endParaRPr lang="ja-JP" altLang="en-US" sz="1200" dirty="0"/>
          </a:p>
        </p:txBody>
      </p:sp>
    </p:spTree>
    <p:extLst>
      <p:ext uri="{BB962C8B-B14F-4D97-AF65-F5344CB8AC3E}">
        <p14:creationId xmlns:p14="http://schemas.microsoft.com/office/powerpoint/2010/main" val="804406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1" y="4527332"/>
            <a:ext cx="1108736" cy="851509"/>
          </a:xfrm>
          <a:prstGeom prst="rect">
            <a:avLst/>
          </a:prstGeom>
        </p:spPr>
      </p:pic>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24420" y="4221088"/>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05" y="2305370"/>
            <a:ext cx="1872207" cy="1114566"/>
          </a:xfrm>
          <a:prstGeom prst="rect">
            <a:avLst/>
          </a:prstGeom>
          <a:noFill/>
          <a:extLst/>
        </p:spPr>
      </p:pic>
      <p:sp>
        <p:nvSpPr>
          <p:cNvPr id="66" name="テキスト ボックス 65"/>
          <p:cNvSpPr txBox="1"/>
          <p:nvPr/>
        </p:nvSpPr>
        <p:spPr>
          <a:xfrm>
            <a:off x="418995" y="2051784"/>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52709" y="3419936"/>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20" y="4064921"/>
            <a:ext cx="1800420" cy="10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340891"/>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339752" y="2051784"/>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56585" y="3681256"/>
            <a:ext cx="2287585"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335" y="4091880"/>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2267744" y="3861048"/>
            <a:ext cx="198554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612441" y="5099992"/>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294018" cy="230832"/>
              <a:chOff x="1820233" y="1811713"/>
              <a:chExt cx="3294018"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3680427284"/>
              </p:ext>
            </p:extLst>
          </p:nvPr>
        </p:nvGraphicFramePr>
        <p:xfrm>
          <a:off x="4499992" y="2319737"/>
          <a:ext cx="4497032" cy="1901351"/>
        </p:xfrm>
        <a:graphic>
          <a:graphicData uri="http://schemas.openxmlformats.org/drawingml/2006/table">
            <a:tbl>
              <a:tblPr firstRow="1" bandRow="1">
                <a:tableStyleId>{5C22544A-7EE6-4342-B048-85BDC9FD1C3A}</a:tableStyleId>
              </a:tblPr>
              <a:tblGrid>
                <a:gridCol w="2096125"/>
                <a:gridCol w="2400907"/>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1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近畿統括拠点（仮称）」において、海外展開等における高度・専門的な知財相談や、</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特許庁審査官による</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出張面接</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テレビ面接を実施</a:t>
                      </a: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39</a:t>
            </a:fld>
            <a:endParaRPr lang="ja-JP" altLang="en-US" sz="1200" dirty="0"/>
          </a:p>
        </p:txBody>
      </p:sp>
    </p:spTree>
    <p:extLst>
      <p:ext uri="{BB962C8B-B14F-4D97-AF65-F5344CB8AC3E}">
        <p14:creationId xmlns:p14="http://schemas.microsoft.com/office/powerpoint/2010/main" val="229110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3544264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457046"/>
            <a:ext cx="8784000" cy="31422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区域」を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sp>
        <p:nvSpPr>
          <p:cNvPr id="35" name="テキスト ボックス 34"/>
          <p:cNvSpPr txBox="1"/>
          <p:nvPr/>
        </p:nvSpPr>
        <p:spPr>
          <a:xfrm>
            <a:off x="2953545" y="410600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5" cstate="print"/>
          <a:srcRect/>
          <a:stretch>
            <a:fillRect/>
          </a:stretch>
        </p:blipFill>
        <p:spPr bwMode="auto">
          <a:xfrm>
            <a:off x="6233592" y="5312793"/>
            <a:ext cx="2554808" cy="1218807"/>
          </a:xfrm>
          <a:prstGeom prst="rect">
            <a:avLst/>
          </a:prstGeom>
          <a:noFill/>
          <a:ln w="9525">
            <a:noFill/>
            <a:miter lim="800000"/>
            <a:headEnd/>
            <a:tailEnd/>
          </a:ln>
          <a:effectLst/>
        </p:spPr>
      </p:pic>
      <p:sp>
        <p:nvSpPr>
          <p:cNvPr id="27" name="テキスト ボックス 26"/>
          <p:cNvSpPr txBox="1"/>
          <p:nvPr/>
        </p:nvSpPr>
        <p:spPr>
          <a:xfrm>
            <a:off x="6021163" y="4121364"/>
            <a:ext cx="2880000" cy="1107996"/>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40</a:t>
            </a:fld>
            <a:endParaRPr lang="ja-JP" altLang="en-US" sz="1200" dirty="0"/>
          </a:p>
        </p:txBody>
      </p:sp>
    </p:spTree>
    <p:extLst>
      <p:ext uri="{BB962C8B-B14F-4D97-AF65-F5344CB8AC3E}">
        <p14:creationId xmlns:p14="http://schemas.microsoft.com/office/powerpoint/2010/main" val="1812184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46322"/>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4" y="6389738"/>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58235" y="662278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40561" y="6666197"/>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40562" y="6525339"/>
            <a:ext cx="6009316"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372200" y="6481923"/>
            <a:ext cx="2718881"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期一部</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9032"/>
            <a:ext cx="2107761" cy="230832"/>
          </a:xfrm>
          <a:prstGeom prst="rect">
            <a:avLst/>
          </a:prstGeom>
        </p:spPr>
        <p:txBody>
          <a:bodyPr wrap="square" anchor="ctr">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40562" y="6241973"/>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854040"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324" y="6089650"/>
            <a:ext cx="582508"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大阪河内長野線　など</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41</a:t>
            </a:fld>
            <a:endParaRPr lang="ja-JP" altLang="en-US" sz="1200" dirty="0"/>
          </a:p>
        </p:txBody>
      </p:sp>
    </p:spTree>
    <p:extLst>
      <p:ext uri="{BB962C8B-B14F-4D97-AF65-F5344CB8AC3E}">
        <p14:creationId xmlns:p14="http://schemas.microsoft.com/office/powerpoint/2010/main" val="3762892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497486"/>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081662"/>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0789"/>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560103"/>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4866218"/>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505598"/>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1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42</a:t>
            </a:fld>
            <a:endParaRPr lang="ja-JP" altLang="en-US" sz="1200" dirty="0"/>
          </a:p>
        </p:txBody>
      </p:sp>
    </p:spTree>
    <p:extLst>
      <p:ext uri="{BB962C8B-B14F-4D97-AF65-F5344CB8AC3E}">
        <p14:creationId xmlns:p14="http://schemas.microsoft.com/office/powerpoint/2010/main" val="1360147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40776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今後、人中心のみちへの道路空間再編の実現を図るとともに、規制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や補助制度などを活用し、官民で連携してブランド向上や上質なにぎわい創出に向けたイベントを展開することでさらなる魅力向上を図り、世界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958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3357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958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958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335784"/>
            <a:ext cx="1348446" cy="369332"/>
          </a:xfrm>
          <a:prstGeom prst="rect">
            <a:avLst/>
          </a:prstGeom>
          <a:noFill/>
        </p:spPr>
        <p:txBody>
          <a:bodyPr wrap="non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335784"/>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関西広域連合や関経連等の経済団体、観光推進団体等の約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団体で「関西国際観光推進本部」を</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月に設立するなど好調なインバウンドを活かす動きが続く。関西広域連合が同年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月に改訂した「関西観光・文化振興計画」に沿って、一体的な取組みを進める。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の世界文化遺産登録実現をめざすとともに、登録後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増加が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見込まれる来訪者への対応の充実や、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古墳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群の魅力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を発信する。</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351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3"/>
            <a:ext cx="4368023" cy="1413397"/>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512040"/>
            <a:ext cx="1710725"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527847"/>
            <a:ext cx="177007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240140"/>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3782857" y="6230902"/>
            <a:ext cx="4317981" cy="144000"/>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81328"/>
            <a:ext cx="2164507" cy="144000"/>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406591"/>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77380"/>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43</a:t>
            </a:fld>
            <a:endParaRPr lang="ja-JP" altLang="en-US" sz="1200" dirty="0"/>
          </a:p>
        </p:txBody>
      </p:sp>
    </p:spTree>
    <p:extLst>
      <p:ext uri="{BB962C8B-B14F-4D97-AF65-F5344CB8AC3E}">
        <p14:creationId xmlns:p14="http://schemas.microsoft.com/office/powerpoint/2010/main" val="2212692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030670" cy="3676792"/>
            <a:chOff x="4590002" y="2906339"/>
            <a:chExt cx="6030670" cy="3676791"/>
          </a:xfrm>
          <a:noFill/>
        </p:grpSpPr>
        <p:sp>
          <p:nvSpPr>
            <p:cNvPr id="22" name="角丸四角形 21"/>
            <p:cNvSpPr/>
            <p:nvPr/>
          </p:nvSpPr>
          <p:spPr>
            <a:xfrm>
              <a:off x="4590002" y="2906339"/>
              <a:ext cx="6030670" cy="3676791"/>
            </a:xfrm>
            <a:prstGeom prst="roundRect">
              <a:avLst>
                <a:gd name="adj" fmla="val 4144"/>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286873"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664000" cy="36767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3"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■国際イノベーション会議</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Hack Osaka</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smtClean="0">
                <a:latin typeface="Meiryo UI" pitchFamily="50" charset="-128"/>
                <a:ea typeface="Meiryo UI" pitchFamily="50" charset="-128"/>
                <a:cs typeface="Meiryo UI" pitchFamily="50" charset="-128"/>
              </a:rPr>
              <a:t>シードアクセラレーションプログラム</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（創業期ベンチャー成長支援）</a:t>
            </a:r>
            <a:endParaRPr lang="ja-JP" altLang="en-US" sz="900" dirty="0">
              <a:latin typeface="Meiryo UI" pitchFamily="50" charset="-128"/>
              <a:ea typeface="Meiryo UI" pitchFamily="50" charset="-128"/>
              <a:cs typeface="Meiryo UI" pitchFamily="50" charset="-128"/>
            </a:endParaRPr>
          </a:p>
        </p:txBody>
      </p:sp>
      <p:pic>
        <p:nvPicPr>
          <p:cNvPr id="9"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60686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693935"/>
            <a:ext cx="1185934" cy="139521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71349" y="44831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latin typeface="Meiryo UI" pitchFamily="50" charset="-128"/>
                <a:ea typeface="Meiryo UI" pitchFamily="50" charset="-128"/>
                <a:cs typeface="Meiryo UI" pitchFamily="50" charset="-128"/>
              </a:rPr>
              <a:t>■産学協働人材育成機構　</a:t>
            </a:r>
            <a:r>
              <a:rPr lang="en-US" altLang="ja-JP" sz="800" dirty="0" smtClean="0">
                <a:latin typeface="Meiryo UI" pitchFamily="50" charset="-128"/>
                <a:ea typeface="Meiryo UI" pitchFamily="50" charset="-128"/>
                <a:cs typeface="Meiryo UI" pitchFamily="50" charset="-128"/>
              </a:rPr>
              <a:t>AICE</a:t>
            </a:r>
            <a:r>
              <a:rPr lang="ja-JP" altLang="en-US" sz="800" dirty="0">
                <a:latin typeface="Meiryo UI" pitchFamily="50" charset="-128"/>
                <a:ea typeface="Meiryo UI" pitchFamily="50" charset="-128"/>
                <a:cs typeface="Meiryo UI" pitchFamily="50" charset="-128"/>
              </a:rPr>
              <a:t>主催　</a:t>
            </a:r>
            <a:r>
              <a:rPr lang="en-US" altLang="ja-JP" sz="800" dirty="0">
                <a:latin typeface="Meiryo UI" pitchFamily="50" charset="-128"/>
                <a:ea typeface="Meiryo UI" pitchFamily="50" charset="-128"/>
                <a:cs typeface="Meiryo UI" pitchFamily="50" charset="-128"/>
              </a:rPr>
              <a:t>PBL</a:t>
            </a:r>
            <a:r>
              <a:rPr lang="ja-JP" altLang="en-US" sz="800" dirty="0" smtClean="0">
                <a:latin typeface="Meiryo UI" pitchFamily="50" charset="-128"/>
                <a:ea typeface="Meiryo UI" pitchFamily="50" charset="-128"/>
                <a:cs typeface="Meiryo UI" pitchFamily="50" charset="-128"/>
              </a:rPr>
              <a:t>マッチング会</a:t>
            </a:r>
            <a:r>
              <a:rPr lang="ja-JP" altLang="en-US" sz="800" dirty="0">
                <a:latin typeface="Meiryo UI" pitchFamily="50" charset="-128"/>
                <a:ea typeface="Meiryo UI" pitchFamily="50" charset="-128"/>
                <a:cs typeface="Meiryo UI" pitchFamily="50" charset="-128"/>
              </a:rPr>
              <a:t>　</a:t>
            </a:r>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3768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■ベンチャー企業成長</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プロジェクト「</a:t>
            </a:r>
            <a:r>
              <a:rPr lang="en-US" altLang="ja-JP" sz="900" dirty="0" smtClean="0">
                <a:latin typeface="Meiryo UI" pitchFamily="50" charset="-128"/>
                <a:ea typeface="Meiryo UI" pitchFamily="50" charset="-128"/>
                <a:cs typeface="Meiryo UI" pitchFamily="50" charset="-128"/>
              </a:rPr>
              <a:t>Booming</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44</a:t>
            </a:fld>
            <a:endParaRPr lang="ja-JP" altLang="en-US" sz="1200" dirty="0"/>
          </a:p>
        </p:txBody>
      </p:sp>
    </p:spTree>
    <p:extLst>
      <p:ext uri="{BB962C8B-B14F-4D97-AF65-F5344CB8AC3E}">
        <p14:creationId xmlns:p14="http://schemas.microsoft.com/office/powerpoint/2010/main" val="4025953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5"/>
            <a:ext cx="4680520" cy="381642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関係学科等における国際感覚醸成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児童生徒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応じたプログラミング教育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等の取組みによりグローバル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多数輩出して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628800"/>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147320"/>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148" y="2780928"/>
            <a:ext cx="1524868"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411760" y="378904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30832"/>
              <a:chOff x="1820520" y="4206647"/>
              <a:chExt cx="4741058"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684" y="1628800"/>
            <a:ext cx="1195337" cy="8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268760"/>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5" descr="C:\Users\sasadan\AppData\Local\Microsoft\Windows\Temporary Internet Files\Content.Outlook\FV16OCLV\IMG_19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104" r="12226" b="16929"/>
          <a:stretch/>
        </p:blipFill>
        <p:spPr bwMode="auto">
          <a:xfrm>
            <a:off x="5652120" y="2176581"/>
            <a:ext cx="1225162" cy="604347"/>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1617311"/>
            <a:ext cx="1296144" cy="575009"/>
          </a:xfrm>
          <a:prstGeom prst="rect">
            <a:avLst/>
          </a:prstGeom>
        </p:spPr>
      </p:pic>
      <p:pic>
        <p:nvPicPr>
          <p:cNvPr id="43" name="図 42"/>
          <p:cNvPicPr>
            <a:picLocks noChangeAspect="1"/>
          </p:cNvPicPr>
          <p:nvPr/>
        </p:nvPicPr>
        <p:blipFill rotWithShape="1">
          <a:blip r:embed="rId10">
            <a:extLst>
              <a:ext uri="{28A0092B-C50C-407E-A947-70E740481C1C}">
                <a14:useLocalDpi xmlns:a14="http://schemas.microsoft.com/office/drawing/2010/main" val="0"/>
              </a:ext>
            </a:extLst>
          </a:blip>
          <a:srcRect l="7426" t="-1" r="4375" b="509"/>
          <a:stretch/>
        </p:blipFill>
        <p:spPr>
          <a:xfrm>
            <a:off x="6881542" y="2216873"/>
            <a:ext cx="1362866" cy="550641"/>
          </a:xfrm>
          <a:prstGeom prst="rect">
            <a:avLst/>
          </a:prstGeom>
        </p:spPr>
      </p:pic>
      <p:pic>
        <p:nvPicPr>
          <p:cNvPr id="44" name="Picture 4" descr="C:\Users\sasadan\AppData\Local\Microsoft\Windows\Temporary Internet Files\Content.Outlook\FV16OCLV\IMG_179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649" t="16222" r="7651" b="13662"/>
          <a:stretch/>
        </p:blipFill>
        <p:spPr bwMode="auto">
          <a:xfrm>
            <a:off x="6948264" y="1473295"/>
            <a:ext cx="1224136" cy="729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Sd20b\lib\就業支援G\★★OSAKAしごとフィールド★★\しごとフィールド赤ロゴ1112\フィールド赤ロゴ.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2669" y="1429932"/>
            <a:ext cx="1717389" cy="19425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45</a:t>
            </a:fld>
            <a:endParaRPr lang="ja-JP" altLang="en-US" sz="1200" dirty="0"/>
          </a:p>
        </p:txBody>
      </p:sp>
    </p:spTree>
    <p:extLst>
      <p:ext uri="{BB962C8B-B14F-4D97-AF65-F5344CB8AC3E}">
        <p14:creationId xmlns:p14="http://schemas.microsoft.com/office/powerpoint/2010/main" val="191005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改革等により民の活動を活発化させるとともに、公と民が手を携え、社会課題の解決を図りながら、住民サービスの提供と経済活性化の実現をめざす公民連携の強化を図る。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46</a:t>
            </a:fld>
            <a:endParaRPr lang="ja-JP" altLang="en-US" sz="1200" dirty="0"/>
          </a:p>
        </p:txBody>
      </p:sp>
    </p:spTree>
    <p:extLst>
      <p:ext uri="{BB962C8B-B14F-4D97-AF65-F5344CB8AC3E}">
        <p14:creationId xmlns:p14="http://schemas.microsoft.com/office/powerpoint/2010/main" val="760708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1335488884"/>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・非営利セクターと営利セクター・行政・市民・大学等を結ぶ公益活動のプラットフォームを構築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764704"/>
            <a:ext cx="2232248" cy="2546427"/>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・非営利セクターの役割が世界的にも大きくなり、寄附や社会的投資等を通じて社会課題の解決を図る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は行政や非営利セクター、大学、企業等が対等の立場で様々な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 name="Picture 4" descr="E:\My Documents\My Pictures\図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658" y="692696"/>
            <a:ext cx="5937366" cy="2618435"/>
          </a:xfrm>
          <a:prstGeom prst="rect">
            <a:avLst/>
          </a:prstGeom>
          <a:noFill/>
          <a:extLst>
            <a:ext uri="{909E8E84-426E-40DD-AFC4-6F175D3DCCD1}">
              <a14:hiddenFill xmlns:a14="http://schemas.microsoft.com/office/drawing/2010/main">
                <a:solidFill>
                  <a:srgbClr val="FFFFFF"/>
                </a:solidFill>
              </a14:hiddenFill>
            </a:ext>
          </a:extLst>
        </p:spPr>
      </p:pic>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47</a:t>
            </a:fld>
            <a:endParaRPr lang="ja-JP" altLang="en-US" sz="1200" dirty="0"/>
          </a:p>
        </p:txBody>
      </p:sp>
    </p:spTree>
    <p:extLst>
      <p:ext uri="{BB962C8B-B14F-4D97-AF65-F5344CB8AC3E}">
        <p14:creationId xmlns:p14="http://schemas.microsoft.com/office/powerpoint/2010/main" val="2905098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491614"/>
            <a:ext cx="8686672" cy="1512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6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89257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92079" y="4892572"/>
            <a:ext cx="3758369" cy="1708160"/>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年時点で約</a:t>
            </a:r>
            <a:r>
              <a:rPr lang="en-US" altLang="ja-JP" sz="1300" dirty="0">
                <a:solidFill>
                  <a:prstClr val="black"/>
                </a:solidFill>
                <a:latin typeface="Meiryo UI" panose="020B0604030504040204" pitchFamily="50" charset="-128"/>
                <a:ea typeface="Meiryo UI" panose="020B0604030504040204" pitchFamily="50" charset="-128"/>
              </a:rPr>
              <a:t>2,200</a:t>
            </a:r>
            <a:r>
              <a:rPr lang="ja-JP" altLang="en-US" sz="1300" dirty="0">
                <a:solidFill>
                  <a:prstClr val="black"/>
                </a:solidFill>
                <a:latin typeface="Meiryo UI" panose="020B0604030504040204" pitchFamily="50" charset="-128"/>
                <a:ea typeface="Meiryo UI" panose="020B0604030504040204" pitchFamily="50" charset="-128"/>
              </a:rPr>
              <a:t>万人の</a:t>
            </a:r>
            <a:r>
              <a:rPr lang="ja-JP" altLang="en-US" sz="1300" dirty="0" smtClean="0">
                <a:solidFill>
                  <a:prstClr val="black"/>
                </a:solidFill>
                <a:latin typeface="Meiryo UI" panose="020B0604030504040204" pitchFamily="50" charset="-128"/>
                <a:ea typeface="Meiryo UI" panose="020B0604030504040204" pitchFamily="50" charset="-128"/>
              </a:rPr>
              <a:t>集客</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毎年</a:t>
            </a:r>
            <a:r>
              <a:rPr lang="en-US" altLang="ja-JP" sz="1300" dirty="0">
                <a:solidFill>
                  <a:prstClr val="black"/>
                </a:solidFill>
                <a:latin typeface="Meiryo UI" panose="020B0604030504040204" pitchFamily="50" charset="-128"/>
                <a:ea typeface="Meiryo UI" panose="020B0604030504040204" pitchFamily="50" charset="-128"/>
              </a:rPr>
              <a:t>6,300</a:t>
            </a:r>
            <a:r>
              <a:rPr lang="ja-JP" altLang="en-US" sz="1300" dirty="0">
                <a:solidFill>
                  <a:prstClr val="black"/>
                </a:solidFill>
                <a:latin typeface="Meiryo UI" panose="020B0604030504040204" pitchFamily="50" charset="-128"/>
                <a:ea typeface="Meiryo UI" panose="020B0604030504040204" pitchFamily="50" charset="-128"/>
              </a:rPr>
              <a:t>億円もの経済波及効果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48</a:t>
            </a:fld>
            <a:endParaRPr lang="ja-JP" altLang="en-US" sz="1200" dirty="0"/>
          </a:p>
        </p:txBody>
      </p:sp>
    </p:spTree>
    <p:extLst>
      <p:ext uri="{BB962C8B-B14F-4D97-AF65-F5344CB8AC3E}">
        <p14:creationId xmlns:p14="http://schemas.microsoft.com/office/powerpoint/2010/main" val="3716064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672396095"/>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49</a:t>
            </a:fld>
            <a:endParaRPr lang="ja-JP" altLang="en-US" sz="1200" dirty="0"/>
          </a:p>
        </p:txBody>
      </p:sp>
    </p:spTree>
    <p:extLst>
      <p:ext uri="{BB962C8B-B14F-4D97-AF65-F5344CB8AC3E}">
        <p14:creationId xmlns:p14="http://schemas.microsoft.com/office/powerpoint/2010/main" val="3947297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graphicFrame>
        <p:nvGraphicFramePr>
          <p:cNvPr id="22" name="グラフ 7"/>
          <p:cNvGraphicFramePr>
            <a:graphicFrameLocks/>
          </p:cNvGraphicFramePr>
          <p:nvPr>
            <p:extLst>
              <p:ext uri="{D42A27DB-BD31-4B8C-83A1-F6EECF244321}">
                <p14:modId xmlns:p14="http://schemas.microsoft.com/office/powerpoint/2010/main" val="2052955564"/>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4224" r:id="rId4" imgW="4346825" imgH="3170195" progId="Excel.Sheet.8">
                  <p:embed/>
                </p:oleObj>
              </mc:Choice>
              <mc:Fallback>
                <p:oleObj r:id="rId4" imgW="4346825" imgH="317019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1322125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また、市民・府民、さらには全国に対する理解促進の取組み、経済界や関西広域連合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50</a:t>
            </a:fld>
            <a:endParaRPr lang="ja-JP" altLang="en-US" sz="1200" dirty="0"/>
          </a:p>
        </p:txBody>
      </p:sp>
    </p:spTree>
    <p:extLst>
      <p:ext uri="{BB962C8B-B14F-4D97-AF65-F5344CB8AC3E}">
        <p14:creationId xmlns:p14="http://schemas.microsoft.com/office/powerpoint/2010/main" val="2035149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1F497D"/>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（和泉センター）</a:t>
                </a:r>
                <a:endParaRPr lang="en-US" altLang="ja-JP" sz="1200" b="1" dirty="0" smtClean="0">
                  <a:solidFill>
                    <a:srgbClr val="1F497D"/>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0070C0"/>
                    </a:solidFill>
                    <a:latin typeface="Meiryo UI" panose="020B0604030504040204" pitchFamily="50" charset="-128"/>
                    <a:ea typeface="Meiryo UI" panose="020B0604030504040204" pitchFamily="50" charset="-128"/>
                  </a:rPr>
                  <a:t>夢洲・咲洲</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0070C0"/>
                    </a:solidFill>
                    <a:latin typeface="Meiryo UI" panose="020B0604030504040204" pitchFamily="50" charset="-128"/>
                    <a:ea typeface="Meiryo UI" panose="020B0604030504040204" pitchFamily="50" charset="-128"/>
                  </a:rPr>
                  <a:t>・舞洲</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大阪健康安全</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基盤研究所</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51</a:t>
            </a:fld>
            <a:endParaRPr lang="ja-JP" altLang="en-US" sz="1200" dirty="0"/>
          </a:p>
        </p:txBody>
      </p:sp>
    </p:spTree>
    <p:extLst>
      <p:ext uri="{BB962C8B-B14F-4D97-AF65-F5344CB8AC3E}">
        <p14:creationId xmlns:p14="http://schemas.microsoft.com/office/powerpoint/2010/main" val="3024844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841566"/>
            <a:ext cx="7701052"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期一部</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らき、新名神</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関西ワールドマスターズゲームズ、大阪新美術館開館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2" y="5148314"/>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関空等運営権売却、国立健康・栄養研究所移転決定、大阪国際がんセンター開院</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時点の想定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52</a:t>
            </a:fld>
            <a:endParaRPr lang="ja-JP" altLang="en-US" sz="1200" dirty="0"/>
          </a:p>
        </p:txBody>
      </p:sp>
    </p:spTree>
    <p:extLst>
      <p:ext uri="{BB962C8B-B14F-4D97-AF65-F5344CB8AC3E}">
        <p14:creationId xmlns:p14="http://schemas.microsoft.com/office/powerpoint/2010/main" val="3132285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17865318"/>
              </p:ext>
            </p:extLst>
          </p:nvPr>
        </p:nvGraphicFramePr>
        <p:xfrm>
          <a:off x="107504" y="337989"/>
          <a:ext cx="8928990" cy="618128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4366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39661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社会貢献活動の総称。ここでは、社会課題解決に向けて行う、寄付や社会的投資等を通じた公益的活動をいう。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584036">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716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ストックの組替え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一定のエリアを対象として、開発だけでなくその後の維持管理・運営まで考えながら、行政主導ではなく住民・事業主・地権者等が幅広くかつ主体的に取り組むことにより、地域</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における良好な環境や地域の価値を維持・向上させるため</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53</a:t>
            </a:fld>
            <a:endParaRPr lang="ja-JP" altLang="en-US" sz="1200" dirty="0"/>
          </a:p>
        </p:txBody>
      </p:sp>
    </p:spTree>
    <p:extLst>
      <p:ext uri="{BB962C8B-B14F-4D97-AF65-F5344CB8AC3E}">
        <p14:creationId xmlns:p14="http://schemas.microsoft.com/office/powerpoint/2010/main" val="112322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00543"/>
              </p:ext>
            </p:extLst>
          </p:nvPr>
        </p:nvGraphicFramePr>
        <p:xfrm>
          <a:off x="107504" y="88508"/>
          <a:ext cx="8928990" cy="653065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2894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624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36879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156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80531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908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8859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人のランナーが大阪の名所を駆け巡る、国内最大級の都市型市民マラソン。ランナーはもちろん、ランナー以外の方も楽しめる関連イベントも同時開催して、大阪の新しいお祭りとしての定着をめざしている。第</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2516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8144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3305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国連犯罪防止・刑事司法会議</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防止や刑事司法分野における国連最大規模の国際</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会議であり、５年に１度開催される。</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千人が参加。</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回会議の日本開催が決定済み。法務省の開催都市・施設の公募に大阪府・大阪市が共同で応募。現在審査中。（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月までに開催都市が決定される予定）</a:t>
                      </a:r>
                    </a:p>
                  </a:txBody>
                  <a:tcPr marL="72000" marR="72000" marT="9525" marB="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54</a:t>
            </a:fld>
            <a:endParaRPr lang="ja-JP" altLang="en-US" sz="1200" dirty="0"/>
          </a:p>
        </p:txBody>
      </p:sp>
    </p:spTree>
    <p:extLst>
      <p:ext uri="{BB962C8B-B14F-4D97-AF65-F5344CB8AC3E}">
        <p14:creationId xmlns:p14="http://schemas.microsoft.com/office/powerpoint/2010/main" val="830572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2933432"/>
              </p:ext>
            </p:extLst>
          </p:nvPr>
        </p:nvGraphicFramePr>
        <p:xfrm>
          <a:off x="107504" y="337989"/>
          <a:ext cx="8928990" cy="6070356"/>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情報提供、知財情報活用促進、産業財産権相談、知財人材育成などを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2348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国立研究開発法人。（</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52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0801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ドローン</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無人で遠隔操作や自動制御によって飛行できる航空機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(Drone)</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農業や監視、建設、配送、空撮など、様々な分野での活用が模索されている。</a:t>
                      </a:r>
                    </a:p>
                  </a:txBody>
                  <a:tcPr marL="72000" marR="9525" marT="9525" marB="0" anchor="ctr"/>
                </a:tc>
              </a:tr>
              <a:tr h="46668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行政が保有する地理空間情報、防災・減災情報、調達情報、統計情報などの公共データを二次利用可能な利用ルール・機械判読に適したデータ形式で民間へ開放すること。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化の進展により生成・収集・蓄積が可能・容易になる多種多量のデータ。オープンデータ等とともに、様々に組み合わせることで、新たなビジネス創出につながることが期待されている。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国際戦略コンテナ港湾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489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55</a:t>
            </a:fld>
            <a:endParaRPr lang="ja-JP" altLang="en-US" sz="1200" dirty="0"/>
          </a:p>
        </p:txBody>
      </p:sp>
    </p:spTree>
    <p:extLst>
      <p:ext uri="{BB962C8B-B14F-4D97-AF65-F5344CB8AC3E}">
        <p14:creationId xmlns:p14="http://schemas.microsoft.com/office/powerpoint/2010/main" val="3254690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79350561"/>
              </p:ext>
            </p:extLst>
          </p:nvPr>
        </p:nvGraphicFramePr>
        <p:xfrm>
          <a:off x="107504" y="337989"/>
          <a:ext cx="8928990" cy="4315147"/>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進学・就職などで首都圏に転出した人材が、出身地等に戻るなど移住すること。</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ターンは出身地に戻る移住、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ターンは出身地近くへの移住、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ターンは出身地以外への移住を指す。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232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404232">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SIB</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(Social </a:t>
                      </a:r>
                      <a:r>
                        <a:rPr lang="en-US" altLang="ja-JP"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Inpact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Bond)</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社会福祉等の行政施策を、民間方式による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ファイナンス（債券発行等）</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により財源を賄いながら、成果を連動させ</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等に事業を委託する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仕組み。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7446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56</a:t>
            </a:fld>
            <a:endParaRPr lang="ja-JP" altLang="en-US" sz="1200" dirty="0"/>
          </a:p>
        </p:txBody>
      </p:sp>
    </p:spTree>
    <p:extLst>
      <p:ext uri="{BB962C8B-B14F-4D97-AF65-F5344CB8AC3E}">
        <p14:creationId xmlns:p14="http://schemas.microsoft.com/office/powerpoint/2010/main" val="49257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1611968964"/>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順位より作成。外側に行くほど順位が高い。数字は総合順位。</a:t>
            </a:r>
            <a:endParaRPr lang="ja-JP" altLang="en-US" sz="800" dirty="0">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1291892347"/>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4049196053"/>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98950948"/>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1800169221"/>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2845407317"/>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239896690"/>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168471293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987293034"/>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764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54816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28388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216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13157</TotalTime>
  <Words>9668</Words>
  <Application>Microsoft Office PowerPoint</Application>
  <PresentationFormat>画面に合わせる (4:3)</PresentationFormat>
  <Paragraphs>2328</Paragraphs>
  <Slides>56</Slides>
  <Notes>17</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56</vt:i4>
      </vt:variant>
    </vt:vector>
  </HeadingPairs>
  <TitlesOfParts>
    <vt:vector size="59" baseType="lpstr">
      <vt:lpstr>Office テーマ</vt:lpstr>
      <vt:lpstr>1_Office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山本　大吾</cp:lastModifiedBy>
  <cp:revision>1558</cp:revision>
  <cp:lastPrinted>2017-01-30T01:39:16Z</cp:lastPrinted>
  <dcterms:created xsi:type="dcterms:W3CDTF">2014-08-01T07:03:14Z</dcterms:created>
  <dcterms:modified xsi:type="dcterms:W3CDTF">2017-01-30T08:04:26Z</dcterms:modified>
</cp:coreProperties>
</file>