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66" r:id="rId2"/>
    <p:sldId id="265" r:id="rId3"/>
    <p:sldId id="267" r:id="rId4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>
        <p:scale>
          <a:sx n="90" d="100"/>
          <a:sy n="90" d="100"/>
        </p:scale>
        <p:origin x="-522" y="4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25DED8FB-4FCB-4733-B9A5-B67A075CE2C4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21225"/>
            <a:ext cx="5445125" cy="447198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6F162E5A-4825-4CB0-9C66-9DE596883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49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F4B4-A86A-4109-A07B-869862623AEA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5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CF88-56DA-4F36-99A2-B950D544D972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95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F485-045F-4A66-9939-6F9DF1342844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16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706F-F9A3-460C-A1F5-B09D8D871497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59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5D15-AA11-441E-87E0-FFD70460AEA4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07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B660F-0D14-47D9-A219-B56DECE9270F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42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A65E-72FB-40D3-AB07-032EDD2EDDA2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63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F779-A943-4B45-BDA0-7211020537ED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67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B66B-9F04-4E9E-8A57-8D17F30562C6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25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ED10-E84A-4351-9E2C-5E032323ABE6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398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30EA3-AB8A-4FB7-98BF-415DE391BEA0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8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DC432-F334-4776-A3E0-18A5D9D06A39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04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6766" y="44624"/>
            <a:ext cx="9922766" cy="504056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262" tIns="46131" rIns="92262" bIns="46131" anchor="ctr"/>
          <a:lstStyle/>
          <a:p>
            <a:pPr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項目及びＢ項目以外の事務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事業の取組状況　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　実施合意に至った件数の推移　～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677017"/>
              </p:ext>
            </p:extLst>
          </p:nvPr>
        </p:nvGraphicFramePr>
        <p:xfrm>
          <a:off x="200467" y="668732"/>
          <a:ext cx="9577069" cy="46722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3199"/>
                <a:gridCol w="404279"/>
                <a:gridCol w="404279"/>
                <a:gridCol w="404279"/>
                <a:gridCol w="404279"/>
                <a:gridCol w="404279"/>
                <a:gridCol w="404279"/>
                <a:gridCol w="404279"/>
                <a:gridCol w="404279"/>
                <a:gridCol w="404279"/>
                <a:gridCol w="404279"/>
                <a:gridCol w="404279"/>
                <a:gridCol w="404279"/>
                <a:gridCol w="404279"/>
                <a:gridCol w="404279"/>
                <a:gridCol w="404279"/>
                <a:gridCol w="404279"/>
                <a:gridCol w="404279"/>
                <a:gridCol w="404279"/>
                <a:gridCol w="404279"/>
                <a:gridCol w="404279"/>
                <a:gridCol w="548290"/>
              </a:tblGrid>
              <a:tr h="408131">
                <a:tc rowSpan="3">
                  <a:txBody>
                    <a:bodyPr/>
                    <a:lstStyle/>
                    <a:p>
                      <a:pPr algn="ctr" fontAlgn="ctr"/>
                      <a:endParaRPr lang="ja-JP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行政運営</a:t>
                      </a:r>
                      <a:endParaRPr lang="ja-JP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まちづくり・</a:t>
                      </a:r>
                      <a:br>
                        <a:rPr lang="ja-JP" altLang="en-US" sz="11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1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都市基盤・防災</a:t>
                      </a:r>
                      <a:endParaRPr lang="ja-JP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産業・雇用</a:t>
                      </a:r>
                      <a:endParaRPr lang="ja-JP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環境</a:t>
                      </a:r>
                      <a:endParaRPr lang="ja-JP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健康医療</a:t>
                      </a:r>
                      <a:br>
                        <a:rPr lang="ja-JP" altLang="en-US" sz="11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1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・福祉</a:t>
                      </a:r>
                      <a:endParaRPr lang="ja-JP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教育・生活</a:t>
                      </a:r>
                      <a:endParaRPr lang="ja-JP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4066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6802" marR="6802" marT="680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うち、実施合意に至ったもの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うち、実施合意に至ったもの</a:t>
                      </a:r>
                      <a:endParaRPr lang="en-US" altLang="ja-JP" sz="800" b="1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うち、実施合意に至ったもの</a:t>
                      </a:r>
                      <a:endParaRPr lang="en-US" altLang="ja-JP" sz="800" b="1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うち、実施合意に至ったもの</a:t>
                      </a:r>
                      <a:endParaRPr lang="en-US" altLang="ja-JP" sz="800" b="1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うち、実施合意に至ったもの</a:t>
                      </a:r>
                      <a:endParaRPr lang="en-US" altLang="ja-JP" sz="800" b="1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うち、実施合意に至ったもの</a:t>
                      </a:r>
                      <a:endParaRPr lang="en-US" altLang="ja-JP" sz="800" b="1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うち、実施合意に至ったもの</a:t>
                      </a:r>
                      <a:endParaRPr lang="en-US" altLang="ja-JP" sz="800" b="1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406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421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組織・給与</a:t>
                      </a:r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100" b="1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人事</a:t>
                      </a:r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制度など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(8)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(9)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(8)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(9)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21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行政計画等の統一など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(3)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(5)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(8)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(12)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21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審議会</a:t>
                      </a:r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</a:t>
                      </a:r>
                      <a:endParaRPr lang="en-US" altLang="ja-JP" sz="1100" b="1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一元化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(3)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(3)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(5)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(6)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21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システム統合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(5)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(7)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(5)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(12)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(11)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21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窓口一元化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(3)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(3)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(5)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(5)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21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情報発信</a:t>
                      </a:r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100" b="1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普及</a:t>
                      </a:r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啓発</a:t>
                      </a:r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活動</a:t>
                      </a:r>
                      <a:endParaRPr lang="en-US" altLang="ja-JP" sz="1100" b="1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</a:t>
                      </a:r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共同</a:t>
                      </a:r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(3)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(5)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(6)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(7)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(8)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(6)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(17)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(28)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21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lang="en-US" altLang="ja-JP" sz="1100" b="1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事務事業の統合など）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(7)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(21)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(6)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(12)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(9)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(3)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(6)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(7)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(13)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89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(29)</a:t>
                      </a:r>
                      <a:endParaRPr lang="en-US" altLang="ja-JP" sz="1000" b="0" i="1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en-US" altLang="ja-JP" sz="1000" i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65)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36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46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(20)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(26)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44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(18)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(33)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(8)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(14)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(18)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(24)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(5)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en-US" altLang="ja-JP" sz="1000" i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(15)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(23)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189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(84)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i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(136)</a:t>
                      </a:r>
                      <a:endParaRPr lang="en-US" altLang="ja-JP" sz="1000" b="0" i="1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72480" y="5416653"/>
            <a:ext cx="9505056" cy="118069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（備考）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各事務事業を所管する部局からの報告をもとに、副首都推進局において、集計したもの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８月末時点では実施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合意に至って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いた取組であっても、その後の府市部局間での検討により、「実施しないと判断したもの」や「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新たな大都市制度へ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の移行を前提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検討」としたものもある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分割した項目（評価委員会の一元化）があるため、第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回大阪府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市統合本部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会議（平成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年９月）における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整理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から、項目の総数が増加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→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2520" y="647110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政策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0472" y="1124744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280276" y="6448251"/>
            <a:ext cx="569268" cy="365125"/>
          </a:xfrm>
        </p:spPr>
        <p:txBody>
          <a:bodyPr/>
          <a:lstStyle/>
          <a:p>
            <a:fld id="{7FC7C732-7DFA-4674-A39E-09E424CD913B}" type="slidenum">
              <a:rPr kumimoji="1" lang="ja-JP" altLang="en-US" sz="140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fld>
            <a:endParaRPr kumimoji="1" lang="ja-JP" altLang="en-US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057456" y="332656"/>
            <a:ext cx="720080" cy="2520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速報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625408" y="75287"/>
            <a:ext cx="144016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参考資料（概要）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3429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6766" y="44624"/>
            <a:ext cx="9922766" cy="504056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262" tIns="46131" rIns="92262" bIns="46131" anchor="ctr"/>
          <a:lstStyle/>
          <a:p>
            <a:pPr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項目及びＢ項目以外の事務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事業の取組状況　　～　政策・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分野別取組状況　～</a:t>
            </a:r>
            <a:endParaRPr lang="ja-JP" altLang="en-US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768892"/>
              </p:ext>
            </p:extLst>
          </p:nvPr>
        </p:nvGraphicFramePr>
        <p:xfrm>
          <a:off x="344488" y="933223"/>
          <a:ext cx="9302694" cy="2670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000"/>
                <a:gridCol w="561621"/>
                <a:gridCol w="561621"/>
                <a:gridCol w="561621"/>
                <a:gridCol w="561621"/>
                <a:gridCol w="561621"/>
                <a:gridCol w="561621"/>
                <a:gridCol w="561621"/>
                <a:gridCol w="561621"/>
                <a:gridCol w="561621"/>
                <a:gridCol w="561621"/>
                <a:gridCol w="561621"/>
                <a:gridCol w="561621"/>
                <a:gridCol w="561621"/>
                <a:gridCol w="561621"/>
              </a:tblGrid>
              <a:tr h="459436">
                <a:tc rowSpan="2">
                  <a:txBody>
                    <a:bodyPr/>
                    <a:lstStyle/>
                    <a:p>
                      <a:pPr algn="ctr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行政運営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まちづくり</a:t>
                      </a:r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100" b="1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都市</a:t>
                      </a:r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基盤・防災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産業・雇用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環境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健康医療・福祉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教育・生活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2509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595" marR="8595" marT="859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072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</a:t>
                      </a:r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合意</a:t>
                      </a:r>
                      <a:endParaRPr lang="en-US" altLang="ja-JP" sz="1100" b="1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</a:p>
                    <a:p>
                      <a:pPr algn="l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</a:t>
                      </a:r>
                    </a:p>
                    <a:p>
                      <a:pPr algn="l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</a:p>
                    <a:p>
                      <a:pPr algn="r" fontAlgn="ctr"/>
                      <a:endParaRPr lang="en-US" altLang="ja-JP" sz="11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84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136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72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協議中</a:t>
                      </a:r>
                      <a:endParaRPr lang="en-US" altLang="ja-JP" sz="1100" b="1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72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実施しないと判断</a:t>
                      </a:r>
                      <a:endParaRPr lang="en-US" altLang="ja-JP" sz="1100" b="1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72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新たな大都市制度への</a:t>
                      </a:r>
                      <a:b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移行を前提に</a:t>
                      </a:r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検討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 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46 </a:t>
                      </a: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44 </a:t>
                      </a: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 </a:t>
                      </a: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 </a:t>
                      </a: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 </a:t>
                      </a: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 </a:t>
                      </a: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189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691536"/>
              </p:ext>
            </p:extLst>
          </p:nvPr>
        </p:nvGraphicFramePr>
        <p:xfrm>
          <a:off x="344488" y="3891466"/>
          <a:ext cx="9289035" cy="27688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1275"/>
                <a:gridCol w="489860"/>
                <a:gridCol w="489860"/>
                <a:gridCol w="489860"/>
                <a:gridCol w="489860"/>
                <a:gridCol w="489860"/>
                <a:gridCol w="489860"/>
                <a:gridCol w="489860"/>
                <a:gridCol w="489860"/>
                <a:gridCol w="489860"/>
                <a:gridCol w="489860"/>
                <a:gridCol w="489860"/>
                <a:gridCol w="489860"/>
                <a:gridCol w="489860"/>
                <a:gridCol w="489860"/>
                <a:gridCol w="489860"/>
                <a:gridCol w="489860"/>
              </a:tblGrid>
              <a:tr h="5760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組織・給与・</a:t>
                      </a:r>
                      <a:b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人事制度など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行政計画等の統一など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審議会等</a:t>
                      </a:r>
                      <a:endParaRPr lang="en-US" altLang="zh-TW" sz="1100" b="1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zh-TW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一元化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システム統合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窓口一元化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情報発信・</a:t>
                      </a:r>
                      <a:endParaRPr lang="en-US" altLang="ja-JP" sz="1100" b="1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普及啓発活動</a:t>
                      </a:r>
                      <a:endParaRPr lang="en-US" altLang="ja-JP" sz="1100" b="1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の共同実施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その他（事務事業の統合など）</a:t>
                      </a:r>
                      <a:endParaRPr lang="ja-JP" alt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4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072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実施合意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</a:p>
                    <a:p>
                      <a:pPr algn="l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lang="en-US" altLang="ja-JP" sz="16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r" fontAlgn="ctr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</a:p>
                    <a:p>
                      <a:pPr algn="r" fontAlgn="ctr"/>
                      <a:endParaRPr lang="en-US" altLang="ja-JP" sz="11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65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84</a:t>
                      </a:r>
                    </a:p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136</a:t>
                      </a:r>
                    </a:p>
                    <a:p>
                      <a:pPr algn="r" fontAlgn="ctr"/>
                      <a:endParaRPr lang="en-US" altLang="ja-JP" sz="11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72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協議中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105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72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実施しないと判断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72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新たな大都市制度への</a:t>
                      </a:r>
                      <a:b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移行を前提に検討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89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189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272480" y="62068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政策分野別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2480" y="3625279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08584" y="1053897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政策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80492" y="1293263"/>
            <a:ext cx="6840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280276" y="6448251"/>
            <a:ext cx="569268" cy="365125"/>
          </a:xfrm>
        </p:spPr>
        <p:txBody>
          <a:bodyPr/>
          <a:lstStyle/>
          <a:p>
            <a:fld id="{7FC7C732-7DFA-4674-A39E-09E424CD913B}" type="slidenum">
              <a:rPr kumimoji="1" lang="ja-JP" altLang="en-US" sz="140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fld>
            <a:endParaRPr kumimoji="1" lang="ja-JP" altLang="en-US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44488" y="1726056"/>
            <a:ext cx="9289032" cy="40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44488" y="4797152"/>
            <a:ext cx="9289032" cy="40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13240" y="4998368"/>
            <a:ext cx="8796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（＋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105800" y="4998368"/>
            <a:ext cx="8796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（＋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36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057456" y="4998368"/>
            <a:ext cx="8796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（＋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52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825208" y="1916832"/>
            <a:ext cx="727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（＋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057456" y="1918717"/>
            <a:ext cx="8485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（＋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440832" y="1918717"/>
            <a:ext cx="8796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（＋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08584" y="4007386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177136" y="4998368"/>
            <a:ext cx="8796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±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０）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169024" y="4998368"/>
            <a:ext cx="8796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（－１）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217368" y="4998368"/>
            <a:ext cx="8796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＋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224808" y="4998368"/>
            <a:ext cx="8796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（＋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273152" y="4998368"/>
            <a:ext cx="8796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（＋１）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73080" y="1918717"/>
            <a:ext cx="727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（＋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969560" y="1918717"/>
            <a:ext cx="727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（＋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８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592960" y="1918717"/>
            <a:ext cx="727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（＋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352936" y="1918717"/>
            <a:ext cx="727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（＋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424608" y="692696"/>
            <a:ext cx="37444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括弧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書きは、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月末から平成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年１月末の変動分　　　</a:t>
            </a:r>
            <a:endParaRPr lang="ja-JP" altLang="en-US" sz="105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80492" y="4365104"/>
            <a:ext cx="6840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424608" y="3679140"/>
            <a:ext cx="37444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括弧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書きは、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月末から平成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年１月末の変動分　　　</a:t>
            </a:r>
            <a:endParaRPr lang="ja-JP" altLang="en-US" sz="1050" dirty="0"/>
          </a:p>
        </p:txBody>
      </p:sp>
      <p:sp>
        <p:nvSpPr>
          <p:cNvPr id="37" name="正方形/長方形 36"/>
          <p:cNvSpPr/>
          <p:nvPr/>
        </p:nvSpPr>
        <p:spPr>
          <a:xfrm>
            <a:off x="9057456" y="224644"/>
            <a:ext cx="720080" cy="2520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速報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6749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4762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/>
              <a:t>■Ａ項目及びＢ項目以外の事務事業の類型化、見直し等 （その他の項目）の取組状況</a:t>
            </a:r>
          </a:p>
        </p:txBody>
      </p:sp>
      <p:sp>
        <p:nvSpPr>
          <p:cNvPr id="2" name="二等辺三角形 1"/>
          <p:cNvSpPr/>
          <p:nvPr/>
        </p:nvSpPr>
        <p:spPr>
          <a:xfrm flipV="1">
            <a:off x="2553892" y="1439863"/>
            <a:ext cx="1714632" cy="152400"/>
          </a:xfrm>
          <a:prstGeom prst="triangle">
            <a:avLst>
              <a:gd name="adj" fmla="val 50744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2" name="テキスト ボックス 4"/>
          <p:cNvSpPr txBox="1">
            <a:spLocks noChangeArrowheads="1"/>
          </p:cNvSpPr>
          <p:nvPr/>
        </p:nvSpPr>
        <p:spPr bwMode="auto">
          <a:xfrm>
            <a:off x="271727" y="476250"/>
            <a:ext cx="592984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sz="1400">
                <a:latin typeface="HG丸ｺﾞｼｯｸM-PRO" pitchFamily="50" charset="-128"/>
                <a:ea typeface="HG丸ｺﾞｼｯｸM-PRO" pitchFamily="50" charset="-128"/>
              </a:rPr>
              <a:t>Ａ・Ｂ項目及び府市戦略の一本化項目以外にも、住民サービスの向上と行政の効率化を図る観点から、副知事・副市長、部局長のマネジメントのもと、府市連携の取組みを自律的に進める体制を構築し、府市担当課（カウンターパート）間で協議を進めている。</a:t>
            </a:r>
            <a:endParaRPr lang="en-US" altLang="ja-JP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53" name="テキスト ボックス 8"/>
          <p:cNvSpPr txBox="1">
            <a:spLocks noChangeArrowheads="1"/>
          </p:cNvSpPr>
          <p:nvPr/>
        </p:nvSpPr>
        <p:spPr bwMode="auto">
          <a:xfrm>
            <a:off x="0" y="6575426"/>
            <a:ext cx="9789054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sz="1200"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○今後、進捗管理のなかで、先行的な取組事例を各部局へフィードバックしていく。</a:t>
            </a:r>
            <a:endParaRPr lang="en-US" altLang="ja-JP" sz="1200"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2054" name="テキスト ボックス 9"/>
          <p:cNvSpPr txBox="1">
            <a:spLocks noChangeArrowheads="1"/>
          </p:cNvSpPr>
          <p:nvPr/>
        </p:nvSpPr>
        <p:spPr bwMode="auto">
          <a:xfrm>
            <a:off x="213255" y="1609726"/>
            <a:ext cx="6162014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lnSpc>
                <a:spcPts val="1400"/>
              </a:lnSpc>
            </a:pPr>
            <a:r>
              <a:rPr lang="ja-JP" altLang="en-US" sz="1300">
                <a:latin typeface="HG丸ｺﾞｼｯｸM-PRO" pitchFamily="50" charset="-128"/>
                <a:ea typeface="HG丸ｺﾞｼｯｸM-PRO" pitchFamily="50" charset="-128"/>
              </a:rPr>
              <a:t>　広域自治体・基礎自治体の役割分担の整理とは別に、新たな大都市制度が実現までの間の日常的な府市連携として、組織・人事や行政計画、システムの一元化、事務事業の統合などに取り組むこととしている。今回、</a:t>
            </a:r>
            <a:r>
              <a:rPr lang="en-US" altLang="ja-JP" sz="1300">
                <a:latin typeface="HG丸ｺﾞｼｯｸM-PRO" pitchFamily="50" charset="-128"/>
                <a:ea typeface="HG丸ｺﾞｼｯｸM-PRO" pitchFamily="50" charset="-128"/>
              </a:rPr>
              <a:t>24</a:t>
            </a:r>
            <a:r>
              <a:rPr lang="ja-JP" altLang="en-US" sz="1300"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1300">
                <a:latin typeface="HG丸ｺﾞｼｯｸM-PRO" pitchFamily="50" charset="-128"/>
                <a:ea typeface="HG丸ｺﾞｼｯｸM-PRO" pitchFamily="50" charset="-128"/>
              </a:rPr>
              <a:t>8</a:t>
            </a:r>
            <a:r>
              <a:rPr lang="ja-JP" altLang="en-US" sz="1300">
                <a:latin typeface="HG丸ｺﾞｼｯｸM-PRO" pitchFamily="50" charset="-128"/>
                <a:ea typeface="HG丸ｺﾞｼｯｸM-PRO" pitchFamily="50" charset="-128"/>
              </a:rPr>
              <a:t>月末時点の取組みについて、業務分野ごとに整理した。</a:t>
            </a:r>
            <a:endParaRPr lang="en-US" altLang="ja-JP" sz="13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213254" y="2565401"/>
            <a:ext cx="2340637" cy="28892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現時点の協議状況</a:t>
            </a:r>
            <a:endParaRPr lang="ja-JP" altLang="en-US" dirty="0">
              <a:solidFill>
                <a:schemeClr val="tx1"/>
              </a:solidFill>
            </a:endParaRPr>
          </a:p>
        </p:txBody>
      </p:sp>
      <p:pic>
        <p:nvPicPr>
          <p:cNvPr id="2056" name="図 14" descr="図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961" y="541339"/>
            <a:ext cx="3510094" cy="195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" name="表 16"/>
          <p:cNvGraphicFramePr>
            <a:graphicFrameLocks noGrp="1"/>
          </p:cNvGraphicFramePr>
          <p:nvPr/>
        </p:nvGraphicFramePr>
        <p:xfrm>
          <a:off x="75671" y="3616326"/>
          <a:ext cx="9713388" cy="270192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69169"/>
                <a:gridCol w="554006"/>
                <a:gridCol w="545401"/>
                <a:gridCol w="545401"/>
                <a:gridCol w="545401"/>
                <a:gridCol w="545401"/>
                <a:gridCol w="545401"/>
                <a:gridCol w="545401"/>
                <a:gridCol w="545401"/>
                <a:gridCol w="545401"/>
                <a:gridCol w="545401"/>
                <a:gridCol w="545401"/>
                <a:gridCol w="545401"/>
                <a:gridCol w="545401"/>
                <a:gridCol w="545401"/>
              </a:tblGrid>
              <a:tr h="493140"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99051" marR="99051" marT="45731" marB="45731"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spc="-100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行政運営</a:t>
                      </a:r>
                      <a:endParaRPr kumimoji="1" lang="ja-JP" altLang="en-US" sz="1000" spc="-100" baseline="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marL="99051" marR="99051" marT="45731" marB="45731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spc="-100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まちづくり・</a:t>
                      </a:r>
                      <a:endParaRPr kumimoji="1" lang="en-US" altLang="ja-JP" sz="1000" spc="-100" baseline="0" dirty="0" smtClean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000" spc="-100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都市基盤・防災</a:t>
                      </a:r>
                      <a:endParaRPr kumimoji="1" lang="en-US" altLang="ja-JP" sz="1000" spc="-100" baseline="0" dirty="0" smtClean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marL="99051" marR="99051" marT="45731" marB="45731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spc="-100" baseline="0" dirty="0" smtClean="0">
                          <a:solidFill>
                            <a:schemeClr val="bg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産業・雇用</a:t>
                      </a:r>
                      <a:endParaRPr kumimoji="1" lang="ja-JP" altLang="en-US" sz="1000" spc="-100" baseline="0" dirty="0">
                        <a:solidFill>
                          <a:schemeClr val="bg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51" marR="99051" marT="45731" marB="45731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spc="-100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環境</a:t>
                      </a:r>
                      <a:endParaRPr kumimoji="1" lang="ja-JP" altLang="en-US" sz="800" spc="-100" baseline="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marL="99051" marR="99051" marT="45731" marB="45731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spc="-100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健康医療・福祉</a:t>
                      </a:r>
                      <a:endParaRPr kumimoji="1" lang="ja-JP" altLang="en-US" sz="1000" spc="-100" baseline="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marL="99051" marR="99051" marT="45731" marB="45731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spc="-100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教育・生活</a:t>
                      </a:r>
                      <a:endParaRPr kumimoji="1" lang="ja-JP" altLang="en-US" sz="1000" spc="-100" baseline="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marL="99051" marR="99051" marT="45731" marB="45731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spc="-100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計</a:t>
                      </a:r>
                      <a:endParaRPr kumimoji="1" lang="ja-JP" altLang="en-US" sz="1000" spc="-100" baseline="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marL="99051" marR="99051" marT="45731" marB="45731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809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 smtClean="0">
                          <a:latin typeface="+mj-ea"/>
                          <a:ea typeface="+mj-ea"/>
                        </a:rPr>
                        <a:t>組織・給与・人事制度など</a:t>
                      </a:r>
                      <a:endParaRPr kumimoji="1" lang="ja-JP" altLang="en-US" sz="1000" b="1" dirty="0">
                        <a:latin typeface="+mj-ea"/>
                        <a:ea typeface="+mj-ea"/>
                      </a:endParaRPr>
                    </a:p>
                  </a:txBody>
                  <a:tcPr marL="99051" marR="99051" marT="45731" marB="4573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２２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（８）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２２</a:t>
                      </a:r>
                      <a:endParaRPr kumimoji="1" lang="ja-JP" altLang="en-US" sz="12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（８</a:t>
                      </a:r>
                      <a:r>
                        <a:rPr kumimoji="1" lang="ja-JP" altLang="en-US" sz="1000" b="0" i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kumimoji="1" lang="en-US" altLang="ja-JP" sz="1000" b="0" i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38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計画一元化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9051" marR="99051" marT="45731" marB="45731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</a:rPr>
                        <a:t>１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</a:rPr>
                        <a:t>（１）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</a:rPr>
                        <a:t>（３</a:t>
                      </a:r>
                      <a:r>
                        <a:rPr kumimoji="1" lang="ja-JP" altLang="en-US" sz="1000" b="0" i="1" dirty="0">
                          <a:solidFill>
                            <a:schemeClr val="tx1"/>
                          </a:solidFill>
                        </a:rPr>
                        <a:t>）</a:t>
                      </a:r>
                      <a:endParaRPr kumimoji="1" lang="en-US" altLang="ja-JP" sz="1000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</a:rPr>
                        <a:t>（４）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</a:rPr>
                        <a:t>２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</a:rPr>
                        <a:t>（０）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</a:rPr>
                        <a:t>１３</a:t>
                      </a:r>
                      <a:endParaRPr kumimoji="1" lang="ja-JP" altLang="en-US" sz="12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</a:rPr>
                        <a:t>（８）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38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審議会等一元化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9051" marR="99051" marT="45731" marB="45731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</a:rPr>
                        <a:t>（１）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</a:rPr>
                        <a:t>（３）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</a:rPr>
                        <a:t>１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</a:rPr>
                        <a:t>（１</a:t>
                      </a:r>
                      <a:r>
                        <a:rPr kumimoji="1" lang="ja-JP" altLang="en-US" sz="1000" b="0" i="1" dirty="0">
                          <a:solidFill>
                            <a:schemeClr val="tx1"/>
                          </a:solidFill>
                        </a:rPr>
                        <a:t>）</a:t>
                      </a:r>
                      <a:endParaRPr kumimoji="1" lang="en-US" altLang="ja-JP" sz="1000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12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</a:rPr>
                        <a:t>（５）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38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 smtClean="0">
                          <a:latin typeface="+mj-ea"/>
                          <a:ea typeface="+mj-ea"/>
                        </a:rPr>
                        <a:t>システム統合</a:t>
                      </a:r>
                      <a:endParaRPr kumimoji="1" lang="ja-JP" altLang="en-US" sz="1000" b="1" dirty="0">
                        <a:latin typeface="+mj-ea"/>
                        <a:ea typeface="+mj-ea"/>
                      </a:endParaRPr>
                    </a:p>
                  </a:txBody>
                  <a:tcPr marL="99051" marR="99051" marT="45731" marB="45731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</a:rPr>
                        <a:t>（５）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</a:rPr>
                        <a:t>７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</a:rPr>
                        <a:t>（５）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</a:rPr>
                        <a:t>１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</a:rPr>
                        <a:t>（１）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</a:rPr>
                        <a:t>２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</a:rPr>
                        <a:t>（１）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</a:rPr>
                        <a:t>１８</a:t>
                      </a:r>
                      <a:endParaRPr kumimoji="1" lang="ja-JP" altLang="en-US" sz="12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</a:rPr>
                        <a:t>（１２）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38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 smtClean="0">
                          <a:latin typeface="+mj-ea"/>
                          <a:ea typeface="+mj-ea"/>
                        </a:rPr>
                        <a:t>窓口一元化</a:t>
                      </a:r>
                      <a:endParaRPr kumimoji="1" lang="ja-JP" altLang="en-US" sz="1000" b="1" dirty="0">
                        <a:latin typeface="+mj-ea"/>
                        <a:ea typeface="+mj-ea"/>
                      </a:endParaRPr>
                    </a:p>
                  </a:txBody>
                  <a:tcPr marL="99051" marR="99051" marT="45731" marB="4573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３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（３）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３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（２）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６</a:t>
                      </a:r>
                      <a:endParaRPr kumimoji="1" lang="ja-JP" altLang="en-US" sz="12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（５）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38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 smtClean="0">
                          <a:latin typeface="+mj-ea"/>
                          <a:ea typeface="+mj-ea"/>
                        </a:rPr>
                        <a:t>情報発信・普及啓発活動・共同実施</a:t>
                      </a:r>
                      <a:endParaRPr kumimoji="1" lang="ja-JP" altLang="en-US" sz="900" b="1" dirty="0">
                        <a:latin typeface="+mj-ea"/>
                        <a:ea typeface="+mj-ea"/>
                      </a:endParaRPr>
                    </a:p>
                  </a:txBody>
                  <a:tcPr marL="99051" marR="99051" marT="45731" marB="45731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６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（３）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（２）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７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（６）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９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（２）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７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（４）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３１</a:t>
                      </a:r>
                      <a:endParaRPr kumimoji="1" lang="ja-JP" altLang="en-US" sz="12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（１７）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38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 smtClean="0">
                          <a:latin typeface="+mj-ea"/>
                          <a:ea typeface="+mj-ea"/>
                        </a:rPr>
                        <a:t>その他（事務事業の統合など）</a:t>
                      </a:r>
                      <a:endParaRPr kumimoji="1" lang="ja-JP" altLang="en-US" sz="1000" b="1" dirty="0">
                        <a:latin typeface="+mj-ea"/>
                        <a:ea typeface="+mj-ea"/>
                      </a:endParaRPr>
                    </a:p>
                  </a:txBody>
                  <a:tcPr marL="99051" marR="99051" marT="45731" marB="4573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６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（２）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２５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（７）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１３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（６）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９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（４）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２０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（３）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１６</a:t>
                      </a:r>
                      <a:endParaRPr kumimoji="1" lang="ja-JP" altLang="en-US" sz="11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（７）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８９</a:t>
                      </a:r>
                      <a:endParaRPr kumimoji="1" lang="ja-JP" altLang="en-US" sz="1200" b="0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（２９）</a:t>
                      </a:r>
                      <a:endParaRPr kumimoji="1" lang="ja-JP" altLang="en-US" sz="1000" b="0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3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+mj-ea"/>
                          <a:ea typeface="+mj-ea"/>
                        </a:rPr>
                        <a:t>計</a:t>
                      </a:r>
                      <a:endParaRPr kumimoji="1" lang="ja-JP" altLang="en-US" sz="1200" b="1" dirty="0">
                        <a:latin typeface="+mj-ea"/>
                        <a:ea typeface="+mj-ea"/>
                      </a:endParaRPr>
                    </a:p>
                  </a:txBody>
                  <a:tcPr marL="99051" marR="99051" marT="45731" marB="4573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４４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1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（２０）</a:t>
                      </a:r>
                      <a:endParaRPr kumimoji="1" lang="ja-JP" altLang="en-US" sz="1000" b="1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４４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1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（１８）</a:t>
                      </a:r>
                      <a:endParaRPr kumimoji="1" lang="ja-JP" altLang="en-US" sz="1000" b="1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１５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1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（８）</a:t>
                      </a:r>
                      <a:endParaRPr kumimoji="1" lang="ja-JP" altLang="en-US" sz="1000" b="1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２４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1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（１８）</a:t>
                      </a:r>
                      <a:endParaRPr kumimoji="1" lang="ja-JP" altLang="en-US" sz="1000" b="1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３１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1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（５）</a:t>
                      </a:r>
                      <a:endParaRPr kumimoji="1" lang="ja-JP" altLang="en-US" sz="1000" b="1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２９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1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（１５）</a:t>
                      </a:r>
                      <a:endParaRPr kumimoji="1" lang="ja-JP" altLang="en-US" sz="1000" b="1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１８７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1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（８４）</a:t>
                      </a:r>
                      <a:endParaRPr kumimoji="1" lang="ja-JP" altLang="en-US" sz="1000" b="1" i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9051" marR="99051" marT="45731" marB="45731" anchor="ctr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2212" name="テキスト ボックス 13"/>
          <p:cNvSpPr txBox="1">
            <a:spLocks noChangeArrowheads="1"/>
          </p:cNvSpPr>
          <p:nvPr/>
        </p:nvSpPr>
        <p:spPr bwMode="auto">
          <a:xfrm>
            <a:off x="350837" y="2908301"/>
            <a:ext cx="943821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sz="1400">
                <a:latin typeface="HG丸ｺﾞｼｯｸM-PRO" pitchFamily="50" charset="-128"/>
                <a:ea typeface="HG丸ｺﾞｼｯｸM-PRO" pitchFamily="50" charset="-128"/>
              </a:rPr>
              <a:t>○取組件数　１８７件</a:t>
            </a:r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（うち、実施合意に至ったもの　８４件、合意に向けて協議継続中のもの　１０３件）</a:t>
            </a:r>
            <a:endParaRPr lang="en-US" altLang="ja-JP" sz="120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120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400">
                <a:latin typeface="HG丸ｺﾞｼｯｸM-PRO" pitchFamily="50" charset="-128"/>
                <a:ea typeface="HG丸ｺﾞｼｯｸM-PRO" pitchFamily="50" charset="-128"/>
              </a:rPr>
              <a:t>内訳</a:t>
            </a:r>
            <a:r>
              <a:rPr lang="en-US" altLang="ja-JP" sz="1400">
                <a:latin typeface="HG丸ｺﾞｼｯｸM-PRO" pitchFamily="50" charset="-128"/>
                <a:ea typeface="HG丸ｺﾞｼｯｸM-PRO" pitchFamily="50" charset="-128"/>
              </a:rPr>
              <a:t>】</a:t>
            </a:r>
            <a:r>
              <a:rPr lang="en-US" altLang="ja-JP" sz="100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000">
                <a:latin typeface="HG丸ｺﾞｼｯｸM-PRO" pitchFamily="50" charset="-128"/>
                <a:ea typeface="HG丸ｺﾞｼｯｸM-PRO" pitchFamily="50" charset="-128"/>
              </a:rPr>
              <a:t>括弧書きは、取組件数の内数で実施合意に至った件数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7836" y="2492375"/>
            <a:ext cx="9778735" cy="405765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280276" y="6448251"/>
            <a:ext cx="569268" cy="365125"/>
          </a:xfrm>
        </p:spPr>
        <p:txBody>
          <a:bodyPr/>
          <a:lstStyle/>
          <a:p>
            <a:fld id="{7FC7C732-7DFA-4674-A39E-09E424CD913B}" type="slidenum">
              <a:rPr kumimoji="1" lang="ja-JP" altLang="en-US" sz="140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fld>
            <a:endParaRPr kumimoji="1" lang="ja-JP" altLang="en-US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617296" y="116632"/>
            <a:ext cx="2144688" cy="4420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H24.9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府市統合本部会議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（第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回）資料より抜粋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52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1242</Words>
  <Application>Microsoft Office PowerPoint</Application>
  <PresentationFormat>A4 210 x 297 mm</PresentationFormat>
  <Paragraphs>585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Batchadmin</dc:creator>
  <cp:lastModifiedBy>Batchadmin</cp:lastModifiedBy>
  <cp:revision>135</cp:revision>
  <cp:lastPrinted>2017-01-30T08:53:12Z</cp:lastPrinted>
  <dcterms:created xsi:type="dcterms:W3CDTF">2016-10-24T00:20:31Z</dcterms:created>
  <dcterms:modified xsi:type="dcterms:W3CDTF">2017-01-30T08:56:47Z</dcterms:modified>
</cp:coreProperties>
</file>