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  <p:sldMasterId id="2147483660" r:id="rId2"/>
  </p:sldMasterIdLst>
  <p:notesMasterIdLst>
    <p:notesMasterId r:id="rId5"/>
  </p:notesMasterIdLst>
  <p:sldIdLst>
    <p:sldId id="260" r:id="rId3"/>
    <p:sldId id="258" r:id="rId4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4" d="100"/>
          <a:sy n="64" d="100"/>
        </p:scale>
        <p:origin x="-133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0"/>
            <a:ext cx="2949575" cy="496888"/>
          </a:xfrm>
          <a:prstGeom prst="rect">
            <a:avLst/>
          </a:prstGeom>
        </p:spPr>
        <p:txBody>
          <a:bodyPr vert="horz" lIns="91423" tIns="45712" rIns="91423" bIns="45712" rtlCol="0"/>
          <a:lstStyle>
            <a:lvl1pPr algn="r">
              <a:defRPr sz="1200"/>
            </a:lvl1pPr>
          </a:lstStyle>
          <a:p>
            <a:fld id="{25DED8FB-4FCB-4733-B9A5-B67A075CE2C4}" type="datetimeFigureOut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3" tIns="45712" rIns="91423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21225"/>
            <a:ext cx="5445125" cy="4471988"/>
          </a:xfrm>
          <a:prstGeom prst="rect">
            <a:avLst/>
          </a:prstGeom>
        </p:spPr>
        <p:txBody>
          <a:bodyPr vert="horz" lIns="91423" tIns="45712" rIns="91423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5" cy="496887"/>
          </a:xfrm>
          <a:prstGeom prst="rect">
            <a:avLst/>
          </a:prstGeom>
        </p:spPr>
        <p:txBody>
          <a:bodyPr vert="horz" lIns="91423" tIns="45712" rIns="91423" bIns="45712" rtlCol="0" anchor="b"/>
          <a:lstStyle>
            <a:lvl1pPr algn="r">
              <a:defRPr sz="1200"/>
            </a:lvl1pPr>
          </a:lstStyle>
          <a:p>
            <a:fld id="{6F162E5A-4825-4CB0-9C66-9DE5968838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49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DF4B4-A86A-4109-A07B-869862623AEA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52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9CF88-56DA-4F36-99A2-B950D544D972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5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F485-045F-4A66-9939-6F9DF1342844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1664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A8E4C-B291-4967-9A40-A09636EE1FE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598F5-2149-4DF2-B299-5C80D2E80FE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7398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49BEE-785E-438B-AD0D-B076B10B685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01BF1-DD62-47AB-B888-7083B20C3DAB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331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40A2B-F61C-469A-873D-F6AC4761252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7194-5F03-4EC8-A762-BF227DCDAEF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8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10963-61AD-4E4E-8FFD-B6CD669263E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EA2CF-B488-46C3-B6A7-E4621866200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206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1FBCB-F408-4A4A-8DEC-C9A6E58DE32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4D510-9ED9-4A7C-98C6-465F73AEF6B3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68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7AC51-BF97-4E9E-BA83-6704CB8D58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AF416-B72C-4568-821D-747AB049E970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545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ABCC2-DEDF-40F1-AA5D-54D5B1767B0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993F3-DBBB-436B-AFA5-9076F9A83774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655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D5C1A-2A63-488F-B476-37AE6C9A4E5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4E63E-82CB-458D-8A95-CBAB619B911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74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7706F-F9A3-460C-A1F5-B09D8D871497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594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88B7-62F9-41A4-BEAD-35D42E4D427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7434-667C-4E74-B871-939630E6334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709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EFAB-C7F9-43E6-B083-E1D11A6444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3CA09-2500-4298-AA61-5BC9D236AF65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47190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C8456-28F6-4901-929C-C119E33822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DCB8E-4F70-4488-A79C-57CFBBE3FA52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64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25D15-AA11-441E-87E0-FFD70460AEA4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07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B660F-0D14-47D9-A219-B56DECE9270F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042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CA65E-72FB-40D3-AB07-032EDD2EDDA2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63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2F779-A943-4B45-BDA0-7211020537ED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67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6B66B-9F04-4E9E-8A57-8D17F30562C6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25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ED10-E84A-4351-9E2C-5E032323ABE6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98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30EA3-AB8A-4FB7-98BF-415DE391BEA0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82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432-F334-4776-A3E0-18A5D9D06A39}" type="datetime1">
              <a:rPr kumimoji="1" lang="ja-JP" altLang="en-US" smtClean="0"/>
              <a:t>2017/1/30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7C732-7DFA-4674-A39E-09E424CD913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04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E9D8906-9775-4E92-95A1-41D07B57188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2017/1/30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437E0C7-E652-44A7-B44F-76C97B536658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301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6112" y="1988840"/>
            <a:ext cx="8915400" cy="151216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ja-JP" altLang="en-US" spc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Ａ項目及びＢ項目以外の</a:t>
            </a:r>
            <a:br>
              <a:rPr lang="ja-JP" altLang="en-US" spc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pc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事務事業の</a:t>
            </a:r>
            <a:r>
              <a:rPr lang="ja-JP" altLang="en-US" spc="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取組みに</a:t>
            </a:r>
            <a:r>
              <a:rPr lang="ja-JP" altLang="en-US" spc="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タイトル 1"/>
          <p:cNvSpPr txBox="1">
            <a:spLocks/>
          </p:cNvSpPr>
          <p:nvPr/>
        </p:nvSpPr>
        <p:spPr bwMode="auto">
          <a:xfrm>
            <a:off x="646112" y="4869160"/>
            <a:ext cx="8915400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75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</a:t>
            </a: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2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副首都推進本部事務局</a:t>
            </a:r>
            <a:endParaRPr lang="ja-JP" altLang="en-US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5"/>
          <p:cNvSpPr txBox="1">
            <a:spLocks noChangeArrowheads="1"/>
          </p:cNvSpPr>
          <p:nvPr/>
        </p:nvSpPr>
        <p:spPr bwMode="auto">
          <a:xfrm>
            <a:off x="6201140" y="270252"/>
            <a:ext cx="374441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Ｈ</a:t>
            </a:r>
            <a:r>
              <a:rPr lang="ja-JP" altLang="en-US" sz="18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２９．１．３１</a:t>
            </a:r>
            <a:endParaRPr lang="en-US" altLang="ja-JP" sz="18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18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第８回</a:t>
            </a:r>
            <a:r>
              <a:rPr lang="ja-JP" altLang="en-US" sz="1800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副首都推進本部会議</a:t>
            </a:r>
            <a:endParaRPr lang="en-US" altLang="ja-JP" sz="18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7393014" y="958838"/>
            <a:ext cx="2101692" cy="4619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ja-JP" altLang="en-US" sz="24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資料６</a:t>
            </a:r>
            <a:endParaRPr lang="en-US" altLang="ja-JP" sz="24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882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/>
        </p:nvSpPr>
        <p:spPr>
          <a:xfrm>
            <a:off x="232997" y="5277337"/>
            <a:ext cx="9450536" cy="12002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-15474" y="44624"/>
            <a:ext cx="9921478" cy="504056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bg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262" tIns="46131" rIns="92262" bIns="46131" anchor="ctr"/>
          <a:lstStyle/>
          <a:p>
            <a:pPr>
              <a:defRPr/>
            </a:pP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項目及びＢ項目以外の事務</a:t>
            </a:r>
            <a:r>
              <a:rPr lang="ja-JP" altLang="en-US" sz="16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事業の取組みについて</a:t>
            </a:r>
            <a:endParaRPr lang="ja-JP" altLang="en-US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072679" y="1052736"/>
            <a:ext cx="76108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項目（経営形態の見直し）及びＢ項目（類似・重複している行政サービス）以外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のすべての事務事業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ついて、住民サービスの向上と行政の効率化を図るなどの観点から、副知事・副市長、部局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長マネジメントのもと、府市連携の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自律的に進める体制を構築し、府市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担当課（カウンターパート）間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で協議を進めていく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ことを確認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テキスト ボックス 4"/>
          <p:cNvSpPr txBox="1">
            <a:spLocks noChangeArrowheads="1"/>
          </p:cNvSpPr>
          <p:nvPr/>
        </p:nvSpPr>
        <p:spPr bwMode="auto">
          <a:xfrm>
            <a:off x="560512" y="1340768"/>
            <a:ext cx="136815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年２月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"/>
          <p:cNvSpPr txBox="1">
            <a:spLocks noChangeArrowheads="1"/>
          </p:cNvSpPr>
          <p:nvPr/>
        </p:nvSpPr>
        <p:spPr bwMode="auto">
          <a:xfrm>
            <a:off x="560512" y="2041103"/>
            <a:ext cx="160253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年９月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135813" y="2050917"/>
            <a:ext cx="4082462" cy="288147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年８⽉末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時点における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件の取組を整理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332035" y="5085184"/>
            <a:ext cx="2585938" cy="3843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今後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の進め方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"/>
          <p:cNvSpPr txBox="1">
            <a:spLocks noChangeArrowheads="1"/>
          </p:cNvSpPr>
          <p:nvPr/>
        </p:nvSpPr>
        <p:spPr bwMode="auto">
          <a:xfrm>
            <a:off x="272480" y="5589240"/>
            <a:ext cx="944589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表彰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や研修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など、複数の部局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において同種の事務事業が行われて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いるなか、副首都推進局において、横断的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視点で再確認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　副知事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・副市長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会議にも諮りながら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、部局長マネジメントの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もとでの府市間の連携を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2480" y="812841"/>
            <a:ext cx="9411053" cy="1654099"/>
          </a:xfrm>
          <a:prstGeom prst="rect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50838" y="620688"/>
            <a:ext cx="2585938" cy="3843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大阪府市統合本部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32035" y="2636912"/>
            <a:ext cx="2585938" cy="3843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現在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の取組状況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488506" y="1196752"/>
            <a:ext cx="1440160" cy="576064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角丸四角形 15"/>
          <p:cNvSpPr/>
          <p:nvPr/>
        </p:nvSpPr>
        <p:spPr>
          <a:xfrm>
            <a:off x="488504" y="1963161"/>
            <a:ext cx="1440160" cy="385719"/>
          </a:xfrm>
          <a:prstGeom prst="round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200472" y="3068960"/>
            <a:ext cx="6048672" cy="50359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時点で、平成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年８⽉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末時点の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（注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のうち、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136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（注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が実施合意に至っているなど、全体として府市連携の取組みは一定の進捗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07514" y="3645024"/>
            <a:ext cx="4633518" cy="626701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≪実施済みの取組の例≫</a:t>
            </a:r>
            <a:endParaRPr lang="en-US" altLang="ja-JP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・東京事務所の一体運営（取組効果：事務所経費の削減等）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・法人関係税の窓口統合（取組効果：法人等の負担軽減）　　など　　　　　　　　　　　　　　　　　　　　　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10842" y="2610956"/>
            <a:ext cx="3106654" cy="241980"/>
          </a:xfrm>
          <a:prstGeom prst="rect">
            <a:avLst/>
          </a:prstGeom>
        </p:spPr>
        <p:txBody>
          <a:bodyPr wrap="square" lIns="36000" tIns="36000" rIns="36000" bIns="36000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［平成</a:t>
            </a:r>
            <a:r>
              <a: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年１月末現在の取組状況］（速報）　　　　　　　　　　　　　　　　　　　</a:t>
            </a:r>
            <a:endParaRPr lang="en-US" altLang="ja-JP" sz="11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560512" y="4427820"/>
            <a:ext cx="5450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分割した項目（評価委員会の一元化）が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あるため、平成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年９月の整理から増加（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187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件→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189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注２）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部局からの報告をもとに、副首都推進局において、集計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した速報値ベース</a:t>
            </a:r>
            <a:endParaRPr lang="ja-JP" altLang="en-US" sz="9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174331"/>
              </p:ext>
            </p:extLst>
          </p:nvPr>
        </p:nvGraphicFramePr>
        <p:xfrm>
          <a:off x="6321152" y="2876569"/>
          <a:ext cx="2686291" cy="163255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29791"/>
                <a:gridCol w="792088"/>
                <a:gridCol w="464412"/>
              </a:tblGrid>
              <a:tr h="2571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連携の取組状況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件数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/>
                </a:tc>
              </a:tr>
              <a:tr h="24727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実施合意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136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（件）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72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21602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協議中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（件）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19240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 smtClean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実施しないと判断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（件）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新たな大都市制度への</a:t>
                      </a:r>
                      <a:b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</a:b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移行を前提に検討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36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（件）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  <a:tr h="2396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189</a:t>
                      </a:r>
                      <a:r>
                        <a:rPr kumimoji="1" lang="ja-JP" altLang="en-US" sz="11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（件）</a:t>
                      </a:r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b="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8337376" y="4278288"/>
            <a:ext cx="60305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（注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900" dirty="0"/>
          </a:p>
        </p:txBody>
      </p:sp>
      <p:sp>
        <p:nvSpPr>
          <p:cNvPr id="25" name="正方形/長方形 24"/>
          <p:cNvSpPr/>
          <p:nvPr/>
        </p:nvSpPr>
        <p:spPr>
          <a:xfrm>
            <a:off x="8926835" y="3140968"/>
            <a:ext cx="9925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＜参考資料１＞</a:t>
            </a:r>
            <a:endParaRPr lang="ja-JP" altLang="en-US" sz="900" dirty="0"/>
          </a:p>
        </p:txBody>
      </p:sp>
      <p:sp>
        <p:nvSpPr>
          <p:cNvPr id="26" name="正方形/長方形 25"/>
          <p:cNvSpPr/>
          <p:nvPr/>
        </p:nvSpPr>
        <p:spPr>
          <a:xfrm>
            <a:off x="8926835" y="3356992"/>
            <a:ext cx="9925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＜参考資料２＞</a:t>
            </a:r>
            <a:endParaRPr lang="ja-JP" altLang="en-US" sz="900" dirty="0"/>
          </a:p>
        </p:txBody>
      </p:sp>
      <p:sp>
        <p:nvSpPr>
          <p:cNvPr id="27" name="正方形/長方形 26"/>
          <p:cNvSpPr/>
          <p:nvPr/>
        </p:nvSpPr>
        <p:spPr>
          <a:xfrm>
            <a:off x="8926835" y="3607132"/>
            <a:ext cx="9925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＜参考資料３＞</a:t>
            </a:r>
            <a:endParaRPr lang="ja-JP" altLang="en-US" sz="900" dirty="0"/>
          </a:p>
        </p:txBody>
      </p:sp>
      <p:sp>
        <p:nvSpPr>
          <p:cNvPr id="28" name="正方形/長方形 27"/>
          <p:cNvSpPr/>
          <p:nvPr/>
        </p:nvSpPr>
        <p:spPr>
          <a:xfrm>
            <a:off x="8913440" y="3967172"/>
            <a:ext cx="99257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＜参考資料４＞</a:t>
            </a:r>
            <a:endParaRPr lang="ja-JP" altLang="en-US" sz="900" dirty="0"/>
          </a:p>
        </p:txBody>
      </p:sp>
      <p:sp>
        <p:nvSpPr>
          <p:cNvPr id="29" name="正方形/長方形 28"/>
          <p:cNvSpPr/>
          <p:nvPr/>
        </p:nvSpPr>
        <p:spPr>
          <a:xfrm>
            <a:off x="6292899" y="4581128"/>
            <a:ext cx="33906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上記のほか、平成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年９月以降共同実施したもの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件ある。＜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参考資料５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＞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24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</TotalTime>
  <Words>339</Words>
  <Application>Microsoft Office PowerPoint</Application>
  <PresentationFormat>A4 210 x 297 mm</PresentationFormat>
  <Paragraphs>48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Office ​​テーマ</vt:lpstr>
      <vt:lpstr>1_Office ​​テーマ</vt:lpstr>
      <vt:lpstr>Ａ項目及びＢ項目以外の 事務事業の取組みについて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132</cp:revision>
  <cp:lastPrinted>2017-01-30T08:18:16Z</cp:lastPrinted>
  <dcterms:created xsi:type="dcterms:W3CDTF">2016-10-24T00:20:31Z</dcterms:created>
  <dcterms:modified xsi:type="dcterms:W3CDTF">2017-01-30T08:20:11Z</dcterms:modified>
</cp:coreProperties>
</file>