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sldIdLst>
    <p:sldId id="260" r:id="rId2"/>
    <p:sldId id="257" r:id="rId3"/>
    <p:sldId id="256" r:id="rId4"/>
    <p:sldId id="262" r:id="rId5"/>
    <p:sldId id="261" r:id="rId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3" d="100"/>
          <a:sy n="73" d="100"/>
        </p:scale>
        <p:origin x="-1212" y="21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0ACE56D-298B-40CC-95D9-6BCDFC1D33E4}" type="datetimeFigureOut">
              <a:rPr kumimoji="1" lang="ja-JP" altLang="en-US" smtClean="0"/>
              <a:t>2017/1/30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A7ACA28-9CBF-45F0-90B4-83F1F3998B13}" type="slidenum">
              <a:rPr kumimoji="1" lang="ja-JP" altLang="en-US" smtClean="0"/>
              <a:t>‹#›</a:t>
            </a:fld>
            <a:endParaRPr kumimoji="1" lang="ja-JP" altLang="en-US"/>
          </a:p>
        </p:txBody>
      </p:sp>
    </p:spTree>
    <p:extLst>
      <p:ext uri="{BB962C8B-B14F-4D97-AF65-F5344CB8AC3E}">
        <p14:creationId xmlns:p14="http://schemas.microsoft.com/office/powerpoint/2010/main" val="880220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0ACE56D-298B-40CC-95D9-6BCDFC1D33E4}" type="datetimeFigureOut">
              <a:rPr kumimoji="1" lang="ja-JP" altLang="en-US" smtClean="0"/>
              <a:t>2017/1/30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A7ACA28-9CBF-45F0-90B4-83F1F3998B13}" type="slidenum">
              <a:rPr kumimoji="1" lang="ja-JP" altLang="en-US" smtClean="0"/>
              <a:t>‹#›</a:t>
            </a:fld>
            <a:endParaRPr kumimoji="1" lang="ja-JP" altLang="en-US"/>
          </a:p>
        </p:txBody>
      </p:sp>
    </p:spTree>
    <p:extLst>
      <p:ext uri="{BB962C8B-B14F-4D97-AF65-F5344CB8AC3E}">
        <p14:creationId xmlns:p14="http://schemas.microsoft.com/office/powerpoint/2010/main" val="1467638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0ACE56D-298B-40CC-95D9-6BCDFC1D33E4}" type="datetimeFigureOut">
              <a:rPr kumimoji="1" lang="ja-JP" altLang="en-US" smtClean="0"/>
              <a:t>2017/1/30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A7ACA28-9CBF-45F0-90B4-83F1F3998B13}" type="slidenum">
              <a:rPr kumimoji="1" lang="ja-JP" altLang="en-US" smtClean="0"/>
              <a:t>‹#›</a:t>
            </a:fld>
            <a:endParaRPr kumimoji="1" lang="ja-JP" altLang="en-US"/>
          </a:p>
        </p:txBody>
      </p:sp>
    </p:spTree>
    <p:extLst>
      <p:ext uri="{BB962C8B-B14F-4D97-AF65-F5344CB8AC3E}">
        <p14:creationId xmlns:p14="http://schemas.microsoft.com/office/powerpoint/2010/main" val="2873713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0ACE56D-298B-40CC-95D9-6BCDFC1D33E4}" type="datetimeFigureOut">
              <a:rPr kumimoji="1" lang="ja-JP" altLang="en-US" smtClean="0"/>
              <a:t>2017/1/30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A7ACA28-9CBF-45F0-90B4-83F1F3998B13}" type="slidenum">
              <a:rPr kumimoji="1" lang="ja-JP" altLang="en-US" smtClean="0"/>
              <a:t>‹#›</a:t>
            </a:fld>
            <a:endParaRPr kumimoji="1" lang="ja-JP" altLang="en-US"/>
          </a:p>
        </p:txBody>
      </p:sp>
    </p:spTree>
    <p:extLst>
      <p:ext uri="{BB962C8B-B14F-4D97-AF65-F5344CB8AC3E}">
        <p14:creationId xmlns:p14="http://schemas.microsoft.com/office/powerpoint/2010/main" val="2408829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0ACE56D-298B-40CC-95D9-6BCDFC1D33E4}" type="datetimeFigureOut">
              <a:rPr kumimoji="1" lang="ja-JP" altLang="en-US" smtClean="0"/>
              <a:t>2017/1/30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A7ACA28-9CBF-45F0-90B4-83F1F3998B13}" type="slidenum">
              <a:rPr kumimoji="1" lang="ja-JP" altLang="en-US" smtClean="0"/>
              <a:t>‹#›</a:t>
            </a:fld>
            <a:endParaRPr kumimoji="1" lang="ja-JP" altLang="en-US"/>
          </a:p>
        </p:txBody>
      </p:sp>
    </p:spTree>
    <p:extLst>
      <p:ext uri="{BB962C8B-B14F-4D97-AF65-F5344CB8AC3E}">
        <p14:creationId xmlns:p14="http://schemas.microsoft.com/office/powerpoint/2010/main" val="1187284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0ACE56D-298B-40CC-95D9-6BCDFC1D33E4}" type="datetimeFigureOut">
              <a:rPr kumimoji="1" lang="ja-JP" altLang="en-US" smtClean="0"/>
              <a:t>2017/1/30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A7ACA28-9CBF-45F0-90B4-83F1F3998B13}" type="slidenum">
              <a:rPr kumimoji="1" lang="ja-JP" altLang="en-US" smtClean="0"/>
              <a:t>‹#›</a:t>
            </a:fld>
            <a:endParaRPr kumimoji="1" lang="ja-JP" altLang="en-US"/>
          </a:p>
        </p:txBody>
      </p:sp>
    </p:spTree>
    <p:extLst>
      <p:ext uri="{BB962C8B-B14F-4D97-AF65-F5344CB8AC3E}">
        <p14:creationId xmlns:p14="http://schemas.microsoft.com/office/powerpoint/2010/main" val="3902613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0ACE56D-298B-40CC-95D9-6BCDFC1D33E4}" type="datetimeFigureOut">
              <a:rPr kumimoji="1" lang="ja-JP" altLang="en-US" smtClean="0"/>
              <a:t>2017/1/30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A7ACA28-9CBF-45F0-90B4-83F1F3998B13}" type="slidenum">
              <a:rPr kumimoji="1" lang="ja-JP" altLang="en-US" smtClean="0"/>
              <a:t>‹#›</a:t>
            </a:fld>
            <a:endParaRPr kumimoji="1" lang="ja-JP" altLang="en-US"/>
          </a:p>
        </p:txBody>
      </p:sp>
    </p:spTree>
    <p:extLst>
      <p:ext uri="{BB962C8B-B14F-4D97-AF65-F5344CB8AC3E}">
        <p14:creationId xmlns:p14="http://schemas.microsoft.com/office/powerpoint/2010/main" val="682978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0ACE56D-298B-40CC-95D9-6BCDFC1D33E4}" type="datetimeFigureOut">
              <a:rPr kumimoji="1" lang="ja-JP" altLang="en-US" smtClean="0"/>
              <a:t>2017/1/30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A7ACA28-9CBF-45F0-90B4-83F1F3998B13}" type="slidenum">
              <a:rPr kumimoji="1" lang="ja-JP" altLang="en-US" smtClean="0"/>
              <a:t>‹#›</a:t>
            </a:fld>
            <a:endParaRPr kumimoji="1" lang="ja-JP" altLang="en-US"/>
          </a:p>
        </p:txBody>
      </p:sp>
    </p:spTree>
    <p:extLst>
      <p:ext uri="{BB962C8B-B14F-4D97-AF65-F5344CB8AC3E}">
        <p14:creationId xmlns:p14="http://schemas.microsoft.com/office/powerpoint/2010/main" val="229869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0ACE56D-298B-40CC-95D9-6BCDFC1D33E4}" type="datetimeFigureOut">
              <a:rPr kumimoji="1" lang="ja-JP" altLang="en-US" smtClean="0"/>
              <a:t>2017/1/30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A7ACA28-9CBF-45F0-90B4-83F1F3998B13}" type="slidenum">
              <a:rPr kumimoji="1" lang="ja-JP" altLang="en-US" smtClean="0"/>
              <a:t>‹#›</a:t>
            </a:fld>
            <a:endParaRPr kumimoji="1" lang="ja-JP" altLang="en-US"/>
          </a:p>
        </p:txBody>
      </p:sp>
    </p:spTree>
    <p:extLst>
      <p:ext uri="{BB962C8B-B14F-4D97-AF65-F5344CB8AC3E}">
        <p14:creationId xmlns:p14="http://schemas.microsoft.com/office/powerpoint/2010/main" val="605616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0ACE56D-298B-40CC-95D9-6BCDFC1D33E4}" type="datetimeFigureOut">
              <a:rPr kumimoji="1" lang="ja-JP" altLang="en-US" smtClean="0"/>
              <a:t>2017/1/30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A7ACA28-9CBF-45F0-90B4-83F1F3998B13}" type="slidenum">
              <a:rPr kumimoji="1" lang="ja-JP" altLang="en-US" smtClean="0"/>
              <a:t>‹#›</a:t>
            </a:fld>
            <a:endParaRPr kumimoji="1" lang="ja-JP" altLang="en-US"/>
          </a:p>
        </p:txBody>
      </p:sp>
    </p:spTree>
    <p:extLst>
      <p:ext uri="{BB962C8B-B14F-4D97-AF65-F5344CB8AC3E}">
        <p14:creationId xmlns:p14="http://schemas.microsoft.com/office/powerpoint/2010/main" val="2064327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0ACE56D-298B-40CC-95D9-6BCDFC1D33E4}" type="datetimeFigureOut">
              <a:rPr kumimoji="1" lang="ja-JP" altLang="en-US" smtClean="0"/>
              <a:t>2017/1/30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A7ACA28-9CBF-45F0-90B4-83F1F3998B13}" type="slidenum">
              <a:rPr kumimoji="1" lang="ja-JP" altLang="en-US" smtClean="0"/>
              <a:t>‹#›</a:t>
            </a:fld>
            <a:endParaRPr kumimoji="1" lang="ja-JP" altLang="en-US"/>
          </a:p>
        </p:txBody>
      </p:sp>
    </p:spTree>
    <p:extLst>
      <p:ext uri="{BB962C8B-B14F-4D97-AF65-F5344CB8AC3E}">
        <p14:creationId xmlns:p14="http://schemas.microsoft.com/office/powerpoint/2010/main" val="689642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ACE56D-298B-40CC-95D9-6BCDFC1D33E4}" type="datetimeFigureOut">
              <a:rPr kumimoji="1" lang="ja-JP" altLang="en-US" smtClean="0"/>
              <a:t>2017/1/30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7ACA28-9CBF-45F0-90B4-83F1F3998B13}" type="slidenum">
              <a:rPr kumimoji="1" lang="ja-JP" altLang="en-US" smtClean="0"/>
              <a:t>‹#›</a:t>
            </a:fld>
            <a:endParaRPr kumimoji="1" lang="ja-JP" altLang="en-US"/>
          </a:p>
        </p:txBody>
      </p:sp>
    </p:spTree>
    <p:extLst>
      <p:ext uri="{BB962C8B-B14F-4D97-AF65-F5344CB8AC3E}">
        <p14:creationId xmlns:p14="http://schemas.microsoft.com/office/powerpoint/2010/main" val="4551657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753629" y="2852936"/>
            <a:ext cx="7848872" cy="461665"/>
          </a:xfrm>
          <a:prstGeom prst="rect">
            <a:avLst/>
          </a:prstGeom>
          <a:noFill/>
        </p:spPr>
        <p:txBody>
          <a:bodyPr wrap="square" rtlCol="0">
            <a:spAutoFit/>
          </a:bodyPr>
          <a:lstStyle/>
          <a:p>
            <a:pPr algn="ctr"/>
            <a:r>
              <a:rPr lang="ja-JP" altLang="en-US" sz="2400" dirty="0" smtClean="0"/>
              <a:t>国連犯罪防止・刑事司法会議の誘致</a:t>
            </a:r>
            <a:r>
              <a:rPr kumimoji="1" lang="ja-JP" altLang="en-US" sz="2400" dirty="0" smtClean="0"/>
              <a:t>について</a:t>
            </a:r>
            <a:endParaRPr kumimoji="1" lang="ja-JP" altLang="en-US" sz="2400" dirty="0"/>
          </a:p>
        </p:txBody>
      </p:sp>
      <p:sp>
        <p:nvSpPr>
          <p:cNvPr id="3" name="タイトル 1"/>
          <p:cNvSpPr txBox="1">
            <a:spLocks/>
          </p:cNvSpPr>
          <p:nvPr/>
        </p:nvSpPr>
        <p:spPr bwMode="auto">
          <a:xfrm>
            <a:off x="596411" y="4869160"/>
            <a:ext cx="8229600" cy="1368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97500"/>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fontAlgn="auto">
              <a:spcAft>
                <a:spcPts val="0"/>
              </a:spcAft>
              <a:defRPr/>
            </a:pPr>
            <a:r>
              <a:rPr lang="ja-JP" altLang="en-US" sz="1400" dirty="0" smtClean="0">
                <a:latin typeface="ＭＳ Ｐゴシック" panose="020B0600070205080204" pitchFamily="50" charset="-128"/>
                <a:ea typeface="ＭＳ Ｐゴシック" panose="020B0600070205080204" pitchFamily="50" charset="-128"/>
                <a:cs typeface="Meiryo UI" panose="020B0604030504040204" pitchFamily="50" charset="-128"/>
              </a:rPr>
              <a:t>平成２９年１月</a:t>
            </a:r>
            <a:r>
              <a:rPr lang="ja-JP" altLang="en-US" sz="1400" dirty="0">
                <a:latin typeface="ＭＳ Ｐゴシック" panose="020B0600070205080204" pitchFamily="50" charset="-128"/>
                <a:ea typeface="ＭＳ Ｐゴシック" panose="020B0600070205080204" pitchFamily="50" charset="-128"/>
                <a:cs typeface="Meiryo UI" panose="020B0604030504040204" pitchFamily="50" charset="-128"/>
              </a:rPr>
              <a:t>３１</a:t>
            </a:r>
            <a:r>
              <a:rPr lang="ja-JP" altLang="en-US" sz="1400" dirty="0" smtClean="0">
                <a:latin typeface="ＭＳ Ｐゴシック" panose="020B0600070205080204" pitchFamily="50" charset="-128"/>
                <a:ea typeface="ＭＳ Ｐゴシック" panose="020B0600070205080204" pitchFamily="50" charset="-128"/>
                <a:cs typeface="Meiryo UI" panose="020B0604030504040204" pitchFamily="50" charset="-128"/>
              </a:rPr>
              <a:t>日</a:t>
            </a:r>
            <a:r>
              <a:rPr lang="en-US" altLang="ja-JP" sz="1400" dirty="0" smtClean="0">
                <a:latin typeface="ＭＳ Ｐゴシック" panose="020B0600070205080204" pitchFamily="50" charset="-128"/>
                <a:ea typeface="ＭＳ Ｐゴシック" panose="020B0600070205080204" pitchFamily="50" charset="-128"/>
                <a:cs typeface="Meiryo UI" panose="020B0604030504040204" pitchFamily="50" charset="-128"/>
              </a:rPr>
              <a:t/>
            </a:r>
            <a:br>
              <a:rPr lang="en-US" altLang="ja-JP" sz="1400" dirty="0" smtClean="0">
                <a:latin typeface="ＭＳ Ｐゴシック" panose="020B0600070205080204" pitchFamily="50" charset="-128"/>
                <a:ea typeface="ＭＳ Ｐゴシック" panose="020B0600070205080204" pitchFamily="50" charset="-128"/>
                <a:cs typeface="Meiryo UI" panose="020B0604030504040204" pitchFamily="50" charset="-128"/>
              </a:rPr>
            </a:br>
            <a:r>
              <a:rPr lang="en-US" altLang="ja-JP" sz="1400" dirty="0" smtClean="0">
                <a:latin typeface="ＭＳ Ｐゴシック" panose="020B0600070205080204" pitchFamily="50" charset="-128"/>
                <a:ea typeface="ＭＳ Ｐゴシック" panose="020B0600070205080204" pitchFamily="50" charset="-128"/>
                <a:cs typeface="Meiryo UI" panose="020B0604030504040204" pitchFamily="50" charset="-128"/>
              </a:rPr>
              <a:t/>
            </a:r>
            <a:br>
              <a:rPr lang="en-US" altLang="ja-JP" sz="1400" dirty="0" smtClean="0">
                <a:latin typeface="ＭＳ Ｐゴシック" panose="020B0600070205080204" pitchFamily="50" charset="-128"/>
                <a:ea typeface="ＭＳ Ｐゴシック" panose="020B0600070205080204" pitchFamily="50" charset="-128"/>
                <a:cs typeface="Meiryo UI" panose="020B0604030504040204" pitchFamily="50" charset="-128"/>
              </a:rPr>
            </a:br>
            <a:r>
              <a:rPr lang="ja-JP" altLang="en-US" sz="1400" dirty="0" smtClean="0">
                <a:latin typeface="ＭＳ Ｐゴシック" panose="020B0600070205080204" pitchFamily="50" charset="-128"/>
                <a:ea typeface="ＭＳ Ｐゴシック" panose="020B0600070205080204" pitchFamily="50" charset="-128"/>
                <a:cs typeface="Meiryo UI" panose="020B0604030504040204" pitchFamily="50" charset="-128"/>
              </a:rPr>
              <a:t>大阪府政策企画部</a:t>
            </a:r>
            <a:endParaRPr lang="en-US" altLang="ja-JP" sz="14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fontAlgn="auto">
              <a:spcAft>
                <a:spcPts val="0"/>
              </a:spcAft>
              <a:defRPr/>
            </a:pPr>
            <a:r>
              <a:rPr lang="ja-JP" altLang="en-US" sz="1400" dirty="0" smtClean="0">
                <a:latin typeface="ＭＳ Ｐゴシック" panose="020B0600070205080204" pitchFamily="50" charset="-128"/>
                <a:ea typeface="ＭＳ Ｐゴシック" panose="020B0600070205080204" pitchFamily="50" charset="-128"/>
                <a:cs typeface="Meiryo UI" panose="020B0604030504040204" pitchFamily="50" charset="-128"/>
              </a:rPr>
              <a:t>大阪市経済戦略局</a:t>
            </a:r>
            <a:endParaRPr lang="ja-JP" altLang="en-US" sz="1400" dirty="0">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4" name="テキスト ボックス 5"/>
          <p:cNvSpPr txBox="1">
            <a:spLocks noChangeArrowheads="1"/>
          </p:cNvSpPr>
          <p:nvPr/>
        </p:nvSpPr>
        <p:spPr bwMode="auto">
          <a:xfrm>
            <a:off x="5724129" y="1"/>
            <a:ext cx="345638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sz="1800" dirty="0">
                <a:solidFill>
                  <a:srgbClr val="000000"/>
                </a:solidFill>
                <a:latin typeface="Meiryo UI" pitchFamily="50" charset="-128"/>
                <a:ea typeface="Meiryo UI" pitchFamily="50" charset="-128"/>
                <a:cs typeface="Meiryo UI" pitchFamily="50" charset="-128"/>
              </a:rPr>
              <a:t>Ｈ</a:t>
            </a:r>
            <a:r>
              <a:rPr lang="ja-JP" altLang="en-US" sz="1800" dirty="0" smtClean="0">
                <a:solidFill>
                  <a:srgbClr val="000000"/>
                </a:solidFill>
                <a:latin typeface="Meiryo UI" pitchFamily="50" charset="-128"/>
                <a:ea typeface="Meiryo UI" pitchFamily="50" charset="-128"/>
                <a:cs typeface="Meiryo UI" pitchFamily="50" charset="-128"/>
              </a:rPr>
              <a:t>２９．１．３１</a:t>
            </a:r>
            <a:endParaRPr lang="en-US" altLang="ja-JP" sz="1800" dirty="0">
              <a:solidFill>
                <a:srgbClr val="000000"/>
              </a:solidFill>
              <a:latin typeface="Meiryo UI" pitchFamily="50" charset="-128"/>
              <a:ea typeface="Meiryo UI" pitchFamily="50" charset="-128"/>
              <a:cs typeface="Meiryo UI" pitchFamily="50" charset="-128"/>
            </a:endParaRPr>
          </a:p>
          <a:p>
            <a:pPr eaLnBrk="1" hangingPunct="1">
              <a:spcBef>
                <a:spcPct val="0"/>
              </a:spcBef>
              <a:buFontTx/>
              <a:buNone/>
            </a:pPr>
            <a:r>
              <a:rPr lang="ja-JP" altLang="en-US" sz="1800" dirty="0" smtClean="0">
                <a:solidFill>
                  <a:srgbClr val="000000"/>
                </a:solidFill>
                <a:latin typeface="Meiryo UI" pitchFamily="50" charset="-128"/>
                <a:ea typeface="Meiryo UI" pitchFamily="50" charset="-128"/>
                <a:cs typeface="Meiryo UI" pitchFamily="50" charset="-128"/>
              </a:rPr>
              <a:t>第８回</a:t>
            </a:r>
            <a:r>
              <a:rPr lang="ja-JP" altLang="en-US" sz="1800" dirty="0">
                <a:solidFill>
                  <a:srgbClr val="000000"/>
                </a:solidFill>
                <a:latin typeface="Meiryo UI" pitchFamily="50" charset="-128"/>
                <a:ea typeface="Meiryo UI" pitchFamily="50" charset="-128"/>
                <a:cs typeface="Meiryo UI" pitchFamily="50" charset="-128"/>
              </a:rPr>
              <a:t>副首都推進本部会議</a:t>
            </a:r>
            <a:endParaRPr lang="en-US" altLang="ja-JP" sz="1800" dirty="0">
              <a:solidFill>
                <a:srgbClr val="000000"/>
              </a:solidFill>
              <a:latin typeface="Meiryo UI" pitchFamily="50" charset="-128"/>
              <a:ea typeface="Meiryo UI" pitchFamily="50" charset="-128"/>
              <a:cs typeface="Meiryo UI" pitchFamily="50" charset="-128"/>
            </a:endParaRPr>
          </a:p>
        </p:txBody>
      </p:sp>
      <p:sp>
        <p:nvSpPr>
          <p:cNvPr id="5" name="テキスト ボックス 4"/>
          <p:cNvSpPr txBox="1">
            <a:spLocks noChangeArrowheads="1"/>
          </p:cNvSpPr>
          <p:nvPr/>
        </p:nvSpPr>
        <p:spPr bwMode="auto">
          <a:xfrm>
            <a:off x="6824319" y="801688"/>
            <a:ext cx="1940023" cy="46196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ja-JP" altLang="en-US" sz="2400" dirty="0" smtClean="0">
                <a:solidFill>
                  <a:srgbClr val="000000"/>
                </a:solidFill>
                <a:latin typeface="Meiryo UI" pitchFamily="50" charset="-128"/>
                <a:ea typeface="Meiryo UI" pitchFamily="50" charset="-128"/>
                <a:cs typeface="Meiryo UI" pitchFamily="50" charset="-128"/>
              </a:rPr>
              <a:t>資料４</a:t>
            </a:r>
            <a:endParaRPr lang="en-US" altLang="ja-JP" sz="2400"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41307618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98128" y="116632"/>
            <a:ext cx="8960722" cy="6635150"/>
          </a:xfrm>
          <a:prstGeom prst="rect">
            <a:avLst/>
          </a:prstGeom>
          <a:noFill/>
        </p:spPr>
        <p:txBody>
          <a:bodyPr wrap="square" rtlCol="0">
            <a:spAutoFit/>
          </a:bodyPr>
          <a:lstStyle/>
          <a:p>
            <a:pPr>
              <a:spcBef>
                <a:spcPts val="600"/>
              </a:spcBef>
            </a:pP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１．「コングレス」の概要</a:t>
            </a: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1200"/>
              </a:spcBef>
            </a:pP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国連犯罪防止・刑事司法会議（コングレス）とは</a:t>
            </a: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pPr marL="444500" indent="-444500">
              <a:spcBef>
                <a:spcPts val="18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犯罪防止、刑事司法分野における国連最大の国際会議</a:t>
            </a:r>
            <a:r>
              <a:rPr lang="en-US" altLang="ja-JP" b="1" dirty="0">
                <a:latin typeface="Meiryo UI" panose="020B0604030504040204" pitchFamily="50" charset="-128"/>
                <a:ea typeface="Meiryo UI" panose="020B0604030504040204" pitchFamily="50" charset="-128"/>
                <a:cs typeface="Meiryo UI" panose="020B0604030504040204" pitchFamily="50" charset="-128"/>
              </a:rPr>
              <a:t/>
            </a:r>
            <a:br>
              <a:rPr lang="en-US" altLang="ja-JP" b="1" dirty="0">
                <a:latin typeface="Meiryo UI" panose="020B0604030504040204" pitchFamily="50" charset="-128"/>
                <a:ea typeface="Meiryo UI" panose="020B0604030504040204" pitchFamily="50" charset="-128"/>
                <a:cs typeface="Meiryo UI" panose="020B0604030504040204" pitchFamily="50" charset="-128"/>
              </a:rPr>
            </a:b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（参加国　約</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150</a:t>
            </a:r>
            <a:r>
              <a:rPr lang="ja-JP" altLang="en-US" dirty="0">
                <a:latin typeface="Meiryo UI" panose="020B0604030504040204" pitchFamily="50" charset="-128"/>
                <a:ea typeface="Meiryo UI" panose="020B0604030504040204" pitchFamily="50" charset="-128"/>
                <a:cs typeface="Meiryo UI" panose="020B0604030504040204" pitchFamily="50" charset="-128"/>
              </a:rPr>
              <a:t>か</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国、参加人数　約</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5,000</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人）</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1200"/>
              </a:spcBef>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1955</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年以降、５年ごとに開催（</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2020</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年：第</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14</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回会議、開催国日本）</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469900" indent="-469900">
              <a:spcBef>
                <a:spcPts val="600"/>
              </a:spcBef>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日本での開催は、</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1970</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年の京都開催以来</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50</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年ぶり。</a:t>
            </a: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pPr marL="469900" indent="-469900">
              <a:spcBef>
                <a:spcPts val="6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前回会議（第</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13</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回）は、カタール首都ドーハ</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469900" indent="-469900">
              <a:spcBef>
                <a:spcPts val="20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・司法大臣、検事総長などハイレベルの各国政府代表、国際機関関係者等が参加</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1200"/>
              </a:spcBef>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・国連加盟国が実施すべき方策を多く含む</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政治宣言が採択</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される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1200"/>
              </a:spcBef>
            </a:pP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2155825" indent="-2155825">
              <a:spcBef>
                <a:spcPts val="15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・会議の構成：全体会合、ハイレベルセグメント（政府高官出席）、ワークショップ 等の開催</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2155825" indent="-2155825"/>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その他、各国・機関・企業等が情報発信する展示ブース なども設置</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2155825" indent="-2155825">
              <a:spcBef>
                <a:spcPts val="1200"/>
              </a:spcBef>
            </a:pP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日本開催の意義</a:t>
            </a: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・オリンピックイヤーに、世界に向けて</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日本の治安の良さをアピール</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する好機</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444500" indent="-444500">
              <a:spcBef>
                <a:spcPts val="600"/>
              </a:spcBef>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・学生や市民が参加するサイドイベントとの連携を通じて、</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国民の犯罪防止等への関心</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が</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高まり</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安全・安心な</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社会実現に向けた施策展開にも寄与</a:t>
            </a: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pPr marL="444500" indent="-444500">
              <a:spcBef>
                <a:spcPts val="600"/>
              </a:spcBef>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・展示ブース等を活用した関連産業の最新技術等の情報発信やビジネス交流機会の創出</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大かっこ 1"/>
          <p:cNvSpPr/>
          <p:nvPr/>
        </p:nvSpPr>
        <p:spPr>
          <a:xfrm>
            <a:off x="5026402" y="2490462"/>
            <a:ext cx="3335896" cy="432048"/>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182563" indent="-182563"/>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＊過去の開催都市の例：</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ロンドン</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、ジュネーブ</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、ミラノ</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、バンコク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など</a:t>
            </a:r>
            <a:endParaRPr kumimoji="1" lang="ja-JP" altLang="en-US" sz="1400" dirty="0"/>
          </a:p>
        </p:txBody>
      </p:sp>
      <p:sp>
        <p:nvSpPr>
          <p:cNvPr id="4" name="大かっこ 3"/>
          <p:cNvSpPr/>
          <p:nvPr/>
        </p:nvSpPr>
        <p:spPr>
          <a:xfrm>
            <a:off x="827583" y="3736788"/>
            <a:ext cx="8064897" cy="432048"/>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1346200" indent="-1346200"/>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2015</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年会議</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今後</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5</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年間に国際社会が取り組むべき犯罪防止・刑事司法分野の対策や協力性の方向性を提示する「ドーハ宣言」が採択された。</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8388424" y="6488668"/>
            <a:ext cx="755576" cy="369332"/>
          </a:xfrm>
          <a:prstGeom prst="rect">
            <a:avLst/>
          </a:prstGeom>
          <a:noFill/>
        </p:spPr>
        <p:txBody>
          <a:bodyPr wrap="square" rtlCol="0">
            <a:spAutoFit/>
          </a:bodyPr>
          <a:lstStyle/>
          <a:p>
            <a:pPr algn="r"/>
            <a:fld id="{9ED14198-7A87-4BDE-953B-B5BB8306686D}" type="slidenum">
              <a:rPr kumimoji="1" lang="ja-JP" altLang="en-US" smtClean="0"/>
              <a:pPr algn="r"/>
              <a:t>1</a:t>
            </a:fld>
            <a:endParaRPr kumimoji="1" lang="ja-JP" altLang="en-US" dirty="0"/>
          </a:p>
        </p:txBody>
      </p:sp>
    </p:spTree>
    <p:extLst>
      <p:ext uri="{BB962C8B-B14F-4D97-AF65-F5344CB8AC3E}">
        <p14:creationId xmlns:p14="http://schemas.microsoft.com/office/powerpoint/2010/main" val="23190857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73763" y="200055"/>
            <a:ext cx="9036496" cy="400110"/>
          </a:xfrm>
          <a:prstGeom prst="rect">
            <a:avLst/>
          </a:prstGeom>
          <a:noFill/>
        </p:spPr>
        <p:txBody>
          <a:bodyPr wrap="square" rtlCol="0">
            <a:spAutoFit/>
          </a:bodyPr>
          <a:lstStyle/>
          <a:p>
            <a:pPr>
              <a:spcBef>
                <a:spcPts val="1200"/>
              </a:spcBef>
            </a:pP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２．</a:t>
            </a:r>
            <a:r>
              <a:rPr lang="en-US" altLang="ja-JP" sz="2000" b="1" dirty="0" smtClean="0">
                <a:latin typeface="Meiryo UI" panose="020B0604030504040204" pitchFamily="50" charset="-128"/>
                <a:ea typeface="Meiryo UI" panose="020B0604030504040204" pitchFamily="50" charset="-128"/>
                <a:cs typeface="Meiryo UI" panose="020B0604030504040204" pitchFamily="50" charset="-128"/>
              </a:rPr>
              <a:t>2020</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年コングレス誘致の考え方</a:t>
            </a: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323528" y="641381"/>
            <a:ext cx="8352928" cy="5112568"/>
          </a:xfrm>
          <a:prstGeom prst="rect">
            <a:avLst/>
          </a:prstGeom>
          <a:noFill/>
          <a:ln>
            <a:noFill/>
          </a:ln>
          <a:effectLst/>
        </p:spPr>
        <p:style>
          <a:lnRef idx="1">
            <a:schemeClr val="accent1"/>
          </a:lnRef>
          <a:fillRef idx="2">
            <a:schemeClr val="accent1"/>
          </a:fillRef>
          <a:effectRef idx="1">
            <a:schemeClr val="accent1"/>
          </a:effectRef>
          <a:fontRef idx="minor">
            <a:schemeClr val="dk1"/>
          </a:fontRef>
        </p:style>
        <p:txBody>
          <a:bodyPr rtlCol="0" anchor="ctr"/>
          <a:lstStyle/>
          <a:p>
            <a:pPr>
              <a:spcBef>
                <a:spcPts val="600"/>
              </a:spcBef>
            </a:pP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安全、安心なまちづくりの推進</a:t>
            </a:r>
            <a:endParaRPr lang="en-US" altLang="ja-JP"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7675">
              <a:spcBef>
                <a:spcPts val="600"/>
              </a:spcBef>
            </a:pP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住民との協働による安全・安心のまちづくりの推進に注力してきた大阪の取組みをさらに進めるとともに、世界有数の安全を達成している日本の取組みを世界にアピール</a:t>
            </a:r>
            <a:endParaRPr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1200"/>
              </a:spcBef>
            </a:pP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MICE</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の戦略的誘致</a:t>
            </a:r>
            <a:endParaRPr lang="en-US" altLang="ja-JP"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7675">
              <a:spcBef>
                <a:spcPts val="600"/>
              </a:spcBef>
            </a:pP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府・市・経済界・観光局が一体で行う戦略的な</a:t>
            </a:r>
            <a:r>
              <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MICE</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推進の取組みの一つとして、大阪経済の活性化や都市魅力の向上に寄与</a:t>
            </a:r>
          </a:p>
          <a:p>
            <a:pPr>
              <a:spcBef>
                <a:spcPts val="1200"/>
              </a:spcBef>
            </a:pP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国際交流の推進（グローバル人材の育成等）</a:t>
            </a:r>
            <a:endParaRPr lang="en-US" altLang="ja-JP"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7675">
              <a:spcBef>
                <a:spcPts val="600"/>
              </a:spcBef>
            </a:pP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会議開催を機に、府民のボランティア参画などによる国際交流の推進や、国際感覚の醸成などグローバル人材の育成を推進</a:t>
            </a:r>
            <a:endParaRPr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1200"/>
              </a:spcBef>
            </a:pP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大阪の都市格・知名度の向上</a:t>
            </a:r>
            <a:endParaRPr lang="en-US" altLang="ja-JP"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7675">
              <a:spcBef>
                <a:spcPts val="600"/>
              </a:spcBef>
            </a:pPr>
            <a:r>
              <a:rPr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年東京オリンピック・パラリンピック、</a:t>
            </a:r>
            <a:r>
              <a:rPr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年万博開催実現に向けて世界に存在感をアピール</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1680" y="5588225"/>
            <a:ext cx="6480721" cy="1025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テキスト ボックス 4"/>
          <p:cNvSpPr txBox="1"/>
          <p:nvPr/>
        </p:nvSpPr>
        <p:spPr>
          <a:xfrm>
            <a:off x="8388424" y="6488668"/>
            <a:ext cx="755576" cy="369332"/>
          </a:xfrm>
          <a:prstGeom prst="rect">
            <a:avLst/>
          </a:prstGeom>
          <a:noFill/>
        </p:spPr>
        <p:txBody>
          <a:bodyPr wrap="square" rtlCol="0">
            <a:spAutoFit/>
          </a:bodyPr>
          <a:lstStyle/>
          <a:p>
            <a:pPr algn="r"/>
            <a:fld id="{9ED14198-7A87-4BDE-953B-B5BB8306686D}" type="slidenum">
              <a:rPr kumimoji="1" lang="ja-JP" altLang="en-US" smtClean="0"/>
              <a:pPr algn="r"/>
              <a:t>2</a:t>
            </a:fld>
            <a:endParaRPr kumimoji="1" lang="ja-JP" altLang="en-US" dirty="0"/>
          </a:p>
        </p:txBody>
      </p:sp>
    </p:spTree>
    <p:extLst>
      <p:ext uri="{BB962C8B-B14F-4D97-AF65-F5344CB8AC3E}">
        <p14:creationId xmlns:p14="http://schemas.microsoft.com/office/powerpoint/2010/main" val="851940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44838" y="260648"/>
            <a:ext cx="9036496" cy="5947782"/>
          </a:xfrm>
          <a:prstGeom prst="rect">
            <a:avLst/>
          </a:prstGeom>
          <a:noFill/>
        </p:spPr>
        <p:txBody>
          <a:bodyPr wrap="square" rtlCol="0">
            <a:spAutoFit/>
          </a:bodyPr>
          <a:lstStyle/>
          <a:p>
            <a:pPr marL="719138" indent="-719138">
              <a:spcBef>
                <a:spcPts val="1800"/>
              </a:spcBef>
            </a:pP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３．府市における取組み</a:t>
            </a: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marL="719138" indent="-719138">
              <a:spcBef>
                <a:spcPts val="1200"/>
              </a:spcBef>
              <a:spcAft>
                <a:spcPts val="600"/>
              </a:spcAft>
            </a:pP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（１）国への提案の概要</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1200"/>
              </a:spcBef>
            </a:pP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　■大阪府、大阪市が共同で応募</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pPr marL="309563" indent="-309563">
              <a:spcBef>
                <a:spcPts val="1200"/>
              </a:spcBef>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■開催施設：</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大阪府立国際会議場（全館）とリーガロイヤルホテル（一部）併用</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pPr marL="1698625"/>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＊オプションとしてインテックス大阪を提案（</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2020</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月中の会議開催が困難なため）</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1200"/>
              </a:spcBef>
            </a:pP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■会議開催時期：</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2020</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22</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日</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日</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国が想定する会期：</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2020</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月中の</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9</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日間程度</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811213" indent="-811213">
              <a:spcBef>
                <a:spcPts val="1200"/>
              </a:spcBef>
            </a:pP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■自治体としての独自事業の展開</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pPr marL="633413" indent="-633413">
              <a:spcBef>
                <a:spcPts val="600"/>
              </a:spcBef>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b="1" dirty="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開催地決定後の</a:t>
            </a:r>
            <a:r>
              <a:rPr lang="ja-JP" altLang="en-US" b="1" dirty="0">
                <a:latin typeface="Meiryo UI" panose="020B0604030504040204" pitchFamily="50" charset="-128"/>
                <a:ea typeface="Meiryo UI" panose="020B0604030504040204" pitchFamily="50" charset="-128"/>
                <a:cs typeface="Meiryo UI" panose="020B0604030504040204" pitchFamily="50" charset="-128"/>
              </a:rPr>
              <a:t>歓迎機運の醸成</a:t>
            </a:r>
            <a:r>
              <a:rPr lang="ja-JP" altLang="en-US" dirty="0">
                <a:latin typeface="Meiryo UI" panose="020B0604030504040204" pitchFamily="50" charset="-128"/>
                <a:ea typeface="Meiryo UI" panose="020B0604030504040204" pitchFamily="50" charset="-128"/>
                <a:cs typeface="Meiryo UI" panose="020B0604030504040204" pitchFamily="50" charset="-128"/>
              </a:rPr>
              <a:t>（府民参加型の施策展開、公民連携での広報等）</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587375" indent="-115888">
              <a:spcBef>
                <a:spcPts val="600"/>
              </a:spcBef>
            </a:pPr>
            <a:r>
              <a:rPr lang="ja-JP" altLang="en-US" b="1" dirty="0">
                <a:latin typeface="Meiryo UI" panose="020B0604030504040204" pitchFamily="50" charset="-128"/>
                <a:ea typeface="Meiryo UI" panose="020B0604030504040204" pitchFamily="50" charset="-128"/>
                <a:cs typeface="Meiryo UI" panose="020B0604030504040204" pitchFamily="50" charset="-128"/>
              </a:rPr>
              <a:t>・会議開催期間中の様々なサポート事業の企画や</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実施</a:t>
            </a: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pPr marL="587375" indent="-115888">
              <a:spcBef>
                <a:spcPts val="3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地元主催レセプション開催</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、地元</a:t>
            </a:r>
            <a:r>
              <a:rPr lang="ja-JP" altLang="en-US" dirty="0">
                <a:latin typeface="Meiryo UI" panose="020B0604030504040204" pitchFamily="50" charset="-128"/>
                <a:ea typeface="Meiryo UI" panose="020B0604030504040204" pitchFamily="50" charset="-128"/>
                <a:cs typeface="Meiryo UI" panose="020B0604030504040204" pitchFamily="50" charset="-128"/>
              </a:rPr>
              <a:t>ボランティアによる会場運営サポート、スタディツアー</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や</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エクスカーション</a:t>
            </a:r>
            <a:r>
              <a:rPr lang="ja-JP" altLang="en-US" dirty="0">
                <a:latin typeface="Meiryo UI" panose="020B0604030504040204" pitchFamily="50" charset="-128"/>
                <a:ea typeface="Meiryo UI" panose="020B0604030504040204" pitchFamily="50" charset="-128"/>
                <a:cs typeface="Meiryo UI" panose="020B0604030504040204" pitchFamily="50" charset="-128"/>
              </a:rPr>
              <a:t>の企画など</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114300" indent="-114300">
              <a:spcBef>
                <a:spcPts val="1200"/>
              </a:spcBef>
              <a:spcAft>
                <a:spcPts val="0"/>
              </a:spcAft>
            </a:pPr>
            <a:r>
              <a:rPr lang="ja-JP" altLang="en-US"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0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2000" kern="100" dirty="0" smtClean="0">
                <a:latin typeface="Meiryo UI" panose="020B0604030504040204" pitchFamily="50" charset="-128"/>
                <a:ea typeface="Meiryo UI" panose="020B0604030504040204" pitchFamily="50" charset="-128"/>
                <a:cs typeface="Meiryo UI" panose="020B0604030504040204" pitchFamily="50" charset="-128"/>
              </a:rPr>
              <a:t>会議費用</a:t>
            </a:r>
            <a:r>
              <a:rPr lang="ja-JP" altLang="en-US" sz="2000" kern="100" dirty="0">
                <a:latin typeface="Meiryo UI" panose="020B0604030504040204" pitchFamily="50" charset="-128"/>
                <a:ea typeface="Meiryo UI" panose="020B0604030504040204" pitchFamily="50" charset="-128"/>
                <a:cs typeface="Meiryo UI" panose="020B0604030504040204" pitchFamily="50" charset="-128"/>
              </a:rPr>
              <a:t>について</a:t>
            </a:r>
            <a:endParaRPr lang="en-US" altLang="ja-JP" sz="2000" kern="100" dirty="0">
              <a:latin typeface="Meiryo UI" panose="020B0604030504040204" pitchFamily="50" charset="-128"/>
              <a:ea typeface="Meiryo UI" panose="020B0604030504040204" pitchFamily="50" charset="-128"/>
              <a:cs typeface="Meiryo UI" panose="020B0604030504040204" pitchFamily="50" charset="-128"/>
            </a:endParaRPr>
          </a:p>
          <a:p>
            <a:pPr marL="469900">
              <a:spcBef>
                <a:spcPts val="600"/>
              </a:spcBef>
              <a:spcAft>
                <a:spcPts val="0"/>
              </a:spcAft>
            </a:pPr>
            <a:r>
              <a:rPr lang="ja-JP" altLang="ja-JP" kern="100" dirty="0">
                <a:latin typeface="Meiryo UI" panose="020B0604030504040204" pitchFamily="50" charset="-128"/>
                <a:ea typeface="Meiryo UI" panose="020B0604030504040204" pitchFamily="50" charset="-128"/>
                <a:cs typeface="Meiryo UI" panose="020B0604030504040204" pitchFamily="50" charset="-128"/>
              </a:rPr>
              <a:t>国（及び国連）と、地方との役割分担のもと、コングレス開催経費は、国における負担</a:t>
            </a:r>
            <a:r>
              <a:rPr lang="ja-JP" altLang="ja-JP" kern="100" dirty="0" smtClean="0">
                <a:latin typeface="Meiryo UI" panose="020B0604030504040204" pitchFamily="50" charset="-128"/>
                <a:ea typeface="Meiryo UI" panose="020B0604030504040204" pitchFamily="50" charset="-128"/>
                <a:cs typeface="Meiryo UI" panose="020B0604030504040204" pitchFamily="50" charset="-128"/>
              </a:rPr>
              <a:t>が</a:t>
            </a:r>
            <a:r>
              <a:rPr lang="en-US" altLang="ja-JP" kern="10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kern="100" dirty="0" smtClean="0">
                <a:latin typeface="Meiryo UI" panose="020B0604030504040204" pitchFamily="50" charset="-128"/>
                <a:ea typeface="Meiryo UI" panose="020B0604030504040204" pitchFamily="50" charset="-128"/>
                <a:cs typeface="Meiryo UI" panose="020B0604030504040204" pitchFamily="50" charset="-128"/>
              </a:rPr>
            </a:br>
            <a:r>
              <a:rPr lang="ja-JP" altLang="ja-JP" kern="100" dirty="0" smtClean="0">
                <a:latin typeface="Meiryo UI" panose="020B0604030504040204" pitchFamily="50" charset="-128"/>
                <a:ea typeface="Meiryo UI" panose="020B0604030504040204" pitchFamily="50" charset="-128"/>
                <a:cs typeface="Meiryo UI" panose="020B0604030504040204" pitchFamily="50" charset="-128"/>
              </a:rPr>
              <a:t>基本</a:t>
            </a:r>
            <a:r>
              <a:rPr lang="ja-JP" altLang="ja-JP" kern="100" dirty="0">
                <a:latin typeface="Meiryo UI" panose="020B0604030504040204" pitchFamily="50" charset="-128"/>
                <a:ea typeface="Meiryo UI" panose="020B0604030504040204" pitchFamily="50" charset="-128"/>
                <a:cs typeface="Meiryo UI" panose="020B0604030504040204" pitchFamily="50" charset="-128"/>
              </a:rPr>
              <a:t>と考える。ただし、国との連携による地元参画事業など、府・市の施策推進に寄与</a:t>
            </a:r>
            <a:r>
              <a:rPr lang="ja-JP" altLang="ja-JP" kern="100" dirty="0" smtClean="0">
                <a:latin typeface="Meiryo UI" panose="020B0604030504040204" pitchFamily="50" charset="-128"/>
                <a:ea typeface="Meiryo UI" panose="020B0604030504040204" pitchFamily="50" charset="-128"/>
                <a:cs typeface="Meiryo UI" panose="020B0604030504040204" pitchFamily="50" charset="-128"/>
              </a:rPr>
              <a:t>する</a:t>
            </a:r>
            <a:r>
              <a:rPr lang="en-US" altLang="ja-JP" kern="10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kern="100" dirty="0" smtClean="0">
                <a:latin typeface="Meiryo UI" panose="020B0604030504040204" pitchFamily="50" charset="-128"/>
                <a:ea typeface="Meiryo UI" panose="020B0604030504040204" pitchFamily="50" charset="-128"/>
                <a:cs typeface="Meiryo UI" panose="020B0604030504040204" pitchFamily="50" charset="-128"/>
              </a:rPr>
            </a:br>
            <a:r>
              <a:rPr lang="ja-JP" altLang="ja-JP" kern="100" dirty="0" smtClean="0">
                <a:latin typeface="Meiryo UI" panose="020B0604030504040204" pitchFamily="50" charset="-128"/>
                <a:ea typeface="Meiryo UI" panose="020B0604030504040204" pitchFamily="50" charset="-128"/>
                <a:cs typeface="Meiryo UI" panose="020B0604030504040204" pitchFamily="50" charset="-128"/>
              </a:rPr>
              <a:t>と判断</a:t>
            </a:r>
            <a:r>
              <a:rPr lang="ja-JP" altLang="ja-JP" kern="100" dirty="0">
                <a:latin typeface="Meiryo UI" panose="020B0604030504040204" pitchFamily="50" charset="-128"/>
                <a:ea typeface="Meiryo UI" panose="020B0604030504040204" pitchFamily="50" charset="-128"/>
                <a:cs typeface="Meiryo UI" panose="020B0604030504040204" pitchFamily="50" charset="-128"/>
              </a:rPr>
              <a:t>するものについては、地元主催の取組みとは別に、必要額を負担する</a:t>
            </a:r>
            <a:r>
              <a:rPr lang="ja-JP" altLang="ja-JP"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8388424" y="6488668"/>
            <a:ext cx="755576" cy="369332"/>
          </a:xfrm>
          <a:prstGeom prst="rect">
            <a:avLst/>
          </a:prstGeom>
          <a:noFill/>
        </p:spPr>
        <p:txBody>
          <a:bodyPr wrap="square" rtlCol="0">
            <a:spAutoFit/>
          </a:bodyPr>
          <a:lstStyle/>
          <a:p>
            <a:pPr algn="r"/>
            <a:fld id="{9ED14198-7A87-4BDE-953B-B5BB8306686D}" type="slidenum">
              <a:rPr kumimoji="1" lang="ja-JP" altLang="en-US" smtClean="0"/>
              <a:pPr algn="r"/>
              <a:t>3</a:t>
            </a:fld>
            <a:endParaRPr kumimoji="1" lang="ja-JP" altLang="en-US" dirty="0"/>
          </a:p>
        </p:txBody>
      </p:sp>
    </p:spTree>
    <p:extLst>
      <p:ext uri="{BB962C8B-B14F-4D97-AF65-F5344CB8AC3E}">
        <p14:creationId xmlns:p14="http://schemas.microsoft.com/office/powerpoint/2010/main" val="14944375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107504" y="250168"/>
            <a:ext cx="9036496" cy="400110"/>
          </a:xfrm>
          <a:prstGeom prst="rect">
            <a:avLst/>
          </a:prstGeom>
          <a:noFill/>
        </p:spPr>
        <p:txBody>
          <a:bodyPr wrap="square" rtlCol="0">
            <a:spAutoFit/>
          </a:bodyPr>
          <a:lstStyle/>
          <a:p>
            <a:pPr>
              <a:spcBef>
                <a:spcPts val="1200"/>
              </a:spcBef>
            </a:pP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（２）誘致にかかる府市の基本方針</a:t>
            </a: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角丸四角形 11"/>
          <p:cNvSpPr/>
          <p:nvPr/>
        </p:nvSpPr>
        <p:spPr>
          <a:xfrm>
            <a:off x="755575" y="738255"/>
            <a:ext cx="7777715" cy="1512168"/>
          </a:xfrm>
          <a:prstGeom prst="roundRect">
            <a:avLst>
              <a:gd name="adj" fmla="val 7395"/>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1200"/>
              </a:spcBef>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誘致活動を含め、会議開催に向けた取組みは、府市が密に連携して行う。</a:t>
            </a:r>
          </a:p>
          <a:p>
            <a:pPr marL="92075" indent="-92075">
              <a:spcBef>
                <a:spcPts val="1200"/>
              </a:spcBef>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誘致活動に伴う費用については、府市それぞれが応分の負担を行う</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その他</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、開催都市決定後の費用負担については、府市折半を基本としつつ、個別の協議を経て決定</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a:t>
            </a:r>
            <a:endParaRPr kumimoji="1" lang="ja-JP" altLang="en-US" sz="120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199268" y="2996952"/>
            <a:ext cx="8784976" cy="2569934"/>
          </a:xfrm>
          <a:prstGeom prst="rect">
            <a:avLst/>
          </a:prstGeom>
        </p:spPr>
        <p:txBody>
          <a:bodyPr wrap="square">
            <a:spAutoFit/>
          </a:bodyPr>
          <a:lstStyle/>
          <a:p>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参考</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b="1" dirty="0" smtClean="0">
                <a:latin typeface="Meiryo UI" panose="020B0604030504040204" pitchFamily="50" charset="-128"/>
                <a:ea typeface="Meiryo UI" panose="020B0604030504040204" pitchFamily="50" charset="-128"/>
                <a:cs typeface="Meiryo UI" panose="020B0604030504040204" pitchFamily="50" charset="-128"/>
              </a:rPr>
              <a:t>開催</a:t>
            </a:r>
            <a:r>
              <a:rPr lang="ja-JP" altLang="ja-JP" b="1" dirty="0">
                <a:latin typeface="Meiryo UI" panose="020B0604030504040204" pitchFamily="50" charset="-128"/>
                <a:ea typeface="Meiryo UI" panose="020B0604030504040204" pitchFamily="50" charset="-128"/>
                <a:cs typeface="Meiryo UI" panose="020B0604030504040204" pitchFamily="50" charset="-128"/>
              </a:rPr>
              <a:t>都市決定までの今後のスケジュール</a:t>
            </a:r>
          </a:p>
          <a:p>
            <a:pPr>
              <a:spcBef>
                <a:spcPts val="600"/>
              </a:spcBef>
            </a:pPr>
            <a:r>
              <a:rPr lang="ja-JP" altLang="ja-JP"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b="1" dirty="0">
                <a:latin typeface="Meiryo UI" panose="020B0604030504040204" pitchFamily="50" charset="-128"/>
                <a:ea typeface="Meiryo UI" panose="020B0604030504040204" pitchFamily="50" charset="-128"/>
                <a:cs typeface="Meiryo UI" panose="020B0604030504040204" pitchFamily="50" charset="-128"/>
              </a:rPr>
              <a:t>2016</a:t>
            </a:r>
            <a:r>
              <a:rPr lang="ja-JP" altLang="ja-JP" b="1" dirty="0">
                <a:latin typeface="Meiryo UI" panose="020B0604030504040204" pitchFamily="50" charset="-128"/>
                <a:ea typeface="Meiryo UI" panose="020B0604030504040204" pitchFamily="50" charset="-128"/>
                <a:cs typeface="Meiryo UI" panose="020B0604030504040204" pitchFamily="50" charset="-128"/>
              </a:rPr>
              <a:t>年</a:t>
            </a:r>
            <a:r>
              <a:rPr lang="en-US" altLang="ja-JP" b="1" dirty="0">
                <a:latin typeface="Meiryo UI" panose="020B0604030504040204" pitchFamily="50" charset="-128"/>
                <a:ea typeface="Meiryo UI" panose="020B0604030504040204" pitchFamily="50" charset="-128"/>
                <a:cs typeface="Meiryo UI" panose="020B0604030504040204" pitchFamily="50" charset="-128"/>
              </a:rPr>
              <a:t>12</a:t>
            </a:r>
            <a:r>
              <a:rPr lang="ja-JP" altLang="ja-JP" b="1" dirty="0">
                <a:latin typeface="Meiryo UI" panose="020B0604030504040204" pitchFamily="50" charset="-128"/>
                <a:ea typeface="Meiryo UI" panose="020B0604030504040204" pitchFamily="50" charset="-128"/>
                <a:cs typeface="Meiryo UI" panose="020B0604030504040204" pitchFamily="50" charset="-128"/>
              </a:rPr>
              <a:t>月～</a:t>
            </a:r>
            <a:r>
              <a:rPr lang="en-US" altLang="ja-JP" b="1" dirty="0">
                <a:latin typeface="Meiryo UI" panose="020B0604030504040204" pitchFamily="50" charset="-128"/>
                <a:ea typeface="Meiryo UI" panose="020B0604030504040204" pitchFamily="50" charset="-128"/>
                <a:cs typeface="Meiryo UI" panose="020B0604030504040204" pitchFamily="50" charset="-128"/>
              </a:rPr>
              <a:t>2017</a:t>
            </a:r>
            <a:r>
              <a:rPr lang="ja-JP" altLang="ja-JP" b="1" dirty="0">
                <a:latin typeface="Meiryo UI" panose="020B0604030504040204" pitchFamily="50" charset="-128"/>
                <a:ea typeface="Meiryo UI" panose="020B0604030504040204" pitchFamily="50" charset="-128"/>
                <a:cs typeface="Meiryo UI" panose="020B0604030504040204" pitchFamily="50" charset="-128"/>
              </a:rPr>
              <a:t>年</a:t>
            </a:r>
            <a:r>
              <a:rPr lang="en-US" altLang="ja-JP" b="1" dirty="0">
                <a:latin typeface="Meiryo UI" panose="020B0604030504040204" pitchFamily="50" charset="-128"/>
                <a:ea typeface="Meiryo UI" panose="020B0604030504040204" pitchFamily="50" charset="-128"/>
                <a:cs typeface="Meiryo UI" panose="020B0604030504040204" pitchFamily="50" charset="-128"/>
              </a:rPr>
              <a:t>8</a:t>
            </a:r>
            <a:r>
              <a:rPr lang="ja-JP" altLang="ja-JP" b="1" dirty="0">
                <a:latin typeface="Meiryo UI" panose="020B0604030504040204" pitchFamily="50" charset="-128"/>
                <a:ea typeface="Meiryo UI" panose="020B0604030504040204" pitchFamily="50" charset="-128"/>
                <a:cs typeface="Meiryo UI" panose="020B0604030504040204" pitchFamily="50" charset="-128"/>
              </a:rPr>
              <a:t>月　　　　</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b="1" dirty="0" smtClean="0">
                <a:latin typeface="Meiryo UI" panose="020B0604030504040204" pitchFamily="50" charset="-128"/>
                <a:ea typeface="Meiryo UI" panose="020B0604030504040204" pitchFamily="50" charset="-128"/>
                <a:cs typeface="Meiryo UI" panose="020B0604030504040204" pitchFamily="50" charset="-128"/>
              </a:rPr>
              <a:t>法務省</a:t>
            </a:r>
            <a:r>
              <a:rPr lang="ja-JP" altLang="ja-JP" b="1" dirty="0">
                <a:latin typeface="Meiryo UI" panose="020B0604030504040204" pitchFamily="50" charset="-128"/>
                <a:ea typeface="Meiryo UI" panose="020B0604030504040204" pitchFamily="50" charset="-128"/>
                <a:cs typeface="Meiryo UI" panose="020B0604030504040204" pitchFamily="50" charset="-128"/>
              </a:rPr>
              <a:t>における審査</a:t>
            </a:r>
          </a:p>
          <a:p>
            <a:pPr>
              <a:spcBef>
                <a:spcPts val="600"/>
              </a:spcBef>
            </a:pPr>
            <a:r>
              <a:rPr lang="ja-JP" altLang="ja-JP"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dirty="0">
                <a:latin typeface="Meiryo UI" panose="020B0604030504040204" pitchFamily="50" charset="-128"/>
                <a:ea typeface="Meiryo UI" panose="020B0604030504040204" pitchFamily="50" charset="-128"/>
                <a:cs typeface="Meiryo UI" panose="020B0604030504040204" pitchFamily="50" charset="-128"/>
              </a:rPr>
              <a:t>2017</a:t>
            </a:r>
            <a:r>
              <a:rPr lang="ja-JP" altLang="ja-JP" dirty="0">
                <a:latin typeface="Meiryo UI" panose="020B0604030504040204" pitchFamily="50" charset="-128"/>
                <a:ea typeface="Meiryo UI" panose="020B0604030504040204" pitchFamily="50" charset="-128"/>
                <a:cs typeface="Meiryo UI" panose="020B0604030504040204" pitchFamily="50" charset="-128"/>
              </a:rPr>
              <a:t>年</a:t>
            </a:r>
            <a:r>
              <a:rPr lang="en-US" altLang="ja-JP" dirty="0">
                <a:latin typeface="Meiryo UI" panose="020B0604030504040204" pitchFamily="50" charset="-128"/>
                <a:ea typeface="Meiryo UI" panose="020B0604030504040204" pitchFamily="50" charset="-128"/>
                <a:cs typeface="Meiryo UI" panose="020B0604030504040204" pitchFamily="50" charset="-128"/>
              </a:rPr>
              <a:t>8</a:t>
            </a:r>
            <a:r>
              <a:rPr lang="ja-JP" altLang="ja-JP" dirty="0">
                <a:latin typeface="Meiryo UI" panose="020B0604030504040204" pitchFamily="50" charset="-128"/>
                <a:ea typeface="Meiryo UI" panose="020B0604030504040204" pitchFamily="50" charset="-128"/>
                <a:cs typeface="Meiryo UI" panose="020B0604030504040204" pitchFamily="50" charset="-128"/>
              </a:rPr>
              <a:t>月末頃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国において</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開催</a:t>
            </a:r>
            <a:r>
              <a:rPr lang="ja-JP" altLang="ja-JP" dirty="0">
                <a:latin typeface="Meiryo UI" panose="020B0604030504040204" pitchFamily="50" charset="-128"/>
                <a:ea typeface="Meiryo UI" panose="020B0604030504040204" pitchFamily="50" charset="-128"/>
                <a:cs typeface="Meiryo UI" panose="020B0604030504040204" pitchFamily="50" charset="-128"/>
              </a:rPr>
              <a:t>都市・施設の</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決定</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en-US" altLang="ja-JP"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2018</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国連で正式決定</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1200"/>
              </a:spcBef>
            </a:pP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a:latin typeface="Meiryo UI" panose="020B0604030504040204" pitchFamily="50" charset="-128"/>
                <a:ea typeface="Meiryo UI" panose="020B0604030504040204" pitchFamily="50" charset="-128"/>
                <a:cs typeface="Meiryo UI" panose="020B0604030504040204" pitchFamily="50" charset="-128"/>
              </a:rPr>
              <a:t>　応募状況</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法務省より／</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応募期間：</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2016</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27</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日）</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809625">
              <a:spcBef>
                <a:spcPts val="600"/>
              </a:spcBef>
            </a:pP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①</a:t>
            </a:r>
            <a:r>
              <a:rPr lang="ja-JP" altLang="en-US" b="1" dirty="0">
                <a:latin typeface="Meiryo UI" panose="020B0604030504040204" pitchFamily="50" charset="-128"/>
                <a:ea typeface="Meiryo UI" panose="020B0604030504040204" pitchFamily="50" charset="-128"/>
                <a:cs typeface="Meiryo UI" panose="020B0604030504040204" pitchFamily="50" charset="-128"/>
              </a:rPr>
              <a:t>大阪府・大阪市（共同での応募</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②</a:t>
            </a:r>
            <a:r>
              <a:rPr lang="ja-JP" altLang="en-US" dirty="0">
                <a:latin typeface="Meiryo UI" panose="020B0604030504040204" pitchFamily="50" charset="-128"/>
                <a:ea typeface="Meiryo UI" panose="020B0604030504040204" pitchFamily="50" charset="-128"/>
                <a:cs typeface="Meiryo UI" panose="020B0604030504040204" pitchFamily="50" charset="-128"/>
              </a:rPr>
              <a:t>広島県</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福山市　</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809625">
              <a:spcBef>
                <a:spcPts val="600"/>
              </a:spcBef>
            </a:pPr>
            <a:r>
              <a:rPr lang="en-US" altLang="ja-JP"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③神戸市</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④非公表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⑤</a:t>
            </a:r>
            <a:r>
              <a:rPr lang="ja-JP" altLang="en-US" dirty="0">
                <a:latin typeface="Meiryo UI" panose="020B0604030504040204" pitchFamily="50" charset="-128"/>
                <a:ea typeface="Meiryo UI" panose="020B0604030504040204" pitchFamily="50" charset="-128"/>
                <a:cs typeface="Meiryo UI" panose="020B0604030504040204" pitchFamily="50" charset="-128"/>
              </a:rPr>
              <a:t>国立京都国際会館　　</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8388424" y="6488668"/>
            <a:ext cx="755576" cy="369332"/>
          </a:xfrm>
          <a:prstGeom prst="rect">
            <a:avLst/>
          </a:prstGeom>
          <a:noFill/>
        </p:spPr>
        <p:txBody>
          <a:bodyPr wrap="square" rtlCol="0">
            <a:spAutoFit/>
          </a:bodyPr>
          <a:lstStyle/>
          <a:p>
            <a:pPr algn="r"/>
            <a:fld id="{9ED14198-7A87-4BDE-953B-B5BB8306686D}" type="slidenum">
              <a:rPr kumimoji="1" lang="ja-JP" altLang="en-US" smtClean="0"/>
              <a:pPr algn="r"/>
              <a:t>4</a:t>
            </a:fld>
            <a:endParaRPr kumimoji="1" lang="ja-JP" altLang="en-US" dirty="0"/>
          </a:p>
        </p:txBody>
      </p:sp>
    </p:spTree>
    <p:extLst>
      <p:ext uri="{BB962C8B-B14F-4D97-AF65-F5344CB8AC3E}">
        <p14:creationId xmlns:p14="http://schemas.microsoft.com/office/powerpoint/2010/main" val="347013852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906</TotalTime>
  <Words>161</Words>
  <Application>Microsoft Office PowerPoint</Application>
  <PresentationFormat>画面に合わせる (4:3)</PresentationFormat>
  <Paragraphs>58</Paragraphs>
  <Slides>5</Slides>
  <Notes>0</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HOSTNAME</cp:lastModifiedBy>
  <cp:revision>68</cp:revision>
  <cp:lastPrinted>2017-01-25T05:56:43Z</cp:lastPrinted>
  <dcterms:created xsi:type="dcterms:W3CDTF">2016-12-13T01:19:09Z</dcterms:created>
  <dcterms:modified xsi:type="dcterms:W3CDTF">2017-01-30T01:47:57Z</dcterms:modified>
</cp:coreProperties>
</file>