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6"/>
  </p:notesMasterIdLst>
  <p:sldIdLst>
    <p:sldId id="257" r:id="rId2"/>
    <p:sldId id="291" r:id="rId3"/>
    <p:sldId id="292" r:id="rId4"/>
    <p:sldId id="293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0" autoAdjust="0"/>
  </p:normalViewPr>
  <p:slideViewPr>
    <p:cSldViewPr>
      <p:cViewPr>
        <p:scale>
          <a:sx n="100" d="100"/>
          <a:sy n="100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17" tIns="45711" rIns="91417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17" tIns="45711" rIns="91417" bIns="45711" rtlCol="0"/>
          <a:lstStyle>
            <a:lvl1pPr algn="r">
              <a:defRPr sz="1200"/>
            </a:lvl1pPr>
          </a:lstStyle>
          <a:p>
            <a:fld id="{67E3FB28-B9E1-4B2E-8399-D209E8432A59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1" rIns="91417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17" tIns="45711" rIns="91417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3"/>
            <a:ext cx="2949575" cy="496887"/>
          </a:xfrm>
          <a:prstGeom prst="rect">
            <a:avLst/>
          </a:prstGeom>
        </p:spPr>
        <p:txBody>
          <a:bodyPr vert="horz" lIns="91417" tIns="45711" rIns="91417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3"/>
            <a:ext cx="2949575" cy="496887"/>
          </a:xfrm>
          <a:prstGeom prst="rect">
            <a:avLst/>
          </a:prstGeom>
        </p:spPr>
        <p:txBody>
          <a:bodyPr vert="horz" lIns="91417" tIns="45711" rIns="91417" bIns="45711" rtlCol="0" anchor="b"/>
          <a:lstStyle>
            <a:lvl1pPr algn="r">
              <a:defRPr sz="1200"/>
            </a:lvl1pPr>
          </a:lstStyle>
          <a:p>
            <a:fld id="{131DDB87-21B5-42F3-8C49-C45FA7FDE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342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04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57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03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64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05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60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05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09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61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0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68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54A82-D156-435F-8165-4FCB9B44DA58}" type="datetimeFigureOut">
              <a:rPr kumimoji="1" lang="ja-JP" altLang="en-US" smtClean="0"/>
              <a:t>2017/1/25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F77F8-4DE4-44EA-A0AF-9B629B940E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87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55576" y="2359909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2025</a:t>
            </a:r>
            <a:r>
              <a:rPr kumimoji="1" lang="ja-JP" altLang="en-US" sz="3200" dirty="0" smtClean="0"/>
              <a:t>日本万国博覧会開催に向けた</a:t>
            </a:r>
            <a:endParaRPr kumimoji="1" lang="en-US" altLang="ja-JP" sz="3200" dirty="0" smtClean="0"/>
          </a:p>
          <a:p>
            <a:pPr algn="ctr"/>
            <a:r>
              <a:rPr kumimoji="1" lang="ja-JP" altLang="en-US" sz="3200" dirty="0" smtClean="0"/>
              <a:t>府市の取組について</a:t>
            </a:r>
            <a:r>
              <a:rPr lang="ja-JP" altLang="en-US" sz="3200" dirty="0" smtClean="0"/>
              <a:t>（案）</a:t>
            </a:r>
            <a:endParaRPr kumimoji="1" lang="ja-JP" altLang="en-US" sz="3200" dirty="0"/>
          </a:p>
        </p:txBody>
      </p:sp>
      <p:sp>
        <p:nvSpPr>
          <p:cNvPr id="3" name="テキスト ボックス 5"/>
          <p:cNvSpPr txBox="1">
            <a:spLocks noChangeArrowheads="1"/>
          </p:cNvSpPr>
          <p:nvPr/>
        </p:nvSpPr>
        <p:spPr bwMode="auto">
          <a:xfrm>
            <a:off x="5724129" y="1"/>
            <a:ext cx="34563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Ｈ</a:t>
            </a:r>
            <a:r>
              <a:rPr lang="ja-JP" altLang="en-US" sz="18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２９．１．３１</a:t>
            </a:r>
            <a:endParaRPr lang="en-US" altLang="ja-JP" sz="18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第８回</a:t>
            </a:r>
            <a:r>
              <a:rPr lang="ja-JP" altLang="en-US" sz="18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副首都推進本部会議</a:t>
            </a:r>
            <a:endParaRPr lang="en-US" altLang="ja-JP" sz="18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6824319" y="801688"/>
            <a:ext cx="1940023" cy="461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資料３</a:t>
            </a:r>
            <a:endParaRPr lang="en-US" altLang="ja-JP" sz="2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596411" y="4869160"/>
            <a:ext cx="82296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２９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３１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大阪府政策企画部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大阪市経済戦略局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54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32656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１</a:t>
            </a:r>
            <a:r>
              <a:rPr kumimoji="1" lang="ja-JP" altLang="en-US" sz="2400" b="1" dirty="0" smtClean="0"/>
              <a:t>．現状（経過）と今後のスケジュール</a:t>
            </a:r>
            <a:endParaRPr kumimoji="1" lang="en-US" altLang="ja-JP" sz="2400" b="1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  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2016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　　「</a:t>
            </a:r>
            <a:r>
              <a:rPr lang="en-US" altLang="ja-JP" dirty="0" smtClean="0"/>
              <a:t>2025</a:t>
            </a:r>
            <a:r>
              <a:rPr lang="ja-JP" altLang="en-US" dirty="0" smtClean="0"/>
              <a:t>万博誘致基本構想検討会議」設置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</a:t>
            </a:r>
            <a:r>
              <a:rPr lang="ja-JP" altLang="en-US" dirty="0" smtClean="0"/>
              <a:t>　　　 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　  「</a:t>
            </a:r>
            <a:r>
              <a:rPr lang="en-US" altLang="ja-JP" dirty="0" smtClean="0"/>
              <a:t>2025</a:t>
            </a:r>
            <a:r>
              <a:rPr lang="ja-JP" altLang="en-US" dirty="0" smtClean="0"/>
              <a:t>日本万国博覧会」基本構想案を策定、国へ提出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　   　　　 </a:t>
            </a:r>
            <a:r>
              <a:rPr lang="en-US" altLang="ja-JP" dirty="0" smtClean="0"/>
              <a:t>12</a:t>
            </a:r>
            <a:r>
              <a:rPr lang="ja-JP" altLang="en-US" dirty="0" smtClean="0"/>
              <a:t>月　  </a:t>
            </a:r>
            <a:r>
              <a:rPr lang="en-US" altLang="ja-JP" dirty="0" smtClean="0"/>
              <a:t>2025</a:t>
            </a:r>
            <a:r>
              <a:rPr lang="ja-JP" altLang="en-US" dirty="0" smtClean="0"/>
              <a:t>年国際博覧会検討会（国検討会）設置、第１回開催</a:t>
            </a:r>
            <a:endParaRPr lang="en-US" altLang="ja-JP" dirty="0" smtClean="0"/>
          </a:p>
          <a:p>
            <a:r>
              <a:rPr kumimoji="1" lang="ja-JP" altLang="en-US" dirty="0" smtClean="0"/>
              <a:t>　　　　　　　　　　　　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２～３月までに第２回、第３回開催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/>
              <a:t>　 </a:t>
            </a:r>
            <a:r>
              <a:rPr lang="ja-JP" altLang="en-US" dirty="0" smtClean="0"/>
              <a:t> </a:t>
            </a:r>
            <a:r>
              <a:rPr lang="en-US" altLang="ja-JP" dirty="0" smtClean="0"/>
              <a:t>2017</a:t>
            </a:r>
            <a:r>
              <a:rPr lang="ja-JP" altLang="en-US" dirty="0" smtClean="0"/>
              <a:t>年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　　</a:t>
            </a:r>
            <a:r>
              <a:rPr lang="en-US" altLang="ja-JP" dirty="0" smtClean="0"/>
              <a:t>2025</a:t>
            </a:r>
            <a:r>
              <a:rPr lang="ja-JP" altLang="en-US" dirty="0" smtClean="0"/>
              <a:t>日本万国博覧会誘致委員会（官民共同誘致組織）設立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   　　　   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～４月頃　閣議了解予定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     　　   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～５月頃　</a:t>
            </a:r>
            <a:r>
              <a:rPr kumimoji="1" lang="en-US" altLang="ja-JP" dirty="0" smtClean="0"/>
              <a:t>BIE</a:t>
            </a:r>
            <a:r>
              <a:rPr kumimoji="1" lang="ja-JP" altLang="en-US" dirty="0" smtClean="0"/>
              <a:t>（博覧会国際事務局）へ政府から登録申請予定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　　　　　　　　　　　　　</a:t>
            </a:r>
            <a:r>
              <a:rPr lang="en-US" altLang="ja-JP" dirty="0" smtClean="0"/>
              <a:t>※2017</a:t>
            </a:r>
            <a:r>
              <a:rPr lang="ja-JP" altLang="en-US" dirty="0" smtClean="0"/>
              <a:t>年</a:t>
            </a:r>
            <a:r>
              <a:rPr lang="en-US" altLang="ja-JP" dirty="0" smtClean="0"/>
              <a:t>5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22</a:t>
            </a:r>
            <a:r>
              <a:rPr lang="ja-JP" altLang="en-US" dirty="0" smtClean="0"/>
              <a:t>日が期限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              6</a:t>
            </a:r>
            <a:r>
              <a:rPr lang="ja-JP" altLang="en-US" dirty="0" smtClean="0"/>
              <a:t>月　　　     </a:t>
            </a:r>
            <a:r>
              <a:rPr lang="en-US" altLang="ja-JP" dirty="0" smtClean="0"/>
              <a:t>BIE</a:t>
            </a:r>
            <a:r>
              <a:rPr lang="ja-JP" altLang="en-US" dirty="0" smtClean="0"/>
              <a:t>総会（プレゼン実施）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ja-JP" altLang="en-US" dirty="0"/>
              <a:t> </a:t>
            </a:r>
            <a:r>
              <a:rPr lang="ja-JP" altLang="en-US" dirty="0" smtClean="0"/>
              <a:t>   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　　       </a:t>
            </a:r>
            <a:r>
              <a:rPr lang="en-US" altLang="ja-JP" dirty="0" smtClean="0"/>
              <a:t>BIE</a:t>
            </a:r>
            <a:r>
              <a:rPr lang="ja-JP" altLang="en-US" dirty="0" smtClean="0"/>
              <a:t>総会（プレゼン実施）</a:t>
            </a:r>
            <a:endParaRPr lang="en-US" altLang="ja-JP" dirty="0" smtClean="0"/>
          </a:p>
          <a:p>
            <a:r>
              <a:rPr lang="ja-JP" altLang="en-US" dirty="0" smtClean="0"/>
              <a:t>　   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2018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</a:t>
            </a:r>
            <a:r>
              <a:rPr lang="ja-JP" altLang="en-US" dirty="0" smtClean="0"/>
              <a:t>月頃　      </a:t>
            </a:r>
            <a:r>
              <a:rPr lang="en-US" altLang="ja-JP" dirty="0" smtClean="0"/>
              <a:t>BIE</a:t>
            </a:r>
            <a:r>
              <a:rPr lang="ja-JP" altLang="en-US" dirty="0" smtClean="0"/>
              <a:t>の現地調査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  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　　　     </a:t>
            </a:r>
            <a:r>
              <a:rPr lang="en-US" altLang="ja-JP" dirty="0" smtClean="0"/>
              <a:t>BIE</a:t>
            </a:r>
            <a:r>
              <a:rPr lang="ja-JP" altLang="en-US" dirty="0" smtClean="0"/>
              <a:t>総会（プレゼン実施）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　         </a:t>
            </a:r>
            <a:r>
              <a:rPr lang="en-US" altLang="ja-JP" dirty="0" smtClean="0"/>
              <a:t>BIE</a:t>
            </a:r>
            <a:r>
              <a:rPr lang="ja-JP" altLang="en-US" dirty="0"/>
              <a:t>総会</a:t>
            </a:r>
            <a:r>
              <a:rPr lang="ja-JP" altLang="en-US" dirty="0" smtClean="0"/>
              <a:t>で開催地決定予定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65207" y="633429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6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87524" y="218356"/>
            <a:ext cx="835292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２</a:t>
            </a:r>
            <a:r>
              <a:rPr kumimoji="1" lang="ja-JP" altLang="en-US" sz="2400" b="1" dirty="0" smtClean="0"/>
              <a:t>．</a:t>
            </a:r>
            <a:r>
              <a:rPr lang="ja-JP" altLang="en-US" sz="2400" b="1" dirty="0" smtClean="0"/>
              <a:t>府市における取組</a:t>
            </a:r>
            <a:endParaRPr lang="en-US" altLang="ja-JP" sz="2400" b="1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（１）誘致委員会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２月中の設立をめざし、府市は経済界と連携して取り組む。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併せて、</a:t>
            </a:r>
            <a:r>
              <a:rPr lang="en-US" altLang="ja-JP" dirty="0" smtClean="0"/>
              <a:t>2018</a:t>
            </a:r>
            <a:r>
              <a:rPr lang="ja-JP" altLang="en-US" dirty="0" smtClean="0"/>
              <a:t>年の</a:t>
            </a:r>
            <a:r>
              <a:rPr lang="en-US" altLang="ja-JP" dirty="0" smtClean="0"/>
              <a:t>BIE</a:t>
            </a:r>
            <a:r>
              <a:rPr lang="ja-JP" altLang="en-US" dirty="0" smtClean="0"/>
              <a:t>総会における開催地決定までの間、誘致自治体と</a:t>
            </a:r>
            <a:r>
              <a:rPr lang="ja-JP" altLang="en-US" dirty="0"/>
              <a:t>して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</a:t>
            </a:r>
            <a:r>
              <a:rPr lang="ja-JP" altLang="en-US" dirty="0" smtClean="0"/>
              <a:t>国</a:t>
            </a:r>
            <a:r>
              <a:rPr lang="ja-JP" altLang="en-US" dirty="0"/>
              <a:t>、経済界と連携</a:t>
            </a:r>
            <a:r>
              <a:rPr lang="ja-JP" altLang="en-US" dirty="0" smtClean="0"/>
              <a:t>し、海外誘致プロモーションや国内の機運醸成</a:t>
            </a:r>
            <a:r>
              <a:rPr lang="ja-JP" altLang="en-US" dirty="0"/>
              <a:t>に</a:t>
            </a:r>
            <a:r>
              <a:rPr lang="ja-JP" altLang="en-US" dirty="0" smtClean="0"/>
              <a:t>取り組む。</a:t>
            </a:r>
            <a:r>
              <a:rPr lang="ja-JP" altLang="en-US" dirty="0"/>
              <a:t>　</a:t>
            </a:r>
            <a:endParaRPr lang="en-US" altLang="ja-JP" dirty="0"/>
          </a:p>
          <a:p>
            <a:endParaRPr lang="en-US" altLang="ja-JP" sz="1200" dirty="0"/>
          </a:p>
          <a:p>
            <a:r>
              <a:rPr lang="ja-JP" altLang="en-US" dirty="0" smtClean="0"/>
              <a:t>（２）府市の誘致体制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府市それぞれが万博誘致に必要な体制を構築するとともに、誘致委員会事務局に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も府市それぞれが必要な人員を提供する。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誘致決定後の体制については別途協議するものとする。　　　　　　　　　　　　　　　　</a:t>
            </a:r>
            <a:endParaRPr lang="en-US" altLang="ja-JP" dirty="0"/>
          </a:p>
          <a:p>
            <a:r>
              <a:rPr lang="ja-JP" altLang="en-US" dirty="0" smtClean="0"/>
              <a:t>　　　　　　　　　　　　　　　　　　　　　　　　　　　　　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395536" y="680120"/>
            <a:ext cx="8136904" cy="194421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■基本方針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  2025</a:t>
            </a:r>
            <a:r>
              <a:rPr lang="ja-JP" altLang="en-US" dirty="0" smtClean="0">
                <a:solidFill>
                  <a:schemeClr val="tx1"/>
                </a:solidFill>
              </a:rPr>
              <a:t>日本万国博覧会の開催は、インバウンドのさらなる増加や健康関連産業を　　中心</a:t>
            </a:r>
            <a:r>
              <a:rPr lang="ja-JP" altLang="en-US" dirty="0">
                <a:solidFill>
                  <a:schemeClr val="tx1"/>
                </a:solidFill>
              </a:rPr>
              <a:t>と</a:t>
            </a:r>
            <a:r>
              <a:rPr lang="ja-JP" altLang="en-US" dirty="0" smtClean="0">
                <a:solidFill>
                  <a:schemeClr val="tx1"/>
                </a:solidFill>
              </a:rPr>
              <a:t>した新たな産業の創出、ベイエリアのまちづくりへの投資促進など、大阪・関西の経済発展に大きな効果がある。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こうした万博開催の意義を踏まえ、大阪府と大阪市は、夢洲での万博</a:t>
            </a:r>
            <a:r>
              <a:rPr lang="ja-JP" altLang="en-US" dirty="0">
                <a:solidFill>
                  <a:schemeClr val="tx1"/>
                </a:solidFill>
              </a:rPr>
              <a:t>誘致・開催に向けて</a:t>
            </a:r>
            <a:r>
              <a:rPr lang="ja-JP" altLang="en-US" dirty="0" smtClean="0">
                <a:solidFill>
                  <a:schemeClr val="tx1"/>
                </a:solidFill>
              </a:rPr>
              <a:t>、共同</a:t>
            </a:r>
            <a:r>
              <a:rPr lang="ja-JP" altLang="en-US" dirty="0">
                <a:solidFill>
                  <a:schemeClr val="tx1"/>
                </a:solidFill>
              </a:rPr>
              <a:t>で取り組む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kumimoji="1" lang="ja-JP" altLang="en-US" sz="1200" u="sng" dirty="0">
              <a:solidFill>
                <a:srgbClr val="FF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842667" y="5242917"/>
            <a:ext cx="37444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誘致委員会（府・市・経済界）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19572" y="6145274"/>
            <a:ext cx="37444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府：万博誘致推進室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789537" y="6126224"/>
            <a:ext cx="37444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市：万博担当組織（</a:t>
            </a:r>
            <a:r>
              <a:rPr kumimoji="1" lang="en-US" altLang="ja-JP" dirty="0" smtClean="0">
                <a:solidFill>
                  <a:schemeClr val="tx1"/>
                </a:solidFill>
              </a:rPr>
              <a:t>H29</a:t>
            </a:r>
            <a:r>
              <a:rPr kumimoji="1" lang="ja-JP" altLang="en-US" dirty="0" smtClean="0">
                <a:solidFill>
                  <a:schemeClr val="tx1"/>
                </a:solidFill>
              </a:rPr>
              <a:t>新設）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4283969" y="5766023"/>
            <a:ext cx="360039" cy="3887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644008" y="5737448"/>
            <a:ext cx="361181" cy="3887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463988" y="6237312"/>
            <a:ext cx="32554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576567" y="63593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7881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3265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（３）開催経費等の考え方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803179"/>
              </p:ext>
            </p:extLst>
          </p:nvPr>
        </p:nvGraphicFramePr>
        <p:xfrm>
          <a:off x="398934" y="701988"/>
          <a:ext cx="8277522" cy="6004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80778"/>
                <a:gridCol w="3600400"/>
                <a:gridCol w="3096344"/>
              </a:tblGrid>
              <a:tr h="299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項目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内容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bg1"/>
                          </a:solidFill>
                        </a:rPr>
                        <a:t>考え方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65422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誘致委員会経費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BIE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加盟国に対するプロモーション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BIE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総会でのプレゼン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BIE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事務局による現地調査への対応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BIE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加盟国による視察への対応　など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○万博誘致を国民運動として盛り上げる機運の醸成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・シンポジウム開催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・ロゴマーク・ＨＰ作成、啓発物購入　など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</a:rPr>
                        <a:t>地方自治体としての負担分については、府市折半を基本とする。</a:t>
                      </a:r>
                      <a:endParaRPr kumimoji="1" lang="ja-JP" alt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5422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会場建設費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○「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2025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日本万国博覧会」基本構想案に記載している項目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（基盤整備費・基盤設備整備費・輸送関係費・パビリオン建設費など）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</a:rPr>
                        <a:t>地元自治体としての負担分については、府市折半を基本とする。</a:t>
                      </a:r>
                      <a:endParaRPr kumimoji="1"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8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985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関連事業費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・地下鉄中央線の延伸（北港テクノポート線）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・道路改良等（此花大橋・夢舞大橋拡張等）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・地下鉄輸送力増強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・南エリア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30ha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埋立ての追加工事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・１区利活用に要する経費</a:t>
                      </a:r>
                      <a:endParaRPr kumimoji="1" lang="ja-JP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</a:rPr>
                        <a:t>関連事業費には、夢洲まちづくりに係る事業と万博関連事業がある。</a:t>
                      </a:r>
                      <a:endParaRPr kumimoji="1"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</a:rPr>
                        <a:t>このうち、万博開催のために必要となるものについては、府市折半を基本とする。</a:t>
                      </a:r>
                      <a:endParaRPr kumimoji="1"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1" u="sng" dirty="0" smtClean="0">
                          <a:solidFill>
                            <a:schemeClr val="tx1"/>
                          </a:solidFill>
                        </a:rPr>
                        <a:t>なお、夢洲におけるＩＲを含む国際観光拠点形成の進捗状況に応じ、別途整理の上、民間事業者に負担を求めることを含め、府市で協議するものとする。</a:t>
                      </a:r>
                      <a:endParaRPr kumimoji="1" lang="ja-JP" altLang="en-US" sz="16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7164288" y="7019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624192" y="63593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2969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5083</TotalTime>
  <Words>345</Words>
  <Application>Microsoft Office PowerPoint</Application>
  <PresentationFormat>画面に合わせる (4:3)</PresentationFormat>
  <Paragraphs>86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Batchadmin</cp:lastModifiedBy>
  <cp:revision>358</cp:revision>
  <cp:lastPrinted>2017-01-25T06:44:40Z</cp:lastPrinted>
  <dcterms:created xsi:type="dcterms:W3CDTF">2016-12-14T10:39:29Z</dcterms:created>
  <dcterms:modified xsi:type="dcterms:W3CDTF">2017-01-25T14:10:27Z</dcterms:modified>
</cp:coreProperties>
</file>