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17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35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353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470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588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705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823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940" algn="l" defTabSz="914235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806" y="-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AB57-C856-4309-A22B-BDE6FF83119B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0C8B-6C2A-4095-B50F-A257E50E2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705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AB57-C856-4309-A22B-BDE6FF83119B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0C8B-6C2A-4095-B50F-A257E50E2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295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AB57-C856-4309-A22B-BDE6FF83119B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0C8B-6C2A-4095-B50F-A257E50E2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850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AB57-C856-4309-A22B-BDE6FF83119B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0C8B-6C2A-4095-B50F-A257E50E2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41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AB57-C856-4309-A22B-BDE6FF83119B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0C8B-6C2A-4095-B50F-A257E50E2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26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338691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AB57-C856-4309-A22B-BDE6FF83119B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0C8B-6C2A-4095-B50F-A257E50E2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133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AB57-C856-4309-A22B-BDE6FF83119B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0C8B-6C2A-4095-B50F-A257E50E2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861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AB57-C856-4309-A22B-BDE6FF83119B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0C8B-6C2A-4095-B50F-A257E50E2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69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AB57-C856-4309-A22B-BDE6FF83119B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0C8B-6C2A-4095-B50F-A257E50E2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22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AB57-C856-4309-A22B-BDE6FF83119B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0C8B-6C2A-4095-B50F-A257E50E2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8283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17" indent="0">
              <a:buNone/>
              <a:defRPr sz="2800"/>
            </a:lvl2pPr>
            <a:lvl3pPr marL="914235" indent="0">
              <a:buNone/>
              <a:defRPr sz="2400"/>
            </a:lvl3pPr>
            <a:lvl4pPr marL="1371353" indent="0">
              <a:buNone/>
              <a:defRPr sz="2000"/>
            </a:lvl4pPr>
            <a:lvl5pPr marL="1828470" indent="0">
              <a:buNone/>
              <a:defRPr sz="2000"/>
            </a:lvl5pPr>
            <a:lvl6pPr marL="2285588" indent="0">
              <a:buNone/>
              <a:defRPr sz="2000"/>
            </a:lvl6pPr>
            <a:lvl7pPr marL="2742705" indent="0">
              <a:buNone/>
              <a:defRPr sz="2000"/>
            </a:lvl7pPr>
            <a:lvl8pPr marL="3199823" indent="0">
              <a:buNone/>
              <a:defRPr sz="2000"/>
            </a:lvl8pPr>
            <a:lvl9pPr marL="365694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BAB57-C856-4309-A22B-BDE6FF83119B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60C8B-6C2A-4095-B50F-A257E50E2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95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23" tIns="45712" rIns="91423" bIns="4571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23" tIns="45712" rIns="91423" bIns="4571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3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BAB57-C856-4309-A22B-BDE6FF83119B}" type="datetimeFigureOut">
              <a:rPr kumimoji="1" lang="ja-JP" altLang="en-US" smtClean="0"/>
              <a:t>2016/12/16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3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3"/>
          </a:xfrm>
          <a:prstGeom prst="rect">
            <a:avLst/>
          </a:prstGeom>
        </p:spPr>
        <p:txBody>
          <a:bodyPr vert="horz" lIns="91423" tIns="45712" rIns="91423" bIns="4571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60C8B-6C2A-4095-B50F-A257E50E23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094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35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8" indent="-342838" algn="l" defTabSz="9142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16" indent="-285699" algn="l" defTabSz="91423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94" indent="-228559" algn="l" defTabSz="9142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11" indent="-228559" algn="l" defTabSz="914235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29" indent="-228559" algn="l" defTabSz="914235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47" indent="-228559" algn="l" defTabSz="9142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64" indent="-228559" algn="l" defTabSz="9142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82" indent="-228559" algn="l" defTabSz="9142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99" indent="-228559" algn="l" defTabSz="914235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5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3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8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05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23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4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11054" y="128464"/>
            <a:ext cx="6869054" cy="362385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9030" tIns="34515" rIns="69030" bIns="34515" anchor="ctr"/>
          <a:lstStyle/>
          <a:p>
            <a:pPr>
              <a:defRPr/>
            </a:pPr>
            <a:r>
              <a:rPr lang="ja-JP" altLang="en-US" sz="1500" dirty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◆副知事・副市長会議</a:t>
            </a:r>
            <a:r>
              <a:rPr lang="en-US" altLang="ja-JP" sz="1500" dirty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《</a:t>
            </a:r>
            <a:r>
              <a:rPr lang="ja-JP" altLang="en-US" sz="1500" dirty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仮称</a:t>
            </a:r>
            <a:r>
              <a:rPr lang="en-US" altLang="ja-JP" sz="1500" dirty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》</a:t>
            </a:r>
            <a:r>
              <a:rPr lang="ja-JP" altLang="en-US" sz="1500" dirty="0">
                <a:solidFill>
                  <a:prstClr val="black"/>
                </a:solidFill>
                <a:latin typeface="HGPｺﾞｼｯｸE" pitchFamily="50" charset="-128"/>
                <a:ea typeface="HGPｺﾞｼｯｸE" pitchFamily="50" charset="-128"/>
              </a:rPr>
              <a:t>の設置について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-11054" y="581999"/>
            <a:ext cx="6869054" cy="9866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/>
          <a:lstStyle/>
          <a:p>
            <a:pPr>
              <a:defRPr/>
            </a:pPr>
            <a:endParaRPr lang="ja-JP" altLang="en-US" sz="12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44657" y="3518634"/>
            <a:ext cx="583384" cy="484947"/>
          </a:xfrm>
          <a:prstGeom prst="rect">
            <a:avLst/>
          </a:prstGeom>
          <a:noFill/>
        </p:spPr>
        <p:txBody>
          <a:bodyPr wrap="square" lIns="26935" tIns="26935" rIns="26935" bIns="26935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（必要に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応じて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助言）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403958" y="3197978"/>
            <a:ext cx="3960440" cy="92212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lIns="68415" tIns="34208" rIns="68415" bIns="34208" rtlCol="0" anchor="ctr">
            <a:noAutofit/>
          </a:bodyPr>
          <a:lstStyle/>
          <a:p>
            <a:pPr algn="ctr"/>
            <a:endParaRPr lang="ja-JP" altLang="en-US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17"/>
          <p:cNvSpPr txBox="1"/>
          <p:nvPr/>
        </p:nvSpPr>
        <p:spPr>
          <a:xfrm>
            <a:off x="2573666" y="2966781"/>
            <a:ext cx="1697331" cy="34532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副知事・副市長会議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44985" y="2144688"/>
            <a:ext cx="2741443" cy="230667"/>
          </a:xfrm>
          <a:prstGeom prst="rect">
            <a:avLst/>
          </a:prstGeom>
          <a:noFill/>
        </p:spPr>
        <p:txBody>
          <a:bodyPr wrap="none" lIns="68415" tIns="34208" rIns="68415" bIns="34208" rtlCol="0">
            <a:spAutoFit/>
          </a:bodyPr>
          <a:lstStyle/>
          <a:p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本部長（知事）、副本部長（市長）、本部員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64389" y="3301104"/>
            <a:ext cx="3054554" cy="715415"/>
          </a:xfrm>
          <a:prstGeom prst="rect">
            <a:avLst/>
          </a:prstGeom>
          <a:noFill/>
        </p:spPr>
        <p:txBody>
          <a:bodyPr wrap="square" lIns="68415" tIns="34208" rIns="68415" bIns="34208" rtlCol="0">
            <a:spAutoFit/>
          </a:bodyPr>
          <a:lstStyle/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新井副知事（座長）　・　中尾副市長（副座長）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植田副知事・竹内副知事・田中副市長・鍵田副市長</a:t>
            </a:r>
            <a:endParaRPr lang="en-US" altLang="ja-JP" sz="10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（案件に応じて参加）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834794" y="3302812"/>
            <a:ext cx="186494" cy="823837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lIns="26935" tIns="26935" rIns="26935" bIns="26935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特別顧問等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794234" y="1882454"/>
            <a:ext cx="5227054" cy="69428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lIns="68415" tIns="34208" rIns="68415" bIns="34208" rtlCol="0" anchor="ctr">
            <a:noAutofit/>
          </a:bodyPr>
          <a:lstStyle/>
          <a:p>
            <a:pPr algn="ctr"/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7"/>
          <p:cNvSpPr txBox="1"/>
          <p:nvPr/>
        </p:nvSpPr>
        <p:spPr>
          <a:xfrm>
            <a:off x="2516437" y="1686841"/>
            <a:ext cx="1826763" cy="313831"/>
          </a:xfrm>
          <a:prstGeom prst="rect">
            <a:avLst/>
          </a:prstGeom>
          <a:solidFill>
            <a:srgbClr val="1F497D"/>
          </a:solidFill>
          <a:ln w="28575"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ja-JP" altLang="en-US" sz="12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副首都推進本部会議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4" name="直線矢印コネクタ 13"/>
          <p:cNvCxnSpPr/>
          <p:nvPr/>
        </p:nvCxnSpPr>
        <p:spPr>
          <a:xfrm flipH="1">
            <a:off x="5095792" y="3532051"/>
            <a:ext cx="739004" cy="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下矢印 14"/>
          <p:cNvSpPr/>
          <p:nvPr/>
        </p:nvSpPr>
        <p:spPr>
          <a:xfrm>
            <a:off x="1668617" y="2470994"/>
            <a:ext cx="668646" cy="831816"/>
          </a:xfrm>
          <a:prstGeom prst="downArrow">
            <a:avLst>
              <a:gd name="adj1" fmla="val 100000"/>
              <a:gd name="adj2" fmla="val 50000"/>
            </a:avLst>
          </a:prstGeom>
          <a:solidFill>
            <a:schemeClr val="bg1">
              <a:lumMod val="75000"/>
            </a:schemeClr>
          </a:solidFill>
          <a:ln>
            <a:noFill/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68415" tIns="34208" rIns="68415" bIns="34208" rtlCol="0" anchor="ctr">
            <a:noAutofit/>
          </a:bodyPr>
          <a:lstStyle/>
          <a:p>
            <a:pPr algn="ctr"/>
            <a:endParaRPr lang="ja-JP" altLang="en-US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654467" y="2688538"/>
            <a:ext cx="668646" cy="362173"/>
          </a:xfrm>
          <a:prstGeom prst="rect">
            <a:avLst/>
          </a:prstGeom>
          <a:noFill/>
        </p:spPr>
        <p:txBody>
          <a:bodyPr wrap="square" lIns="26935" tIns="26935" rIns="26935" bIns="26935" rtlCol="0">
            <a:spAutoFit/>
          </a:bodyPr>
          <a:lstStyle/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府市連携の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方向性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下矢印 16"/>
          <p:cNvSpPr/>
          <p:nvPr/>
        </p:nvSpPr>
        <p:spPr>
          <a:xfrm rot="10800000">
            <a:off x="4438141" y="2470993"/>
            <a:ext cx="670669" cy="831815"/>
          </a:xfrm>
          <a:prstGeom prst="downArrow">
            <a:avLst>
              <a:gd name="adj1" fmla="val 100000"/>
              <a:gd name="adj2" fmla="val 50000"/>
            </a:avLst>
          </a:prstGeom>
          <a:solidFill>
            <a:schemeClr val="bg1">
              <a:lumMod val="75000"/>
            </a:schemeClr>
          </a:solidFill>
          <a:ln>
            <a:noFill/>
            <a:prstDash val="sysDot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68415" tIns="34208" rIns="68415" bIns="34208" rtlCol="0" anchor="ctr">
            <a:noAutofit/>
          </a:bodyPr>
          <a:lstStyle/>
          <a:p>
            <a:pPr algn="ctr"/>
            <a:endParaRPr lang="ja-JP" altLang="en-US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430518" y="2855339"/>
            <a:ext cx="668646" cy="362173"/>
          </a:xfrm>
          <a:prstGeom prst="rect">
            <a:avLst/>
          </a:prstGeom>
          <a:noFill/>
        </p:spPr>
        <p:txBody>
          <a:bodyPr wrap="square" lIns="26935" tIns="26935" rIns="26935" bIns="26935" rtlCol="0">
            <a:spAutoFit/>
          </a:bodyPr>
          <a:lstStyle/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検討状況の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報告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テキスト ボックス 17"/>
          <p:cNvSpPr txBox="1"/>
          <p:nvPr/>
        </p:nvSpPr>
        <p:spPr>
          <a:xfrm>
            <a:off x="3933056" y="3924304"/>
            <a:ext cx="1469446" cy="164600"/>
          </a:xfrm>
          <a:prstGeom prst="roundRect">
            <a:avLst/>
          </a:prstGeom>
          <a:noFill/>
          <a:ln w="12700">
            <a:noFill/>
            <a:prstDash val="sysDot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（事務局：副首都推進局）</a:t>
            </a:r>
          </a:p>
        </p:txBody>
      </p:sp>
      <p:sp>
        <p:nvSpPr>
          <p:cNvPr id="20" name="角丸四角形 19"/>
          <p:cNvSpPr/>
          <p:nvPr/>
        </p:nvSpPr>
        <p:spPr>
          <a:xfrm>
            <a:off x="794234" y="4460175"/>
            <a:ext cx="5227054" cy="1212905"/>
          </a:xfrm>
          <a:prstGeom prst="roundRect">
            <a:avLst>
              <a:gd name="adj" fmla="val 8730"/>
            </a:avLst>
          </a:prstGeom>
          <a:noFill/>
          <a:ln>
            <a:solidFill>
              <a:schemeClr val="tx1"/>
            </a:solidFill>
            <a:prstDash val="sysDash"/>
          </a:ln>
        </p:spPr>
        <p:txBody>
          <a:bodyPr wrap="square" lIns="68415" tIns="34208" rIns="68415" bIns="34208" rtlCol="0" anchor="ctr">
            <a:noAutofit/>
          </a:bodyPr>
          <a:lstStyle/>
          <a:p>
            <a:pPr algn="ctr"/>
            <a:endParaRPr lang="ja-JP" altLang="en-US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1232695" y="5232449"/>
            <a:ext cx="4428553" cy="32919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68415" tIns="34208" rIns="68415" bIns="34208" rtlCol="0" anchor="ctr">
            <a:noAutofit/>
          </a:bodyPr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タスクフォース（府・市・関係団体）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504049" y="4670112"/>
            <a:ext cx="1019224" cy="72693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6935" tIns="26935" rIns="26935" bIns="26935" rtlCol="0" anchor="ctr">
            <a:noAutofit/>
          </a:bodyPr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各局室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（局室長）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左右矢印 22"/>
          <p:cNvSpPr/>
          <p:nvPr/>
        </p:nvSpPr>
        <p:spPr>
          <a:xfrm>
            <a:off x="2395243" y="4614391"/>
            <a:ext cx="2127302" cy="605718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wrap="none" lIns="68415" tIns="34208" rIns="68415" bIns="34208" rtlCol="0" anchor="ctr">
            <a:noAutofit/>
          </a:bodyPr>
          <a:lstStyle/>
          <a:p>
            <a:pPr algn="ctr"/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協議・調整</a:t>
            </a:r>
          </a:p>
        </p:txBody>
      </p:sp>
      <p:sp>
        <p:nvSpPr>
          <p:cNvPr id="24" name="下矢印 23"/>
          <p:cNvSpPr/>
          <p:nvPr/>
        </p:nvSpPr>
        <p:spPr>
          <a:xfrm rot="10800000">
            <a:off x="3254651" y="4125807"/>
            <a:ext cx="375013" cy="668735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68415" tIns="34208" rIns="68415" bIns="34208" rtlCol="0" anchor="ctr">
            <a:noAutofit/>
          </a:bodyPr>
          <a:lstStyle/>
          <a:p>
            <a:pPr algn="ctr"/>
            <a:endParaRPr lang="ja-JP" altLang="en-US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17"/>
          <p:cNvSpPr txBox="1"/>
          <p:nvPr/>
        </p:nvSpPr>
        <p:spPr>
          <a:xfrm>
            <a:off x="4822820" y="4558671"/>
            <a:ext cx="474890" cy="16714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955030" y="4419272"/>
            <a:ext cx="972953" cy="223673"/>
          </a:xfrm>
          <a:prstGeom prst="rect">
            <a:avLst/>
          </a:prstGeom>
          <a:noFill/>
        </p:spPr>
        <p:txBody>
          <a:bodyPr wrap="square" lIns="26935" tIns="26935" rIns="26935" bIns="26935" rtlCol="0">
            <a:spAutoFit/>
          </a:bodyPr>
          <a:lstStyle/>
          <a:p>
            <a:pPr algn="ctr"/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進捗の報告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1315121" y="4670112"/>
            <a:ext cx="1080121" cy="72693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6935" tIns="26935" rIns="26935" bIns="26935" rtlCol="0" anchor="ctr">
            <a:noAutofit/>
          </a:bodyPr>
          <a:lstStyle/>
          <a:p>
            <a:pPr algn="ctr"/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各部局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（部局長）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17"/>
          <p:cNvSpPr txBox="1"/>
          <p:nvPr/>
        </p:nvSpPr>
        <p:spPr>
          <a:xfrm>
            <a:off x="1566945" y="4558671"/>
            <a:ext cx="474890" cy="16714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</a:p>
        </p:txBody>
      </p:sp>
      <p:sp>
        <p:nvSpPr>
          <p:cNvPr id="31" name="角丸四角形 30"/>
          <p:cNvSpPr/>
          <p:nvPr/>
        </p:nvSpPr>
        <p:spPr>
          <a:xfrm>
            <a:off x="0" y="5889104"/>
            <a:ext cx="6858000" cy="4016896"/>
          </a:xfrm>
          <a:prstGeom prst="roundRect">
            <a:avLst>
              <a:gd name="adj" fmla="val 0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wrap="square" lIns="68415" tIns="34208" rIns="68415" bIns="34208" rtlCol="0" anchor="ctr">
            <a:noAutofit/>
          </a:bodyPr>
          <a:lstStyle/>
          <a:p>
            <a:pPr algn="ctr"/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16632" y="6033120"/>
            <a:ext cx="6637751" cy="2674583"/>
          </a:xfrm>
          <a:prstGeom prst="rect">
            <a:avLst/>
          </a:prstGeom>
          <a:noFill/>
          <a:ln>
            <a:noFill/>
          </a:ln>
        </p:spPr>
        <p:txBody>
          <a:bodyPr wrap="square" lIns="36000" tIns="36000" rIns="36000" bIns="36000" rtlCol="0">
            <a:no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≪構成員≫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13798" indent="-213798">
              <a:buFont typeface="Wingdings" panose="05000000000000000000" pitchFamily="2" charset="2"/>
              <a:buChar char="u"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大阪府副知事、大阪市副市長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（座長：副首都推進局担当副知事、副座長：副首都推進局担当副市長）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大阪府・大阪市特別顧問・特別参与が必要に応じ助言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事務局：副首都推進局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defRPr/>
            </a:pPr>
            <a:r>
              <a:rPr lang="ja-JP" altLang="en-US" sz="1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endParaRPr lang="en-US" altLang="ja-JP" sz="10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endParaRPr lang="en-US" altLang="ja-JP" sz="10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≪対象≫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13798" indent="-213798">
              <a:buFont typeface="Wingdings" panose="05000000000000000000" pitchFamily="2" charset="2"/>
              <a:buChar char="u"/>
              <a:defRPr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次の都市機能の強化に向けた大阪府・大阪市の連携課題　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（１）副首都推進本部会議等で方針が確認された項目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2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例）大阪健康安全基盤研究所、大阪産業技術研究所、府立大学と市立大学、港湾　など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（２）副首都推進本部会議で今後議題として想定される項目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　　例）大阪産業振興機構と大阪市都市型産業振興センター、消防　など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defRPr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（３）その他都市機能の強化のために必要と認められる項目</a:t>
            </a:r>
            <a:endParaRPr lang="en-US" altLang="ja-JP" sz="1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68066" y="8682020"/>
            <a:ext cx="5709206" cy="1167524"/>
          </a:xfrm>
          <a:prstGeom prst="rect">
            <a:avLst/>
          </a:prstGeom>
          <a:noFill/>
          <a:ln>
            <a:noFill/>
          </a:ln>
        </p:spPr>
        <p:txBody>
          <a:bodyPr wrap="square" lIns="26935" tIns="26935" rIns="26935" bIns="26935" rtlCol="0" anchor="ctr">
            <a:noAutofit/>
          </a:bodyPr>
          <a:lstStyle/>
          <a:p>
            <a:r>
              <a:rPr lang="ja-JP" altLang="en-US" sz="12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≪運営手法≫</a:t>
            </a:r>
            <a:endParaRPr lang="en-US" altLang="ja-JP" sz="12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13798" indent="-213798">
              <a:buFont typeface="Wingdings" panose="05000000000000000000" pitchFamily="2" charset="2"/>
              <a:buChar char="u"/>
              <a:defRPr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出席者は、座長・副座長及び議題となるマネジメント項目を所管する副知事・副市長。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13798" indent="-213798">
              <a:buFont typeface="Wingdings" panose="05000000000000000000" pitchFamily="2" charset="2"/>
              <a:buChar char="u"/>
              <a:defRPr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会議では、検討課題について論点整理を行い、協議する。</a:t>
            </a:r>
          </a:p>
          <a:p>
            <a:pPr marL="213798" indent="-213798">
              <a:buFont typeface="Wingdings" panose="05000000000000000000" pitchFamily="2" charset="2"/>
              <a:buChar char="u"/>
              <a:defRPr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協議状況については、副首都本部会議において、適宜報告する。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213798" indent="-213798">
              <a:buFont typeface="Wingdings" panose="05000000000000000000" pitchFamily="2" charset="2"/>
              <a:buChar char="u"/>
              <a:defRPr/>
            </a:pP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会議は、公開とする。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4" name="テキスト ボックス 5"/>
          <p:cNvSpPr txBox="1">
            <a:spLocks noChangeArrowheads="1"/>
          </p:cNvSpPr>
          <p:nvPr/>
        </p:nvSpPr>
        <p:spPr bwMode="auto">
          <a:xfrm>
            <a:off x="5112568" y="56456"/>
            <a:ext cx="1916832" cy="41125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Ｈ</a:t>
            </a:r>
            <a:r>
              <a:rPr lang="ja-JP" altLang="en-US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２８．１２．２７</a:t>
            </a:r>
            <a:endParaRPr lang="en-US" altLang="ja-JP" sz="11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第７回</a:t>
            </a:r>
            <a:r>
              <a:rPr lang="ja-JP" altLang="en-US" sz="11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副首都推進本部会議</a:t>
            </a:r>
            <a:endParaRPr lang="en-US" altLang="ja-JP" sz="11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5" name="テキスト ボックス 34"/>
          <p:cNvSpPr txBox="1">
            <a:spLocks noChangeArrowheads="1"/>
          </p:cNvSpPr>
          <p:nvPr/>
        </p:nvSpPr>
        <p:spPr bwMode="auto">
          <a:xfrm>
            <a:off x="5834794" y="509991"/>
            <a:ext cx="890547" cy="28814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lIns="36000" tIns="36000" rIns="36000" bIns="36000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資料３</a:t>
            </a:r>
            <a:endParaRPr lang="en-US" altLang="ja-JP" sz="14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44624" y="776536"/>
            <a:ext cx="670944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副首都化に向けた都市機能の強化に向けて、大阪府・大阪市の連携課題の進捗管理を的確に行う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とともに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、さら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なる府市連携を推進するため、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副知事・副市長による会議体を設置する。</a:t>
            </a:r>
          </a:p>
        </p:txBody>
      </p:sp>
    </p:spTree>
    <p:extLst>
      <p:ext uri="{BB962C8B-B14F-4D97-AF65-F5344CB8AC3E}">
        <p14:creationId xmlns:p14="http://schemas.microsoft.com/office/powerpoint/2010/main" val="1860465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180</Words>
  <Application>Microsoft Office PowerPoint</Application>
  <PresentationFormat>A4 210 x 297 mm</PresentationFormat>
  <Paragraphs>49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Batchadmin</dc:creator>
  <cp:lastModifiedBy>Batchadmin</cp:lastModifiedBy>
  <cp:revision>4</cp:revision>
  <cp:lastPrinted>2016-12-16T07:03:32Z</cp:lastPrinted>
  <dcterms:created xsi:type="dcterms:W3CDTF">2016-12-16T06:44:54Z</dcterms:created>
  <dcterms:modified xsi:type="dcterms:W3CDTF">2016-12-16T07:05:02Z</dcterms:modified>
</cp:coreProperties>
</file>