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27"/>
  </p:notesMasterIdLst>
  <p:sldIdLst>
    <p:sldId id="297" r:id="rId5"/>
    <p:sldId id="298" r:id="rId6"/>
    <p:sldId id="346" r:id="rId7"/>
    <p:sldId id="347" r:id="rId8"/>
    <p:sldId id="348" r:id="rId9"/>
    <p:sldId id="349" r:id="rId10"/>
    <p:sldId id="350" r:id="rId11"/>
    <p:sldId id="351" r:id="rId12"/>
    <p:sldId id="352" r:id="rId13"/>
    <p:sldId id="353" r:id="rId14"/>
    <p:sldId id="299" r:id="rId15"/>
    <p:sldId id="343" r:id="rId16"/>
    <p:sldId id="344" r:id="rId17"/>
    <p:sldId id="345" r:id="rId18"/>
    <p:sldId id="310" r:id="rId19"/>
    <p:sldId id="334" r:id="rId20"/>
    <p:sldId id="335" r:id="rId21"/>
    <p:sldId id="329" r:id="rId22"/>
    <p:sldId id="336" r:id="rId23"/>
    <p:sldId id="331" r:id="rId24"/>
    <p:sldId id="332" r:id="rId25"/>
    <p:sldId id="333" r:id="rId26"/>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92580" autoAdjust="0"/>
  </p:normalViewPr>
  <p:slideViewPr>
    <p:cSldViewPr showGuides="1">
      <p:cViewPr varScale="1">
        <p:scale>
          <a:sx n="69" d="100"/>
          <a:sy n="69" d="100"/>
        </p:scale>
        <p:origin x="-1344" y="-102"/>
      </p:cViewPr>
      <p:guideLst>
        <p:guide orient="horz" pos="256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1508;&#31278;&#12487;&#12540;&#12479;\H27%20&#28040;&#38450;&#26045;&#35373;&#25972;&#20633;&#23455;&#24907;&#35519;&#26619;&#32080;&#26524;&#65288;&#22823;&#38442;&#24220;&#65289;.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1508;&#31278;&#12487;&#12540;&#12479;\H27%20&#28040;&#38450;&#26045;&#35373;&#25972;&#20633;&#23455;&#24907;&#35519;&#26619;&#32080;&#26524;&#65288;&#22823;&#38442;&#24220;&#65289;.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1508;&#31278;&#12487;&#12540;&#12479;\H27%20&#28040;&#38450;&#26045;&#35373;&#25972;&#20633;&#23455;&#24907;&#35519;&#26619;&#32080;&#26524;&#65288;&#22823;&#38442;&#24220;&#6528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1508;&#31278;&#12487;&#12540;&#12479;\H27%20&#28040;&#38450;&#26045;&#35373;&#25972;&#20633;&#23455;&#24907;&#35519;&#26619;&#32080;&#26524;&#65288;&#22823;&#38442;&#24220;&#65289;.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1508;&#31278;&#12487;&#12540;&#12479;\H27%20&#28040;&#38450;&#26045;&#35373;&#25972;&#20633;&#23455;&#24907;&#35519;&#26619;&#32080;&#26524;&#65288;&#22823;&#38442;&#24220;&#65289;.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1508;&#31278;&#12487;&#12540;&#12479;\H27%20&#28040;&#38450;&#26045;&#35373;&#25972;&#20633;&#23455;&#24907;&#35519;&#26619;&#32080;&#26524;&#65288;&#22823;&#38442;&#24220;&#65289;.xlsx" TargetMode="External"/></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2.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81199%20%20&#31532;2&#22238;&#21193;&#24375;&#20250;\03%20%20&#28040;&#38450;&#12487;&#12540;&#12479;&#65288;&#20803;&#12493;&#12479;&#65289;\&#31532;20&#34920;&#12288;&#28040;&#38450;&#27231;&#38306;&#12398;&#20986;&#21205;&#29366;&#2784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81199%20%20&#31532;2&#22238;&#21193;&#24375;&#20250;\03%20%20&#28040;&#38450;&#12487;&#12540;&#12479;&#65288;&#20803;&#12493;&#12479;&#65289;\&#31532;20&#34920;&#12288;&#28040;&#38450;&#27231;&#38306;&#12398;&#20986;&#21205;&#29366;&#2784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81199%20%20&#31532;2&#22238;&#21193;&#24375;&#20250;\03%20%20&#28040;&#38450;&#12487;&#12540;&#12479;&#65288;&#20803;&#12493;&#12479;&#65289;\&#31532;20&#34920;&#12288;&#28040;&#38450;&#27231;&#38306;&#12398;&#20986;&#21205;&#29366;&#2784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81199%20%20&#31532;2&#22238;&#21193;&#24375;&#20250;\03%20%20&#28040;&#38450;&#12487;&#12540;&#12479;&#65288;&#20803;&#12493;&#12479;&#65289;\&#25937;&#24613;&#25644;&#36865;&#12398;&#23558;&#26469;&#25512;&#35336;\&#24066;&#30010;&#26449;&#21029;&#23558;&#26469;&#25512;&#35336;&#20154;&#21475;.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81199%20%20&#31532;2&#22238;&#21193;&#24375;&#20250;\03%20%20&#28040;&#38450;&#12487;&#12540;&#12479;&#65288;&#20803;&#12493;&#12479;&#65289;\&#25937;&#24613;&#25644;&#36865;&#12398;&#23558;&#26469;&#25512;&#35336;\&#24066;&#30010;&#26449;&#21029;&#23558;&#26469;&#25512;&#35336;&#20154;&#21475;.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81199%20%20&#31532;2&#22238;&#21193;&#24375;&#20250;\03%20%20&#28040;&#38450;&#12487;&#12540;&#12479;&#65288;&#20803;&#12493;&#12479;&#65289;\&#25937;&#24613;&#25644;&#36865;&#12398;&#23558;&#26469;&#25512;&#35336;\&#24066;&#30010;&#26449;&#21029;&#23558;&#26469;&#25512;&#35336;&#20154;&#21475;.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11236ot000003\&#28040;&#38450;&#25351;&#23566;G\&#9632;&#22823;&#38442;&#28040;&#38450;&#24193;&#27083;&#24819;&#38306;&#20418;\281199%20%20&#31532;2&#22238;&#21193;&#24375;&#20250;\03%20%20&#28040;&#38450;&#12487;&#12540;&#12479;&#65288;&#20803;&#12493;&#12479;&#65289;\&#25937;&#24613;&#25644;&#36865;&#12398;&#23558;&#26469;&#25512;&#35336;\&#24066;&#30010;&#26449;&#21029;&#23558;&#26469;&#25512;&#35336;&#20154;&#21475;.xls"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87572054835455E-2"/>
          <c:y val="0.14464237533698071"/>
          <c:w val="0.88596462870245751"/>
          <c:h val="0.66867439257273298"/>
        </c:manualLayout>
      </c:layout>
      <c:lineChart>
        <c:grouping val="standard"/>
        <c:varyColors val="0"/>
        <c:ser>
          <c:idx val="0"/>
          <c:order val="0"/>
          <c:tx>
            <c:strRef>
              <c:f>'27140 堺市'!$A$12</c:f>
              <c:strCache>
                <c:ptCount val="1"/>
                <c:pt idx="0">
                  <c:v>救急搬送者数</c:v>
                </c:pt>
              </c:strCache>
            </c:strRef>
          </c:tx>
          <c:spPr>
            <a:ln w="38100"/>
          </c:spPr>
          <c:marker>
            <c:symbol val="none"/>
          </c:marker>
          <c:cat>
            <c:strRef>
              <c:f>'27140 堺市'!$B$11:$H$11</c:f>
              <c:strCache>
                <c:ptCount val="7"/>
                <c:pt idx="0">
                  <c:v>2010年</c:v>
                </c:pt>
                <c:pt idx="1">
                  <c:v>2015年</c:v>
                </c:pt>
                <c:pt idx="2">
                  <c:v>2020年</c:v>
                </c:pt>
                <c:pt idx="3">
                  <c:v>2025年</c:v>
                </c:pt>
                <c:pt idx="4">
                  <c:v>2030年</c:v>
                </c:pt>
                <c:pt idx="5">
                  <c:v>2035年</c:v>
                </c:pt>
                <c:pt idx="6">
                  <c:v>2040年</c:v>
                </c:pt>
              </c:strCache>
            </c:strRef>
          </c:cat>
          <c:val>
            <c:numRef>
              <c:f>'27140 堺市'!$B$12:$H$12</c:f>
              <c:numCache>
                <c:formatCode>General</c:formatCode>
                <c:ptCount val="7"/>
                <c:pt idx="0">
                  <c:v>1</c:v>
                </c:pt>
                <c:pt idx="1">
                  <c:v>1.0633747842352683</c:v>
                </c:pt>
                <c:pt idx="2">
                  <c:v>1.0735526414357119</c:v>
                </c:pt>
                <c:pt idx="3">
                  <c:v>1.051044995038483</c:v>
                </c:pt>
                <c:pt idx="4">
                  <c:v>1.0303810963780293</c:v>
                </c:pt>
                <c:pt idx="5">
                  <c:v>1.0210225537133599</c:v>
                </c:pt>
                <c:pt idx="6">
                  <c:v>1.0284228122797985</c:v>
                </c:pt>
              </c:numCache>
            </c:numRef>
          </c:val>
          <c:smooth val="0"/>
        </c:ser>
        <c:ser>
          <c:idx val="1"/>
          <c:order val="1"/>
          <c:tx>
            <c:strRef>
              <c:f>'27140 堺市'!$A$13</c:f>
              <c:strCache>
                <c:ptCount val="1"/>
                <c:pt idx="0">
                  <c:v>域内人口</c:v>
                </c:pt>
              </c:strCache>
            </c:strRef>
          </c:tx>
          <c:spPr>
            <a:ln w="38100">
              <a:prstDash val="dash"/>
            </a:ln>
          </c:spPr>
          <c:marker>
            <c:symbol val="none"/>
          </c:marker>
          <c:cat>
            <c:strRef>
              <c:f>'27140 堺市'!$B$11:$H$11</c:f>
              <c:strCache>
                <c:ptCount val="7"/>
                <c:pt idx="0">
                  <c:v>2010年</c:v>
                </c:pt>
                <c:pt idx="1">
                  <c:v>2015年</c:v>
                </c:pt>
                <c:pt idx="2">
                  <c:v>2020年</c:v>
                </c:pt>
                <c:pt idx="3">
                  <c:v>2025年</c:v>
                </c:pt>
                <c:pt idx="4">
                  <c:v>2030年</c:v>
                </c:pt>
                <c:pt idx="5">
                  <c:v>2035年</c:v>
                </c:pt>
                <c:pt idx="6">
                  <c:v>2040年</c:v>
                </c:pt>
              </c:strCache>
            </c:strRef>
          </c:cat>
          <c:val>
            <c:numRef>
              <c:f>'27140 堺市'!$B$13:$H$13</c:f>
              <c:numCache>
                <c:formatCode>General</c:formatCode>
                <c:ptCount val="7"/>
                <c:pt idx="0">
                  <c:v>1</c:v>
                </c:pt>
                <c:pt idx="1">
                  <c:v>0.99954986305860338</c:v>
                </c:pt>
                <c:pt idx="2">
                  <c:v>0.9879056874030544</c:v>
                </c:pt>
                <c:pt idx="3">
                  <c:v>0.96712812631388934</c:v>
                </c:pt>
                <c:pt idx="4">
                  <c:v>0.94018879622217533</c:v>
                </c:pt>
                <c:pt idx="5">
                  <c:v>0.90959848734984561</c:v>
                </c:pt>
                <c:pt idx="6">
                  <c:v>0.87761619827879045</c:v>
                </c:pt>
              </c:numCache>
            </c:numRef>
          </c:val>
          <c:smooth val="0"/>
        </c:ser>
        <c:dLbls>
          <c:showLegendKey val="0"/>
          <c:showVal val="0"/>
          <c:showCatName val="0"/>
          <c:showSerName val="0"/>
          <c:showPercent val="0"/>
          <c:showBubbleSize val="0"/>
        </c:dLbls>
        <c:marker val="1"/>
        <c:smooth val="0"/>
        <c:axId val="79949824"/>
        <c:axId val="79951360"/>
      </c:lineChart>
      <c:catAx>
        <c:axId val="79949824"/>
        <c:scaling>
          <c:orientation val="minMax"/>
        </c:scaling>
        <c:delete val="1"/>
        <c:axPos val="b"/>
        <c:numFmt formatCode="General" sourceLinked="1"/>
        <c:majorTickMark val="out"/>
        <c:minorTickMark val="none"/>
        <c:tickLblPos val="nextTo"/>
        <c:crossAx val="79951360"/>
        <c:crosses val="autoZero"/>
        <c:auto val="1"/>
        <c:lblAlgn val="ctr"/>
        <c:lblOffset val="100"/>
        <c:noMultiLvlLbl val="0"/>
      </c:catAx>
      <c:valAx>
        <c:axId val="79951360"/>
        <c:scaling>
          <c:orientation val="minMax"/>
          <c:min val="0.70000000000000018"/>
        </c:scaling>
        <c:delete val="0"/>
        <c:axPos val="l"/>
        <c:majorGridlines>
          <c:spPr>
            <a:ln>
              <a:solidFill>
                <a:schemeClr val="bg1">
                  <a:lumMod val="85000"/>
                </a:schemeClr>
              </a:solidFill>
            </a:ln>
          </c:spPr>
        </c:majorGridlines>
        <c:numFmt formatCode="General" sourceLinked="1"/>
        <c:majorTickMark val="out"/>
        <c:minorTickMark val="none"/>
        <c:tickLblPos val="nextTo"/>
        <c:crossAx val="79949824"/>
        <c:crosses val="autoZero"/>
        <c:crossBetween val="between"/>
        <c:majorUnit val="0.1"/>
      </c:valAx>
      <c:spPr>
        <a:solidFill>
          <a:schemeClr val="bg1"/>
        </a:solidFill>
      </c:spPr>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chemeClr val="accent2"/>
            </a:solidFill>
          </c:spPr>
          <c:invertIfNegative val="0"/>
          <c:cat>
            <c:strRef>
              <c:f>'集計 (2)'!$B$45:$B$50</c:f>
              <c:strCache>
                <c:ptCount val="6"/>
                <c:pt idx="0">
                  <c:v>70万人以上</c:v>
                </c:pt>
                <c:pt idx="1">
                  <c:v>30万人以上70万人未満</c:v>
                </c:pt>
                <c:pt idx="2">
                  <c:v>10万人以上30万人未満</c:v>
                </c:pt>
                <c:pt idx="3">
                  <c:v>5万人以上10万人未満</c:v>
                </c:pt>
                <c:pt idx="4">
                  <c:v>3万人以上5万人未満</c:v>
                </c:pt>
                <c:pt idx="5">
                  <c:v>1万人以上3万人未満</c:v>
                </c:pt>
              </c:strCache>
            </c:strRef>
          </c:cat>
          <c:val>
            <c:numRef>
              <c:f>'集計 (2)'!$L$45:$L$50</c:f>
              <c:numCache>
                <c:formatCode>0%</c:formatCode>
                <c:ptCount val="6"/>
                <c:pt idx="0">
                  <c:v>0.98181818181818181</c:v>
                </c:pt>
                <c:pt idx="1">
                  <c:v>0.81914893617021278</c:v>
                </c:pt>
                <c:pt idx="2">
                  <c:v>0.8582677165354331</c:v>
                </c:pt>
                <c:pt idx="3">
                  <c:v>0.68</c:v>
                </c:pt>
                <c:pt idx="4">
                  <c:v>0.66666666666666663</c:v>
                </c:pt>
                <c:pt idx="5">
                  <c:v>1</c:v>
                </c:pt>
              </c:numCache>
            </c:numRef>
          </c:val>
        </c:ser>
        <c:dLbls>
          <c:showLegendKey val="0"/>
          <c:showVal val="0"/>
          <c:showCatName val="0"/>
          <c:showSerName val="0"/>
          <c:showPercent val="0"/>
          <c:showBubbleSize val="0"/>
        </c:dLbls>
        <c:gapWidth val="150"/>
        <c:axId val="84237696"/>
        <c:axId val="84251776"/>
      </c:barChart>
      <c:catAx>
        <c:axId val="84237696"/>
        <c:scaling>
          <c:orientation val="maxMin"/>
        </c:scaling>
        <c:delete val="0"/>
        <c:axPos val="l"/>
        <c:majorTickMark val="out"/>
        <c:minorTickMark val="none"/>
        <c:tickLblPos val="nextTo"/>
        <c:txPr>
          <a:bodyPr/>
          <a:lstStyle/>
          <a:p>
            <a:pPr>
              <a:defRPr sz="800"/>
            </a:pPr>
            <a:endParaRPr lang="ja-JP"/>
          </a:p>
        </c:txPr>
        <c:crossAx val="84251776"/>
        <c:crosses val="autoZero"/>
        <c:auto val="1"/>
        <c:lblAlgn val="ctr"/>
        <c:lblOffset val="100"/>
        <c:noMultiLvlLbl val="0"/>
      </c:catAx>
      <c:valAx>
        <c:axId val="84251776"/>
        <c:scaling>
          <c:orientation val="minMax"/>
          <c:max val="1.5"/>
        </c:scaling>
        <c:delete val="0"/>
        <c:axPos val="t"/>
        <c:majorGridlines>
          <c:spPr>
            <a:ln>
              <a:prstDash val="sysDash"/>
            </a:ln>
          </c:spPr>
        </c:majorGridlines>
        <c:numFmt formatCode="0%" sourceLinked="1"/>
        <c:majorTickMark val="out"/>
        <c:minorTickMark val="none"/>
        <c:tickLblPos val="nextTo"/>
        <c:txPr>
          <a:bodyPr/>
          <a:lstStyle/>
          <a:p>
            <a:pPr>
              <a:defRPr sz="900"/>
            </a:pPr>
            <a:endParaRPr lang="ja-JP"/>
          </a:p>
        </c:txPr>
        <c:crossAx val="84237696"/>
        <c:crosses val="autoZero"/>
        <c:crossBetween val="between"/>
        <c:majorUnit val="0.5"/>
      </c:valAx>
    </c:plotArea>
    <c:plotVisOnly val="1"/>
    <c:dispBlanksAs val="gap"/>
    <c:showDLblsOverMax val="0"/>
  </c:chart>
  <c:txPr>
    <a:bodyPr/>
    <a:lstStyle/>
    <a:p>
      <a:pPr>
        <a:defRPr>
          <a:latin typeface="HGPｺﾞｼｯｸM" panose="020B0600000000000000" pitchFamily="50" charset="-128"/>
          <a:ea typeface="HGPｺﾞｼｯｸM" panose="020B0600000000000000" pitchFamily="50" charset="-128"/>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chemeClr val="accent2"/>
            </a:solidFill>
          </c:spPr>
          <c:invertIfNegative val="0"/>
          <c:cat>
            <c:strRef>
              <c:f>'集計 (2)'!$B$45:$B$50</c:f>
              <c:strCache>
                <c:ptCount val="6"/>
                <c:pt idx="0">
                  <c:v>70万人以上</c:v>
                </c:pt>
                <c:pt idx="1">
                  <c:v>30万人以上70万人未満</c:v>
                </c:pt>
                <c:pt idx="2">
                  <c:v>10万人以上30万人未満</c:v>
                </c:pt>
                <c:pt idx="3">
                  <c:v>5万人以上10万人未満</c:v>
                </c:pt>
                <c:pt idx="4">
                  <c:v>3万人以上5万人未満</c:v>
                </c:pt>
                <c:pt idx="5">
                  <c:v>1万人以上3万人未満</c:v>
                </c:pt>
              </c:strCache>
            </c:strRef>
          </c:cat>
          <c:val>
            <c:numRef>
              <c:f>'集計 (2)'!$X$45:$X$50</c:f>
              <c:numCache>
                <c:formatCode>0%</c:formatCode>
                <c:ptCount val="6"/>
                <c:pt idx="0">
                  <c:v>1</c:v>
                </c:pt>
                <c:pt idx="1">
                  <c:v>1</c:v>
                </c:pt>
                <c:pt idx="2">
                  <c:v>0.90909090909090906</c:v>
                </c:pt>
                <c:pt idx="3">
                  <c:v>1</c:v>
                </c:pt>
                <c:pt idx="4">
                  <c:v>1</c:v>
                </c:pt>
                <c:pt idx="5">
                  <c:v>0.5</c:v>
                </c:pt>
              </c:numCache>
            </c:numRef>
          </c:val>
        </c:ser>
        <c:dLbls>
          <c:showLegendKey val="0"/>
          <c:showVal val="0"/>
          <c:showCatName val="0"/>
          <c:showSerName val="0"/>
          <c:showPercent val="0"/>
          <c:showBubbleSize val="0"/>
        </c:dLbls>
        <c:gapWidth val="150"/>
        <c:axId val="84271488"/>
        <c:axId val="84273024"/>
      </c:barChart>
      <c:catAx>
        <c:axId val="84271488"/>
        <c:scaling>
          <c:orientation val="maxMin"/>
        </c:scaling>
        <c:delete val="0"/>
        <c:axPos val="l"/>
        <c:majorTickMark val="out"/>
        <c:minorTickMark val="none"/>
        <c:tickLblPos val="nextTo"/>
        <c:txPr>
          <a:bodyPr/>
          <a:lstStyle/>
          <a:p>
            <a:pPr>
              <a:defRPr sz="800"/>
            </a:pPr>
            <a:endParaRPr lang="ja-JP"/>
          </a:p>
        </c:txPr>
        <c:crossAx val="84273024"/>
        <c:crosses val="autoZero"/>
        <c:auto val="1"/>
        <c:lblAlgn val="ctr"/>
        <c:lblOffset val="100"/>
        <c:noMultiLvlLbl val="0"/>
      </c:catAx>
      <c:valAx>
        <c:axId val="84273024"/>
        <c:scaling>
          <c:orientation val="minMax"/>
          <c:max val="1.5"/>
        </c:scaling>
        <c:delete val="0"/>
        <c:axPos val="t"/>
        <c:majorGridlines>
          <c:spPr>
            <a:ln>
              <a:prstDash val="sysDash"/>
            </a:ln>
          </c:spPr>
        </c:majorGridlines>
        <c:numFmt formatCode="0%" sourceLinked="1"/>
        <c:majorTickMark val="out"/>
        <c:minorTickMark val="none"/>
        <c:tickLblPos val="nextTo"/>
        <c:txPr>
          <a:bodyPr/>
          <a:lstStyle/>
          <a:p>
            <a:pPr>
              <a:defRPr sz="900"/>
            </a:pPr>
            <a:endParaRPr lang="ja-JP"/>
          </a:p>
        </c:txPr>
        <c:crossAx val="84271488"/>
        <c:crosses val="autoZero"/>
        <c:crossBetween val="between"/>
        <c:majorUnit val="0.5"/>
      </c:valAx>
    </c:plotArea>
    <c:plotVisOnly val="1"/>
    <c:dispBlanksAs val="gap"/>
    <c:showDLblsOverMax val="0"/>
  </c:chart>
  <c:txPr>
    <a:bodyPr/>
    <a:lstStyle/>
    <a:p>
      <a:pPr>
        <a:defRPr>
          <a:latin typeface="HGPｺﾞｼｯｸM" panose="020B0600000000000000" pitchFamily="50" charset="-128"/>
          <a:ea typeface="HGPｺﾞｼｯｸM" panose="020B0600000000000000" pitchFamily="50" charset="-128"/>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chemeClr val="accent2"/>
            </a:solidFill>
          </c:spPr>
          <c:invertIfNegative val="0"/>
          <c:cat>
            <c:strRef>
              <c:f>'集計 (2)'!$B$45:$B$50</c:f>
              <c:strCache>
                <c:ptCount val="6"/>
                <c:pt idx="0">
                  <c:v>70万人以上</c:v>
                </c:pt>
                <c:pt idx="1">
                  <c:v>30万人以上70万人未満</c:v>
                </c:pt>
                <c:pt idx="2">
                  <c:v>10万人以上30万人未満</c:v>
                </c:pt>
                <c:pt idx="3">
                  <c:v>5万人以上10万人未満</c:v>
                </c:pt>
                <c:pt idx="4">
                  <c:v>3万人以上5万人未満</c:v>
                </c:pt>
                <c:pt idx="5">
                  <c:v>1万人以上3万人未満</c:v>
                </c:pt>
              </c:strCache>
            </c:strRef>
          </c:cat>
          <c:val>
            <c:numRef>
              <c:f>'集計 (2)'!$AD$45:$AD$50</c:f>
              <c:numCache>
                <c:formatCode>0%</c:formatCode>
                <c:ptCount val="6"/>
                <c:pt idx="0">
                  <c:v>0.92565055762081783</c:v>
                </c:pt>
                <c:pt idx="1">
                  <c:v>0.78990731204943354</c:v>
                </c:pt>
                <c:pt idx="2">
                  <c:v>0.74447592067988666</c:v>
                </c:pt>
                <c:pt idx="3">
                  <c:v>0.67961165048543692</c:v>
                </c:pt>
                <c:pt idx="4">
                  <c:v>0.58904109589041098</c:v>
                </c:pt>
                <c:pt idx="5">
                  <c:v>0.65517241379310343</c:v>
                </c:pt>
              </c:numCache>
            </c:numRef>
          </c:val>
        </c:ser>
        <c:dLbls>
          <c:showLegendKey val="0"/>
          <c:showVal val="0"/>
          <c:showCatName val="0"/>
          <c:showSerName val="0"/>
          <c:showPercent val="0"/>
          <c:showBubbleSize val="0"/>
        </c:dLbls>
        <c:gapWidth val="150"/>
        <c:axId val="83891328"/>
        <c:axId val="83892864"/>
      </c:barChart>
      <c:catAx>
        <c:axId val="83891328"/>
        <c:scaling>
          <c:orientation val="maxMin"/>
        </c:scaling>
        <c:delete val="1"/>
        <c:axPos val="l"/>
        <c:majorTickMark val="out"/>
        <c:minorTickMark val="none"/>
        <c:tickLblPos val="nextTo"/>
        <c:crossAx val="83892864"/>
        <c:crosses val="autoZero"/>
        <c:auto val="1"/>
        <c:lblAlgn val="ctr"/>
        <c:lblOffset val="100"/>
        <c:noMultiLvlLbl val="0"/>
      </c:catAx>
      <c:valAx>
        <c:axId val="83892864"/>
        <c:scaling>
          <c:orientation val="minMax"/>
          <c:max val="1.5"/>
        </c:scaling>
        <c:delete val="0"/>
        <c:axPos val="t"/>
        <c:majorGridlines>
          <c:spPr>
            <a:ln>
              <a:prstDash val="sysDash"/>
            </a:ln>
          </c:spPr>
        </c:majorGridlines>
        <c:numFmt formatCode="0%" sourceLinked="1"/>
        <c:majorTickMark val="out"/>
        <c:minorTickMark val="none"/>
        <c:tickLblPos val="nextTo"/>
        <c:txPr>
          <a:bodyPr/>
          <a:lstStyle/>
          <a:p>
            <a:pPr>
              <a:defRPr sz="900"/>
            </a:pPr>
            <a:endParaRPr lang="ja-JP"/>
          </a:p>
        </c:txPr>
        <c:crossAx val="83891328"/>
        <c:crosses val="autoZero"/>
        <c:crossBetween val="between"/>
      </c:valAx>
    </c:plotArea>
    <c:plotVisOnly val="1"/>
    <c:dispBlanksAs val="gap"/>
    <c:showDLblsOverMax val="0"/>
  </c:chart>
  <c:txPr>
    <a:bodyPr/>
    <a:lstStyle/>
    <a:p>
      <a:pPr>
        <a:defRPr>
          <a:latin typeface="HGPｺﾞｼｯｸM" panose="020B0600000000000000" pitchFamily="50" charset="-128"/>
          <a:ea typeface="HGPｺﾞｼｯｸM" panose="020B0600000000000000" pitchFamily="50" charset="-128"/>
        </a:defRPr>
      </a:pPr>
      <a:endParaRPr lang="ja-JP"/>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chemeClr val="accent2"/>
            </a:solidFill>
          </c:spPr>
          <c:invertIfNegative val="0"/>
          <c:cat>
            <c:strRef>
              <c:f>'集計 (2)'!$B$45:$B$50</c:f>
              <c:strCache>
                <c:ptCount val="6"/>
                <c:pt idx="0">
                  <c:v>70万人以上</c:v>
                </c:pt>
                <c:pt idx="1">
                  <c:v>30万人以上70万人未満</c:v>
                </c:pt>
                <c:pt idx="2">
                  <c:v>10万人以上30万人未満</c:v>
                </c:pt>
                <c:pt idx="3">
                  <c:v>5万人以上10万人未満</c:v>
                </c:pt>
                <c:pt idx="4">
                  <c:v>3万人以上5万人未満</c:v>
                </c:pt>
                <c:pt idx="5">
                  <c:v>1万人以上3万人未満</c:v>
                </c:pt>
              </c:strCache>
            </c:strRef>
          </c:cat>
          <c:val>
            <c:numRef>
              <c:f>'集計 (2)'!$R$45:$R$50</c:f>
              <c:numCache>
                <c:formatCode>0%</c:formatCode>
                <c:ptCount val="6"/>
                <c:pt idx="0">
                  <c:v>1.0909090909090908</c:v>
                </c:pt>
                <c:pt idx="1">
                  <c:v>1.4285714285714286</c:v>
                </c:pt>
                <c:pt idx="2">
                  <c:v>0.94117647058823528</c:v>
                </c:pt>
                <c:pt idx="3">
                  <c:v>1</c:v>
                </c:pt>
                <c:pt idx="4">
                  <c:v>0</c:v>
                </c:pt>
                <c:pt idx="5">
                  <c:v>0.5</c:v>
                </c:pt>
              </c:numCache>
            </c:numRef>
          </c:val>
        </c:ser>
        <c:dLbls>
          <c:showLegendKey val="0"/>
          <c:showVal val="0"/>
          <c:showCatName val="0"/>
          <c:showSerName val="0"/>
          <c:showPercent val="0"/>
          <c:showBubbleSize val="0"/>
        </c:dLbls>
        <c:gapWidth val="150"/>
        <c:axId val="83924864"/>
        <c:axId val="83926400"/>
      </c:barChart>
      <c:catAx>
        <c:axId val="83924864"/>
        <c:scaling>
          <c:orientation val="maxMin"/>
        </c:scaling>
        <c:delete val="0"/>
        <c:axPos val="l"/>
        <c:majorTickMark val="out"/>
        <c:minorTickMark val="none"/>
        <c:tickLblPos val="nextTo"/>
        <c:txPr>
          <a:bodyPr/>
          <a:lstStyle/>
          <a:p>
            <a:pPr>
              <a:defRPr sz="800"/>
            </a:pPr>
            <a:endParaRPr lang="ja-JP"/>
          </a:p>
        </c:txPr>
        <c:crossAx val="83926400"/>
        <c:crosses val="autoZero"/>
        <c:auto val="1"/>
        <c:lblAlgn val="ctr"/>
        <c:lblOffset val="100"/>
        <c:noMultiLvlLbl val="0"/>
      </c:catAx>
      <c:valAx>
        <c:axId val="83926400"/>
        <c:scaling>
          <c:orientation val="minMax"/>
          <c:max val="1.5"/>
          <c:min val="0"/>
        </c:scaling>
        <c:delete val="0"/>
        <c:axPos val="t"/>
        <c:majorGridlines>
          <c:spPr>
            <a:ln>
              <a:prstDash val="sysDash"/>
            </a:ln>
          </c:spPr>
        </c:majorGridlines>
        <c:numFmt formatCode="0%" sourceLinked="1"/>
        <c:majorTickMark val="out"/>
        <c:minorTickMark val="none"/>
        <c:tickLblPos val="nextTo"/>
        <c:txPr>
          <a:bodyPr/>
          <a:lstStyle/>
          <a:p>
            <a:pPr>
              <a:defRPr sz="900"/>
            </a:pPr>
            <a:endParaRPr lang="ja-JP"/>
          </a:p>
        </c:txPr>
        <c:crossAx val="83924864"/>
        <c:crosses val="autoZero"/>
        <c:crossBetween val="between"/>
        <c:majorUnit val="0.5"/>
      </c:valAx>
    </c:plotArea>
    <c:plotVisOnly val="1"/>
    <c:dispBlanksAs val="gap"/>
    <c:showDLblsOverMax val="0"/>
  </c:chart>
  <c:txPr>
    <a:bodyPr/>
    <a:lstStyle/>
    <a:p>
      <a:pPr>
        <a:defRPr>
          <a:latin typeface="HGPｺﾞｼｯｸM" panose="020B0600000000000000" pitchFamily="50" charset="-128"/>
          <a:ea typeface="HGPｺﾞｼｯｸM" panose="020B0600000000000000" pitchFamily="50" charset="-128"/>
        </a:defRPr>
      </a:pPr>
      <a:endParaRPr lang="ja-JP"/>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84909909909909"/>
          <c:y val="0.11201969622422905"/>
          <c:w val="0.80905630630630632"/>
          <c:h val="0.83254995476693061"/>
        </c:manualLayout>
      </c:layout>
      <c:barChart>
        <c:barDir val="bar"/>
        <c:grouping val="clustered"/>
        <c:varyColors val="0"/>
        <c:ser>
          <c:idx val="0"/>
          <c:order val="0"/>
          <c:spPr>
            <a:solidFill>
              <a:schemeClr val="accent2"/>
            </a:solidFill>
          </c:spPr>
          <c:invertIfNegative val="0"/>
          <c:cat>
            <c:strRef>
              <c:f>'集計 (2)'!$B$45:$B$50</c:f>
              <c:strCache>
                <c:ptCount val="6"/>
                <c:pt idx="0">
                  <c:v>70万人以上</c:v>
                </c:pt>
                <c:pt idx="1">
                  <c:v>30万人以上70万人未満</c:v>
                </c:pt>
                <c:pt idx="2">
                  <c:v>10万人以上30万人未満</c:v>
                </c:pt>
                <c:pt idx="3">
                  <c:v>5万人以上10万人未満</c:v>
                </c:pt>
                <c:pt idx="4">
                  <c:v>3万人以上5万人未満</c:v>
                </c:pt>
                <c:pt idx="5">
                  <c:v>1万人以上3万人未満</c:v>
                </c:pt>
              </c:strCache>
            </c:strRef>
          </c:cat>
          <c:val>
            <c:numRef>
              <c:f>'集計 (2)'!$U$45:$U$50</c:f>
              <c:numCache>
                <c:formatCode>0%</c:formatCode>
                <c:ptCount val="6"/>
                <c:pt idx="0">
                  <c:v>0.94117647058823528</c:v>
                </c:pt>
                <c:pt idx="1">
                  <c:v>0.87692307692307692</c:v>
                </c:pt>
                <c:pt idx="2">
                  <c:v>0.74509803921568629</c:v>
                </c:pt>
                <c:pt idx="3">
                  <c:v>0.73684210526315785</c:v>
                </c:pt>
                <c:pt idx="4">
                  <c:v>1</c:v>
                </c:pt>
                <c:pt idx="5">
                  <c:v>1</c:v>
                </c:pt>
              </c:numCache>
            </c:numRef>
          </c:val>
        </c:ser>
        <c:dLbls>
          <c:showLegendKey val="0"/>
          <c:showVal val="0"/>
          <c:showCatName val="0"/>
          <c:showSerName val="0"/>
          <c:showPercent val="0"/>
          <c:showBubbleSize val="0"/>
        </c:dLbls>
        <c:gapWidth val="150"/>
        <c:axId val="83937920"/>
        <c:axId val="84033920"/>
      </c:barChart>
      <c:catAx>
        <c:axId val="83937920"/>
        <c:scaling>
          <c:orientation val="maxMin"/>
        </c:scaling>
        <c:delete val="1"/>
        <c:axPos val="l"/>
        <c:majorTickMark val="out"/>
        <c:minorTickMark val="none"/>
        <c:tickLblPos val="nextTo"/>
        <c:crossAx val="84033920"/>
        <c:crosses val="autoZero"/>
        <c:auto val="1"/>
        <c:lblAlgn val="ctr"/>
        <c:lblOffset val="100"/>
        <c:noMultiLvlLbl val="0"/>
      </c:catAx>
      <c:valAx>
        <c:axId val="84033920"/>
        <c:scaling>
          <c:orientation val="minMax"/>
          <c:max val="1.5"/>
        </c:scaling>
        <c:delete val="0"/>
        <c:axPos val="t"/>
        <c:majorGridlines>
          <c:spPr>
            <a:ln>
              <a:prstDash val="sysDash"/>
            </a:ln>
          </c:spPr>
        </c:majorGridlines>
        <c:numFmt formatCode="0%" sourceLinked="1"/>
        <c:majorTickMark val="out"/>
        <c:minorTickMark val="none"/>
        <c:tickLblPos val="nextTo"/>
        <c:txPr>
          <a:bodyPr/>
          <a:lstStyle/>
          <a:p>
            <a:pPr>
              <a:defRPr sz="900"/>
            </a:pPr>
            <a:endParaRPr lang="ja-JP"/>
          </a:p>
        </c:txPr>
        <c:crossAx val="83937920"/>
        <c:crosses val="autoZero"/>
        <c:crossBetween val="between"/>
      </c:valAx>
    </c:plotArea>
    <c:plotVisOnly val="1"/>
    <c:dispBlanksAs val="gap"/>
    <c:showDLblsOverMax val="0"/>
  </c:chart>
  <c:txPr>
    <a:bodyPr/>
    <a:lstStyle/>
    <a:p>
      <a:pPr>
        <a:defRPr>
          <a:latin typeface="HGPｺﾞｼｯｸM" panose="020B0600000000000000" pitchFamily="50" charset="-128"/>
          <a:ea typeface="HGPｺﾞｼｯｸM" panose="020B0600000000000000" pitchFamily="50" charset="-128"/>
        </a:defRPr>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19612635633078E-2"/>
          <c:y val="0.15941462715081925"/>
          <c:w val="0.86259992275990494"/>
          <c:h val="0.75569500720687"/>
        </c:manualLayout>
      </c:layout>
      <c:barChart>
        <c:barDir val="bar"/>
        <c:grouping val="clustered"/>
        <c:varyColors val="0"/>
        <c:ser>
          <c:idx val="0"/>
          <c:order val="0"/>
          <c:spPr>
            <a:solidFill>
              <a:schemeClr val="accent2"/>
            </a:solidFill>
          </c:spPr>
          <c:invertIfNegative val="0"/>
          <c:cat>
            <c:strRef>
              <c:f>'集計 (2)'!$B$45:$B$50</c:f>
              <c:strCache>
                <c:ptCount val="6"/>
                <c:pt idx="0">
                  <c:v>70万人以上</c:v>
                </c:pt>
                <c:pt idx="1">
                  <c:v>30万人以上70万人未満</c:v>
                </c:pt>
                <c:pt idx="2">
                  <c:v>10万人以上30万人未満</c:v>
                </c:pt>
                <c:pt idx="3">
                  <c:v>5万人以上10万人未満</c:v>
                </c:pt>
                <c:pt idx="4">
                  <c:v>3万人以上5万人未満</c:v>
                </c:pt>
                <c:pt idx="5">
                  <c:v>1万人以上3万人未満</c:v>
                </c:pt>
              </c:strCache>
            </c:strRef>
          </c:cat>
          <c:val>
            <c:numRef>
              <c:f>'集計 (2)'!$O$45:$O$50</c:f>
              <c:numCache>
                <c:formatCode>0%</c:formatCode>
                <c:ptCount val="6"/>
                <c:pt idx="0">
                  <c:v>0.96969696969696972</c:v>
                </c:pt>
                <c:pt idx="1">
                  <c:v>1.0526315789473684</c:v>
                </c:pt>
                <c:pt idx="2">
                  <c:v>1.0384615384615385</c:v>
                </c:pt>
                <c:pt idx="3">
                  <c:v>1.4</c:v>
                </c:pt>
                <c:pt idx="4">
                  <c:v>1</c:v>
                </c:pt>
                <c:pt idx="5">
                  <c:v>0</c:v>
                </c:pt>
              </c:numCache>
            </c:numRef>
          </c:val>
        </c:ser>
        <c:dLbls>
          <c:showLegendKey val="0"/>
          <c:showVal val="0"/>
          <c:showCatName val="0"/>
          <c:showSerName val="0"/>
          <c:showPercent val="0"/>
          <c:showBubbleSize val="0"/>
        </c:dLbls>
        <c:gapWidth val="150"/>
        <c:axId val="84041088"/>
        <c:axId val="84063360"/>
      </c:barChart>
      <c:catAx>
        <c:axId val="84041088"/>
        <c:scaling>
          <c:orientation val="maxMin"/>
        </c:scaling>
        <c:delete val="1"/>
        <c:axPos val="l"/>
        <c:majorTickMark val="out"/>
        <c:minorTickMark val="none"/>
        <c:tickLblPos val="nextTo"/>
        <c:crossAx val="84063360"/>
        <c:crosses val="autoZero"/>
        <c:auto val="1"/>
        <c:lblAlgn val="ctr"/>
        <c:lblOffset val="100"/>
        <c:noMultiLvlLbl val="0"/>
      </c:catAx>
      <c:valAx>
        <c:axId val="84063360"/>
        <c:scaling>
          <c:orientation val="minMax"/>
          <c:max val="1.5"/>
          <c:min val="0"/>
        </c:scaling>
        <c:delete val="0"/>
        <c:axPos val="t"/>
        <c:majorGridlines>
          <c:spPr>
            <a:ln>
              <a:prstDash val="sysDash"/>
            </a:ln>
          </c:spPr>
        </c:majorGridlines>
        <c:numFmt formatCode="0%" sourceLinked="1"/>
        <c:majorTickMark val="out"/>
        <c:minorTickMark val="none"/>
        <c:tickLblPos val="nextTo"/>
        <c:txPr>
          <a:bodyPr/>
          <a:lstStyle/>
          <a:p>
            <a:pPr>
              <a:defRPr sz="900"/>
            </a:pPr>
            <a:endParaRPr lang="ja-JP"/>
          </a:p>
        </c:txPr>
        <c:crossAx val="84041088"/>
        <c:crosses val="autoZero"/>
        <c:crossBetween val="between"/>
        <c:majorUnit val="0.5"/>
      </c:valAx>
    </c:plotArea>
    <c:plotVisOnly val="1"/>
    <c:dispBlanksAs val="gap"/>
    <c:showDLblsOverMax val="0"/>
  </c:chart>
  <c:txPr>
    <a:bodyPr/>
    <a:lstStyle/>
    <a:p>
      <a:pPr>
        <a:defRPr>
          <a:latin typeface="HGPｺﾞｼｯｸM" panose="020B0600000000000000" pitchFamily="50" charset="-128"/>
          <a:ea typeface="HGPｺﾞｼｯｸM" panose="020B0600000000000000" pitchFamily="50" charset="-128"/>
        </a:defRPr>
      </a:pPr>
      <a:endParaRPr lang="ja-JP"/>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Sheet1!$B$1</c:f>
              <c:strCache>
                <c:ptCount val="1"/>
                <c:pt idx="0">
                  <c:v>列1</c:v>
                </c:pt>
              </c:strCache>
            </c:strRef>
          </c:tx>
          <c:invertIfNegative val="0"/>
          <c:dLbls>
            <c:txPr>
              <a:bodyPr/>
              <a:lstStyle/>
              <a:p>
                <a:pPr>
                  <a:defRPr sz="1000"/>
                </a:pPr>
                <a:endParaRPr lang="ja-JP"/>
              </a:p>
            </c:txPr>
            <c:showLegendKey val="0"/>
            <c:showVal val="1"/>
            <c:showCatName val="0"/>
            <c:showSerName val="0"/>
            <c:showPercent val="0"/>
            <c:showBubbleSize val="0"/>
            <c:showLeaderLines val="0"/>
          </c:dLbls>
          <c:cat>
            <c:strRef>
              <c:f>Sheet1!$A$2:$A$7</c:f>
              <c:strCache>
                <c:ptCount val="6"/>
                <c:pt idx="0">
                  <c:v>H26</c:v>
                </c:pt>
                <c:pt idx="1">
                  <c:v>H25</c:v>
                </c:pt>
                <c:pt idx="2">
                  <c:v>H24</c:v>
                </c:pt>
                <c:pt idx="3">
                  <c:v>H23</c:v>
                </c:pt>
                <c:pt idx="4">
                  <c:v>H22</c:v>
                </c:pt>
                <c:pt idx="5">
                  <c:v>H21</c:v>
                </c:pt>
              </c:strCache>
            </c:strRef>
          </c:cat>
          <c:val>
            <c:numRef>
              <c:f>Sheet1!$B$2:$B$7</c:f>
              <c:numCache>
                <c:formatCode>0.00_ </c:formatCode>
                <c:ptCount val="6"/>
                <c:pt idx="0">
                  <c:v>7.56</c:v>
                </c:pt>
                <c:pt idx="1">
                  <c:v>7.52</c:v>
                </c:pt>
                <c:pt idx="2">
                  <c:v>7.45</c:v>
                </c:pt>
                <c:pt idx="3">
                  <c:v>7.36</c:v>
                </c:pt>
                <c:pt idx="4">
                  <c:v>7.25</c:v>
                </c:pt>
                <c:pt idx="5">
                  <c:v>7.1</c:v>
                </c:pt>
              </c:numCache>
            </c:numRef>
          </c:val>
        </c:ser>
        <c:dLbls>
          <c:showLegendKey val="0"/>
          <c:showVal val="0"/>
          <c:showCatName val="0"/>
          <c:showSerName val="0"/>
          <c:showPercent val="0"/>
          <c:showBubbleSize val="0"/>
        </c:dLbls>
        <c:gapWidth val="150"/>
        <c:axId val="84095744"/>
        <c:axId val="84097280"/>
      </c:barChart>
      <c:catAx>
        <c:axId val="84095744"/>
        <c:scaling>
          <c:orientation val="minMax"/>
        </c:scaling>
        <c:delete val="0"/>
        <c:axPos val="l"/>
        <c:majorTickMark val="out"/>
        <c:minorTickMark val="none"/>
        <c:tickLblPos val="nextTo"/>
        <c:txPr>
          <a:bodyPr/>
          <a:lstStyle/>
          <a:p>
            <a:pPr>
              <a:defRPr sz="1100"/>
            </a:pPr>
            <a:endParaRPr lang="ja-JP"/>
          </a:p>
        </c:txPr>
        <c:crossAx val="84097280"/>
        <c:crosses val="autoZero"/>
        <c:auto val="1"/>
        <c:lblAlgn val="ctr"/>
        <c:lblOffset val="100"/>
        <c:noMultiLvlLbl val="0"/>
      </c:catAx>
      <c:valAx>
        <c:axId val="84097280"/>
        <c:scaling>
          <c:orientation val="minMax"/>
        </c:scaling>
        <c:delete val="0"/>
        <c:axPos val="b"/>
        <c:majorGridlines/>
        <c:numFmt formatCode="0.00_ " sourceLinked="1"/>
        <c:majorTickMark val="out"/>
        <c:minorTickMark val="none"/>
        <c:tickLblPos val="high"/>
        <c:txPr>
          <a:bodyPr/>
          <a:lstStyle/>
          <a:p>
            <a:pPr>
              <a:defRPr sz="1050"/>
            </a:pPr>
            <a:endParaRPr lang="ja-JP"/>
          </a:p>
        </c:txPr>
        <c:crossAx val="84095744"/>
        <c:crosses val="autoZero"/>
        <c:crossBetween val="between"/>
        <c:majorUnit val="0.2"/>
      </c:valAx>
    </c:plotArea>
    <c:plotVisOnly val="1"/>
    <c:dispBlanksAs val="gap"/>
    <c:showDLblsOverMax val="0"/>
  </c:chart>
  <c:txPr>
    <a:bodyPr/>
    <a:lstStyle/>
    <a:p>
      <a:pPr>
        <a:defRPr sz="1800"/>
      </a:pPr>
      <a:endParaRPr lang="ja-JP"/>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1302573945684522"/>
          <c:y val="5.4695192734974973E-2"/>
          <c:w val="0.80785379638668986"/>
          <c:h val="0.81609181901646533"/>
        </c:manualLayout>
      </c:layout>
      <c:barChart>
        <c:barDir val="bar"/>
        <c:grouping val="clustered"/>
        <c:varyColors val="0"/>
        <c:ser>
          <c:idx val="0"/>
          <c:order val="0"/>
          <c:tx>
            <c:strRef>
              <c:f>Sheet1!$B$1</c:f>
              <c:strCache>
                <c:ptCount val="1"/>
                <c:pt idx="0">
                  <c:v>列1</c:v>
                </c:pt>
              </c:strCache>
            </c:strRef>
          </c:tx>
          <c:invertIfNegative val="0"/>
          <c:dLbls>
            <c:txPr>
              <a:bodyPr/>
              <a:lstStyle/>
              <a:p>
                <a:pPr>
                  <a:defRPr sz="1000"/>
                </a:pPr>
                <a:endParaRPr lang="ja-JP"/>
              </a:p>
            </c:txPr>
            <c:showLegendKey val="0"/>
            <c:showVal val="1"/>
            <c:showCatName val="0"/>
            <c:showSerName val="0"/>
            <c:showPercent val="0"/>
            <c:showBubbleSize val="0"/>
            <c:showLeaderLines val="0"/>
          </c:dLbls>
          <c:cat>
            <c:strRef>
              <c:f>Sheet1!$A$2:$A$7</c:f>
              <c:strCache>
                <c:ptCount val="6"/>
                <c:pt idx="0">
                  <c:v>H26</c:v>
                </c:pt>
                <c:pt idx="1">
                  <c:v>H25</c:v>
                </c:pt>
                <c:pt idx="2">
                  <c:v>H24</c:v>
                </c:pt>
                <c:pt idx="3">
                  <c:v>H23</c:v>
                </c:pt>
                <c:pt idx="4">
                  <c:v>H22</c:v>
                </c:pt>
                <c:pt idx="5">
                  <c:v>H21</c:v>
                </c:pt>
              </c:strCache>
            </c:strRef>
          </c:cat>
          <c:val>
            <c:numRef>
              <c:f>Sheet1!$B$2:$B$7</c:f>
              <c:numCache>
                <c:formatCode>0.0_ </c:formatCode>
                <c:ptCount val="6"/>
                <c:pt idx="0">
                  <c:v>36.200000000000003</c:v>
                </c:pt>
                <c:pt idx="1">
                  <c:v>35.9</c:v>
                </c:pt>
                <c:pt idx="2">
                  <c:v>34.799999999999997</c:v>
                </c:pt>
                <c:pt idx="3">
                  <c:v>33.799999999999997</c:v>
                </c:pt>
                <c:pt idx="4">
                  <c:v>32.6</c:v>
                </c:pt>
                <c:pt idx="5">
                  <c:v>31.1</c:v>
                </c:pt>
              </c:numCache>
            </c:numRef>
          </c:val>
        </c:ser>
        <c:dLbls>
          <c:showLegendKey val="0"/>
          <c:showVal val="0"/>
          <c:showCatName val="0"/>
          <c:showSerName val="0"/>
          <c:showPercent val="0"/>
          <c:showBubbleSize val="0"/>
        </c:dLbls>
        <c:gapWidth val="150"/>
        <c:axId val="84367232"/>
        <c:axId val="84368768"/>
      </c:barChart>
      <c:catAx>
        <c:axId val="84367232"/>
        <c:scaling>
          <c:orientation val="minMax"/>
        </c:scaling>
        <c:delete val="0"/>
        <c:axPos val="l"/>
        <c:majorTickMark val="out"/>
        <c:minorTickMark val="none"/>
        <c:tickLblPos val="nextTo"/>
        <c:txPr>
          <a:bodyPr/>
          <a:lstStyle/>
          <a:p>
            <a:pPr>
              <a:defRPr sz="1100"/>
            </a:pPr>
            <a:endParaRPr lang="ja-JP"/>
          </a:p>
        </c:txPr>
        <c:crossAx val="84368768"/>
        <c:crosses val="autoZero"/>
        <c:auto val="1"/>
        <c:lblAlgn val="ctr"/>
        <c:lblOffset val="100"/>
        <c:noMultiLvlLbl val="0"/>
      </c:catAx>
      <c:valAx>
        <c:axId val="84368768"/>
        <c:scaling>
          <c:orientation val="minMax"/>
          <c:max val="37"/>
          <c:min val="28"/>
        </c:scaling>
        <c:delete val="0"/>
        <c:axPos val="b"/>
        <c:majorGridlines/>
        <c:numFmt formatCode="0.0_ " sourceLinked="1"/>
        <c:majorTickMark val="out"/>
        <c:minorTickMark val="none"/>
        <c:tickLblPos val="high"/>
        <c:txPr>
          <a:bodyPr/>
          <a:lstStyle/>
          <a:p>
            <a:pPr>
              <a:defRPr sz="1050"/>
            </a:pPr>
            <a:endParaRPr lang="ja-JP"/>
          </a:p>
        </c:txPr>
        <c:crossAx val="84367232"/>
        <c:crosses val="autoZero"/>
        <c:crossBetween val="between"/>
        <c:majorUnit val="2"/>
      </c:valAx>
    </c:plotArea>
    <c:plotVisOnly val="1"/>
    <c:dispBlanksAs val="gap"/>
    <c:showDLblsOverMax val="0"/>
  </c:chart>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3758663244730062"/>
          <c:y val="0"/>
        </c:manualLayout>
      </c:layout>
      <c:overlay val="0"/>
      <c:txPr>
        <a:bodyPr/>
        <a:lstStyle/>
        <a:p>
          <a:pPr>
            <a:defRPr sz="1400">
              <a:latin typeface="HGPｺﾞｼｯｸM" panose="020B0600000000000000" pitchFamily="50" charset="-128"/>
              <a:ea typeface="HGPｺﾞｼｯｸM" panose="020B0600000000000000" pitchFamily="50" charset="-128"/>
            </a:defRPr>
          </a:pPr>
          <a:endParaRPr lang="ja-JP"/>
        </a:p>
      </c:txPr>
    </c:title>
    <c:autoTitleDeleted val="0"/>
    <c:plotArea>
      <c:layout>
        <c:manualLayout>
          <c:layoutTarget val="inner"/>
          <c:xMode val="edge"/>
          <c:yMode val="edge"/>
          <c:x val="0.13868960828477789"/>
          <c:y val="9.3993146689997087E-2"/>
          <c:w val="0.82828607333526227"/>
          <c:h val="0.77442257217847765"/>
        </c:manualLayout>
      </c:layout>
      <c:barChart>
        <c:barDir val="col"/>
        <c:grouping val="clustered"/>
        <c:varyColors val="0"/>
        <c:ser>
          <c:idx val="0"/>
          <c:order val="0"/>
          <c:tx>
            <c:strRef>
              <c:f>Sheet2!$F$4</c:f>
              <c:strCache>
                <c:ptCount val="1"/>
                <c:pt idx="0">
                  <c:v>救急</c:v>
                </c:pt>
              </c:strCache>
            </c:strRef>
          </c:tx>
          <c:spPr>
            <a:solidFill>
              <a:schemeClr val="accent6">
                <a:lumMod val="75000"/>
              </a:schemeClr>
            </a:solidFill>
          </c:spPr>
          <c:invertIfNegative val="0"/>
          <c:dLbls>
            <c:dLbl>
              <c:idx val="0"/>
              <c:layout/>
              <c:showLegendKey val="0"/>
              <c:showVal val="1"/>
              <c:showCatName val="0"/>
              <c:showSerName val="0"/>
              <c:showPercent val="0"/>
              <c:showBubbleSize val="0"/>
            </c:dLbl>
            <c:dLbl>
              <c:idx val="6"/>
              <c:layout/>
              <c:showLegendKey val="0"/>
              <c:showVal val="1"/>
              <c:showCatName val="0"/>
              <c:showSerName val="0"/>
              <c:showPercent val="0"/>
              <c:showBubbleSize val="0"/>
            </c:dLbl>
            <c:showLegendKey val="0"/>
            <c:showVal val="0"/>
            <c:showCatName val="0"/>
            <c:showSerName val="0"/>
            <c:showPercent val="0"/>
            <c:showBubbleSize val="0"/>
          </c:dLbls>
          <c:cat>
            <c:strRef>
              <c:f>Sheet2!$A$5:$A$11</c:f>
              <c:strCache>
                <c:ptCount val="7"/>
                <c:pt idx="0">
                  <c:v>平成20年</c:v>
                </c:pt>
                <c:pt idx="1">
                  <c:v>平成21年</c:v>
                </c:pt>
                <c:pt idx="2">
                  <c:v>平成22年</c:v>
                </c:pt>
                <c:pt idx="3">
                  <c:v>平成23年</c:v>
                </c:pt>
                <c:pt idx="4">
                  <c:v>平成24年</c:v>
                </c:pt>
                <c:pt idx="5">
                  <c:v>平成25年</c:v>
                </c:pt>
                <c:pt idx="6">
                  <c:v>平成26年</c:v>
                </c:pt>
              </c:strCache>
            </c:strRef>
          </c:cat>
          <c:val>
            <c:numRef>
              <c:f>Sheet2!$F$5:$F$11</c:f>
              <c:numCache>
                <c:formatCode>General</c:formatCode>
                <c:ptCount val="7"/>
                <c:pt idx="0">
                  <c:v>471280</c:v>
                </c:pt>
                <c:pt idx="1">
                  <c:v>478046</c:v>
                </c:pt>
                <c:pt idx="2">
                  <c:v>500218</c:v>
                </c:pt>
                <c:pt idx="3">
                  <c:v>516007</c:v>
                </c:pt>
                <c:pt idx="4">
                  <c:v>528878</c:v>
                </c:pt>
                <c:pt idx="5">
                  <c:v>537579</c:v>
                </c:pt>
                <c:pt idx="6">
                  <c:v>543967</c:v>
                </c:pt>
              </c:numCache>
            </c:numRef>
          </c:val>
        </c:ser>
        <c:dLbls>
          <c:showLegendKey val="0"/>
          <c:showVal val="0"/>
          <c:showCatName val="0"/>
          <c:showSerName val="0"/>
          <c:showPercent val="0"/>
          <c:showBubbleSize val="0"/>
        </c:dLbls>
        <c:gapWidth val="137"/>
        <c:axId val="80991744"/>
        <c:axId val="80993280"/>
      </c:barChart>
      <c:catAx>
        <c:axId val="80991744"/>
        <c:scaling>
          <c:orientation val="minMax"/>
        </c:scaling>
        <c:delete val="1"/>
        <c:axPos val="b"/>
        <c:majorTickMark val="out"/>
        <c:minorTickMark val="none"/>
        <c:tickLblPos val="nextTo"/>
        <c:crossAx val="80993280"/>
        <c:crosses val="autoZero"/>
        <c:auto val="1"/>
        <c:lblAlgn val="ctr"/>
        <c:lblOffset val="100"/>
        <c:noMultiLvlLbl val="0"/>
      </c:catAx>
      <c:valAx>
        <c:axId val="80993280"/>
        <c:scaling>
          <c:orientation val="minMax"/>
        </c:scaling>
        <c:delete val="0"/>
        <c:axPos val="l"/>
        <c:majorGridlines>
          <c:spPr>
            <a:ln>
              <a:solidFill>
                <a:schemeClr val="bg1">
                  <a:lumMod val="85000"/>
                </a:schemeClr>
              </a:solidFill>
            </a:ln>
          </c:spPr>
        </c:majorGridlines>
        <c:numFmt formatCode="General" sourceLinked="1"/>
        <c:majorTickMark val="out"/>
        <c:minorTickMark val="none"/>
        <c:tickLblPos val="nextTo"/>
        <c:txPr>
          <a:bodyPr/>
          <a:lstStyle/>
          <a:p>
            <a:pPr>
              <a:defRPr>
                <a:latin typeface="HGPｺﾞｼｯｸM" panose="020B0600000000000000" pitchFamily="50" charset="-128"/>
                <a:ea typeface="HGPｺﾞｼｯｸM" panose="020B0600000000000000" pitchFamily="50" charset="-128"/>
              </a:defRPr>
            </a:pPr>
            <a:endParaRPr lang="ja-JP"/>
          </a:p>
        </c:txPr>
        <c:crossAx val="8099174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7775928336004994"/>
          <c:y val="7.1237376400347325E-3"/>
        </c:manualLayout>
      </c:layout>
      <c:overlay val="0"/>
      <c:txPr>
        <a:bodyPr/>
        <a:lstStyle/>
        <a:p>
          <a:pPr>
            <a:defRPr sz="1400">
              <a:latin typeface="HGPｺﾞｼｯｸM" panose="020B0600000000000000" pitchFamily="50" charset="-128"/>
              <a:ea typeface="HGPｺﾞｼｯｸM" panose="020B0600000000000000" pitchFamily="50" charset="-128"/>
            </a:defRPr>
          </a:pPr>
          <a:endParaRPr lang="ja-JP"/>
        </a:p>
      </c:txPr>
    </c:title>
    <c:autoTitleDeleted val="0"/>
    <c:plotArea>
      <c:layout>
        <c:manualLayout>
          <c:layoutTarget val="inner"/>
          <c:xMode val="edge"/>
          <c:yMode val="edge"/>
          <c:x val="0.10575131262766869"/>
          <c:y val="0.1526995347950322"/>
          <c:w val="0.86198581773210736"/>
          <c:h val="0.74332687448999912"/>
        </c:manualLayout>
      </c:layout>
      <c:barChart>
        <c:barDir val="col"/>
        <c:grouping val="clustered"/>
        <c:varyColors val="0"/>
        <c:ser>
          <c:idx val="0"/>
          <c:order val="0"/>
          <c:tx>
            <c:strRef>
              <c:f>Sheet2!$G$4</c:f>
              <c:strCache>
                <c:ptCount val="1"/>
                <c:pt idx="0">
                  <c:v>救助活動</c:v>
                </c:pt>
              </c:strCache>
            </c:strRef>
          </c:tx>
          <c:spPr>
            <a:solidFill>
              <a:schemeClr val="accent6">
                <a:lumMod val="75000"/>
              </a:schemeClr>
            </a:solidFill>
          </c:spPr>
          <c:invertIfNegative val="0"/>
          <c:dLbls>
            <c:dLbl>
              <c:idx val="0"/>
              <c:layout/>
              <c:showLegendKey val="0"/>
              <c:showVal val="1"/>
              <c:showCatName val="0"/>
              <c:showSerName val="0"/>
              <c:showPercent val="0"/>
              <c:showBubbleSize val="0"/>
            </c:dLbl>
            <c:dLbl>
              <c:idx val="6"/>
              <c:layout/>
              <c:showLegendKey val="0"/>
              <c:showVal val="1"/>
              <c:showCatName val="0"/>
              <c:showSerName val="0"/>
              <c:showPercent val="0"/>
              <c:showBubbleSize val="0"/>
            </c:dLbl>
            <c:showLegendKey val="0"/>
            <c:showVal val="0"/>
            <c:showCatName val="0"/>
            <c:showSerName val="0"/>
            <c:showPercent val="0"/>
            <c:showBubbleSize val="0"/>
          </c:dLbls>
          <c:cat>
            <c:strRef>
              <c:f>Sheet2!$A$5:$A$11</c:f>
              <c:strCache>
                <c:ptCount val="7"/>
                <c:pt idx="0">
                  <c:v>平成20年</c:v>
                </c:pt>
                <c:pt idx="1">
                  <c:v>平成21年</c:v>
                </c:pt>
                <c:pt idx="2">
                  <c:v>平成22年</c:v>
                </c:pt>
                <c:pt idx="3">
                  <c:v>平成23年</c:v>
                </c:pt>
                <c:pt idx="4">
                  <c:v>平成24年</c:v>
                </c:pt>
                <c:pt idx="5">
                  <c:v>平成25年</c:v>
                </c:pt>
                <c:pt idx="6">
                  <c:v>平成26年</c:v>
                </c:pt>
              </c:strCache>
            </c:strRef>
          </c:cat>
          <c:val>
            <c:numRef>
              <c:f>Sheet2!$G$5:$G$11</c:f>
              <c:numCache>
                <c:formatCode>General</c:formatCode>
                <c:ptCount val="7"/>
                <c:pt idx="0">
                  <c:v>5352</c:v>
                </c:pt>
                <c:pt idx="1">
                  <c:v>5405</c:v>
                </c:pt>
                <c:pt idx="2">
                  <c:v>6320</c:v>
                </c:pt>
                <c:pt idx="3">
                  <c:v>5765</c:v>
                </c:pt>
                <c:pt idx="4">
                  <c:v>6663</c:v>
                </c:pt>
                <c:pt idx="5">
                  <c:v>6824</c:v>
                </c:pt>
                <c:pt idx="6">
                  <c:v>7026</c:v>
                </c:pt>
              </c:numCache>
            </c:numRef>
          </c:val>
        </c:ser>
        <c:dLbls>
          <c:showLegendKey val="0"/>
          <c:showVal val="0"/>
          <c:showCatName val="0"/>
          <c:showSerName val="0"/>
          <c:showPercent val="0"/>
          <c:showBubbleSize val="0"/>
        </c:dLbls>
        <c:gapWidth val="136"/>
        <c:axId val="83762560"/>
        <c:axId val="83793024"/>
      </c:barChart>
      <c:catAx>
        <c:axId val="83762560"/>
        <c:scaling>
          <c:orientation val="minMax"/>
        </c:scaling>
        <c:delete val="1"/>
        <c:axPos val="b"/>
        <c:majorTickMark val="out"/>
        <c:minorTickMark val="none"/>
        <c:tickLblPos val="nextTo"/>
        <c:crossAx val="83793024"/>
        <c:crosses val="autoZero"/>
        <c:auto val="1"/>
        <c:lblAlgn val="ctr"/>
        <c:lblOffset val="100"/>
        <c:noMultiLvlLbl val="0"/>
      </c:catAx>
      <c:valAx>
        <c:axId val="83793024"/>
        <c:scaling>
          <c:orientation val="minMax"/>
          <c:min val="3000"/>
        </c:scaling>
        <c:delete val="0"/>
        <c:axPos val="l"/>
        <c:majorGridlines>
          <c:spPr>
            <a:ln>
              <a:solidFill>
                <a:schemeClr val="bg1">
                  <a:lumMod val="85000"/>
                </a:schemeClr>
              </a:solidFill>
            </a:ln>
          </c:spPr>
        </c:majorGridlines>
        <c:numFmt formatCode="General" sourceLinked="1"/>
        <c:majorTickMark val="out"/>
        <c:minorTickMark val="none"/>
        <c:tickLblPos val="nextTo"/>
        <c:txPr>
          <a:bodyPr/>
          <a:lstStyle/>
          <a:p>
            <a:pPr>
              <a:defRPr>
                <a:latin typeface="HGPｺﾞｼｯｸM" panose="020B0600000000000000" pitchFamily="50" charset="-128"/>
                <a:ea typeface="HGPｺﾞｼｯｸM" panose="020B0600000000000000" pitchFamily="50" charset="-128"/>
              </a:defRPr>
            </a:pPr>
            <a:endParaRPr lang="ja-JP"/>
          </a:p>
        </c:txPr>
        <c:crossAx val="8376256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400">
              <a:latin typeface="HGPｺﾞｼｯｸM" panose="020B0600000000000000" pitchFamily="50" charset="-128"/>
              <a:ea typeface="HGPｺﾞｼｯｸM" panose="020B0600000000000000" pitchFamily="50" charset="-128"/>
            </a:defRPr>
          </a:pPr>
          <a:endParaRPr lang="ja-JP"/>
        </a:p>
      </c:txPr>
    </c:title>
    <c:autoTitleDeleted val="0"/>
    <c:plotArea>
      <c:layout>
        <c:manualLayout>
          <c:layoutTarget val="inner"/>
          <c:xMode val="edge"/>
          <c:yMode val="edge"/>
          <c:x val="0.12073600174978127"/>
          <c:y val="0.15466230247921173"/>
          <c:w val="0.84870844269466317"/>
          <c:h val="0.71767381971803701"/>
        </c:manualLayout>
      </c:layout>
      <c:barChart>
        <c:barDir val="col"/>
        <c:grouping val="clustered"/>
        <c:varyColors val="0"/>
        <c:ser>
          <c:idx val="0"/>
          <c:order val="0"/>
          <c:tx>
            <c:strRef>
              <c:f>Sheet2!$M$4</c:f>
              <c:strCache>
                <c:ptCount val="1"/>
                <c:pt idx="0">
                  <c:v>予防査察</c:v>
                </c:pt>
              </c:strCache>
            </c:strRef>
          </c:tx>
          <c:spPr>
            <a:solidFill>
              <a:schemeClr val="accent6">
                <a:lumMod val="75000"/>
              </a:schemeClr>
            </a:solidFill>
          </c:spPr>
          <c:invertIfNegative val="0"/>
          <c:dLbls>
            <c:dLbl>
              <c:idx val="0"/>
              <c:layout/>
              <c:showLegendKey val="0"/>
              <c:showVal val="1"/>
              <c:showCatName val="0"/>
              <c:showSerName val="0"/>
              <c:showPercent val="0"/>
              <c:showBubbleSize val="0"/>
            </c:dLbl>
            <c:dLbl>
              <c:idx val="6"/>
              <c:layout/>
              <c:showLegendKey val="0"/>
              <c:showVal val="1"/>
              <c:showCatName val="0"/>
              <c:showSerName val="0"/>
              <c:showPercent val="0"/>
              <c:showBubbleSize val="0"/>
            </c:dLbl>
            <c:showLegendKey val="0"/>
            <c:showVal val="0"/>
            <c:showCatName val="0"/>
            <c:showSerName val="0"/>
            <c:showPercent val="0"/>
            <c:showBubbleSize val="0"/>
          </c:dLbls>
          <c:cat>
            <c:strRef>
              <c:f>Sheet2!$A$5:$A$11</c:f>
              <c:strCache>
                <c:ptCount val="7"/>
                <c:pt idx="0">
                  <c:v>平成20年</c:v>
                </c:pt>
                <c:pt idx="1">
                  <c:v>平成21年</c:v>
                </c:pt>
                <c:pt idx="2">
                  <c:v>平成22年</c:v>
                </c:pt>
                <c:pt idx="3">
                  <c:v>平成23年</c:v>
                </c:pt>
                <c:pt idx="4">
                  <c:v>平成24年</c:v>
                </c:pt>
                <c:pt idx="5">
                  <c:v>平成25年</c:v>
                </c:pt>
                <c:pt idx="6">
                  <c:v>平成26年</c:v>
                </c:pt>
              </c:strCache>
            </c:strRef>
          </c:cat>
          <c:val>
            <c:numRef>
              <c:f>Sheet2!$M$5:$M$11</c:f>
              <c:numCache>
                <c:formatCode>General</c:formatCode>
                <c:ptCount val="7"/>
                <c:pt idx="0">
                  <c:v>75718</c:v>
                </c:pt>
                <c:pt idx="1">
                  <c:v>71923</c:v>
                </c:pt>
                <c:pt idx="2">
                  <c:v>81856</c:v>
                </c:pt>
                <c:pt idx="3">
                  <c:v>83474</c:v>
                </c:pt>
                <c:pt idx="4">
                  <c:v>86122</c:v>
                </c:pt>
                <c:pt idx="5">
                  <c:v>88109</c:v>
                </c:pt>
                <c:pt idx="6">
                  <c:v>89651</c:v>
                </c:pt>
              </c:numCache>
            </c:numRef>
          </c:val>
        </c:ser>
        <c:dLbls>
          <c:showLegendKey val="0"/>
          <c:showVal val="0"/>
          <c:showCatName val="0"/>
          <c:showSerName val="0"/>
          <c:showPercent val="0"/>
          <c:showBubbleSize val="0"/>
        </c:dLbls>
        <c:gapWidth val="136"/>
        <c:axId val="83813888"/>
        <c:axId val="83815424"/>
      </c:barChart>
      <c:catAx>
        <c:axId val="83813888"/>
        <c:scaling>
          <c:orientation val="minMax"/>
        </c:scaling>
        <c:delete val="0"/>
        <c:axPos val="b"/>
        <c:majorTickMark val="out"/>
        <c:minorTickMark val="none"/>
        <c:tickLblPos val="nextTo"/>
        <c:txPr>
          <a:bodyPr/>
          <a:lstStyle/>
          <a:p>
            <a:pPr>
              <a:defRPr>
                <a:latin typeface="HGPｺﾞｼｯｸM" panose="020B0600000000000000" pitchFamily="50" charset="-128"/>
                <a:ea typeface="HGPｺﾞｼｯｸM" panose="020B0600000000000000" pitchFamily="50" charset="-128"/>
              </a:defRPr>
            </a:pPr>
            <a:endParaRPr lang="ja-JP"/>
          </a:p>
        </c:txPr>
        <c:crossAx val="83815424"/>
        <c:crosses val="autoZero"/>
        <c:auto val="1"/>
        <c:lblAlgn val="ctr"/>
        <c:lblOffset val="100"/>
        <c:noMultiLvlLbl val="0"/>
      </c:catAx>
      <c:valAx>
        <c:axId val="83815424"/>
        <c:scaling>
          <c:orientation val="minMax"/>
        </c:scaling>
        <c:delete val="0"/>
        <c:axPos val="l"/>
        <c:majorGridlines>
          <c:spPr>
            <a:ln>
              <a:solidFill>
                <a:schemeClr val="bg1">
                  <a:lumMod val="85000"/>
                </a:schemeClr>
              </a:solidFill>
            </a:ln>
          </c:spPr>
        </c:majorGridlines>
        <c:numFmt formatCode="General" sourceLinked="1"/>
        <c:majorTickMark val="out"/>
        <c:minorTickMark val="none"/>
        <c:tickLblPos val="nextTo"/>
        <c:txPr>
          <a:bodyPr/>
          <a:lstStyle/>
          <a:p>
            <a:pPr>
              <a:defRPr>
                <a:latin typeface="HGPｺﾞｼｯｸM" panose="020B0600000000000000" pitchFamily="50" charset="-128"/>
                <a:ea typeface="HGPｺﾞｼｯｸM" panose="020B0600000000000000" pitchFamily="50" charset="-128"/>
              </a:defRPr>
            </a:pPr>
            <a:endParaRPr lang="ja-JP"/>
          </a:p>
        </c:txPr>
        <c:crossAx val="8381388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北河内・中河内!$A$12</c:f>
              <c:strCache>
                <c:ptCount val="1"/>
                <c:pt idx="0">
                  <c:v>救急搬送者数</c:v>
                </c:pt>
              </c:strCache>
            </c:strRef>
          </c:tx>
          <c:spPr>
            <a:ln w="38100"/>
          </c:spPr>
          <c:marker>
            <c:symbol val="none"/>
          </c:marker>
          <c:cat>
            <c:strRef>
              <c:f>北河内・中河内!$B$11:$H$11</c:f>
              <c:strCache>
                <c:ptCount val="7"/>
                <c:pt idx="0">
                  <c:v>2010年</c:v>
                </c:pt>
                <c:pt idx="1">
                  <c:v>2015年</c:v>
                </c:pt>
                <c:pt idx="2">
                  <c:v>2020年</c:v>
                </c:pt>
                <c:pt idx="3">
                  <c:v>2025年</c:v>
                </c:pt>
                <c:pt idx="4">
                  <c:v>2030年</c:v>
                </c:pt>
                <c:pt idx="5">
                  <c:v>2035年</c:v>
                </c:pt>
                <c:pt idx="6">
                  <c:v>2040年</c:v>
                </c:pt>
              </c:strCache>
            </c:strRef>
          </c:cat>
          <c:val>
            <c:numRef>
              <c:f>北河内・中河内!$B$12:$H$12</c:f>
              <c:numCache>
                <c:formatCode>General</c:formatCode>
                <c:ptCount val="7"/>
                <c:pt idx="0">
                  <c:v>1</c:v>
                </c:pt>
                <c:pt idx="1">
                  <c:v>1.0562941569589621</c:v>
                </c:pt>
                <c:pt idx="2">
                  <c:v>1.0605057618174942</c:v>
                </c:pt>
                <c:pt idx="3">
                  <c:v>1.0312810624155082</c:v>
                </c:pt>
                <c:pt idx="4">
                  <c:v>1.003102630485913</c:v>
                </c:pt>
                <c:pt idx="5">
                  <c:v>0.98349486522294316</c:v>
                </c:pt>
                <c:pt idx="6">
                  <c:v>0.97219227378426132</c:v>
                </c:pt>
              </c:numCache>
            </c:numRef>
          </c:val>
          <c:smooth val="0"/>
        </c:ser>
        <c:ser>
          <c:idx val="1"/>
          <c:order val="1"/>
          <c:tx>
            <c:strRef>
              <c:f>北河内・中河内!$A$13</c:f>
              <c:strCache>
                <c:ptCount val="1"/>
                <c:pt idx="0">
                  <c:v>域内人口</c:v>
                </c:pt>
              </c:strCache>
            </c:strRef>
          </c:tx>
          <c:spPr>
            <a:ln w="38100">
              <a:prstDash val="dash"/>
            </a:ln>
          </c:spPr>
          <c:marker>
            <c:symbol val="none"/>
          </c:marker>
          <c:cat>
            <c:strRef>
              <c:f>北河内・中河内!$B$11:$H$11</c:f>
              <c:strCache>
                <c:ptCount val="7"/>
                <c:pt idx="0">
                  <c:v>2010年</c:v>
                </c:pt>
                <c:pt idx="1">
                  <c:v>2015年</c:v>
                </c:pt>
                <c:pt idx="2">
                  <c:v>2020年</c:v>
                </c:pt>
                <c:pt idx="3">
                  <c:v>2025年</c:v>
                </c:pt>
                <c:pt idx="4">
                  <c:v>2030年</c:v>
                </c:pt>
                <c:pt idx="5">
                  <c:v>2035年</c:v>
                </c:pt>
                <c:pt idx="6">
                  <c:v>2040年</c:v>
                </c:pt>
              </c:strCache>
            </c:strRef>
          </c:cat>
          <c:val>
            <c:numRef>
              <c:f>北河内・中河内!$B$13:$H$13</c:f>
              <c:numCache>
                <c:formatCode>General</c:formatCode>
                <c:ptCount val="7"/>
                <c:pt idx="0">
                  <c:v>1</c:v>
                </c:pt>
                <c:pt idx="1">
                  <c:v>0.98442818022815282</c:v>
                </c:pt>
                <c:pt idx="2">
                  <c:v>0.95973945254471671</c:v>
                </c:pt>
                <c:pt idx="3">
                  <c:v>0.92484648829578864</c:v>
                </c:pt>
                <c:pt idx="4">
                  <c:v>0.8830661296634521</c:v>
                </c:pt>
                <c:pt idx="5">
                  <c:v>0.83748893692073423</c:v>
                </c:pt>
                <c:pt idx="6">
                  <c:v>0.79102669783675461</c:v>
                </c:pt>
              </c:numCache>
            </c:numRef>
          </c:val>
          <c:smooth val="0"/>
        </c:ser>
        <c:dLbls>
          <c:showLegendKey val="0"/>
          <c:showVal val="0"/>
          <c:showCatName val="0"/>
          <c:showSerName val="0"/>
          <c:showPercent val="0"/>
          <c:showBubbleSize val="0"/>
        </c:dLbls>
        <c:marker val="1"/>
        <c:smooth val="0"/>
        <c:axId val="82529664"/>
        <c:axId val="82535552"/>
      </c:lineChart>
      <c:catAx>
        <c:axId val="82529664"/>
        <c:scaling>
          <c:orientation val="minMax"/>
        </c:scaling>
        <c:delete val="1"/>
        <c:axPos val="b"/>
        <c:numFmt formatCode="General" sourceLinked="1"/>
        <c:majorTickMark val="out"/>
        <c:minorTickMark val="none"/>
        <c:tickLblPos val="nextTo"/>
        <c:crossAx val="82535552"/>
        <c:crosses val="autoZero"/>
        <c:auto val="1"/>
        <c:lblAlgn val="ctr"/>
        <c:lblOffset val="100"/>
        <c:noMultiLvlLbl val="0"/>
      </c:catAx>
      <c:valAx>
        <c:axId val="82535552"/>
        <c:scaling>
          <c:orientation val="minMax"/>
          <c:min val="0.70000000000000018"/>
        </c:scaling>
        <c:delete val="0"/>
        <c:axPos val="l"/>
        <c:majorGridlines>
          <c:spPr>
            <a:ln>
              <a:solidFill>
                <a:schemeClr val="bg1">
                  <a:lumMod val="85000"/>
                </a:schemeClr>
              </a:solidFill>
            </a:ln>
          </c:spPr>
        </c:majorGridlines>
        <c:numFmt formatCode="General" sourceLinked="1"/>
        <c:majorTickMark val="out"/>
        <c:minorTickMark val="none"/>
        <c:tickLblPos val="nextTo"/>
        <c:crossAx val="82529664"/>
        <c:crosses val="autoZero"/>
        <c:crossBetween val="between"/>
        <c:majorUnit val="0.1"/>
      </c:valAx>
      <c:spPr>
        <a:solidFill>
          <a:schemeClr val="bg1"/>
        </a:solidFill>
      </c:spPr>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46337372770547E-2"/>
          <c:y val="3.4719260583949453E-2"/>
          <c:w val="0.8662277375163443"/>
          <c:h val="0.73690738000522726"/>
        </c:manualLayout>
      </c:layout>
      <c:lineChart>
        <c:grouping val="standard"/>
        <c:varyColors val="0"/>
        <c:ser>
          <c:idx val="0"/>
          <c:order val="0"/>
          <c:tx>
            <c:strRef>
              <c:f>北摂地域!$A$12</c:f>
              <c:strCache>
                <c:ptCount val="1"/>
                <c:pt idx="0">
                  <c:v>救急搬送者数</c:v>
                </c:pt>
              </c:strCache>
            </c:strRef>
          </c:tx>
          <c:spPr>
            <a:ln w="38100"/>
          </c:spPr>
          <c:marker>
            <c:symbol val="none"/>
          </c:marker>
          <c:cat>
            <c:strRef>
              <c:f>北摂地域!$B$11:$H$11</c:f>
              <c:strCache>
                <c:ptCount val="7"/>
                <c:pt idx="0">
                  <c:v>2010年</c:v>
                </c:pt>
                <c:pt idx="1">
                  <c:v>2015年</c:v>
                </c:pt>
                <c:pt idx="2">
                  <c:v>2020年</c:v>
                </c:pt>
                <c:pt idx="3">
                  <c:v>2025年</c:v>
                </c:pt>
                <c:pt idx="4">
                  <c:v>2030年</c:v>
                </c:pt>
                <c:pt idx="5">
                  <c:v>2035年</c:v>
                </c:pt>
                <c:pt idx="6">
                  <c:v>2040年</c:v>
                </c:pt>
              </c:strCache>
            </c:strRef>
          </c:cat>
          <c:val>
            <c:numRef>
              <c:f>北摂地域!$B$12:$H$12</c:f>
              <c:numCache>
                <c:formatCode>General</c:formatCode>
                <c:ptCount val="7"/>
                <c:pt idx="0">
                  <c:v>1</c:v>
                </c:pt>
                <c:pt idx="1">
                  <c:v>1.0766056140387574</c:v>
                </c:pt>
                <c:pt idx="2">
                  <c:v>1.0972776384497662</c:v>
                </c:pt>
                <c:pt idx="3">
                  <c:v>1.0862814434644932</c:v>
                </c:pt>
                <c:pt idx="4">
                  <c:v>1.0751737930576011</c:v>
                </c:pt>
                <c:pt idx="5">
                  <c:v>1.0745876991184278</c:v>
                </c:pt>
                <c:pt idx="6">
                  <c:v>1.0839791798570704</c:v>
                </c:pt>
              </c:numCache>
            </c:numRef>
          </c:val>
          <c:smooth val="0"/>
        </c:ser>
        <c:ser>
          <c:idx val="1"/>
          <c:order val="1"/>
          <c:tx>
            <c:strRef>
              <c:f>北摂地域!$A$13</c:f>
              <c:strCache>
                <c:ptCount val="1"/>
                <c:pt idx="0">
                  <c:v>域内人口</c:v>
                </c:pt>
              </c:strCache>
            </c:strRef>
          </c:tx>
          <c:spPr>
            <a:ln w="38100">
              <a:prstDash val="dash"/>
            </a:ln>
          </c:spPr>
          <c:marker>
            <c:symbol val="none"/>
          </c:marker>
          <c:cat>
            <c:strRef>
              <c:f>北摂地域!$B$11:$H$11</c:f>
              <c:strCache>
                <c:ptCount val="7"/>
                <c:pt idx="0">
                  <c:v>2010年</c:v>
                </c:pt>
                <c:pt idx="1">
                  <c:v>2015年</c:v>
                </c:pt>
                <c:pt idx="2">
                  <c:v>2020年</c:v>
                </c:pt>
                <c:pt idx="3">
                  <c:v>2025年</c:v>
                </c:pt>
                <c:pt idx="4">
                  <c:v>2030年</c:v>
                </c:pt>
                <c:pt idx="5">
                  <c:v>2035年</c:v>
                </c:pt>
                <c:pt idx="6">
                  <c:v>2040年</c:v>
                </c:pt>
              </c:strCache>
            </c:strRef>
          </c:cat>
          <c:val>
            <c:numRef>
              <c:f>北摂地域!$B$13:$H$13</c:f>
              <c:numCache>
                <c:formatCode>General</c:formatCode>
                <c:ptCount val="7"/>
                <c:pt idx="0">
                  <c:v>1</c:v>
                </c:pt>
                <c:pt idx="1">
                  <c:v>0.99938159156825412</c:v>
                </c:pt>
                <c:pt idx="2">
                  <c:v>0.98782696852431928</c:v>
                </c:pt>
                <c:pt idx="3">
                  <c:v>0.96668047228881693</c:v>
                </c:pt>
                <c:pt idx="4">
                  <c:v>0.93866321374402784</c:v>
                </c:pt>
                <c:pt idx="5">
                  <c:v>0.90611968336578042</c:v>
                </c:pt>
                <c:pt idx="6">
                  <c:v>0.87137161510987438</c:v>
                </c:pt>
              </c:numCache>
            </c:numRef>
          </c:val>
          <c:smooth val="0"/>
        </c:ser>
        <c:dLbls>
          <c:showLegendKey val="0"/>
          <c:showVal val="0"/>
          <c:showCatName val="0"/>
          <c:showSerName val="0"/>
          <c:showPercent val="0"/>
          <c:showBubbleSize val="0"/>
        </c:dLbls>
        <c:marker val="1"/>
        <c:smooth val="0"/>
        <c:axId val="82568320"/>
        <c:axId val="82569856"/>
      </c:lineChart>
      <c:catAx>
        <c:axId val="82568320"/>
        <c:scaling>
          <c:orientation val="minMax"/>
        </c:scaling>
        <c:delete val="1"/>
        <c:axPos val="b"/>
        <c:numFmt formatCode="General" sourceLinked="1"/>
        <c:majorTickMark val="out"/>
        <c:minorTickMark val="none"/>
        <c:tickLblPos val="nextTo"/>
        <c:crossAx val="82569856"/>
        <c:crosses val="autoZero"/>
        <c:auto val="1"/>
        <c:lblAlgn val="ctr"/>
        <c:lblOffset val="100"/>
        <c:noMultiLvlLbl val="0"/>
      </c:catAx>
      <c:valAx>
        <c:axId val="82569856"/>
        <c:scaling>
          <c:orientation val="minMax"/>
          <c:max val="1.1000000000000001"/>
          <c:min val="0.70000000000000018"/>
        </c:scaling>
        <c:delete val="0"/>
        <c:axPos val="l"/>
        <c:majorGridlines>
          <c:spPr>
            <a:ln>
              <a:solidFill>
                <a:schemeClr val="bg1">
                  <a:lumMod val="85000"/>
                </a:schemeClr>
              </a:solidFill>
            </a:ln>
          </c:spPr>
        </c:majorGridlines>
        <c:numFmt formatCode="General" sourceLinked="1"/>
        <c:majorTickMark val="out"/>
        <c:minorTickMark val="none"/>
        <c:tickLblPos val="nextTo"/>
        <c:crossAx val="82568320"/>
        <c:crosses val="autoZero"/>
        <c:crossBetween val="between"/>
        <c:majorUnit val="0.1"/>
      </c:valAx>
      <c:spPr>
        <a:solidFill>
          <a:schemeClr val="bg1"/>
        </a:solidFill>
      </c:spPr>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817370068519182"/>
          <c:y val="4.044457618309074E-2"/>
          <c:w val="0.82225288968266275"/>
          <c:h val="0.6583335594692139"/>
        </c:manualLayout>
      </c:layout>
      <c:lineChart>
        <c:grouping val="standard"/>
        <c:varyColors val="0"/>
        <c:ser>
          <c:idx val="0"/>
          <c:order val="0"/>
          <c:tx>
            <c:strRef>
              <c:f>南河内地域!$A$12</c:f>
              <c:strCache>
                <c:ptCount val="1"/>
                <c:pt idx="0">
                  <c:v>救急搬送者数</c:v>
                </c:pt>
              </c:strCache>
            </c:strRef>
          </c:tx>
          <c:spPr>
            <a:ln w="38100"/>
          </c:spPr>
          <c:marker>
            <c:symbol val="none"/>
          </c:marker>
          <c:cat>
            <c:strRef>
              <c:f>南河内地域!$B$11:$H$11</c:f>
              <c:strCache>
                <c:ptCount val="7"/>
                <c:pt idx="0">
                  <c:v>2010年</c:v>
                </c:pt>
                <c:pt idx="1">
                  <c:v>2015年</c:v>
                </c:pt>
                <c:pt idx="2">
                  <c:v>2020年</c:v>
                </c:pt>
                <c:pt idx="3">
                  <c:v>2025年</c:v>
                </c:pt>
                <c:pt idx="4">
                  <c:v>2030年</c:v>
                </c:pt>
                <c:pt idx="5">
                  <c:v>2035年</c:v>
                </c:pt>
                <c:pt idx="6">
                  <c:v>2040年</c:v>
                </c:pt>
              </c:strCache>
            </c:strRef>
          </c:cat>
          <c:val>
            <c:numRef>
              <c:f>南河内地域!$B$12:$H$12</c:f>
              <c:numCache>
                <c:formatCode>General</c:formatCode>
                <c:ptCount val="7"/>
                <c:pt idx="0">
                  <c:v>1</c:v>
                </c:pt>
                <c:pt idx="1">
                  <c:v>1.0436814798458933</c:v>
                </c:pt>
                <c:pt idx="2">
                  <c:v>1.043684260360183</c:v>
                </c:pt>
                <c:pt idx="3">
                  <c:v>1.0158547034355805</c:v>
                </c:pt>
                <c:pt idx="4">
                  <c:v>0.98515352520769939</c:v>
                </c:pt>
                <c:pt idx="5">
                  <c:v>0.95695554337567856</c:v>
                </c:pt>
                <c:pt idx="6">
                  <c:v>0.93394051814081458</c:v>
                </c:pt>
              </c:numCache>
            </c:numRef>
          </c:val>
          <c:smooth val="0"/>
        </c:ser>
        <c:ser>
          <c:idx val="1"/>
          <c:order val="1"/>
          <c:tx>
            <c:strRef>
              <c:f>南河内地域!$A$13</c:f>
              <c:strCache>
                <c:ptCount val="1"/>
                <c:pt idx="0">
                  <c:v>域内人口</c:v>
                </c:pt>
              </c:strCache>
            </c:strRef>
          </c:tx>
          <c:spPr>
            <a:ln w="38100">
              <a:prstDash val="dash"/>
            </a:ln>
            <a:effectLst/>
          </c:spPr>
          <c:marker>
            <c:symbol val="none"/>
          </c:marker>
          <c:cat>
            <c:strRef>
              <c:f>南河内地域!$B$11:$H$11</c:f>
              <c:strCache>
                <c:ptCount val="7"/>
                <c:pt idx="0">
                  <c:v>2010年</c:v>
                </c:pt>
                <c:pt idx="1">
                  <c:v>2015年</c:v>
                </c:pt>
                <c:pt idx="2">
                  <c:v>2020年</c:v>
                </c:pt>
                <c:pt idx="3">
                  <c:v>2025年</c:v>
                </c:pt>
                <c:pt idx="4">
                  <c:v>2030年</c:v>
                </c:pt>
                <c:pt idx="5">
                  <c:v>2035年</c:v>
                </c:pt>
                <c:pt idx="6">
                  <c:v>2040年</c:v>
                </c:pt>
              </c:strCache>
            </c:strRef>
          </c:cat>
          <c:val>
            <c:numRef>
              <c:f>南河内地域!$B$13:$H$13</c:f>
              <c:numCache>
                <c:formatCode>General</c:formatCode>
                <c:ptCount val="7"/>
                <c:pt idx="0">
                  <c:v>1</c:v>
                </c:pt>
                <c:pt idx="1">
                  <c:v>0.97457107457767833</c:v>
                </c:pt>
                <c:pt idx="2">
                  <c:v>0.94335763072162604</c:v>
                </c:pt>
                <c:pt idx="3">
                  <c:v>0.90352951535200821</c:v>
                </c:pt>
                <c:pt idx="4">
                  <c:v>0.85820304147117654</c:v>
                </c:pt>
                <c:pt idx="5">
                  <c:v>0.80991119608558393</c:v>
                </c:pt>
                <c:pt idx="6">
                  <c:v>0.76101244009509328</c:v>
                </c:pt>
              </c:numCache>
            </c:numRef>
          </c:val>
          <c:smooth val="0"/>
        </c:ser>
        <c:dLbls>
          <c:showLegendKey val="0"/>
          <c:showVal val="0"/>
          <c:showCatName val="0"/>
          <c:showSerName val="0"/>
          <c:showPercent val="0"/>
          <c:showBubbleSize val="0"/>
        </c:dLbls>
        <c:marker val="1"/>
        <c:smooth val="0"/>
        <c:axId val="82602624"/>
        <c:axId val="82608512"/>
      </c:lineChart>
      <c:catAx>
        <c:axId val="82602624"/>
        <c:scaling>
          <c:orientation val="minMax"/>
        </c:scaling>
        <c:delete val="0"/>
        <c:axPos val="b"/>
        <c:numFmt formatCode="General" sourceLinked="1"/>
        <c:majorTickMark val="out"/>
        <c:minorTickMark val="none"/>
        <c:tickLblPos val="nextTo"/>
        <c:crossAx val="82608512"/>
        <c:crosses val="autoZero"/>
        <c:auto val="1"/>
        <c:lblAlgn val="ctr"/>
        <c:lblOffset val="100"/>
        <c:noMultiLvlLbl val="0"/>
      </c:catAx>
      <c:valAx>
        <c:axId val="82608512"/>
        <c:scaling>
          <c:orientation val="minMax"/>
          <c:min val="0.70000000000000018"/>
        </c:scaling>
        <c:delete val="0"/>
        <c:axPos val="l"/>
        <c:majorGridlines>
          <c:spPr>
            <a:ln>
              <a:solidFill>
                <a:schemeClr val="bg1">
                  <a:lumMod val="85000"/>
                </a:schemeClr>
              </a:solidFill>
            </a:ln>
          </c:spPr>
        </c:majorGridlines>
        <c:numFmt formatCode="General" sourceLinked="1"/>
        <c:majorTickMark val="out"/>
        <c:minorTickMark val="none"/>
        <c:tickLblPos val="nextTo"/>
        <c:crossAx val="82602624"/>
        <c:crosses val="autoZero"/>
        <c:crossBetween val="between"/>
        <c:majorUnit val="0.1"/>
      </c:valAx>
      <c:spPr>
        <a:solidFill>
          <a:schemeClr val="bg1"/>
        </a:solidFill>
      </c:spPr>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041520078016025"/>
          <c:y val="5.1426406027235187E-2"/>
          <c:w val="0.85879016088159521"/>
          <c:h val="0.73463740529650279"/>
        </c:manualLayout>
      </c:layout>
      <c:lineChart>
        <c:grouping val="standard"/>
        <c:varyColors val="0"/>
        <c:ser>
          <c:idx val="0"/>
          <c:order val="0"/>
          <c:tx>
            <c:strRef>
              <c:f>泉州地域!$A$12</c:f>
              <c:strCache>
                <c:ptCount val="1"/>
                <c:pt idx="0">
                  <c:v>救急搬送者数</c:v>
                </c:pt>
              </c:strCache>
            </c:strRef>
          </c:tx>
          <c:spPr>
            <a:ln w="38100"/>
          </c:spPr>
          <c:marker>
            <c:symbol val="none"/>
          </c:marker>
          <c:cat>
            <c:strRef>
              <c:f>泉州地域!$B$11:$H$11</c:f>
              <c:strCache>
                <c:ptCount val="7"/>
                <c:pt idx="0">
                  <c:v>2010年</c:v>
                </c:pt>
                <c:pt idx="1">
                  <c:v>2015年</c:v>
                </c:pt>
                <c:pt idx="2">
                  <c:v>2020年</c:v>
                </c:pt>
                <c:pt idx="3">
                  <c:v>2025年</c:v>
                </c:pt>
                <c:pt idx="4">
                  <c:v>2030年</c:v>
                </c:pt>
                <c:pt idx="5">
                  <c:v>2035年</c:v>
                </c:pt>
                <c:pt idx="6">
                  <c:v>2040年</c:v>
                </c:pt>
              </c:strCache>
            </c:strRef>
          </c:cat>
          <c:val>
            <c:numRef>
              <c:f>泉州地域!$B$12:$H$12</c:f>
              <c:numCache>
                <c:formatCode>General</c:formatCode>
                <c:ptCount val="7"/>
                <c:pt idx="0">
                  <c:v>1</c:v>
                </c:pt>
                <c:pt idx="1">
                  <c:v>1.0524052509279538</c:v>
                </c:pt>
                <c:pt idx="2">
                  <c:v>1.0641966592313792</c:v>
                </c:pt>
                <c:pt idx="3">
                  <c:v>1.0483250591377065</c:v>
                </c:pt>
                <c:pt idx="4">
                  <c:v>1.0337222232472321</c:v>
                </c:pt>
                <c:pt idx="5">
                  <c:v>1.0266280882503838</c:v>
                </c:pt>
                <c:pt idx="6">
                  <c:v>1.0278085102047079</c:v>
                </c:pt>
              </c:numCache>
            </c:numRef>
          </c:val>
          <c:smooth val="0"/>
        </c:ser>
        <c:ser>
          <c:idx val="1"/>
          <c:order val="1"/>
          <c:tx>
            <c:strRef>
              <c:f>泉州地域!$A$13</c:f>
              <c:strCache>
                <c:ptCount val="1"/>
                <c:pt idx="0">
                  <c:v>域内人口</c:v>
                </c:pt>
              </c:strCache>
            </c:strRef>
          </c:tx>
          <c:spPr>
            <a:ln w="38100">
              <a:prstDash val="dash"/>
            </a:ln>
          </c:spPr>
          <c:marker>
            <c:symbol val="none"/>
          </c:marker>
          <c:cat>
            <c:strRef>
              <c:f>泉州地域!$B$11:$H$11</c:f>
              <c:strCache>
                <c:ptCount val="7"/>
                <c:pt idx="0">
                  <c:v>2010年</c:v>
                </c:pt>
                <c:pt idx="1">
                  <c:v>2015年</c:v>
                </c:pt>
                <c:pt idx="2">
                  <c:v>2020年</c:v>
                </c:pt>
                <c:pt idx="3">
                  <c:v>2025年</c:v>
                </c:pt>
                <c:pt idx="4">
                  <c:v>2030年</c:v>
                </c:pt>
                <c:pt idx="5">
                  <c:v>2035年</c:v>
                </c:pt>
                <c:pt idx="6">
                  <c:v>2040年</c:v>
                </c:pt>
              </c:strCache>
            </c:strRef>
          </c:cat>
          <c:val>
            <c:numRef>
              <c:f>泉州地域!$B$13:$H$13</c:f>
              <c:numCache>
                <c:formatCode>General</c:formatCode>
                <c:ptCount val="7"/>
                <c:pt idx="0">
                  <c:v>1</c:v>
                </c:pt>
                <c:pt idx="1">
                  <c:v>0.99349606186545947</c:v>
                </c:pt>
                <c:pt idx="2">
                  <c:v>0.97824541092965134</c:v>
                </c:pt>
                <c:pt idx="3">
                  <c:v>0.95445292124381309</c:v>
                </c:pt>
                <c:pt idx="4">
                  <c:v>0.92532828627734098</c:v>
                </c:pt>
                <c:pt idx="5">
                  <c:v>0.89290290270758943</c:v>
                </c:pt>
                <c:pt idx="6">
                  <c:v>0.85873229573840293</c:v>
                </c:pt>
              </c:numCache>
            </c:numRef>
          </c:val>
          <c:smooth val="0"/>
        </c:ser>
        <c:dLbls>
          <c:showLegendKey val="0"/>
          <c:showVal val="0"/>
          <c:showCatName val="0"/>
          <c:showSerName val="0"/>
          <c:showPercent val="0"/>
          <c:showBubbleSize val="0"/>
        </c:dLbls>
        <c:marker val="1"/>
        <c:smooth val="0"/>
        <c:axId val="82628992"/>
        <c:axId val="82630528"/>
      </c:lineChart>
      <c:catAx>
        <c:axId val="82628992"/>
        <c:scaling>
          <c:orientation val="minMax"/>
        </c:scaling>
        <c:delete val="0"/>
        <c:axPos val="b"/>
        <c:majorTickMark val="out"/>
        <c:minorTickMark val="none"/>
        <c:tickLblPos val="nextTo"/>
        <c:crossAx val="82630528"/>
        <c:crosses val="autoZero"/>
        <c:auto val="1"/>
        <c:lblAlgn val="ctr"/>
        <c:lblOffset val="100"/>
        <c:noMultiLvlLbl val="0"/>
      </c:catAx>
      <c:valAx>
        <c:axId val="82630528"/>
        <c:scaling>
          <c:orientation val="minMax"/>
          <c:min val="0.70000000000000018"/>
        </c:scaling>
        <c:delete val="0"/>
        <c:axPos val="l"/>
        <c:majorGridlines>
          <c:spPr>
            <a:ln>
              <a:solidFill>
                <a:schemeClr val="bg1">
                  <a:lumMod val="85000"/>
                </a:schemeClr>
              </a:solidFill>
            </a:ln>
          </c:spPr>
        </c:majorGridlines>
        <c:numFmt formatCode="General" sourceLinked="1"/>
        <c:majorTickMark val="out"/>
        <c:minorTickMark val="none"/>
        <c:tickLblPos val="nextTo"/>
        <c:crossAx val="82628992"/>
        <c:crosses val="autoZero"/>
        <c:crossBetween val="between"/>
        <c:majorUnit val="0.1"/>
      </c:valAx>
      <c:spPr>
        <a:solidFill>
          <a:schemeClr val="bg1"/>
        </a:solidFill>
      </c:spPr>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298346232640054E-2"/>
          <c:y val="2.2899937831966661E-2"/>
          <c:w val="0.88844848209237126"/>
          <c:h val="0.72219191957394802"/>
        </c:manualLayout>
      </c:layout>
      <c:lineChart>
        <c:grouping val="standard"/>
        <c:varyColors val="0"/>
        <c:ser>
          <c:idx val="0"/>
          <c:order val="0"/>
          <c:tx>
            <c:strRef>
              <c:f>'27100 大阪市'!$A$12</c:f>
              <c:strCache>
                <c:ptCount val="1"/>
                <c:pt idx="0">
                  <c:v>救急搬送者数</c:v>
                </c:pt>
              </c:strCache>
            </c:strRef>
          </c:tx>
          <c:spPr>
            <a:ln w="38100"/>
          </c:spPr>
          <c:marker>
            <c:symbol val="none"/>
          </c:marker>
          <c:cat>
            <c:strRef>
              <c:f>'27100 大阪市'!$B$11:$H$11</c:f>
              <c:strCache>
                <c:ptCount val="7"/>
                <c:pt idx="0">
                  <c:v>2010年</c:v>
                </c:pt>
                <c:pt idx="1">
                  <c:v>2015年</c:v>
                </c:pt>
                <c:pt idx="2">
                  <c:v>2020年</c:v>
                </c:pt>
                <c:pt idx="3">
                  <c:v>2025年</c:v>
                </c:pt>
                <c:pt idx="4">
                  <c:v>2030年</c:v>
                </c:pt>
                <c:pt idx="5">
                  <c:v>2035年</c:v>
                </c:pt>
                <c:pt idx="6">
                  <c:v>2040年</c:v>
                </c:pt>
              </c:strCache>
            </c:strRef>
          </c:cat>
          <c:val>
            <c:numRef>
              <c:f>'27100 大阪市'!$B$12:$H$12</c:f>
              <c:numCache>
                <c:formatCode>General</c:formatCode>
                <c:ptCount val="7"/>
                <c:pt idx="0">
                  <c:v>1</c:v>
                </c:pt>
                <c:pt idx="1">
                  <c:v>1.0496082616892468</c:v>
                </c:pt>
                <c:pt idx="2">
                  <c:v>1.0526091972949696</c:v>
                </c:pt>
                <c:pt idx="3">
                  <c:v>1.0334848430599115</c:v>
                </c:pt>
                <c:pt idx="4">
                  <c:v>1.0176467502585811</c:v>
                </c:pt>
                <c:pt idx="5">
                  <c:v>1.0094374784771658</c:v>
                </c:pt>
                <c:pt idx="6">
                  <c:v>1.0094242897484655</c:v>
                </c:pt>
              </c:numCache>
            </c:numRef>
          </c:val>
          <c:smooth val="0"/>
        </c:ser>
        <c:ser>
          <c:idx val="1"/>
          <c:order val="1"/>
          <c:tx>
            <c:strRef>
              <c:f>'27100 大阪市'!$A$13</c:f>
              <c:strCache>
                <c:ptCount val="1"/>
                <c:pt idx="0">
                  <c:v>域内人口</c:v>
                </c:pt>
              </c:strCache>
            </c:strRef>
          </c:tx>
          <c:spPr>
            <a:ln w="38100">
              <a:prstDash val="dash"/>
            </a:ln>
          </c:spPr>
          <c:marker>
            <c:symbol val="none"/>
          </c:marker>
          <c:cat>
            <c:strRef>
              <c:f>'27100 大阪市'!$B$11:$H$11</c:f>
              <c:strCache>
                <c:ptCount val="7"/>
                <c:pt idx="0">
                  <c:v>2010年</c:v>
                </c:pt>
                <c:pt idx="1">
                  <c:v>2015年</c:v>
                </c:pt>
                <c:pt idx="2">
                  <c:v>2020年</c:v>
                </c:pt>
                <c:pt idx="3">
                  <c:v>2025年</c:v>
                </c:pt>
                <c:pt idx="4">
                  <c:v>2030年</c:v>
                </c:pt>
                <c:pt idx="5">
                  <c:v>2035年</c:v>
                </c:pt>
                <c:pt idx="6">
                  <c:v>2040年</c:v>
                </c:pt>
              </c:strCache>
            </c:strRef>
          </c:cat>
          <c:val>
            <c:numRef>
              <c:f>'27100 大阪市'!$B$13:$H$13</c:f>
              <c:numCache>
                <c:formatCode>General</c:formatCode>
                <c:ptCount val="7"/>
                <c:pt idx="0">
                  <c:v>1</c:v>
                </c:pt>
                <c:pt idx="1">
                  <c:v>0.99942558362729483</c:v>
                </c:pt>
                <c:pt idx="2">
                  <c:v>0.98256415566796229</c:v>
                </c:pt>
                <c:pt idx="3">
                  <c:v>0.9579235317114605</c:v>
                </c:pt>
                <c:pt idx="4">
                  <c:v>0.92838855009203403</c:v>
                </c:pt>
                <c:pt idx="5">
                  <c:v>0.89543858622286143</c:v>
                </c:pt>
                <c:pt idx="6">
                  <c:v>0.85982889820861652</c:v>
                </c:pt>
              </c:numCache>
            </c:numRef>
          </c:val>
          <c:smooth val="0"/>
        </c:ser>
        <c:dLbls>
          <c:showLegendKey val="0"/>
          <c:showVal val="0"/>
          <c:showCatName val="0"/>
          <c:showSerName val="0"/>
          <c:showPercent val="0"/>
          <c:showBubbleSize val="0"/>
        </c:dLbls>
        <c:marker val="1"/>
        <c:smooth val="0"/>
        <c:axId val="84178816"/>
        <c:axId val="84180352"/>
      </c:lineChart>
      <c:catAx>
        <c:axId val="84178816"/>
        <c:scaling>
          <c:orientation val="minMax"/>
        </c:scaling>
        <c:delete val="1"/>
        <c:axPos val="b"/>
        <c:numFmt formatCode="General" sourceLinked="1"/>
        <c:majorTickMark val="out"/>
        <c:minorTickMark val="none"/>
        <c:tickLblPos val="nextTo"/>
        <c:crossAx val="84180352"/>
        <c:crosses val="autoZero"/>
        <c:auto val="1"/>
        <c:lblAlgn val="ctr"/>
        <c:lblOffset val="100"/>
        <c:noMultiLvlLbl val="0"/>
      </c:catAx>
      <c:valAx>
        <c:axId val="84180352"/>
        <c:scaling>
          <c:orientation val="minMax"/>
          <c:min val="0.70000000000000018"/>
        </c:scaling>
        <c:delete val="0"/>
        <c:axPos val="l"/>
        <c:majorGridlines>
          <c:spPr>
            <a:ln>
              <a:solidFill>
                <a:schemeClr val="bg1">
                  <a:lumMod val="85000"/>
                </a:schemeClr>
              </a:solidFill>
            </a:ln>
          </c:spPr>
        </c:majorGridlines>
        <c:numFmt formatCode="General" sourceLinked="1"/>
        <c:majorTickMark val="out"/>
        <c:minorTickMark val="none"/>
        <c:tickLblPos val="nextTo"/>
        <c:crossAx val="84178816"/>
        <c:crosses val="autoZero"/>
        <c:crossBetween val="between"/>
        <c:majorUnit val="0.1"/>
      </c:valAx>
      <c:spPr>
        <a:solidFill>
          <a:schemeClr val="bg1"/>
        </a:solidFill>
      </c:spPr>
    </c:plotArea>
    <c:plotVisOnly val="1"/>
    <c:dispBlanksAs val="gap"/>
    <c:showDLblsOverMax val="0"/>
  </c:chart>
  <c:spPr>
    <a:noFill/>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0.56918</cdr:x>
      <cdr:y>0.06454</cdr:y>
    </cdr:from>
    <cdr:to>
      <cdr:x>1</cdr:x>
      <cdr:y>0.18421</cdr:y>
    </cdr:to>
    <cdr:sp macro="" textlink="">
      <cdr:nvSpPr>
        <cdr:cNvPr id="2" name="テキスト ボックス 11"/>
        <cdr:cNvSpPr txBox="1"/>
      </cdr:nvSpPr>
      <cdr:spPr>
        <a:xfrm xmlns:a="http://schemas.openxmlformats.org/drawingml/2006/main">
          <a:off x="1331888" y="116182"/>
          <a:ext cx="1008112" cy="2154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ja-JP" altLang="en-US" sz="750" dirty="0" smtClean="0">
              <a:solidFill>
                <a:schemeClr val="tx1"/>
              </a:solidFill>
              <a:latin typeface="HGPｺﾞｼｯｸM" panose="020B0600000000000000" pitchFamily="50" charset="-128"/>
              <a:ea typeface="HGPｺﾞｼｯｸM" panose="020B0600000000000000" pitchFamily="50" charset="-128"/>
            </a:rPr>
            <a:t>救急</a:t>
          </a:r>
          <a:r>
            <a:rPr lang="ja-JP" altLang="en-US" sz="750" dirty="0" smtClean="0">
              <a:solidFill>
                <a:schemeClr val="tx1"/>
              </a:solidFill>
              <a:latin typeface="HGPｺﾞｼｯｸM" panose="020B0600000000000000" pitchFamily="50" charset="-128"/>
              <a:ea typeface="HGPｺﾞｼｯｸM" panose="020B0600000000000000" pitchFamily="50" charset="-128"/>
            </a:rPr>
            <a:t>搬送者数</a:t>
          </a:r>
          <a:endParaRPr kumimoji="1" lang="ja-JP" altLang="en-US" sz="750" dirty="0">
            <a:solidFill>
              <a:schemeClr val="tx1"/>
            </a:solidFill>
            <a:latin typeface="HGPｺﾞｼｯｸM" panose="020B0600000000000000" pitchFamily="50" charset="-128"/>
            <a:ea typeface="HGPｺﾞｼｯｸM" panose="020B0600000000000000" pitchFamily="50" charset="-128"/>
          </a:endParaRPr>
        </a:p>
      </cdr:txBody>
    </cdr:sp>
  </cdr:relSizeAnchor>
  <cdr:relSizeAnchor xmlns:cdr="http://schemas.openxmlformats.org/drawingml/2006/chartDrawing">
    <cdr:from>
      <cdr:x>0.48772</cdr:x>
      <cdr:y>0.35666</cdr:y>
    </cdr:from>
    <cdr:to>
      <cdr:x>0.80423</cdr:x>
      <cdr:y>0.47633</cdr:y>
    </cdr:to>
    <cdr:sp macro="" textlink="">
      <cdr:nvSpPr>
        <cdr:cNvPr id="3" name="テキスト ボックス 12"/>
        <cdr:cNvSpPr txBox="1"/>
      </cdr:nvSpPr>
      <cdr:spPr>
        <a:xfrm xmlns:a="http://schemas.openxmlformats.org/drawingml/2006/main">
          <a:off x="1141256" y="642082"/>
          <a:ext cx="740643" cy="2154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ja-JP" altLang="en-US" sz="750" dirty="0" smtClean="0">
              <a:solidFill>
                <a:schemeClr val="tx1"/>
              </a:solidFill>
              <a:latin typeface="HGPｺﾞｼｯｸM" panose="020B0600000000000000" pitchFamily="50" charset="-128"/>
              <a:ea typeface="HGPｺﾞｼｯｸM" panose="020B0600000000000000" pitchFamily="50" charset="-128"/>
            </a:rPr>
            <a:t>域内人口</a:t>
          </a:r>
          <a:endParaRPr kumimoji="1" lang="ja-JP" altLang="en-US" sz="750" dirty="0">
            <a:solidFill>
              <a:schemeClr val="tx1"/>
            </a:solidFill>
            <a:latin typeface="HGPｺﾞｼｯｸM" panose="020B0600000000000000" pitchFamily="50" charset="-128"/>
            <a:ea typeface="HGPｺﾞｼｯｸM" panose="020B0600000000000000"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0.87121</cdr:x>
      <cdr:y>0</cdr:y>
    </cdr:from>
    <cdr:to>
      <cdr:x>0.95384</cdr:x>
      <cdr:y>0.09037</cdr:y>
    </cdr:to>
    <cdr:sp macro="" textlink="">
      <cdr:nvSpPr>
        <cdr:cNvPr id="2" name="テキスト ボックス 34"/>
        <cdr:cNvSpPr txBox="1"/>
      </cdr:nvSpPr>
      <cdr:spPr>
        <a:xfrm xmlns:a="http://schemas.openxmlformats.org/drawingml/2006/main">
          <a:off x="2948505" y="-4319350"/>
          <a:ext cx="279651" cy="196915"/>
        </a:xfrm>
        <a:prstGeom xmlns:a="http://schemas.openxmlformats.org/drawingml/2006/main" prst="rect">
          <a:avLst/>
        </a:prstGeom>
        <a:noFill xmlns:a="http://schemas.openxmlformats.org/drawingml/2006/main"/>
      </cdr:spPr>
      <cdr:txBody>
        <a:bodyPr xmlns:a="http://schemas.openxmlformats.org/drawingml/2006/main" wrap="square" rtlCol="0" anchor="b" anchorCtr="0">
          <a:spAutoFit/>
        </a:bodyPr>
        <a:lstStyle xmlns:a="http://schemas.openxmlformats.org/drawingml/2006/main">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xmlns:a="http://schemas.openxmlformats.org/drawingml/2006/main">
          <a:pPr algn="ctr"/>
          <a:r>
            <a:rPr kumimoji="1" lang="ja-JP" altLang="en-US" sz="900" dirty="0" smtClean="0">
              <a:latin typeface="HGPｺﾞｼｯｸM" panose="020B0600000000000000" pitchFamily="50" charset="-128"/>
              <a:ea typeface="HGPｺﾞｼｯｸM" panose="020B0600000000000000" pitchFamily="50" charset="-128"/>
            </a:rPr>
            <a:t>分</a:t>
          </a:r>
          <a:endParaRPr kumimoji="1" lang="en-US" altLang="ja-JP" sz="900" dirty="0" smtClean="0">
            <a:latin typeface="HGPｺﾞｼｯｸM" panose="020B0600000000000000" pitchFamily="50" charset="-128"/>
            <a:ea typeface="HGPｺﾞｼｯｸM" panose="020B0600000000000000"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CB89E2C4-6AC9-4C69-8265-4D39AF8764D8}" type="datetimeFigureOut">
              <a:rPr lang="ja-JP" altLang="en-US"/>
              <a:pPr>
                <a:defRPr/>
              </a:pPr>
              <a:t>2016/12/26</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3DF5FE84-433F-4D4D-805C-335D2516EE65}" type="slidenum">
              <a:rPr lang="ja-JP" altLang="en-US"/>
              <a:pPr>
                <a:defRPr/>
              </a:pPr>
              <a:t>‹#›</a:t>
            </a:fld>
            <a:endParaRPr lang="ja-JP" altLang="en-US"/>
          </a:p>
        </p:txBody>
      </p:sp>
    </p:spTree>
    <p:extLst>
      <p:ext uri="{BB962C8B-B14F-4D97-AF65-F5344CB8AC3E}">
        <p14:creationId xmlns:p14="http://schemas.microsoft.com/office/powerpoint/2010/main" val="15885757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DF5FE84-433F-4D4D-805C-335D2516EE65}" type="slidenum">
              <a:rPr lang="ja-JP" altLang="en-US" smtClean="0"/>
              <a:pPr>
                <a:defRPr/>
              </a:pPr>
              <a:t>3</a:t>
            </a:fld>
            <a:endParaRPr lang="ja-JP" altLang="en-US"/>
          </a:p>
        </p:txBody>
      </p:sp>
    </p:spTree>
    <p:extLst>
      <p:ext uri="{BB962C8B-B14F-4D97-AF65-F5344CB8AC3E}">
        <p14:creationId xmlns:p14="http://schemas.microsoft.com/office/powerpoint/2010/main" val="1969542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7682014-BFE3-49A6-A991-0F176F703BDB}" type="slidenum">
              <a:rPr kumimoji="1" lang="ja-JP" altLang="en-US" smtClean="0"/>
              <a:t>5</a:t>
            </a:fld>
            <a:endParaRPr kumimoji="1" lang="ja-JP" altLang="en-US"/>
          </a:p>
        </p:txBody>
      </p:sp>
    </p:spTree>
    <p:extLst>
      <p:ext uri="{BB962C8B-B14F-4D97-AF65-F5344CB8AC3E}">
        <p14:creationId xmlns:p14="http://schemas.microsoft.com/office/powerpoint/2010/main" val="2214652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DF5FE84-433F-4D4D-805C-335D2516EE65}" type="slidenum">
              <a:rPr lang="ja-JP" altLang="en-US" smtClean="0"/>
              <a:pPr>
                <a:defRPr/>
              </a:pPr>
              <a:t>18</a:t>
            </a:fld>
            <a:endParaRPr lang="ja-JP" altLang="en-US"/>
          </a:p>
        </p:txBody>
      </p:sp>
    </p:spTree>
    <p:extLst>
      <p:ext uri="{BB962C8B-B14F-4D97-AF65-F5344CB8AC3E}">
        <p14:creationId xmlns:p14="http://schemas.microsoft.com/office/powerpoint/2010/main" val="2963119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7CC5A25-DE68-4BF5-BA63-D8202A810E5C}" type="datetime1">
              <a:rPr lang="ja-JP" altLang="en-US"/>
              <a:pPr>
                <a:defRPr/>
              </a:pPr>
              <a:t>2016/12/26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FC598F5-2149-4DF2-B299-5C80D2E80FE0}" type="slidenum">
              <a:rPr lang="ja-JP" altLang="en-US"/>
              <a:pPr>
                <a:defRPr/>
              </a:pPr>
              <a:t>‹#›</a:t>
            </a:fld>
            <a:endParaRPr lang="ja-JP" altLang="en-US"/>
          </a:p>
        </p:txBody>
      </p:sp>
    </p:spTree>
    <p:extLst>
      <p:ext uri="{BB962C8B-B14F-4D97-AF65-F5344CB8AC3E}">
        <p14:creationId xmlns:p14="http://schemas.microsoft.com/office/powerpoint/2010/main" val="4090903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AA5F374-2A50-43D5-A01A-2CF7458DA071}" type="datetime1">
              <a:rPr lang="ja-JP" altLang="en-US"/>
              <a:pPr>
                <a:defRPr/>
              </a:pPr>
              <a:t>2016/12/26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DF3CA09-2500-4298-AA61-5BC9D236AF65}" type="slidenum">
              <a:rPr lang="ja-JP" altLang="en-US"/>
              <a:pPr>
                <a:defRPr/>
              </a:pPr>
              <a:t>‹#›</a:t>
            </a:fld>
            <a:endParaRPr lang="ja-JP" altLang="en-US"/>
          </a:p>
        </p:txBody>
      </p:sp>
    </p:spTree>
    <p:extLst>
      <p:ext uri="{BB962C8B-B14F-4D97-AF65-F5344CB8AC3E}">
        <p14:creationId xmlns:p14="http://schemas.microsoft.com/office/powerpoint/2010/main" val="4001613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EDEFF3E-E786-414A-B3AF-DE2D1E3C2AC5}" type="datetime1">
              <a:rPr lang="ja-JP" altLang="en-US"/>
              <a:pPr>
                <a:defRPr/>
              </a:pPr>
              <a:t>2016/12/26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51DCB8E-4F70-4488-A79C-57CFBBE3FA52}" type="slidenum">
              <a:rPr lang="ja-JP" altLang="en-US"/>
              <a:pPr>
                <a:defRPr/>
              </a:pPr>
              <a:t>‹#›</a:t>
            </a:fld>
            <a:endParaRPr lang="ja-JP" altLang="en-US"/>
          </a:p>
        </p:txBody>
      </p:sp>
    </p:spTree>
    <p:extLst>
      <p:ext uri="{BB962C8B-B14F-4D97-AF65-F5344CB8AC3E}">
        <p14:creationId xmlns:p14="http://schemas.microsoft.com/office/powerpoint/2010/main" val="3609154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19AD018-4058-4A97-A446-41786F4C056E}" type="datetime1">
              <a:rPr lang="ja-JP" altLang="en-US"/>
              <a:pPr>
                <a:defRPr/>
              </a:pPr>
              <a:t>2016/12/26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6701BF1-DD62-47AB-B888-7083B20C3DAB}" type="slidenum">
              <a:rPr lang="ja-JP" altLang="en-US"/>
              <a:pPr>
                <a:defRPr/>
              </a:pPr>
              <a:t>‹#›</a:t>
            </a:fld>
            <a:endParaRPr lang="ja-JP" altLang="en-US"/>
          </a:p>
        </p:txBody>
      </p:sp>
    </p:spTree>
    <p:extLst>
      <p:ext uri="{BB962C8B-B14F-4D97-AF65-F5344CB8AC3E}">
        <p14:creationId xmlns:p14="http://schemas.microsoft.com/office/powerpoint/2010/main" val="1539495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ABC39B3-9EFE-473C-9853-B7A7A9587971}" type="datetime1">
              <a:rPr lang="ja-JP" altLang="en-US"/>
              <a:pPr>
                <a:defRPr/>
              </a:pPr>
              <a:t>2016/12/26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9187194-5F03-4EC8-A762-BF227DCDAEF0}" type="slidenum">
              <a:rPr lang="ja-JP" altLang="en-US"/>
              <a:pPr>
                <a:defRPr/>
              </a:pPr>
              <a:t>‹#›</a:t>
            </a:fld>
            <a:endParaRPr lang="ja-JP" altLang="en-US"/>
          </a:p>
        </p:txBody>
      </p:sp>
    </p:spTree>
    <p:extLst>
      <p:ext uri="{BB962C8B-B14F-4D97-AF65-F5344CB8AC3E}">
        <p14:creationId xmlns:p14="http://schemas.microsoft.com/office/powerpoint/2010/main" val="240624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1D360992-7D1D-4372-A8B0-D8B08EF26098}" type="datetime1">
              <a:rPr lang="ja-JP" altLang="en-US"/>
              <a:pPr>
                <a:defRPr/>
              </a:pPr>
              <a:t>2016/12/26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37EA2CF-B488-46C3-B6A7-E4621866200C}" type="slidenum">
              <a:rPr lang="ja-JP" altLang="en-US"/>
              <a:pPr>
                <a:defRPr/>
              </a:pPr>
              <a:t>‹#›</a:t>
            </a:fld>
            <a:endParaRPr lang="ja-JP" altLang="en-US"/>
          </a:p>
        </p:txBody>
      </p:sp>
    </p:spTree>
    <p:extLst>
      <p:ext uri="{BB962C8B-B14F-4D97-AF65-F5344CB8AC3E}">
        <p14:creationId xmlns:p14="http://schemas.microsoft.com/office/powerpoint/2010/main" val="84053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F903E6F-A68B-4CEA-9B56-5ED8AB04A525}" type="datetime1">
              <a:rPr lang="ja-JP" altLang="en-US"/>
              <a:pPr>
                <a:defRPr/>
              </a:pPr>
              <a:t>2016/12/26</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204D510-9ED9-4A7C-98C6-465F73AEF6B3}" type="slidenum">
              <a:rPr lang="ja-JP" altLang="en-US"/>
              <a:pPr>
                <a:defRPr/>
              </a:pPr>
              <a:t>‹#›</a:t>
            </a:fld>
            <a:endParaRPr lang="ja-JP" altLang="en-US"/>
          </a:p>
        </p:txBody>
      </p:sp>
    </p:spTree>
    <p:extLst>
      <p:ext uri="{BB962C8B-B14F-4D97-AF65-F5344CB8AC3E}">
        <p14:creationId xmlns:p14="http://schemas.microsoft.com/office/powerpoint/2010/main" val="257572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906B018-B180-40A6-8C21-914DB137EF4F}" type="datetime1">
              <a:rPr lang="ja-JP" altLang="en-US"/>
              <a:pPr>
                <a:defRPr/>
              </a:pPr>
              <a:t>2016/12/26</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00AF416-B72C-4568-821D-747AB049E970}" type="slidenum">
              <a:rPr lang="ja-JP" altLang="en-US"/>
              <a:pPr>
                <a:defRPr/>
              </a:pPr>
              <a:t>‹#›</a:t>
            </a:fld>
            <a:endParaRPr lang="ja-JP" altLang="en-US"/>
          </a:p>
        </p:txBody>
      </p:sp>
    </p:spTree>
    <p:extLst>
      <p:ext uri="{BB962C8B-B14F-4D97-AF65-F5344CB8AC3E}">
        <p14:creationId xmlns:p14="http://schemas.microsoft.com/office/powerpoint/2010/main" val="26844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429CC5DE-021D-4C9E-A045-1B6AAFCF93B9}" type="datetime1">
              <a:rPr lang="ja-JP" altLang="en-US"/>
              <a:pPr>
                <a:defRPr/>
              </a:pPr>
              <a:t>2016/12/26</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3993F3-DBBB-436B-AFA5-9076F9A83774}" type="slidenum">
              <a:rPr lang="ja-JP" altLang="en-US"/>
              <a:pPr>
                <a:defRPr/>
              </a:pPr>
              <a:t>‹#›</a:t>
            </a:fld>
            <a:endParaRPr lang="ja-JP" altLang="en-US"/>
          </a:p>
        </p:txBody>
      </p:sp>
    </p:spTree>
    <p:extLst>
      <p:ext uri="{BB962C8B-B14F-4D97-AF65-F5344CB8AC3E}">
        <p14:creationId xmlns:p14="http://schemas.microsoft.com/office/powerpoint/2010/main" val="203204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A3EC4B-C001-4D15-A9D4-C8AB357D8F8E}" type="datetime1">
              <a:rPr lang="ja-JP" altLang="en-US"/>
              <a:pPr>
                <a:defRPr/>
              </a:pPr>
              <a:t>2016/12/26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B34E63E-82CB-458D-8A95-CBAB619B9111}" type="slidenum">
              <a:rPr lang="ja-JP" altLang="en-US"/>
              <a:pPr>
                <a:defRPr/>
              </a:pPr>
              <a:t>‹#›</a:t>
            </a:fld>
            <a:endParaRPr lang="ja-JP" altLang="en-US"/>
          </a:p>
        </p:txBody>
      </p:sp>
    </p:spTree>
    <p:extLst>
      <p:ext uri="{BB962C8B-B14F-4D97-AF65-F5344CB8AC3E}">
        <p14:creationId xmlns:p14="http://schemas.microsoft.com/office/powerpoint/2010/main" val="210997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8635447-9B32-4184-9455-D92EF2AD6BE8}" type="datetime1">
              <a:rPr lang="ja-JP" altLang="en-US"/>
              <a:pPr>
                <a:defRPr/>
              </a:pPr>
              <a:t>2016/12/26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567434-667C-4E74-B871-939630E63342}" type="slidenum">
              <a:rPr lang="ja-JP" altLang="en-US"/>
              <a:pPr>
                <a:defRPr/>
              </a:pPr>
              <a:t>‹#›</a:t>
            </a:fld>
            <a:endParaRPr lang="ja-JP" altLang="en-US"/>
          </a:p>
        </p:txBody>
      </p:sp>
    </p:spTree>
    <p:extLst>
      <p:ext uri="{BB962C8B-B14F-4D97-AF65-F5344CB8AC3E}">
        <p14:creationId xmlns:p14="http://schemas.microsoft.com/office/powerpoint/2010/main" val="2748748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5960615-A742-4AB5-8E47-ADA1F40E7545}" type="datetime1">
              <a:rPr lang="ja-JP" altLang="en-US"/>
              <a:pPr>
                <a:defRPr/>
              </a:pPr>
              <a:t>2016/12/26</a:t>
            </a:fld>
            <a:endParaRPr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437E0C7-E652-44A7-B44F-76C97B53665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10" Type="http://schemas.openxmlformats.org/officeDocument/2006/relationships/chart" Target="../charts/chart9.xml"/><Relationship Id="rId4" Type="http://schemas.openxmlformats.org/officeDocument/2006/relationships/chart" Target="../charts/chart3.xml"/><Relationship Id="rId9" Type="http://schemas.openxmlformats.org/officeDocument/2006/relationships/chart" Target="../charts/chart8.xml"/></Relationships>
</file>

<file path=ppt/slides/_rels/slide19.xml.rels><?xml version="1.0" encoding="UTF-8" standalone="yes"?>
<Relationships xmlns="http://schemas.openxmlformats.org/package/2006/relationships"><Relationship Id="rId8" Type="http://schemas.openxmlformats.org/officeDocument/2006/relationships/chart" Target="../charts/chart15.xml"/><Relationship Id="rId3" Type="http://schemas.openxmlformats.org/officeDocument/2006/relationships/chart" Target="../charts/chart10.xml"/><Relationship Id="rId7" Type="http://schemas.openxmlformats.org/officeDocument/2006/relationships/chart" Target="../charts/chart1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13.xml"/><Relationship Id="rId5" Type="http://schemas.openxmlformats.org/officeDocument/2006/relationships/chart" Target="../charts/chart12.xml"/><Relationship Id="rId10" Type="http://schemas.openxmlformats.org/officeDocument/2006/relationships/chart" Target="../charts/chart17.xml"/><Relationship Id="rId4" Type="http://schemas.openxmlformats.org/officeDocument/2006/relationships/chart" Target="../charts/chart11.xml"/><Relationship Id="rId9" Type="http://schemas.openxmlformats.org/officeDocument/2006/relationships/chart" Target="../charts/char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6411" y="1988840"/>
            <a:ext cx="8229600" cy="1512168"/>
          </a:xfrm>
        </p:spPr>
        <p:txBody>
          <a:bodyPr rtlCol="0">
            <a:normAutofit/>
          </a:bodyPr>
          <a:lstStyle/>
          <a:p>
            <a:pPr fontAlgn="auto">
              <a:spcAft>
                <a:spcPts val="0"/>
              </a:spcAft>
              <a:defRPr/>
            </a:pPr>
            <a:r>
              <a:rPr lang="ja-JP" altLang="en-US" spc="600" dirty="0" smtClean="0">
                <a:latin typeface="ＭＳ Ｐゴシック" panose="020B0600070205080204" pitchFamily="50" charset="-128"/>
                <a:ea typeface="ＭＳ Ｐゴシック" panose="020B0600070205080204" pitchFamily="50" charset="-128"/>
                <a:cs typeface="Meiryo UI" panose="020B0604030504040204" pitchFamily="50" charset="-128"/>
              </a:rPr>
              <a:t>主な府市連携課題の</a:t>
            </a:r>
            <a:r>
              <a:rPr lang="en-US" altLang="ja-JP" spc="6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r>
            <a:br>
              <a:rPr lang="en-US" altLang="ja-JP" spc="600" dirty="0" smtClean="0">
                <a:latin typeface="ＭＳ Ｐゴシック" panose="020B0600070205080204" pitchFamily="50" charset="-128"/>
                <a:ea typeface="ＭＳ Ｐゴシック" panose="020B0600070205080204" pitchFamily="50" charset="-128"/>
                <a:cs typeface="Meiryo UI" panose="020B0604030504040204" pitchFamily="50" charset="-128"/>
              </a:rPr>
            </a:br>
            <a:r>
              <a:rPr lang="ja-JP" altLang="en-US" spc="600" dirty="0">
                <a:latin typeface="ＭＳ Ｐゴシック" panose="020B0600070205080204" pitchFamily="50" charset="-128"/>
                <a:ea typeface="ＭＳ Ｐゴシック" panose="020B0600070205080204" pitchFamily="50" charset="-128"/>
                <a:cs typeface="Meiryo UI" panose="020B0604030504040204" pitchFamily="50" charset="-128"/>
              </a:rPr>
              <a:t>検討</a:t>
            </a:r>
            <a:r>
              <a:rPr lang="ja-JP" altLang="en-US" spc="600" dirty="0" smtClean="0">
                <a:latin typeface="ＭＳ Ｐゴシック" panose="020B0600070205080204" pitchFamily="50" charset="-128"/>
                <a:ea typeface="ＭＳ Ｐゴシック" panose="020B0600070205080204" pitchFamily="50" charset="-128"/>
                <a:cs typeface="Meiryo UI" panose="020B0604030504040204" pitchFamily="50" charset="-128"/>
              </a:rPr>
              <a:t>状況について</a:t>
            </a:r>
            <a:endParaRPr lang="ja-JP" altLang="en-US"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 name="タイトル 1"/>
          <p:cNvSpPr txBox="1">
            <a:spLocks/>
          </p:cNvSpPr>
          <p:nvPr/>
        </p:nvSpPr>
        <p:spPr bwMode="auto">
          <a:xfrm>
            <a:off x="596411" y="4869160"/>
            <a:ext cx="8229600"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a:t>
            </a:r>
            <a:r>
              <a:rPr lang="en-US" altLang="ja-JP"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28</a:t>
            </a:r>
            <a:r>
              <a:rPr lang="ja-JP" altLang="en-US"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12</a:t>
            </a:r>
            <a:r>
              <a:rPr lang="ja-JP" altLang="en-US"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27</a:t>
            </a:r>
            <a:r>
              <a:rPr lang="ja-JP" altLang="en-US"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日</a:t>
            </a:r>
            <a:r>
              <a:rPr lang="en-US" altLang="ja-JP"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r>
            <a:br>
              <a:rPr lang="en-US" altLang="ja-JP"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br>
            <a:r>
              <a:rPr lang="en-US" altLang="ja-JP"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r>
            <a:br>
              <a:rPr lang="en-US" altLang="ja-JP"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br>
            <a:r>
              <a:rPr lang="ja-JP" altLang="en-US" sz="2400" dirty="0" smtClean="0">
                <a:latin typeface="ＭＳ Ｐゴシック" panose="020B0600070205080204" pitchFamily="50" charset="-128"/>
                <a:ea typeface="ＭＳ Ｐゴシック" panose="020B0600070205080204" pitchFamily="50" charset="-128"/>
                <a:cs typeface="Meiryo UI" panose="020B0604030504040204" pitchFamily="50" charset="-128"/>
              </a:rPr>
              <a:t>副首都推進本部事務局</a:t>
            </a:r>
            <a:endParaRPr lang="ja-JP" altLang="en-US" sz="24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テキスト ボックス 5"/>
          <p:cNvSpPr txBox="1">
            <a:spLocks noChangeArrowheads="1"/>
          </p:cNvSpPr>
          <p:nvPr/>
        </p:nvSpPr>
        <p:spPr bwMode="auto">
          <a:xfrm>
            <a:off x="5724129" y="1"/>
            <a:ext cx="34563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a:solidFill>
                  <a:srgbClr val="000000"/>
                </a:solidFill>
                <a:latin typeface="Meiryo UI" pitchFamily="50" charset="-128"/>
                <a:ea typeface="Meiryo UI" pitchFamily="50" charset="-128"/>
                <a:cs typeface="Meiryo UI" pitchFamily="50" charset="-128"/>
              </a:rPr>
              <a:t>Ｈ</a:t>
            </a:r>
            <a:r>
              <a:rPr lang="ja-JP" altLang="en-US" sz="1800" dirty="0" smtClean="0">
                <a:solidFill>
                  <a:srgbClr val="000000"/>
                </a:solidFill>
                <a:latin typeface="Meiryo UI" pitchFamily="50" charset="-128"/>
                <a:ea typeface="Meiryo UI" pitchFamily="50" charset="-128"/>
                <a:cs typeface="Meiryo UI" pitchFamily="50" charset="-128"/>
              </a:rPr>
              <a:t>２８．１２．２７</a:t>
            </a:r>
            <a:endParaRPr lang="en-US" altLang="ja-JP" sz="18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800" dirty="0" smtClean="0">
                <a:solidFill>
                  <a:srgbClr val="000000"/>
                </a:solidFill>
                <a:latin typeface="Meiryo UI" pitchFamily="50" charset="-128"/>
                <a:ea typeface="Meiryo UI" pitchFamily="50" charset="-128"/>
                <a:cs typeface="Meiryo UI" pitchFamily="50" charset="-128"/>
              </a:rPr>
              <a:t>第７回</a:t>
            </a:r>
            <a:r>
              <a:rPr lang="ja-JP" altLang="en-US" sz="1800" dirty="0">
                <a:solidFill>
                  <a:srgbClr val="000000"/>
                </a:solidFill>
                <a:latin typeface="Meiryo UI" pitchFamily="50" charset="-128"/>
                <a:ea typeface="Meiryo UI" pitchFamily="50" charset="-128"/>
                <a:cs typeface="Meiryo UI" pitchFamily="50" charset="-128"/>
              </a:rPr>
              <a:t>副首都推進本部会議</a:t>
            </a:r>
            <a:endParaRPr lang="en-US" altLang="ja-JP" sz="1800" dirty="0">
              <a:solidFill>
                <a:srgbClr val="000000"/>
              </a:solidFill>
              <a:latin typeface="Meiryo UI" pitchFamily="50" charset="-128"/>
              <a:ea typeface="Meiryo UI" pitchFamily="50" charset="-128"/>
              <a:cs typeface="Meiryo UI" pitchFamily="50" charset="-128"/>
            </a:endParaRPr>
          </a:p>
        </p:txBody>
      </p:sp>
      <p:sp>
        <p:nvSpPr>
          <p:cNvPr id="9" name="テキスト ボックス 8"/>
          <p:cNvSpPr txBox="1">
            <a:spLocks noChangeArrowheads="1"/>
          </p:cNvSpPr>
          <p:nvPr/>
        </p:nvSpPr>
        <p:spPr bwMode="auto">
          <a:xfrm>
            <a:off x="6824319" y="801688"/>
            <a:ext cx="1940023" cy="461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dirty="0" smtClean="0">
                <a:solidFill>
                  <a:srgbClr val="000000"/>
                </a:solidFill>
                <a:latin typeface="Meiryo UI" pitchFamily="50" charset="-128"/>
                <a:ea typeface="Meiryo UI" pitchFamily="50" charset="-128"/>
                <a:cs typeface="Meiryo UI" pitchFamily="50" charset="-128"/>
              </a:rPr>
              <a:t>資料２</a:t>
            </a:r>
            <a:endParaRPr lang="en-US" altLang="ja-JP" sz="2400" dirty="0">
              <a:solidFill>
                <a:srgbClr val="000000"/>
              </a:solidFill>
              <a:latin typeface="Meiryo UI" pitchFamily="50" charset="-128"/>
              <a:ea typeface="Meiryo UI" pitchFamily="50" charset="-128"/>
              <a:cs typeface="Meiryo UI"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797428793"/>
              </p:ext>
            </p:extLst>
          </p:nvPr>
        </p:nvGraphicFramePr>
        <p:xfrm>
          <a:off x="290709" y="883176"/>
          <a:ext cx="8624011" cy="1554480"/>
        </p:xfrm>
        <a:graphic>
          <a:graphicData uri="http://schemas.openxmlformats.org/drawingml/2006/table">
            <a:tbl>
              <a:tblPr firstRow="1" bandRow="1">
                <a:tableStyleId>{5940675A-B579-460E-94D1-54222C63F5DA}</a:tableStyleId>
              </a:tblPr>
              <a:tblGrid>
                <a:gridCol w="980039"/>
                <a:gridCol w="1278255"/>
                <a:gridCol w="1564260"/>
                <a:gridCol w="4801457"/>
              </a:tblGrid>
              <a:tr h="0">
                <a:tc gridSpan="4">
                  <a:txBody>
                    <a:bodyPr/>
                    <a:lstStyle/>
                    <a:p>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パブリックヘルス／スマートエイジング領域ワークショップ</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tx1">
                        <a:lumMod val="75000"/>
                        <a:lumOff val="2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回数</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会場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概要</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第１回</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府大・中百舌鳥Ｃ</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タスクフォース事務局における調査結果の報告、共有</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第２回</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市大・杉本Ｃ</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大学シーズの確認、行政部局の取組説明</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第３回</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府大・中百舌鳥Ｃ</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行政部局の運営方針・取組説明、対象テーマに係る意見交換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第４回</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日（金）</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市大・阿倍野Ｃ</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取りまとめ方針にかかる意見交換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5" name="タイトル 1"/>
          <p:cNvSpPr txBox="1">
            <a:spLocks/>
          </p:cNvSpPr>
          <p:nvPr/>
        </p:nvSpPr>
        <p:spPr>
          <a:xfrm>
            <a:off x="683568" y="116632"/>
            <a:ext cx="7990656" cy="50648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b="1" dirty="0" smtClean="0"/>
              <a:t>戦略領域別ワークショップの</a:t>
            </a:r>
            <a:r>
              <a:rPr lang="ja-JP" altLang="en-US" sz="2400" b="1" dirty="0"/>
              <a:t>実施状況</a:t>
            </a:r>
          </a:p>
        </p:txBody>
      </p:sp>
      <p:graphicFrame>
        <p:nvGraphicFramePr>
          <p:cNvPr id="6" name="表 5"/>
          <p:cNvGraphicFramePr>
            <a:graphicFrameLocks noGrp="1"/>
          </p:cNvGraphicFramePr>
          <p:nvPr>
            <p:extLst>
              <p:ext uri="{D42A27DB-BD31-4B8C-83A1-F6EECF244321}">
                <p14:modId xmlns:p14="http://schemas.microsoft.com/office/powerpoint/2010/main" val="1782890304"/>
              </p:ext>
            </p:extLst>
          </p:nvPr>
        </p:nvGraphicFramePr>
        <p:xfrm>
          <a:off x="290709" y="2537332"/>
          <a:ext cx="8647284" cy="2331720"/>
        </p:xfrm>
        <a:graphic>
          <a:graphicData uri="http://schemas.openxmlformats.org/drawingml/2006/table">
            <a:tbl>
              <a:tblPr firstRow="1" bandRow="1">
                <a:tableStyleId>{5940675A-B579-460E-94D1-54222C63F5DA}</a:tableStyleId>
              </a:tblPr>
              <a:tblGrid>
                <a:gridCol w="980039"/>
                <a:gridCol w="1278255"/>
                <a:gridCol w="1564260"/>
                <a:gridCol w="4824730"/>
              </a:tblGrid>
              <a:tr h="133729">
                <a:tc gridSpan="4">
                  <a:txBody>
                    <a:bodyPr/>
                    <a:lstStyle/>
                    <a:p>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スマートシティ／データマネジメント領域ワークショップ</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tx1">
                        <a:lumMod val="75000"/>
                        <a:lumOff val="2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33729">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第１回</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日（水）</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府大・中百舌鳥Ｃ</a:t>
                      </a: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タスクフォース事務局における調査結果の報告、共有</a:t>
                      </a:r>
                    </a:p>
                  </a:txBody>
                  <a:tcPr/>
                </a:tc>
              </a:tr>
              <a:tr h="133729">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第２回</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市大・杉本Ｃ</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行政部局の取組説明、対象テーマにかかる意見交換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133729">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第３回</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府大・中百舌鳥Ｃ</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（データ分科会）対象テーマに係る意見交換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133729">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第４回</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同上</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府大・中百舌鳥Ｃ</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（スマート分科会）対象テーマに係る意見交換、行政部局の運営方針・取組説明</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133729">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第５回</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市大・杉本Ｃ</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（データ分科会）大学シーズの確認、対象テーマにかかる意見交換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133729">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第６回</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日（木）</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市大・杉本Ｃ</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（スマート分科会）大学シーズの確認、対象テーマにかかる意見交換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133729">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第７回</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日（木）</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府大・中百舌鳥Ｃ</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（データ分科会）取りまとめ方針に係る意見交換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133729">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第８回</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同上</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府大・中百舌鳥Ｃ</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（スマート分科会）取りまとめ方針に係る意見交換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711754144"/>
              </p:ext>
            </p:extLst>
          </p:nvPr>
        </p:nvGraphicFramePr>
        <p:xfrm>
          <a:off x="290709" y="4970864"/>
          <a:ext cx="8624011" cy="1554480"/>
        </p:xfrm>
        <a:graphic>
          <a:graphicData uri="http://schemas.openxmlformats.org/drawingml/2006/table">
            <a:tbl>
              <a:tblPr firstRow="1" bandRow="1">
                <a:tableStyleId>{5940675A-B579-460E-94D1-54222C63F5DA}</a:tableStyleId>
              </a:tblPr>
              <a:tblGrid>
                <a:gridCol w="980039"/>
                <a:gridCol w="1278255"/>
                <a:gridCol w="1564260"/>
                <a:gridCol w="4801457"/>
              </a:tblGrid>
              <a:tr h="0">
                <a:tc gridSpan="4">
                  <a:txBody>
                    <a:bodyPr/>
                    <a:lstStyle/>
                    <a:p>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バイオエンジニアリング領域ワークショップ</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tx1">
                        <a:lumMod val="75000"/>
                        <a:lumOff val="2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第１回</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府大・中百舌鳥Ｃ</a:t>
                      </a: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タスクフォース事務局における調査結果の報告、共有</a:t>
                      </a:r>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第２回</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市大・杉本Ｃ</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大学シーズの確認、対象テーマに係る意見交換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第３回</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日（金）</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市大・杉本Ｃ</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（人工光合成分科会）大学シーズの確認、取りまとめ方針の確認</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第４回</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smtClean="0">
                          <a:latin typeface="Meiryo UI" panose="020B0604030504040204" pitchFamily="50" charset="-128"/>
                          <a:ea typeface="Meiryo UI" panose="020B0604030504040204" pitchFamily="50" charset="-128"/>
                          <a:cs typeface="Meiryo UI" panose="020B0604030504040204" pitchFamily="50" charset="-128"/>
                        </a:rPr>
                        <a:t>日（月）</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府大・中百舌鳥Ｃ</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（創薬分科会）大学シーズの確認、対象テーマにかかる意見交換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回</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府大・中百舌鳥Ｃ</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取りまとめ方針に係る意見交換</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8" name="テキスト ボックス 7"/>
          <p:cNvSpPr txBox="1"/>
          <p:nvPr/>
        </p:nvSpPr>
        <p:spPr>
          <a:xfrm>
            <a:off x="251520" y="6561677"/>
            <a:ext cx="3751348" cy="261610"/>
          </a:xfrm>
          <a:prstGeom prst="rect">
            <a:avLst/>
          </a:prstGeom>
          <a:noFill/>
        </p:spPr>
        <p:txBody>
          <a:bodyPr wrap="none" rtlCol="0">
            <a:spAutoFit/>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上記以外に、個別の勉強会やリーダー打ち合わせを適宜開催</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p:cNvSpPr>
            <a:spLocks noGrp="1"/>
          </p:cNvSpPr>
          <p:nvPr>
            <p:ph type="sldNum" sz="quarter" idx="12"/>
          </p:nvPr>
        </p:nvSpPr>
        <p:spPr>
          <a:xfrm>
            <a:off x="6811172" y="6492875"/>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9</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80878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6024" y="2492896"/>
            <a:ext cx="8892480" cy="523220"/>
          </a:xfrm>
          <a:prstGeom prst="rect">
            <a:avLst/>
          </a:prstGeom>
          <a:noFill/>
        </p:spPr>
        <p:txBody>
          <a:bodyPr wrap="square" rtlCol="0">
            <a:spAutoFit/>
          </a:bodyPr>
          <a:lstStyle/>
          <a:p>
            <a:pPr algn="ctr"/>
            <a:r>
              <a:rPr lang="en-US" altLang="ja-JP" sz="28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Ⅱ</a:t>
            </a:r>
            <a:r>
              <a:rPr lang="ja-JP" altLang="en-US" sz="2800" b="1" dirty="0" err="1"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28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大阪の産業振興のあり方についての検討状況</a:t>
            </a:r>
            <a:endParaRPr lang="ja-JP" altLang="en-US" sz="2800" b="1"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スライド番号プレースホルダー 1"/>
          <p:cNvSpPr>
            <a:spLocks noGrp="1"/>
          </p:cNvSpPr>
          <p:nvPr>
            <p:ph type="sldNum" sz="quarter" idx="12"/>
          </p:nvPr>
        </p:nvSpPr>
        <p:spPr>
          <a:xfrm>
            <a:off x="6988972" y="6506191"/>
            <a:ext cx="2133600" cy="365125"/>
          </a:xfrm>
        </p:spPr>
        <p:txBody>
          <a:bodyPr/>
          <a:lstStyle/>
          <a:p>
            <a:fld id="{7853CF83-2CA7-468D-933C-9DDBEAA5E899}" type="slidenum">
              <a:rPr kumimoji="1" lang="ja-JP" altLang="en-US" smtClean="0"/>
              <a:pPr/>
              <a:t>10</a:t>
            </a:fld>
            <a:endParaRPr kumimoji="1" lang="ja-JP" altLang="en-US"/>
          </a:p>
        </p:txBody>
      </p:sp>
    </p:spTree>
    <p:extLst>
      <p:ext uri="{BB962C8B-B14F-4D97-AF65-F5344CB8AC3E}">
        <p14:creationId xmlns:p14="http://schemas.microsoft.com/office/powerpoint/2010/main" val="1715184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課題</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認識</a:t>
            </a:r>
          </a:p>
        </p:txBody>
      </p:sp>
      <p:sp>
        <p:nvSpPr>
          <p:cNvPr id="20" name="正方形/長方形 19"/>
          <p:cNvSpPr/>
          <p:nvPr/>
        </p:nvSpPr>
        <p:spPr>
          <a:xfrm>
            <a:off x="72008" y="404664"/>
            <a:ext cx="594015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副首都化に向けた中長期的な</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方向（中間整理案）</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スライド番号プレースホルダー 1"/>
          <p:cNvSpPr>
            <a:spLocks noGrp="1"/>
          </p:cNvSpPr>
          <p:nvPr>
            <p:ph type="sldNum" sz="quarter" idx="12"/>
          </p:nvPr>
        </p:nvSpPr>
        <p:spPr>
          <a:xfrm>
            <a:off x="7010400" y="6492875"/>
            <a:ext cx="21336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11</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23528" y="908722"/>
            <a:ext cx="8424936" cy="780860"/>
          </a:xfrm>
          <a:prstGeom prst="roundRect">
            <a:avLst>
              <a:gd name="adj" fmla="val 10106"/>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83568" y="1340768"/>
            <a:ext cx="7920880" cy="348813"/>
          </a:xfrm>
          <a:prstGeom prst="rect">
            <a:avLst/>
          </a:prstGeom>
          <a:noFill/>
        </p:spPr>
        <p:txBody>
          <a:bodyPr wrap="square" rtlCol="0">
            <a:spAutoFit/>
          </a:bodyPr>
          <a:lstStyle/>
          <a:p>
            <a:pPr>
              <a:lnSpc>
                <a:spcPts val="2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大阪産業の国際競争力強化を図るための基盤となる研究支援体制の充実や企業支援体制の強化を図る。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523347" y="930206"/>
            <a:ext cx="8357726" cy="338554"/>
          </a:xfrm>
          <a:prstGeom prst="rect">
            <a:avLst/>
          </a:prstGeom>
          <a:noFill/>
        </p:spPr>
        <p:txBody>
          <a:bodyPr wrap="square" rtlCol="0">
            <a:spAutoFit/>
          </a:bodyPr>
          <a:lstStyle/>
          <a:p>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≪副首都に必要な機能面での取組み≫　　⇒　産業支援・研究開発体制の充実</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72008" y="2255272"/>
            <a:ext cx="594015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課題</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323528" y="2615312"/>
            <a:ext cx="8424936" cy="468000"/>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企業側から見てリソースの全体像が分かりにくく、ビジネス環境として評価が十分確立されていない。</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323528" y="3170865"/>
            <a:ext cx="8424936" cy="468000"/>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個々</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機関毎のプラットフォーム相互の横のつながりがなく、新事業・新技術を生み出す力が弱い。</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301430" y="3753088"/>
            <a:ext cx="8447033" cy="468000"/>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府市の政策連携や関係機関の一体化の取組みが進むが、国</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民間も含めた連携が今後の課題。</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二等辺三角形 4"/>
          <p:cNvSpPr/>
          <p:nvPr/>
        </p:nvSpPr>
        <p:spPr>
          <a:xfrm flipV="1">
            <a:off x="1763688" y="1772816"/>
            <a:ext cx="5760640" cy="432048"/>
          </a:xfrm>
          <a:prstGeom prst="triangle">
            <a:avLst>
              <a:gd name="adj" fmla="val 5019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323528" y="4941128"/>
            <a:ext cx="3677208" cy="1656184"/>
          </a:xfrm>
          <a:prstGeom prst="roundRect">
            <a:avLst>
              <a:gd name="adj" fmla="val 677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＜支援機関等の統合＞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・信用保証協会　　・公設試験研究機関</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・公立大学　　　・産業支援機関（検討中）</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＜施策面での連携＞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・上海事務所の連携・統合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（大阪政府上海事務所）</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・特区プロモーションの共同実施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ホームベース 24"/>
          <p:cNvSpPr/>
          <p:nvPr/>
        </p:nvSpPr>
        <p:spPr>
          <a:xfrm>
            <a:off x="323528" y="4509120"/>
            <a:ext cx="3821224" cy="360000"/>
          </a:xfrm>
          <a:prstGeom prst="homePlate">
            <a:avLst>
              <a:gd name="adj" fmla="val 5269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大阪府・大阪市でのこれまでの取組み</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9" name="ホームベース 28"/>
          <p:cNvSpPr/>
          <p:nvPr/>
        </p:nvSpPr>
        <p:spPr>
          <a:xfrm>
            <a:off x="4927240" y="4509120"/>
            <a:ext cx="3821224" cy="360000"/>
          </a:xfrm>
          <a:prstGeom prst="homePlate">
            <a:avLst>
              <a:gd name="adj" fmla="val 5269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大阪全体のリソースの最適化</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0" name="角丸四角形 29"/>
          <p:cNvSpPr/>
          <p:nvPr/>
        </p:nvSpPr>
        <p:spPr>
          <a:xfrm>
            <a:off x="4927239" y="4941128"/>
            <a:ext cx="3818739" cy="1656184"/>
          </a:xfrm>
          <a:prstGeom prst="roundRect">
            <a:avLst>
              <a:gd name="adj" fmla="val 5955"/>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＜新たな視点＞</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・国や民間等も含め、大阪全体の産業支援機能の充実度を活用</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・リソースの連携・総合化により、企業への支援をより最適に提供する施策・体制を構築</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・既存産業の高度化や新たな成長分野に対するアプローチを強化</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右矢印 3"/>
          <p:cNvSpPr/>
          <p:nvPr/>
        </p:nvSpPr>
        <p:spPr>
          <a:xfrm>
            <a:off x="4283968" y="5301208"/>
            <a:ext cx="418242" cy="79208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16564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大阪の産業振興の</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0" y="332656"/>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には産業振興のためのリソースが数多く存在</a:t>
            </a:r>
          </a:p>
        </p:txBody>
      </p:sp>
      <p:graphicFrame>
        <p:nvGraphicFramePr>
          <p:cNvPr id="6" name="表 5"/>
          <p:cNvGraphicFramePr>
            <a:graphicFrameLocks noGrp="1"/>
          </p:cNvGraphicFramePr>
          <p:nvPr>
            <p:extLst>
              <p:ext uri="{D42A27DB-BD31-4B8C-83A1-F6EECF244321}">
                <p14:modId xmlns:p14="http://schemas.microsoft.com/office/powerpoint/2010/main" val="788232993"/>
              </p:ext>
            </p:extLst>
          </p:nvPr>
        </p:nvGraphicFramePr>
        <p:xfrm>
          <a:off x="179511" y="940659"/>
          <a:ext cx="8856985" cy="5716013"/>
        </p:xfrm>
        <a:graphic>
          <a:graphicData uri="http://schemas.openxmlformats.org/drawingml/2006/table">
            <a:tbl>
              <a:tblPr firstRow="1" bandRow="1">
                <a:tableStyleId>{5C22544A-7EE6-4342-B048-85BDC9FD1C3A}</a:tableStyleId>
              </a:tblPr>
              <a:tblGrid>
                <a:gridCol w="1497363"/>
                <a:gridCol w="2753043"/>
                <a:gridCol w="2448272"/>
                <a:gridCol w="2158307"/>
              </a:tblGrid>
              <a:tr h="230956">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大阪府・大阪市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民間</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466523">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研究所</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・大阪市立工業研究所</a:t>
                      </a:r>
                      <a:endPar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・産業技術総合研究所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・理化学研究所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・国立循環器病研究センター</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・医薬基盤研究所（・健康・栄養研究所）</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（・工業所有権情報・研修館（</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INPIT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・私立大学</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648423">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大阪産業振興機構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大阪産業創造館</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大阪市都市型産業振興センター</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・中小企業基盤整備機構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・商工会議所・商工会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2991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創業・ベンチャー系</a:t>
                      </a: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・大阪イノベーションハブ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・中小企業基盤整備機構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・インキュベーション施設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538897">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海外展開・対内投資系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・大阪外国企業誘致センター（</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O-BIC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・大阪国際経済振興センター</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・日本貿易振興機構（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・国際協力機構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(JICA)</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384926">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・日本政策金融公庫</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・投資ファンド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488846">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調査研究</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・アジア太平洋研究所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・シンクタンク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・高等専門学校</a:t>
                      </a:r>
                    </a:p>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・専門学校</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・人材関係会社</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交流拠点</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・ナレッジキャピタル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・金融機関の支援拠点</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・大学の支援拠点</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48" name="正方形/長方形 47"/>
          <p:cNvSpPr/>
          <p:nvPr/>
        </p:nvSpPr>
        <p:spPr>
          <a:xfrm>
            <a:off x="107504" y="647984"/>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大阪における主なリソース（例）</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スライド番号プレースホルダー 1"/>
          <p:cNvSpPr>
            <a:spLocks noGrp="1"/>
          </p:cNvSpPr>
          <p:nvPr>
            <p:ph type="sldNum" sz="quarter" idx="12"/>
          </p:nvPr>
        </p:nvSpPr>
        <p:spPr>
          <a:xfrm>
            <a:off x="7010400" y="6492875"/>
            <a:ext cx="21336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12</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54903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p:cNvSpPr txBox="1"/>
          <p:nvPr/>
        </p:nvSpPr>
        <p:spPr>
          <a:xfrm>
            <a:off x="275740" y="2420888"/>
            <a:ext cx="8642021" cy="1815882"/>
          </a:xfrm>
          <a:prstGeom prst="rect">
            <a:avLst/>
          </a:prstGeom>
          <a:solidFill>
            <a:schemeClr val="bg2">
              <a:lumMod val="90000"/>
            </a:schemeClr>
          </a:solidFill>
          <a:ln w="28575">
            <a:solidFill>
              <a:srgbClr val="0033CC"/>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rPr>
              <a:t>　①　大阪の産業支援機能全体の最適化</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　関係部局によるワーキンググループとして</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　　　　　　　　外部ヒアリングを実施するなどして検討</a:t>
            </a:r>
            <a:endParaRPr lang="en-US" altLang="ja-JP" sz="14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ja-JP" altLang="en-US" sz="1600" b="1" dirty="0">
              <a:latin typeface="Meiryo UI" panose="020B0604030504040204" pitchFamily="50" charset="-128"/>
              <a:ea typeface="Meiryo UI" panose="020B0604030504040204" pitchFamily="50" charset="-128"/>
            </a:endParaRPr>
          </a:p>
        </p:txBody>
      </p:sp>
      <p:sp>
        <p:nvSpPr>
          <p:cNvPr id="5" name="角丸四角形 4"/>
          <p:cNvSpPr/>
          <p:nvPr/>
        </p:nvSpPr>
        <p:spPr>
          <a:xfrm>
            <a:off x="275739" y="865097"/>
            <a:ext cx="8638789" cy="1051735"/>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副首都にふさわしい都市機能</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して、グローバルな競争力の強化に向けた産業支援のあり方を検討。</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大阪が持つ豊富なリソース</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活かして、企業に対する支援を大阪全体としてより最適に展開。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既存産業の高度化や新たな成長分野にアプローチするための産業支援機能の強化をめざす。</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p:cNvGrpSpPr/>
          <p:nvPr/>
        </p:nvGrpSpPr>
        <p:grpSpPr>
          <a:xfrm>
            <a:off x="5675846" y="2703982"/>
            <a:ext cx="3072618" cy="1229074"/>
            <a:chOff x="5531830" y="2204864"/>
            <a:chExt cx="3072618" cy="1229074"/>
          </a:xfrm>
        </p:grpSpPr>
        <p:sp>
          <p:nvSpPr>
            <p:cNvPr id="7" name="円/楕円 6"/>
            <p:cNvSpPr/>
            <p:nvPr/>
          </p:nvSpPr>
          <p:spPr>
            <a:xfrm>
              <a:off x="6156176" y="2467176"/>
              <a:ext cx="1806130" cy="717145"/>
            </a:xfrm>
            <a:prstGeom prst="ellipse">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角丸四角形 5"/>
            <p:cNvSpPr/>
            <p:nvPr/>
          </p:nvSpPr>
          <p:spPr>
            <a:xfrm>
              <a:off x="5531830" y="2204864"/>
              <a:ext cx="1428297" cy="499234"/>
            </a:xfrm>
            <a:prstGeom prst="roundRect">
              <a:avLst/>
            </a:prstGeom>
            <a:gradFill>
              <a:gsLst>
                <a:gs pos="0">
                  <a:schemeClr val="tx2">
                    <a:lumMod val="60000"/>
                    <a:lumOff val="40000"/>
                  </a:schemeClr>
                </a:gs>
                <a:gs pos="50000">
                  <a:schemeClr val="tx2">
                    <a:lumMod val="40000"/>
                    <a:lumOff val="60000"/>
                  </a:schemeClr>
                </a:gs>
                <a:gs pos="100000">
                  <a:schemeClr val="tx2">
                    <a:lumMod val="60000"/>
                    <a:lumOff val="4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p:txBody>
        </p:sp>
        <p:sp>
          <p:nvSpPr>
            <p:cNvPr id="16" name="角丸四角形 15"/>
            <p:cNvSpPr/>
            <p:nvPr/>
          </p:nvSpPr>
          <p:spPr>
            <a:xfrm>
              <a:off x="7176151" y="2211720"/>
              <a:ext cx="1428297" cy="499234"/>
            </a:xfrm>
            <a:prstGeom prst="roundRect">
              <a:avLst/>
            </a:prstGeom>
            <a:gradFill>
              <a:gsLst>
                <a:gs pos="0">
                  <a:schemeClr val="tx2">
                    <a:lumMod val="60000"/>
                    <a:lumOff val="40000"/>
                  </a:schemeClr>
                </a:gs>
                <a:gs pos="50000">
                  <a:schemeClr val="tx2">
                    <a:lumMod val="40000"/>
                    <a:lumOff val="60000"/>
                  </a:schemeClr>
                </a:gs>
                <a:gs pos="100000">
                  <a:schemeClr val="tx2">
                    <a:lumMod val="60000"/>
                    <a:lumOff val="4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6330696" y="2934704"/>
              <a:ext cx="1428297" cy="499234"/>
            </a:xfrm>
            <a:prstGeom prst="roundRect">
              <a:avLst/>
            </a:prstGeom>
            <a:gradFill>
              <a:gsLst>
                <a:gs pos="0">
                  <a:schemeClr val="tx2">
                    <a:lumMod val="60000"/>
                    <a:lumOff val="40000"/>
                  </a:schemeClr>
                </a:gs>
                <a:gs pos="50000">
                  <a:schemeClr val="tx2">
                    <a:lumMod val="40000"/>
                    <a:lumOff val="60000"/>
                  </a:schemeClr>
                </a:gs>
                <a:gs pos="100000">
                  <a:schemeClr val="tx2">
                    <a:lumMod val="60000"/>
                    <a:lumOff val="40000"/>
                  </a:schemeClr>
                </a:gs>
              </a:gsLs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府・大阪市</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副首都推進局</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3" name="テキスト ボックス 22"/>
          <p:cNvSpPr txBox="1"/>
          <p:nvPr/>
        </p:nvSpPr>
        <p:spPr>
          <a:xfrm>
            <a:off x="539552" y="3194973"/>
            <a:ext cx="4608512" cy="954107"/>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ユーザーである企業側から見た、府市施策の検証</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国機関等との連携方策の検討</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連携強化を踏まえた具体的な新たな事業展開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大阪における産業支援関係機関の全体像の検討</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275739" y="4437112"/>
            <a:ext cx="8642021" cy="2160240"/>
          </a:xfrm>
          <a:prstGeom prst="rect">
            <a:avLst/>
          </a:prstGeom>
          <a:solidFill>
            <a:schemeClr val="bg2">
              <a:lumMod val="90000"/>
            </a:schemeClr>
          </a:solidFill>
          <a:ln w="28575">
            <a:solidFill>
              <a:srgbClr val="0033CC"/>
            </a:solidFill>
          </a:ln>
        </p:spPr>
        <p:txBody>
          <a:bodyPr wrap="square" rtlCol="0">
            <a:noAutofit/>
          </a:bodyPr>
          <a:lstStyle/>
          <a:p>
            <a:r>
              <a:rPr lang="ja-JP" altLang="en-US" sz="1600" b="1" dirty="0" smtClean="0">
                <a:latin typeface="Meiryo UI" panose="020B0604030504040204" pitchFamily="50" charset="-128"/>
                <a:ea typeface="Meiryo UI" panose="020B0604030504040204" pitchFamily="50" charset="-128"/>
              </a:rPr>
              <a:t>　②　府市の企業支援団体の統合・機能強化</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関係４者でタスクフォースを設置し、有識者等の意見を踏まえつつ検討</a:t>
            </a:r>
            <a:endParaRPr lang="en-US" altLang="ja-JP" sz="14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ja-JP" altLang="en-US" sz="1600" b="1" dirty="0">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5724128" y="5157192"/>
            <a:ext cx="3096344" cy="1215310"/>
            <a:chOff x="5508104" y="4122887"/>
            <a:chExt cx="3096344" cy="1215310"/>
          </a:xfrm>
          <a:gradFill>
            <a:gsLst>
              <a:gs pos="0">
                <a:schemeClr val="tx2">
                  <a:lumMod val="60000"/>
                  <a:lumOff val="40000"/>
                </a:schemeClr>
              </a:gs>
              <a:gs pos="50000">
                <a:schemeClr val="tx2">
                  <a:lumMod val="40000"/>
                  <a:lumOff val="60000"/>
                </a:schemeClr>
              </a:gs>
              <a:gs pos="100000">
                <a:schemeClr val="tx2">
                  <a:lumMod val="60000"/>
                  <a:lumOff val="40000"/>
                </a:schemeClr>
              </a:gs>
            </a:gsLst>
          </a:gradFill>
        </p:grpSpPr>
        <p:sp>
          <p:nvSpPr>
            <p:cNvPr id="28" name="円/楕円 27"/>
            <p:cNvSpPr/>
            <p:nvPr/>
          </p:nvSpPr>
          <p:spPr>
            <a:xfrm>
              <a:off x="6156176" y="4308778"/>
              <a:ext cx="1806131" cy="785232"/>
            </a:xfrm>
            <a:prstGeom prst="ellipse">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角丸四角形 28"/>
            <p:cNvSpPr/>
            <p:nvPr/>
          </p:nvSpPr>
          <p:spPr>
            <a:xfrm>
              <a:off x="5508105" y="4122887"/>
              <a:ext cx="1428297" cy="488374"/>
            </a:xfrm>
            <a:prstGeom prst="roundRect">
              <a:avLst/>
            </a:prstGeom>
            <a:gradFill flip="none" rotWithShape="1">
              <a:gsLst>
                <a:gs pos="0">
                  <a:schemeClr val="tx2">
                    <a:lumMod val="60000"/>
                    <a:lumOff val="40000"/>
                  </a:schemeClr>
                </a:gs>
                <a:gs pos="50000">
                  <a:schemeClr val="tx2">
                    <a:lumMod val="40000"/>
                    <a:lumOff val="60000"/>
                  </a:schemeClr>
                </a:gs>
                <a:gs pos="100000">
                  <a:schemeClr val="tx2">
                    <a:lumMod val="60000"/>
                    <a:lumOff val="40000"/>
                  </a:schemeClr>
                </a:gs>
              </a:gsLst>
              <a:lin ang="54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p:txBody>
        </p:sp>
        <p:sp>
          <p:nvSpPr>
            <p:cNvPr id="30" name="角丸四角形 29"/>
            <p:cNvSpPr/>
            <p:nvPr/>
          </p:nvSpPr>
          <p:spPr>
            <a:xfrm>
              <a:off x="7176151" y="4129743"/>
              <a:ext cx="1428297" cy="488374"/>
            </a:xfrm>
            <a:prstGeom prst="roundRect">
              <a:avLst/>
            </a:prstGeom>
            <a:gradFill>
              <a:gsLst>
                <a:gs pos="0">
                  <a:schemeClr val="tx2">
                    <a:lumMod val="60000"/>
                    <a:lumOff val="40000"/>
                  </a:schemeClr>
                </a:gs>
                <a:gs pos="100000">
                  <a:schemeClr val="tx2">
                    <a:lumMod val="60000"/>
                    <a:lumOff val="40000"/>
                  </a:schemeClr>
                </a:gs>
                <a:gs pos="50000">
                  <a:schemeClr val="tx2">
                    <a:lumMod val="40000"/>
                    <a:lumOff val="60000"/>
                  </a:schemeClr>
                </a:gs>
              </a:gsLst>
              <a:lin ang="5400000" scaled="1"/>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5508104" y="4849823"/>
              <a:ext cx="1428297" cy="488374"/>
            </a:xfrm>
            <a:prstGeom prst="roundRect">
              <a:avLst/>
            </a:prstGeom>
            <a:gradFill flip="none" rotWithShape="1">
              <a:gsLst>
                <a:gs pos="0">
                  <a:schemeClr val="tx2">
                    <a:lumMod val="60000"/>
                    <a:lumOff val="40000"/>
                  </a:schemeClr>
                </a:gs>
                <a:gs pos="100000">
                  <a:schemeClr val="tx2">
                    <a:lumMod val="60000"/>
                    <a:lumOff val="40000"/>
                  </a:schemeClr>
                </a:gs>
                <a:gs pos="50000">
                  <a:schemeClr val="tx2">
                    <a:lumMod val="40000"/>
                    <a:lumOff val="60000"/>
                  </a:schemeClr>
                </a:gs>
              </a:gsLst>
              <a:lin ang="54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振興機構</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7176150" y="4849823"/>
              <a:ext cx="1428297" cy="488374"/>
            </a:xfrm>
            <a:prstGeom prst="roundRect">
              <a:avLst/>
            </a:prstGeom>
            <a:gradFill flip="none" rotWithShape="1">
              <a:gsLst>
                <a:gs pos="0">
                  <a:schemeClr val="tx2">
                    <a:lumMod val="60000"/>
                    <a:lumOff val="40000"/>
                  </a:schemeClr>
                </a:gs>
                <a:gs pos="100000">
                  <a:schemeClr val="tx2">
                    <a:lumMod val="60000"/>
                    <a:lumOff val="40000"/>
                  </a:schemeClr>
                </a:gs>
                <a:gs pos="50000">
                  <a:schemeClr val="tx2">
                    <a:lumMod val="40000"/>
                    <a:lumOff val="60000"/>
                  </a:schemeClr>
                </a:gs>
              </a:gsLst>
              <a:lin ang="162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都市型</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産業振興センター</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0" y="0"/>
            <a:ext cx="9144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産業振興機能の強化に向けた</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検討状況</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0" y="476712"/>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検討の方向性</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0" y="1988840"/>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検討</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a:t>
            </a:r>
          </a:p>
        </p:txBody>
      </p:sp>
      <p:sp>
        <p:nvSpPr>
          <p:cNvPr id="24" name="スライド番号プレースホルダー 1"/>
          <p:cNvSpPr>
            <a:spLocks noGrp="1"/>
          </p:cNvSpPr>
          <p:nvPr>
            <p:ph type="sldNum" sz="quarter" idx="12"/>
          </p:nvPr>
        </p:nvSpPr>
        <p:spPr>
          <a:xfrm>
            <a:off x="7010400" y="6492875"/>
            <a:ext cx="21336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13</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539552" y="4996914"/>
            <a:ext cx="5304589" cy="1600438"/>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府市の中小企業支援における新法人の位置づけ及び役割について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新法人が取り組む事業及び推進体制について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府市の財政負担及び関与のあり方について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法人統合の進め方について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法人統合方式（新設合併又は吸収合併）について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両施設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の最適利用について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マイドーム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おおさか、大阪産業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創造館） </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07536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276872"/>
            <a:ext cx="8229600" cy="1143000"/>
          </a:xfrm>
        </p:spPr>
        <p:txBody>
          <a:bodyPr>
            <a:normAutofit/>
          </a:bodyPr>
          <a:lstStyle/>
          <a:p>
            <a:r>
              <a:rPr lang="en-US" altLang="ja-JP" sz="3600" dirty="0" smtClean="0"/>
              <a:t>Ⅲ</a:t>
            </a:r>
            <a:r>
              <a:rPr lang="ja-JP" altLang="en-US" sz="3600" dirty="0" err="1" smtClean="0"/>
              <a:t>．</a:t>
            </a:r>
            <a:r>
              <a:rPr lang="ja-JP" altLang="en-US" sz="3600" dirty="0" smtClean="0"/>
              <a:t>消防</a:t>
            </a:r>
            <a:r>
              <a:rPr kumimoji="1" lang="ja-JP" altLang="en-US" sz="3600" dirty="0" smtClean="0"/>
              <a:t>のあり方についての検討状況</a:t>
            </a:r>
            <a:endParaRPr kumimoji="1" lang="ja-JP" altLang="en-US" sz="3600" dirty="0"/>
          </a:p>
        </p:txBody>
      </p:sp>
      <p:sp>
        <p:nvSpPr>
          <p:cNvPr id="7" name="スライド番号プレースホルダー 1"/>
          <p:cNvSpPr>
            <a:spLocks noGrp="1"/>
          </p:cNvSpPr>
          <p:nvPr>
            <p:ph type="sldNum" sz="quarter" idx="12"/>
          </p:nvPr>
        </p:nvSpPr>
        <p:spPr>
          <a:xfrm>
            <a:off x="6988972" y="6506191"/>
            <a:ext cx="2133600" cy="365125"/>
          </a:xfrm>
        </p:spPr>
        <p:txBody>
          <a:bodyPr/>
          <a:lstStyle/>
          <a:p>
            <a:fld id="{7853CF83-2CA7-468D-933C-9DDBEAA5E899}" type="slidenum">
              <a:rPr kumimoji="1" lang="ja-JP" altLang="en-US" smtClean="0"/>
              <a:pPr/>
              <a:t>14</a:t>
            </a:fld>
            <a:endParaRPr kumimoji="1" lang="ja-JP" altLang="en-US"/>
          </a:p>
        </p:txBody>
      </p:sp>
    </p:spTree>
    <p:extLst>
      <p:ext uri="{BB962C8B-B14F-4D97-AF65-F5344CB8AC3E}">
        <p14:creationId xmlns:p14="http://schemas.microsoft.com/office/powerpoint/2010/main" val="2202964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4644008" y="1340768"/>
            <a:ext cx="4428000" cy="3096000"/>
          </a:xfrm>
          <a:prstGeom prst="rect">
            <a:avLst/>
          </a:prstGeom>
          <a:solidFill>
            <a:srgbClr val="CCECFF"/>
          </a:solidFill>
        </p:spPr>
        <p:txBody>
          <a:bodyPr wrap="square" rtlCol="0" anchor="t" anchorCtr="0">
            <a:normAutofit/>
          </a:bodyPr>
          <a:lstStyle/>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79512" y="1340768"/>
            <a:ext cx="4356000" cy="3096000"/>
          </a:xfrm>
          <a:prstGeom prst="rect">
            <a:avLst/>
          </a:prstGeom>
          <a:solidFill>
            <a:srgbClr val="CCECFF"/>
          </a:solidFill>
        </p:spPr>
        <p:txBody>
          <a:bodyPr wrap="square" rtlCol="0" anchor="t" anchorCtr="0">
            <a:normAutofit/>
          </a:bodyPr>
          <a:lstStyle/>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79512" y="980728"/>
            <a:ext cx="3383904"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大阪府</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市統合本部会議</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251520" y="1767200"/>
            <a:ext cx="4608512" cy="24468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ja-JP" altLang="en-US" sz="1600" b="1" dirty="0">
                <a:solidFill>
                  <a:schemeClr val="tx1"/>
                </a:solidFill>
                <a:latin typeface="Meiryo UI" panose="020B0604030504040204" pitchFamily="50" charset="-128"/>
                <a:ea typeface="Meiryo UI" panose="020B0604030504040204" pitchFamily="50" charset="-128"/>
              </a:rPr>
              <a:t>◆</a:t>
            </a:r>
            <a:r>
              <a:rPr lang="en-US" altLang="ja-JP" sz="1600" b="1"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基本的方向性</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　</a:t>
            </a:r>
            <a:endParaRPr lang="ja-JP" altLang="en-US" sz="12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＜平成</a:t>
            </a:r>
            <a:r>
              <a:rPr lang="en-US" altLang="ja-JP" sz="1600" dirty="0" smtClean="0">
                <a:solidFill>
                  <a:schemeClr val="tx1"/>
                </a:solidFill>
                <a:latin typeface="Meiryo UI" panose="020B0604030504040204" pitchFamily="50" charset="-128"/>
                <a:ea typeface="Meiryo UI" panose="020B0604030504040204" pitchFamily="50" charset="-128"/>
              </a:rPr>
              <a:t>24</a:t>
            </a:r>
            <a:r>
              <a:rPr lang="ja-JP" altLang="en-US" sz="1600" dirty="0" smtClean="0">
                <a:solidFill>
                  <a:schemeClr val="tx1"/>
                </a:solidFill>
                <a:latin typeface="Meiryo UI" panose="020B0604030504040204" pitchFamily="50" charset="-128"/>
                <a:ea typeface="Meiryo UI" panose="020B0604030504040204" pitchFamily="50" charset="-128"/>
              </a:rPr>
              <a:t>年</a:t>
            </a:r>
            <a:r>
              <a:rPr lang="en-US" altLang="ja-JP" sz="1600" dirty="0" smtClean="0">
                <a:solidFill>
                  <a:schemeClr val="tx1"/>
                </a:solidFill>
                <a:latin typeface="Meiryo UI" panose="020B0604030504040204" pitchFamily="50" charset="-128"/>
                <a:ea typeface="Meiryo UI" panose="020B0604030504040204" pitchFamily="50" charset="-128"/>
              </a:rPr>
              <a:t>6</a:t>
            </a:r>
            <a:r>
              <a:rPr lang="ja-JP" altLang="en-US" sz="1600" dirty="0" smtClean="0">
                <a:solidFill>
                  <a:schemeClr val="tx1"/>
                </a:solidFill>
                <a:latin typeface="Meiryo UI" panose="020B0604030504040204" pitchFamily="50" charset="-128"/>
                <a:ea typeface="Meiryo UI" panose="020B0604030504040204" pitchFamily="50" charset="-128"/>
              </a:rPr>
              <a:t>月＞</a:t>
            </a:r>
          </a:p>
          <a:p>
            <a:r>
              <a:rPr lang="ja-JP" altLang="en-US" sz="500" dirty="0">
                <a:solidFill>
                  <a:schemeClr val="tx1"/>
                </a:solidFill>
                <a:latin typeface="Meiryo UI" panose="020B0604030504040204" pitchFamily="50" charset="-128"/>
                <a:ea typeface="Meiryo UI" panose="020B0604030504040204" pitchFamily="50" charset="-128"/>
              </a:rPr>
              <a:t>　</a:t>
            </a:r>
            <a:endParaRPr lang="en-US" altLang="ja-JP" sz="5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法制度での対応</a:t>
            </a:r>
          </a:p>
          <a:p>
            <a:r>
              <a:rPr lang="ja-JP" altLang="en-US" sz="1600" dirty="0">
                <a:solidFill>
                  <a:schemeClr val="tx1"/>
                </a:solidFill>
                <a:latin typeface="Meiryo UI" panose="020B0604030504040204" pitchFamily="50" charset="-128"/>
                <a:ea typeface="Meiryo UI" panose="020B0604030504040204" pitchFamily="50" charset="-128"/>
              </a:rPr>
              <a:t>　　（新たな大都市に応じた消防制度の創設など）</a:t>
            </a:r>
          </a:p>
          <a:p>
            <a:r>
              <a:rPr lang="ja-JP" altLang="en-US" sz="800" dirty="0">
                <a:solidFill>
                  <a:schemeClr val="tx1"/>
                </a:solidFill>
                <a:latin typeface="Meiryo UI" panose="020B0604030504040204" pitchFamily="50" charset="-128"/>
                <a:ea typeface="Meiryo UI" panose="020B0604030504040204" pitchFamily="50" charset="-128"/>
              </a:rPr>
              <a:t>　</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現行制度内での一元化の推進</a:t>
            </a:r>
          </a:p>
          <a:p>
            <a:r>
              <a:rPr lang="ja-JP" altLang="en-US" sz="1600" dirty="0">
                <a:solidFill>
                  <a:schemeClr val="tx1"/>
                </a:solidFill>
                <a:latin typeface="Meiryo UI" panose="020B0604030504040204" pitchFamily="50" charset="-128"/>
                <a:ea typeface="Meiryo UI" panose="020B0604030504040204" pitchFamily="50" charset="-128"/>
              </a:rPr>
              <a:t>　　（消防学校の組織統合など）</a:t>
            </a:r>
          </a:p>
          <a:p>
            <a:r>
              <a:rPr lang="ja-JP" altLang="en-US" sz="800" dirty="0">
                <a:solidFill>
                  <a:schemeClr val="tx1"/>
                </a:solidFill>
                <a:latin typeface="Meiryo UI" panose="020B0604030504040204" pitchFamily="50" charset="-128"/>
                <a:ea typeface="Meiryo UI" panose="020B0604030504040204" pitchFamily="50" charset="-128"/>
              </a:rPr>
              <a:t>　</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通常消防力の最適化の促進</a:t>
            </a:r>
          </a:p>
          <a:p>
            <a:r>
              <a:rPr lang="ja-JP" altLang="en-US" sz="1600" dirty="0">
                <a:solidFill>
                  <a:schemeClr val="tx1"/>
                </a:solidFill>
                <a:latin typeface="Meiryo UI" panose="020B0604030504040204" pitchFamily="50" charset="-128"/>
                <a:ea typeface="Meiryo UI" panose="020B0604030504040204" pitchFamily="50" charset="-128"/>
              </a:rPr>
              <a:t>　　（水平連携の強化</a:t>
            </a:r>
            <a:r>
              <a:rPr lang="ja-JP" altLang="en-US"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16496" y="4869160"/>
            <a:ext cx="8855512" cy="1620000"/>
          </a:xfrm>
          <a:prstGeom prst="rect">
            <a:avLst/>
          </a:prstGeom>
          <a:solidFill>
            <a:srgbClr val="CCECFF"/>
          </a:solidFill>
        </p:spPr>
        <p:txBody>
          <a:bodyPr wrap="square" rtlCol="0" anchor="t" anchorCtr="0">
            <a:normAutofit/>
          </a:bodyPr>
          <a:lstStyle/>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14354" y="4653136"/>
            <a:ext cx="3421542"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今年度からの新たな</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取組み</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257734" y="5012952"/>
            <a:ext cx="8346714" cy="137473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消防力強化のための勉強会</a:t>
            </a:r>
            <a:r>
              <a:rPr lang="en-US" altLang="ja-JP" sz="1600" b="1"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の設置</a:t>
            </a:r>
          </a:p>
          <a:p>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平成</a:t>
            </a:r>
            <a:r>
              <a:rPr lang="en-US" altLang="ja-JP" sz="1600" dirty="0">
                <a:solidFill>
                  <a:schemeClr val="tx1"/>
                </a:solidFill>
                <a:latin typeface="Meiryo UI" panose="020B0604030504040204" pitchFamily="50" charset="-128"/>
                <a:ea typeface="Meiryo UI" panose="020B0604030504040204" pitchFamily="50" charset="-128"/>
              </a:rPr>
              <a:t>28</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9</a:t>
            </a:r>
            <a:r>
              <a:rPr lang="ja-JP" altLang="en-US" sz="1600" dirty="0">
                <a:solidFill>
                  <a:schemeClr val="tx1"/>
                </a:solidFill>
                <a:latin typeface="Meiryo UI" panose="020B0604030504040204" pitchFamily="50" charset="-128"/>
                <a:ea typeface="Meiryo UI" panose="020B0604030504040204" pitchFamily="50" charset="-128"/>
              </a:rPr>
              <a:t>月＞</a:t>
            </a:r>
          </a:p>
          <a:p>
            <a:r>
              <a:rPr lang="ja-JP" altLang="en-US" sz="1600" dirty="0" smtClean="0">
                <a:solidFill>
                  <a:schemeClr val="tx1"/>
                </a:solidFill>
                <a:latin typeface="Meiryo UI" panose="020B0604030504040204" pitchFamily="50" charset="-128"/>
                <a:ea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設置趣旨</a:t>
            </a:r>
            <a:r>
              <a:rPr lang="en-US" altLang="ja-JP" sz="1600" dirty="0" smtClean="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大阪</a:t>
            </a:r>
            <a:r>
              <a:rPr lang="ja-JP" altLang="en-US" sz="1600" dirty="0">
                <a:solidFill>
                  <a:schemeClr val="tx1"/>
                </a:solidFill>
                <a:latin typeface="Meiryo UI" panose="020B0604030504040204" pitchFamily="50" charset="-128"/>
                <a:ea typeface="Meiryo UI" panose="020B0604030504040204" pitchFamily="50" charset="-128"/>
              </a:rPr>
              <a:t>の消防力の強化に向けた方策等に</a:t>
            </a:r>
            <a:r>
              <a:rPr lang="ja-JP" altLang="en-US" sz="1600" dirty="0" smtClean="0">
                <a:solidFill>
                  <a:schemeClr val="tx1"/>
                </a:solidFill>
                <a:latin typeface="Meiryo UI" panose="020B0604030504040204" pitchFamily="50" charset="-128"/>
                <a:ea typeface="Meiryo UI" panose="020B0604030504040204" pitchFamily="50" charset="-128"/>
              </a:rPr>
              <a:t>ついて、府</a:t>
            </a:r>
            <a:r>
              <a:rPr lang="ja-JP" altLang="en-US" sz="1600" dirty="0">
                <a:solidFill>
                  <a:schemeClr val="tx1"/>
                </a:solidFill>
                <a:latin typeface="Meiryo UI" panose="020B0604030504040204" pitchFamily="50" charset="-128"/>
                <a:ea typeface="Meiryo UI" panose="020B0604030504040204" pitchFamily="50" charset="-128"/>
              </a:rPr>
              <a:t>と府内市町村で共に検討するための勉強会</a:t>
            </a:r>
          </a:p>
        </p:txBody>
      </p:sp>
      <p:sp>
        <p:nvSpPr>
          <p:cNvPr id="18" name="テキスト ボックス 17"/>
          <p:cNvSpPr txBox="1"/>
          <p:nvPr/>
        </p:nvSpPr>
        <p:spPr>
          <a:xfrm>
            <a:off x="35496" y="30556"/>
            <a:ext cx="9101665" cy="461665"/>
          </a:xfrm>
          <a:prstGeom prst="rect">
            <a:avLst/>
          </a:prstGeom>
          <a:solidFill>
            <a:schemeClr val="bg1"/>
          </a:solidFill>
          <a:ln>
            <a:noFill/>
          </a:ln>
        </p:spPr>
        <p:txBody>
          <a:bodyPr wrap="square" rtlCol="0">
            <a:spAutoFit/>
          </a:bodyPr>
          <a:lstStyle/>
          <a:p>
            <a:pPr algn="ctr"/>
            <a:r>
              <a:rPr lang="ja-JP" altLang="en-US" sz="2400" b="1" dirty="0">
                <a:latin typeface="HGPｺﾞｼｯｸM" panose="020B0600000000000000" pitchFamily="50" charset="-128"/>
                <a:ea typeface="HGPｺﾞｼｯｸM" panose="020B0600000000000000" pitchFamily="50" charset="-128"/>
              </a:rPr>
              <a:t>消防のあり方についてのこれまでの</a:t>
            </a:r>
            <a:r>
              <a:rPr lang="ja-JP" altLang="en-US" sz="2400" b="1" dirty="0" smtClean="0">
                <a:latin typeface="HGPｺﾞｼｯｸM" panose="020B0600000000000000" pitchFamily="50" charset="-128"/>
                <a:ea typeface="HGPｺﾞｼｯｸM" panose="020B0600000000000000" pitchFamily="50" charset="-128"/>
              </a:rPr>
              <a:t>取組み</a:t>
            </a:r>
            <a:endParaRPr lang="ja-JP" altLang="en-US" sz="2400" b="1" dirty="0">
              <a:latin typeface="HGPｺﾞｼｯｸM" panose="020B0600000000000000" pitchFamily="50" charset="-128"/>
              <a:ea typeface="HGPｺﾞｼｯｸM" panose="020B0600000000000000" pitchFamily="50" charset="-128"/>
            </a:endParaRPr>
          </a:p>
        </p:txBody>
      </p:sp>
      <p:sp>
        <p:nvSpPr>
          <p:cNvPr id="17" name="スライド番号プレースホルダー 1"/>
          <p:cNvSpPr>
            <a:spLocks noGrp="1"/>
          </p:cNvSpPr>
          <p:nvPr>
            <p:ph type="sldNum" sz="quarter" idx="12"/>
          </p:nvPr>
        </p:nvSpPr>
        <p:spPr>
          <a:xfrm>
            <a:off x="6857390" y="6492875"/>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15</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4726806" y="1700808"/>
            <a:ext cx="4608512" cy="253146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ja-JP" altLang="en-US" sz="1600" b="1" dirty="0" smtClean="0">
                <a:solidFill>
                  <a:schemeClr val="tx1"/>
                </a:solidFill>
                <a:latin typeface="Meiryo UI" panose="020B0604030504040204" pitchFamily="50" charset="-128"/>
                <a:ea typeface="Meiryo UI" panose="020B0604030504040204" pitchFamily="50" charset="-128"/>
              </a:rPr>
              <a:t>◆取組状況</a:t>
            </a:r>
            <a:endParaRPr lang="en-US" altLang="ja-JP" sz="1600" dirty="0" smtClean="0">
              <a:solidFill>
                <a:schemeClr val="tx1"/>
              </a:solidFill>
              <a:latin typeface="Meiryo UI" panose="020B0604030504040204" pitchFamily="50" charset="-128"/>
              <a:ea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大規模災害への対応力強化</a:t>
            </a:r>
          </a:p>
          <a:p>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 緊急消防援助隊の計画的な増隊</a:t>
            </a:r>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【H27】232</a:t>
            </a:r>
            <a:r>
              <a:rPr lang="ja-JP" altLang="en-US" sz="900" dirty="0" smtClean="0">
                <a:solidFill>
                  <a:schemeClr val="tx1"/>
                </a:solidFill>
                <a:latin typeface="Meiryo UI" panose="020B0604030504040204" pitchFamily="50" charset="-128"/>
                <a:ea typeface="Meiryo UI" panose="020B0604030504040204" pitchFamily="50" charset="-128"/>
              </a:rPr>
              <a:t>隊 ⇒ </a:t>
            </a:r>
            <a:r>
              <a:rPr lang="en-US" altLang="ja-JP" sz="900" dirty="0" smtClean="0">
                <a:solidFill>
                  <a:schemeClr val="tx1"/>
                </a:solidFill>
                <a:latin typeface="Meiryo UI" panose="020B0604030504040204" pitchFamily="50" charset="-128"/>
                <a:ea typeface="Meiryo UI" panose="020B0604030504040204" pitchFamily="50" charset="-128"/>
              </a:rPr>
              <a:t>【H30】294</a:t>
            </a:r>
            <a:r>
              <a:rPr lang="ja-JP" altLang="en-US" sz="900" dirty="0" smtClean="0">
                <a:solidFill>
                  <a:schemeClr val="tx1"/>
                </a:solidFill>
                <a:latin typeface="Meiryo UI" panose="020B0604030504040204" pitchFamily="50" charset="-128"/>
                <a:ea typeface="Meiryo UI" panose="020B0604030504040204" pitchFamily="50" charset="-128"/>
              </a:rPr>
              <a:t>隊）</a:t>
            </a:r>
          </a:p>
          <a:p>
            <a:r>
              <a:rPr lang="ja-JP" altLang="en-US" sz="1050" dirty="0" smtClean="0">
                <a:solidFill>
                  <a:schemeClr val="tx1"/>
                </a:solidFill>
                <a:latin typeface="Meiryo UI" panose="020B0604030504040204" pitchFamily="50" charset="-128"/>
                <a:ea typeface="Meiryo UI" panose="020B0604030504040204" pitchFamily="50" charset="-128"/>
              </a:rPr>
              <a:t>  ・ 大阪の消防の広域的活動における位置付けの明確化、特別高度救助隊の</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en-US" altLang="ja-JP" sz="1050" dirty="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機能強化等を国に要望</a:t>
            </a:r>
          </a:p>
          <a:p>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○府</a:t>
            </a:r>
            <a:r>
              <a:rPr lang="ja-JP" altLang="en-US" sz="1600" dirty="0">
                <a:solidFill>
                  <a:schemeClr val="tx1"/>
                </a:solidFill>
                <a:latin typeface="Meiryo UI" panose="020B0604030504040204" pitchFamily="50" charset="-128"/>
                <a:ea typeface="Meiryo UI" panose="020B0604030504040204" pitchFamily="50" charset="-128"/>
              </a:rPr>
              <a:t>市消防学校の一体的運用の実現</a:t>
            </a:r>
            <a:r>
              <a:rPr lang="ja-JP" altLang="en-US" sz="900" dirty="0">
                <a:solidFill>
                  <a:schemeClr val="tx1"/>
                </a:solidFill>
                <a:latin typeface="Meiryo UI" panose="020B0604030504040204" pitchFamily="50" charset="-128"/>
                <a:ea typeface="Meiryo UI" panose="020B0604030504040204" pitchFamily="50" charset="-128"/>
              </a:rPr>
              <a:t>＜平成</a:t>
            </a:r>
            <a:r>
              <a:rPr lang="en-US" altLang="ja-JP" sz="900" dirty="0">
                <a:solidFill>
                  <a:schemeClr val="tx1"/>
                </a:solidFill>
                <a:latin typeface="Meiryo UI" panose="020B0604030504040204" pitchFamily="50" charset="-128"/>
                <a:ea typeface="Meiryo UI" panose="020B0604030504040204" pitchFamily="50" charset="-128"/>
              </a:rPr>
              <a:t>26</a:t>
            </a:r>
            <a:r>
              <a:rPr lang="ja-JP" altLang="en-US" sz="900" dirty="0">
                <a:solidFill>
                  <a:schemeClr val="tx1"/>
                </a:solidFill>
                <a:latin typeface="Meiryo UI" panose="020B0604030504040204" pitchFamily="50" charset="-128"/>
                <a:ea typeface="Meiryo UI" panose="020B0604030504040204" pitchFamily="50" charset="-128"/>
              </a:rPr>
              <a:t>年</a:t>
            </a:r>
            <a:r>
              <a:rPr lang="en-US" altLang="ja-JP" sz="900" dirty="0">
                <a:solidFill>
                  <a:schemeClr val="tx1"/>
                </a:solidFill>
                <a:latin typeface="Meiryo UI" panose="020B0604030504040204" pitchFamily="50" charset="-128"/>
                <a:ea typeface="Meiryo UI" panose="020B0604030504040204" pitchFamily="50" charset="-128"/>
              </a:rPr>
              <a:t>4</a:t>
            </a:r>
            <a:r>
              <a:rPr lang="ja-JP" altLang="en-US" sz="900" dirty="0">
                <a:solidFill>
                  <a:schemeClr val="tx1"/>
                </a:solidFill>
                <a:latin typeface="Meiryo UI" panose="020B0604030504040204" pitchFamily="50" charset="-128"/>
                <a:ea typeface="Meiryo UI" panose="020B0604030504040204" pitchFamily="50" charset="-128"/>
              </a:rPr>
              <a:t>月</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  ・ </a:t>
            </a:r>
            <a:r>
              <a:rPr lang="ja-JP" altLang="en-US" sz="1050" dirty="0">
                <a:solidFill>
                  <a:schemeClr val="tx1"/>
                </a:solidFill>
                <a:latin typeface="Meiryo UI" panose="020B0604030504040204" pitchFamily="50" charset="-128"/>
                <a:ea typeface="Meiryo UI" panose="020B0604030504040204" pitchFamily="50" charset="-128"/>
              </a:rPr>
              <a:t>府内消防力の充実強化を人材面から</a:t>
            </a:r>
            <a:r>
              <a:rPr lang="ja-JP" altLang="en-US" sz="1050" dirty="0" smtClean="0">
                <a:solidFill>
                  <a:schemeClr val="tx1"/>
                </a:solidFill>
                <a:latin typeface="Meiryo UI" panose="020B0604030504040204" pitchFamily="50" charset="-128"/>
                <a:ea typeface="Meiryo UI" panose="020B0604030504040204" pitchFamily="50" charset="-128"/>
              </a:rPr>
              <a:t>推進</a:t>
            </a:r>
            <a:endParaRPr lang="ja-JP" altLang="en-US" sz="105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○府</a:t>
            </a:r>
            <a:r>
              <a:rPr lang="ja-JP" altLang="en-US" sz="1600" dirty="0">
                <a:solidFill>
                  <a:schemeClr val="tx1"/>
                </a:solidFill>
                <a:latin typeface="Meiryo UI" panose="020B0604030504040204" pitchFamily="50" charset="-128"/>
                <a:ea typeface="Meiryo UI" panose="020B0604030504040204" pitchFamily="50" charset="-128"/>
              </a:rPr>
              <a:t>内消防本部の広域化・連携強化</a:t>
            </a:r>
          </a:p>
          <a:p>
            <a:r>
              <a:rPr lang="ja-JP" altLang="en-US" sz="1050" dirty="0" smtClean="0">
                <a:solidFill>
                  <a:schemeClr val="tx1"/>
                </a:solidFill>
                <a:latin typeface="Meiryo UI" panose="020B0604030504040204" pitchFamily="50" charset="-128"/>
                <a:ea typeface="Meiryo UI" panose="020B0604030504040204" pitchFamily="50" charset="-128"/>
              </a:rPr>
              <a:t>  ・ </a:t>
            </a:r>
            <a:r>
              <a:rPr lang="ja-JP" altLang="en-US" sz="1050" dirty="0">
                <a:solidFill>
                  <a:schemeClr val="tx1"/>
                </a:solidFill>
                <a:latin typeface="Meiryo UI" panose="020B0604030504040204" pitchFamily="50" charset="-128"/>
                <a:ea typeface="Meiryo UI" panose="020B0604030504040204" pitchFamily="50" charset="-128"/>
              </a:rPr>
              <a:t>消防本部の</a:t>
            </a:r>
            <a:r>
              <a:rPr lang="ja-JP" altLang="en-US" sz="1050" dirty="0" smtClean="0">
                <a:solidFill>
                  <a:schemeClr val="tx1"/>
                </a:solidFill>
                <a:latin typeface="Meiryo UI" panose="020B0604030504040204" pitchFamily="50" charset="-128"/>
                <a:ea typeface="Meiryo UI" panose="020B0604030504040204" pitchFamily="50" charset="-128"/>
              </a:rPr>
              <a:t>広域化</a:t>
            </a:r>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【H24</a:t>
            </a:r>
            <a:r>
              <a:rPr lang="en-US" altLang="ja-JP" sz="900" dirty="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33</a:t>
            </a:r>
            <a:r>
              <a:rPr lang="ja-JP" altLang="en-US" sz="900" dirty="0" smtClean="0">
                <a:solidFill>
                  <a:schemeClr val="tx1"/>
                </a:solidFill>
                <a:latin typeface="Meiryo UI" panose="020B0604030504040204" pitchFamily="50" charset="-128"/>
                <a:ea typeface="Meiryo UI" panose="020B0604030504040204" pitchFamily="50" charset="-128"/>
              </a:rPr>
              <a:t>消防本部 ⇒　</a:t>
            </a:r>
            <a:r>
              <a:rPr lang="en-US" altLang="ja-JP" sz="900" dirty="0" smtClean="0">
                <a:solidFill>
                  <a:schemeClr val="tx1"/>
                </a:solidFill>
                <a:latin typeface="Meiryo UI" panose="020B0604030504040204" pitchFamily="50" charset="-128"/>
                <a:ea typeface="Meiryo UI" panose="020B0604030504040204" pitchFamily="50" charset="-128"/>
              </a:rPr>
              <a:t>【H28】27</a:t>
            </a:r>
            <a:r>
              <a:rPr lang="ja-JP" altLang="en-US" sz="900" dirty="0" smtClean="0">
                <a:solidFill>
                  <a:schemeClr val="tx1"/>
                </a:solidFill>
                <a:latin typeface="Meiryo UI" panose="020B0604030504040204" pitchFamily="50" charset="-128"/>
                <a:ea typeface="Meiryo UI" panose="020B0604030504040204" pitchFamily="50" charset="-128"/>
              </a:rPr>
              <a:t>消防本部）</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指令</a:t>
            </a:r>
            <a:r>
              <a:rPr lang="ja-JP" altLang="en-US" sz="1050" dirty="0">
                <a:solidFill>
                  <a:schemeClr val="tx1"/>
                </a:solidFill>
                <a:latin typeface="Meiryo UI" panose="020B0604030504040204" pitchFamily="50" charset="-128"/>
                <a:ea typeface="Meiryo UI" panose="020B0604030504040204" pitchFamily="50" charset="-128"/>
              </a:rPr>
              <a:t>共同運用等が</a:t>
            </a:r>
            <a:r>
              <a:rPr lang="ja-JP" altLang="en-US" sz="1050" dirty="0" smtClean="0">
                <a:solidFill>
                  <a:schemeClr val="tx1"/>
                </a:solidFill>
                <a:latin typeface="Meiryo UI" panose="020B0604030504040204" pitchFamily="50" charset="-128"/>
                <a:ea typeface="Meiryo UI" panose="020B0604030504040204" pitchFamily="50" charset="-128"/>
              </a:rPr>
              <a:t>進展</a:t>
            </a:r>
            <a:r>
              <a:rPr lang="ja-JP" altLang="en-US" sz="900" dirty="0" smtClean="0">
                <a:solidFill>
                  <a:schemeClr val="tx1"/>
                </a:solidFill>
                <a:latin typeface="Meiryo UI" panose="020B0604030504040204" pitchFamily="50" charset="-128"/>
                <a:ea typeface="Meiryo UI" panose="020B0604030504040204" pitchFamily="50" charset="-128"/>
              </a:rPr>
              <a:t>（府内</a:t>
            </a:r>
            <a:r>
              <a:rPr lang="ja-JP" altLang="en-US" sz="900" dirty="0">
                <a:solidFill>
                  <a:schemeClr val="tx1"/>
                </a:solidFill>
                <a:latin typeface="Meiryo UI" panose="020B0604030504040204" pitchFamily="50" charset="-128"/>
                <a:ea typeface="Meiryo UI" panose="020B0604030504040204" pitchFamily="50" charset="-128"/>
              </a:rPr>
              <a:t>３つのエリアで共同</a:t>
            </a:r>
            <a:r>
              <a:rPr lang="ja-JP" altLang="en-US" sz="900" dirty="0" smtClean="0">
                <a:solidFill>
                  <a:schemeClr val="tx1"/>
                </a:solidFill>
                <a:latin typeface="Meiryo UI" panose="020B0604030504040204" pitchFamily="50" charset="-128"/>
                <a:ea typeface="Meiryo UI" panose="020B0604030504040204" pitchFamily="50" charset="-128"/>
              </a:rPr>
              <a:t>運用）</a:t>
            </a:r>
            <a:endParaRPr lang="ja-JP" altLang="en-US" sz="900" dirty="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  ・ 府内消防本部が連携した訓練、研修等の</a:t>
            </a:r>
            <a:r>
              <a:rPr lang="ja-JP" altLang="en-US" sz="1050" dirty="0">
                <a:solidFill>
                  <a:schemeClr val="tx1"/>
                </a:solidFill>
                <a:latin typeface="Meiryo UI" panose="020B0604030504040204" pitchFamily="50" charset="-128"/>
                <a:ea typeface="Meiryo UI" panose="020B0604030504040204" pitchFamily="50" charset="-128"/>
              </a:rPr>
              <a:t>拡充　</a:t>
            </a:r>
          </a:p>
        </p:txBody>
      </p:sp>
      <p:sp>
        <p:nvSpPr>
          <p:cNvPr id="3" name="ストライプ矢印 2"/>
          <p:cNvSpPr/>
          <p:nvPr/>
        </p:nvSpPr>
        <p:spPr>
          <a:xfrm>
            <a:off x="4445760" y="2459528"/>
            <a:ext cx="288000" cy="858480"/>
          </a:xfrm>
          <a:prstGeom prst="striped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44576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689026" y="886748"/>
            <a:ext cx="1044000" cy="0"/>
          </a:xfrm>
          <a:prstGeom prst="line">
            <a:avLst/>
          </a:prstGeom>
          <a:ln w="158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175774" y="980776"/>
            <a:ext cx="4140000" cy="432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600"/>
              </a:lnSpc>
            </a:pPr>
            <a:r>
              <a:rPr lang="ja-JP" altLang="en-US" sz="1200" dirty="0" smtClean="0">
                <a:solidFill>
                  <a:schemeClr val="tx1"/>
                </a:solidFill>
                <a:latin typeface="Meiryo UI" panose="020B0604030504040204" pitchFamily="50" charset="-128"/>
                <a:ea typeface="Meiryo UI" panose="020B0604030504040204" pitchFamily="50" charset="-128"/>
              </a:rPr>
              <a:t>今後の大阪の消防力の強化に向けた課題や解決方策等について、大阪府と府内市町村で意見交換、検討等を行うために設置</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 name="角丸四角形 5"/>
          <p:cNvSpPr/>
          <p:nvPr/>
        </p:nvSpPr>
        <p:spPr>
          <a:xfrm>
            <a:off x="172180" y="1916864"/>
            <a:ext cx="43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大阪府（事務局：危機管理室）</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角丸四角形 6"/>
          <p:cNvSpPr/>
          <p:nvPr/>
        </p:nvSpPr>
        <p:spPr>
          <a:xfrm>
            <a:off x="-10027" y="690180"/>
            <a:ext cx="1152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accent1">
                    <a:lumMod val="60000"/>
                    <a:lumOff val="40000"/>
                  </a:schemeClr>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設置趣旨</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177698" y="936636"/>
            <a:ext cx="900000" cy="0"/>
          </a:xfrm>
          <a:prstGeom prst="line">
            <a:avLst/>
          </a:prstGeom>
          <a:ln w="158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5" y="1628864"/>
            <a:ext cx="1141967"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accent1">
                    <a:lumMod val="60000"/>
                    <a:lumOff val="40000"/>
                  </a:schemeClr>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設置</a:t>
            </a:r>
            <a:r>
              <a:rPr lang="ja-JP" altLang="en-US" sz="1400" b="1" dirty="0">
                <a:solidFill>
                  <a:schemeClr val="tx1"/>
                </a:solidFill>
                <a:latin typeface="Meiryo UI" panose="020B0604030504040204" pitchFamily="50" charset="-128"/>
                <a:ea typeface="Meiryo UI" panose="020B0604030504040204" pitchFamily="50" charset="-128"/>
              </a:rPr>
              <a:t>主体</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cxnSp>
        <p:nvCxnSpPr>
          <p:cNvPr id="10" name="直線コネクタ 9"/>
          <p:cNvCxnSpPr/>
          <p:nvPr/>
        </p:nvCxnSpPr>
        <p:spPr>
          <a:xfrm>
            <a:off x="187731" y="1875320"/>
            <a:ext cx="900000" cy="0"/>
          </a:xfrm>
          <a:prstGeom prst="line">
            <a:avLst/>
          </a:prstGeom>
          <a:ln w="158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角丸四角形 10"/>
          <p:cNvSpPr/>
          <p:nvPr/>
        </p:nvSpPr>
        <p:spPr>
          <a:xfrm>
            <a:off x="-10706" y="2422458"/>
            <a:ext cx="1270337"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accent1">
                    <a:lumMod val="60000"/>
                    <a:lumOff val="40000"/>
                  </a:schemeClr>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構成員</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cxnSp>
        <p:nvCxnSpPr>
          <p:cNvPr id="12" name="直線コネクタ 11"/>
          <p:cNvCxnSpPr/>
          <p:nvPr/>
        </p:nvCxnSpPr>
        <p:spPr>
          <a:xfrm>
            <a:off x="177020" y="2668914"/>
            <a:ext cx="720000" cy="0"/>
          </a:xfrm>
          <a:prstGeom prst="line">
            <a:avLst/>
          </a:prstGeom>
          <a:ln w="158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5211599" y="1387101"/>
            <a:ext cx="32240" cy="3193659"/>
          </a:xfrm>
          <a:prstGeom prst="line">
            <a:avLst/>
          </a:prstGeom>
          <a:ln w="9525">
            <a:solidFill>
              <a:schemeClr val="tx1">
                <a:alpha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5733026" y="1387101"/>
            <a:ext cx="10870" cy="3193659"/>
          </a:xfrm>
          <a:prstGeom prst="line">
            <a:avLst/>
          </a:prstGeom>
          <a:ln w="9525">
            <a:solidFill>
              <a:schemeClr val="tx1">
                <a:alpha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7340782" y="1387101"/>
            <a:ext cx="8071" cy="3193659"/>
          </a:xfrm>
          <a:prstGeom prst="line">
            <a:avLst/>
          </a:prstGeom>
          <a:ln w="9525">
            <a:solidFill>
              <a:schemeClr val="tx1">
                <a:alpha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7865007" y="1268760"/>
            <a:ext cx="0" cy="3312000"/>
          </a:xfrm>
          <a:prstGeom prst="line">
            <a:avLst/>
          </a:prstGeom>
          <a:ln w="9525">
            <a:solidFill>
              <a:schemeClr val="tx1">
                <a:alpha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6284261" y="1387101"/>
            <a:ext cx="1" cy="3193659"/>
          </a:xfrm>
          <a:prstGeom prst="line">
            <a:avLst/>
          </a:prstGeom>
          <a:ln w="9525">
            <a:solidFill>
              <a:schemeClr val="tx1">
                <a:alpha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8405061" y="1387101"/>
            <a:ext cx="16142" cy="3193659"/>
          </a:xfrm>
          <a:prstGeom prst="line">
            <a:avLst/>
          </a:prstGeom>
          <a:ln w="9525">
            <a:solidFill>
              <a:schemeClr val="tx1">
                <a:alpha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9" name="角丸四角形 18"/>
          <p:cNvSpPr/>
          <p:nvPr/>
        </p:nvSpPr>
        <p:spPr>
          <a:xfrm>
            <a:off x="4501574" y="640292"/>
            <a:ext cx="1438577"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accent1">
                    <a:lumMod val="60000"/>
                    <a:lumOff val="40000"/>
                  </a:schemeClr>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スケジュール</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847582411"/>
              </p:ext>
            </p:extLst>
          </p:nvPr>
        </p:nvGraphicFramePr>
        <p:xfrm>
          <a:off x="181406" y="2857054"/>
          <a:ext cx="4133863" cy="3899340"/>
        </p:xfrm>
        <a:graphic>
          <a:graphicData uri="http://schemas.openxmlformats.org/drawingml/2006/table">
            <a:tbl>
              <a:tblPr>
                <a:tableStyleId>{5C22544A-7EE6-4342-B048-85BDC9FD1C3A}</a:tableStyleId>
              </a:tblPr>
              <a:tblGrid>
                <a:gridCol w="224994"/>
                <a:gridCol w="2476500"/>
                <a:gridCol w="1432369"/>
              </a:tblGrid>
              <a:tr h="259956">
                <a:tc>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所属・役職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備考</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60000"/>
                        <a:lumOff val="40000"/>
                      </a:schemeClr>
                    </a:solidFill>
                  </a:tcPr>
                </a:tc>
              </a:tr>
              <a:tr h="259956">
                <a:tc rowSpan="2">
                  <a:txBody>
                    <a:bodyPr/>
                    <a:lstStyle/>
                    <a:p>
                      <a:pPr algn="ctr"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府</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大阪府危機管理室長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大阪府危機管理室消防保安課長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 事務局兼務</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rowSpan="8">
                  <a:txBody>
                    <a:bodyPr/>
                    <a:lstStyle/>
                    <a:p>
                      <a:pPr algn="ctr"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消防本部</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大阪市消防局企画部長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 政令市消防本部</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堺市消防局総務部長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摂津市消防本部消防長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4">
                  <a:txBody>
                    <a:bodyPr/>
                    <a:lstStyle/>
                    <a:p>
                      <a:pPr algn="l"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 各地域の消防本部</a:t>
                      </a:r>
                      <a:endPar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（大阪府下消防長会ブロック代表市）</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守口市門真市消防組合消防本部消防長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柏原羽曳野藤井寺消防組合消防本部消防長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岸和田市消防本部消防長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島本町消防本部消防長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 町村単独消防本部</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忠岡町消防本部消防長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rowSpan="4">
                  <a:txBody>
                    <a:bodyPr/>
                    <a:lstStyle/>
                    <a:p>
                      <a:pPr algn="ctr"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市町村</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摂津市総務部長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4">
                  <a:txBody>
                    <a:bodyPr/>
                    <a:lstStyle/>
                    <a:p>
                      <a:pPr algn="l"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 各地域の危機管理担当部局</a:t>
                      </a:r>
                      <a:endPar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（大阪府市長会総務企画部長会議</a:t>
                      </a:r>
                      <a:endParaRPr lang="en-US" altLang="ja-JP" sz="7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　ブロック幹事市）</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守口市危機管理監</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河内長野市危機管理監</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995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r>
                        <a:rPr lang="ja-JP" sz="1000"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高石市総務部長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21" name="角丸四角形 20"/>
          <p:cNvSpPr/>
          <p:nvPr/>
        </p:nvSpPr>
        <p:spPr>
          <a:xfrm>
            <a:off x="4565136" y="4652768"/>
            <a:ext cx="4543368" cy="2160608"/>
          </a:xfrm>
          <a:prstGeom prst="roundRect">
            <a:avLst>
              <a:gd name="adj" fmla="val 10131"/>
            </a:avLst>
          </a:prstGeom>
          <a:no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100" dirty="0" smtClean="0">
                <a:solidFill>
                  <a:schemeClr val="tx1"/>
                </a:solidFill>
                <a:latin typeface="Meiryo UI" panose="020B0604030504040204" pitchFamily="50" charset="-128"/>
                <a:ea typeface="Meiryo UI" panose="020B0604030504040204" pitchFamily="50" charset="-128"/>
              </a:rPr>
              <a:t>勉強会の論点（案</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●少子</a:t>
            </a:r>
            <a:r>
              <a:rPr lang="ja-JP" altLang="en-US" sz="900" dirty="0">
                <a:solidFill>
                  <a:schemeClr val="tx1"/>
                </a:solidFill>
                <a:latin typeface="Meiryo UI" panose="020B0604030504040204" pitchFamily="50" charset="-128"/>
                <a:ea typeface="Meiryo UI" panose="020B0604030504040204" pitchFamily="50" charset="-128"/>
              </a:rPr>
              <a:t>高齢化や人口減少による影響、大規模災害への対応等を考えると、広域化に</a:t>
            </a:r>
            <a:r>
              <a:rPr lang="ja-JP" altLang="en-US" sz="900" dirty="0" smtClean="0">
                <a:solidFill>
                  <a:schemeClr val="tx1"/>
                </a:solidFill>
                <a:latin typeface="Meiryo UI" panose="020B0604030504040204" pitchFamily="50" charset="-128"/>
                <a:ea typeface="Meiryo UI" panose="020B0604030504040204" pitchFamily="50" charset="-128"/>
              </a:rPr>
              <a:t>よる</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消防力強化について</a:t>
            </a:r>
            <a:r>
              <a:rPr lang="ja-JP" altLang="en-US" sz="900" dirty="0">
                <a:solidFill>
                  <a:schemeClr val="tx1"/>
                </a:solidFill>
                <a:latin typeface="Meiryo UI" panose="020B0604030504040204" pitchFamily="50" charset="-128"/>
                <a:ea typeface="Meiryo UI" panose="020B0604030504040204" pitchFamily="50" charset="-128"/>
              </a:rPr>
              <a:t>、今一度検討する必要があるのではないか</a:t>
            </a:r>
          </a:p>
          <a:p>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ex.</a:t>
            </a:r>
            <a:r>
              <a:rPr lang="ja-JP" altLang="en-US" sz="900" dirty="0">
                <a:solidFill>
                  <a:schemeClr val="tx1"/>
                </a:solidFill>
                <a:latin typeface="Meiryo UI" panose="020B0604030504040204" pitchFamily="50" charset="-128"/>
                <a:ea typeface="Meiryo UI" panose="020B0604030504040204" pitchFamily="50" charset="-128"/>
              </a:rPr>
              <a:t>府内消防一元化、ブロック広域化、その他の形態）</a:t>
            </a:r>
          </a:p>
          <a:p>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●広域化</a:t>
            </a:r>
            <a:r>
              <a:rPr lang="ja-JP" altLang="en-US" sz="900" dirty="0">
                <a:solidFill>
                  <a:schemeClr val="tx1"/>
                </a:solidFill>
                <a:latin typeface="Meiryo UI" panose="020B0604030504040204" pitchFamily="50" charset="-128"/>
                <a:ea typeface="Meiryo UI" panose="020B0604030504040204" pitchFamily="50" charset="-128"/>
              </a:rPr>
              <a:t>以外で、府内消防力を強化する方策はないか</a:t>
            </a:r>
          </a:p>
          <a:p>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ex</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消防本部間の更なる連携強化、特別高度</a:t>
            </a:r>
            <a:r>
              <a:rPr lang="ja-JP" altLang="en-US" sz="900" dirty="0" smtClean="0">
                <a:solidFill>
                  <a:schemeClr val="tx1"/>
                </a:solidFill>
                <a:latin typeface="Meiryo UI" panose="020B0604030504040204" pitchFamily="50" charset="-128"/>
                <a:ea typeface="Meiryo UI" panose="020B0604030504040204" pitchFamily="50" charset="-128"/>
              </a:rPr>
              <a:t>救助隊（いわゆるハイパーレスキュー機</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能）の</a:t>
            </a:r>
            <a:r>
              <a:rPr lang="ja-JP" altLang="en-US" sz="900" dirty="0">
                <a:solidFill>
                  <a:schemeClr val="tx1"/>
                </a:solidFill>
                <a:latin typeface="Meiryo UI" panose="020B0604030504040204" pitchFamily="50" charset="-128"/>
                <a:ea typeface="Meiryo UI" panose="020B0604030504040204" pitchFamily="50" charset="-128"/>
              </a:rPr>
              <a:t>更なる強化</a:t>
            </a:r>
            <a:r>
              <a:rPr lang="ja-JP" altLang="en-US" sz="900" dirty="0" smtClean="0">
                <a:solidFill>
                  <a:schemeClr val="tx1"/>
                </a:solidFill>
                <a:latin typeface="Meiryo UI" panose="020B0604030504040204" pitchFamily="50" charset="-128"/>
                <a:ea typeface="Meiryo UI" panose="020B0604030504040204" pitchFamily="50" charset="-128"/>
              </a:rPr>
              <a:t>等）</a:t>
            </a:r>
            <a:endParaRPr lang="ja-JP" altLang="en-US" sz="900" dirty="0">
              <a:solidFill>
                <a:schemeClr val="tx1"/>
              </a:solidFill>
              <a:latin typeface="Meiryo UI" panose="020B0604030504040204" pitchFamily="50" charset="-128"/>
              <a:ea typeface="Meiryo UI" panose="020B0604030504040204" pitchFamily="50" charset="-128"/>
            </a:endParaRPr>
          </a:p>
          <a:p>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●地震</a:t>
            </a:r>
            <a:r>
              <a:rPr lang="ja-JP" altLang="en-US" sz="900" dirty="0">
                <a:solidFill>
                  <a:schemeClr val="tx1"/>
                </a:solidFill>
                <a:latin typeface="Meiryo UI" panose="020B0604030504040204" pitchFamily="50" charset="-128"/>
                <a:ea typeface="Meiryo UI" panose="020B0604030504040204" pitchFamily="50" charset="-128"/>
              </a:rPr>
              <a:t>、風水害等による大規模な災害が頻発し、全国規模での広域応援活動も増加</a:t>
            </a:r>
            <a:r>
              <a:rPr lang="ja-JP" altLang="en-US" sz="900" dirty="0" smtClean="0">
                <a:solidFill>
                  <a:schemeClr val="tx1"/>
                </a:solidFill>
                <a:latin typeface="Meiryo UI" panose="020B0604030504040204" pitchFamily="50" charset="-128"/>
                <a:ea typeface="Meiryo UI" panose="020B0604030504040204" pitchFamily="50" charset="-128"/>
              </a:rPr>
              <a:t>する</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中</a:t>
            </a:r>
            <a:r>
              <a:rPr lang="ja-JP" altLang="en-US" sz="900" dirty="0">
                <a:solidFill>
                  <a:schemeClr val="tx1"/>
                </a:solidFill>
                <a:latin typeface="Meiryo UI" panose="020B0604030504040204" pitchFamily="50" charset="-128"/>
                <a:ea typeface="Meiryo UI" panose="020B0604030504040204" pitchFamily="50" charset="-128"/>
              </a:rPr>
              <a:t>、大阪の消防が果たすべき役割と備えるべき消防力をどう考えるか</a:t>
            </a:r>
          </a:p>
        </p:txBody>
      </p:sp>
      <p:sp>
        <p:nvSpPr>
          <p:cNvPr id="22" name="正方形/長方形 21"/>
          <p:cNvSpPr/>
          <p:nvPr/>
        </p:nvSpPr>
        <p:spPr>
          <a:xfrm>
            <a:off x="4687375" y="1037894"/>
            <a:ext cx="4258367" cy="360000"/>
          </a:xfrm>
          <a:prstGeom prst="rect">
            <a:avLst/>
          </a:prstGeom>
          <a:solidFill>
            <a:schemeClr val="accent5">
              <a:lumMod val="60000"/>
              <a:lumOff val="4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600" b="1" dirty="0">
              <a:latin typeface="Meiryo UI" pitchFamily="50" charset="-128"/>
              <a:ea typeface="Meiryo UI" pitchFamily="50" charset="-128"/>
              <a:cs typeface="Meiryo UI" pitchFamily="50" charset="-128"/>
            </a:endParaRPr>
          </a:p>
        </p:txBody>
      </p:sp>
      <p:sp>
        <p:nvSpPr>
          <p:cNvPr id="23" name="角丸四角形 22"/>
          <p:cNvSpPr/>
          <p:nvPr/>
        </p:nvSpPr>
        <p:spPr>
          <a:xfrm>
            <a:off x="4687374" y="1249941"/>
            <a:ext cx="532296" cy="18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00" dirty="0">
                <a:solidFill>
                  <a:schemeClr val="tx1"/>
                </a:solidFill>
                <a:latin typeface="Meiryo UI" pitchFamily="50" charset="-128"/>
                <a:ea typeface="Meiryo UI" pitchFamily="50" charset="-128"/>
                <a:cs typeface="Meiryo UI" pitchFamily="50" charset="-128"/>
              </a:rPr>
              <a:t>9</a:t>
            </a:r>
            <a:r>
              <a:rPr kumimoji="1" lang="ja-JP" altLang="en-US" sz="800" dirty="0" smtClean="0">
                <a:solidFill>
                  <a:schemeClr val="tx1"/>
                </a:solidFill>
                <a:latin typeface="Meiryo UI" pitchFamily="50" charset="-128"/>
                <a:ea typeface="Meiryo UI" pitchFamily="50" charset="-128"/>
                <a:cs typeface="Meiryo UI" pitchFamily="50" charset="-128"/>
              </a:rPr>
              <a:t>月</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24" name="角丸四角形 23"/>
          <p:cNvSpPr/>
          <p:nvPr/>
        </p:nvSpPr>
        <p:spPr>
          <a:xfrm>
            <a:off x="5219670" y="1249941"/>
            <a:ext cx="532296" cy="18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00" dirty="0" smtClean="0">
                <a:solidFill>
                  <a:schemeClr val="tx1"/>
                </a:solidFill>
                <a:latin typeface="Meiryo UI" pitchFamily="50" charset="-128"/>
                <a:ea typeface="Meiryo UI" pitchFamily="50" charset="-128"/>
                <a:cs typeface="Meiryo UI" pitchFamily="50" charset="-128"/>
              </a:rPr>
              <a:t>10</a:t>
            </a:r>
            <a:r>
              <a:rPr kumimoji="1" lang="ja-JP" altLang="en-US" sz="800" dirty="0" smtClean="0">
                <a:solidFill>
                  <a:schemeClr val="tx1"/>
                </a:solidFill>
                <a:latin typeface="Meiryo UI" pitchFamily="50" charset="-128"/>
                <a:ea typeface="Meiryo UI" pitchFamily="50" charset="-128"/>
                <a:cs typeface="Meiryo UI" pitchFamily="50" charset="-128"/>
              </a:rPr>
              <a:t>月</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25" name="角丸四角形 24"/>
          <p:cNvSpPr/>
          <p:nvPr/>
        </p:nvSpPr>
        <p:spPr>
          <a:xfrm>
            <a:off x="5751966" y="1249941"/>
            <a:ext cx="532296" cy="18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00" dirty="0" smtClean="0">
                <a:solidFill>
                  <a:schemeClr val="tx1"/>
                </a:solidFill>
                <a:latin typeface="Meiryo UI" pitchFamily="50" charset="-128"/>
                <a:ea typeface="Meiryo UI" pitchFamily="50" charset="-128"/>
                <a:cs typeface="Meiryo UI" pitchFamily="50" charset="-128"/>
              </a:rPr>
              <a:t>11</a:t>
            </a:r>
            <a:r>
              <a:rPr kumimoji="1" lang="ja-JP" altLang="en-US" sz="800" dirty="0" smtClean="0">
                <a:solidFill>
                  <a:schemeClr val="tx1"/>
                </a:solidFill>
                <a:latin typeface="Meiryo UI" pitchFamily="50" charset="-128"/>
                <a:ea typeface="Meiryo UI" pitchFamily="50" charset="-128"/>
                <a:cs typeface="Meiryo UI" pitchFamily="50" charset="-128"/>
              </a:rPr>
              <a:t>月</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26" name="角丸四角形 25"/>
          <p:cNvSpPr/>
          <p:nvPr/>
        </p:nvSpPr>
        <p:spPr>
          <a:xfrm>
            <a:off x="6284261" y="1249941"/>
            <a:ext cx="532296" cy="18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00" dirty="0">
                <a:solidFill>
                  <a:schemeClr val="tx1"/>
                </a:solidFill>
                <a:latin typeface="Meiryo UI" pitchFamily="50" charset="-128"/>
                <a:ea typeface="Meiryo UI" pitchFamily="50" charset="-128"/>
                <a:cs typeface="Meiryo UI" pitchFamily="50" charset="-128"/>
              </a:rPr>
              <a:t>12</a:t>
            </a:r>
            <a:r>
              <a:rPr kumimoji="1" lang="ja-JP" altLang="en-US" sz="800" dirty="0" smtClean="0">
                <a:solidFill>
                  <a:schemeClr val="tx1"/>
                </a:solidFill>
                <a:latin typeface="Meiryo UI" pitchFamily="50" charset="-128"/>
                <a:ea typeface="Meiryo UI" pitchFamily="50" charset="-128"/>
                <a:cs typeface="Meiryo UI" pitchFamily="50" charset="-128"/>
              </a:rPr>
              <a:t>月</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27" name="角丸四角形 26"/>
          <p:cNvSpPr/>
          <p:nvPr/>
        </p:nvSpPr>
        <p:spPr>
          <a:xfrm>
            <a:off x="6816557" y="1249941"/>
            <a:ext cx="532296" cy="18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00" dirty="0">
                <a:solidFill>
                  <a:schemeClr val="tx1"/>
                </a:solidFill>
                <a:latin typeface="Meiryo UI" pitchFamily="50" charset="-128"/>
                <a:ea typeface="Meiryo UI" pitchFamily="50" charset="-128"/>
                <a:cs typeface="Meiryo UI" pitchFamily="50" charset="-128"/>
              </a:rPr>
              <a:t>1</a:t>
            </a:r>
            <a:r>
              <a:rPr kumimoji="1" lang="ja-JP" altLang="en-US" sz="800" dirty="0" smtClean="0">
                <a:solidFill>
                  <a:schemeClr val="tx1"/>
                </a:solidFill>
                <a:latin typeface="Meiryo UI" pitchFamily="50" charset="-128"/>
                <a:ea typeface="Meiryo UI" pitchFamily="50" charset="-128"/>
                <a:cs typeface="Meiryo UI" pitchFamily="50" charset="-128"/>
              </a:rPr>
              <a:t>月</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28" name="角丸四角形 27"/>
          <p:cNvSpPr/>
          <p:nvPr/>
        </p:nvSpPr>
        <p:spPr>
          <a:xfrm>
            <a:off x="7348853" y="1249941"/>
            <a:ext cx="532296" cy="18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00" dirty="0">
                <a:solidFill>
                  <a:schemeClr val="tx1"/>
                </a:solidFill>
                <a:latin typeface="Meiryo UI" pitchFamily="50" charset="-128"/>
                <a:ea typeface="Meiryo UI" pitchFamily="50" charset="-128"/>
                <a:cs typeface="Meiryo UI" pitchFamily="50" charset="-128"/>
              </a:rPr>
              <a:t>2</a:t>
            </a:r>
            <a:r>
              <a:rPr kumimoji="1" lang="ja-JP" altLang="en-US" sz="800" dirty="0" smtClean="0">
                <a:solidFill>
                  <a:schemeClr val="tx1"/>
                </a:solidFill>
                <a:latin typeface="Meiryo UI" pitchFamily="50" charset="-128"/>
                <a:ea typeface="Meiryo UI" pitchFamily="50" charset="-128"/>
                <a:cs typeface="Meiryo UI" pitchFamily="50" charset="-128"/>
              </a:rPr>
              <a:t>月</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29" name="角丸四角形 28"/>
          <p:cNvSpPr/>
          <p:nvPr/>
        </p:nvSpPr>
        <p:spPr>
          <a:xfrm>
            <a:off x="7881149" y="1249941"/>
            <a:ext cx="532296" cy="18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00" dirty="0">
                <a:solidFill>
                  <a:schemeClr val="tx1"/>
                </a:solidFill>
                <a:latin typeface="Meiryo UI" pitchFamily="50" charset="-128"/>
                <a:ea typeface="Meiryo UI" pitchFamily="50" charset="-128"/>
                <a:cs typeface="Meiryo UI" pitchFamily="50" charset="-128"/>
              </a:rPr>
              <a:t>3</a:t>
            </a:r>
            <a:r>
              <a:rPr kumimoji="1" lang="ja-JP" altLang="en-US" sz="800" dirty="0" smtClean="0">
                <a:solidFill>
                  <a:schemeClr val="tx1"/>
                </a:solidFill>
                <a:latin typeface="Meiryo UI" pitchFamily="50" charset="-128"/>
                <a:ea typeface="Meiryo UI" pitchFamily="50" charset="-128"/>
                <a:cs typeface="Meiryo UI" pitchFamily="50" charset="-128"/>
              </a:rPr>
              <a:t>月</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30" name="角丸四角形 29"/>
          <p:cNvSpPr/>
          <p:nvPr/>
        </p:nvSpPr>
        <p:spPr>
          <a:xfrm>
            <a:off x="8421203" y="1249941"/>
            <a:ext cx="532296" cy="18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00" dirty="0" smtClean="0">
                <a:solidFill>
                  <a:schemeClr val="tx1"/>
                </a:solidFill>
                <a:latin typeface="Meiryo UI" pitchFamily="50" charset="-128"/>
                <a:ea typeface="Meiryo UI" pitchFamily="50" charset="-128"/>
                <a:cs typeface="Meiryo UI" pitchFamily="50" charset="-128"/>
              </a:rPr>
              <a:t>4</a:t>
            </a:r>
            <a:r>
              <a:rPr kumimoji="1" lang="ja-JP" altLang="en-US" sz="800" dirty="0" smtClean="0">
                <a:solidFill>
                  <a:schemeClr val="tx1"/>
                </a:solidFill>
                <a:latin typeface="Meiryo UI" pitchFamily="50" charset="-128"/>
                <a:ea typeface="Meiryo UI" pitchFamily="50" charset="-128"/>
                <a:cs typeface="Meiryo UI" pitchFamily="50" charset="-128"/>
              </a:rPr>
              <a:t>月</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31" name="角丸四角形 30"/>
          <p:cNvSpPr/>
          <p:nvPr/>
        </p:nvSpPr>
        <p:spPr>
          <a:xfrm>
            <a:off x="5376156" y="996593"/>
            <a:ext cx="750473"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solidFill>
                  <a:schemeClr val="tx1"/>
                </a:solidFill>
                <a:latin typeface="Meiryo UI" pitchFamily="50" charset="-128"/>
                <a:ea typeface="Meiryo UI" pitchFamily="50" charset="-128"/>
                <a:cs typeface="Meiryo UI" pitchFamily="50" charset="-128"/>
              </a:rPr>
              <a:t>2016</a:t>
            </a:r>
            <a:r>
              <a:rPr lang="ja-JP" altLang="en-US" sz="900" b="1" dirty="0" smtClean="0">
                <a:solidFill>
                  <a:schemeClr val="tx1"/>
                </a:solidFill>
                <a:latin typeface="Meiryo UI" pitchFamily="50" charset="-128"/>
                <a:ea typeface="Meiryo UI" pitchFamily="50" charset="-128"/>
                <a:cs typeface="Meiryo UI" pitchFamily="50" charset="-128"/>
              </a:rPr>
              <a:t>年</a:t>
            </a:r>
            <a:endParaRPr kumimoji="1" lang="ja-JP" altLang="en-US" sz="900" b="1" dirty="0">
              <a:solidFill>
                <a:schemeClr val="tx1"/>
              </a:solidFill>
              <a:latin typeface="Meiryo UI" pitchFamily="50" charset="-128"/>
              <a:ea typeface="Meiryo UI" pitchFamily="50" charset="-128"/>
              <a:cs typeface="Meiryo UI" pitchFamily="50" charset="-128"/>
            </a:endParaRPr>
          </a:p>
        </p:txBody>
      </p:sp>
      <p:sp>
        <p:nvSpPr>
          <p:cNvPr id="32" name="角丸四角形 31"/>
          <p:cNvSpPr/>
          <p:nvPr/>
        </p:nvSpPr>
        <p:spPr>
          <a:xfrm>
            <a:off x="7293661" y="996593"/>
            <a:ext cx="696621"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solidFill>
                  <a:schemeClr val="tx1"/>
                </a:solidFill>
                <a:latin typeface="Meiryo UI" pitchFamily="50" charset="-128"/>
                <a:ea typeface="Meiryo UI" pitchFamily="50" charset="-128"/>
                <a:cs typeface="Meiryo UI" pitchFamily="50" charset="-128"/>
              </a:rPr>
              <a:t>2017</a:t>
            </a:r>
            <a:r>
              <a:rPr lang="ja-JP" altLang="en-US" sz="900" b="1" dirty="0" smtClean="0">
                <a:solidFill>
                  <a:schemeClr val="tx1"/>
                </a:solidFill>
                <a:latin typeface="Meiryo UI" pitchFamily="50" charset="-128"/>
                <a:ea typeface="Meiryo UI" pitchFamily="50" charset="-128"/>
                <a:cs typeface="Meiryo UI" pitchFamily="50" charset="-128"/>
              </a:rPr>
              <a:t>年</a:t>
            </a:r>
            <a:endParaRPr kumimoji="1" lang="ja-JP" altLang="en-US" sz="900" b="1" dirty="0">
              <a:solidFill>
                <a:schemeClr val="tx1"/>
              </a:solidFill>
              <a:latin typeface="Meiryo UI" pitchFamily="50" charset="-128"/>
              <a:ea typeface="Meiryo UI" pitchFamily="50" charset="-128"/>
              <a:cs typeface="Meiryo UI" pitchFamily="50" charset="-128"/>
            </a:endParaRPr>
          </a:p>
        </p:txBody>
      </p:sp>
      <p:cxnSp>
        <p:nvCxnSpPr>
          <p:cNvPr id="33" name="直線コネクタ 32"/>
          <p:cNvCxnSpPr/>
          <p:nvPr/>
        </p:nvCxnSpPr>
        <p:spPr>
          <a:xfrm>
            <a:off x="4687374" y="1048474"/>
            <a:ext cx="1652" cy="3532286"/>
          </a:xfrm>
          <a:prstGeom prst="line">
            <a:avLst/>
          </a:prstGeom>
          <a:ln w="9525">
            <a:solidFill>
              <a:schemeClr val="tx1">
                <a:alpha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6808486" y="1048474"/>
            <a:ext cx="8072" cy="3532286"/>
          </a:xfrm>
          <a:prstGeom prst="line">
            <a:avLst/>
          </a:prstGeom>
          <a:ln w="9525">
            <a:solidFill>
              <a:schemeClr val="tx1">
                <a:alpha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8945742" y="1048474"/>
            <a:ext cx="7757" cy="3532286"/>
          </a:xfrm>
          <a:prstGeom prst="line">
            <a:avLst/>
          </a:prstGeom>
          <a:ln w="9525">
            <a:solidFill>
              <a:schemeClr val="tx1">
                <a:alpha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6" name="円/楕円 35"/>
          <p:cNvSpPr/>
          <p:nvPr/>
        </p:nvSpPr>
        <p:spPr>
          <a:xfrm>
            <a:off x="5089244" y="1578888"/>
            <a:ext cx="72000" cy="720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5105386" y="1470342"/>
            <a:ext cx="1842878" cy="5905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900" dirty="0" smtClean="0">
                <a:solidFill>
                  <a:schemeClr val="tx1"/>
                </a:solidFill>
                <a:latin typeface="Arial" panose="020B0604020202020204" pitchFamily="34" charset="0"/>
                <a:ea typeface="Meiryo UI" panose="020B0604030504040204" pitchFamily="50" charset="-128"/>
                <a:cs typeface="Arial" panose="020B0604020202020204" pitchFamily="34" charset="0"/>
              </a:rPr>
              <a:t>9/26</a:t>
            </a:r>
            <a:r>
              <a:rPr kumimoji="1" lang="ja-JP" altLang="en-US" sz="900" dirty="0" smtClean="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900" b="1" dirty="0" smtClean="0">
                <a:solidFill>
                  <a:schemeClr val="tx1"/>
                </a:solidFill>
                <a:latin typeface="Meiryo UI" panose="020B0604030504040204" pitchFamily="50" charset="-128"/>
                <a:ea typeface="Meiryo UI" panose="020B0604030504040204" pitchFamily="50" charset="-128"/>
              </a:rPr>
              <a:t>勉強会設置</a:t>
            </a:r>
            <a:endParaRPr kumimoji="1" lang="en-US" altLang="ja-JP" sz="900" b="1"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 消防</a:t>
            </a:r>
            <a:r>
              <a:rPr lang="ja-JP" altLang="en-US" sz="800" dirty="0">
                <a:solidFill>
                  <a:schemeClr val="tx1"/>
                </a:solidFill>
                <a:latin typeface="Meiryo UI" panose="020B0604030504040204" pitchFamily="50" charset="-128"/>
                <a:ea typeface="Meiryo UI" panose="020B0604030504040204" pitchFamily="50" charset="-128"/>
              </a:rPr>
              <a:t>を取り巻く現状と課題</a:t>
            </a:r>
          </a:p>
          <a:p>
            <a:r>
              <a:rPr lang="ja-JP" altLang="en-US" sz="800" dirty="0" smtClean="0">
                <a:solidFill>
                  <a:schemeClr val="tx1"/>
                </a:solidFill>
                <a:latin typeface="Meiryo UI" panose="020B0604030504040204" pitchFamily="50" charset="-128"/>
                <a:ea typeface="Meiryo UI" panose="020B0604030504040204" pitchFamily="50" charset="-128"/>
              </a:rPr>
              <a:t>　・ 府内</a:t>
            </a:r>
            <a:r>
              <a:rPr lang="ja-JP" altLang="en-US" sz="800" dirty="0">
                <a:solidFill>
                  <a:schemeClr val="tx1"/>
                </a:solidFill>
                <a:latin typeface="Meiryo UI" panose="020B0604030504040204" pitchFamily="50" charset="-128"/>
                <a:ea typeface="Meiryo UI" panose="020B0604030504040204" pitchFamily="50" charset="-128"/>
              </a:rPr>
              <a:t>の消防広域化に関する主な動き</a:t>
            </a:r>
          </a:p>
          <a:p>
            <a:r>
              <a:rPr lang="ja-JP" altLang="en-US" sz="800" dirty="0" smtClean="0">
                <a:solidFill>
                  <a:schemeClr val="tx1"/>
                </a:solidFill>
                <a:latin typeface="Meiryo UI" panose="020B0604030504040204" pitchFamily="50" charset="-128"/>
                <a:ea typeface="Meiryo UI" panose="020B0604030504040204" pitchFamily="50" charset="-128"/>
              </a:rPr>
              <a:t>  ・ 今後</a:t>
            </a:r>
            <a:r>
              <a:rPr lang="ja-JP" altLang="en-US" sz="800" dirty="0">
                <a:solidFill>
                  <a:schemeClr val="tx1"/>
                </a:solidFill>
                <a:latin typeface="Meiryo UI" panose="020B0604030504040204" pitchFamily="50" charset="-128"/>
                <a:ea typeface="Meiryo UI" panose="020B0604030504040204" pitchFamily="50" charset="-128"/>
              </a:rPr>
              <a:t>の論点</a:t>
            </a:r>
            <a:r>
              <a:rPr lang="ja-JP" altLang="en-US" sz="800" dirty="0" smtClean="0">
                <a:solidFill>
                  <a:schemeClr val="tx1"/>
                </a:solidFill>
                <a:latin typeface="Meiryo UI" panose="020B0604030504040204" pitchFamily="50" charset="-128"/>
                <a:ea typeface="Meiryo UI" panose="020B0604030504040204" pitchFamily="50" charset="-128"/>
              </a:rPr>
              <a:t>整理</a:t>
            </a:r>
            <a:endParaRPr lang="ja-JP" altLang="en-US" sz="800" dirty="0">
              <a:solidFill>
                <a:schemeClr val="tx1"/>
              </a:solidFill>
              <a:latin typeface="Meiryo UI" panose="020B0604030504040204" pitchFamily="50" charset="-128"/>
              <a:ea typeface="Meiryo UI" panose="020B0604030504040204" pitchFamily="50" charset="-128"/>
            </a:endParaRPr>
          </a:p>
        </p:txBody>
      </p:sp>
      <p:sp>
        <p:nvSpPr>
          <p:cNvPr id="38" name="ホームベース 37"/>
          <p:cNvSpPr/>
          <p:nvPr/>
        </p:nvSpPr>
        <p:spPr>
          <a:xfrm>
            <a:off x="5218093" y="2132880"/>
            <a:ext cx="1044000" cy="216000"/>
          </a:xfrm>
          <a:prstGeom prst="homePlate">
            <a:avLst>
              <a:gd name="adj" fmla="val 19132"/>
            </a:avLst>
          </a:prstGeom>
          <a:solidFill>
            <a:schemeClr val="accent5">
              <a:lumMod val="75000"/>
              <a:alpha val="28000"/>
            </a:schemeClr>
          </a:solidFill>
          <a:ln w="952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sp>
        <p:nvSpPr>
          <p:cNvPr id="39" name="角丸四角形 38"/>
          <p:cNvSpPr/>
          <p:nvPr/>
        </p:nvSpPr>
        <p:spPr>
          <a:xfrm>
            <a:off x="5145684" y="2132880"/>
            <a:ext cx="1188000" cy="216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latin typeface="Meiryo UI" pitchFamily="50" charset="-128"/>
                <a:ea typeface="Meiryo UI" pitchFamily="50" charset="-128"/>
                <a:cs typeface="Meiryo UI" pitchFamily="50" charset="-128"/>
              </a:rPr>
              <a:t>全市町村に対するアンケート</a:t>
            </a:r>
            <a:endParaRPr kumimoji="1" lang="ja-JP" altLang="en-US" sz="700" dirty="0">
              <a:solidFill>
                <a:schemeClr val="tx1"/>
              </a:solidFill>
              <a:latin typeface="Meiryo UI" pitchFamily="50" charset="-128"/>
              <a:ea typeface="Meiryo UI" pitchFamily="50" charset="-128"/>
              <a:cs typeface="Meiryo UI" pitchFamily="50" charset="-128"/>
            </a:endParaRPr>
          </a:p>
        </p:txBody>
      </p:sp>
      <p:sp>
        <p:nvSpPr>
          <p:cNvPr id="40" name="円/楕円 39"/>
          <p:cNvSpPr/>
          <p:nvPr/>
        </p:nvSpPr>
        <p:spPr>
          <a:xfrm>
            <a:off x="6334524" y="3140976"/>
            <a:ext cx="72000" cy="720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1" name="角丸四角形 40"/>
          <p:cNvSpPr/>
          <p:nvPr/>
        </p:nvSpPr>
        <p:spPr>
          <a:xfrm>
            <a:off x="6347099" y="3068509"/>
            <a:ext cx="1969317" cy="50450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900" dirty="0" smtClean="0">
                <a:solidFill>
                  <a:schemeClr val="tx1"/>
                </a:solidFill>
                <a:latin typeface="Arial" panose="020B0604020202020204" pitchFamily="34" charset="0"/>
                <a:ea typeface="Meiryo UI" panose="020B0604030504040204" pitchFamily="50" charset="-128"/>
                <a:cs typeface="Arial" panose="020B0604020202020204" pitchFamily="34" charset="0"/>
              </a:rPr>
              <a:t>12</a:t>
            </a:r>
            <a:r>
              <a:rPr kumimoji="1" lang="en-US" altLang="ja-JP" sz="900" dirty="0" smtClean="0">
                <a:solidFill>
                  <a:schemeClr val="tx1"/>
                </a:solidFill>
                <a:latin typeface="Arial" panose="020B0604020202020204" pitchFamily="34" charset="0"/>
                <a:ea typeface="Meiryo UI" panose="020B0604030504040204" pitchFamily="50" charset="-128"/>
                <a:cs typeface="Arial" panose="020B0604020202020204" pitchFamily="34" charset="0"/>
              </a:rPr>
              <a:t>/6</a:t>
            </a:r>
            <a:r>
              <a:rPr kumimoji="1" lang="ja-JP" altLang="en-US" sz="900" dirty="0" smtClean="0">
                <a:solidFill>
                  <a:schemeClr val="tx1"/>
                </a:solidFill>
                <a:latin typeface="Arial" panose="020B0604020202020204" pitchFamily="34" charset="0"/>
                <a:ea typeface="Meiryo UI" panose="020B0604030504040204" pitchFamily="50" charset="-128"/>
                <a:cs typeface="Arial" panose="020B0604020202020204" pitchFamily="34" charset="0"/>
              </a:rPr>
              <a:t>　勉強会開催</a:t>
            </a:r>
            <a:endParaRPr lang="en-US" altLang="ja-JP" sz="900" b="1"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 アンケート結果報告</a:t>
            </a:r>
          </a:p>
          <a:p>
            <a:r>
              <a:rPr lang="ja-JP" altLang="en-US" sz="800" dirty="0" smtClean="0">
                <a:solidFill>
                  <a:schemeClr val="tx1"/>
                </a:solidFill>
                <a:latin typeface="Meiryo UI" panose="020B0604030504040204" pitchFamily="50" charset="-128"/>
                <a:ea typeface="Meiryo UI" panose="020B0604030504040204" pitchFamily="50" charset="-128"/>
              </a:rPr>
              <a:t>  ・　結果を踏まえた課題解決方策の検討</a:t>
            </a:r>
            <a:endParaRPr lang="ja-JP" altLang="en-US" sz="800" dirty="0">
              <a:solidFill>
                <a:schemeClr val="tx1"/>
              </a:solidFill>
              <a:latin typeface="Meiryo UI" panose="020B0604030504040204" pitchFamily="50" charset="-128"/>
              <a:ea typeface="Meiryo UI" panose="020B0604030504040204" pitchFamily="50" charset="-128"/>
            </a:endParaRPr>
          </a:p>
        </p:txBody>
      </p:sp>
      <p:sp>
        <p:nvSpPr>
          <p:cNvPr id="42" name="円/楕円 41"/>
          <p:cNvSpPr/>
          <p:nvPr/>
        </p:nvSpPr>
        <p:spPr>
          <a:xfrm>
            <a:off x="6697446" y="3717032"/>
            <a:ext cx="72000" cy="720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3" name="角丸四角形 42"/>
          <p:cNvSpPr/>
          <p:nvPr/>
        </p:nvSpPr>
        <p:spPr>
          <a:xfrm>
            <a:off x="6697518" y="3573016"/>
            <a:ext cx="1618898" cy="43204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900" dirty="0" smtClean="0">
                <a:solidFill>
                  <a:schemeClr val="tx1"/>
                </a:solidFill>
                <a:latin typeface="Arial" panose="020B0604020202020204" pitchFamily="34" charset="0"/>
                <a:ea typeface="Meiryo UI" panose="020B0604030504040204" pitchFamily="50" charset="-128"/>
                <a:cs typeface="Arial" panose="020B0604020202020204" pitchFamily="34" charset="0"/>
              </a:rPr>
              <a:t>12</a:t>
            </a:r>
            <a:r>
              <a:rPr lang="ja-JP" altLang="en-US" sz="900" dirty="0" smtClean="0">
                <a:solidFill>
                  <a:schemeClr val="tx1"/>
                </a:solidFill>
                <a:latin typeface="Arial" panose="020B0604020202020204" pitchFamily="34" charset="0"/>
                <a:ea typeface="Meiryo UI" panose="020B0604030504040204" pitchFamily="50" charset="-128"/>
                <a:cs typeface="Arial" panose="020B0604020202020204" pitchFamily="34" charset="0"/>
              </a:rPr>
              <a:t>月下旬　勉強会開催</a:t>
            </a:r>
            <a:endParaRPr lang="en-US" altLang="ja-JP" sz="900" dirty="0" smtClean="0">
              <a:solidFill>
                <a:schemeClr val="tx1"/>
              </a:solidFill>
              <a:latin typeface="Arial" panose="020B0604020202020204" pitchFamily="34" charset="0"/>
              <a:ea typeface="Meiryo UI" panose="020B0604030504040204" pitchFamily="50" charset="-128"/>
              <a:cs typeface="Arial" panose="020B0604020202020204" pitchFamily="34" charset="0"/>
            </a:endParaRPr>
          </a:p>
          <a:p>
            <a:r>
              <a:rPr lang="ja-JP" altLang="en-US" sz="800" dirty="0" smtClean="0">
                <a:solidFill>
                  <a:schemeClr val="tx1"/>
                </a:solidFill>
                <a:latin typeface="Meiryo UI" panose="020B0604030504040204" pitchFamily="50" charset="-128"/>
                <a:ea typeface="Meiryo UI" panose="020B0604030504040204" pitchFamily="50" charset="-128"/>
              </a:rPr>
              <a:t>・ 課題解決方策の検討</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勉強会とりまとめイメージ</a:t>
            </a:r>
            <a:endParaRPr lang="ja-JP" altLang="en-US" sz="800" dirty="0">
              <a:solidFill>
                <a:schemeClr val="tx1"/>
              </a:solidFill>
              <a:latin typeface="Meiryo UI" panose="020B0604030504040204" pitchFamily="50" charset="-128"/>
              <a:ea typeface="Meiryo UI" panose="020B0604030504040204" pitchFamily="50" charset="-128"/>
            </a:endParaRPr>
          </a:p>
        </p:txBody>
      </p:sp>
      <p:sp>
        <p:nvSpPr>
          <p:cNvPr id="44" name="円/楕円 43"/>
          <p:cNvSpPr/>
          <p:nvPr/>
        </p:nvSpPr>
        <p:spPr>
          <a:xfrm>
            <a:off x="8244416" y="4149080"/>
            <a:ext cx="72000" cy="720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5" name="角丸四角形 44"/>
          <p:cNvSpPr/>
          <p:nvPr/>
        </p:nvSpPr>
        <p:spPr>
          <a:xfrm>
            <a:off x="7956376" y="4161708"/>
            <a:ext cx="1282603" cy="2753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900" dirty="0" smtClean="0">
                <a:solidFill>
                  <a:schemeClr val="tx1"/>
                </a:solidFill>
                <a:latin typeface="Arial" panose="020B0604020202020204" pitchFamily="34" charset="0"/>
                <a:ea typeface="Meiryo UI" panose="020B0604030504040204" pitchFamily="50" charset="-128"/>
                <a:cs typeface="Arial" panose="020B0604020202020204" pitchFamily="34" charset="0"/>
              </a:rPr>
              <a:t>3</a:t>
            </a:r>
            <a:r>
              <a:rPr lang="ja-JP" altLang="en-US" sz="900" dirty="0" smtClean="0">
                <a:solidFill>
                  <a:schemeClr val="tx1"/>
                </a:solidFill>
                <a:latin typeface="Arial" panose="020B0604020202020204" pitchFamily="34" charset="0"/>
                <a:ea typeface="Meiryo UI" panose="020B0604030504040204" pitchFamily="50" charset="-128"/>
                <a:cs typeface="Arial" panose="020B0604020202020204" pitchFamily="34" charset="0"/>
              </a:rPr>
              <a:t>月下旬　勉強会開催</a:t>
            </a:r>
            <a:endParaRPr lang="en-US" altLang="ja-JP" sz="900" b="1"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 勉強会取りまとめ</a:t>
            </a:r>
            <a:endParaRPr lang="ja-JP" altLang="en-US" sz="800" dirty="0">
              <a:solidFill>
                <a:schemeClr val="tx1"/>
              </a:solidFill>
              <a:latin typeface="Meiryo UI" panose="020B0604030504040204" pitchFamily="50" charset="-128"/>
              <a:ea typeface="Meiryo UI" panose="020B0604030504040204" pitchFamily="50" charset="-128"/>
            </a:endParaRPr>
          </a:p>
        </p:txBody>
      </p:sp>
      <p:sp>
        <p:nvSpPr>
          <p:cNvPr id="46" name="角丸四角形 45"/>
          <p:cNvSpPr/>
          <p:nvPr/>
        </p:nvSpPr>
        <p:spPr>
          <a:xfrm>
            <a:off x="5243839" y="2411906"/>
            <a:ext cx="3088237" cy="58504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dirty="0" smtClean="0">
                <a:solidFill>
                  <a:schemeClr val="tx1"/>
                </a:solidFill>
                <a:latin typeface="Meiryo UI" panose="020B0604030504040204" pitchFamily="50" charset="-128"/>
                <a:ea typeface="Meiryo UI" panose="020B0604030504040204" pitchFamily="50" charset="-128"/>
              </a:rPr>
              <a:t>・ 運営体制、消防財政等の現況</a:t>
            </a:r>
          </a:p>
          <a:p>
            <a:r>
              <a:rPr lang="ja-JP" altLang="en-US" sz="800" dirty="0" smtClean="0">
                <a:solidFill>
                  <a:schemeClr val="tx1"/>
                </a:solidFill>
                <a:latin typeface="Meiryo UI" panose="020B0604030504040204" pitchFamily="50" charset="-128"/>
                <a:ea typeface="Meiryo UI" panose="020B0604030504040204" pitchFamily="50" charset="-128"/>
              </a:rPr>
              <a:t>・ 中長期的な消防需要の見通し</a:t>
            </a:r>
          </a:p>
          <a:p>
            <a:r>
              <a:rPr lang="ja-JP" altLang="en-US" sz="800" dirty="0" smtClean="0">
                <a:solidFill>
                  <a:schemeClr val="tx1"/>
                </a:solidFill>
                <a:latin typeface="Meiryo UI" panose="020B0604030504040204" pitchFamily="50" charset="-128"/>
                <a:ea typeface="Meiryo UI" panose="020B0604030504040204" pitchFamily="50" charset="-128"/>
              </a:rPr>
              <a:t>・ 各消防本部が抱える課題、必要と考える取組、大規模災害への対策</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消防業務の広域化に対する考え（形態、課題等）</a:t>
            </a:r>
          </a:p>
        </p:txBody>
      </p:sp>
      <p:sp>
        <p:nvSpPr>
          <p:cNvPr id="52" name="テキスト ボックス 51"/>
          <p:cNvSpPr txBox="1"/>
          <p:nvPr/>
        </p:nvSpPr>
        <p:spPr>
          <a:xfrm>
            <a:off x="35496" y="30556"/>
            <a:ext cx="9101665" cy="461665"/>
          </a:xfrm>
          <a:prstGeom prst="rect">
            <a:avLst/>
          </a:prstGeom>
          <a:solidFill>
            <a:schemeClr val="bg1"/>
          </a:solidFill>
          <a:ln>
            <a:noFill/>
          </a:ln>
        </p:spPr>
        <p:txBody>
          <a:bodyPr wrap="square" rtlCol="0">
            <a:spAutoFit/>
          </a:bodyPr>
          <a:lstStyle/>
          <a:p>
            <a:pPr algn="ctr"/>
            <a:r>
              <a:rPr lang="ja-JP" altLang="en-US" sz="2400" b="1" dirty="0">
                <a:latin typeface="HGPｺﾞｼｯｸM" panose="020B0600000000000000" pitchFamily="50" charset="-128"/>
                <a:ea typeface="HGPｺﾞｼｯｸM" panose="020B0600000000000000" pitchFamily="50" charset="-128"/>
              </a:rPr>
              <a:t>府内消防力強化のための勉強会</a:t>
            </a:r>
          </a:p>
        </p:txBody>
      </p:sp>
      <p:sp>
        <p:nvSpPr>
          <p:cNvPr id="53" name="スライド番号プレースホルダー 1"/>
          <p:cNvSpPr>
            <a:spLocks noGrp="1"/>
          </p:cNvSpPr>
          <p:nvPr>
            <p:ph type="sldNum" sz="quarter" idx="12"/>
          </p:nvPr>
        </p:nvSpPr>
        <p:spPr>
          <a:xfrm>
            <a:off x="6857390" y="6492875"/>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16</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51678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グラフ 24"/>
          <p:cNvGraphicFramePr>
            <a:graphicFrameLocks/>
          </p:cNvGraphicFramePr>
          <p:nvPr>
            <p:extLst>
              <p:ext uri="{D42A27DB-BD31-4B8C-83A1-F6EECF244321}">
                <p14:modId xmlns:p14="http://schemas.microsoft.com/office/powerpoint/2010/main" val="3188133771"/>
              </p:ext>
            </p:extLst>
          </p:nvPr>
        </p:nvGraphicFramePr>
        <p:xfrm>
          <a:off x="6478544" y="1344049"/>
          <a:ext cx="2340000" cy="1957657"/>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147297" y="30556"/>
            <a:ext cx="8954368" cy="461665"/>
          </a:xfrm>
          <a:prstGeom prst="rect">
            <a:avLst/>
          </a:prstGeom>
          <a:solidFill>
            <a:schemeClr val="bg1"/>
          </a:solidFill>
          <a:ln>
            <a:noFill/>
          </a:ln>
        </p:spPr>
        <p:txBody>
          <a:bodyPr wrap="square" rtlCol="0">
            <a:spAutoFit/>
          </a:bodyPr>
          <a:lstStyle/>
          <a:p>
            <a:r>
              <a:rPr lang="ja-JP" altLang="en-US" sz="2400" b="1" dirty="0" smtClean="0">
                <a:latin typeface="HGPｺﾞｼｯｸM" panose="020B0600000000000000" pitchFamily="50" charset="-128"/>
                <a:ea typeface="HGPｺﾞｼｯｸM" panose="020B0600000000000000" pitchFamily="50" charset="-128"/>
              </a:rPr>
              <a:t>　　　　　　消防</a:t>
            </a:r>
            <a:r>
              <a:rPr lang="ja-JP" altLang="en-US" sz="2400" b="1" dirty="0">
                <a:latin typeface="HGPｺﾞｼｯｸM" panose="020B0600000000000000" pitchFamily="50" charset="-128"/>
                <a:ea typeface="HGPｺﾞｼｯｸM" panose="020B0600000000000000" pitchFamily="50" charset="-128"/>
              </a:rPr>
              <a:t>の</a:t>
            </a:r>
            <a:r>
              <a:rPr lang="ja-JP" altLang="en-US" sz="2400" b="1" dirty="0" smtClean="0">
                <a:latin typeface="HGPｺﾞｼｯｸM" panose="020B0600000000000000" pitchFamily="50" charset="-128"/>
                <a:ea typeface="HGPｺﾞｼｯｸM" panose="020B0600000000000000" pitchFamily="50" charset="-128"/>
              </a:rPr>
              <a:t>課題　①高齢化などに伴う需要増</a:t>
            </a:r>
            <a:endParaRPr kumimoji="1" lang="en-US" altLang="ja-JP" sz="2400" b="1" dirty="0" smtClean="0">
              <a:latin typeface="HGPｺﾞｼｯｸM" panose="020B0600000000000000" pitchFamily="50" charset="-128"/>
              <a:ea typeface="HGPｺﾞｼｯｸM" panose="020B0600000000000000" pitchFamily="50" charset="-128"/>
            </a:endParaRPr>
          </a:p>
        </p:txBody>
      </p:sp>
      <p:sp>
        <p:nvSpPr>
          <p:cNvPr id="15" name="テキスト ボックス 2"/>
          <p:cNvSpPr txBox="1">
            <a:spLocks noChangeArrowheads="1"/>
          </p:cNvSpPr>
          <p:nvPr/>
        </p:nvSpPr>
        <p:spPr bwMode="auto">
          <a:xfrm>
            <a:off x="4211960" y="488285"/>
            <a:ext cx="4290837" cy="492443"/>
          </a:xfrm>
          <a:prstGeom prst="rect">
            <a:avLst/>
          </a:prstGeom>
          <a:noFill/>
          <a:ln>
            <a:noFill/>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cs typeface="ＭＳ Ｐゴシック" pitchFamily="50" charset="-128"/>
              </a:rPr>
              <a:t>地域別推計人口と救急搬送者数の見通し</a:t>
            </a:r>
            <a:endParaRPr kumimoji="1" lang="en-US" altLang="ja-JP" sz="1400" b="1"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cs typeface="ＭＳ Ｐゴシック" pitchFamily="50" charset="-128"/>
              </a:rPr>
              <a:t>　（</a:t>
            </a:r>
            <a:r>
              <a:rPr kumimoji="1" lang="ja-JP" altLang="en-US" sz="1200" b="1" i="0" u="none" strike="noStrike" cap="none" normalizeH="0" dirty="0" smtClean="0">
                <a:ln>
                  <a:noFill/>
                </a:ln>
                <a:solidFill>
                  <a:schemeClr val="tx1"/>
                </a:solidFill>
                <a:effectLst/>
                <a:latin typeface="HGPｺﾞｼｯｸM" panose="020B0600000000000000" pitchFamily="50" charset="-128"/>
                <a:ea typeface="HGPｺﾞｼｯｸM" panose="020B0600000000000000" pitchFamily="50" charset="-128"/>
                <a:cs typeface="ＭＳ Ｐゴシック" pitchFamily="50" charset="-128"/>
              </a:rPr>
              <a:t>平成</a:t>
            </a:r>
            <a:r>
              <a:rPr kumimoji="1" lang="en-US" altLang="ja-JP" sz="1200" b="1" i="0" u="none" strike="noStrike" cap="none" normalizeH="0" dirty="0" smtClean="0">
                <a:ln>
                  <a:noFill/>
                </a:ln>
                <a:solidFill>
                  <a:schemeClr val="tx1"/>
                </a:solidFill>
                <a:effectLst/>
                <a:latin typeface="HGPｺﾞｼｯｸM" panose="020B0600000000000000" pitchFamily="50" charset="-128"/>
                <a:ea typeface="HGPｺﾞｼｯｸM" panose="020B0600000000000000" pitchFamily="50" charset="-128"/>
                <a:cs typeface="ＭＳ Ｐゴシック" pitchFamily="50" charset="-128"/>
              </a:rPr>
              <a:t>22</a:t>
            </a:r>
            <a:r>
              <a:rPr lang="ja-JP" altLang="en-US" sz="1200" b="1" dirty="0" smtClean="0">
                <a:latin typeface="HGPｺﾞｼｯｸM" panose="020B0600000000000000" pitchFamily="50" charset="-128"/>
                <a:ea typeface="HGPｺﾞｼｯｸM" panose="020B0600000000000000" pitchFamily="50" charset="-128"/>
                <a:cs typeface="ＭＳ Ｐゴシック" pitchFamily="50" charset="-128"/>
              </a:rPr>
              <a:t>（</a:t>
            </a:r>
            <a:r>
              <a:rPr lang="en-US" altLang="ja-JP" sz="1200" b="1" dirty="0" smtClean="0">
                <a:latin typeface="HGPｺﾞｼｯｸM" panose="020B0600000000000000" pitchFamily="50" charset="-128"/>
                <a:ea typeface="HGPｺﾞｼｯｸM" panose="020B0600000000000000" pitchFamily="50" charset="-128"/>
                <a:cs typeface="ＭＳ Ｐゴシック" pitchFamily="50" charset="-128"/>
              </a:rPr>
              <a:t>2010</a:t>
            </a:r>
            <a:r>
              <a:rPr lang="ja-JP" altLang="en-US" sz="1200" b="1" dirty="0" smtClean="0">
                <a:latin typeface="HGPｺﾞｼｯｸM" panose="020B0600000000000000" pitchFamily="50" charset="-128"/>
                <a:ea typeface="HGPｺﾞｼｯｸM" panose="020B0600000000000000" pitchFamily="50" charset="-128"/>
                <a:cs typeface="ＭＳ Ｐゴシック" pitchFamily="50" charset="-128"/>
              </a:rPr>
              <a:t>）年を１とした場合の比率</a:t>
            </a:r>
            <a:r>
              <a:rPr kumimoji="1" lang="ja-JP" altLang="en-US" sz="1200" b="1"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cs typeface="ＭＳ Ｐゴシック" pitchFamily="50" charset="-128"/>
              </a:rPr>
              <a:t>）</a:t>
            </a:r>
            <a:endParaRPr kumimoji="1" lang="ja-JP" altLang="ja-JP" sz="1200" b="1"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cs typeface="ＭＳ Ｐゴシック" pitchFamily="50" charset="-128"/>
            </a:endParaRPr>
          </a:p>
        </p:txBody>
      </p:sp>
      <p:sp>
        <p:nvSpPr>
          <p:cNvPr id="18" name="テキスト ボックス 17"/>
          <p:cNvSpPr txBox="1"/>
          <p:nvPr/>
        </p:nvSpPr>
        <p:spPr>
          <a:xfrm>
            <a:off x="254436" y="476672"/>
            <a:ext cx="3481604" cy="307777"/>
          </a:xfrm>
          <a:prstGeom prst="rect">
            <a:avLst/>
          </a:prstGeom>
          <a:noFill/>
        </p:spPr>
        <p:txBody>
          <a:bodyPr wrap="square" rtlCol="0">
            <a:spAutoFit/>
          </a:bodyPr>
          <a:lstStyle/>
          <a:p>
            <a:pPr algn="ctr"/>
            <a:r>
              <a:rPr lang="ja-JP" altLang="en-US" sz="1400" b="1" dirty="0" smtClean="0">
                <a:latin typeface="HGPｺﾞｼｯｸM" pitchFamily="50" charset="-128"/>
                <a:ea typeface="HGPｺﾞｼｯｸM" pitchFamily="50" charset="-128"/>
              </a:rPr>
              <a:t>出動回数の推移（大阪府）　</a:t>
            </a:r>
            <a:endParaRPr kumimoji="1" lang="ja-JP" altLang="en-US" sz="1400" b="1" dirty="0">
              <a:latin typeface="HGPｺﾞｼｯｸM" pitchFamily="50" charset="-128"/>
              <a:ea typeface="HGPｺﾞｼｯｸM" pitchFamily="50" charset="-128"/>
            </a:endParaRPr>
          </a:p>
        </p:txBody>
      </p:sp>
      <p:grpSp>
        <p:nvGrpSpPr>
          <p:cNvPr id="5" name="グループ化 4"/>
          <p:cNvGrpSpPr/>
          <p:nvPr/>
        </p:nvGrpSpPr>
        <p:grpSpPr>
          <a:xfrm>
            <a:off x="131560" y="1340768"/>
            <a:ext cx="3251435" cy="5344576"/>
            <a:chOff x="24421" y="1468800"/>
            <a:chExt cx="3251435" cy="5344576"/>
          </a:xfrm>
        </p:grpSpPr>
        <p:graphicFrame>
          <p:nvGraphicFramePr>
            <p:cNvPr id="32" name="グラフ 31"/>
            <p:cNvGraphicFramePr>
              <a:graphicFrameLocks/>
            </p:cNvGraphicFramePr>
            <p:nvPr>
              <p:extLst>
                <p:ext uri="{D42A27DB-BD31-4B8C-83A1-F6EECF244321}">
                  <p14:modId xmlns:p14="http://schemas.microsoft.com/office/powerpoint/2010/main" val="157340340"/>
                </p:ext>
              </p:extLst>
            </p:nvPr>
          </p:nvGraphicFramePr>
          <p:xfrm>
            <a:off x="39482" y="1468800"/>
            <a:ext cx="3236374" cy="16561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グラフ 32"/>
            <p:cNvGraphicFramePr>
              <a:graphicFrameLocks/>
            </p:cNvGraphicFramePr>
            <p:nvPr>
              <p:extLst>
                <p:ext uri="{D42A27DB-BD31-4B8C-83A1-F6EECF244321}">
                  <p14:modId xmlns:p14="http://schemas.microsoft.com/office/powerpoint/2010/main" val="1999291833"/>
                </p:ext>
              </p:extLst>
            </p:nvPr>
          </p:nvGraphicFramePr>
          <p:xfrm>
            <a:off x="147297" y="3010892"/>
            <a:ext cx="3128559" cy="178277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4" name="グラフ 33"/>
            <p:cNvGraphicFramePr>
              <a:graphicFrameLocks/>
            </p:cNvGraphicFramePr>
            <p:nvPr>
              <p:extLst>
                <p:ext uri="{D42A27DB-BD31-4B8C-83A1-F6EECF244321}">
                  <p14:modId xmlns:p14="http://schemas.microsoft.com/office/powerpoint/2010/main" val="3096262403"/>
                </p:ext>
              </p:extLst>
            </p:nvPr>
          </p:nvGraphicFramePr>
          <p:xfrm>
            <a:off x="24421" y="4676022"/>
            <a:ext cx="3251435" cy="2137354"/>
          </p:xfrm>
          <a:graphic>
            <a:graphicData uri="http://schemas.openxmlformats.org/drawingml/2006/chart">
              <c:chart xmlns:c="http://schemas.openxmlformats.org/drawingml/2006/chart" xmlns:r="http://schemas.openxmlformats.org/officeDocument/2006/relationships" r:id="rId5"/>
            </a:graphicData>
          </a:graphic>
        </p:graphicFrame>
      </p:grpSp>
      <p:sp>
        <p:nvSpPr>
          <p:cNvPr id="35" name="テキスト ボックス 34"/>
          <p:cNvSpPr txBox="1"/>
          <p:nvPr/>
        </p:nvSpPr>
        <p:spPr>
          <a:xfrm>
            <a:off x="3994268" y="971436"/>
            <a:ext cx="4968553" cy="369332"/>
          </a:xfrm>
          <a:prstGeom prst="rect">
            <a:avLst/>
          </a:prstGeom>
          <a:noFill/>
          <a:ln w="3175">
            <a:solidFill>
              <a:schemeClr val="bg1">
                <a:lumMod val="75000"/>
              </a:schemeClr>
            </a:solidFill>
            <a:prstDash val="sysDot"/>
          </a:ln>
        </p:spPr>
        <p:txBody>
          <a:bodyPr wrap="square" rtlCol="0">
            <a:spAutoFit/>
          </a:bodyPr>
          <a:lstStyle/>
          <a:p>
            <a:r>
              <a:rPr kumimoji="1" lang="ja-JP" altLang="en-US" sz="900" dirty="0" smtClean="0">
                <a:latin typeface="HGPｺﾞｼｯｸM" panose="020B0600000000000000" pitchFamily="50" charset="-128"/>
                <a:ea typeface="HGPｺﾞｼｯｸM" panose="020B0600000000000000" pitchFamily="50" charset="-128"/>
              </a:rPr>
              <a:t>・高齢化の進展により、救急搬送者数は増加傾向にあり、平成</a:t>
            </a:r>
            <a:r>
              <a:rPr kumimoji="1" lang="en-US" altLang="ja-JP" sz="900" dirty="0" smtClean="0">
                <a:latin typeface="HGPｺﾞｼｯｸM" panose="020B0600000000000000" pitchFamily="50" charset="-128"/>
                <a:ea typeface="HGPｺﾞｼｯｸM" panose="020B0600000000000000" pitchFamily="50" charset="-128"/>
              </a:rPr>
              <a:t>32</a:t>
            </a:r>
            <a:r>
              <a:rPr kumimoji="1" lang="ja-JP" altLang="en-US" sz="900" dirty="0" smtClean="0">
                <a:latin typeface="HGPｺﾞｼｯｸM" panose="020B0600000000000000" pitchFamily="50" charset="-128"/>
                <a:ea typeface="HGPｺﾞｼｯｸM" panose="020B0600000000000000" pitchFamily="50" charset="-128"/>
              </a:rPr>
              <a:t>（</a:t>
            </a:r>
            <a:r>
              <a:rPr kumimoji="1" lang="en-US" altLang="ja-JP" sz="900" dirty="0" smtClean="0">
                <a:latin typeface="HGPｺﾞｼｯｸM" panose="020B0600000000000000" pitchFamily="50" charset="-128"/>
                <a:ea typeface="HGPｺﾞｼｯｸM" panose="020B0600000000000000" pitchFamily="50" charset="-128"/>
              </a:rPr>
              <a:t>2020</a:t>
            </a:r>
            <a:r>
              <a:rPr kumimoji="1" lang="ja-JP" altLang="en-US" sz="900" dirty="0" smtClean="0">
                <a:latin typeface="HGPｺﾞｼｯｸM" panose="020B0600000000000000" pitchFamily="50" charset="-128"/>
                <a:ea typeface="HGPｺﾞｼｯｸM" panose="020B0600000000000000" pitchFamily="50" charset="-128"/>
              </a:rPr>
              <a:t>）年頃にピークを迎える見通し</a:t>
            </a:r>
            <a:endParaRPr kumimoji="1" lang="en-US" altLang="ja-JP" sz="900" dirty="0" smtClean="0">
              <a:latin typeface="HGPｺﾞｼｯｸM" panose="020B0600000000000000" pitchFamily="50" charset="-128"/>
              <a:ea typeface="HGPｺﾞｼｯｸM" panose="020B0600000000000000" pitchFamily="50" charset="-128"/>
            </a:endParaRPr>
          </a:p>
          <a:p>
            <a:r>
              <a:rPr lang="ja-JP" altLang="en-US" sz="900" dirty="0" smtClean="0">
                <a:latin typeface="HGPｺﾞｼｯｸM" panose="020B0600000000000000" pitchFamily="50" charset="-128"/>
                <a:ea typeface="HGPｺﾞｼｯｸM" panose="020B0600000000000000" pitchFamily="50" charset="-128"/>
              </a:rPr>
              <a:t>・その後は人口減少の影響により、救急搬送者数も減少に転じるものの、当面は高水準が続く見通し</a:t>
            </a:r>
            <a:r>
              <a:rPr kumimoji="1" lang="ja-JP" altLang="en-US" sz="900" dirty="0" smtClean="0">
                <a:latin typeface="HGPｺﾞｼｯｸM" panose="020B0600000000000000" pitchFamily="50" charset="-128"/>
                <a:ea typeface="HGPｺﾞｼｯｸM" panose="020B0600000000000000" pitchFamily="50" charset="-128"/>
              </a:rPr>
              <a:t>　</a:t>
            </a:r>
            <a:endParaRPr kumimoji="1" lang="ja-JP" altLang="en-US" sz="900" b="1" dirty="0">
              <a:latin typeface="HGPｺﾞｼｯｸM" panose="020B0600000000000000" pitchFamily="50" charset="-128"/>
              <a:ea typeface="HGPｺﾞｼｯｸM" panose="020B0600000000000000" pitchFamily="50" charset="-128"/>
            </a:endParaRPr>
          </a:p>
        </p:txBody>
      </p:sp>
      <p:sp>
        <p:nvSpPr>
          <p:cNvPr id="36" name="テキスト ボックス 35"/>
          <p:cNvSpPr txBox="1"/>
          <p:nvPr/>
        </p:nvSpPr>
        <p:spPr>
          <a:xfrm>
            <a:off x="574683" y="908720"/>
            <a:ext cx="2808312" cy="369332"/>
          </a:xfrm>
          <a:prstGeom prst="rect">
            <a:avLst/>
          </a:prstGeom>
          <a:noFill/>
          <a:ln w="3175">
            <a:solidFill>
              <a:schemeClr val="bg1">
                <a:lumMod val="75000"/>
              </a:schemeClr>
            </a:solidFill>
            <a:prstDash val="sysDot"/>
          </a:ln>
        </p:spPr>
        <p:txBody>
          <a:bodyPr wrap="square" rtlCol="0">
            <a:spAutoFit/>
          </a:bodyPr>
          <a:lstStyle/>
          <a:p>
            <a:r>
              <a:rPr lang="ja-JP" altLang="en-US" sz="900" dirty="0">
                <a:latin typeface="HGPｺﾞｼｯｸM" panose="020B0600000000000000" pitchFamily="50" charset="-128"/>
                <a:ea typeface="HGPｺﾞｼｯｸM" panose="020B0600000000000000" pitchFamily="50" charset="-128"/>
              </a:rPr>
              <a:t>・救急出動は増加の一途を辿って</a:t>
            </a:r>
            <a:r>
              <a:rPr lang="ja-JP" altLang="en-US" sz="900" dirty="0" smtClean="0">
                <a:latin typeface="HGPｺﾞｼｯｸM" panose="020B0600000000000000" pitchFamily="50" charset="-128"/>
                <a:ea typeface="HGPｺﾞｼｯｸM" panose="020B0600000000000000" pitchFamily="50" charset="-128"/>
              </a:rPr>
              <a:t>おいる。</a:t>
            </a:r>
            <a:endParaRPr lang="en-US" altLang="ja-JP" sz="900" dirty="0" smtClean="0">
              <a:latin typeface="HGPｺﾞｼｯｸM" panose="020B0600000000000000" pitchFamily="50" charset="-128"/>
              <a:ea typeface="HGPｺﾞｼｯｸM" panose="020B0600000000000000" pitchFamily="50" charset="-128"/>
            </a:endParaRPr>
          </a:p>
          <a:p>
            <a:r>
              <a:rPr lang="ja-JP" altLang="en-US" sz="900" dirty="0">
                <a:latin typeface="HGPｺﾞｼｯｸM" panose="020B0600000000000000" pitchFamily="50" charset="-128"/>
                <a:ea typeface="HGPｺﾞｼｯｸM" panose="020B0600000000000000" pitchFamily="50" charset="-128"/>
              </a:rPr>
              <a:t>・</a:t>
            </a:r>
            <a:r>
              <a:rPr lang="ja-JP" altLang="en-US" sz="900" dirty="0" smtClean="0">
                <a:latin typeface="HGPｺﾞｼｯｸM" panose="020B0600000000000000" pitchFamily="50" charset="-128"/>
                <a:ea typeface="HGPｺﾞｼｯｸM" panose="020B0600000000000000" pitchFamily="50" charset="-128"/>
              </a:rPr>
              <a:t>救助</a:t>
            </a:r>
            <a:r>
              <a:rPr lang="ja-JP" altLang="en-US" sz="900" dirty="0">
                <a:latin typeface="HGPｺﾞｼｯｸM" panose="020B0600000000000000" pitchFamily="50" charset="-128"/>
                <a:ea typeface="HGPｺﾞｼｯｸM" panose="020B0600000000000000" pitchFamily="50" charset="-128"/>
              </a:rPr>
              <a:t>活動、予防査察による出動も増加しつつ</a:t>
            </a:r>
            <a:r>
              <a:rPr lang="ja-JP" altLang="en-US" sz="900" dirty="0" smtClean="0">
                <a:latin typeface="HGPｺﾞｼｯｸM" panose="020B0600000000000000" pitchFamily="50" charset="-128"/>
                <a:ea typeface="HGPｺﾞｼｯｸM" panose="020B0600000000000000" pitchFamily="50" charset="-128"/>
              </a:rPr>
              <a:t>ある</a:t>
            </a:r>
            <a:r>
              <a:rPr kumimoji="1" lang="ja-JP" altLang="en-US" sz="900" dirty="0" smtClean="0">
                <a:latin typeface="HGPｺﾞｼｯｸM" panose="020B0600000000000000" pitchFamily="50" charset="-128"/>
                <a:ea typeface="HGPｺﾞｼｯｸM" panose="020B0600000000000000" pitchFamily="50" charset="-128"/>
              </a:rPr>
              <a:t>　</a:t>
            </a:r>
            <a:endParaRPr kumimoji="1" lang="ja-JP" altLang="en-US" sz="900" b="1" dirty="0">
              <a:latin typeface="HGPｺﾞｼｯｸM" panose="020B0600000000000000" pitchFamily="50" charset="-128"/>
              <a:ea typeface="HGPｺﾞｼｯｸM" panose="020B0600000000000000" pitchFamily="50" charset="-128"/>
            </a:endParaRPr>
          </a:p>
        </p:txBody>
      </p:sp>
      <p:grpSp>
        <p:nvGrpSpPr>
          <p:cNvPr id="2" name="グループ化 1"/>
          <p:cNvGrpSpPr/>
          <p:nvPr/>
        </p:nvGrpSpPr>
        <p:grpSpPr>
          <a:xfrm>
            <a:off x="3924969" y="1412776"/>
            <a:ext cx="5017705" cy="5328592"/>
            <a:chOff x="3924969" y="1412776"/>
            <a:chExt cx="5017705" cy="5328592"/>
          </a:xfrm>
        </p:grpSpPr>
        <p:graphicFrame>
          <p:nvGraphicFramePr>
            <p:cNvPr id="27" name="グラフ 26"/>
            <p:cNvGraphicFramePr>
              <a:graphicFrameLocks/>
            </p:cNvGraphicFramePr>
            <p:nvPr>
              <p:extLst>
                <p:ext uri="{D42A27DB-BD31-4B8C-83A1-F6EECF244321}">
                  <p14:modId xmlns:p14="http://schemas.microsoft.com/office/powerpoint/2010/main" val="101207726"/>
                </p:ext>
              </p:extLst>
            </p:nvPr>
          </p:nvGraphicFramePr>
          <p:xfrm>
            <a:off x="6458674" y="3146841"/>
            <a:ext cx="2484000" cy="152734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6" name="グラフ 25"/>
            <p:cNvGraphicFramePr>
              <a:graphicFrameLocks/>
            </p:cNvGraphicFramePr>
            <p:nvPr>
              <p:extLst>
                <p:ext uri="{D42A27DB-BD31-4B8C-83A1-F6EECF244321}">
                  <p14:modId xmlns:p14="http://schemas.microsoft.com/office/powerpoint/2010/main" val="717069001"/>
                </p:ext>
              </p:extLst>
            </p:nvPr>
          </p:nvGraphicFramePr>
          <p:xfrm>
            <a:off x="3926071" y="3222332"/>
            <a:ext cx="2340000" cy="164682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0" name="グラフ 29"/>
            <p:cNvGraphicFramePr>
              <a:graphicFrameLocks/>
            </p:cNvGraphicFramePr>
            <p:nvPr>
              <p:extLst>
                <p:ext uri="{D42A27DB-BD31-4B8C-83A1-F6EECF244321}">
                  <p14:modId xmlns:p14="http://schemas.microsoft.com/office/powerpoint/2010/main" val="1132282934"/>
                </p:ext>
              </p:extLst>
            </p:nvPr>
          </p:nvGraphicFramePr>
          <p:xfrm>
            <a:off x="6507986" y="4796572"/>
            <a:ext cx="2412000" cy="191625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1" name="グラフ 30"/>
            <p:cNvGraphicFramePr>
              <a:graphicFrameLocks/>
            </p:cNvGraphicFramePr>
            <p:nvPr>
              <p:extLst>
                <p:ext uri="{D42A27DB-BD31-4B8C-83A1-F6EECF244321}">
                  <p14:modId xmlns:p14="http://schemas.microsoft.com/office/powerpoint/2010/main" val="2159724664"/>
                </p:ext>
              </p:extLst>
            </p:nvPr>
          </p:nvGraphicFramePr>
          <p:xfrm>
            <a:off x="3934660" y="4781252"/>
            <a:ext cx="2340000" cy="1960116"/>
          </p:xfrm>
          <a:graphic>
            <a:graphicData uri="http://schemas.openxmlformats.org/drawingml/2006/chart">
              <c:chart xmlns:c="http://schemas.openxmlformats.org/drawingml/2006/chart" xmlns:r="http://schemas.openxmlformats.org/officeDocument/2006/relationships" r:id="rId9"/>
            </a:graphicData>
          </a:graphic>
        </p:graphicFrame>
        <p:sp>
          <p:nvSpPr>
            <p:cNvPr id="16" name="テキスト ボックス 15"/>
            <p:cNvSpPr txBox="1"/>
            <p:nvPr/>
          </p:nvSpPr>
          <p:spPr>
            <a:xfrm>
              <a:off x="4942772" y="1412776"/>
              <a:ext cx="864096" cy="230832"/>
            </a:xfrm>
            <a:prstGeom prst="rect">
              <a:avLst/>
            </a:prstGeom>
            <a:noFill/>
          </p:spPr>
          <p:txBody>
            <a:bodyPr wrap="square" rtlCol="0">
              <a:spAutoFit/>
            </a:bodyPr>
            <a:lstStyle/>
            <a:p>
              <a:pPr algn="ctr"/>
              <a:r>
                <a:rPr kumimoji="1" lang="ja-JP" altLang="en-US" sz="900" dirty="0" smtClean="0">
                  <a:latin typeface="HGPｺﾞｼｯｸM" panose="020B0600000000000000" pitchFamily="50" charset="-128"/>
                  <a:ea typeface="HGPｺﾞｼｯｸM" panose="020B0600000000000000" pitchFamily="50" charset="-128"/>
                </a:rPr>
                <a:t>大阪市地域</a:t>
              </a:r>
              <a:endParaRPr kumimoji="1" lang="ja-JP" altLang="en-US" sz="900" dirty="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7522660" y="1413356"/>
              <a:ext cx="720080" cy="230832"/>
            </a:xfrm>
            <a:prstGeom prst="rect">
              <a:avLst/>
            </a:prstGeom>
            <a:noFill/>
          </p:spPr>
          <p:txBody>
            <a:bodyPr wrap="square" rtlCol="0">
              <a:spAutoFit/>
            </a:bodyPr>
            <a:lstStyle/>
            <a:p>
              <a:pPr algn="ctr"/>
              <a:r>
                <a:rPr lang="ja-JP" altLang="en-US" sz="900" dirty="0">
                  <a:latin typeface="HGPｺﾞｼｯｸM" panose="020B0600000000000000" pitchFamily="50" charset="-128"/>
                  <a:ea typeface="HGPｺﾞｼｯｸM" panose="020B0600000000000000" pitchFamily="50" charset="-128"/>
                </a:rPr>
                <a:t>堺</a:t>
              </a:r>
              <a:r>
                <a:rPr kumimoji="1" lang="ja-JP" altLang="en-US" sz="900" dirty="0" smtClean="0">
                  <a:latin typeface="HGPｺﾞｼｯｸM" panose="020B0600000000000000" pitchFamily="50" charset="-128"/>
                  <a:ea typeface="HGPｺﾞｼｯｸM" panose="020B0600000000000000" pitchFamily="50" charset="-128"/>
                </a:rPr>
                <a:t>市地域</a:t>
              </a:r>
              <a:endParaRPr kumimoji="1" lang="ja-JP" altLang="en-US" sz="900" dirty="0">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4942772" y="3068960"/>
              <a:ext cx="864096" cy="230832"/>
            </a:xfrm>
            <a:prstGeom prst="rect">
              <a:avLst/>
            </a:prstGeom>
            <a:noFill/>
          </p:spPr>
          <p:txBody>
            <a:bodyPr wrap="square" rtlCol="0">
              <a:spAutoFit/>
            </a:bodyPr>
            <a:lstStyle/>
            <a:p>
              <a:pPr algn="ctr"/>
              <a:r>
                <a:rPr lang="ja-JP" altLang="en-US" sz="900" dirty="0" smtClean="0">
                  <a:latin typeface="HGPｺﾞｼｯｸM" panose="020B0600000000000000" pitchFamily="50" charset="-128"/>
                  <a:ea typeface="HGPｺﾞｼｯｸM" panose="020B0600000000000000" pitchFamily="50" charset="-128"/>
                </a:rPr>
                <a:t>北大阪</a:t>
              </a:r>
              <a:r>
                <a:rPr kumimoji="1" lang="ja-JP" altLang="en-US" sz="900" dirty="0" smtClean="0">
                  <a:latin typeface="HGPｺﾞｼｯｸM" panose="020B0600000000000000" pitchFamily="50" charset="-128"/>
                  <a:ea typeface="HGPｺﾞｼｯｸM" panose="020B0600000000000000" pitchFamily="50" charset="-128"/>
                </a:rPr>
                <a:t>地域</a:t>
              </a:r>
              <a:endParaRPr kumimoji="1" lang="ja-JP" altLang="en-US" sz="900" dirty="0">
                <a:latin typeface="HGPｺﾞｼｯｸM" panose="020B0600000000000000" pitchFamily="50" charset="-128"/>
                <a:ea typeface="HGPｺﾞｼｯｸM" panose="020B0600000000000000" pitchFamily="50" charset="-128"/>
              </a:endParaRPr>
            </a:p>
          </p:txBody>
        </p:sp>
        <p:sp>
          <p:nvSpPr>
            <p:cNvPr id="20" name="テキスト ボックス 19"/>
            <p:cNvSpPr txBox="1"/>
            <p:nvPr/>
          </p:nvSpPr>
          <p:spPr>
            <a:xfrm>
              <a:off x="7450652" y="3068960"/>
              <a:ext cx="986086" cy="230832"/>
            </a:xfrm>
            <a:prstGeom prst="rect">
              <a:avLst/>
            </a:prstGeom>
            <a:noFill/>
          </p:spPr>
          <p:txBody>
            <a:bodyPr wrap="square" rtlCol="0">
              <a:spAutoFit/>
            </a:bodyPr>
            <a:lstStyle/>
            <a:p>
              <a:pPr algn="ctr"/>
              <a:r>
                <a:rPr lang="ja-JP" altLang="en-US" sz="900" dirty="0">
                  <a:latin typeface="HGPｺﾞｼｯｸM" panose="020B0600000000000000" pitchFamily="50" charset="-128"/>
                  <a:ea typeface="HGPｺﾞｼｯｸM" panose="020B0600000000000000" pitchFamily="50" charset="-128"/>
                </a:rPr>
                <a:t>東部大阪</a:t>
              </a:r>
              <a:r>
                <a:rPr kumimoji="1" lang="ja-JP" altLang="en-US" sz="900" dirty="0" smtClean="0">
                  <a:latin typeface="HGPｺﾞｼｯｸM" panose="020B0600000000000000" pitchFamily="50" charset="-128"/>
                  <a:ea typeface="HGPｺﾞｼｯｸM" panose="020B0600000000000000" pitchFamily="50" charset="-128"/>
                </a:rPr>
                <a:t>地域</a:t>
              </a:r>
              <a:endParaRPr kumimoji="1" lang="ja-JP" altLang="en-US" sz="900" dirty="0">
                <a:latin typeface="HGPｺﾞｼｯｸM" panose="020B0600000000000000" pitchFamily="50" charset="-128"/>
                <a:ea typeface="HGPｺﾞｼｯｸM" panose="020B0600000000000000" pitchFamily="50" charset="-128"/>
              </a:endParaRPr>
            </a:p>
          </p:txBody>
        </p:sp>
        <p:sp>
          <p:nvSpPr>
            <p:cNvPr id="21" name="テキスト ボックス 20"/>
            <p:cNvSpPr txBox="1"/>
            <p:nvPr/>
          </p:nvSpPr>
          <p:spPr>
            <a:xfrm>
              <a:off x="4774905" y="4653136"/>
              <a:ext cx="1224000" cy="369332"/>
            </a:xfrm>
            <a:prstGeom prst="rect">
              <a:avLst/>
            </a:prstGeom>
            <a:noFill/>
          </p:spPr>
          <p:txBody>
            <a:bodyPr wrap="square" rtlCol="0">
              <a:spAutoFit/>
            </a:bodyPr>
            <a:lstStyle/>
            <a:p>
              <a:pPr algn="ctr"/>
              <a:r>
                <a:rPr lang="ja-JP" altLang="en-US" sz="900" dirty="0">
                  <a:latin typeface="HGPｺﾞｼｯｸM" panose="020B0600000000000000" pitchFamily="50" charset="-128"/>
                  <a:ea typeface="HGPｺﾞｼｯｸM" panose="020B0600000000000000" pitchFamily="50" charset="-128"/>
                </a:rPr>
                <a:t>泉州</a:t>
              </a:r>
              <a:r>
                <a:rPr kumimoji="1" lang="ja-JP" altLang="en-US" sz="900" dirty="0" smtClean="0">
                  <a:latin typeface="HGPｺﾞｼｯｸM" panose="020B0600000000000000" pitchFamily="50" charset="-128"/>
                  <a:ea typeface="HGPｺﾞｼｯｸM" panose="020B0600000000000000" pitchFamily="50" charset="-128"/>
                </a:rPr>
                <a:t>地域（堺市除く）</a:t>
              </a:r>
              <a:endParaRPr kumimoji="1" lang="ja-JP" altLang="en-US" sz="900" dirty="0">
                <a:latin typeface="HGPｺﾞｼｯｸM" panose="020B0600000000000000" pitchFamily="50" charset="-128"/>
                <a:ea typeface="HGPｺﾞｼｯｸM" panose="020B0600000000000000" pitchFamily="50" charset="-128"/>
              </a:endParaRPr>
            </a:p>
          </p:txBody>
        </p:sp>
        <p:sp>
          <p:nvSpPr>
            <p:cNvPr id="22" name="テキスト ボックス 21"/>
            <p:cNvSpPr txBox="1"/>
            <p:nvPr/>
          </p:nvSpPr>
          <p:spPr>
            <a:xfrm>
              <a:off x="7556968" y="4653716"/>
              <a:ext cx="1008112" cy="230832"/>
            </a:xfrm>
            <a:prstGeom prst="rect">
              <a:avLst/>
            </a:prstGeom>
            <a:noFill/>
          </p:spPr>
          <p:txBody>
            <a:bodyPr wrap="square" rtlCol="0">
              <a:spAutoFit/>
            </a:bodyPr>
            <a:lstStyle/>
            <a:p>
              <a:pPr algn="ctr"/>
              <a:r>
                <a:rPr lang="ja-JP" altLang="en-US" sz="900" dirty="0">
                  <a:latin typeface="HGPｺﾞｼｯｸM" panose="020B0600000000000000" pitchFamily="50" charset="-128"/>
                  <a:ea typeface="HGPｺﾞｼｯｸM" panose="020B0600000000000000" pitchFamily="50" charset="-128"/>
                </a:rPr>
                <a:t>南河内</a:t>
              </a:r>
              <a:r>
                <a:rPr kumimoji="1" lang="ja-JP" altLang="en-US" sz="900" dirty="0" smtClean="0">
                  <a:latin typeface="HGPｺﾞｼｯｸM" panose="020B0600000000000000" pitchFamily="50" charset="-128"/>
                  <a:ea typeface="HGPｺﾞｼｯｸM" panose="020B0600000000000000" pitchFamily="50" charset="-128"/>
                </a:rPr>
                <a:t>地域</a:t>
              </a:r>
              <a:endParaRPr kumimoji="1" lang="ja-JP" altLang="en-US" sz="900" dirty="0">
                <a:latin typeface="HGPｺﾞｼｯｸM" panose="020B0600000000000000" pitchFamily="50" charset="-128"/>
                <a:ea typeface="HGPｺﾞｼｯｸM" panose="020B0600000000000000" pitchFamily="50" charset="-128"/>
              </a:endParaRPr>
            </a:p>
          </p:txBody>
        </p:sp>
        <p:graphicFrame>
          <p:nvGraphicFramePr>
            <p:cNvPr id="24" name="グラフ 23"/>
            <p:cNvGraphicFramePr>
              <a:graphicFrameLocks/>
            </p:cNvGraphicFramePr>
            <p:nvPr>
              <p:extLst>
                <p:ext uri="{D42A27DB-BD31-4B8C-83A1-F6EECF244321}">
                  <p14:modId xmlns:p14="http://schemas.microsoft.com/office/powerpoint/2010/main" val="2021022546"/>
                </p:ext>
              </p:extLst>
            </p:nvPr>
          </p:nvGraphicFramePr>
          <p:xfrm>
            <a:off x="3924969" y="1562782"/>
            <a:ext cx="2340000" cy="1800281"/>
          </p:xfrm>
          <a:graphic>
            <a:graphicData uri="http://schemas.openxmlformats.org/drawingml/2006/chart">
              <c:chart xmlns:c="http://schemas.openxmlformats.org/drawingml/2006/chart" xmlns:r="http://schemas.openxmlformats.org/officeDocument/2006/relationships" r:id="rId10"/>
            </a:graphicData>
          </a:graphic>
        </p:graphicFrame>
        <p:cxnSp>
          <p:nvCxnSpPr>
            <p:cNvPr id="7" name="直線コネクタ 6"/>
            <p:cNvCxnSpPr/>
            <p:nvPr/>
          </p:nvCxnSpPr>
          <p:spPr>
            <a:xfrm>
              <a:off x="4222692" y="1959036"/>
              <a:ext cx="20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6766828" y="1959036"/>
              <a:ext cx="20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6779228" y="3602820"/>
              <a:ext cx="20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4238428" y="3602820"/>
              <a:ext cx="20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6859076" y="5186996"/>
              <a:ext cx="20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4236760" y="5186996"/>
              <a:ext cx="20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 name="スライド番号プレースホルダー 1"/>
          <p:cNvSpPr>
            <a:spLocks noGrp="1"/>
          </p:cNvSpPr>
          <p:nvPr>
            <p:ph type="sldNum" sz="quarter" idx="12"/>
          </p:nvPr>
        </p:nvSpPr>
        <p:spPr>
          <a:xfrm>
            <a:off x="6857390" y="6492875"/>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17</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6804248" y="44624"/>
            <a:ext cx="2448272" cy="461665"/>
          </a:xfrm>
          <a:prstGeom prst="rect">
            <a:avLst/>
          </a:prstGeom>
        </p:spPr>
        <p:txBody>
          <a:bodyPr wrap="square">
            <a:spAutoFit/>
          </a:bodyPr>
          <a:lstStyle/>
          <a:p>
            <a:r>
              <a:rPr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消防力強化のための勉強会資料</a:t>
            </a:r>
            <a:endParaRPr lang="en-US" altLang="ja-JP" sz="1200" dirty="0" smtClean="0">
              <a:latin typeface="HGPｺﾞｼｯｸM" panose="020B0600000000000000" pitchFamily="50" charset="-128"/>
              <a:ea typeface="HGPｺﾞｼｯｸM" panose="020B0600000000000000" pitchFamily="50" charset="-128"/>
            </a:endParaRPr>
          </a:p>
          <a:p>
            <a:r>
              <a:rPr lang="ja-JP" altLang="en-US" sz="1200" dirty="0">
                <a:latin typeface="HGPｺﾞｼｯｸM" panose="020B0600000000000000" pitchFamily="50" charset="-128"/>
                <a:ea typeface="HGPｺﾞｼｯｸM" panose="020B0600000000000000" pitchFamily="50" charset="-128"/>
              </a:rPr>
              <a:t>　</a:t>
            </a:r>
            <a:r>
              <a:rPr lang="ja-JP" altLang="en-US" sz="1200" dirty="0" smtClean="0">
                <a:latin typeface="HGPｺﾞｼｯｸM" panose="020B0600000000000000" pitchFamily="50" charset="-128"/>
                <a:ea typeface="HGPｺﾞｼｯｸM" panose="020B0600000000000000" pitchFamily="50" charset="-128"/>
              </a:rPr>
              <a:t>　（Ｈ</a:t>
            </a:r>
            <a:r>
              <a:rPr lang="en-US" altLang="ja-JP" sz="1200" dirty="0" smtClean="0">
                <a:latin typeface="HGPｺﾞｼｯｸM" panose="020B0600000000000000" pitchFamily="50" charset="-128"/>
                <a:ea typeface="HGPｺﾞｼｯｸM" panose="020B0600000000000000" pitchFamily="50" charset="-128"/>
              </a:rPr>
              <a:t>28.12.6</a:t>
            </a:r>
            <a:r>
              <a:rPr lang="ja-JP" altLang="en-US" sz="1200" dirty="0" smtClean="0">
                <a:latin typeface="HGPｺﾞｼｯｸM" panose="020B0600000000000000" pitchFamily="50" charset="-128"/>
                <a:ea typeface="HGPｺﾞｼｯｸM" panose="020B0600000000000000" pitchFamily="50" charset="-128"/>
              </a:rPr>
              <a:t>）より抜粋</a:t>
            </a:r>
            <a:endParaRPr lang="ja-JP" altLang="en-US" sz="12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154451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30556"/>
            <a:ext cx="8994161" cy="461665"/>
          </a:xfrm>
          <a:prstGeom prst="rect">
            <a:avLst/>
          </a:prstGeom>
          <a:solidFill>
            <a:schemeClr val="bg1"/>
          </a:solidFill>
          <a:ln>
            <a:noFill/>
          </a:ln>
        </p:spPr>
        <p:txBody>
          <a:bodyPr wrap="square" rtlCol="0">
            <a:spAutoFit/>
          </a:bodyPr>
          <a:lstStyle/>
          <a:p>
            <a:pPr algn="ctr"/>
            <a:r>
              <a:rPr lang="ja-JP" altLang="en-US" sz="2400" b="1" dirty="0">
                <a:latin typeface="HGPｺﾞｼｯｸM" panose="020B0600000000000000" pitchFamily="50" charset="-128"/>
                <a:ea typeface="HGPｺﾞｼｯｸM" panose="020B0600000000000000" pitchFamily="50" charset="-128"/>
              </a:rPr>
              <a:t>消防の</a:t>
            </a:r>
            <a:r>
              <a:rPr lang="ja-JP" altLang="en-US" sz="2400" b="1" dirty="0" smtClean="0">
                <a:latin typeface="HGPｺﾞｼｯｸM" panose="020B0600000000000000" pitchFamily="50" charset="-128"/>
                <a:ea typeface="HGPｺﾞｼｯｸM" panose="020B0600000000000000" pitchFamily="50" charset="-128"/>
              </a:rPr>
              <a:t>課題　②消防力</a:t>
            </a:r>
            <a:endParaRPr kumimoji="1" lang="en-US" altLang="ja-JP" sz="2400" b="1" dirty="0" smtClean="0">
              <a:latin typeface="HGPｺﾞｼｯｸM" panose="020B0600000000000000" pitchFamily="50" charset="-128"/>
              <a:ea typeface="HGPｺﾞｼｯｸM" panose="020B0600000000000000" pitchFamily="50" charset="-128"/>
            </a:endParaRPr>
          </a:p>
        </p:txBody>
      </p:sp>
      <p:graphicFrame>
        <p:nvGraphicFramePr>
          <p:cNvPr id="3" name="グラフ 2"/>
          <p:cNvGraphicFramePr>
            <a:graphicFrameLocks/>
          </p:cNvGraphicFramePr>
          <p:nvPr>
            <p:extLst>
              <p:ext uri="{D42A27DB-BD31-4B8C-83A1-F6EECF244321}">
                <p14:modId xmlns:p14="http://schemas.microsoft.com/office/powerpoint/2010/main" val="1354719036"/>
              </p:ext>
            </p:extLst>
          </p:nvPr>
        </p:nvGraphicFramePr>
        <p:xfrm>
          <a:off x="26702" y="1268944"/>
          <a:ext cx="3321162" cy="165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p:cNvGraphicFramePr>
            <a:graphicFrameLocks/>
          </p:cNvGraphicFramePr>
          <p:nvPr>
            <p:extLst>
              <p:ext uri="{D42A27DB-BD31-4B8C-83A1-F6EECF244321}">
                <p14:modId xmlns:p14="http://schemas.microsoft.com/office/powerpoint/2010/main" val="2007076003"/>
              </p:ext>
            </p:extLst>
          </p:nvPr>
        </p:nvGraphicFramePr>
        <p:xfrm>
          <a:off x="0" y="5120898"/>
          <a:ext cx="3347863" cy="16859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グラフ 10"/>
          <p:cNvGraphicFramePr>
            <a:graphicFrameLocks/>
          </p:cNvGraphicFramePr>
          <p:nvPr>
            <p:extLst>
              <p:ext uri="{D42A27DB-BD31-4B8C-83A1-F6EECF244321}">
                <p14:modId xmlns:p14="http://schemas.microsoft.com/office/powerpoint/2010/main" val="108405863"/>
              </p:ext>
            </p:extLst>
          </p:nvPr>
        </p:nvGraphicFramePr>
        <p:xfrm>
          <a:off x="3242182" y="5120898"/>
          <a:ext cx="2448124" cy="169596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グラフ 11"/>
          <p:cNvGraphicFramePr>
            <a:graphicFrameLocks/>
          </p:cNvGraphicFramePr>
          <p:nvPr>
            <p:extLst>
              <p:ext uri="{D42A27DB-BD31-4B8C-83A1-F6EECF244321}">
                <p14:modId xmlns:p14="http://schemas.microsoft.com/office/powerpoint/2010/main" val="2218664246"/>
              </p:ext>
            </p:extLst>
          </p:nvPr>
        </p:nvGraphicFramePr>
        <p:xfrm>
          <a:off x="26702" y="3213068"/>
          <a:ext cx="3321162" cy="1656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グラフ 12"/>
          <p:cNvGraphicFramePr>
            <a:graphicFrameLocks/>
          </p:cNvGraphicFramePr>
          <p:nvPr>
            <p:extLst>
              <p:ext uri="{D42A27DB-BD31-4B8C-83A1-F6EECF244321}">
                <p14:modId xmlns:p14="http://schemas.microsoft.com/office/powerpoint/2010/main" val="991041640"/>
              </p:ext>
            </p:extLst>
          </p:nvPr>
        </p:nvGraphicFramePr>
        <p:xfrm>
          <a:off x="3203848" y="3290878"/>
          <a:ext cx="2448124" cy="1512748"/>
        </p:xfrm>
        <a:graphic>
          <a:graphicData uri="http://schemas.openxmlformats.org/drawingml/2006/chart">
            <c:chart xmlns:c="http://schemas.openxmlformats.org/drawingml/2006/chart" xmlns:r="http://schemas.openxmlformats.org/officeDocument/2006/relationships" r:id="rId7"/>
          </a:graphicData>
        </a:graphic>
      </p:graphicFrame>
      <p:sp>
        <p:nvSpPr>
          <p:cNvPr id="14" name="テキスト ボックス 13"/>
          <p:cNvSpPr txBox="1"/>
          <p:nvPr/>
        </p:nvSpPr>
        <p:spPr>
          <a:xfrm>
            <a:off x="1187624" y="620688"/>
            <a:ext cx="3781993" cy="523220"/>
          </a:xfrm>
          <a:prstGeom prst="rect">
            <a:avLst/>
          </a:prstGeom>
          <a:noFill/>
        </p:spPr>
        <p:txBody>
          <a:bodyPr wrap="square" rtlCol="0">
            <a:spAutoFit/>
          </a:bodyPr>
          <a:lstStyle/>
          <a:p>
            <a:pPr algn="ctr"/>
            <a:r>
              <a:rPr kumimoji="1" lang="ja-JP" altLang="en-US" sz="1400" b="1" dirty="0" smtClean="0">
                <a:latin typeface="HGPｺﾞｼｯｸM" panose="020B0600000000000000" pitchFamily="50" charset="-128"/>
                <a:ea typeface="HGPｺﾞｼｯｸM" panose="020B0600000000000000" pitchFamily="50" charset="-128"/>
              </a:rPr>
              <a:t>消防車両等の整備率</a:t>
            </a:r>
            <a:endParaRPr kumimoji="1" lang="en-US" altLang="ja-JP" sz="1400" b="1" dirty="0" smtClean="0">
              <a:latin typeface="HGPｺﾞｼｯｸM" panose="020B0600000000000000" pitchFamily="50" charset="-128"/>
              <a:ea typeface="HGPｺﾞｼｯｸM" panose="020B0600000000000000" pitchFamily="50" charset="-128"/>
            </a:endParaRPr>
          </a:p>
          <a:p>
            <a:pPr algn="ctr"/>
            <a:r>
              <a:rPr kumimoji="1" lang="ja-JP" altLang="en-US" sz="1300" dirty="0" smtClean="0">
                <a:latin typeface="HGPｺﾞｼｯｸM" panose="020B0600000000000000" pitchFamily="50" charset="-128"/>
                <a:ea typeface="HGPｺﾞｼｯｸM" panose="020B0600000000000000" pitchFamily="50" charset="-128"/>
              </a:rPr>
              <a:t>（自治体管轄人口規模別比較）</a:t>
            </a:r>
            <a:endParaRPr kumimoji="1" lang="ja-JP" altLang="en-US" sz="1300" dirty="0">
              <a:latin typeface="HGPｺﾞｼｯｸM" panose="020B0600000000000000" pitchFamily="50" charset="-128"/>
              <a:ea typeface="HGPｺﾞｼｯｸM" panose="020B0600000000000000" pitchFamily="50" charset="-128"/>
            </a:endParaRPr>
          </a:p>
        </p:txBody>
      </p:sp>
      <p:sp>
        <p:nvSpPr>
          <p:cNvPr id="15" name="テキスト ボックス 14"/>
          <p:cNvSpPr txBox="1"/>
          <p:nvPr/>
        </p:nvSpPr>
        <p:spPr>
          <a:xfrm>
            <a:off x="5868144" y="617886"/>
            <a:ext cx="3024336" cy="307777"/>
          </a:xfrm>
          <a:prstGeom prst="rect">
            <a:avLst/>
          </a:prstGeom>
          <a:noFill/>
        </p:spPr>
        <p:txBody>
          <a:bodyPr wrap="square" rtlCol="0">
            <a:spAutoFit/>
          </a:bodyPr>
          <a:lstStyle/>
          <a:p>
            <a:pPr algn="ctr"/>
            <a:r>
              <a:rPr kumimoji="1" lang="ja-JP" altLang="en-US" sz="1400" b="1" dirty="0" smtClean="0">
                <a:latin typeface="HGPｺﾞｼｯｸM" panose="020B0600000000000000" pitchFamily="50" charset="-128"/>
                <a:ea typeface="HGPｺﾞｼｯｸM" panose="020B0600000000000000" pitchFamily="50" charset="-128"/>
              </a:rPr>
              <a:t>救急車両の到着時間</a:t>
            </a:r>
            <a:endParaRPr kumimoji="1" lang="en-US" altLang="ja-JP" sz="1400" b="1" dirty="0" smtClean="0">
              <a:latin typeface="HGPｺﾞｼｯｸM" panose="020B0600000000000000" pitchFamily="50" charset="-128"/>
              <a:ea typeface="HGPｺﾞｼｯｸM" panose="020B0600000000000000" pitchFamily="50" charset="-128"/>
            </a:endParaRPr>
          </a:p>
        </p:txBody>
      </p:sp>
      <p:sp>
        <p:nvSpPr>
          <p:cNvPr id="16" name="テキスト ボックス 15"/>
          <p:cNvSpPr txBox="1"/>
          <p:nvPr/>
        </p:nvSpPr>
        <p:spPr>
          <a:xfrm>
            <a:off x="395536" y="1125324"/>
            <a:ext cx="2232248" cy="253916"/>
          </a:xfrm>
          <a:prstGeom prst="rect">
            <a:avLst/>
          </a:prstGeom>
          <a:noFill/>
        </p:spPr>
        <p:txBody>
          <a:bodyPr wrap="square" rtlCol="0">
            <a:spAutoFit/>
          </a:bodyPr>
          <a:lstStyle/>
          <a:p>
            <a:pPr algn="ctr"/>
            <a:r>
              <a:rPr lang="ja-JP" altLang="en-US" sz="1050" b="1" dirty="0" smtClean="0">
                <a:latin typeface="HGPｺﾞｼｯｸM" pitchFamily="50" charset="-128"/>
                <a:ea typeface="HGPｺﾞｼｯｸM" pitchFamily="50" charset="-128"/>
              </a:rPr>
              <a:t>ポンプ自動車（大阪府）　</a:t>
            </a:r>
            <a:endParaRPr kumimoji="1" lang="ja-JP" altLang="en-US" sz="1050" b="1" dirty="0">
              <a:latin typeface="HGPｺﾞｼｯｸM" pitchFamily="50" charset="-128"/>
              <a:ea typeface="HGPｺﾞｼｯｸM" pitchFamily="50" charset="-128"/>
            </a:endParaRPr>
          </a:p>
        </p:txBody>
      </p:sp>
      <p:sp>
        <p:nvSpPr>
          <p:cNvPr id="17" name="テキスト ボックス 16"/>
          <p:cNvSpPr txBox="1"/>
          <p:nvPr/>
        </p:nvSpPr>
        <p:spPr>
          <a:xfrm>
            <a:off x="1965412" y="1124744"/>
            <a:ext cx="1094420" cy="415498"/>
          </a:xfrm>
          <a:prstGeom prst="rect">
            <a:avLst/>
          </a:prstGeom>
          <a:noFill/>
        </p:spPr>
        <p:txBody>
          <a:bodyPr wrap="square" rtlCol="0">
            <a:spAutoFit/>
          </a:bodyPr>
          <a:lstStyle/>
          <a:p>
            <a:pPr algn="ctr"/>
            <a:r>
              <a:rPr kumimoji="1" lang="ja-JP" altLang="en-US" sz="1050" b="1" dirty="0" smtClean="0">
                <a:latin typeface="HGPｺﾞｼｯｸM" panose="020B0600000000000000" pitchFamily="50" charset="-128"/>
                <a:ea typeface="HGPｺﾞｼｯｸM" panose="020B0600000000000000" pitchFamily="50" charset="-128"/>
              </a:rPr>
              <a:t>　 </a:t>
            </a:r>
            <a:r>
              <a:rPr kumimoji="1" lang="en-US" altLang="ja-JP" sz="1050" b="1" dirty="0" smtClean="0">
                <a:latin typeface="HGPｺﾞｼｯｸM" panose="020B0600000000000000" pitchFamily="50" charset="-128"/>
                <a:ea typeface="HGPｺﾞｼｯｸM" panose="020B0600000000000000" pitchFamily="50" charset="-128"/>
              </a:rPr>
              <a:t>※</a:t>
            </a:r>
            <a:r>
              <a:rPr kumimoji="1" lang="ja-JP" altLang="en-US" sz="1050" b="1" dirty="0" smtClean="0">
                <a:latin typeface="HGPｺﾞｼｯｸM" panose="020B0600000000000000" pitchFamily="50" charset="-128"/>
                <a:ea typeface="HGPｺﾞｼｯｸM" panose="020B0600000000000000" pitchFamily="50" charset="-128"/>
              </a:rPr>
              <a:t>署所管理分</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18" name="テキスト ボックス 17"/>
          <p:cNvSpPr txBox="1"/>
          <p:nvPr/>
        </p:nvSpPr>
        <p:spPr>
          <a:xfrm>
            <a:off x="3347864" y="1125324"/>
            <a:ext cx="2232248" cy="253916"/>
          </a:xfrm>
          <a:prstGeom prst="rect">
            <a:avLst/>
          </a:prstGeom>
          <a:noFill/>
        </p:spPr>
        <p:txBody>
          <a:bodyPr wrap="square" rtlCol="0">
            <a:spAutoFit/>
          </a:bodyPr>
          <a:lstStyle/>
          <a:p>
            <a:pPr algn="ctr"/>
            <a:r>
              <a:rPr lang="ja-JP" altLang="en-US" sz="1050" b="1" dirty="0">
                <a:latin typeface="HGPｺﾞｼｯｸM" pitchFamily="50" charset="-128"/>
                <a:ea typeface="HGPｺﾞｼｯｸM" pitchFamily="50" charset="-128"/>
              </a:rPr>
              <a:t>はしご</a:t>
            </a:r>
            <a:r>
              <a:rPr lang="ja-JP" altLang="en-US" sz="1050" b="1" dirty="0" smtClean="0">
                <a:latin typeface="HGPｺﾞｼｯｸM" pitchFamily="50" charset="-128"/>
                <a:ea typeface="HGPｺﾞｼｯｸM" pitchFamily="50" charset="-128"/>
              </a:rPr>
              <a:t>自動車（大阪府）　</a:t>
            </a:r>
            <a:endParaRPr kumimoji="1" lang="ja-JP" altLang="en-US" sz="1050" b="1" dirty="0">
              <a:latin typeface="HGPｺﾞｼｯｸM" pitchFamily="50" charset="-128"/>
              <a:ea typeface="HGPｺﾞｼｯｸM" pitchFamily="50" charset="-128"/>
            </a:endParaRPr>
          </a:p>
        </p:txBody>
      </p:sp>
      <p:sp>
        <p:nvSpPr>
          <p:cNvPr id="19" name="テキスト ボックス 18"/>
          <p:cNvSpPr txBox="1"/>
          <p:nvPr/>
        </p:nvSpPr>
        <p:spPr>
          <a:xfrm>
            <a:off x="813284" y="3068960"/>
            <a:ext cx="2232248" cy="253916"/>
          </a:xfrm>
          <a:prstGeom prst="rect">
            <a:avLst/>
          </a:prstGeom>
          <a:noFill/>
        </p:spPr>
        <p:txBody>
          <a:bodyPr wrap="square" rtlCol="0">
            <a:spAutoFit/>
          </a:bodyPr>
          <a:lstStyle/>
          <a:p>
            <a:pPr algn="ctr"/>
            <a:r>
              <a:rPr lang="ja-JP" altLang="en-US" sz="1050" b="1" dirty="0">
                <a:latin typeface="HGPｺﾞｼｯｸM" pitchFamily="50" charset="-128"/>
                <a:ea typeface="HGPｺﾞｼｯｸM" pitchFamily="50" charset="-128"/>
              </a:rPr>
              <a:t>化学消防</a:t>
            </a:r>
            <a:r>
              <a:rPr lang="ja-JP" altLang="en-US" sz="1050" b="1" dirty="0" smtClean="0">
                <a:latin typeface="HGPｺﾞｼｯｸM" pitchFamily="50" charset="-128"/>
                <a:ea typeface="HGPｺﾞｼｯｸM" pitchFamily="50" charset="-128"/>
              </a:rPr>
              <a:t>車（大阪府）　</a:t>
            </a:r>
            <a:endParaRPr kumimoji="1" lang="ja-JP" altLang="en-US" sz="1050" b="1" dirty="0">
              <a:latin typeface="HGPｺﾞｼｯｸM" pitchFamily="50" charset="-128"/>
              <a:ea typeface="HGPｺﾞｼｯｸM" pitchFamily="50" charset="-128"/>
            </a:endParaRPr>
          </a:p>
        </p:txBody>
      </p:sp>
      <p:sp>
        <p:nvSpPr>
          <p:cNvPr id="20" name="テキスト ボックス 19"/>
          <p:cNvSpPr txBox="1"/>
          <p:nvPr/>
        </p:nvSpPr>
        <p:spPr>
          <a:xfrm>
            <a:off x="3275856" y="3068960"/>
            <a:ext cx="2232248" cy="253916"/>
          </a:xfrm>
          <a:prstGeom prst="rect">
            <a:avLst/>
          </a:prstGeom>
          <a:noFill/>
        </p:spPr>
        <p:txBody>
          <a:bodyPr wrap="square" rtlCol="0">
            <a:spAutoFit/>
          </a:bodyPr>
          <a:lstStyle/>
          <a:p>
            <a:pPr algn="ctr"/>
            <a:r>
              <a:rPr lang="ja-JP" altLang="en-US" sz="1050" b="1" dirty="0" smtClean="0">
                <a:latin typeface="HGPｺﾞｼｯｸM" pitchFamily="50" charset="-128"/>
                <a:ea typeface="HGPｺﾞｼｯｸM" pitchFamily="50" charset="-128"/>
              </a:rPr>
              <a:t>救急自動車（大阪府）　</a:t>
            </a:r>
            <a:endParaRPr kumimoji="1" lang="ja-JP" altLang="en-US" sz="1050" b="1" dirty="0">
              <a:latin typeface="HGPｺﾞｼｯｸM" pitchFamily="50" charset="-128"/>
              <a:ea typeface="HGPｺﾞｼｯｸM" pitchFamily="50" charset="-128"/>
            </a:endParaRPr>
          </a:p>
        </p:txBody>
      </p:sp>
      <p:sp>
        <p:nvSpPr>
          <p:cNvPr id="21" name="テキスト ボックス 20"/>
          <p:cNvSpPr txBox="1"/>
          <p:nvPr/>
        </p:nvSpPr>
        <p:spPr>
          <a:xfrm>
            <a:off x="669268" y="5013176"/>
            <a:ext cx="2232248" cy="253916"/>
          </a:xfrm>
          <a:prstGeom prst="rect">
            <a:avLst/>
          </a:prstGeom>
          <a:noFill/>
        </p:spPr>
        <p:txBody>
          <a:bodyPr wrap="square" rtlCol="0">
            <a:spAutoFit/>
          </a:bodyPr>
          <a:lstStyle/>
          <a:p>
            <a:pPr algn="ctr"/>
            <a:r>
              <a:rPr lang="ja-JP" altLang="en-US" sz="1050" b="1" dirty="0" smtClean="0">
                <a:latin typeface="HGPｺﾞｼｯｸM" pitchFamily="50" charset="-128"/>
                <a:ea typeface="HGPｺﾞｼｯｸM" pitchFamily="50" charset="-128"/>
              </a:rPr>
              <a:t>救助</a:t>
            </a:r>
            <a:r>
              <a:rPr lang="ja-JP" altLang="en-US" sz="1050" b="1" dirty="0">
                <a:latin typeface="HGPｺﾞｼｯｸM" pitchFamily="50" charset="-128"/>
                <a:ea typeface="HGPｺﾞｼｯｸM" pitchFamily="50" charset="-128"/>
              </a:rPr>
              <a:t>工作</a:t>
            </a:r>
            <a:r>
              <a:rPr lang="ja-JP" altLang="en-US" sz="1050" b="1" dirty="0" smtClean="0">
                <a:latin typeface="HGPｺﾞｼｯｸM" pitchFamily="50" charset="-128"/>
                <a:ea typeface="HGPｺﾞｼｯｸM" pitchFamily="50" charset="-128"/>
              </a:rPr>
              <a:t>車（大阪府）　</a:t>
            </a:r>
            <a:endParaRPr kumimoji="1" lang="ja-JP" altLang="en-US" sz="1050" b="1" dirty="0">
              <a:latin typeface="HGPｺﾞｼｯｸM" pitchFamily="50" charset="-128"/>
              <a:ea typeface="HGPｺﾞｼｯｸM" pitchFamily="50" charset="-128"/>
            </a:endParaRPr>
          </a:p>
        </p:txBody>
      </p:sp>
      <p:sp>
        <p:nvSpPr>
          <p:cNvPr id="22" name="テキスト ボックス 21"/>
          <p:cNvSpPr txBox="1"/>
          <p:nvPr/>
        </p:nvSpPr>
        <p:spPr>
          <a:xfrm>
            <a:off x="3347864" y="5013756"/>
            <a:ext cx="2232248" cy="253916"/>
          </a:xfrm>
          <a:prstGeom prst="rect">
            <a:avLst/>
          </a:prstGeom>
          <a:noFill/>
        </p:spPr>
        <p:txBody>
          <a:bodyPr wrap="square" rtlCol="0">
            <a:spAutoFit/>
          </a:bodyPr>
          <a:lstStyle/>
          <a:p>
            <a:pPr algn="ctr"/>
            <a:r>
              <a:rPr lang="ja-JP" altLang="en-US" sz="1050" b="1" dirty="0" smtClean="0">
                <a:latin typeface="HGPｺﾞｼｯｸM" pitchFamily="50" charset="-128"/>
                <a:ea typeface="HGPｺﾞｼｯｸM" pitchFamily="50" charset="-128"/>
              </a:rPr>
              <a:t>消防職員（大阪府）　</a:t>
            </a:r>
            <a:endParaRPr kumimoji="1" lang="ja-JP" altLang="en-US" sz="1050" b="1" dirty="0">
              <a:latin typeface="HGPｺﾞｼｯｸM" pitchFamily="50" charset="-128"/>
              <a:ea typeface="HGPｺﾞｼｯｸM" pitchFamily="50" charset="-128"/>
            </a:endParaRPr>
          </a:p>
        </p:txBody>
      </p:sp>
      <p:graphicFrame>
        <p:nvGraphicFramePr>
          <p:cNvPr id="24" name="グラフ 23"/>
          <p:cNvGraphicFramePr>
            <a:graphicFrameLocks/>
          </p:cNvGraphicFramePr>
          <p:nvPr>
            <p:extLst>
              <p:ext uri="{D42A27DB-BD31-4B8C-83A1-F6EECF244321}">
                <p14:modId xmlns:p14="http://schemas.microsoft.com/office/powerpoint/2010/main" val="2202016113"/>
              </p:ext>
            </p:extLst>
          </p:nvPr>
        </p:nvGraphicFramePr>
        <p:xfrm>
          <a:off x="3328258" y="1268760"/>
          <a:ext cx="2304000" cy="1645652"/>
        </p:xfrm>
        <a:graphic>
          <a:graphicData uri="http://schemas.openxmlformats.org/drawingml/2006/chart">
            <c:chart xmlns:c="http://schemas.openxmlformats.org/drawingml/2006/chart" xmlns:r="http://schemas.openxmlformats.org/officeDocument/2006/relationships" r:id="rId8"/>
          </a:graphicData>
        </a:graphic>
      </p:graphicFrame>
      <p:sp>
        <p:nvSpPr>
          <p:cNvPr id="23" name="正方形/長方形 22"/>
          <p:cNvSpPr/>
          <p:nvPr/>
        </p:nvSpPr>
        <p:spPr>
          <a:xfrm>
            <a:off x="6804248" y="44624"/>
            <a:ext cx="2448272" cy="461665"/>
          </a:xfrm>
          <a:prstGeom prst="rect">
            <a:avLst/>
          </a:prstGeom>
        </p:spPr>
        <p:txBody>
          <a:bodyPr wrap="square">
            <a:spAutoFit/>
          </a:bodyPr>
          <a:lstStyle/>
          <a:p>
            <a:r>
              <a:rPr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消防力強化のための勉強会資料</a:t>
            </a:r>
            <a:endParaRPr lang="en-US" altLang="ja-JP" sz="1200" dirty="0" smtClean="0">
              <a:latin typeface="HGPｺﾞｼｯｸM" panose="020B0600000000000000" pitchFamily="50" charset="-128"/>
              <a:ea typeface="HGPｺﾞｼｯｸM" panose="020B0600000000000000" pitchFamily="50" charset="-128"/>
            </a:endParaRPr>
          </a:p>
          <a:p>
            <a:r>
              <a:rPr lang="ja-JP" altLang="en-US" sz="1200" dirty="0">
                <a:latin typeface="HGPｺﾞｼｯｸM" panose="020B0600000000000000" pitchFamily="50" charset="-128"/>
                <a:ea typeface="HGPｺﾞｼｯｸM" panose="020B0600000000000000" pitchFamily="50" charset="-128"/>
              </a:rPr>
              <a:t>　</a:t>
            </a:r>
            <a:r>
              <a:rPr lang="ja-JP" altLang="en-US" sz="1200" dirty="0" smtClean="0">
                <a:latin typeface="HGPｺﾞｼｯｸM" panose="020B0600000000000000" pitchFamily="50" charset="-128"/>
                <a:ea typeface="HGPｺﾞｼｯｸM" panose="020B0600000000000000" pitchFamily="50" charset="-128"/>
              </a:rPr>
              <a:t>　（Ｈ</a:t>
            </a:r>
            <a:r>
              <a:rPr lang="en-US" altLang="ja-JP" sz="1200" dirty="0" smtClean="0">
                <a:latin typeface="HGPｺﾞｼｯｸM" panose="020B0600000000000000" pitchFamily="50" charset="-128"/>
                <a:ea typeface="HGPｺﾞｼｯｸM" panose="020B0600000000000000" pitchFamily="50" charset="-128"/>
              </a:rPr>
              <a:t>28.12.6</a:t>
            </a:r>
            <a:r>
              <a:rPr lang="ja-JP" altLang="en-US" sz="1200" dirty="0" smtClean="0">
                <a:latin typeface="HGPｺﾞｼｯｸM" panose="020B0600000000000000" pitchFamily="50" charset="-128"/>
                <a:ea typeface="HGPｺﾞｼｯｸM" panose="020B0600000000000000" pitchFamily="50" charset="-128"/>
              </a:rPr>
              <a:t>）より抜粋</a:t>
            </a:r>
            <a:endParaRPr lang="ja-JP" altLang="en-US" sz="1200" dirty="0">
              <a:latin typeface="HGPｺﾞｼｯｸM" panose="020B0600000000000000" pitchFamily="50" charset="-128"/>
              <a:ea typeface="HGPｺﾞｼｯｸM" panose="020B0600000000000000" pitchFamily="50" charset="-128"/>
            </a:endParaRPr>
          </a:p>
        </p:txBody>
      </p:sp>
      <p:cxnSp>
        <p:nvCxnSpPr>
          <p:cNvPr id="6" name="直線コネクタ 5"/>
          <p:cNvCxnSpPr/>
          <p:nvPr/>
        </p:nvCxnSpPr>
        <p:spPr>
          <a:xfrm flipH="1">
            <a:off x="2462191" y="1484784"/>
            <a:ext cx="1" cy="1296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4767541" y="1484784"/>
            <a:ext cx="1" cy="1296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H="1">
            <a:off x="2468669" y="3429000"/>
            <a:ext cx="1" cy="1296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H="1">
            <a:off x="4781610" y="3442072"/>
            <a:ext cx="1" cy="1296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2447260" y="5348486"/>
            <a:ext cx="1" cy="1296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a:off x="4754350" y="5353050"/>
            <a:ext cx="1" cy="1296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スライド番号プレースホルダー 1"/>
          <p:cNvSpPr>
            <a:spLocks noGrp="1"/>
          </p:cNvSpPr>
          <p:nvPr>
            <p:ph type="sldNum" sz="quarter" idx="12"/>
          </p:nvPr>
        </p:nvSpPr>
        <p:spPr>
          <a:xfrm>
            <a:off x="6857390" y="6520259"/>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18</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4" name="コンテンツ プレースホルダー 4"/>
          <p:cNvGraphicFramePr>
            <a:graphicFrameLocks noGrp="1"/>
          </p:cNvGraphicFramePr>
          <p:nvPr>
            <p:ph idx="1"/>
            <p:extLst>
              <p:ext uri="{D42A27DB-BD31-4B8C-83A1-F6EECF244321}">
                <p14:modId xmlns:p14="http://schemas.microsoft.com/office/powerpoint/2010/main" val="2008803291"/>
              </p:ext>
            </p:extLst>
          </p:nvPr>
        </p:nvGraphicFramePr>
        <p:xfrm>
          <a:off x="5688124" y="1245014"/>
          <a:ext cx="3384376" cy="2337792"/>
        </p:xfrm>
        <a:graphic>
          <a:graphicData uri="http://schemas.openxmlformats.org/drawingml/2006/chart">
            <c:chart xmlns:c="http://schemas.openxmlformats.org/drawingml/2006/chart" xmlns:r="http://schemas.openxmlformats.org/officeDocument/2006/relationships" r:id="rId9"/>
          </a:graphicData>
        </a:graphic>
      </p:graphicFrame>
      <p:sp>
        <p:nvSpPr>
          <p:cNvPr id="35" name="テキスト ボックス 34"/>
          <p:cNvSpPr txBox="1"/>
          <p:nvPr/>
        </p:nvSpPr>
        <p:spPr>
          <a:xfrm>
            <a:off x="8822017" y="1263824"/>
            <a:ext cx="279648" cy="230832"/>
          </a:xfrm>
          <a:prstGeom prst="rect">
            <a:avLst/>
          </a:prstGeom>
          <a:noFill/>
        </p:spPr>
        <p:txBody>
          <a:bodyPr wrap="square" rtlCol="0">
            <a:spAutoFit/>
          </a:bodyPr>
          <a:lstStyle/>
          <a:p>
            <a:pPr algn="ctr"/>
            <a:r>
              <a:rPr kumimoji="1" lang="ja-JP" altLang="en-US" sz="900" dirty="0" smtClean="0">
                <a:latin typeface="HGPｺﾞｼｯｸM" panose="020B0600000000000000" pitchFamily="50" charset="-128"/>
                <a:ea typeface="HGPｺﾞｼｯｸM" panose="020B0600000000000000" pitchFamily="50" charset="-128"/>
              </a:rPr>
              <a:t>分</a:t>
            </a:r>
            <a:endParaRPr kumimoji="1" lang="en-US" altLang="ja-JP" sz="900" dirty="0" smtClean="0">
              <a:latin typeface="HGPｺﾞｼｯｸM" panose="020B0600000000000000" pitchFamily="50" charset="-128"/>
              <a:ea typeface="HGPｺﾞｼｯｸM" panose="020B0600000000000000" pitchFamily="50" charset="-128"/>
            </a:endParaRPr>
          </a:p>
        </p:txBody>
      </p:sp>
      <p:sp>
        <p:nvSpPr>
          <p:cNvPr id="36" name="テキスト ボックス 35"/>
          <p:cNvSpPr txBox="1"/>
          <p:nvPr/>
        </p:nvSpPr>
        <p:spPr>
          <a:xfrm>
            <a:off x="6003776" y="1039767"/>
            <a:ext cx="2816696" cy="253916"/>
          </a:xfrm>
          <a:prstGeom prst="rect">
            <a:avLst/>
          </a:prstGeom>
          <a:noFill/>
        </p:spPr>
        <p:txBody>
          <a:bodyPr wrap="square" rtlCol="0">
            <a:spAutoFit/>
          </a:bodyPr>
          <a:lstStyle/>
          <a:p>
            <a:pPr algn="ctr"/>
            <a:r>
              <a:rPr lang="ja-JP" altLang="en-US" sz="1050" b="1" dirty="0">
                <a:latin typeface="HGPｺﾞｼｯｸM" pitchFamily="50" charset="-128"/>
                <a:ea typeface="HGPｺﾞｼｯｸM" pitchFamily="50" charset="-128"/>
              </a:rPr>
              <a:t>救急</a:t>
            </a:r>
            <a:r>
              <a:rPr lang="ja-JP" altLang="en-US" sz="1050" b="1" dirty="0" smtClean="0">
                <a:latin typeface="HGPｺﾞｼｯｸM" pitchFamily="50" charset="-128"/>
                <a:ea typeface="HGPｺﾞｼｯｸM" pitchFamily="50" charset="-128"/>
              </a:rPr>
              <a:t>現場への到着所要時間の推移（大阪府）　</a:t>
            </a:r>
            <a:endParaRPr kumimoji="1" lang="ja-JP" altLang="en-US" sz="1050" b="1" dirty="0">
              <a:latin typeface="HGPｺﾞｼｯｸM" pitchFamily="50" charset="-128"/>
              <a:ea typeface="HGPｺﾞｼｯｸM" pitchFamily="50" charset="-128"/>
            </a:endParaRPr>
          </a:p>
        </p:txBody>
      </p:sp>
      <p:graphicFrame>
        <p:nvGraphicFramePr>
          <p:cNvPr id="37" name="コンテンツ プレースホルダー 4"/>
          <p:cNvGraphicFramePr>
            <a:graphicFrameLocks/>
          </p:cNvGraphicFramePr>
          <p:nvPr>
            <p:extLst>
              <p:ext uri="{D42A27DB-BD31-4B8C-83A1-F6EECF244321}">
                <p14:modId xmlns:p14="http://schemas.microsoft.com/office/powerpoint/2010/main" val="706988603"/>
              </p:ext>
            </p:extLst>
          </p:nvPr>
        </p:nvGraphicFramePr>
        <p:xfrm>
          <a:off x="5723341" y="4319350"/>
          <a:ext cx="3384376" cy="2178984"/>
        </p:xfrm>
        <a:graphic>
          <a:graphicData uri="http://schemas.openxmlformats.org/drawingml/2006/chart">
            <c:chart xmlns:c="http://schemas.openxmlformats.org/drawingml/2006/chart" xmlns:r="http://schemas.openxmlformats.org/officeDocument/2006/relationships" r:id="rId10"/>
          </a:graphicData>
        </a:graphic>
      </p:graphicFrame>
      <p:sp>
        <p:nvSpPr>
          <p:cNvPr id="38" name="テキスト ボックス 37"/>
          <p:cNvSpPr txBox="1"/>
          <p:nvPr/>
        </p:nvSpPr>
        <p:spPr>
          <a:xfrm>
            <a:off x="5931768" y="4005064"/>
            <a:ext cx="3104728" cy="253916"/>
          </a:xfrm>
          <a:prstGeom prst="rect">
            <a:avLst/>
          </a:prstGeom>
          <a:noFill/>
        </p:spPr>
        <p:txBody>
          <a:bodyPr wrap="square" rtlCol="0">
            <a:spAutoFit/>
          </a:bodyPr>
          <a:lstStyle/>
          <a:p>
            <a:pPr algn="ctr"/>
            <a:r>
              <a:rPr lang="ja-JP" altLang="en-US" sz="1050" b="1" dirty="0" smtClean="0">
                <a:latin typeface="HGPｺﾞｼｯｸM" pitchFamily="50" charset="-128"/>
                <a:ea typeface="HGPｺﾞｼｯｸM" pitchFamily="50" charset="-128"/>
              </a:rPr>
              <a:t>病院収容所要時間（覚知から病院収容）（大阪府）　</a:t>
            </a:r>
            <a:endParaRPr kumimoji="1" lang="ja-JP" altLang="en-US" sz="1050" b="1" dirty="0">
              <a:latin typeface="HGPｺﾞｼｯｸM" pitchFamily="50" charset="-128"/>
              <a:ea typeface="HGPｺﾞｼｯｸM" pitchFamily="50" charset="-128"/>
            </a:endParaRPr>
          </a:p>
        </p:txBody>
      </p:sp>
      <p:sp>
        <p:nvSpPr>
          <p:cNvPr id="33" name="正方形/長方形 32"/>
          <p:cNvSpPr/>
          <p:nvPr/>
        </p:nvSpPr>
        <p:spPr>
          <a:xfrm>
            <a:off x="7157449" y="3573016"/>
            <a:ext cx="1944216" cy="369332"/>
          </a:xfrm>
          <a:prstGeom prst="rect">
            <a:avLst/>
          </a:prstGeom>
        </p:spPr>
        <p:txBody>
          <a:bodyPr wrap="square">
            <a:spAutoFit/>
          </a:bodyPr>
          <a:lstStyle/>
          <a:p>
            <a:r>
              <a:rPr lang="en-US" altLang="ja-JP" sz="900" dirty="0" smtClean="0">
                <a:latin typeface="HGPｺﾞｼｯｸM" panose="020B0600000000000000" pitchFamily="50" charset="-128"/>
                <a:ea typeface="HGPｺﾞｼｯｸM" panose="020B0600000000000000" pitchFamily="50" charset="-128"/>
              </a:rPr>
              <a:t>※</a:t>
            </a:r>
            <a:r>
              <a:rPr lang="ja-JP" altLang="en-US" sz="900" dirty="0" smtClean="0">
                <a:latin typeface="HGPｺﾞｼｯｸM" panose="020B0600000000000000" pitchFamily="50" charset="-128"/>
                <a:ea typeface="HGPｺﾞｼｯｸM" panose="020B0600000000000000" pitchFamily="50" charset="-128"/>
              </a:rPr>
              <a:t>「救急業務実施状況調」により作成</a:t>
            </a:r>
            <a:endParaRPr lang="en-US" altLang="ja-JP" sz="900" dirty="0" smtClean="0">
              <a:latin typeface="HGPｺﾞｼｯｸM" panose="020B0600000000000000" pitchFamily="50" charset="-128"/>
              <a:ea typeface="HGPｺﾞｼｯｸM" panose="020B0600000000000000" pitchFamily="50" charset="-128"/>
            </a:endParaRPr>
          </a:p>
          <a:p>
            <a:r>
              <a:rPr lang="en-US" altLang="ja-JP" sz="900" dirty="0" smtClean="0">
                <a:latin typeface="HGPｺﾞｼｯｸM" panose="020B0600000000000000" pitchFamily="50" charset="-128"/>
                <a:ea typeface="HGPｺﾞｼｯｸM" panose="020B0600000000000000" pitchFamily="50" charset="-128"/>
              </a:rPr>
              <a:t>※</a:t>
            </a:r>
            <a:r>
              <a:rPr lang="ja-JP" altLang="en-US" sz="900" dirty="0" smtClean="0">
                <a:latin typeface="HGPｺﾞｼｯｸM" panose="020B0600000000000000" pitchFamily="50" charset="-128"/>
                <a:ea typeface="HGPｺﾞｼｯｸM" panose="020B0600000000000000" pitchFamily="50" charset="-128"/>
              </a:rPr>
              <a:t>全国平均は、</a:t>
            </a:r>
            <a:r>
              <a:rPr lang="en-US" altLang="ja-JP" sz="900" dirty="0" smtClean="0">
                <a:latin typeface="HGPｺﾞｼｯｸM" panose="020B0600000000000000" pitchFamily="50" charset="-128"/>
                <a:ea typeface="HGPｺﾞｼｯｸM" panose="020B0600000000000000" pitchFamily="50" charset="-128"/>
              </a:rPr>
              <a:t>8.6</a:t>
            </a:r>
            <a:r>
              <a:rPr lang="ja-JP" altLang="en-US" sz="900" dirty="0" smtClean="0">
                <a:latin typeface="HGPｺﾞｼｯｸM" panose="020B0600000000000000" pitchFamily="50" charset="-128"/>
                <a:ea typeface="HGPｺﾞｼｯｸM" panose="020B0600000000000000" pitchFamily="50" charset="-128"/>
              </a:rPr>
              <a:t>分</a:t>
            </a:r>
            <a:endParaRPr lang="ja-JP" altLang="en-US" sz="900" dirty="0">
              <a:latin typeface="HGPｺﾞｼｯｸM" panose="020B0600000000000000" pitchFamily="50" charset="-128"/>
              <a:ea typeface="HGPｺﾞｼｯｸM" panose="020B0600000000000000" pitchFamily="50" charset="-128"/>
            </a:endParaRPr>
          </a:p>
        </p:txBody>
      </p:sp>
      <p:sp>
        <p:nvSpPr>
          <p:cNvPr id="39" name="正方形/長方形 38"/>
          <p:cNvSpPr/>
          <p:nvPr/>
        </p:nvSpPr>
        <p:spPr>
          <a:xfrm>
            <a:off x="7020272" y="6453336"/>
            <a:ext cx="1944216" cy="369332"/>
          </a:xfrm>
          <a:prstGeom prst="rect">
            <a:avLst/>
          </a:prstGeom>
        </p:spPr>
        <p:txBody>
          <a:bodyPr wrap="square">
            <a:spAutoFit/>
          </a:bodyPr>
          <a:lstStyle/>
          <a:p>
            <a:r>
              <a:rPr lang="en-US" altLang="ja-JP" sz="900" dirty="0" smtClean="0">
                <a:latin typeface="HGPｺﾞｼｯｸM" panose="020B0600000000000000" pitchFamily="50" charset="-128"/>
                <a:ea typeface="HGPｺﾞｼｯｸM" panose="020B0600000000000000" pitchFamily="50" charset="-128"/>
              </a:rPr>
              <a:t>※</a:t>
            </a:r>
            <a:r>
              <a:rPr lang="ja-JP" altLang="en-US" sz="900" dirty="0" smtClean="0">
                <a:latin typeface="HGPｺﾞｼｯｸM" panose="020B0600000000000000" pitchFamily="50" charset="-128"/>
                <a:ea typeface="HGPｺﾞｼｯｸM" panose="020B0600000000000000" pitchFamily="50" charset="-128"/>
              </a:rPr>
              <a:t>「救急業務実施状況調」により作成</a:t>
            </a:r>
            <a:endParaRPr lang="en-US" altLang="ja-JP" sz="900" dirty="0" smtClean="0">
              <a:latin typeface="HGPｺﾞｼｯｸM" panose="020B0600000000000000" pitchFamily="50" charset="-128"/>
              <a:ea typeface="HGPｺﾞｼｯｸM" panose="020B0600000000000000" pitchFamily="50" charset="-128"/>
            </a:endParaRPr>
          </a:p>
          <a:p>
            <a:r>
              <a:rPr lang="en-US" altLang="ja-JP" sz="900" dirty="0" smtClean="0">
                <a:latin typeface="HGPｺﾞｼｯｸM" panose="020B0600000000000000" pitchFamily="50" charset="-128"/>
                <a:ea typeface="HGPｺﾞｼｯｸM" panose="020B0600000000000000" pitchFamily="50" charset="-128"/>
              </a:rPr>
              <a:t>※</a:t>
            </a:r>
            <a:r>
              <a:rPr lang="ja-JP" altLang="en-US" sz="900" dirty="0" smtClean="0">
                <a:latin typeface="HGPｺﾞｼｯｸM" panose="020B0600000000000000" pitchFamily="50" charset="-128"/>
                <a:ea typeface="HGPｺﾞｼｯｸM" panose="020B0600000000000000" pitchFamily="50" charset="-128"/>
              </a:rPr>
              <a:t>全国平均は、</a:t>
            </a:r>
            <a:r>
              <a:rPr lang="en-US" altLang="ja-JP" sz="900" dirty="0" smtClean="0">
                <a:latin typeface="HGPｺﾞｼｯｸM" panose="020B0600000000000000" pitchFamily="50" charset="-128"/>
                <a:ea typeface="HGPｺﾞｼｯｸM" panose="020B0600000000000000" pitchFamily="50" charset="-128"/>
              </a:rPr>
              <a:t>39.4</a:t>
            </a:r>
            <a:r>
              <a:rPr lang="ja-JP" altLang="en-US" sz="900" dirty="0" smtClean="0">
                <a:latin typeface="HGPｺﾞｼｯｸM" panose="020B0600000000000000" pitchFamily="50" charset="-128"/>
                <a:ea typeface="HGPｺﾞｼｯｸM" panose="020B0600000000000000" pitchFamily="50" charset="-128"/>
              </a:rPr>
              <a:t>分</a:t>
            </a:r>
            <a:endParaRPr lang="ja-JP" altLang="en-US" sz="9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753039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75656" y="829156"/>
            <a:ext cx="6120680" cy="4832092"/>
          </a:xfrm>
          <a:prstGeom prst="rect">
            <a:avLst/>
          </a:prstGeom>
        </p:spPr>
        <p:txBody>
          <a:bodyPr wrap="square">
            <a:spAutoFit/>
          </a:bodyPr>
          <a:lstStyle/>
          <a:p>
            <a:pPr algn="ctr"/>
            <a:r>
              <a:rPr lang="ja-JP" altLang="en-US" sz="2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目　　次</a:t>
            </a:r>
            <a:endParaRPr lang="en-US" altLang="ja-JP" sz="2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b="1" dirty="0" smtClean="0">
                <a:latin typeface="ＭＳ Ｐゴシック" panose="020B0600070205080204" pitchFamily="50" charset="-128"/>
                <a:ea typeface="ＭＳ Ｐゴシック" panose="020B0600070205080204" pitchFamily="50" charset="-128"/>
                <a:cs typeface="Meiryo UI" panose="020B0604030504040204" pitchFamily="50" charset="-128"/>
              </a:rPr>
              <a:t>連携課題一覧    ・････････････・・・・・・・・・・・・・・・・・</a:t>
            </a:r>
            <a:r>
              <a:rPr lang="ja-JP" altLang="en-US"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b="1" dirty="0" smtClean="0">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ja-JP" altLang="en-US"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rPr>
              <a:t>Ⅰ.</a:t>
            </a:r>
            <a:r>
              <a:rPr lang="ja-JP" altLang="en-US" b="1" dirty="0" smtClean="0">
                <a:latin typeface="ＭＳ Ｐゴシック" panose="020B0600070205080204" pitchFamily="50" charset="-128"/>
                <a:ea typeface="ＭＳ Ｐゴシック" panose="020B0600070205080204" pitchFamily="50" charset="-128"/>
                <a:cs typeface="Meiryo UI" panose="020B0604030504040204" pitchFamily="50" charset="-128"/>
              </a:rPr>
              <a:t>新大学についての検討状況　  ･・・・・・・・・・・・・・・　　３</a:t>
            </a:r>
            <a:endPar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rPr>
              <a:t>Ⅱ.</a:t>
            </a:r>
            <a:r>
              <a:rPr lang="ja-JP" altLang="en-US" b="1" dirty="0" smtClean="0">
                <a:latin typeface="ＭＳ Ｐゴシック" panose="020B0600070205080204" pitchFamily="50" charset="-128"/>
                <a:ea typeface="ＭＳ Ｐゴシック" panose="020B0600070205080204" pitchFamily="50" charset="-128"/>
                <a:cs typeface="Meiryo UI" panose="020B0604030504040204" pitchFamily="50" charset="-128"/>
              </a:rPr>
              <a:t>産業振興のあり方についての検討状況　　・・・・・・　 </a:t>
            </a:r>
            <a:r>
              <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rPr>
              <a:t>10</a:t>
            </a:r>
          </a:p>
          <a:p>
            <a:endPar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en-US" altLang="ja-JP" b="1" dirty="0" smtClean="0">
                <a:latin typeface="ＭＳ Ｐゴシック" panose="020B0600070205080204" pitchFamily="50" charset="-128"/>
                <a:ea typeface="ＭＳ Ｐゴシック" panose="020B0600070205080204" pitchFamily="50" charset="-128"/>
                <a:cs typeface="Meiryo UI" panose="020B0604030504040204" pitchFamily="50" charset="-128"/>
              </a:rPr>
              <a:t>Ⅲ.</a:t>
            </a:r>
            <a:r>
              <a:rPr lang="ja-JP" altLang="en-US" b="1" dirty="0" smtClean="0">
                <a:latin typeface="ＭＳ Ｐゴシック" panose="020B0600070205080204" pitchFamily="50" charset="-128"/>
                <a:ea typeface="ＭＳ Ｐゴシック" panose="020B0600070205080204" pitchFamily="50" charset="-128"/>
                <a:cs typeface="Meiryo UI" panose="020B0604030504040204" pitchFamily="50" charset="-128"/>
              </a:rPr>
              <a:t>消防のあり方についての検討状況　　・・・・・・・・・・   </a:t>
            </a:r>
            <a:r>
              <a:rPr lang="en-US" altLang="ja-JP" b="1" smtClean="0">
                <a:latin typeface="ＭＳ Ｐゴシック" panose="020B0600070205080204" pitchFamily="50" charset="-128"/>
                <a:ea typeface="ＭＳ Ｐゴシック" panose="020B0600070205080204" pitchFamily="50" charset="-128"/>
                <a:cs typeface="Meiryo UI" panose="020B0604030504040204" pitchFamily="50" charset="-128"/>
              </a:rPr>
              <a:t>14</a:t>
            </a:r>
            <a:endParaRPr lang="en-US" altLang="ja-JP" b="1"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スライド番号プレースホルダー 1"/>
          <p:cNvSpPr>
            <a:spLocks noGrp="1"/>
          </p:cNvSpPr>
          <p:nvPr>
            <p:ph type="sldNum" sz="quarter" idx="12"/>
          </p:nvPr>
        </p:nvSpPr>
        <p:spPr>
          <a:xfrm>
            <a:off x="6988972" y="6506191"/>
            <a:ext cx="2133600" cy="365125"/>
          </a:xfrm>
        </p:spPr>
        <p:txBody>
          <a:bodyPr/>
          <a:lstStyle/>
          <a:p>
            <a:fld id="{7853CF83-2CA7-468D-933C-9DDBEAA5E899}" type="slidenum">
              <a:rPr kumimoji="1" lang="ja-JP" altLang="en-US" smtClean="0"/>
              <a:pPr/>
              <a:t>1</a:t>
            </a:fld>
            <a:endParaRPr kumimoji="1" lang="ja-JP" altLang="en-US"/>
          </a:p>
        </p:txBody>
      </p:sp>
    </p:spTree>
    <p:extLst>
      <p:ext uri="{BB962C8B-B14F-4D97-AF65-F5344CB8AC3E}">
        <p14:creationId xmlns:p14="http://schemas.microsoft.com/office/powerpoint/2010/main" val="536205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p:cNvSpPr>
          <p:nvPr/>
        </p:nvSpPr>
        <p:spPr bwMode="auto">
          <a:xfrm>
            <a:off x="467544" y="1268760"/>
            <a:ext cx="3186566"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pPr>
            <a:r>
              <a:rPr lang="ja-JP" altLang="en-US" sz="1200" dirty="0" smtClean="0">
                <a:solidFill>
                  <a:srgbClr val="000000"/>
                </a:solidFill>
                <a:latin typeface="HGPｺﾞｼｯｸM" panose="020B0600000000000000" pitchFamily="50" charset="-128"/>
                <a:ea typeface="HGPｺﾞｼｯｸM" panose="020B0600000000000000" pitchFamily="50" charset="-128"/>
              </a:rPr>
              <a:t>南海トラフ巨大地震等による人的被害（死者）</a:t>
            </a:r>
          </a:p>
        </p:txBody>
      </p:sp>
      <p:graphicFrame>
        <p:nvGraphicFramePr>
          <p:cNvPr id="5" name="表 4"/>
          <p:cNvGraphicFramePr>
            <a:graphicFrameLocks noGrp="1"/>
          </p:cNvGraphicFramePr>
          <p:nvPr>
            <p:extLst>
              <p:ext uri="{D42A27DB-BD31-4B8C-83A1-F6EECF244321}">
                <p14:modId xmlns:p14="http://schemas.microsoft.com/office/powerpoint/2010/main" val="395468827"/>
              </p:ext>
            </p:extLst>
          </p:nvPr>
        </p:nvGraphicFramePr>
        <p:xfrm>
          <a:off x="4785579" y="1488072"/>
          <a:ext cx="2808312" cy="1547362"/>
        </p:xfrm>
        <a:graphic>
          <a:graphicData uri="http://schemas.openxmlformats.org/drawingml/2006/table">
            <a:tbl>
              <a:tblPr>
                <a:tableStyleId>{5DA37D80-6434-44D0-A028-1B22A696006F}</a:tableStyleId>
              </a:tblPr>
              <a:tblGrid>
                <a:gridCol w="430880"/>
                <a:gridCol w="1162050"/>
                <a:gridCol w="1215382"/>
              </a:tblGrid>
              <a:tr h="164214">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zh-TW" altLang="en-US" sz="1200" u="none" strike="noStrike" dirty="0">
                          <a:effectLst/>
                        </a:rPr>
                        <a:t>項　</a:t>
                      </a:r>
                      <a:r>
                        <a:rPr lang="zh-TW" altLang="en-US" sz="1200" u="none" strike="noStrike" dirty="0" smtClean="0">
                          <a:effectLst/>
                        </a:rPr>
                        <a:t>目</a:t>
                      </a:r>
                      <a:endPar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solidFill>
                      <a:schemeClr val="accent2">
                        <a:lumMod val="60000"/>
                        <a:lumOff val="40000"/>
                      </a:schemeClr>
                    </a:solid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zh-TW" altLang="en-US" sz="1200" u="none" strike="noStrike" dirty="0" smtClean="0">
                          <a:effectLst/>
                        </a:rPr>
                        <a:t>大阪府推計</a:t>
                      </a:r>
                      <a:endPar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solidFill>
                      <a:schemeClr val="accent2">
                        <a:lumMod val="60000"/>
                        <a:lumOff val="40000"/>
                      </a:schemeClr>
                    </a:solidFill>
                  </a:tcPr>
                </a:tc>
              </a:tr>
              <a:tr h="192476">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200" u="none" strike="noStrike" dirty="0">
                          <a:effectLst/>
                          <a:latin typeface="HGPｺﾞｼｯｸM" panose="020B0600000000000000" pitchFamily="50" charset="-128"/>
                          <a:ea typeface="HGPｺﾞｼｯｸM" panose="020B0600000000000000" pitchFamily="50" charset="-128"/>
                        </a:rPr>
                        <a:t>　総数</a:t>
                      </a:r>
                      <a:endPar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200" u="none" strike="noStrike" dirty="0">
                          <a:effectLst/>
                          <a:latin typeface="HGPｺﾞｼｯｸM" panose="020B0600000000000000" pitchFamily="50" charset="-128"/>
                          <a:ea typeface="HGPｺﾞｼｯｸM" panose="020B0600000000000000" pitchFamily="50" charset="-128"/>
                        </a:rPr>
                        <a:t>179,153</a:t>
                      </a:r>
                      <a:endParaRPr lang="en-US" altLang="ja-JP" sz="12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r>
              <a:tr h="192476">
                <a:tc rowSpan="5">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ja-JP" altLang="en-US" sz="1200" u="none" strike="noStrike" dirty="0">
                          <a:effectLst/>
                          <a:latin typeface="HGPｺﾞｼｯｸM" panose="020B0600000000000000" pitchFamily="50" charset="-128"/>
                          <a:ea typeface="HGPｺﾞｼｯｸM" panose="020B0600000000000000" pitchFamily="50" charset="-128"/>
                        </a:rPr>
                        <a:t>　</a:t>
                      </a:r>
                      <a:endPar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200" u="none" strike="noStrike" dirty="0">
                          <a:effectLst/>
                          <a:latin typeface="HGPｺﾞｼｯｸM" panose="020B0600000000000000" pitchFamily="50" charset="-128"/>
                          <a:ea typeface="HGPｺﾞｼｯｸM" panose="020B0600000000000000" pitchFamily="50" charset="-128"/>
                        </a:rPr>
                        <a:t>液状化</a:t>
                      </a:r>
                      <a:endPar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200" u="none" strike="noStrike" dirty="0">
                          <a:effectLst/>
                          <a:latin typeface="HGPｺﾞｼｯｸM" panose="020B0600000000000000" pitchFamily="50" charset="-128"/>
                          <a:ea typeface="HGPｺﾞｼｯｸM" panose="020B0600000000000000" pitchFamily="50" charset="-128"/>
                        </a:rPr>
                        <a:t>71,091</a:t>
                      </a:r>
                      <a:endParaRPr lang="en-US" altLang="ja-JP" sz="12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r>
              <a:tr h="192476">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200" u="none" strike="noStrike" dirty="0">
                          <a:effectLst/>
                          <a:latin typeface="HGPｺﾞｼｯｸM" panose="020B0600000000000000" pitchFamily="50" charset="-128"/>
                          <a:ea typeface="HGPｺﾞｼｯｸM" panose="020B0600000000000000" pitchFamily="50" charset="-128"/>
                        </a:rPr>
                        <a:t>揺れ</a:t>
                      </a:r>
                      <a:endPar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200" u="none" strike="noStrike" dirty="0">
                          <a:effectLst/>
                          <a:latin typeface="HGPｺﾞｼｯｸM" panose="020B0600000000000000" pitchFamily="50" charset="-128"/>
                          <a:ea typeface="HGPｺﾞｼｯｸM" panose="020B0600000000000000" pitchFamily="50" charset="-128"/>
                        </a:rPr>
                        <a:t>15,375</a:t>
                      </a:r>
                      <a:endParaRPr lang="en-US" altLang="ja-JP" sz="12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r>
              <a:tr h="192476">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200" u="none" strike="noStrike" dirty="0">
                          <a:effectLst/>
                          <a:latin typeface="HGPｺﾞｼｯｸM" panose="020B0600000000000000" pitchFamily="50" charset="-128"/>
                          <a:ea typeface="HGPｺﾞｼｯｸM" panose="020B0600000000000000" pitchFamily="50" charset="-128"/>
                        </a:rPr>
                        <a:t>津波</a:t>
                      </a:r>
                      <a:endPar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200" u="none" strike="noStrike" dirty="0">
                          <a:effectLst/>
                          <a:latin typeface="HGPｺﾞｼｯｸM" panose="020B0600000000000000" pitchFamily="50" charset="-128"/>
                          <a:ea typeface="HGPｺﾞｼｯｸM" panose="020B0600000000000000" pitchFamily="50" charset="-128"/>
                        </a:rPr>
                        <a:t>31,135</a:t>
                      </a:r>
                      <a:endParaRPr lang="en-US" altLang="ja-JP" sz="12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r>
              <a:tr h="192476">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200" u="none" strike="noStrike" dirty="0">
                          <a:effectLst/>
                          <a:latin typeface="HGPｺﾞｼｯｸM" panose="020B0600000000000000" pitchFamily="50" charset="-128"/>
                          <a:ea typeface="HGPｺﾞｼｯｸM" panose="020B0600000000000000" pitchFamily="50" charset="-128"/>
                        </a:rPr>
                        <a:t>地震火災</a:t>
                      </a:r>
                      <a:endPar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200" u="none" strike="noStrike" dirty="0">
                          <a:effectLst/>
                          <a:latin typeface="HGPｺﾞｼｯｸM" panose="020B0600000000000000" pitchFamily="50" charset="-128"/>
                          <a:ea typeface="HGPｺﾞｼｯｸM" panose="020B0600000000000000" pitchFamily="50" charset="-128"/>
                        </a:rPr>
                        <a:t>61,473</a:t>
                      </a:r>
                      <a:endParaRPr lang="en-US" altLang="ja-JP" sz="12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r>
              <a:tr h="192476">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200" u="none" strike="noStrike" dirty="0">
                          <a:effectLst/>
                          <a:latin typeface="HGPｺﾞｼｯｸM" panose="020B0600000000000000" pitchFamily="50" charset="-128"/>
                          <a:ea typeface="HGPｺﾞｼｯｸM" panose="020B0600000000000000" pitchFamily="50" charset="-128"/>
                        </a:rPr>
                        <a:t>急傾斜地</a:t>
                      </a:r>
                      <a:endPar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200" u="none" strike="noStrike" dirty="0">
                          <a:effectLst/>
                          <a:latin typeface="HGPｺﾞｼｯｸM" panose="020B0600000000000000" pitchFamily="50" charset="-128"/>
                          <a:ea typeface="HGPｺﾞｼｯｸM" panose="020B0600000000000000" pitchFamily="50" charset="-128"/>
                        </a:rPr>
                        <a:t>79</a:t>
                      </a:r>
                      <a:endParaRPr lang="en-US" altLang="ja-JP" sz="12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r>
              <a:tr h="200098">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fontAlgn="ctr"/>
                      <a:r>
                        <a:rPr lang="ja-JP" altLang="en-US" sz="1200" u="none" strike="noStrike" dirty="0">
                          <a:effectLst/>
                          <a:latin typeface="HGPｺﾞｼｯｸM" panose="020B0600000000000000" pitchFamily="50" charset="-128"/>
                          <a:ea typeface="HGPｺﾞｼｯｸM" panose="020B0600000000000000" pitchFamily="50" charset="-128"/>
                        </a:rPr>
                        <a:t>参考</a:t>
                      </a:r>
                      <a:endPar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zh-CN" altLang="en-US" sz="1200" u="none" strike="noStrike">
                          <a:effectLst/>
                          <a:latin typeface="HGPｺﾞｼｯｸM" panose="020B0600000000000000" pitchFamily="50" charset="-128"/>
                          <a:ea typeface="HGPｺﾞｼｯｸM" panose="020B0600000000000000" pitchFamily="50" charset="-128"/>
                        </a:rPr>
                        <a:t>大阪府建物総数</a:t>
                      </a:r>
                      <a:endParaRPr lang="zh-CN" altLang="en-US" sz="12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fontAlgn="ctr"/>
                      <a:r>
                        <a:rPr lang="en-US" altLang="ja-JP" sz="1200" u="none" strike="noStrike" dirty="0">
                          <a:effectLst/>
                          <a:latin typeface="HGPｺﾞｼｯｸM" panose="020B0600000000000000" pitchFamily="50" charset="-128"/>
                          <a:ea typeface="HGPｺﾞｼｯｸM" panose="020B0600000000000000" pitchFamily="50" charset="-128"/>
                        </a:rPr>
                        <a:t>2,530,162</a:t>
                      </a:r>
                      <a:endParaRPr lang="en-US" altLang="ja-JP" sz="12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9525" marR="9525" marT="9528" marB="0" anchor="ct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585283779"/>
              </p:ext>
            </p:extLst>
          </p:nvPr>
        </p:nvGraphicFramePr>
        <p:xfrm>
          <a:off x="581270" y="1493973"/>
          <a:ext cx="3818189" cy="2180093"/>
        </p:xfrm>
        <a:graphic>
          <a:graphicData uri="http://schemas.openxmlformats.org/drawingml/2006/table">
            <a:tbl>
              <a:tblPr>
                <a:tableStyleId>{5DA37D80-6434-44D0-A028-1B22A696006F}</a:tableStyleId>
              </a:tblPr>
              <a:tblGrid>
                <a:gridCol w="474384"/>
                <a:gridCol w="536969"/>
                <a:gridCol w="1761836"/>
                <a:gridCol w="1045000"/>
              </a:tblGrid>
              <a:tr h="233614">
                <a:tc gridSpan="3">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zh-TW" altLang="en-US" sz="1100" u="none" strike="noStrike" dirty="0">
                          <a:effectLst/>
                          <a:latin typeface="HGPｺﾞｼｯｸM" panose="020B0600000000000000" pitchFamily="50" charset="-128"/>
                          <a:ea typeface="HGPｺﾞｼｯｸM" panose="020B0600000000000000" pitchFamily="50" charset="-128"/>
                        </a:rPr>
                        <a:t>項　　</a:t>
                      </a:r>
                      <a:r>
                        <a:rPr lang="zh-TW" altLang="en-US" sz="1100" u="none" strike="noStrike" dirty="0" smtClean="0">
                          <a:effectLst/>
                          <a:latin typeface="HGPｺﾞｼｯｸM" panose="020B0600000000000000" pitchFamily="50" charset="-128"/>
                          <a:ea typeface="HGPｺﾞｼｯｸM" panose="020B0600000000000000" pitchFamily="50" charset="-128"/>
                        </a:rPr>
                        <a:t>目</a:t>
                      </a:r>
                      <a:endParaRPr lang="zh-TW"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zh-TW" altLang="en-US" sz="1100" u="none" strike="noStrike" dirty="0" smtClean="0">
                          <a:effectLst/>
                          <a:latin typeface="HGPｺﾞｼｯｸM" panose="020B0600000000000000" pitchFamily="50" charset="-128"/>
                          <a:ea typeface="HGPｺﾞｼｯｸM" panose="020B0600000000000000" pitchFamily="50" charset="-128"/>
                        </a:rPr>
                        <a:t>大阪府推計</a:t>
                      </a:r>
                      <a:endParaRPr lang="zh-TW"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solidFill>
                      <a:schemeClr val="accent2">
                        <a:lumMod val="60000"/>
                        <a:lumOff val="40000"/>
                      </a:schemeClr>
                    </a:solidFill>
                  </a:tcPr>
                </a:tc>
              </a:tr>
              <a:tr h="177394">
                <a:tc row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ja-JP" altLang="en-US" sz="1100" u="none" strike="noStrike" dirty="0">
                          <a:effectLst/>
                          <a:latin typeface="HGPｺﾞｼｯｸM" panose="020B0600000000000000" pitchFamily="50" charset="-128"/>
                          <a:ea typeface="HGPｺﾞｼｯｸM" panose="020B0600000000000000" pitchFamily="50" charset="-128"/>
                        </a:rPr>
                        <a:t>総数</a:t>
                      </a:r>
                      <a:endParaRPr lang="ja-JP"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100" u="none" strike="noStrike" dirty="0">
                          <a:effectLst/>
                          <a:latin typeface="HGPｺﾞｼｯｸM" panose="020B0600000000000000" pitchFamily="50" charset="-128"/>
                          <a:ea typeface="HGPｺﾞｼｯｸM" panose="020B0600000000000000" pitchFamily="50" charset="-128"/>
                        </a:rPr>
                        <a:t>≪早期避難率が低い場合≫</a:t>
                      </a:r>
                      <a:endParaRPr lang="ja-JP"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100" u="none" strike="noStrike" dirty="0" smtClean="0">
                          <a:effectLst/>
                          <a:latin typeface="HGPｺﾞｼｯｸM" panose="020B0600000000000000" pitchFamily="50" charset="-128"/>
                          <a:ea typeface="HGPｺﾞｼｯｸM" panose="020B0600000000000000" pitchFamily="50" charset="-128"/>
                        </a:rPr>
                        <a:t>133,891</a:t>
                      </a:r>
                      <a:endParaRPr lang="en-US" altLang="ja-JP" sz="11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7394">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100" u="none" strike="noStrike" dirty="0" smtClean="0">
                          <a:effectLst/>
                          <a:latin typeface="HGPｺﾞｼｯｸM" panose="020B0600000000000000" pitchFamily="50" charset="-128"/>
                          <a:ea typeface="HGPｺﾞｼｯｸM" panose="020B0600000000000000" pitchFamily="50" charset="-128"/>
                        </a:rPr>
                        <a:t>≪避難が迅速な場合≫</a:t>
                      </a:r>
                      <a:endParaRPr lang="ja-JP"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100" u="none" strike="noStrike" dirty="0" smtClean="0">
                          <a:effectLst/>
                          <a:latin typeface="HGPｺﾞｼｯｸM" panose="020B0600000000000000" pitchFamily="50" charset="-128"/>
                          <a:ea typeface="HGPｺﾞｼｯｸM" panose="020B0600000000000000" pitchFamily="50" charset="-128"/>
                        </a:rPr>
                        <a:t>8,806</a:t>
                      </a:r>
                      <a:endParaRPr lang="en-US" altLang="ja-JP" sz="11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7394">
                <a:tc rowSpan="7">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000" u="none" strike="noStrike" dirty="0">
                          <a:effectLst/>
                          <a:latin typeface="HGPｺﾞｼｯｸM" panose="020B0600000000000000" pitchFamily="50" charset="-128"/>
                          <a:ea typeface="HGPｺﾞｼｯｸM" panose="020B0600000000000000" pitchFamily="50" charset="-128"/>
                        </a:rPr>
                        <a:t>　</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100" u="none" strike="noStrike" dirty="0">
                          <a:effectLst/>
                          <a:latin typeface="HGPｺﾞｼｯｸM" panose="020B0600000000000000" pitchFamily="50" charset="-128"/>
                          <a:ea typeface="HGPｺﾞｼｯｸM" panose="020B0600000000000000" pitchFamily="50" charset="-128"/>
                        </a:rPr>
                        <a:t>揺れ </a:t>
                      </a:r>
                      <a:r>
                        <a:rPr lang="en-US" altLang="ja-JP" sz="1100" u="none" strike="noStrike" dirty="0">
                          <a:effectLst/>
                          <a:latin typeface="HGPｺﾞｼｯｸM" panose="020B0600000000000000" pitchFamily="50" charset="-128"/>
                          <a:ea typeface="HGPｺﾞｼｯｸM" panose="020B0600000000000000" pitchFamily="50" charset="-128"/>
                        </a:rPr>
                        <a:t>[</a:t>
                      </a:r>
                      <a:r>
                        <a:rPr lang="ja-JP" altLang="en-US" sz="1100" u="none" strike="noStrike" dirty="0">
                          <a:effectLst/>
                          <a:latin typeface="HGPｺﾞｼｯｸM" panose="020B0600000000000000" pitchFamily="50" charset="-128"/>
                          <a:ea typeface="HGPｺﾞｼｯｸM" panose="020B0600000000000000" pitchFamily="50" charset="-128"/>
                        </a:rPr>
                        <a:t>建物倒壊</a:t>
                      </a:r>
                      <a:r>
                        <a:rPr lang="en-US" altLang="ja-JP" sz="1100" u="none" strike="noStrike" dirty="0">
                          <a:effectLst/>
                          <a:latin typeface="HGPｺﾞｼｯｸM" panose="020B0600000000000000" pitchFamily="50" charset="-128"/>
                          <a:ea typeface="HGPｺﾞｼｯｸM" panose="020B0600000000000000" pitchFamily="50" charset="-128"/>
                        </a:rPr>
                        <a:t>]</a:t>
                      </a:r>
                      <a:endParaRPr lang="en-US" altLang="ja-JP"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100" u="none" strike="noStrike" dirty="0" smtClean="0">
                          <a:effectLst/>
                          <a:latin typeface="HGPｺﾞｼｯｸM" panose="020B0600000000000000" pitchFamily="50" charset="-128"/>
                          <a:ea typeface="HGPｺﾞｼｯｸM" panose="020B0600000000000000" pitchFamily="50" charset="-128"/>
                        </a:rPr>
                        <a:t>735</a:t>
                      </a:r>
                      <a:endParaRPr lang="en-US" altLang="ja-JP" sz="11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7394">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en-US" altLang="ja-JP" sz="900" u="none" strike="noStrike" dirty="0">
                          <a:effectLst/>
                          <a:latin typeface="HGPｺﾞｼｯｸM" panose="020B0600000000000000" pitchFamily="50" charset="-128"/>
                          <a:ea typeface="HGPｺﾞｼｯｸM" panose="020B0600000000000000" pitchFamily="50" charset="-128"/>
                        </a:rPr>
                        <a:t>(</a:t>
                      </a:r>
                      <a:r>
                        <a:rPr lang="ja-JP" altLang="en-US" sz="900" u="none" strike="noStrike" dirty="0">
                          <a:effectLst/>
                          <a:latin typeface="HGPｺﾞｼｯｸM" panose="020B0600000000000000" pitchFamily="50" charset="-128"/>
                          <a:ea typeface="HGPｺﾞｼｯｸM" panose="020B0600000000000000" pitchFamily="50" charset="-128"/>
                        </a:rPr>
                        <a:t>内、屋内収用物移動・転倒・屋内落下物</a:t>
                      </a:r>
                      <a:r>
                        <a:rPr lang="en-US" altLang="ja-JP" sz="900" u="none" strike="noStrike" dirty="0">
                          <a:effectLst/>
                          <a:latin typeface="HGPｺﾞｼｯｸM" panose="020B0600000000000000" pitchFamily="50" charset="-128"/>
                          <a:ea typeface="HGPｺﾞｼｯｸM" panose="020B0600000000000000" pitchFamily="50" charset="-128"/>
                        </a:rPr>
                        <a:t>)</a:t>
                      </a:r>
                      <a:endParaRPr lang="en-US" altLang="ja-JP" sz="9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100" u="none" strike="noStrike" dirty="0">
                          <a:effectLst/>
                          <a:latin typeface="HGPｺﾞｼｯｸM" panose="020B0600000000000000" pitchFamily="50" charset="-128"/>
                          <a:ea typeface="HGPｺﾞｼｯｸM" panose="020B0600000000000000" pitchFamily="50" charset="-128"/>
                        </a:rPr>
                        <a:t>(136)</a:t>
                      </a:r>
                      <a:endParaRPr lang="en-US" altLang="ja-JP"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7394">
                <a:tc vMerge="1">
                  <a:txBody>
                    <a:bodyPr/>
                    <a:lstStyle/>
                    <a:p>
                      <a:endParaRPr kumimoji="1" lang="ja-JP" altLang="en-US"/>
                    </a:p>
                  </a:txBody>
                  <a:tcPr/>
                </a:tc>
                <a:tc row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ja-JP" altLang="en-US" sz="1100" u="none" strike="noStrike" dirty="0">
                          <a:effectLst/>
                          <a:latin typeface="HGPｺﾞｼｯｸM" panose="020B0600000000000000" pitchFamily="50" charset="-128"/>
                          <a:ea typeface="HGPｺﾞｼｯｸM" panose="020B0600000000000000" pitchFamily="50" charset="-128"/>
                        </a:rPr>
                        <a:t>津波</a:t>
                      </a:r>
                      <a:endParaRPr lang="ja-JP"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zh-TW" altLang="en-US" sz="1100" u="none" strike="noStrike" dirty="0">
                          <a:effectLst/>
                          <a:latin typeface="HGPｺﾞｼｯｸM" panose="020B0600000000000000" pitchFamily="50" charset="-128"/>
                          <a:ea typeface="HGPｺﾞｼｯｸM" panose="020B0600000000000000" pitchFamily="50" charset="-128"/>
                        </a:rPr>
                        <a:t>早期避難率低</a:t>
                      </a:r>
                      <a:endParaRPr lang="zh-TW"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100" u="none" strike="noStrike" dirty="0">
                          <a:effectLst/>
                          <a:latin typeface="HGPｺﾞｼｯｸM" panose="020B0600000000000000" pitchFamily="50" charset="-128"/>
                          <a:ea typeface="HGPｺﾞｼｯｸM" panose="020B0600000000000000" pitchFamily="50" charset="-128"/>
                        </a:rPr>
                        <a:t>132,967</a:t>
                      </a:r>
                      <a:endParaRPr lang="en-US" altLang="ja-JP" sz="11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7394">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100" u="none" strike="noStrike">
                          <a:effectLst/>
                          <a:latin typeface="HGPｺﾞｼｯｸM" panose="020B0600000000000000" pitchFamily="50" charset="-128"/>
                          <a:ea typeface="HGPｺﾞｼｯｸM" panose="020B0600000000000000" pitchFamily="50" charset="-128"/>
                        </a:rPr>
                        <a:t>避難迅速化</a:t>
                      </a:r>
                      <a:endParaRPr lang="ja-JP" altLang="en-US" sz="11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100" u="none" strike="noStrike" dirty="0">
                          <a:effectLst/>
                          <a:latin typeface="HGPｺﾞｼｯｸM" panose="020B0600000000000000" pitchFamily="50" charset="-128"/>
                          <a:ea typeface="HGPｺﾞｼｯｸM" panose="020B0600000000000000" pitchFamily="50" charset="-128"/>
                        </a:rPr>
                        <a:t>7,882</a:t>
                      </a:r>
                      <a:endParaRPr lang="en-US" altLang="ja-JP" sz="11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6423">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ja-JP" altLang="en-US" sz="1100" u="none" strike="noStrike" dirty="0">
                          <a:effectLst/>
                          <a:latin typeface="HGPｺﾞｼｯｸM" panose="020B0600000000000000" pitchFamily="50" charset="-128"/>
                          <a:ea typeface="HGPｺﾞｼｯｸM" panose="020B0600000000000000" pitchFamily="50" charset="-128"/>
                        </a:rPr>
                        <a:t>地震火災</a:t>
                      </a:r>
                      <a:endParaRPr lang="ja-JP"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100" u="none" strike="noStrike" dirty="0">
                          <a:effectLst/>
                          <a:latin typeface="HGPｺﾞｼｯｸM" panose="020B0600000000000000" pitchFamily="50" charset="-128"/>
                          <a:ea typeface="HGPｺﾞｼｯｸM" panose="020B0600000000000000" pitchFamily="50" charset="-128"/>
                        </a:rPr>
                        <a:t>176</a:t>
                      </a:r>
                      <a:endParaRPr lang="en-US" altLang="ja-JP" sz="11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6423">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ja-JP" altLang="en-US" sz="1100" u="none" strike="noStrike" dirty="0">
                          <a:effectLst/>
                          <a:latin typeface="HGPｺﾞｼｯｸM" panose="020B0600000000000000" pitchFamily="50" charset="-128"/>
                          <a:ea typeface="HGPｺﾞｼｯｸM" panose="020B0600000000000000" pitchFamily="50" charset="-128"/>
                        </a:rPr>
                        <a:t>急傾斜地</a:t>
                      </a:r>
                      <a:endParaRPr lang="ja-JP"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100" u="none" strike="noStrike" dirty="0">
                          <a:effectLst/>
                          <a:latin typeface="HGPｺﾞｼｯｸM" panose="020B0600000000000000" pitchFamily="50" charset="-128"/>
                          <a:ea typeface="HGPｺﾞｼｯｸM" panose="020B0600000000000000" pitchFamily="50" charset="-128"/>
                        </a:rPr>
                        <a:t>2</a:t>
                      </a:r>
                      <a:endParaRPr lang="en-US" altLang="ja-JP" sz="11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6423">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ja-JP" altLang="en-US" sz="900" u="none" strike="noStrike" dirty="0">
                          <a:effectLst/>
                          <a:latin typeface="HGPｺﾞｼｯｸM" panose="020B0600000000000000" pitchFamily="50" charset="-128"/>
                          <a:ea typeface="HGPｺﾞｼｯｸM" panose="020B0600000000000000" pitchFamily="50" charset="-128"/>
                        </a:rPr>
                        <a:t>ブロック塀、自動販売機等の転倒、屋外落下物</a:t>
                      </a:r>
                      <a:endParaRPr lang="ja-JP" altLang="en-US" sz="9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rtl="0" fontAlgn="ctr"/>
                      <a:r>
                        <a:rPr lang="en-US" altLang="ja-JP" sz="1100" u="none" strike="noStrike">
                          <a:effectLst/>
                          <a:latin typeface="HGPｺﾞｼｯｸM" panose="020B0600000000000000" pitchFamily="50" charset="-128"/>
                          <a:ea typeface="HGPｺﾞｼｯｸM" panose="020B0600000000000000" pitchFamily="50" charset="-128"/>
                        </a:rPr>
                        <a:t>11</a:t>
                      </a:r>
                      <a:endParaRPr lang="en-US" altLang="ja-JP" sz="1100" b="1"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6423">
                <a:tc row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fontAlgn="ctr"/>
                      <a:r>
                        <a:rPr lang="ja-JP" altLang="en-US" sz="1100" u="none" strike="noStrike" dirty="0" smtClean="0">
                          <a:effectLst/>
                          <a:latin typeface="HGPｺﾞｼｯｸM" panose="020B0600000000000000" pitchFamily="50" charset="-128"/>
                          <a:ea typeface="HGPｺﾞｼｯｸM" panose="020B0600000000000000" pitchFamily="50" charset="-128"/>
                        </a:rPr>
                        <a:t>参考　</a:t>
                      </a:r>
                      <a:endParaRPr lang="ja-JP"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fontAlgn="ctr"/>
                      <a:r>
                        <a:rPr lang="zh-TW" altLang="en-US" sz="1100" u="none" strike="noStrike" dirty="0">
                          <a:effectLst/>
                          <a:latin typeface="HGPｺﾞｼｯｸM" panose="020B0600000000000000" pitchFamily="50" charset="-128"/>
                          <a:ea typeface="HGPｺﾞｼｯｸM" panose="020B0600000000000000" pitchFamily="50" charset="-128"/>
                        </a:rPr>
                        <a:t>大阪府　夜間人口</a:t>
                      </a:r>
                      <a:endParaRPr lang="zh-TW"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fontAlgn="ctr"/>
                      <a:r>
                        <a:rPr lang="en-US" altLang="ja-JP" sz="1100" u="none" strike="noStrike" dirty="0">
                          <a:effectLst/>
                          <a:latin typeface="HGPｺﾞｼｯｸM" panose="020B0600000000000000" pitchFamily="50" charset="-128"/>
                          <a:ea typeface="HGPｺﾞｼｯｸM" panose="020B0600000000000000" pitchFamily="50" charset="-128"/>
                        </a:rPr>
                        <a:t>8,865,245 </a:t>
                      </a:r>
                      <a:endParaRPr lang="en-US" altLang="ja-JP"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r h="176423">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fontAlgn="ctr"/>
                      <a:r>
                        <a:rPr lang="ja-JP" altLang="en-US" sz="1100" u="none" strike="noStrike" dirty="0" smtClean="0">
                          <a:effectLst/>
                          <a:latin typeface="HGPｺﾞｼｯｸM" panose="020B0600000000000000" pitchFamily="50" charset="-128"/>
                          <a:ea typeface="HGPｺﾞｼｯｸM" panose="020B0600000000000000" pitchFamily="50" charset="-128"/>
                        </a:rPr>
                        <a:t>　　</a:t>
                      </a:r>
                      <a:r>
                        <a:rPr lang="en-US" altLang="ja-JP" sz="1100" u="none" strike="noStrike" dirty="0" smtClean="0">
                          <a:effectLst/>
                          <a:latin typeface="HGPｺﾞｼｯｸM" panose="020B0600000000000000" pitchFamily="50" charset="-128"/>
                          <a:ea typeface="HGPｺﾞｼｯｸM" panose="020B0600000000000000" pitchFamily="50" charset="-128"/>
                        </a:rPr>
                        <a:t>〃</a:t>
                      </a:r>
                      <a:r>
                        <a:rPr lang="ja-JP" altLang="en-US" sz="1100" u="none" strike="noStrike" dirty="0" smtClean="0">
                          <a:effectLst/>
                          <a:latin typeface="HGPｺﾞｼｯｸM" panose="020B0600000000000000" pitchFamily="50" charset="-128"/>
                          <a:ea typeface="HGPｺﾞｼｯｸM" panose="020B0600000000000000" pitchFamily="50" charset="-128"/>
                        </a:rPr>
                        <a:t>　　昼間</a:t>
                      </a:r>
                      <a:r>
                        <a:rPr lang="ja-JP" altLang="en-US" sz="1100" u="none" strike="noStrike" dirty="0">
                          <a:effectLst/>
                          <a:latin typeface="HGPｺﾞｼｯｸM" panose="020B0600000000000000" pitchFamily="50" charset="-128"/>
                          <a:ea typeface="HGPｺﾞｼｯｸM" panose="020B0600000000000000" pitchFamily="50" charset="-128"/>
                        </a:rPr>
                        <a:t>人口</a:t>
                      </a:r>
                      <a:endParaRPr lang="ja-JP" altLang="en-US"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r" fontAlgn="ctr"/>
                      <a:r>
                        <a:rPr lang="en-US" altLang="ja-JP" sz="1100" u="none" strike="noStrike" dirty="0">
                          <a:effectLst/>
                          <a:latin typeface="HGPｺﾞｼｯｸM" panose="020B0600000000000000" pitchFamily="50" charset="-128"/>
                          <a:ea typeface="HGPｺﾞｼｯｸM" panose="020B0600000000000000" pitchFamily="50" charset="-128"/>
                        </a:rPr>
                        <a:t>9,280,560 </a:t>
                      </a:r>
                      <a:endParaRPr lang="en-US" altLang="ja-JP" sz="11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8784" marR="8784" marT="8783" marB="0" anchor="ctr"/>
                </a:tc>
              </a:tr>
            </a:tbl>
          </a:graphicData>
        </a:graphic>
      </p:graphicFrame>
      <p:sp>
        <p:nvSpPr>
          <p:cNvPr id="7" name="タイトル 1"/>
          <p:cNvSpPr>
            <a:spLocks/>
          </p:cNvSpPr>
          <p:nvPr/>
        </p:nvSpPr>
        <p:spPr bwMode="auto">
          <a:xfrm>
            <a:off x="4501751" y="1269666"/>
            <a:ext cx="2922467"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050" dirty="0" smtClean="0">
                <a:latin typeface="HGPｺﾞｼｯｸM" panose="020B0600000000000000" pitchFamily="50" charset="-128"/>
                <a:ea typeface="HGPｺﾞｼｯｸM" panose="020B0600000000000000" pitchFamily="50" charset="-128"/>
              </a:rPr>
              <a:t>南海トラフ巨大地震等による建物</a:t>
            </a:r>
            <a:r>
              <a:rPr lang="ja-JP" altLang="en-US" sz="1050" dirty="0">
                <a:latin typeface="HGPｺﾞｼｯｸM" panose="020B0600000000000000" pitchFamily="50" charset="-128"/>
                <a:ea typeface="HGPｺﾞｼｯｸM" panose="020B0600000000000000" pitchFamily="50" charset="-128"/>
              </a:rPr>
              <a:t>被害（全壊）</a:t>
            </a:r>
          </a:p>
        </p:txBody>
      </p:sp>
      <p:grpSp>
        <p:nvGrpSpPr>
          <p:cNvPr id="19" name="グループ化 18"/>
          <p:cNvGrpSpPr/>
          <p:nvPr/>
        </p:nvGrpSpPr>
        <p:grpSpPr>
          <a:xfrm>
            <a:off x="2299687" y="3849515"/>
            <a:ext cx="2266290" cy="3072390"/>
            <a:chOff x="6699426" y="524059"/>
            <a:chExt cx="2635106" cy="3877433"/>
          </a:xfrm>
        </p:grpSpPr>
        <p:pic>
          <p:nvPicPr>
            <p:cNvPr id="17" name="Picture 2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99426" y="730076"/>
              <a:ext cx="2635106" cy="3671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テキスト ボックス 17"/>
            <p:cNvSpPr txBox="1"/>
            <p:nvPr/>
          </p:nvSpPr>
          <p:spPr>
            <a:xfrm>
              <a:off x="7561164" y="524059"/>
              <a:ext cx="1404552" cy="253916"/>
            </a:xfrm>
            <a:prstGeom prst="rect">
              <a:avLst/>
            </a:prstGeom>
            <a:noFill/>
          </p:spPr>
          <p:txBody>
            <a:bodyPr wrap="none" rtlCol="0">
              <a:spAutoFit/>
            </a:bodyPr>
            <a:lstStyle/>
            <a:p>
              <a:r>
                <a:rPr lang="ja-JP" altLang="en-US" sz="1050" dirty="0" smtClean="0">
                  <a:latin typeface="HGPｺﾞｼｯｸM" panose="020B0600000000000000" pitchFamily="50" charset="-128"/>
                  <a:ea typeface="HGPｺﾞｼｯｸM" panose="020B0600000000000000" pitchFamily="50" charset="-128"/>
                </a:rPr>
                <a:t>火災による</a:t>
              </a:r>
              <a:r>
                <a:rPr kumimoji="1" lang="ja-JP" altLang="en-US" sz="1050" dirty="0" smtClean="0">
                  <a:latin typeface="HGPｺﾞｼｯｸM" panose="020B0600000000000000" pitchFamily="50" charset="-128"/>
                  <a:ea typeface="HGPｺﾞｼｯｸM" panose="020B0600000000000000" pitchFamily="50" charset="-128"/>
                </a:rPr>
                <a:t>全壊率（</a:t>
              </a:r>
              <a:r>
                <a:rPr kumimoji="1" lang="en-US" altLang="ja-JP" sz="1050" dirty="0" smtClean="0">
                  <a:latin typeface="HGPｺﾞｼｯｸM" panose="020B0600000000000000" pitchFamily="50" charset="-128"/>
                  <a:ea typeface="HGPｺﾞｼｯｸM" panose="020B0600000000000000" pitchFamily="50" charset="-128"/>
                </a:rPr>
                <a:t>%</a:t>
              </a:r>
              <a:r>
                <a:rPr kumimoji="1" lang="ja-JP" altLang="en-US" sz="1050" dirty="0" smtClean="0">
                  <a:latin typeface="HGPｺﾞｼｯｸM" panose="020B0600000000000000" pitchFamily="50" charset="-128"/>
                  <a:ea typeface="HGPｺﾞｼｯｸM" panose="020B0600000000000000" pitchFamily="50" charset="-128"/>
                </a:rPr>
                <a:t>）</a:t>
              </a:r>
              <a:endParaRPr kumimoji="1" lang="ja-JP" altLang="en-US" sz="1050" dirty="0">
                <a:latin typeface="HGPｺﾞｼｯｸM" panose="020B0600000000000000" pitchFamily="50" charset="-128"/>
                <a:ea typeface="HGPｺﾞｼｯｸM" panose="020B0600000000000000" pitchFamily="50" charset="-128"/>
              </a:endParaRPr>
            </a:p>
          </p:txBody>
        </p:sp>
      </p:grpSp>
      <p:grpSp>
        <p:nvGrpSpPr>
          <p:cNvPr id="15" name="グループ化 14"/>
          <p:cNvGrpSpPr/>
          <p:nvPr/>
        </p:nvGrpSpPr>
        <p:grpSpPr>
          <a:xfrm>
            <a:off x="4384776" y="3823155"/>
            <a:ext cx="2561453" cy="3134236"/>
            <a:chOff x="5680792" y="3929186"/>
            <a:chExt cx="1913381" cy="2815934"/>
          </a:xfrm>
        </p:grpSpPr>
        <p:pic>
          <p:nvPicPr>
            <p:cNvPr id="8" name="Picture 2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0792" y="4057064"/>
              <a:ext cx="1913381" cy="2688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6054969" y="3929186"/>
              <a:ext cx="1539204" cy="253916"/>
            </a:xfrm>
            <a:prstGeom prst="rect">
              <a:avLst/>
            </a:prstGeom>
            <a:noFill/>
          </p:spPr>
          <p:txBody>
            <a:bodyPr wrap="none" rtlCol="0">
              <a:spAutoFit/>
            </a:bodyPr>
            <a:lstStyle/>
            <a:p>
              <a:r>
                <a:rPr kumimoji="1" lang="ja-JP" altLang="en-US" sz="1050" dirty="0" smtClean="0">
                  <a:latin typeface="HGPｺﾞｼｯｸM" panose="020B0600000000000000" pitchFamily="50" charset="-128"/>
                  <a:ea typeface="HGPｺﾞｼｯｸM" panose="020B0600000000000000" pitchFamily="50" charset="-128"/>
                </a:rPr>
                <a:t>液状化による全壊率（</a:t>
              </a:r>
              <a:r>
                <a:rPr kumimoji="1" lang="en-US" altLang="ja-JP" sz="1050" dirty="0" smtClean="0">
                  <a:latin typeface="HGPｺﾞｼｯｸM" panose="020B0600000000000000" pitchFamily="50" charset="-128"/>
                  <a:ea typeface="HGPｺﾞｼｯｸM" panose="020B0600000000000000" pitchFamily="50" charset="-128"/>
                </a:rPr>
                <a:t>%</a:t>
              </a:r>
              <a:r>
                <a:rPr kumimoji="1" lang="ja-JP" altLang="en-US" sz="1050" dirty="0" smtClean="0">
                  <a:latin typeface="HGPｺﾞｼｯｸM" panose="020B0600000000000000" pitchFamily="50" charset="-128"/>
                  <a:ea typeface="HGPｺﾞｼｯｸM" panose="020B0600000000000000" pitchFamily="50" charset="-128"/>
                </a:rPr>
                <a:t>）</a:t>
              </a:r>
              <a:endParaRPr kumimoji="1" lang="ja-JP" altLang="en-US" sz="1050" dirty="0">
                <a:latin typeface="HGPｺﾞｼｯｸM" panose="020B0600000000000000" pitchFamily="50" charset="-128"/>
                <a:ea typeface="HGPｺﾞｼｯｸM" panose="020B0600000000000000" pitchFamily="50" charset="-128"/>
              </a:endParaRPr>
            </a:p>
          </p:txBody>
        </p:sp>
      </p:grpSp>
      <p:grpSp>
        <p:nvGrpSpPr>
          <p:cNvPr id="16" name="グループ化 15"/>
          <p:cNvGrpSpPr/>
          <p:nvPr/>
        </p:nvGrpSpPr>
        <p:grpSpPr>
          <a:xfrm>
            <a:off x="6685798" y="3830505"/>
            <a:ext cx="2494714" cy="3091400"/>
            <a:chOff x="4932040" y="4001725"/>
            <a:chExt cx="1846642" cy="2743395"/>
          </a:xfrm>
        </p:grpSpPr>
        <p:sp>
          <p:nvSpPr>
            <p:cNvPr id="12" name="テキスト ボックス 11"/>
            <p:cNvSpPr txBox="1"/>
            <p:nvPr/>
          </p:nvSpPr>
          <p:spPr>
            <a:xfrm>
              <a:off x="5292080" y="4001725"/>
              <a:ext cx="1404552" cy="253916"/>
            </a:xfrm>
            <a:prstGeom prst="rect">
              <a:avLst/>
            </a:prstGeom>
            <a:noFill/>
          </p:spPr>
          <p:txBody>
            <a:bodyPr wrap="none" rtlCol="0">
              <a:spAutoFit/>
            </a:bodyPr>
            <a:lstStyle/>
            <a:p>
              <a:r>
                <a:rPr kumimoji="1" lang="ja-JP" altLang="en-US" sz="1050" dirty="0" smtClean="0">
                  <a:latin typeface="HGPｺﾞｼｯｸM" panose="020B0600000000000000" pitchFamily="50" charset="-128"/>
                  <a:ea typeface="HGPｺﾞｼｯｸM" panose="020B0600000000000000" pitchFamily="50" charset="-128"/>
                </a:rPr>
                <a:t>揺れによる全壊率（</a:t>
              </a:r>
              <a:r>
                <a:rPr kumimoji="1" lang="en-US" altLang="ja-JP" sz="1050" dirty="0" smtClean="0">
                  <a:latin typeface="HGPｺﾞｼｯｸM" panose="020B0600000000000000" pitchFamily="50" charset="-128"/>
                  <a:ea typeface="HGPｺﾞｼｯｸM" panose="020B0600000000000000" pitchFamily="50" charset="-128"/>
                </a:rPr>
                <a:t>%</a:t>
              </a:r>
              <a:r>
                <a:rPr kumimoji="1" lang="ja-JP" altLang="en-US" sz="1050" dirty="0" smtClean="0">
                  <a:latin typeface="HGPｺﾞｼｯｸM" panose="020B0600000000000000" pitchFamily="50" charset="-128"/>
                  <a:ea typeface="HGPｺﾞｼｯｸM" panose="020B0600000000000000" pitchFamily="50" charset="-128"/>
                </a:rPr>
                <a:t>）</a:t>
              </a:r>
              <a:endParaRPr kumimoji="1" lang="ja-JP" altLang="en-US" sz="1050" dirty="0">
                <a:latin typeface="HGPｺﾞｼｯｸM" panose="020B0600000000000000" pitchFamily="50" charset="-128"/>
                <a:ea typeface="HGPｺﾞｼｯｸM" panose="020B0600000000000000" pitchFamily="50" charset="-128"/>
              </a:endParaRPr>
            </a:p>
          </p:txBody>
        </p:sp>
        <p:pic>
          <p:nvPicPr>
            <p:cNvPr id="14"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32040" y="4166623"/>
              <a:ext cx="1846642" cy="2578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1" name="グループ化 20"/>
          <p:cNvGrpSpPr/>
          <p:nvPr/>
        </p:nvGrpSpPr>
        <p:grpSpPr>
          <a:xfrm>
            <a:off x="69838" y="3894844"/>
            <a:ext cx="2341921" cy="3027061"/>
            <a:chOff x="0" y="2125663"/>
            <a:chExt cx="2867025" cy="3263900"/>
          </a:xfrm>
        </p:grpSpPr>
        <p:pic>
          <p:nvPicPr>
            <p:cNvPr id="22" name="Picture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125663"/>
              <a:ext cx="2867025" cy="326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813" y="2125663"/>
              <a:ext cx="1020762"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4" name="テキスト ボックス 23"/>
          <p:cNvSpPr txBox="1"/>
          <p:nvPr/>
        </p:nvSpPr>
        <p:spPr>
          <a:xfrm>
            <a:off x="1441760" y="3823156"/>
            <a:ext cx="857927" cy="253916"/>
          </a:xfrm>
          <a:prstGeom prst="rect">
            <a:avLst/>
          </a:prstGeom>
          <a:noFill/>
        </p:spPr>
        <p:txBody>
          <a:bodyPr wrap="none" rtlCol="0">
            <a:spAutoFit/>
          </a:bodyPr>
          <a:lstStyle/>
          <a:p>
            <a:r>
              <a:rPr lang="ja-JP" altLang="en-US" sz="1050" dirty="0" smtClean="0">
                <a:latin typeface="HGPｺﾞｼｯｸM" panose="020B0600000000000000" pitchFamily="50" charset="-128"/>
                <a:ea typeface="HGPｺﾞｼｯｸM" panose="020B0600000000000000" pitchFamily="50" charset="-128"/>
              </a:rPr>
              <a:t>津波浸水深</a:t>
            </a:r>
            <a:endParaRPr kumimoji="1" lang="ja-JP" altLang="en-US" sz="1050" dirty="0">
              <a:latin typeface="HGPｺﾞｼｯｸM" panose="020B0600000000000000" pitchFamily="50" charset="-128"/>
              <a:ea typeface="HGPｺﾞｼｯｸM" panose="020B0600000000000000" pitchFamily="50" charset="-128"/>
            </a:endParaRPr>
          </a:p>
        </p:txBody>
      </p:sp>
      <p:sp>
        <p:nvSpPr>
          <p:cNvPr id="27" name="正方形/長方形 26"/>
          <p:cNvSpPr/>
          <p:nvPr/>
        </p:nvSpPr>
        <p:spPr>
          <a:xfrm>
            <a:off x="4756726" y="3069866"/>
            <a:ext cx="4207762" cy="400110"/>
          </a:xfrm>
          <a:prstGeom prst="rect">
            <a:avLst/>
          </a:prstGeom>
        </p:spPr>
        <p:txBody>
          <a:bodyPr wrap="square">
            <a:spAutoFit/>
          </a:bodyPr>
          <a:lstStyle/>
          <a:p>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大阪府防災会議 「南海トラフ巨大地震災害対策等検討部会」　配付資料 </a:t>
            </a:r>
            <a:endParaRPr lang="en-US" altLang="ja-JP" sz="1000" dirty="0" smtClean="0">
              <a:latin typeface="HGPｺﾞｼｯｸM" panose="020B0600000000000000" pitchFamily="50" charset="-128"/>
              <a:ea typeface="HGPｺﾞｼｯｸM" panose="020B0600000000000000" pitchFamily="50" charset="-128"/>
            </a:endParaRPr>
          </a:p>
          <a:p>
            <a:r>
              <a:rPr lang="en-US" altLang="ja-JP" sz="1000" dirty="0">
                <a:latin typeface="HGPｺﾞｼｯｸM" panose="020B0600000000000000" pitchFamily="50" charset="-128"/>
                <a:ea typeface="HGPｺﾞｼｯｸM" panose="020B0600000000000000" pitchFamily="50" charset="-128"/>
              </a:rPr>
              <a:t> </a:t>
            </a:r>
            <a:r>
              <a:rPr lang="en-US" altLang="ja-JP" sz="1000" dirty="0" smtClean="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a:t>
            </a:r>
            <a:r>
              <a:rPr lang="en-US" altLang="ja-JP" sz="1000" dirty="0" smtClean="0">
                <a:latin typeface="HGPｺﾞｼｯｸM" panose="020B0600000000000000" pitchFamily="50" charset="-128"/>
                <a:ea typeface="HGPｺﾞｼｯｸM" panose="020B0600000000000000" pitchFamily="50" charset="-128"/>
              </a:rPr>
              <a:t>H25</a:t>
            </a:r>
            <a:r>
              <a:rPr lang="ja-JP" altLang="en-US" sz="1000" dirty="0" smtClean="0">
                <a:latin typeface="HGPｺﾞｼｯｸM" panose="020B0600000000000000" pitchFamily="50" charset="-128"/>
                <a:ea typeface="HGPｺﾞｼｯｸM" panose="020B0600000000000000" pitchFamily="50" charset="-128"/>
              </a:rPr>
              <a:t>）より抜粋</a:t>
            </a:r>
            <a:endParaRPr lang="ja-JP" altLang="en-US" sz="1000" dirty="0">
              <a:latin typeface="HGPｺﾞｼｯｸM" panose="020B0600000000000000" pitchFamily="50" charset="-128"/>
              <a:ea typeface="HGPｺﾞｼｯｸM" panose="020B0600000000000000" pitchFamily="50" charset="-128"/>
            </a:endParaRPr>
          </a:p>
        </p:txBody>
      </p:sp>
      <p:sp>
        <p:nvSpPr>
          <p:cNvPr id="29" name="テキスト ボックス 28"/>
          <p:cNvSpPr txBox="1"/>
          <p:nvPr/>
        </p:nvSpPr>
        <p:spPr>
          <a:xfrm>
            <a:off x="69838" y="30556"/>
            <a:ext cx="9031827" cy="461665"/>
          </a:xfrm>
          <a:prstGeom prst="rect">
            <a:avLst/>
          </a:prstGeom>
          <a:solidFill>
            <a:schemeClr val="bg1"/>
          </a:solidFill>
          <a:ln>
            <a:noFill/>
          </a:ln>
        </p:spPr>
        <p:txBody>
          <a:bodyPr wrap="square" rtlCol="0">
            <a:spAutoFit/>
          </a:bodyPr>
          <a:lstStyle/>
          <a:p>
            <a:r>
              <a:rPr lang="ja-JP" altLang="en-US" sz="2400" b="1" dirty="0" smtClean="0">
                <a:latin typeface="HGPｺﾞｼｯｸM" panose="020B0600000000000000" pitchFamily="50" charset="-128"/>
                <a:ea typeface="HGPｺﾞｼｯｸM" panose="020B0600000000000000" pitchFamily="50" charset="-128"/>
              </a:rPr>
              <a:t>　　　　　　　　　消防</a:t>
            </a:r>
            <a:r>
              <a:rPr lang="ja-JP" altLang="en-US" sz="2400" b="1" dirty="0">
                <a:latin typeface="HGPｺﾞｼｯｸM" panose="020B0600000000000000" pitchFamily="50" charset="-128"/>
                <a:ea typeface="HGPｺﾞｼｯｸM" panose="020B0600000000000000" pitchFamily="50" charset="-128"/>
              </a:rPr>
              <a:t>の</a:t>
            </a:r>
            <a:r>
              <a:rPr lang="ja-JP" altLang="en-US" sz="2400" b="1" dirty="0" smtClean="0">
                <a:latin typeface="HGPｺﾞｼｯｸM" panose="020B0600000000000000" pitchFamily="50" charset="-128"/>
                <a:ea typeface="HGPｺﾞｼｯｸM" panose="020B0600000000000000" pitchFamily="50" charset="-128"/>
              </a:rPr>
              <a:t>課題　③大規模災害への対応</a:t>
            </a:r>
            <a:endParaRPr kumimoji="1" lang="en-US" altLang="ja-JP" sz="2400" b="1" dirty="0" smtClean="0">
              <a:latin typeface="HGPｺﾞｼｯｸM" panose="020B0600000000000000" pitchFamily="50" charset="-128"/>
              <a:ea typeface="HGPｺﾞｼｯｸM" panose="020B0600000000000000" pitchFamily="50" charset="-128"/>
            </a:endParaRPr>
          </a:p>
        </p:txBody>
      </p:sp>
      <p:sp>
        <p:nvSpPr>
          <p:cNvPr id="25" name="テキスト ボックス 24"/>
          <p:cNvSpPr txBox="1"/>
          <p:nvPr/>
        </p:nvSpPr>
        <p:spPr>
          <a:xfrm>
            <a:off x="539552" y="592625"/>
            <a:ext cx="8208912" cy="646331"/>
          </a:xfrm>
          <a:prstGeom prst="rect">
            <a:avLst/>
          </a:prstGeom>
          <a:noFill/>
          <a:ln w="3175">
            <a:solidFill>
              <a:schemeClr val="bg1">
                <a:lumMod val="75000"/>
              </a:schemeClr>
            </a:solidFill>
            <a:prstDash val="sysDot"/>
          </a:ln>
        </p:spPr>
        <p:txBody>
          <a:bodyPr wrap="square" rtlCol="0">
            <a:spAutoFit/>
          </a:bodyPr>
          <a:lstStyle/>
          <a:p>
            <a:r>
              <a:rPr lang="ja-JP" altLang="en-US" sz="1200" dirty="0" smtClean="0">
                <a:latin typeface="HGPｺﾞｼｯｸM" panose="020B0600000000000000" pitchFamily="50" charset="-128"/>
                <a:ea typeface="HGPｺﾞｼｯｸM" panose="020B0600000000000000" pitchFamily="50" charset="-128"/>
              </a:rPr>
              <a:t>・ 大阪府域</a:t>
            </a:r>
            <a:r>
              <a:rPr lang="ja-JP" altLang="en-US" sz="1200" dirty="0">
                <a:latin typeface="HGPｺﾞｼｯｸM" panose="020B0600000000000000" pitchFamily="50" charset="-128"/>
                <a:ea typeface="HGPｺﾞｼｯｸM" panose="020B0600000000000000" pitchFamily="50" charset="-128"/>
              </a:rPr>
              <a:t>では、南海トラフ巨大地震等により、人的・建物被害が府域全域にまで及ぶことが想定</a:t>
            </a:r>
            <a:endParaRPr lang="en-US" altLang="ja-JP" sz="1200" dirty="0">
              <a:latin typeface="HGPｺﾞｼｯｸM" panose="020B0600000000000000" pitchFamily="50" charset="-128"/>
              <a:ea typeface="HGPｺﾞｼｯｸM" panose="020B0600000000000000" pitchFamily="50" charset="-128"/>
            </a:endParaRPr>
          </a:p>
          <a:p>
            <a:r>
              <a:rPr lang="ja-JP" altLang="en-US" sz="1200" dirty="0" smtClean="0">
                <a:latin typeface="HGPｺﾞｼｯｸM" panose="020B0600000000000000" pitchFamily="50" charset="-128"/>
                <a:ea typeface="HGPｺﾞｼｯｸM" panose="020B0600000000000000" pitchFamily="50" charset="-128"/>
              </a:rPr>
              <a:t>・ 「</a:t>
            </a:r>
            <a:r>
              <a:rPr lang="ja-JP" altLang="en-US" sz="1200" dirty="0">
                <a:latin typeface="HGPｺﾞｼｯｸM" panose="020B0600000000000000" pitchFamily="50" charset="-128"/>
                <a:ea typeface="HGPｺﾞｼｯｸM" panose="020B0600000000000000" pitchFamily="50" charset="-128"/>
              </a:rPr>
              <a:t>新・大阪府地震防災アクションプラン」に基づき、人的被害・経済被害の大幅な軽減に向け、ハード・ソフト両面から</a:t>
            </a:r>
            <a:r>
              <a:rPr lang="ja-JP" altLang="en-US" sz="1200" dirty="0" smtClean="0">
                <a:latin typeface="HGPｺﾞｼｯｸM" panose="020B0600000000000000" pitchFamily="50" charset="-128"/>
                <a:ea typeface="HGPｺﾞｼｯｸM" panose="020B0600000000000000" pitchFamily="50" charset="-128"/>
              </a:rPr>
              <a:t>の対策を</a:t>
            </a:r>
            <a:endParaRPr lang="en-US" altLang="ja-JP" sz="1200" dirty="0" smtClean="0">
              <a:latin typeface="HGPｺﾞｼｯｸM" panose="020B0600000000000000" pitchFamily="50" charset="-128"/>
              <a:ea typeface="HGPｺﾞｼｯｸM" panose="020B0600000000000000" pitchFamily="50" charset="-128"/>
            </a:endParaRPr>
          </a:p>
          <a:p>
            <a:r>
              <a:rPr lang="ja-JP" altLang="en-US" sz="1200" dirty="0">
                <a:latin typeface="HGPｺﾞｼｯｸM" panose="020B0600000000000000" pitchFamily="50" charset="-128"/>
                <a:ea typeface="HGPｺﾞｼｯｸM" panose="020B0600000000000000" pitchFamily="50" charset="-128"/>
              </a:rPr>
              <a:t>　</a:t>
            </a:r>
            <a:r>
              <a:rPr lang="ja-JP" altLang="en-US" sz="1200" dirty="0" smtClean="0">
                <a:latin typeface="HGPｺﾞｼｯｸM" panose="020B0600000000000000" pitchFamily="50" charset="-128"/>
                <a:ea typeface="HGPｺﾞｼｯｸM" panose="020B0600000000000000" pitchFamily="50" charset="-128"/>
              </a:rPr>
              <a:t>実施中</a:t>
            </a:r>
            <a:r>
              <a:rPr lang="ja-JP" altLang="en-US" sz="1200" dirty="0">
                <a:latin typeface="HGPｺﾞｼｯｸM" panose="020B0600000000000000" pitchFamily="50" charset="-128"/>
                <a:ea typeface="HGPｺﾞｼｯｸM" panose="020B0600000000000000" pitchFamily="50" charset="-128"/>
              </a:rPr>
              <a:t>ではあるが、府民の生命・財産を守るためには、発災直後の迅速な人命救助、消火活動が不可欠</a:t>
            </a:r>
            <a:r>
              <a:rPr kumimoji="1" lang="ja-JP" altLang="en-US" sz="1200" dirty="0" smtClean="0">
                <a:latin typeface="HGPｺﾞｼｯｸM" panose="020B0600000000000000" pitchFamily="50" charset="-128"/>
                <a:ea typeface="HGPｺﾞｼｯｸM" panose="020B0600000000000000" pitchFamily="50" charset="-128"/>
              </a:rPr>
              <a:t>　</a:t>
            </a:r>
            <a:endParaRPr kumimoji="1" lang="ja-JP" altLang="en-US" sz="1200" b="1" dirty="0">
              <a:latin typeface="HGPｺﾞｼｯｸM" panose="020B0600000000000000" pitchFamily="50" charset="-128"/>
              <a:ea typeface="HGPｺﾞｼｯｸM" panose="020B0600000000000000" pitchFamily="50" charset="-128"/>
            </a:endParaRPr>
          </a:p>
        </p:txBody>
      </p:sp>
      <p:sp>
        <p:nvSpPr>
          <p:cNvPr id="26" name="スライド番号プレースホルダー 1"/>
          <p:cNvSpPr>
            <a:spLocks noGrp="1"/>
          </p:cNvSpPr>
          <p:nvPr>
            <p:ph type="sldNum" sz="quarter" idx="12"/>
          </p:nvPr>
        </p:nvSpPr>
        <p:spPr>
          <a:xfrm>
            <a:off x="6857390" y="6520259"/>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19</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3447974" y="1268760"/>
            <a:ext cx="1124026" cy="261610"/>
          </a:xfrm>
          <a:prstGeom prst="rect">
            <a:avLst/>
          </a:prstGeom>
        </p:spPr>
        <p:txBody>
          <a:bodyPr wrap="none">
            <a:spAutoFit/>
          </a:bodyPr>
          <a:lstStyle/>
          <a:p>
            <a:pPr algn="ctr" fontAlgn="ctr"/>
            <a:r>
              <a:rPr lang="zh-TW" altLang="en-US" sz="1100" dirty="0">
                <a:latin typeface="Meiryo UI" panose="020B0604030504040204" pitchFamily="50" charset="-128"/>
                <a:ea typeface="Meiryo UI" panose="020B0604030504040204" pitchFamily="50" charset="-128"/>
                <a:cs typeface="Meiryo UI" panose="020B0604030504040204" pitchFamily="50" charset="-128"/>
              </a:rPr>
              <a:t>　（単位：人）</a:t>
            </a:r>
            <a:endParaRPr lang="zh-TW"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7092279" y="1268760"/>
            <a:ext cx="1124027" cy="261610"/>
          </a:xfrm>
          <a:prstGeom prst="rect">
            <a:avLst/>
          </a:prstGeom>
        </p:spPr>
        <p:txBody>
          <a:bodyPr wrap="none">
            <a:spAutoFit/>
          </a:bodyPr>
          <a:lstStyle/>
          <a:p>
            <a:pPr algn="ctr" fontAlgn="ctr"/>
            <a:r>
              <a:rPr lang="zh-TW" altLang="en-US" sz="1100" dirty="0">
                <a:latin typeface="Meiryo UI" panose="020B0604030504040204" pitchFamily="50" charset="-128"/>
                <a:ea typeface="Meiryo UI" panose="020B0604030504040204" pitchFamily="50" charset="-128"/>
                <a:cs typeface="Meiryo UI" panose="020B0604030504040204" pitchFamily="50" charset="-128"/>
              </a:rPr>
              <a:t>　（単位</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棟</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zh-TW"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6804248" y="44624"/>
            <a:ext cx="2448272" cy="461665"/>
          </a:xfrm>
          <a:prstGeom prst="rect">
            <a:avLst/>
          </a:prstGeom>
        </p:spPr>
        <p:txBody>
          <a:bodyPr wrap="square">
            <a:spAutoFit/>
          </a:bodyPr>
          <a:lstStyle/>
          <a:p>
            <a:r>
              <a:rPr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消防力強化のための勉強会資料</a:t>
            </a:r>
            <a:endParaRPr lang="en-US" altLang="ja-JP" sz="1200" dirty="0" smtClean="0">
              <a:latin typeface="HGPｺﾞｼｯｸM" panose="020B0600000000000000" pitchFamily="50" charset="-128"/>
              <a:ea typeface="HGPｺﾞｼｯｸM" panose="020B0600000000000000" pitchFamily="50" charset="-128"/>
            </a:endParaRPr>
          </a:p>
          <a:p>
            <a:r>
              <a:rPr lang="ja-JP" altLang="en-US" sz="1200" dirty="0">
                <a:latin typeface="HGPｺﾞｼｯｸM" panose="020B0600000000000000" pitchFamily="50" charset="-128"/>
                <a:ea typeface="HGPｺﾞｼｯｸM" panose="020B0600000000000000" pitchFamily="50" charset="-128"/>
              </a:rPr>
              <a:t>　</a:t>
            </a:r>
            <a:r>
              <a:rPr lang="ja-JP" altLang="en-US" sz="1200" dirty="0" smtClean="0">
                <a:latin typeface="HGPｺﾞｼｯｸM" panose="020B0600000000000000" pitchFamily="50" charset="-128"/>
                <a:ea typeface="HGPｺﾞｼｯｸM" panose="020B0600000000000000" pitchFamily="50" charset="-128"/>
              </a:rPr>
              <a:t>　（Ｈ</a:t>
            </a:r>
            <a:r>
              <a:rPr lang="en-US" altLang="ja-JP" sz="1200" dirty="0" smtClean="0">
                <a:latin typeface="HGPｺﾞｼｯｸM" panose="020B0600000000000000" pitchFamily="50" charset="-128"/>
                <a:ea typeface="HGPｺﾞｼｯｸM" panose="020B0600000000000000" pitchFamily="50" charset="-128"/>
              </a:rPr>
              <a:t>28.12.6</a:t>
            </a:r>
            <a:r>
              <a:rPr lang="ja-JP" altLang="en-US" sz="1200" dirty="0" smtClean="0">
                <a:latin typeface="HGPｺﾞｼｯｸM" panose="020B0600000000000000" pitchFamily="50" charset="-128"/>
                <a:ea typeface="HGPｺﾞｼｯｸM" panose="020B0600000000000000" pitchFamily="50" charset="-128"/>
              </a:rPr>
              <a:t>）より抜粋</a:t>
            </a:r>
            <a:endParaRPr lang="ja-JP" altLang="en-US" sz="12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1891051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64" name="Picture 3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682" y="548680"/>
            <a:ext cx="5343830" cy="6362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8" name="表 7"/>
          <p:cNvGraphicFramePr>
            <a:graphicFrameLocks noGrp="1"/>
          </p:cNvGraphicFramePr>
          <p:nvPr>
            <p:extLst>
              <p:ext uri="{D42A27DB-BD31-4B8C-83A1-F6EECF244321}">
                <p14:modId xmlns:p14="http://schemas.microsoft.com/office/powerpoint/2010/main" val="2332717410"/>
              </p:ext>
            </p:extLst>
          </p:nvPr>
        </p:nvGraphicFramePr>
        <p:xfrm>
          <a:off x="251520" y="2780928"/>
          <a:ext cx="3528392" cy="3890076"/>
        </p:xfrm>
        <a:graphic>
          <a:graphicData uri="http://schemas.openxmlformats.org/drawingml/2006/table">
            <a:tbl>
              <a:tblPr firstRow="1" bandRow="1">
                <a:tableStyleId>{21E4AEA4-8DFA-4A89-87EB-49C32662AFE0}</a:tableStyleId>
              </a:tblPr>
              <a:tblGrid>
                <a:gridCol w="1781085"/>
                <a:gridCol w="1747307"/>
              </a:tblGrid>
              <a:tr h="528602">
                <a:tc>
                  <a:txBody>
                    <a:bodyPr/>
                    <a:lstStyle/>
                    <a:p>
                      <a:pPr algn="ctr"/>
                      <a:r>
                        <a:rPr kumimoji="1" lang="ja-JP" altLang="en-US" sz="1200" dirty="0" smtClean="0">
                          <a:latin typeface="HGPｺﾞｼｯｸM" panose="020B0600000000000000" pitchFamily="50" charset="-128"/>
                          <a:ea typeface="HGPｺﾞｼｯｸM" panose="020B0600000000000000" pitchFamily="50" charset="-128"/>
                        </a:rPr>
                        <a:t>広域化計画策定時</a:t>
                      </a:r>
                      <a:endParaRPr kumimoji="1" lang="en-US" altLang="ja-JP" sz="1200" dirty="0" smtClean="0">
                        <a:latin typeface="HGPｺﾞｼｯｸM" panose="020B0600000000000000" pitchFamily="50" charset="-128"/>
                        <a:ea typeface="HGPｺﾞｼｯｸM" panose="020B0600000000000000" pitchFamily="50" charset="-128"/>
                      </a:endParaRPr>
                    </a:p>
                    <a:p>
                      <a:pPr algn="ctr"/>
                      <a:r>
                        <a:rPr kumimoji="1" lang="ja-JP" altLang="en-US" sz="1200" dirty="0" smtClean="0">
                          <a:latin typeface="HGPｺﾞｼｯｸM" panose="020B0600000000000000" pitchFamily="50" charset="-128"/>
                          <a:ea typeface="HGPｺﾞｼｯｸM" panose="020B0600000000000000" pitchFamily="50" charset="-128"/>
                        </a:rPr>
                        <a:t>（Ｈ２０）</a:t>
                      </a:r>
                      <a:endParaRPr kumimoji="1" lang="ja-JP" altLang="en-US" sz="1200" dirty="0">
                        <a:latin typeface="HGPｺﾞｼｯｸM" panose="020B0600000000000000" pitchFamily="50" charset="-128"/>
                        <a:ea typeface="HGPｺﾞｼｯｸM" panose="020B0600000000000000" pitchFamily="50" charset="-128"/>
                      </a:endParaRPr>
                    </a:p>
                  </a:txBody>
                  <a:tcPr marL="36000" marR="36000" marT="36000" marB="36000"/>
                </a:tc>
                <a:tc>
                  <a:txBody>
                    <a:bodyPr/>
                    <a:lstStyle/>
                    <a:p>
                      <a:pPr algn="ctr"/>
                      <a:r>
                        <a:rPr kumimoji="1" lang="en-US" altLang="ja-JP" sz="1400" dirty="0" smtClean="0">
                          <a:latin typeface="HGPｺﾞｼｯｸM" panose="020B0600000000000000" pitchFamily="50" charset="-128"/>
                          <a:ea typeface="HGPｺﾞｼｯｸM" panose="020B0600000000000000" pitchFamily="50" charset="-128"/>
                        </a:rPr>
                        <a:t>H28</a:t>
                      </a:r>
                      <a:r>
                        <a:rPr kumimoji="1" lang="ja-JP" altLang="en-US" sz="1400" dirty="0" smtClean="0">
                          <a:latin typeface="HGPｺﾞｼｯｸM" panose="020B0600000000000000" pitchFamily="50" charset="-128"/>
                          <a:ea typeface="HGPｺﾞｼｯｸM" panose="020B0600000000000000" pitchFamily="50" charset="-128"/>
                        </a:rPr>
                        <a:t>年</a:t>
                      </a:r>
                      <a:r>
                        <a:rPr kumimoji="1" lang="en-US" altLang="ja-JP" sz="1400" dirty="0" smtClean="0">
                          <a:latin typeface="HGPｺﾞｼｯｸM" panose="020B0600000000000000" pitchFamily="50" charset="-128"/>
                          <a:ea typeface="HGPｺﾞｼｯｸM" panose="020B0600000000000000" pitchFamily="50" charset="-128"/>
                        </a:rPr>
                        <a:t>4</a:t>
                      </a:r>
                      <a:r>
                        <a:rPr kumimoji="1" lang="ja-JP" altLang="en-US" sz="1400" dirty="0" smtClean="0">
                          <a:latin typeface="HGPｺﾞｼｯｸM" panose="020B0600000000000000" pitchFamily="50" charset="-128"/>
                          <a:ea typeface="HGPｺﾞｼｯｸM" panose="020B0600000000000000" pitchFamily="50" charset="-128"/>
                        </a:rPr>
                        <a:t>月</a:t>
                      </a:r>
                      <a:endParaRPr kumimoji="1" lang="ja-JP" altLang="en-US" sz="1400" dirty="0">
                        <a:latin typeface="HGPｺﾞｼｯｸM" panose="020B0600000000000000" pitchFamily="50" charset="-128"/>
                        <a:ea typeface="HGPｺﾞｼｯｸM" panose="020B0600000000000000" pitchFamily="50" charset="-128"/>
                      </a:endParaRPr>
                    </a:p>
                  </a:txBody>
                  <a:tcPr marL="36000" marR="36000" marT="36000" marB="36000"/>
                </a:tc>
              </a:tr>
              <a:tr h="352401">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消防本部数：</a:t>
                      </a:r>
                      <a:r>
                        <a:rPr kumimoji="1" lang="en-US" altLang="ja-JP" sz="1400" dirty="0" smtClean="0">
                          <a:latin typeface="HGPｺﾞｼｯｸM" panose="020B0600000000000000" pitchFamily="50" charset="-128"/>
                          <a:ea typeface="HGPｺﾞｼｯｸM" panose="020B0600000000000000" pitchFamily="50" charset="-128"/>
                        </a:rPr>
                        <a:t>33</a:t>
                      </a:r>
                      <a:r>
                        <a:rPr kumimoji="1" lang="ja-JP" altLang="en-US" sz="1400" dirty="0" smtClean="0">
                          <a:latin typeface="HGPｺﾞｼｯｸM" panose="020B0600000000000000" pitchFamily="50" charset="-128"/>
                          <a:ea typeface="HGPｺﾞｼｯｸM" panose="020B0600000000000000" pitchFamily="50" charset="-128"/>
                        </a:rPr>
                        <a:t>　</a:t>
                      </a:r>
                      <a:endParaRPr kumimoji="1" lang="ja-JP" altLang="en-US" sz="1400" dirty="0">
                        <a:latin typeface="HGPｺﾞｼｯｸM" panose="020B0600000000000000" pitchFamily="50" charset="-128"/>
                        <a:ea typeface="HGPｺﾞｼｯｸM" panose="020B0600000000000000" pitchFamily="50" charset="-128"/>
                      </a:endParaRPr>
                    </a:p>
                  </a:txBody>
                  <a:tcPr marL="36000" marR="36000" marT="36000" marB="36000"/>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消防本部数：</a:t>
                      </a:r>
                      <a:r>
                        <a:rPr kumimoji="1" lang="en-US" altLang="ja-JP" sz="1400" dirty="0" smtClean="0">
                          <a:latin typeface="HGPｺﾞｼｯｸM" panose="020B0600000000000000" pitchFamily="50" charset="-128"/>
                          <a:ea typeface="HGPｺﾞｼｯｸM" panose="020B0600000000000000" pitchFamily="50" charset="-128"/>
                        </a:rPr>
                        <a:t>27</a:t>
                      </a:r>
                    </a:p>
                  </a:txBody>
                  <a:tcPr marL="36000" marR="36000" marT="36000" marB="36000"/>
                </a:tc>
              </a:tr>
              <a:tr h="3009073">
                <a:tc gridSpan="2">
                  <a:txBody>
                    <a:bodyPr/>
                    <a:lstStyle/>
                    <a:p>
                      <a:r>
                        <a:rPr kumimoji="1" lang="ja-JP" altLang="en-US" sz="1200" b="1" dirty="0" smtClean="0">
                          <a:latin typeface="HGPｺﾞｼｯｸM" panose="020B0600000000000000" pitchFamily="50" charset="-128"/>
                          <a:ea typeface="HGPｺﾞｼｯｸM" panose="020B0600000000000000" pitchFamily="50" charset="-128"/>
                        </a:rPr>
                        <a:t>（計画策定以降の広域化等の動き）</a:t>
                      </a:r>
                      <a:endParaRPr kumimoji="1" lang="en-US" altLang="ja-JP" sz="1200" b="1" dirty="0" smtClean="0">
                        <a:latin typeface="HGPｺﾞｼｯｸM" panose="020B0600000000000000" pitchFamily="50" charset="-128"/>
                        <a:ea typeface="HGPｺﾞｼｯｸM" panose="020B0600000000000000" pitchFamily="50" charset="-128"/>
                      </a:endParaRPr>
                    </a:p>
                    <a:p>
                      <a:r>
                        <a:rPr kumimoji="1" lang="ja-JP" altLang="en-US" sz="1200" b="1" dirty="0" smtClean="0">
                          <a:latin typeface="HGPｺﾞｼｯｸM" panose="020B0600000000000000" pitchFamily="50" charset="-128"/>
                          <a:ea typeface="HGPｺﾞｼｯｸM" panose="020B0600000000000000" pitchFamily="50" charset="-128"/>
                        </a:rPr>
                        <a:t>◆一部事務組合による広域化</a:t>
                      </a:r>
                      <a:endParaRPr kumimoji="1" lang="en-US" altLang="ja-JP" sz="1200" b="1" dirty="0" smtClean="0">
                        <a:latin typeface="HGPｺﾞｼｯｸM" panose="020B0600000000000000" pitchFamily="50" charset="-128"/>
                        <a:ea typeface="HGPｺﾞｼｯｸM" panose="020B0600000000000000" pitchFamily="50" charset="-128"/>
                      </a:endParaRPr>
                    </a:p>
                    <a:p>
                      <a:r>
                        <a:rPr kumimoji="1" lang="en-US" altLang="ja-JP" sz="1200" dirty="0" smtClean="0">
                          <a:latin typeface="HGPｺﾞｼｯｸM" panose="020B0600000000000000" pitchFamily="50" charset="-128"/>
                          <a:ea typeface="HGPｺﾞｼｯｸM" panose="020B0600000000000000" pitchFamily="50" charset="-128"/>
                        </a:rPr>
                        <a:t>H25.4.1</a:t>
                      </a:r>
                      <a:r>
                        <a:rPr kumimoji="1" lang="ja-JP" altLang="en-US" sz="1200" dirty="0" smtClean="0">
                          <a:latin typeface="HGPｺﾞｼｯｸM" panose="020B0600000000000000" pitchFamily="50" charset="-128"/>
                          <a:ea typeface="HGPｺﾞｼｯｸM" panose="020B0600000000000000" pitchFamily="50" charset="-128"/>
                        </a:rPr>
                        <a:t>　泉州南消防組合</a:t>
                      </a:r>
                      <a:endParaRPr kumimoji="1" lang="en-US" altLang="ja-JP" sz="1200" dirty="0" smtClean="0">
                        <a:latin typeface="HGPｺﾞｼｯｸM" panose="020B0600000000000000" pitchFamily="50" charset="-128"/>
                        <a:ea typeface="HGPｺﾞｼｯｸM" panose="020B0600000000000000" pitchFamily="50" charset="-128"/>
                      </a:endParaRPr>
                    </a:p>
                    <a:p>
                      <a:r>
                        <a:rPr kumimoji="1" lang="ja-JP" altLang="en-US" sz="1200" dirty="0" smtClean="0">
                          <a:latin typeface="HGPｺﾞｼｯｸM" panose="020B0600000000000000" pitchFamily="50" charset="-128"/>
                          <a:ea typeface="HGPｺﾞｼｯｸM" panose="020B0600000000000000" pitchFamily="50" charset="-128"/>
                        </a:rPr>
                        <a:t>　　　　</a:t>
                      </a:r>
                      <a:r>
                        <a:rPr kumimoji="1" lang="ja-JP" altLang="en-US" sz="1000" dirty="0" smtClean="0">
                          <a:latin typeface="HGPｺﾞｼｯｸM" panose="020B0600000000000000" pitchFamily="50" charset="-128"/>
                          <a:ea typeface="HGPｺﾞｼｯｸM" panose="020B0600000000000000" pitchFamily="50" charset="-128"/>
                        </a:rPr>
                        <a:t>　（泉佐野市、泉南市、阪南市、熊取町、田尻町、岬町）</a:t>
                      </a:r>
                      <a:endParaRPr kumimoji="1" lang="en-US" altLang="ja-JP" sz="1000" dirty="0" smtClean="0">
                        <a:latin typeface="HGPｺﾞｼｯｸM" panose="020B0600000000000000" pitchFamily="50" charset="-128"/>
                        <a:ea typeface="HGPｺﾞｼｯｸM" panose="020B0600000000000000" pitchFamily="50" charset="-128"/>
                      </a:endParaRPr>
                    </a:p>
                    <a:p>
                      <a:r>
                        <a:rPr kumimoji="1" lang="en-US" altLang="ja-JP" sz="1200" dirty="0" smtClean="0">
                          <a:latin typeface="HGPｺﾞｼｯｸM" panose="020B0600000000000000" pitchFamily="50" charset="-128"/>
                          <a:ea typeface="HGPｺﾞｼｯｸM" panose="020B0600000000000000" pitchFamily="50" charset="-128"/>
                        </a:rPr>
                        <a:t>H26.4.1</a:t>
                      </a:r>
                      <a:r>
                        <a:rPr kumimoji="1" lang="ja-JP" altLang="en-US" sz="1200" dirty="0" smtClean="0">
                          <a:latin typeface="HGPｺﾞｼｯｸM" panose="020B0600000000000000" pitchFamily="50" charset="-128"/>
                          <a:ea typeface="HGPｺﾞｼｯｸM" panose="020B0600000000000000" pitchFamily="50" charset="-128"/>
                        </a:rPr>
                        <a:t>　大東四條畷消防組合（大東市、四條畷市）</a:t>
                      </a:r>
                      <a:endParaRPr kumimoji="1" lang="en-US" altLang="ja-JP" sz="1200" dirty="0" smtClean="0">
                        <a:latin typeface="HGPｺﾞｼｯｸM" panose="020B0600000000000000" pitchFamily="50" charset="-128"/>
                        <a:ea typeface="HGPｺﾞｼｯｸM" panose="020B0600000000000000" pitchFamily="50" charset="-128"/>
                      </a:endParaRPr>
                    </a:p>
                    <a:p>
                      <a:endParaRPr kumimoji="1" lang="en-US" altLang="ja-JP" sz="1200" dirty="0" smtClean="0">
                        <a:latin typeface="HGPｺﾞｼｯｸM" panose="020B0600000000000000" pitchFamily="50" charset="-128"/>
                        <a:ea typeface="HGPｺﾞｼｯｸM" panose="020B0600000000000000" pitchFamily="50" charset="-128"/>
                      </a:endParaRPr>
                    </a:p>
                    <a:p>
                      <a:r>
                        <a:rPr kumimoji="1" lang="ja-JP" altLang="en-US" sz="1200" b="1" dirty="0" smtClean="0">
                          <a:latin typeface="HGPｺﾞｼｯｸM" panose="020B0600000000000000" pitchFamily="50" charset="-128"/>
                          <a:ea typeface="HGPｺﾞｼｯｸM" panose="020B0600000000000000" pitchFamily="50" charset="-128"/>
                        </a:rPr>
                        <a:t>◆委託による広域化</a:t>
                      </a:r>
                      <a:endParaRPr kumimoji="1" lang="en-US" altLang="ja-JP" sz="1200" b="1" dirty="0" smtClean="0">
                        <a:latin typeface="HGPｺﾞｼｯｸM" panose="020B0600000000000000" pitchFamily="50" charset="-128"/>
                        <a:ea typeface="HGPｺﾞｼｯｸM" panose="020B0600000000000000" pitchFamily="50" charset="-128"/>
                      </a:endParaRPr>
                    </a:p>
                    <a:p>
                      <a:r>
                        <a:rPr kumimoji="1" lang="en-US" altLang="ja-JP" sz="1200" dirty="0" smtClean="0">
                          <a:solidFill>
                            <a:schemeClr val="tx1"/>
                          </a:solidFill>
                          <a:latin typeface="HGPｺﾞｼｯｸM" panose="020B0600000000000000" pitchFamily="50" charset="-128"/>
                          <a:ea typeface="HGPｺﾞｼｯｸM" panose="020B0600000000000000" pitchFamily="50" charset="-128"/>
                        </a:rPr>
                        <a:t>H26.10.1</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　河南町→富田林市へ委託</a:t>
                      </a:r>
                      <a:r>
                        <a:rPr kumimoji="1" lang="en-US" altLang="ja-JP" sz="1200" dirty="0" smtClean="0">
                          <a:solidFill>
                            <a:schemeClr val="tx1"/>
                          </a:solidFill>
                          <a:latin typeface="HGPｺﾞｼｯｸM" panose="020B0600000000000000" pitchFamily="50" charset="-128"/>
                          <a:ea typeface="HGPｺﾞｼｯｸM" panose="020B0600000000000000" pitchFamily="50" charset="-128"/>
                        </a:rPr>
                        <a:t>(※)</a:t>
                      </a:r>
                    </a:p>
                    <a:p>
                      <a:r>
                        <a:rPr kumimoji="1" lang="en-US" altLang="ja-JP" sz="1200" dirty="0" smtClean="0">
                          <a:solidFill>
                            <a:schemeClr val="tx1"/>
                          </a:solidFill>
                          <a:latin typeface="HGPｺﾞｼｯｸM" panose="020B0600000000000000" pitchFamily="50" charset="-128"/>
                          <a:ea typeface="HGPｺﾞｼｯｸM" panose="020B0600000000000000" pitchFamily="50" charset="-128"/>
                        </a:rPr>
                        <a:t>H27.4.1</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　　能勢町→豊中市へ委託</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r>
                        <a:rPr kumimoji="1" lang="en-US" altLang="ja-JP" sz="1200" dirty="0" smtClean="0">
                          <a:solidFill>
                            <a:schemeClr val="tx1"/>
                          </a:solidFill>
                          <a:latin typeface="HGPｺﾞｼｯｸM" panose="020B0600000000000000" pitchFamily="50" charset="-128"/>
                          <a:ea typeface="HGPｺﾞｼｯｸM" panose="020B0600000000000000" pitchFamily="50" charset="-128"/>
                        </a:rPr>
                        <a:t>H28.4.1</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　　豊能町→箕面市へ委託</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HGPｺﾞｼｯｸM" panose="020B0600000000000000" pitchFamily="50" charset="-128"/>
                          <a:ea typeface="HGPｺﾞｼｯｸM" panose="020B0600000000000000" pitchFamily="50" charset="-128"/>
                        </a:rPr>
                        <a:t>　</a:t>
                      </a:r>
                      <a:r>
                        <a:rPr lang="en-US" altLang="ja-JP" sz="1050" dirty="0" smtClean="0">
                          <a:solidFill>
                            <a:schemeClr val="tx1"/>
                          </a:solidFill>
                          <a:latin typeface="HGPｺﾞｼｯｸM" panose="020B0600000000000000" pitchFamily="50" charset="-128"/>
                          <a:ea typeface="HGPｺﾞｼｯｸM" panose="020B0600000000000000" pitchFamily="50" charset="-128"/>
                        </a:rPr>
                        <a:t>※</a:t>
                      </a:r>
                      <a:r>
                        <a:rPr lang="ja-JP" altLang="en-US" sz="1050" dirty="0" smtClean="0">
                          <a:solidFill>
                            <a:schemeClr val="tx1"/>
                          </a:solidFill>
                          <a:latin typeface="HGPｺﾞｼｯｸM" panose="020B0600000000000000" pitchFamily="50" charset="-128"/>
                          <a:ea typeface="HGPｺﾞｼｯｸM" panose="020B0600000000000000" pitchFamily="50" charset="-128"/>
                        </a:rPr>
                        <a:t>太子町・千早赤阪村は、平成</a:t>
                      </a:r>
                      <a:r>
                        <a:rPr lang="en-US" altLang="ja-JP" sz="1050" dirty="0" smtClean="0">
                          <a:solidFill>
                            <a:schemeClr val="tx1"/>
                          </a:solidFill>
                          <a:latin typeface="HGPｺﾞｼｯｸM" panose="020B0600000000000000" pitchFamily="50" charset="-128"/>
                          <a:ea typeface="HGPｺﾞｼｯｸM" panose="020B0600000000000000" pitchFamily="50" charset="-128"/>
                        </a:rPr>
                        <a:t>10</a:t>
                      </a:r>
                      <a:r>
                        <a:rPr lang="ja-JP" altLang="en-US" sz="1050" dirty="0" smtClean="0">
                          <a:solidFill>
                            <a:schemeClr val="tx1"/>
                          </a:solidFill>
                          <a:latin typeface="HGPｺﾞｼｯｸM" panose="020B0600000000000000" pitchFamily="50" charset="-128"/>
                          <a:ea typeface="HGPｺﾞｼｯｸM" panose="020B0600000000000000" pitchFamily="50" charset="-128"/>
                        </a:rPr>
                        <a:t>年以降、富田林市へ委託</a:t>
                      </a:r>
                      <a:endParaRPr kumimoji="1" lang="en-US" altLang="ja-JP" sz="1050"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1200" b="1"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200" b="1" dirty="0" smtClean="0">
                          <a:solidFill>
                            <a:schemeClr val="tx1"/>
                          </a:solidFill>
                          <a:latin typeface="HGPｺﾞｼｯｸM" panose="020B0600000000000000" pitchFamily="50" charset="-128"/>
                          <a:ea typeface="HGPｺﾞｼｯｸM" panose="020B0600000000000000" pitchFamily="50" charset="-128"/>
                        </a:rPr>
                        <a:t>◆指令センターの共用</a:t>
                      </a:r>
                      <a:endParaRPr kumimoji="1" lang="en-US" altLang="ja-JP" sz="1200" b="1" dirty="0" smtClean="0">
                        <a:solidFill>
                          <a:schemeClr val="tx1"/>
                        </a:solidFill>
                        <a:latin typeface="HGPｺﾞｼｯｸM" panose="020B0600000000000000" pitchFamily="50" charset="-128"/>
                        <a:ea typeface="HGPｺﾞｼｯｸM" panose="020B0600000000000000" pitchFamily="50" charset="-128"/>
                      </a:endParaRPr>
                    </a:p>
                    <a:p>
                      <a:r>
                        <a:rPr kumimoji="1" lang="en-US" altLang="ja-JP" sz="1200" dirty="0" smtClean="0">
                          <a:latin typeface="HGPｺﾞｼｯｸM" panose="020B0600000000000000" pitchFamily="50" charset="-128"/>
                          <a:ea typeface="HGPｺﾞｼｯｸM" panose="020B0600000000000000" pitchFamily="50" charset="-128"/>
                        </a:rPr>
                        <a:t>H27.4.1</a:t>
                      </a:r>
                      <a:r>
                        <a:rPr kumimoji="1" lang="ja-JP" altLang="en-US" sz="1200" dirty="0" smtClean="0">
                          <a:latin typeface="HGPｺﾞｼｯｸM" panose="020B0600000000000000" pitchFamily="50" charset="-128"/>
                          <a:ea typeface="HGPｺﾞｼｯｸM" panose="020B0600000000000000" pitchFamily="50" charset="-128"/>
                        </a:rPr>
                        <a:t>　　池田市・豊中市</a:t>
                      </a:r>
                      <a:endParaRPr kumimoji="1" lang="en-US" altLang="ja-JP" sz="1200" dirty="0" smtClean="0">
                        <a:latin typeface="HGPｺﾞｼｯｸM" panose="020B0600000000000000" pitchFamily="50" charset="-128"/>
                        <a:ea typeface="HGPｺﾞｼｯｸM" panose="020B0600000000000000" pitchFamily="50" charset="-128"/>
                      </a:endParaRPr>
                    </a:p>
                    <a:p>
                      <a:r>
                        <a:rPr kumimoji="1" lang="en-US" altLang="ja-JP" sz="1200" dirty="0" smtClean="0">
                          <a:latin typeface="HGPｺﾞｼｯｸM" panose="020B0600000000000000" pitchFamily="50" charset="-128"/>
                          <a:ea typeface="HGPｺﾞｼｯｸM" panose="020B0600000000000000" pitchFamily="50" charset="-128"/>
                        </a:rPr>
                        <a:t>H27.7.6</a:t>
                      </a:r>
                      <a:r>
                        <a:rPr kumimoji="1" lang="ja-JP" altLang="en-US" sz="1200" dirty="0" smtClean="0">
                          <a:latin typeface="HGPｺﾞｼｯｸM" panose="020B0600000000000000" pitchFamily="50" charset="-128"/>
                          <a:ea typeface="HGPｺﾞｼｯｸM" panose="020B0600000000000000" pitchFamily="50" charset="-128"/>
                        </a:rPr>
                        <a:t>　　枚方寝屋川消防組合・交野市</a:t>
                      </a:r>
                      <a:endParaRPr kumimoji="1" lang="en-US" altLang="ja-JP" sz="1200" dirty="0" smtClean="0">
                        <a:latin typeface="HGPｺﾞｼｯｸM" panose="020B0600000000000000" pitchFamily="50" charset="-128"/>
                        <a:ea typeface="HGPｺﾞｼｯｸM" panose="020B0600000000000000" pitchFamily="50" charset="-128"/>
                      </a:endParaRPr>
                    </a:p>
                    <a:p>
                      <a:r>
                        <a:rPr kumimoji="1" lang="en-US" altLang="ja-JP" sz="1200" dirty="0" smtClean="0">
                          <a:latin typeface="HGPｺﾞｼｯｸM" panose="020B0600000000000000" pitchFamily="50" charset="-128"/>
                          <a:ea typeface="HGPｺﾞｼｯｸM" panose="020B0600000000000000" pitchFamily="50" charset="-128"/>
                        </a:rPr>
                        <a:t>H28.4.1</a:t>
                      </a:r>
                      <a:r>
                        <a:rPr kumimoji="1" lang="ja-JP" altLang="en-US" sz="1200" dirty="0" smtClean="0">
                          <a:latin typeface="HGPｺﾞｼｯｸM" panose="020B0600000000000000" pitchFamily="50" charset="-128"/>
                          <a:ea typeface="HGPｺﾞｼｯｸM" panose="020B0600000000000000" pitchFamily="50" charset="-128"/>
                        </a:rPr>
                        <a:t>　　吹田市・摂津市</a:t>
                      </a:r>
                      <a:endParaRPr kumimoji="1" lang="ja-JP" altLang="en-US" sz="1400" dirty="0">
                        <a:latin typeface="HGPｺﾞｼｯｸM" panose="020B0600000000000000" pitchFamily="50" charset="-128"/>
                        <a:ea typeface="HGPｺﾞｼｯｸM" panose="020B0600000000000000" pitchFamily="50" charset="-128"/>
                      </a:endParaRPr>
                    </a:p>
                  </a:txBody>
                  <a:tcPr marL="36000" marR="36000" marT="36000" marB="36000"/>
                </a:tc>
                <a:tc hMerge="1">
                  <a:txBody>
                    <a:bodyPr/>
                    <a:lstStyle/>
                    <a:p>
                      <a:endParaRPr kumimoji="1" lang="ja-JP" altLang="en-US" sz="1400" dirty="0"/>
                    </a:p>
                  </a:txBody>
                  <a:tcPr/>
                </a:tc>
              </a:tr>
            </a:tbl>
          </a:graphicData>
        </a:graphic>
      </p:graphicFrame>
      <p:grpSp>
        <p:nvGrpSpPr>
          <p:cNvPr id="3" name="グループ化 2"/>
          <p:cNvGrpSpPr/>
          <p:nvPr/>
        </p:nvGrpSpPr>
        <p:grpSpPr>
          <a:xfrm>
            <a:off x="3779912" y="2420888"/>
            <a:ext cx="1728192" cy="1058977"/>
            <a:chOff x="3593259" y="1546582"/>
            <a:chExt cx="1875558" cy="1058977"/>
          </a:xfrm>
        </p:grpSpPr>
        <p:pic>
          <p:nvPicPr>
            <p:cNvPr id="12" name="Picture 316"/>
            <p:cNvPicPr>
              <a:picLocks noChangeAspect="1" noChangeArrowheads="1"/>
            </p:cNvPicPr>
            <p:nvPr/>
          </p:nvPicPr>
          <p:blipFill rotWithShape="1">
            <a:blip r:embed="rId2">
              <a:extLst>
                <a:ext uri="{28A0092B-C50C-407E-A947-70E740481C1C}">
                  <a14:useLocalDpi xmlns:a14="http://schemas.microsoft.com/office/drawing/2010/main" val="0"/>
                </a:ext>
              </a:extLst>
            </a:blip>
            <a:srcRect r="66532" b="83357"/>
            <a:stretch/>
          </p:blipFill>
          <p:spPr bwMode="auto">
            <a:xfrm>
              <a:off x="3779913" y="1546582"/>
              <a:ext cx="1688904" cy="1058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3593259" y="1567002"/>
              <a:ext cx="540059" cy="925894"/>
            </a:xfrm>
            <a:prstGeom prst="rect">
              <a:avLst/>
            </a:prstGeom>
            <a:noFill/>
          </p:spPr>
          <p:txBody>
            <a:bodyPr wrap="square" rtlCol="0">
              <a:spAutoFit/>
            </a:bodyPr>
            <a:lstStyle/>
            <a:p>
              <a:pPr>
                <a:lnSpc>
                  <a:spcPts val="1300"/>
                </a:lnSpc>
              </a:pPr>
              <a:r>
                <a:rPr lang="en-US" altLang="ja-JP" sz="800" dirty="0">
                  <a:latin typeface="HGPｺﾞｼｯｸM" panose="020B0600000000000000" pitchFamily="50" charset="-128"/>
                  <a:ea typeface="HGPｺﾞｼｯｸM" panose="020B0600000000000000" pitchFamily="50" charset="-128"/>
                </a:rPr>
                <a:t>7</a:t>
              </a:r>
              <a:r>
                <a:rPr kumimoji="1" lang="ja-JP" altLang="en-US" sz="800" dirty="0" smtClean="0">
                  <a:latin typeface="HGPｺﾞｼｯｸM" panose="020B0600000000000000" pitchFamily="50" charset="-128"/>
                  <a:ea typeface="HGPｺﾞｼｯｸM" panose="020B0600000000000000" pitchFamily="50" charset="-128"/>
                </a:rPr>
                <a:t>本部</a:t>
              </a:r>
              <a:endParaRPr kumimoji="1" lang="en-US" altLang="ja-JP" sz="800" dirty="0" smtClean="0">
                <a:latin typeface="HGPｺﾞｼｯｸM" panose="020B0600000000000000" pitchFamily="50" charset="-128"/>
                <a:ea typeface="HGPｺﾞｼｯｸM" panose="020B0600000000000000" pitchFamily="50" charset="-128"/>
              </a:endParaRPr>
            </a:p>
            <a:p>
              <a:pPr>
                <a:lnSpc>
                  <a:spcPts val="1300"/>
                </a:lnSpc>
              </a:pPr>
              <a:r>
                <a:rPr lang="en-US" altLang="ja-JP" sz="800" dirty="0">
                  <a:latin typeface="HGPｺﾞｼｯｸM" panose="020B0600000000000000" pitchFamily="50" charset="-128"/>
                  <a:ea typeface="HGPｺﾞｼｯｸM" panose="020B0600000000000000" pitchFamily="50" charset="-128"/>
                </a:rPr>
                <a:t>8</a:t>
              </a:r>
              <a:r>
                <a:rPr lang="ja-JP" altLang="en-US" sz="800" dirty="0" smtClean="0">
                  <a:latin typeface="HGPｺﾞｼｯｸM" panose="020B0600000000000000" pitchFamily="50" charset="-128"/>
                  <a:ea typeface="HGPｺﾞｼｯｸM" panose="020B0600000000000000" pitchFamily="50" charset="-128"/>
                </a:rPr>
                <a:t>本部</a:t>
              </a:r>
              <a:endParaRPr lang="en-US" altLang="ja-JP" sz="800" dirty="0" smtClean="0">
                <a:latin typeface="HGPｺﾞｼｯｸM" panose="020B0600000000000000" pitchFamily="50" charset="-128"/>
                <a:ea typeface="HGPｺﾞｼｯｸM" panose="020B0600000000000000" pitchFamily="50" charset="-128"/>
              </a:endParaRPr>
            </a:p>
            <a:p>
              <a:pPr>
                <a:lnSpc>
                  <a:spcPts val="1300"/>
                </a:lnSpc>
              </a:pPr>
              <a:r>
                <a:rPr lang="en-US" altLang="ja-JP" sz="800" dirty="0">
                  <a:latin typeface="HGPｺﾞｼｯｸM" panose="020B0600000000000000" pitchFamily="50" charset="-128"/>
                  <a:ea typeface="HGPｺﾞｼｯｸM" panose="020B0600000000000000" pitchFamily="50" charset="-128"/>
                </a:rPr>
                <a:t>5</a:t>
              </a:r>
              <a:r>
                <a:rPr kumimoji="1" lang="ja-JP" altLang="en-US" sz="800" dirty="0" smtClean="0">
                  <a:latin typeface="HGPｺﾞｼｯｸM" panose="020B0600000000000000" pitchFamily="50" charset="-128"/>
                  <a:ea typeface="HGPｺﾞｼｯｸM" panose="020B0600000000000000" pitchFamily="50" charset="-128"/>
                </a:rPr>
                <a:t>本部</a:t>
              </a:r>
              <a:endParaRPr kumimoji="1" lang="en-US" altLang="ja-JP" sz="800" dirty="0" smtClean="0">
                <a:latin typeface="HGPｺﾞｼｯｸM" panose="020B0600000000000000" pitchFamily="50" charset="-128"/>
                <a:ea typeface="HGPｺﾞｼｯｸM" panose="020B0600000000000000" pitchFamily="50" charset="-128"/>
              </a:endParaRPr>
            </a:p>
            <a:p>
              <a:pPr>
                <a:lnSpc>
                  <a:spcPts val="1300"/>
                </a:lnSpc>
              </a:pPr>
              <a:r>
                <a:rPr lang="en-US" altLang="ja-JP" sz="800" dirty="0">
                  <a:latin typeface="HGPｺﾞｼｯｸM" panose="020B0600000000000000" pitchFamily="50" charset="-128"/>
                  <a:ea typeface="HGPｺﾞｼｯｸM" panose="020B0600000000000000" pitchFamily="50" charset="-128"/>
                </a:rPr>
                <a:t>4</a:t>
              </a:r>
              <a:r>
                <a:rPr lang="ja-JP" altLang="en-US" sz="800" dirty="0" smtClean="0">
                  <a:latin typeface="HGPｺﾞｼｯｸM" panose="020B0600000000000000" pitchFamily="50" charset="-128"/>
                  <a:ea typeface="HGPｺﾞｼｯｸM" panose="020B0600000000000000" pitchFamily="50" charset="-128"/>
                </a:rPr>
                <a:t>本部</a:t>
              </a:r>
              <a:endParaRPr lang="en-US" altLang="ja-JP" sz="800" dirty="0" smtClean="0">
                <a:latin typeface="HGPｺﾞｼｯｸM" panose="020B0600000000000000" pitchFamily="50" charset="-128"/>
                <a:ea typeface="HGPｺﾞｼｯｸM" panose="020B0600000000000000" pitchFamily="50" charset="-128"/>
              </a:endParaRPr>
            </a:p>
            <a:p>
              <a:pPr>
                <a:lnSpc>
                  <a:spcPts val="1300"/>
                </a:lnSpc>
              </a:pPr>
              <a:r>
                <a:rPr lang="en-US" altLang="ja-JP" sz="800" dirty="0">
                  <a:latin typeface="HGPｺﾞｼｯｸM" panose="020B0600000000000000" pitchFamily="50" charset="-128"/>
                  <a:ea typeface="HGPｺﾞｼｯｸM" panose="020B0600000000000000" pitchFamily="50" charset="-128"/>
                </a:rPr>
                <a:t>3</a:t>
              </a:r>
              <a:r>
                <a:rPr kumimoji="1" lang="ja-JP" altLang="en-US" sz="800" dirty="0" smtClean="0">
                  <a:latin typeface="HGPｺﾞｼｯｸM" panose="020B0600000000000000" pitchFamily="50" charset="-128"/>
                  <a:ea typeface="HGPｺﾞｼｯｸM" panose="020B0600000000000000" pitchFamily="50" charset="-128"/>
                </a:rPr>
                <a:t>本部</a:t>
              </a:r>
              <a:endParaRPr kumimoji="1" lang="ja-JP" altLang="en-US" sz="800" dirty="0">
                <a:latin typeface="HGPｺﾞｼｯｸM" panose="020B0600000000000000" pitchFamily="50" charset="-128"/>
                <a:ea typeface="HGPｺﾞｼｯｸM" panose="020B0600000000000000" pitchFamily="50" charset="-128"/>
              </a:endParaRPr>
            </a:p>
          </p:txBody>
        </p:sp>
      </p:grpSp>
      <p:pic>
        <p:nvPicPr>
          <p:cNvPr id="13" name="Picture 316"/>
          <p:cNvPicPr>
            <a:picLocks noChangeAspect="1" noChangeArrowheads="1"/>
          </p:cNvPicPr>
          <p:nvPr/>
        </p:nvPicPr>
        <p:blipFill rotWithShape="1">
          <a:blip r:embed="rId2">
            <a:extLst>
              <a:ext uri="{28A0092B-C50C-407E-A947-70E740481C1C}">
                <a14:useLocalDpi xmlns:a14="http://schemas.microsoft.com/office/drawing/2010/main" val="0"/>
              </a:ext>
            </a:extLst>
          </a:blip>
          <a:srcRect l="3629" t="25837" r="69763" b="59328"/>
          <a:stretch/>
        </p:blipFill>
        <p:spPr bwMode="auto">
          <a:xfrm>
            <a:off x="3942216" y="3637232"/>
            <a:ext cx="1421872" cy="9438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316"/>
          <p:cNvPicPr>
            <a:picLocks noChangeAspect="1" noChangeArrowheads="1"/>
          </p:cNvPicPr>
          <p:nvPr/>
        </p:nvPicPr>
        <p:blipFill rotWithShape="1">
          <a:blip r:embed="rId2">
            <a:extLst>
              <a:ext uri="{28A0092B-C50C-407E-A947-70E740481C1C}">
                <a14:useLocalDpi xmlns:a14="http://schemas.microsoft.com/office/drawing/2010/main" val="0"/>
              </a:ext>
            </a:extLst>
          </a:blip>
          <a:srcRect t="38974" r="66185" b="40321"/>
          <a:stretch/>
        </p:blipFill>
        <p:spPr bwMode="auto">
          <a:xfrm>
            <a:off x="4035224" y="599442"/>
            <a:ext cx="1544888" cy="947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正方形/長方形 9"/>
          <p:cNvSpPr/>
          <p:nvPr/>
        </p:nvSpPr>
        <p:spPr>
          <a:xfrm>
            <a:off x="87412" y="790221"/>
            <a:ext cx="5204668" cy="227873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600" b="1" u="sng" dirty="0" smtClean="0">
                <a:solidFill>
                  <a:schemeClr val="tx1"/>
                </a:solidFill>
                <a:latin typeface="Meiryo UI" panose="020B0604030504040204" pitchFamily="50" charset="-128"/>
                <a:ea typeface="Meiryo UI" panose="020B0604030504040204" pitchFamily="50" charset="-128"/>
              </a:rPr>
              <a:t>府内</a:t>
            </a:r>
            <a:r>
              <a:rPr lang="en-US" altLang="ja-JP" sz="1600" b="1" u="sng" dirty="0">
                <a:solidFill>
                  <a:schemeClr val="tx1"/>
                </a:solidFill>
                <a:latin typeface="Meiryo UI" panose="020B0604030504040204" pitchFamily="50" charset="-128"/>
                <a:ea typeface="Meiryo UI" panose="020B0604030504040204" pitchFamily="50" charset="-128"/>
              </a:rPr>
              <a:t>43</a:t>
            </a:r>
            <a:r>
              <a:rPr lang="ja-JP" altLang="ja-JP" sz="1600" b="1" u="sng" dirty="0">
                <a:solidFill>
                  <a:schemeClr val="tx1"/>
                </a:solidFill>
                <a:latin typeface="Meiryo UI" panose="020B0604030504040204" pitchFamily="50" charset="-128"/>
                <a:ea typeface="Meiryo UI" panose="020B0604030504040204" pitchFamily="50" charset="-128"/>
              </a:rPr>
              <a:t>市町村の消防事務</a:t>
            </a:r>
            <a:r>
              <a:rPr lang="ja-JP" altLang="ja-JP" sz="1600" b="1" u="sng" dirty="0" smtClean="0">
                <a:solidFill>
                  <a:schemeClr val="tx1"/>
                </a:solidFill>
                <a:latin typeface="Meiryo UI" panose="020B0604030504040204" pitchFamily="50" charset="-128"/>
                <a:ea typeface="Meiryo UI" panose="020B0604030504040204" pitchFamily="50" charset="-128"/>
              </a:rPr>
              <a:t>を、</a:t>
            </a:r>
            <a:r>
              <a:rPr lang="en-US" altLang="ja-JP" sz="1600" b="1" u="sng" dirty="0">
                <a:solidFill>
                  <a:schemeClr val="tx1"/>
                </a:solidFill>
                <a:latin typeface="Meiryo UI" panose="020B0604030504040204" pitchFamily="50" charset="-128"/>
                <a:ea typeface="Meiryo UI" panose="020B0604030504040204" pitchFamily="50" charset="-128"/>
              </a:rPr>
              <a:t>27</a:t>
            </a:r>
            <a:r>
              <a:rPr lang="ja-JP" altLang="ja-JP" sz="1600" b="1" u="sng" dirty="0">
                <a:solidFill>
                  <a:schemeClr val="tx1"/>
                </a:solidFill>
                <a:latin typeface="Meiryo UI" panose="020B0604030504040204" pitchFamily="50" charset="-128"/>
                <a:ea typeface="Meiryo UI" panose="020B0604030504040204" pitchFamily="50" charset="-128"/>
              </a:rPr>
              <a:t>消防本部で実施</a:t>
            </a:r>
            <a:r>
              <a:rPr lang="ja-JP" altLang="en-US" sz="970" dirty="0">
                <a:solidFill>
                  <a:schemeClr val="tx1"/>
                </a:solidFill>
                <a:latin typeface="Meiryo UI" panose="020B0604030504040204" pitchFamily="50" charset="-128"/>
                <a:ea typeface="Meiryo UI" panose="020B0604030504040204" pitchFamily="50" charset="-128"/>
              </a:rPr>
              <a:t>　</a:t>
            </a:r>
            <a:endParaRPr lang="en-US" altLang="ja-JP" sz="97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府内消防本部の広域化の状況</a:t>
            </a:r>
            <a:r>
              <a:rPr lang="en-US" altLang="ja-JP" sz="1200" b="1" dirty="0">
                <a:solidFill>
                  <a:schemeClr val="tx1"/>
                </a:solidFill>
                <a:latin typeface="Meiryo UI" panose="020B0604030504040204" pitchFamily="50" charset="-128"/>
                <a:ea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rPr>
              <a:t>平成</a:t>
            </a:r>
            <a:r>
              <a:rPr lang="en-US" altLang="ja-JP" sz="1200" dirty="0">
                <a:solidFill>
                  <a:schemeClr val="tx1"/>
                </a:solidFill>
                <a:latin typeface="Meiryo UI" panose="020B0604030504040204" pitchFamily="50" charset="-128"/>
                <a:ea typeface="Meiryo UI" panose="020B0604030504040204" pitchFamily="50" charset="-128"/>
              </a:rPr>
              <a:t>18</a:t>
            </a:r>
            <a:r>
              <a:rPr lang="ja-JP" altLang="ja-JP" sz="1200" dirty="0">
                <a:solidFill>
                  <a:schemeClr val="tx1"/>
                </a:solidFill>
                <a:latin typeface="Meiryo UI" panose="020B0604030504040204" pitchFamily="50" charset="-128"/>
                <a:ea typeface="Meiryo UI" panose="020B0604030504040204" pitchFamily="50" charset="-128"/>
              </a:rPr>
              <a:t>年に消防組織法</a:t>
            </a:r>
            <a:r>
              <a:rPr lang="ja-JP" altLang="en-US" sz="1200" dirty="0">
                <a:solidFill>
                  <a:schemeClr val="tx1"/>
                </a:solidFill>
                <a:latin typeface="Meiryo UI" panose="020B0604030504040204" pitchFamily="50" charset="-128"/>
                <a:ea typeface="Meiryo UI" panose="020B0604030504040204" pitchFamily="50" charset="-128"/>
              </a:rPr>
              <a:t>の</a:t>
            </a:r>
            <a:r>
              <a:rPr lang="ja-JP" altLang="ja-JP" sz="1200" dirty="0">
                <a:solidFill>
                  <a:schemeClr val="tx1"/>
                </a:solidFill>
                <a:latin typeface="Meiryo UI" panose="020B0604030504040204" pitchFamily="50" charset="-128"/>
                <a:ea typeface="Meiryo UI" panose="020B0604030504040204" pitchFamily="50" charset="-128"/>
              </a:rPr>
              <a:t>改正</a:t>
            </a:r>
            <a:endParaRPr lang="en-US" altLang="ja-JP" sz="1108" dirty="0">
              <a:solidFill>
                <a:schemeClr val="tx1"/>
              </a:solidFill>
              <a:latin typeface="Meiryo UI" panose="020B0604030504040204" pitchFamily="50" charset="-128"/>
              <a:ea typeface="Meiryo UI" panose="020B0604030504040204" pitchFamily="50" charset="-128"/>
            </a:endParaRPr>
          </a:p>
          <a:p>
            <a:endParaRPr lang="en-US" altLang="ja-JP" sz="300" dirty="0">
              <a:solidFill>
                <a:schemeClr val="tx1"/>
              </a:solidFill>
              <a:latin typeface="Meiryo UI" panose="020B0604030504040204" pitchFamily="50" charset="-128"/>
              <a:ea typeface="Meiryo UI" panose="020B0604030504040204" pitchFamily="50" charset="-128"/>
            </a:endParaRPr>
          </a:p>
          <a:p>
            <a:r>
              <a:rPr lang="ja-JP" altLang="en-US" sz="1293"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平成</a:t>
            </a:r>
            <a:r>
              <a:rPr lang="en-US" altLang="ja-JP" sz="1100" dirty="0">
                <a:solidFill>
                  <a:schemeClr val="tx1"/>
                </a:solidFill>
                <a:latin typeface="Meiryo UI" panose="020B0604030504040204" pitchFamily="50" charset="-128"/>
                <a:ea typeface="Meiryo UI" panose="020B0604030504040204" pitchFamily="50" charset="-128"/>
              </a:rPr>
              <a:t>20</a:t>
            </a:r>
            <a:r>
              <a:rPr lang="ja-JP" altLang="ja-JP" sz="1100" dirty="0">
                <a:solidFill>
                  <a:schemeClr val="tx1"/>
                </a:solidFill>
                <a:latin typeface="Meiryo UI" panose="020B0604030504040204" pitchFamily="50" charset="-128"/>
                <a:ea typeface="Meiryo UI" panose="020B0604030504040204" pitchFamily="50" charset="-128"/>
              </a:rPr>
              <a:t>年３月に大阪府消防広域化推進計画が策定</a:t>
            </a:r>
            <a:r>
              <a:rPr lang="ja-JP" altLang="en-US" sz="1100" dirty="0">
                <a:solidFill>
                  <a:schemeClr val="tx1"/>
                </a:solidFill>
                <a:latin typeface="Meiryo UI" panose="020B0604030504040204" pitchFamily="50" charset="-128"/>
                <a:ea typeface="Meiryo UI" panose="020B0604030504040204" pitchFamily="50" charset="-128"/>
              </a:rPr>
              <a:t>（最近改正 </a:t>
            </a:r>
            <a:r>
              <a:rPr lang="en-US" altLang="ja-JP" sz="1100" dirty="0">
                <a:solidFill>
                  <a:schemeClr val="tx1"/>
                </a:solidFill>
                <a:latin typeface="Meiryo UI" panose="020B0604030504040204" pitchFamily="50" charset="-128"/>
                <a:ea typeface="Meiryo UI" panose="020B0604030504040204" pitchFamily="50" charset="-128"/>
              </a:rPr>
              <a:t>H23.6</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endParaRPr>
          </a:p>
          <a:p>
            <a:r>
              <a:rPr lang="ja-JP" altLang="en-US" sz="1108"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smtClean="0">
                <a:solidFill>
                  <a:schemeClr val="tx1"/>
                </a:solidFill>
                <a:latin typeface="Meiryo UI" panose="020B0604030504040204" pitchFamily="50" charset="-128"/>
                <a:ea typeface="Meiryo UI" panose="020B0604030504040204" pitchFamily="50" charset="-128"/>
              </a:rPr>
              <a:t>大阪</a:t>
            </a:r>
            <a:r>
              <a:rPr lang="ja-JP" altLang="ja-JP" sz="1100" dirty="0">
                <a:solidFill>
                  <a:schemeClr val="tx1"/>
                </a:solidFill>
                <a:latin typeface="Meiryo UI" panose="020B0604030504040204" pitchFamily="50" charset="-128"/>
                <a:ea typeface="Meiryo UI" panose="020B0604030504040204" pitchFamily="50" charset="-128"/>
              </a:rPr>
              <a:t>府内を大阪市、堺市を除く地域については６ブロック、計８ブロックに集約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6403" y="30556"/>
            <a:ext cx="9087597" cy="461665"/>
          </a:xfrm>
          <a:prstGeom prst="rect">
            <a:avLst/>
          </a:prstGeom>
          <a:solidFill>
            <a:schemeClr val="bg1"/>
          </a:solidFill>
          <a:ln>
            <a:noFill/>
          </a:ln>
        </p:spPr>
        <p:txBody>
          <a:bodyPr wrap="square" rtlCol="0">
            <a:spAutoFit/>
          </a:bodyPr>
          <a:lstStyle/>
          <a:p>
            <a:pPr algn="ctr"/>
            <a:r>
              <a:rPr kumimoji="1" lang="ja-JP" altLang="en-US" sz="2400" b="1" dirty="0" smtClean="0">
                <a:latin typeface="HGPｺﾞｼｯｸM" panose="020B0600000000000000" pitchFamily="50" charset="-128"/>
                <a:ea typeface="HGPｺﾞｼｯｸM" panose="020B0600000000000000" pitchFamily="50" charset="-128"/>
              </a:rPr>
              <a:t>消防広域化の状況</a:t>
            </a:r>
            <a:endParaRPr kumimoji="1" lang="en-US" altLang="ja-JP" sz="2400" b="1" dirty="0" smtClean="0">
              <a:latin typeface="HGPｺﾞｼｯｸM" panose="020B0600000000000000" pitchFamily="50" charset="-128"/>
              <a:ea typeface="HGPｺﾞｼｯｸM" panose="020B0600000000000000" pitchFamily="50" charset="-128"/>
            </a:endParaRPr>
          </a:p>
        </p:txBody>
      </p:sp>
      <p:sp>
        <p:nvSpPr>
          <p:cNvPr id="15" name="スライド番号プレースホルダー 1"/>
          <p:cNvSpPr>
            <a:spLocks noGrp="1"/>
          </p:cNvSpPr>
          <p:nvPr>
            <p:ph type="sldNum" sz="quarter" idx="12"/>
          </p:nvPr>
        </p:nvSpPr>
        <p:spPr>
          <a:xfrm>
            <a:off x="6857390" y="6520259"/>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20</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08738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323528" y="4077072"/>
            <a:ext cx="8424936" cy="2592288"/>
          </a:xfrm>
          <a:prstGeom prst="rect">
            <a:avLst/>
          </a:prstGeom>
          <a:solidFill>
            <a:srgbClr val="CCECFF"/>
          </a:solidFill>
        </p:spPr>
        <p:txBody>
          <a:bodyPr wrap="square" rtlCol="0">
            <a:normAutofit/>
          </a:bodyPr>
          <a:lstStyle/>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899592" y="5766355"/>
            <a:ext cx="7297190" cy="830997"/>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副首都推進局を中心に、</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首都・東京の消防力も参考</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しながら、副首都にふさわしい</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消防力</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あり方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調査・分析を行う</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539552" y="4476793"/>
            <a:ext cx="8064896" cy="50270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nSpc>
                <a:spcPts val="1600"/>
              </a:lnSpc>
            </a:pPr>
            <a:r>
              <a:rPr lang="ja-JP" altLang="en-US" sz="1600" dirty="0" smtClean="0">
                <a:solidFill>
                  <a:schemeClr val="tx1"/>
                </a:solidFill>
                <a:latin typeface="Meiryo UI" panose="020B0604030504040204" pitchFamily="50" charset="-128"/>
                <a:ea typeface="Meiryo UI" panose="020B0604030504040204" pitchFamily="50" charset="-128"/>
              </a:rPr>
              <a:t>　大阪の消防力強化を進めるととも</a:t>
            </a:r>
            <a:r>
              <a:rPr lang="ja-JP" altLang="en-US" sz="1600" dirty="0">
                <a:solidFill>
                  <a:schemeClr val="tx1"/>
                </a:solidFill>
                <a:latin typeface="Meiryo UI" panose="020B0604030504040204" pitchFamily="50" charset="-128"/>
                <a:ea typeface="Meiryo UI" panose="020B0604030504040204" pitchFamily="50" charset="-128"/>
              </a:rPr>
              <a:t>に、中長期的</a:t>
            </a:r>
            <a:r>
              <a:rPr lang="ja-JP" altLang="en-US" sz="1600" dirty="0" smtClean="0">
                <a:solidFill>
                  <a:schemeClr val="tx1"/>
                </a:solidFill>
                <a:latin typeface="Meiryo UI" panose="020B0604030504040204" pitchFamily="50" charset="-128"/>
                <a:ea typeface="Meiryo UI" panose="020B0604030504040204" pitchFamily="50" charset="-128"/>
              </a:rPr>
              <a:t>な観点から、副首都としてあるべき消防・防災のあり方について、検討を深める必要があるのではないか。</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32894" y="3776585"/>
            <a:ext cx="4032448"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今後</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の検討課題</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323528" y="1016733"/>
            <a:ext cx="8424936" cy="2052228"/>
          </a:xfrm>
          <a:prstGeom prst="rect">
            <a:avLst/>
          </a:prstGeom>
          <a:solidFill>
            <a:srgbClr val="CCECFF"/>
          </a:solidFill>
        </p:spPr>
        <p:txBody>
          <a:bodyPr wrap="square" rtlCol="0">
            <a:noAutofit/>
          </a:bodyPr>
          <a:lstStyle/>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23528" y="764704"/>
            <a:ext cx="684076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副首都化に向けた中長期的な取組み方向</a:t>
            </a:r>
            <a:r>
              <a:rPr lang="zh-TW" altLang="en-US" b="1" dirty="0">
                <a:latin typeface="Meiryo UI" panose="020B0604030504040204" pitchFamily="50" charset="-128"/>
                <a:ea typeface="Meiryo UI" panose="020B0604030504040204" pitchFamily="50" charset="-128"/>
                <a:cs typeface="Meiryo UI" panose="020B0604030504040204" pitchFamily="50" charset="-128"/>
              </a:rPr>
              <a:t>（中間整理案</a:t>
            </a:r>
            <a:r>
              <a:rPr lang="zh-TW" altLang="en-US"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7544" y="1416839"/>
            <a:ext cx="7913266" cy="1508105"/>
          </a:xfrm>
          <a:prstGeom prst="rect">
            <a:avLst/>
          </a:prstGeom>
        </p:spPr>
        <p:txBody>
          <a:bodyPr wrap="square">
            <a:spAutoFit/>
          </a:bodyPr>
          <a:lstStyle/>
          <a:p>
            <a:pPr marL="285750" indent="-285750">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都市の基盤となる公共</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機能について、首都・東京の事例も参考としながら高度化を図り、</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住民の安心・安全を充実させるとともに、暮らしやすい大都市を確立する。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消防や防災対策など、</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安全・危機</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管理機能の強化</a:t>
            </a:r>
            <a:endParaRPr lang="en-US" altLang="ja-JP" sz="16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水道や下水道、ごみ処理など、生活インフラの最適化</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地方衛生研究所など、公衆衛生環境の充実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634800" y="4979495"/>
            <a:ext cx="8257680" cy="78744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p>
            <a:pPr>
              <a:lnSpc>
                <a:spcPts val="16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論点</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&gt;</a:t>
            </a:r>
          </a:p>
          <a:p>
            <a:pPr>
              <a:lnSpc>
                <a:spcPts val="16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◆西日本の危機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管理と、副首都大阪の安心・安全を支える消防力</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／首都機能バックアップ</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住民からみた望ましい消防力のあり方</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二等辺三角形 18"/>
          <p:cNvSpPr/>
          <p:nvPr/>
        </p:nvSpPr>
        <p:spPr>
          <a:xfrm rot="10800000">
            <a:off x="2951820" y="3202665"/>
            <a:ext cx="3168352" cy="317066"/>
          </a:xfrm>
          <a:prstGeom prst="triangle">
            <a:avLst>
              <a:gd name="adj" fmla="val 49556"/>
            </a:avLst>
          </a:prstGeom>
          <a:gradFill>
            <a:gsLst>
              <a:gs pos="0">
                <a:schemeClr val="accent1">
                  <a:lumMod val="60000"/>
                  <a:lumOff val="40000"/>
                </a:schemeClr>
              </a:gs>
              <a:gs pos="89000">
                <a:schemeClr val="accent1">
                  <a:lumMod val="40000"/>
                  <a:lumOff val="60000"/>
                </a:schemeClr>
              </a:gs>
              <a:gs pos="30000">
                <a:schemeClr val="accent1">
                  <a:lumMod val="60000"/>
                  <a:lumOff val="40000"/>
                </a:schemeClr>
              </a:gs>
              <a:gs pos="100000">
                <a:schemeClr val="accent1">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5496" y="30556"/>
            <a:ext cx="9101665" cy="461665"/>
          </a:xfrm>
          <a:prstGeom prst="rect">
            <a:avLst/>
          </a:prstGeom>
          <a:solidFill>
            <a:schemeClr val="bg1"/>
          </a:solidFill>
          <a:ln>
            <a:noFill/>
          </a:ln>
        </p:spPr>
        <p:txBody>
          <a:bodyPr wrap="square" rtlCol="0">
            <a:spAutoFit/>
          </a:bodyPr>
          <a:lstStyle/>
          <a:p>
            <a:pPr algn="ctr"/>
            <a:r>
              <a:rPr lang="ja-JP" altLang="en-US" sz="2400" b="1" dirty="0">
                <a:latin typeface="HGPｺﾞｼｯｸM" panose="020B0600000000000000" pitchFamily="50" charset="-128"/>
                <a:ea typeface="HGPｺﾞｼｯｸM" panose="020B0600000000000000" pitchFamily="50" charset="-128"/>
              </a:rPr>
              <a:t>副首都機能としての</a:t>
            </a:r>
            <a:r>
              <a:rPr lang="ja-JP" altLang="en-US" sz="2400" b="1" dirty="0" smtClean="0">
                <a:latin typeface="HGPｺﾞｼｯｸM" panose="020B0600000000000000" pitchFamily="50" charset="-128"/>
                <a:ea typeface="HGPｺﾞｼｯｸM" panose="020B0600000000000000" pitchFamily="50" charset="-128"/>
              </a:rPr>
              <a:t>消防・防災の</a:t>
            </a:r>
            <a:r>
              <a:rPr lang="ja-JP" altLang="en-US" sz="2400" b="1" dirty="0">
                <a:latin typeface="HGPｺﾞｼｯｸM" panose="020B0600000000000000" pitchFamily="50" charset="-128"/>
                <a:ea typeface="HGPｺﾞｼｯｸM" panose="020B0600000000000000" pitchFamily="50" charset="-128"/>
              </a:rPr>
              <a:t>あり方の検討</a:t>
            </a:r>
          </a:p>
        </p:txBody>
      </p:sp>
      <p:sp>
        <p:nvSpPr>
          <p:cNvPr id="14" name="スライド番号プレースホルダー 1"/>
          <p:cNvSpPr>
            <a:spLocks noGrp="1"/>
          </p:cNvSpPr>
          <p:nvPr>
            <p:ph type="sldNum" sz="quarter" idx="12"/>
          </p:nvPr>
        </p:nvSpPr>
        <p:spPr>
          <a:xfrm>
            <a:off x="6857390" y="6520259"/>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21</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26257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830589653"/>
              </p:ext>
            </p:extLst>
          </p:nvPr>
        </p:nvGraphicFramePr>
        <p:xfrm>
          <a:off x="541951" y="896347"/>
          <a:ext cx="8055453" cy="5706765"/>
        </p:xfrm>
        <a:graphic>
          <a:graphicData uri="http://schemas.openxmlformats.org/drawingml/2006/table">
            <a:tbl>
              <a:tblPr firstRow="1" bandRow="1">
                <a:tableStyleId>{5940675A-B579-460E-94D1-54222C63F5DA}</a:tableStyleId>
              </a:tblPr>
              <a:tblGrid>
                <a:gridCol w="1063943"/>
                <a:gridCol w="2449830"/>
                <a:gridCol w="2270840"/>
                <a:gridCol w="2270840"/>
              </a:tblGrid>
              <a:tr h="403245">
                <a:tc>
                  <a:txBody>
                    <a:body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Ａ）府市一元化</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Ｂ）経営形態見直し</a:t>
                      </a:r>
                      <a:endParaRPr kumimoji="1" lang="ja-JP" altLang="en-US" sz="1600" b="1" strike="sngStrike" baseline="0" dirty="0">
                        <a:solidFill>
                          <a:schemeClr val="tx1"/>
                        </a:solidFill>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Ｃ）広域化</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r>
              <a:tr h="201622">
                <a:tc rowSpan="4">
                  <a:txBody>
                    <a:bodyPr/>
                    <a:lstStyle/>
                    <a:p>
                      <a:r>
                        <a:rPr kumimoji="1" lang="ja-JP" altLang="en-US" sz="1600" b="1" dirty="0" smtClean="0">
                          <a:solidFill>
                            <a:schemeClr val="tx1"/>
                          </a:solidFill>
                          <a:latin typeface="Meiryo UI" panose="020B0604030504040204" pitchFamily="50" charset="-128"/>
                          <a:ea typeface="Meiryo UI" panose="020B0604030504040204" pitchFamily="50" charset="-128"/>
                        </a:rPr>
                        <a:t>産業支援</a:t>
                      </a: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★大阪信用保証協会</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◎大阪産業技術研究所</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○府立大学・市立大学</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ja-JP" altLang="en-US" sz="1200" b="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rPr>
                        <a:t>大阪産業振興機構・大阪市</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ja-JP" altLang="en-US" sz="1200" b="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rPr>
                        <a:t>都市型産業振興センター</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府域産業支援機関</a:t>
                      </a:r>
                    </a:p>
                  </a:txBody>
                  <a:tcPr>
                    <a:lnT w="12700" cap="flat" cmpd="sng" algn="ctr">
                      <a:solidFill>
                        <a:schemeClr val="tx1"/>
                      </a:solidFill>
                      <a:prstDash val="dash"/>
                      <a:round/>
                      <a:headEnd type="none" w="med" len="med"/>
                      <a:tailEnd type="none" w="med" len="med"/>
                    </a:lnT>
                  </a:tcPr>
                </a:tc>
              </a:tr>
              <a:tr h="201622">
                <a:tc rowSpan="4">
                  <a:txBody>
                    <a:bodyPr/>
                    <a:lstStyle/>
                    <a:p>
                      <a:r>
                        <a:rPr kumimoji="1" lang="ja-JP" altLang="en-US" sz="1600" b="1" dirty="0" smtClean="0">
                          <a:solidFill>
                            <a:schemeClr val="tx1"/>
                          </a:solidFill>
                          <a:latin typeface="Meiryo UI" panose="020B0604030504040204" pitchFamily="50" charset="-128"/>
                          <a:ea typeface="Meiryo UI" panose="020B0604030504040204" pitchFamily="50" charset="-128"/>
                        </a:rPr>
                        <a:t>交通物流</a:t>
                      </a: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○市地下鉄　</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株式会社化</a:t>
                      </a:r>
                      <a:r>
                        <a:rPr kumimoji="1" lang="en-US" altLang="ja-JP" sz="1200" b="0" dirty="0" smtClean="0">
                          <a:solidFill>
                            <a:schemeClr val="tx1"/>
                          </a:solidFill>
                          <a:latin typeface="Meiryo UI" panose="020B0604030504040204" pitchFamily="50" charset="-128"/>
                          <a:ea typeface="Meiryo UI" panose="020B0604030504040204" pitchFamily="50" charset="-128"/>
                        </a:rPr>
                        <a:t>】</a:t>
                      </a:r>
                    </a:p>
                  </a:txBody>
                  <a:tcPr>
                    <a:lnB w="12700" cap="flat" cmpd="sng" algn="ctr">
                      <a:solidFill>
                        <a:schemeClr val="tx1"/>
                      </a:solidFill>
                      <a:prstDash val="dash"/>
                      <a:round/>
                      <a:headEnd type="none" w="med" len="med"/>
                      <a:tailEnd type="none" w="med" len="med"/>
                    </a:lnB>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○市バス　</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事業譲渡</a:t>
                      </a:r>
                      <a:r>
                        <a:rPr kumimoji="1" lang="en-US" altLang="ja-JP" sz="1200" b="0" dirty="0" smtClean="0">
                          <a:solidFill>
                            <a:schemeClr val="tx1"/>
                          </a:solidFill>
                          <a:latin typeface="Meiryo UI" panose="020B0604030504040204" pitchFamily="50" charset="-128"/>
                          <a:ea typeface="Meiryo UI" panose="020B0604030504040204" pitchFamily="50" charset="-128"/>
                        </a:rPr>
                        <a:t>】</a:t>
                      </a: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市市場</a:t>
                      </a: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201622">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○府市港湾</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c>
                  <a:txBody>
                    <a:bodyPr/>
                    <a:lstStyle/>
                    <a:p>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　 大阪湾諸港</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r>
              <a:tr h="201622">
                <a:tc rowSpan="4">
                  <a:txBody>
                    <a:bodyPr/>
                    <a:lstStyle/>
                    <a:p>
                      <a:r>
                        <a:rPr kumimoji="1" lang="ja-JP" altLang="en-US" sz="1600" b="1" dirty="0" smtClean="0">
                          <a:solidFill>
                            <a:schemeClr val="tx1"/>
                          </a:solidFill>
                          <a:latin typeface="Meiryo UI" panose="020B0604030504040204" pitchFamily="50" charset="-128"/>
                          <a:ea typeface="Meiryo UI" panose="020B0604030504040204" pitchFamily="50" charset="-128"/>
                        </a:rPr>
                        <a:t>生活基盤</a:t>
                      </a: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○市水道　</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運営権</a:t>
                      </a:r>
                      <a:r>
                        <a:rPr kumimoji="1" lang="en-US" altLang="ja-JP" sz="1200" b="0" dirty="0" smtClean="0">
                          <a:solidFill>
                            <a:schemeClr val="tx1"/>
                          </a:solidFill>
                          <a:latin typeface="Meiryo UI" panose="020B0604030504040204" pitchFamily="50" charset="-128"/>
                          <a:ea typeface="Meiryo UI" panose="020B0604030504040204" pitchFamily="50" charset="-128"/>
                        </a:rPr>
                        <a:t>】</a:t>
                      </a:r>
                    </a:p>
                  </a:txBody>
                  <a:tcPr>
                    <a:lnB w="12700" cap="flat" cmpd="sng" algn="ctr">
                      <a:solidFill>
                        <a:schemeClr val="tx1"/>
                      </a:solidFill>
                      <a:prstDash val="dash"/>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府域水道</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○市下水道　</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運営権</a:t>
                      </a:r>
                      <a:r>
                        <a:rPr kumimoji="1" lang="en-US" altLang="ja-JP" sz="1200" b="0" dirty="0" smtClean="0">
                          <a:solidFill>
                            <a:schemeClr val="tx1"/>
                          </a:solidFill>
                          <a:latin typeface="Meiryo UI" panose="020B0604030504040204" pitchFamily="50" charset="-128"/>
                          <a:ea typeface="Meiryo UI" panose="020B0604030504040204" pitchFamily="50" charset="-128"/>
                        </a:rPr>
                        <a:t>】</a:t>
                      </a: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府域下水道</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ja-JP" altLang="en-US" sz="1200" b="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rPr>
                        <a:t>市一般廃棄物（収集）</a:t>
                      </a: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　 府域一般廃棄物</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201622">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★府市公営住宅</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★市一般廃棄物（焼却</a:t>
                      </a:r>
                      <a:r>
                        <a:rPr kumimoji="1" lang="en-US" altLang="ja-JP" sz="1200" b="0" dirty="0" smtClean="0">
                          <a:solidFill>
                            <a:schemeClr val="tx1"/>
                          </a:solidFill>
                          <a:latin typeface="Meiryo UI" panose="020B0604030504040204" pitchFamily="50" charset="-128"/>
                          <a:ea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一部事務組合</a:t>
                      </a:r>
                      <a:r>
                        <a:rPr kumimoji="1" lang="en-US" altLang="ja-JP" sz="1200" b="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c>
                  <a:txBody>
                    <a:bodyPr/>
                    <a:lstStyle/>
                    <a:p>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r>
              <a:tr h="201622">
                <a:tc rowSpan="3">
                  <a:txBody>
                    <a:bodyPr/>
                    <a:lstStyle/>
                    <a:p>
                      <a:r>
                        <a:rPr kumimoji="1" lang="ja-JP" altLang="en-US" sz="1600" b="1" dirty="0" smtClean="0">
                          <a:solidFill>
                            <a:schemeClr val="tx1"/>
                          </a:solidFill>
                          <a:latin typeface="Meiryo UI" panose="020B0604030504040204" pitchFamily="50" charset="-128"/>
                          <a:ea typeface="Meiryo UI" panose="020B0604030504040204" pitchFamily="50" charset="-128"/>
                        </a:rPr>
                        <a:t>安心安全</a:t>
                      </a: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gridSpan="2">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◎大阪健康安全基盤研究所　</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地独法人</a:t>
                      </a:r>
                      <a:r>
                        <a:rPr kumimoji="1" lang="en-US" altLang="ja-JP" sz="1200" b="0" dirty="0" smtClean="0">
                          <a:solidFill>
                            <a:schemeClr val="tx1"/>
                          </a:solidFill>
                          <a:latin typeface="Meiryo UI" panose="020B0604030504040204" pitchFamily="50" charset="-128"/>
                          <a:ea typeface="Meiryo UI" panose="020B0604030504040204" pitchFamily="50" charset="-128"/>
                        </a:rPr>
                        <a:t>】</a:t>
                      </a:r>
                    </a:p>
                  </a:txBody>
                  <a:tcPr>
                    <a:lnB w="12700" cap="flat" cmpd="sng" algn="ctr">
                      <a:solidFill>
                        <a:schemeClr val="tx1"/>
                      </a:solidFill>
                      <a:prstDash val="dash"/>
                      <a:round/>
                      <a:headEnd type="none" w="med" len="med"/>
                      <a:tailEnd type="none" w="med" len="med"/>
                    </a:lnB>
                    <a:noFill/>
                  </a:tcPr>
                </a:tc>
                <a:tc hMerge="1">
                  <a:txBody>
                    <a:bodyPr/>
                    <a:lstStyle/>
                    <a:p>
                      <a:endParaRPr kumimoji="1" lang="ja-JP" altLang="en-US" sz="1200" b="1" dirty="0">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c>
                  <a:txBody>
                    <a:bodyPr/>
                    <a:lstStyle/>
                    <a:p>
                      <a:endParaRPr kumimoji="1" lang="en-US" altLang="ja-JP" sz="1200" b="1" dirty="0" smtClean="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府市公立病院</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★市公立病院  </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地独法人</a:t>
                      </a:r>
                      <a:r>
                        <a:rPr kumimoji="1" lang="en-US" altLang="ja-JP" sz="1200" b="0" dirty="0" smtClean="0">
                          <a:solidFill>
                            <a:schemeClr val="tx1"/>
                          </a:solidFill>
                          <a:latin typeface="Meiryo UI" panose="020B0604030504040204" pitchFamily="50" charset="-128"/>
                          <a:ea typeface="Meiryo UI" panose="020B0604030504040204" pitchFamily="50" charset="-128"/>
                        </a:rPr>
                        <a:t>】</a:t>
                      </a: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府域公立病院</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★府市消防学校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府域消防</a:t>
                      </a:r>
                    </a:p>
                  </a:txBody>
                  <a:tcPr>
                    <a:lnT w="12700" cap="flat" cmpd="sng" algn="ctr">
                      <a:solidFill>
                        <a:schemeClr val="tx1"/>
                      </a:solidFill>
                      <a:prstDash val="dash"/>
                      <a:round/>
                      <a:headEnd type="none" w="med" len="med"/>
                      <a:tailEnd type="none" w="med" len="med"/>
                    </a:lnT>
                  </a:tcPr>
                </a:tc>
              </a:tr>
              <a:tr h="201622">
                <a:tc rowSpan="3">
                  <a:txBody>
                    <a:bodyPr/>
                    <a:lstStyle/>
                    <a:p>
                      <a:r>
                        <a:rPr kumimoji="1" lang="ja-JP" altLang="en-US" sz="1600" b="1" dirty="0" smtClean="0">
                          <a:solidFill>
                            <a:schemeClr val="tx1"/>
                          </a:solidFill>
                          <a:latin typeface="Meiryo UI" panose="020B0604030504040204" pitchFamily="50" charset="-128"/>
                          <a:ea typeface="Meiryo UI" panose="020B0604030504040204" pitchFamily="50" charset="-128"/>
                        </a:rPr>
                        <a:t>教育文化</a:t>
                      </a: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★府市特別支援学校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noFill/>
                  </a:tcPr>
                </a:tc>
                <a:tc>
                  <a:txBody>
                    <a:bodyPr/>
                    <a:lstStyle/>
                    <a:p>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府市高等学校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201622">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ja-JP" altLang="en-US" sz="1200" b="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rPr>
                        <a:t>府市文化施設</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○市文化施設　</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地独法人</a:t>
                      </a:r>
                      <a:r>
                        <a:rPr kumimoji="1" lang="en-US" altLang="ja-JP" sz="1200" b="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tx1"/>
                      </a:solidFill>
                      <a:prstDash val="dash"/>
                      <a:round/>
                      <a:headEnd type="none" w="med" len="med"/>
                      <a:tailEnd type="none" w="med" len="med"/>
                    </a:lnT>
                  </a:tcPr>
                </a:tc>
              </a:tr>
            </a:tbl>
          </a:graphicData>
        </a:graphic>
      </p:graphicFrame>
      <p:sp>
        <p:nvSpPr>
          <p:cNvPr id="5" name="テキスト ボックス 4"/>
          <p:cNvSpPr txBox="1"/>
          <p:nvPr/>
        </p:nvSpPr>
        <p:spPr>
          <a:xfrm>
            <a:off x="7092280" y="170056"/>
            <a:ext cx="1877437" cy="738664"/>
          </a:xfrm>
          <a:prstGeom prst="rect">
            <a:avLst/>
          </a:prstGeom>
          <a:noFill/>
          <a:ln>
            <a:noFill/>
          </a:ln>
        </p:spPr>
        <p:txBody>
          <a:bodyPr wrap="none" rtlCol="0">
            <a:spAutoFit/>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＜凡例＞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実現済み</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◎方針あり（最終議決あり）</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方針</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あり（最終議決なし）</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8455379" y="6517244"/>
            <a:ext cx="683568" cy="338554"/>
          </a:xfrm>
          <a:prstGeom prst="rect">
            <a:avLst/>
          </a:prstGeom>
          <a:noFill/>
        </p:spPr>
        <p:txBody>
          <a:bodyPr wrap="square" rtlCol="0">
            <a:spAutoFit/>
          </a:bodyPr>
          <a:lstStyle/>
          <a:p>
            <a:pPr algn="r"/>
            <a:fld id="{7FE68FCB-9DD5-42DD-8F40-7D759701862B}" type="slidenum">
              <a:rPr kumimoji="1" lang="ja-JP" altLang="en-US" sz="1600" smtClean="0"/>
              <a:pPr algn="r"/>
              <a:t>2</a:t>
            </a:fld>
            <a:endParaRPr kumimoji="1" lang="ja-JP" altLang="en-US" sz="1600" dirty="0"/>
          </a:p>
        </p:txBody>
      </p:sp>
      <p:sp>
        <p:nvSpPr>
          <p:cNvPr id="8" name="テキスト ボックス 7"/>
          <p:cNvSpPr txBox="1"/>
          <p:nvPr/>
        </p:nvSpPr>
        <p:spPr>
          <a:xfrm>
            <a:off x="3707904" y="76562"/>
            <a:ext cx="1723549" cy="400110"/>
          </a:xfrm>
          <a:prstGeom prst="rect">
            <a:avLst/>
          </a:prstGeom>
          <a:noFill/>
        </p:spPr>
        <p:txBody>
          <a:bodyPr wrap="none" rtlCol="0">
            <a:spAutoFit/>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課題一覧</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7079656" y="260648"/>
            <a:ext cx="1898479" cy="586826"/>
          </a:xfrm>
          <a:prstGeom prst="bracketPair">
            <a:avLst>
              <a:gd name="adj" fmla="val 472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79273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11560" y="2299519"/>
            <a:ext cx="7776864" cy="769441"/>
          </a:xfrm>
          <a:prstGeom prst="rect">
            <a:avLst/>
          </a:prstGeom>
        </p:spPr>
        <p:txBody>
          <a:bodyPr wrap="square">
            <a:spAutoFit/>
          </a:bodyPr>
          <a:lstStyle/>
          <a:p>
            <a:pPr lvl="0" algn="ctr">
              <a:spcBef>
                <a:spcPct val="0"/>
              </a:spcBef>
            </a:pPr>
            <a:r>
              <a:rPr lang="en-US" altLang="ja-JP" sz="4400" dirty="0" smtClean="0">
                <a:solidFill>
                  <a:prstClr val="black"/>
                </a:solidFill>
                <a:cs typeface="+mj-cs"/>
              </a:rPr>
              <a:t>Ⅰ</a:t>
            </a:r>
            <a:r>
              <a:rPr lang="ja-JP" altLang="en-US" sz="4400" dirty="0" err="1" smtClean="0">
                <a:solidFill>
                  <a:prstClr val="black"/>
                </a:solidFill>
                <a:cs typeface="+mj-cs"/>
              </a:rPr>
              <a:t>．</a:t>
            </a:r>
            <a:r>
              <a:rPr lang="ja-JP" altLang="en-US" sz="4400" dirty="0" smtClean="0">
                <a:solidFill>
                  <a:prstClr val="black"/>
                </a:solidFill>
                <a:cs typeface="+mj-cs"/>
              </a:rPr>
              <a:t>新大学</a:t>
            </a:r>
            <a:r>
              <a:rPr lang="ja-JP" altLang="en-US" sz="4400" dirty="0">
                <a:solidFill>
                  <a:prstClr val="black"/>
                </a:solidFill>
                <a:cs typeface="+mj-cs"/>
              </a:rPr>
              <a:t>に</a:t>
            </a:r>
            <a:r>
              <a:rPr lang="ja-JP" altLang="en-US" sz="4400" dirty="0" smtClean="0">
                <a:solidFill>
                  <a:prstClr val="black"/>
                </a:solidFill>
                <a:cs typeface="+mj-cs"/>
              </a:rPr>
              <a:t>ついての検討状況</a:t>
            </a:r>
            <a:endParaRPr lang="ja-JP" altLang="en-US" sz="4400" dirty="0">
              <a:solidFill>
                <a:prstClr val="black"/>
              </a:solidFill>
              <a:cs typeface="+mj-cs"/>
            </a:endParaRPr>
          </a:p>
        </p:txBody>
      </p:sp>
    </p:spTree>
    <p:extLst>
      <p:ext uri="{BB962C8B-B14F-4D97-AF65-F5344CB8AC3E}">
        <p14:creationId xmlns:p14="http://schemas.microsoft.com/office/powerpoint/2010/main" val="107326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4067944" y="1367236"/>
            <a:ext cx="4844288" cy="5256584"/>
          </a:xfrm>
          <a:prstGeom prst="roundRect">
            <a:avLst>
              <a:gd name="adj" fmla="val 4341"/>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541014" y="21497"/>
            <a:ext cx="8229600" cy="922114"/>
          </a:xfrm>
        </p:spPr>
        <p:txBody>
          <a:bodyPr>
            <a:normAutofit/>
          </a:bodyPr>
          <a:lstStyle/>
          <a:p>
            <a:r>
              <a:rPr lang="ja-JP" altLang="en-US" sz="3600" dirty="0"/>
              <a:t>これまで</a:t>
            </a:r>
            <a:r>
              <a:rPr lang="ja-JP" altLang="en-US" sz="3600" dirty="0" smtClean="0"/>
              <a:t>の取組</a:t>
            </a:r>
            <a:r>
              <a:rPr kumimoji="1" lang="ja-JP" altLang="en-US" sz="3600" dirty="0" smtClean="0"/>
              <a:t>経過</a:t>
            </a:r>
            <a:endParaRPr kumimoji="1" lang="ja-JP" altLang="en-US" sz="3600" dirty="0"/>
          </a:p>
        </p:txBody>
      </p:sp>
      <p:sp>
        <p:nvSpPr>
          <p:cNvPr id="5" name="正方形/長方形 4"/>
          <p:cNvSpPr/>
          <p:nvPr/>
        </p:nvSpPr>
        <p:spPr>
          <a:xfrm>
            <a:off x="4197892" y="1764566"/>
            <a:ext cx="4752000" cy="4647426"/>
          </a:xfrm>
          <a:prstGeom prst="rect">
            <a:avLst/>
          </a:prstGeom>
        </p:spPr>
        <p:txBody>
          <a:bodyPr>
            <a:spAutoFit/>
          </a:bodyPr>
          <a:lstStyle/>
          <a:p>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４月</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第３回</a:t>
            </a:r>
            <a:r>
              <a:rPr lang="ja-JP" altLang="en-US" dirty="0">
                <a:latin typeface="Meiryo UI" panose="020B0604030504040204" pitchFamily="50" charset="-128"/>
                <a:ea typeface="Meiryo UI" panose="020B0604030504040204" pitchFamily="50" charset="-128"/>
                <a:cs typeface="Meiryo UI" panose="020B0604030504040204" pitchFamily="50" charset="-128"/>
              </a:rPr>
              <a:t>副首都推進本部会議</a:t>
            </a: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大学統合に向けた検討体制や進め方を確認）</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◆新</a:t>
            </a:r>
            <a:r>
              <a:rPr lang="ja-JP" altLang="en-US" dirty="0">
                <a:latin typeface="Meiryo UI" panose="020B0604030504040204" pitchFamily="50" charset="-128"/>
                <a:ea typeface="Meiryo UI" panose="020B0604030504040204" pitchFamily="50" charset="-128"/>
                <a:cs typeface="Meiryo UI" panose="020B0604030504040204" pitchFamily="50" charset="-128"/>
              </a:rPr>
              <a:t>大学設計４者タスクフォース設置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検討</a:t>
            </a:r>
            <a:r>
              <a:rPr lang="ja-JP" altLang="en-US" dirty="0">
                <a:latin typeface="Meiryo UI" panose="020B0604030504040204" pitchFamily="50" charset="-128"/>
                <a:ea typeface="Meiryo UI" panose="020B0604030504040204" pitchFamily="50" charset="-128"/>
                <a:cs typeface="Meiryo UI" panose="020B0604030504040204" pitchFamily="50" charset="-128"/>
              </a:rPr>
              <a:t>開始</a:t>
            </a:r>
          </a:p>
          <a:p>
            <a:endParaRPr lang="en-US" altLang="ja-JP" b="1"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８月</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◆第５回</a:t>
            </a:r>
            <a:r>
              <a:rPr lang="ja-JP" altLang="en-US" dirty="0">
                <a:latin typeface="Meiryo UI" panose="020B0604030504040204" pitchFamily="50" charset="-128"/>
                <a:ea typeface="Meiryo UI" panose="020B0604030504040204" pitchFamily="50" charset="-128"/>
                <a:cs typeface="Meiryo UI" panose="020B0604030504040204" pitchFamily="50" charset="-128"/>
              </a:rPr>
              <a:t>副首都推進本部会議</a:t>
            </a: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新</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大学に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ついて</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検討経過</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報告）</a:t>
            </a: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９月</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両大学</a:t>
            </a:r>
            <a:r>
              <a:rPr lang="ja-JP" altLang="en-US" dirty="0">
                <a:latin typeface="Meiryo UI" panose="020B0604030504040204" pitchFamily="50" charset="-128"/>
                <a:ea typeface="Meiryo UI" panose="020B0604030504040204" pitchFamily="50" charset="-128"/>
                <a:cs typeface="Meiryo UI" panose="020B0604030504040204" pitchFamily="50" charset="-128"/>
              </a:rPr>
              <a:t>教員等への説明、</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意見交換</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会</a:t>
            </a:r>
            <a:r>
              <a:rPr lang="ja-JP" altLang="en-US" dirty="0">
                <a:latin typeface="Meiryo UI" panose="020B0604030504040204" pitchFamily="50" charset="-128"/>
                <a:ea typeface="Meiryo UI" panose="020B0604030504040204" pitchFamily="50" charset="-128"/>
                <a:cs typeface="Meiryo UI" panose="020B0604030504040204" pitchFamily="50" charset="-128"/>
              </a:rPr>
              <a:t>を実施</a:t>
            </a: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１０月</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◆戦略</a:t>
            </a:r>
            <a:r>
              <a:rPr lang="ja-JP" altLang="en-US" dirty="0">
                <a:latin typeface="Meiryo UI" panose="020B0604030504040204" pitchFamily="50" charset="-128"/>
                <a:ea typeface="Meiryo UI" panose="020B0604030504040204" pitchFamily="50" charset="-128"/>
                <a:cs typeface="Meiryo UI" panose="020B0604030504040204" pitchFamily="50" charset="-128"/>
              </a:rPr>
              <a:t>領域別ワークショップ設置、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検</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討</a:t>
            </a:r>
            <a:r>
              <a:rPr lang="ja-JP" altLang="en-US" dirty="0">
                <a:latin typeface="Meiryo UI" panose="020B0604030504040204" pitchFamily="50" charset="-128"/>
                <a:ea typeface="Meiryo UI" panose="020B0604030504040204" pitchFamily="50" charset="-128"/>
                <a:cs typeface="Meiryo UI" panose="020B0604030504040204" pitchFamily="50" charset="-128"/>
              </a:rPr>
              <a:t>開始</a:t>
            </a:r>
          </a:p>
          <a:p>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公立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大学法人大阪府立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大学の第３期中期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目標可決（府議会）</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413916" y="1115208"/>
            <a:ext cx="4176464"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年度の取り組み</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81180" y="1704738"/>
            <a:ext cx="3814756" cy="3046988"/>
          </a:xfrm>
          <a:prstGeom prst="rect">
            <a:avLst/>
          </a:prstGeom>
        </p:spPr>
        <p:txBody>
          <a:bodyPr wrap="square">
            <a:spAutoFit/>
          </a:bodyPr>
          <a:lstStyle/>
          <a:p>
            <a:r>
              <a:rPr lang="en-US" altLang="ja-JP" sz="1400" dirty="0">
                <a:latin typeface="Meiryo UI" panose="020B0604030504040204" pitchFamily="50" charset="-128"/>
                <a:ea typeface="Meiryo UI" panose="020B0604030504040204" pitchFamily="50" charset="-128"/>
                <a:cs typeface="Meiryo UI" panose="020B0604030504040204" pitchFamily="50" charset="-128"/>
              </a:rPr>
              <a:t>H</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　府市</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統合</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本部会議における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基本的方向性</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「公立大学のあり方について将来ビジョンを策定」</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「法人統合に向けた組織改革の推進」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　新大学構想会議提言</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新大学構想会議（有識者）</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　新大学ビジョン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　新大学案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府市及び両大学</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新・公立大学</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大阪モデル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（基本構想）」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両大学</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51520" y="1069448"/>
            <a:ext cx="3600400" cy="504056"/>
          </a:xfrm>
          <a:prstGeom prst="rect">
            <a:avLst/>
          </a:prstGeom>
          <a:no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これまで</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の取り組み</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p:cNvSpPr>
            <a:spLocks noGrp="1"/>
          </p:cNvSpPr>
          <p:nvPr>
            <p:ph type="sldNum" sz="quarter" idx="12"/>
          </p:nvPr>
        </p:nvSpPr>
        <p:spPr>
          <a:xfrm>
            <a:off x="6857390" y="6492875"/>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4</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427563" y="6192200"/>
            <a:ext cx="461665" cy="576064"/>
          </a:xfrm>
          <a:prstGeom prst="rect">
            <a:avLst/>
          </a:prstGeom>
          <a:noFill/>
        </p:spPr>
        <p:txBody>
          <a:bodyPr vert="eaVert" wrap="square" rtlCol="0">
            <a:spAutoFit/>
          </a:bodyPr>
          <a:lstStyle/>
          <a:p>
            <a:r>
              <a:rPr lang="ja-JP" altLang="en-US" b="1" dirty="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06227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2987824" y="2168645"/>
            <a:ext cx="3744416" cy="2952328"/>
          </a:xfrm>
          <a:prstGeom prst="roundRect">
            <a:avLst>
              <a:gd name="adj" fmla="val 6332"/>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タイトル 1"/>
          <p:cNvSpPr>
            <a:spLocks noGrp="1"/>
          </p:cNvSpPr>
          <p:nvPr>
            <p:ph type="ctrTitle"/>
          </p:nvPr>
        </p:nvSpPr>
        <p:spPr>
          <a:xfrm>
            <a:off x="683568" y="116632"/>
            <a:ext cx="7990656" cy="506487"/>
          </a:xfrm>
        </p:spPr>
        <p:txBody>
          <a:bodyPr>
            <a:normAutofit/>
          </a:bodyPr>
          <a:lstStyle/>
          <a:p>
            <a:r>
              <a:rPr lang="ja-JP" altLang="en-US" sz="2400" b="1" dirty="0" smtClean="0"/>
              <a:t>新大学の戦略領域に関する検討体制</a:t>
            </a:r>
            <a:endParaRPr kumimoji="1" lang="ja-JP" altLang="en-US" sz="2400" b="1" dirty="0"/>
          </a:p>
        </p:txBody>
      </p:sp>
      <p:sp>
        <p:nvSpPr>
          <p:cNvPr id="3" name="角丸四角形 2"/>
          <p:cNvSpPr/>
          <p:nvPr/>
        </p:nvSpPr>
        <p:spPr>
          <a:xfrm>
            <a:off x="266191" y="2183183"/>
            <a:ext cx="2367880" cy="2952328"/>
          </a:xfrm>
          <a:prstGeom prst="roundRect">
            <a:avLst>
              <a:gd name="adj" fmla="val 1003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角丸四角形 4"/>
          <p:cNvSpPr/>
          <p:nvPr/>
        </p:nvSpPr>
        <p:spPr>
          <a:xfrm>
            <a:off x="351334" y="828674"/>
            <a:ext cx="6184304" cy="833289"/>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rPr>
              <a:t>　副首都推進本部</a:t>
            </a:r>
            <a:r>
              <a:rPr kumimoji="1" lang="ja-JP" altLang="en-US" b="1" dirty="0" smtClean="0">
                <a:solidFill>
                  <a:schemeClr val="tx1"/>
                </a:solidFill>
              </a:rPr>
              <a:t>　　</a:t>
            </a:r>
            <a:r>
              <a:rPr kumimoji="1" lang="ja-JP" altLang="en-US" sz="1500" dirty="0" smtClean="0">
                <a:solidFill>
                  <a:schemeClr val="tx1"/>
                </a:solidFill>
              </a:rPr>
              <a:t>知事（本部長）　　市長（副本部長）</a:t>
            </a:r>
            <a:endParaRPr kumimoji="1" lang="en-US" altLang="ja-JP" sz="1500" dirty="0" smtClean="0">
              <a:solidFill>
                <a:schemeClr val="tx1"/>
              </a:solidFill>
            </a:endParaRPr>
          </a:p>
          <a:p>
            <a:endParaRPr kumimoji="1" lang="en-US" altLang="ja-JP" sz="1600" dirty="0" smtClean="0">
              <a:solidFill>
                <a:schemeClr val="tx1"/>
              </a:solidFill>
            </a:endParaRPr>
          </a:p>
        </p:txBody>
      </p:sp>
      <p:sp>
        <p:nvSpPr>
          <p:cNvPr id="6" name="角丸四角形 5"/>
          <p:cNvSpPr/>
          <p:nvPr/>
        </p:nvSpPr>
        <p:spPr>
          <a:xfrm>
            <a:off x="465312" y="2944623"/>
            <a:ext cx="396044" cy="209737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府</a:t>
            </a:r>
            <a:endParaRPr kumimoji="1" lang="en-US" altLang="ja-JP" sz="1400" b="1" dirty="0" smtClean="0">
              <a:solidFill>
                <a:schemeClr val="bg1"/>
              </a:solidFill>
            </a:endParaRPr>
          </a:p>
          <a:p>
            <a:pPr algn="ctr"/>
            <a:endParaRPr kumimoji="1" lang="en-US" altLang="ja-JP" sz="1400" b="1" dirty="0" smtClean="0">
              <a:solidFill>
                <a:schemeClr val="bg1"/>
              </a:solidFill>
            </a:endParaRPr>
          </a:p>
          <a:p>
            <a:pPr algn="ctr"/>
            <a:endParaRPr kumimoji="1" lang="en-US" altLang="ja-JP" sz="1400" b="1" dirty="0" smtClean="0">
              <a:solidFill>
                <a:schemeClr val="bg1"/>
              </a:solidFill>
            </a:endParaRPr>
          </a:p>
          <a:p>
            <a:pPr algn="ctr"/>
            <a:endParaRPr kumimoji="1" lang="en-US" altLang="ja-JP" sz="1400" b="1" dirty="0" smtClean="0">
              <a:solidFill>
                <a:schemeClr val="bg1"/>
              </a:solidFill>
            </a:endParaRPr>
          </a:p>
          <a:p>
            <a:pPr algn="ctr"/>
            <a:r>
              <a:rPr kumimoji="1" lang="ja-JP" altLang="en-US" sz="1400" b="1" dirty="0" smtClean="0">
                <a:solidFill>
                  <a:schemeClr val="bg1"/>
                </a:solidFill>
              </a:rPr>
              <a:t>府民文化部</a:t>
            </a:r>
            <a:endParaRPr lang="en-US" altLang="ja-JP" sz="1400" b="1" dirty="0">
              <a:solidFill>
                <a:schemeClr val="bg1"/>
              </a:solidFill>
            </a:endParaRPr>
          </a:p>
        </p:txBody>
      </p:sp>
      <p:sp>
        <p:nvSpPr>
          <p:cNvPr id="7" name="角丸四角形 6"/>
          <p:cNvSpPr/>
          <p:nvPr/>
        </p:nvSpPr>
        <p:spPr>
          <a:xfrm>
            <a:off x="989602" y="2957396"/>
            <a:ext cx="396044" cy="209737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市</a:t>
            </a:r>
            <a:endParaRPr lang="en-US" altLang="ja-JP" sz="1400" b="1" dirty="0" smtClean="0">
              <a:solidFill>
                <a:schemeClr val="bg1"/>
              </a:solidFill>
            </a:endParaRPr>
          </a:p>
          <a:p>
            <a:pPr algn="ctr"/>
            <a:endParaRPr lang="en-US" altLang="ja-JP" sz="1400" b="1" dirty="0" smtClean="0">
              <a:solidFill>
                <a:schemeClr val="bg1"/>
              </a:solidFill>
            </a:endParaRPr>
          </a:p>
          <a:p>
            <a:pPr algn="ctr"/>
            <a:endParaRPr lang="en-US" altLang="ja-JP" sz="1400" b="1" dirty="0">
              <a:solidFill>
                <a:schemeClr val="bg1"/>
              </a:solidFill>
            </a:endParaRPr>
          </a:p>
          <a:p>
            <a:pPr algn="ctr"/>
            <a:endParaRPr lang="en-US" altLang="ja-JP" sz="1400" b="1" dirty="0" smtClean="0">
              <a:solidFill>
                <a:schemeClr val="bg1"/>
              </a:solidFill>
            </a:endParaRPr>
          </a:p>
          <a:p>
            <a:pPr algn="ctr"/>
            <a:r>
              <a:rPr lang="ja-JP" altLang="en-US" sz="1400" b="1" dirty="0" smtClean="0">
                <a:solidFill>
                  <a:schemeClr val="bg1"/>
                </a:solidFill>
              </a:rPr>
              <a:t>経済戦略局</a:t>
            </a:r>
            <a:endParaRPr kumimoji="1" lang="ja-JP" altLang="en-US" sz="1400" b="1" dirty="0">
              <a:solidFill>
                <a:schemeClr val="bg1"/>
              </a:solidFill>
            </a:endParaRPr>
          </a:p>
        </p:txBody>
      </p:sp>
      <p:sp>
        <p:nvSpPr>
          <p:cNvPr id="8" name="角丸四角形 7"/>
          <p:cNvSpPr/>
          <p:nvPr/>
        </p:nvSpPr>
        <p:spPr>
          <a:xfrm>
            <a:off x="1484015" y="2957396"/>
            <a:ext cx="396044" cy="209737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府立大学</a:t>
            </a:r>
            <a:endParaRPr lang="en-US" altLang="ja-JP" sz="1400" b="1" dirty="0" smtClean="0"/>
          </a:p>
          <a:p>
            <a:pPr algn="ctr"/>
            <a:r>
              <a:rPr lang="ja-JP" altLang="en-US" sz="1400" b="1" dirty="0" smtClean="0"/>
              <a:t>　理事長等</a:t>
            </a:r>
            <a:endParaRPr kumimoji="1" lang="ja-JP" altLang="en-US" sz="1400" b="1" dirty="0"/>
          </a:p>
        </p:txBody>
      </p:sp>
      <p:sp>
        <p:nvSpPr>
          <p:cNvPr id="10" name="テキスト ボックス 9"/>
          <p:cNvSpPr txBox="1"/>
          <p:nvPr/>
        </p:nvSpPr>
        <p:spPr>
          <a:xfrm>
            <a:off x="351334" y="2372621"/>
            <a:ext cx="2265362" cy="584775"/>
          </a:xfrm>
          <a:prstGeom prst="rect">
            <a:avLst/>
          </a:prstGeom>
          <a:noFill/>
        </p:spPr>
        <p:txBody>
          <a:bodyPr wrap="square" rtlCol="0">
            <a:spAutoFit/>
          </a:bodyPr>
          <a:lstStyle/>
          <a:p>
            <a:pPr algn="ctr"/>
            <a:r>
              <a:rPr lang="ja-JP" altLang="en-US" sz="1600" b="1" dirty="0" smtClean="0"/>
              <a:t>新大学設計</a:t>
            </a:r>
            <a:endParaRPr lang="en-US" altLang="ja-JP" sz="1600" b="1" dirty="0" smtClean="0"/>
          </a:p>
          <a:p>
            <a:pPr algn="ctr"/>
            <a:r>
              <a:rPr lang="ja-JP" altLang="en-US" sz="1600" b="1" dirty="0" smtClean="0"/>
              <a:t>４者タスクフォース</a:t>
            </a:r>
            <a:endParaRPr kumimoji="1" lang="ja-JP" altLang="en-US" sz="1600" b="1" dirty="0"/>
          </a:p>
        </p:txBody>
      </p:sp>
      <p:sp>
        <p:nvSpPr>
          <p:cNvPr id="11" name="正方形/長方形 10"/>
          <p:cNvSpPr/>
          <p:nvPr/>
        </p:nvSpPr>
        <p:spPr>
          <a:xfrm>
            <a:off x="3167234" y="2470253"/>
            <a:ext cx="3283871" cy="56376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b="1" dirty="0" smtClean="0">
                <a:solidFill>
                  <a:schemeClr val="tx1"/>
                </a:solidFill>
              </a:rPr>
              <a:t>スマートシティ／データマネジメント</a:t>
            </a:r>
            <a:endParaRPr kumimoji="1" lang="en-US" altLang="ja-JP" sz="1400" b="1" dirty="0" smtClean="0">
              <a:solidFill>
                <a:schemeClr val="tx1"/>
              </a:solidFill>
            </a:endParaRPr>
          </a:p>
          <a:p>
            <a:pPr algn="ctr"/>
            <a:r>
              <a:rPr lang="ja-JP" altLang="en-US" sz="1400" dirty="0">
                <a:solidFill>
                  <a:schemeClr val="tx1"/>
                </a:solidFill>
              </a:rPr>
              <a:t>ワークショップ</a:t>
            </a:r>
            <a:endParaRPr kumimoji="1" lang="ja-JP" altLang="en-US" sz="1400" dirty="0" smtClean="0">
              <a:solidFill>
                <a:schemeClr val="tx1"/>
              </a:solidFill>
            </a:endParaRPr>
          </a:p>
        </p:txBody>
      </p:sp>
      <p:sp>
        <p:nvSpPr>
          <p:cNvPr id="13" name="正方形/長方形 12"/>
          <p:cNvSpPr/>
          <p:nvPr/>
        </p:nvSpPr>
        <p:spPr>
          <a:xfrm>
            <a:off x="3190078" y="4307167"/>
            <a:ext cx="3251316" cy="55517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400" b="1" dirty="0" smtClean="0">
                <a:solidFill>
                  <a:schemeClr val="tx1"/>
                </a:solidFill>
              </a:rPr>
              <a:t>バイオエンジニアリング</a:t>
            </a:r>
            <a:endParaRPr kumimoji="1" lang="en-US" altLang="ja-JP" sz="1400" b="1" dirty="0" smtClean="0">
              <a:solidFill>
                <a:schemeClr val="tx1"/>
              </a:solidFill>
            </a:endParaRPr>
          </a:p>
          <a:p>
            <a:pPr algn="ctr"/>
            <a:r>
              <a:rPr lang="ja-JP" altLang="en-US" sz="1400" dirty="0">
                <a:solidFill>
                  <a:schemeClr val="tx1"/>
                </a:solidFill>
              </a:rPr>
              <a:t>ワークショップ</a:t>
            </a:r>
            <a:endParaRPr kumimoji="1" lang="ja-JP" altLang="en-US" sz="1400" dirty="0" smtClean="0">
              <a:solidFill>
                <a:schemeClr val="tx1"/>
              </a:solidFill>
            </a:endParaRPr>
          </a:p>
        </p:txBody>
      </p:sp>
      <p:sp>
        <p:nvSpPr>
          <p:cNvPr id="16" name="テキスト ボックス 15"/>
          <p:cNvSpPr txBox="1"/>
          <p:nvPr/>
        </p:nvSpPr>
        <p:spPr>
          <a:xfrm>
            <a:off x="278122" y="5342145"/>
            <a:ext cx="8701065" cy="1169551"/>
          </a:xfrm>
          <a:prstGeom prst="rect">
            <a:avLst/>
          </a:prstGeom>
          <a:noFill/>
          <a:ln w="19050">
            <a:solidFill>
              <a:schemeClr val="accent1">
                <a:shade val="50000"/>
              </a:schemeClr>
            </a:solidFill>
            <a:prstDash val="sysDot"/>
          </a:ln>
        </p:spPr>
        <p:txBody>
          <a:bodyPr wrap="square" rtlCol="0">
            <a:spAutoFit/>
          </a:bodyPr>
          <a:lstStyle/>
          <a:p>
            <a:r>
              <a:rPr lang="en-US" altLang="ja-JP" sz="1400" dirty="0" smtClean="0"/>
              <a:t>【</a:t>
            </a:r>
            <a:r>
              <a:rPr lang="ja-JP" altLang="en-US" sz="1400" dirty="0" smtClean="0"/>
              <a:t>戦略領域別ワークショップ</a:t>
            </a:r>
            <a:r>
              <a:rPr lang="ja-JP" altLang="en-US" sz="1400" dirty="0"/>
              <a:t>に</a:t>
            </a:r>
            <a:r>
              <a:rPr lang="ja-JP" altLang="en-US" sz="1400" dirty="0" smtClean="0"/>
              <a:t>ついて</a:t>
            </a:r>
            <a:r>
              <a:rPr lang="en-US" altLang="ja-JP" sz="1400" dirty="0" smtClean="0"/>
              <a:t>】</a:t>
            </a:r>
          </a:p>
          <a:p>
            <a:pPr marL="285750" indent="-285750">
              <a:buFont typeface="Wingdings" panose="05000000000000000000" pitchFamily="2" charset="2"/>
              <a:buChar char="p"/>
            </a:pPr>
            <a:r>
              <a:rPr lang="ja-JP" altLang="en-US" sz="1400" dirty="0" smtClean="0"/>
              <a:t>「新大学について（検討経過の報告）」で示された戦略領域をベースにしつつ、それらの実現</a:t>
            </a:r>
            <a:r>
              <a:rPr lang="ja-JP" altLang="en-US" sz="1400" dirty="0"/>
              <a:t>可能性、拡張性、実現に向けた諸条件などについて</a:t>
            </a:r>
            <a:r>
              <a:rPr lang="ja-JP" altLang="en-US" sz="1400" dirty="0" smtClean="0"/>
              <a:t>具体的</a:t>
            </a:r>
            <a:r>
              <a:rPr lang="ja-JP" altLang="en-US" sz="1400" dirty="0"/>
              <a:t>な</a:t>
            </a:r>
            <a:r>
              <a:rPr lang="ja-JP" altLang="en-US" sz="1400" dirty="0" smtClean="0"/>
              <a:t>検討を進めるため、両大学教員を中心とするワークショップを設置</a:t>
            </a:r>
            <a:endParaRPr lang="en-US" altLang="ja-JP" sz="1400" dirty="0" smtClean="0"/>
          </a:p>
          <a:p>
            <a:r>
              <a:rPr lang="ja-JP" altLang="en-US" sz="1400" dirty="0" smtClean="0"/>
              <a:t>　　 ワークショップには、各戦略領域に関連する府市部局の職員が参加</a:t>
            </a:r>
            <a:endParaRPr lang="en-US" altLang="ja-JP" sz="1400" dirty="0" smtClean="0"/>
          </a:p>
          <a:p>
            <a:pPr marL="285750" indent="-285750">
              <a:buFont typeface="Wingdings" panose="05000000000000000000" pitchFamily="2" charset="2"/>
              <a:buChar char="p"/>
            </a:pPr>
            <a:r>
              <a:rPr lang="ja-JP" altLang="en-US" sz="1400" dirty="0" smtClean="0"/>
              <a:t>Ｈ</a:t>
            </a:r>
            <a:r>
              <a:rPr lang="en-US" altLang="ja-JP" sz="1400" dirty="0" smtClean="0"/>
              <a:t>28</a:t>
            </a:r>
            <a:r>
              <a:rPr lang="ja-JP" altLang="en-US" sz="1400" dirty="0" smtClean="0"/>
              <a:t>年</a:t>
            </a:r>
            <a:r>
              <a:rPr lang="en-US" altLang="ja-JP" sz="1400" dirty="0" smtClean="0"/>
              <a:t>12</a:t>
            </a:r>
            <a:r>
              <a:rPr lang="ja-JP" altLang="en-US" sz="1400" dirty="0" smtClean="0"/>
              <a:t>月末時点で、両大学で</a:t>
            </a:r>
            <a:r>
              <a:rPr lang="ja-JP" altLang="en-US" sz="1400" dirty="0"/>
              <a:t>７４</a:t>
            </a:r>
            <a:r>
              <a:rPr lang="ja-JP" altLang="en-US" sz="1400" dirty="0" smtClean="0"/>
              <a:t>人の教員が参画、計１７回のワークショップを開催</a:t>
            </a:r>
            <a:endParaRPr lang="en-US" altLang="ja-JP" sz="1400" dirty="0" smtClean="0"/>
          </a:p>
        </p:txBody>
      </p:sp>
      <p:cxnSp>
        <p:nvCxnSpPr>
          <p:cNvPr id="22" name="直線コネクタ 21"/>
          <p:cNvCxnSpPr/>
          <p:nvPr/>
        </p:nvCxnSpPr>
        <p:spPr>
          <a:xfrm>
            <a:off x="1450132" y="1661963"/>
            <a:ext cx="0" cy="5212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11" idx="1"/>
          </p:cNvCxnSpPr>
          <p:nvPr/>
        </p:nvCxnSpPr>
        <p:spPr>
          <a:xfrm flipH="1">
            <a:off x="2564423" y="2752138"/>
            <a:ext cx="602811" cy="1011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12" idx="1"/>
          </p:cNvCxnSpPr>
          <p:nvPr/>
        </p:nvCxnSpPr>
        <p:spPr>
          <a:xfrm flipH="1">
            <a:off x="2808709" y="3681925"/>
            <a:ext cx="368235"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H="1">
            <a:off x="3994214" y="1585443"/>
            <a:ext cx="1" cy="597740"/>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a:off x="2616696" y="1601216"/>
            <a:ext cx="900817" cy="732901"/>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251767" y="1910955"/>
            <a:ext cx="828092" cy="307777"/>
          </a:xfrm>
          <a:prstGeom prst="rect">
            <a:avLst/>
          </a:prstGeom>
          <a:noFill/>
        </p:spPr>
        <p:txBody>
          <a:bodyPr wrap="square" rtlCol="0">
            <a:spAutoFit/>
          </a:bodyPr>
          <a:lstStyle/>
          <a:p>
            <a:r>
              <a:rPr kumimoji="1" lang="ja-JP" altLang="en-US" sz="1400" dirty="0" smtClean="0"/>
              <a:t>助言</a:t>
            </a:r>
            <a:endParaRPr kumimoji="1" lang="ja-JP" altLang="en-US" sz="1400" dirty="0"/>
          </a:p>
        </p:txBody>
      </p:sp>
      <p:sp>
        <p:nvSpPr>
          <p:cNvPr id="12" name="正方形/長方形 11"/>
          <p:cNvSpPr/>
          <p:nvPr/>
        </p:nvSpPr>
        <p:spPr>
          <a:xfrm>
            <a:off x="3176944" y="3384473"/>
            <a:ext cx="3264450" cy="59490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400" b="1" dirty="0" smtClean="0">
                <a:solidFill>
                  <a:schemeClr val="tx1"/>
                </a:solidFill>
              </a:rPr>
              <a:t>パブリックヘルス</a:t>
            </a:r>
            <a:r>
              <a:rPr kumimoji="1" lang="ja-JP" altLang="en-US" sz="1400" b="1" dirty="0" smtClean="0">
                <a:solidFill>
                  <a:schemeClr val="tx1"/>
                </a:solidFill>
              </a:rPr>
              <a:t>／スマートエイジング</a:t>
            </a:r>
            <a:endParaRPr kumimoji="1" lang="en-US" altLang="ja-JP" sz="1400" b="1" dirty="0" smtClean="0">
              <a:solidFill>
                <a:schemeClr val="tx1"/>
              </a:solidFill>
            </a:endParaRPr>
          </a:p>
          <a:p>
            <a:pPr algn="ctr"/>
            <a:r>
              <a:rPr lang="ja-JP" altLang="en-US" sz="1400" dirty="0">
                <a:solidFill>
                  <a:schemeClr val="tx1"/>
                </a:solidFill>
              </a:rPr>
              <a:t>ワークショップ</a:t>
            </a:r>
            <a:endParaRPr kumimoji="1" lang="ja-JP" altLang="en-US" sz="1400" dirty="0" smtClean="0">
              <a:solidFill>
                <a:schemeClr val="tx1"/>
              </a:solidFill>
            </a:endParaRPr>
          </a:p>
        </p:txBody>
      </p:sp>
      <p:sp>
        <p:nvSpPr>
          <p:cNvPr id="15" name="テキスト ボックス 14"/>
          <p:cNvSpPr txBox="1"/>
          <p:nvPr/>
        </p:nvSpPr>
        <p:spPr>
          <a:xfrm>
            <a:off x="2945532" y="1288182"/>
            <a:ext cx="1831925" cy="307777"/>
          </a:xfrm>
          <a:prstGeom prst="rect">
            <a:avLst/>
          </a:prstGeom>
          <a:solidFill>
            <a:schemeClr val="bg1"/>
          </a:solidFill>
          <a:ln>
            <a:solidFill>
              <a:schemeClr val="accent1">
                <a:shade val="50000"/>
              </a:schemeClr>
            </a:solidFill>
            <a:prstDash val="sysDash"/>
          </a:ln>
        </p:spPr>
        <p:txBody>
          <a:bodyPr wrap="square" rtlCol="0">
            <a:spAutoFit/>
          </a:bodyPr>
          <a:lstStyle/>
          <a:p>
            <a:pPr algn="ctr"/>
            <a:r>
              <a:rPr lang="ja-JP" altLang="en-US" sz="1400" dirty="0" smtClean="0"/>
              <a:t>特別顧問・特別参与</a:t>
            </a:r>
            <a:endParaRPr kumimoji="1" lang="ja-JP" altLang="en-US" sz="1400" dirty="0"/>
          </a:p>
        </p:txBody>
      </p:sp>
      <p:sp>
        <p:nvSpPr>
          <p:cNvPr id="55" name="角丸四角形 54"/>
          <p:cNvSpPr/>
          <p:nvPr/>
        </p:nvSpPr>
        <p:spPr>
          <a:xfrm>
            <a:off x="2011524" y="2951814"/>
            <a:ext cx="396044" cy="209737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市立大学</a:t>
            </a:r>
            <a:endParaRPr lang="en-US" altLang="ja-JP" sz="1400" b="1" dirty="0" smtClean="0"/>
          </a:p>
          <a:p>
            <a:pPr algn="ctr"/>
            <a:r>
              <a:rPr lang="ja-JP" altLang="en-US" sz="1400" b="1" dirty="0" smtClean="0"/>
              <a:t>　理事長等</a:t>
            </a:r>
            <a:endParaRPr kumimoji="1" lang="ja-JP" altLang="en-US" sz="1400" b="1" dirty="0"/>
          </a:p>
        </p:txBody>
      </p:sp>
      <p:cxnSp>
        <p:nvCxnSpPr>
          <p:cNvPr id="56" name="直線コネクタ 55"/>
          <p:cNvCxnSpPr/>
          <p:nvPr/>
        </p:nvCxnSpPr>
        <p:spPr>
          <a:xfrm flipV="1">
            <a:off x="2808709" y="2775013"/>
            <a:ext cx="0" cy="18652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H="1">
            <a:off x="2807543" y="4640250"/>
            <a:ext cx="369401"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5" name="左矢印 34"/>
          <p:cNvSpPr/>
          <p:nvPr/>
        </p:nvSpPr>
        <p:spPr>
          <a:xfrm>
            <a:off x="6523113" y="2741739"/>
            <a:ext cx="1037219" cy="1645634"/>
          </a:xfrm>
          <a:prstGeom prst="lef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33" name="スライド番号プレースホルダー 1"/>
          <p:cNvSpPr>
            <a:spLocks noGrp="1"/>
          </p:cNvSpPr>
          <p:nvPr>
            <p:ph type="sldNum" sz="quarter" idx="12"/>
          </p:nvPr>
        </p:nvSpPr>
        <p:spPr>
          <a:xfrm>
            <a:off x="6857390" y="6492875"/>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5</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6732240" y="3412917"/>
            <a:ext cx="828092" cy="307777"/>
          </a:xfrm>
          <a:prstGeom prst="rect">
            <a:avLst/>
          </a:prstGeom>
          <a:noFill/>
        </p:spPr>
        <p:txBody>
          <a:bodyPr wrap="square" rtlCol="0">
            <a:spAutoFit/>
          </a:bodyPr>
          <a:lstStyle/>
          <a:p>
            <a:r>
              <a:rPr lang="ja-JP" altLang="en-US" sz="1400" dirty="0"/>
              <a:t>参加</a:t>
            </a:r>
            <a:endParaRPr kumimoji="1" lang="ja-JP" altLang="en-US" sz="1400" dirty="0"/>
          </a:p>
        </p:txBody>
      </p:sp>
      <p:sp>
        <p:nvSpPr>
          <p:cNvPr id="31" name="角丸四角形 30"/>
          <p:cNvSpPr/>
          <p:nvPr/>
        </p:nvSpPr>
        <p:spPr>
          <a:xfrm>
            <a:off x="7362956" y="3623827"/>
            <a:ext cx="1368000" cy="1488251"/>
          </a:xfrm>
          <a:prstGeom prst="roundRect">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14" name="角丸四角形 13"/>
          <p:cNvSpPr/>
          <p:nvPr/>
        </p:nvSpPr>
        <p:spPr>
          <a:xfrm>
            <a:off x="7362956" y="1872627"/>
            <a:ext cx="1368000" cy="1600437"/>
          </a:xfrm>
          <a:prstGeom prst="roundRect">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17" name="テキスト ボックス 16"/>
          <p:cNvSpPr txBox="1"/>
          <p:nvPr/>
        </p:nvSpPr>
        <p:spPr>
          <a:xfrm>
            <a:off x="7372516" y="1885872"/>
            <a:ext cx="1348881" cy="1600438"/>
          </a:xfrm>
          <a:prstGeom prst="rect">
            <a:avLst/>
          </a:prstGeom>
          <a:noFill/>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健康医療部</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商工</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労働部</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369918" y="3772899"/>
            <a:ext cx="1354077" cy="1200329"/>
          </a:xfrm>
          <a:prstGeom prst="rect">
            <a:avLst/>
          </a:prstGeom>
        </p:spPr>
        <p:txBody>
          <a:bodyPr wrap="square">
            <a:spAutoFit/>
          </a:bodyPr>
          <a:lstStyle/>
          <a:p>
            <a:pPr lvl="0" algn="ct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ＩＣＴ戦略室</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福祉局</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健康局</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13310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496075" y="2206476"/>
            <a:ext cx="3088988" cy="2299344"/>
          </a:xfrm>
          <a:prstGeom prst="roundRect">
            <a:avLst>
              <a:gd name="adj" fmla="val 7501"/>
            </a:avLst>
          </a:prstGeom>
          <a:solidFill>
            <a:schemeClr val="bg1">
              <a:lumMod val="95000"/>
            </a:schemeClr>
          </a:solidFill>
          <a:ln w="19050">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角丸四角形 4"/>
          <p:cNvSpPr/>
          <p:nvPr/>
        </p:nvSpPr>
        <p:spPr>
          <a:xfrm>
            <a:off x="4579357" y="2206476"/>
            <a:ext cx="3088988" cy="2299344"/>
          </a:xfrm>
          <a:prstGeom prst="roundRect">
            <a:avLst>
              <a:gd name="adj" fmla="val 7293"/>
            </a:avLst>
          </a:prstGeom>
          <a:solidFill>
            <a:schemeClr val="bg1">
              <a:lumMod val="95000"/>
            </a:schemeClr>
          </a:solidFill>
          <a:ln w="19050">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角丸四角形 5"/>
          <p:cNvSpPr/>
          <p:nvPr/>
        </p:nvSpPr>
        <p:spPr>
          <a:xfrm>
            <a:off x="1913656" y="1454980"/>
            <a:ext cx="5394404" cy="1476000"/>
          </a:xfrm>
          <a:prstGeom prst="round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2843808" y="1584928"/>
            <a:ext cx="3647152" cy="369332"/>
          </a:xfrm>
          <a:prstGeom prst="rect">
            <a:avLst/>
          </a:prstGeom>
          <a:noFill/>
        </p:spPr>
        <p:txBody>
          <a:bodyPr wrap="none" rtlCol="0">
            <a:spAutoFit/>
          </a:bodyPr>
          <a:lstStyle/>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ワークショップで検討する戦略領域</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2064420" y="2034722"/>
            <a:ext cx="4947188" cy="661720"/>
          </a:xfrm>
          <a:prstGeom prst="rect">
            <a:avLst/>
          </a:prstGeom>
          <a:noFill/>
        </p:spPr>
        <p:txBody>
          <a:bodyPr wrap="non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両大学の統合により、付加価値を高められる領域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　社会ニーズの高まりに応じて、公立大学</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して</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機能強化する領域</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2084539" y="289976"/>
            <a:ext cx="5091458" cy="461665"/>
          </a:xfrm>
          <a:prstGeom prst="rect">
            <a:avLst/>
          </a:prstGeom>
          <a:noFill/>
        </p:spPr>
        <p:txBody>
          <a:bodyPr wrap="none" rtlCol="0">
            <a:spAutoFit/>
          </a:bodyPr>
          <a:lstStyle/>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新大学における「</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戦略領域」の位置づけ</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4742142" y="4285852"/>
            <a:ext cx="2808000" cy="307777"/>
          </a:xfrm>
          <a:prstGeom prst="rect">
            <a:avLst/>
          </a:prstGeom>
          <a:solidFill>
            <a:schemeClr val="tx1">
              <a:lumMod val="85000"/>
              <a:lumOff val="15000"/>
            </a:schemeClr>
          </a:solidFill>
        </p:spPr>
        <p:txBody>
          <a:bodyPr wrap="square" rtlCol="0">
            <a:sp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立大学の分野</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634109" y="4285852"/>
            <a:ext cx="2808000" cy="307777"/>
          </a:xfrm>
          <a:prstGeom prst="rect">
            <a:avLst/>
          </a:prstGeom>
          <a:solidFill>
            <a:schemeClr val="tx1">
              <a:lumMod val="85000"/>
              <a:lumOff val="15000"/>
            </a:schemeClr>
          </a:solidFill>
        </p:spPr>
        <p:txBody>
          <a:bodyPr wrap="square" rtlCol="0">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府立大学の分野</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スライド番号プレースホルダー 1"/>
          <p:cNvSpPr>
            <a:spLocks noGrp="1"/>
          </p:cNvSpPr>
          <p:nvPr>
            <p:ph type="sldNum" sz="quarter" idx="12"/>
          </p:nvPr>
        </p:nvSpPr>
        <p:spPr>
          <a:xfrm>
            <a:off x="6857390" y="6492875"/>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6</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813733" y="5056608"/>
            <a:ext cx="7696516" cy="1374735"/>
          </a:xfrm>
          <a:prstGeom prst="rect">
            <a:avLst/>
          </a:prstGeom>
          <a:solidFill>
            <a:schemeClr val="accent6">
              <a:lumMod val="20000"/>
              <a:lumOff val="80000"/>
            </a:schemeClr>
          </a:solidFill>
        </p:spPr>
        <p:txBody>
          <a:bodyPr wrap="square" rtlCol="0">
            <a:spAutoFit/>
          </a:bodyPr>
          <a:lstStyle/>
          <a:p>
            <a:pPr>
              <a:lnSpc>
                <a:spcPts val="2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＜新大学における「戦略領域」の位置づけ・方向性＞</a:t>
            </a:r>
          </a:p>
          <a:p>
            <a:pPr marL="285750" indent="-285750">
              <a:lnSpc>
                <a:spcPts val="2000"/>
              </a:lnSpc>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新大学の戦略領域は、公</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立大学として強化・充実する</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機能「都市シンクタンク」「技術インキュベーション」を支える領域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を検討しているもの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2000"/>
              </a:lnSpc>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両</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大学に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総合大学として普遍的な</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領域や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、それぞれが強みを持つ</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領域など、大学の教育</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地域貢献のための基本的機能は、従来どおりの改革を進めながら引き続き維持・充実を図る</a:t>
            </a:r>
            <a:endParaRPr lang="en-US" altLang="ja-JP" sz="1400" strike="sngStrik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2162917" y="3235623"/>
            <a:ext cx="4972836" cy="769441"/>
          </a:xfrm>
          <a:prstGeom prst="rect">
            <a:avLst/>
          </a:prstGeom>
          <a:noFill/>
        </p:spPr>
        <p:txBody>
          <a:bodyPr wrap="none" rtlCol="0">
            <a:spAutoFit/>
          </a:bodyPr>
          <a:lstStyle/>
          <a:p>
            <a:pPr marL="285750" indent="-285750">
              <a:buFont typeface="Arial" panose="020B0604020202020204" pitchFamily="34" charset="0"/>
              <a:buChar cha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総合大学として普遍的な存在意義がある領域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それぞれの大学において強みがあり、更に磨きをかけるべき領域</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7808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611560" y="5013176"/>
            <a:ext cx="7992888" cy="165618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67544" y="0"/>
            <a:ext cx="8229600" cy="1143000"/>
          </a:xfrm>
        </p:spPr>
        <p:txBody>
          <a:bodyPr>
            <a:normAutofit/>
          </a:bodyPr>
          <a:lstStyle/>
          <a:p>
            <a:r>
              <a:rPr kumimoji="1" lang="ja-JP" altLang="en-US" sz="2800" dirty="0" smtClean="0"/>
              <a:t>これまでのワークショップの検討内容</a:t>
            </a:r>
            <a:endParaRPr kumimoji="1" lang="ja-JP" altLang="en-US" sz="2800" dirty="0"/>
          </a:p>
        </p:txBody>
      </p:sp>
      <p:sp>
        <p:nvSpPr>
          <p:cNvPr id="4" name="テキスト ボックス 3"/>
          <p:cNvSpPr txBox="1"/>
          <p:nvPr/>
        </p:nvSpPr>
        <p:spPr>
          <a:xfrm>
            <a:off x="647564" y="5105956"/>
            <a:ext cx="7920880" cy="1477328"/>
          </a:xfrm>
          <a:prstGeom prst="rect">
            <a:avLst/>
          </a:prstGeom>
          <a:noFill/>
        </p:spPr>
        <p:txBody>
          <a:bodyPr wrap="square" rtlCol="0">
            <a:spAutoFit/>
          </a:bodyPr>
          <a:lstStyle/>
          <a:p>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今後の予定＞</a:t>
            </a:r>
          </a:p>
          <a:p>
            <a:pPr marL="285750" indent="-285750">
              <a:buFont typeface="Wingdings" panose="05000000000000000000" pitchFamily="2" charset="2"/>
              <a:buChar char="u"/>
            </a:pP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戦略</a:t>
            </a:r>
            <a:r>
              <a:rPr lang="ja-JP" altLang="ja-JP" dirty="0">
                <a:latin typeface="Meiryo UI" panose="020B0604030504040204" pitchFamily="50" charset="-128"/>
                <a:ea typeface="Meiryo UI" panose="020B0604030504040204" pitchFamily="50" charset="-128"/>
                <a:cs typeface="Meiryo UI" panose="020B0604030504040204" pitchFamily="50" charset="-128"/>
              </a:rPr>
              <a:t>領域ワークショップの</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dirty="0">
                <a:latin typeface="Meiryo UI" panose="020B0604030504040204" pitchFamily="50" charset="-128"/>
                <a:ea typeface="Meiryo UI" panose="020B0604030504040204" pitchFamily="50" charset="-128"/>
                <a:cs typeface="Meiryo UI" panose="020B0604030504040204" pitchFamily="50" charset="-128"/>
              </a:rPr>
              <a:t>内容</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dirty="0">
                <a:latin typeface="Meiryo UI" panose="020B0604030504040204" pitchFamily="50" charset="-128"/>
                <a:ea typeface="Meiryo UI" panose="020B0604030504040204" pitchFamily="50" charset="-128"/>
                <a:cs typeface="Meiryo UI" panose="020B0604030504040204" pitchFamily="50" charset="-128"/>
              </a:rPr>
              <a:t>とりまとめ</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月目途に</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新</a:t>
            </a:r>
            <a:r>
              <a:rPr lang="ja-JP" altLang="ja-JP" dirty="0">
                <a:latin typeface="Meiryo UI" panose="020B0604030504040204" pitchFamily="50" charset="-128"/>
                <a:ea typeface="Meiryo UI" panose="020B0604030504040204" pitchFamily="50" charset="-128"/>
                <a:cs typeface="Meiryo UI" panose="020B0604030504040204" pitchFamily="50" charset="-128"/>
              </a:rPr>
              <a:t>大学設計４者</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タスクフォース</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で協議。検討を深めたうえで副首都推進本部会議へ報告</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H34</a:t>
            </a:r>
            <a:r>
              <a:rPr lang="ja-JP" altLang="en-US" dirty="0">
                <a:latin typeface="Meiryo UI" panose="020B0604030504040204" pitchFamily="50" charset="-128"/>
                <a:ea typeface="Meiryo UI" panose="020B0604030504040204" pitchFamily="50" charset="-128"/>
                <a:cs typeface="Meiryo UI" panose="020B0604030504040204" pitchFamily="50" charset="-128"/>
              </a:rPr>
              <a:t>年度の</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大学</a:t>
            </a:r>
            <a:r>
              <a:rPr lang="ja-JP" altLang="ja-JP" dirty="0">
                <a:latin typeface="Meiryo UI" panose="020B0604030504040204" pitchFamily="50" charset="-128"/>
                <a:ea typeface="Meiryo UI" panose="020B0604030504040204" pitchFamily="50" charset="-128"/>
                <a:cs typeface="Meiryo UI" panose="020B0604030504040204" pitchFamily="50" charset="-128"/>
              </a:rPr>
              <a:t>統合を見据えつつ</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ja-JP" dirty="0">
                <a:latin typeface="Meiryo UI" panose="020B0604030504040204" pitchFamily="50" charset="-128"/>
                <a:ea typeface="Meiryo UI" panose="020B0604030504040204" pitchFamily="50" charset="-128"/>
                <a:cs typeface="Meiryo UI" panose="020B0604030504040204" pitchFamily="50" charset="-128"/>
              </a:rPr>
              <a:t>年度以降の両大学の検討・取組みが継続できるよう、ワークショップ</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次のステップに進める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二等辺三角形 5"/>
          <p:cNvSpPr/>
          <p:nvPr/>
        </p:nvSpPr>
        <p:spPr>
          <a:xfrm flipV="1">
            <a:off x="3131840" y="4577556"/>
            <a:ext cx="2952328" cy="288032"/>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719572" y="1556792"/>
            <a:ext cx="7812868" cy="2394502"/>
          </a:xfrm>
          <a:prstGeom prst="rect">
            <a:avLst/>
          </a:prstGeom>
        </p:spPr>
        <p:txBody>
          <a:bodyPr wrap="square">
            <a:spAutoFit/>
          </a:bodyPr>
          <a:lstStyle/>
          <a:p>
            <a:pPr marL="342900" lvl="0" indent="-342900">
              <a:spcBef>
                <a:spcPct val="20000"/>
              </a:spcBef>
              <a:buBlip>
                <a:blip r:embed="rId2"/>
              </a:buBlip>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新</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大学における「戦略領域」の位置づけ、方向性の共有</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ct val="20000"/>
              </a:spcBef>
              <a:buBlip>
                <a:blip r:embed="rId2"/>
              </a:buBlip>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42900" lvl="0" indent="-342900">
              <a:spcBef>
                <a:spcPct val="20000"/>
              </a:spcBef>
              <a:buBlip>
                <a:blip r:embed="rId2"/>
              </a:buBlip>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戦略</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領域として展開可能な両大学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の教育研究シーズの抽出・類型化</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ct val="20000"/>
              </a:spcBef>
              <a:buBlip>
                <a:blip r:embed="rId2"/>
              </a:buBlip>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42900" lvl="0" indent="-342900">
              <a:spcBef>
                <a:spcPct val="20000"/>
              </a:spcBef>
              <a:buBlip>
                <a:blip r:embed="rId2"/>
              </a:buBlip>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戦略領域に関連する大阪の現状・課題の確認</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ct val="20000"/>
              </a:spcBef>
              <a:buBlip>
                <a:blip r:embed="rId2"/>
              </a:buBlip>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42900" lvl="0" indent="-342900">
              <a:spcBef>
                <a:spcPct val="20000"/>
              </a:spcBef>
              <a:buBlip>
                <a:blip r:embed="rId2"/>
              </a:buBlip>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大学</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の知見を活かした都市シンクタンク機能の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あり方の検討</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611560" y="1240624"/>
            <a:ext cx="7992888" cy="3096344"/>
          </a:xfrm>
          <a:prstGeom prst="rect">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6857390" y="6492875"/>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7</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45031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15956" y="1741936"/>
            <a:ext cx="7920880" cy="1404000"/>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6" name="正方形/長方形 5"/>
          <p:cNvSpPr/>
          <p:nvPr/>
        </p:nvSpPr>
        <p:spPr>
          <a:xfrm>
            <a:off x="614284" y="3542411"/>
            <a:ext cx="7920880" cy="1224000"/>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5" name="L 字 4"/>
          <p:cNvSpPr/>
          <p:nvPr/>
        </p:nvSpPr>
        <p:spPr>
          <a:xfrm rot="16200000">
            <a:off x="1544284" y="-332730"/>
            <a:ext cx="6140762" cy="7985022"/>
          </a:xfrm>
          <a:prstGeom prst="corner">
            <a:avLst>
              <a:gd name="adj1" fmla="val 40484"/>
              <a:gd name="adj2" fmla="val 24690"/>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625672" y="5508629"/>
            <a:ext cx="2308160" cy="1092607"/>
          </a:xfrm>
          <a:prstGeom prst="rect">
            <a:avLst/>
          </a:prstGeom>
          <a:noFill/>
        </p:spPr>
        <p:txBody>
          <a:bodyPr wrap="square" rtlCol="0">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低炭素・資源循環</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自然共生</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防災・減災</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都市</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基盤</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地域力</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都市魅力</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8" name="角丸四角形 7"/>
          <p:cNvSpPr/>
          <p:nvPr/>
        </p:nvSpPr>
        <p:spPr>
          <a:xfrm>
            <a:off x="543944" y="4967294"/>
            <a:ext cx="5328592" cy="43204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スマートシティ</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625672" y="1953001"/>
            <a:ext cx="2662457" cy="1092607"/>
          </a:xfrm>
          <a:prstGeom prst="rect">
            <a:avLst/>
          </a:prstGeom>
          <a:noFill/>
        </p:spPr>
        <p:txBody>
          <a:bodyPr wrap="square" rtlCol="0">
            <a:spAutoFit/>
          </a:bodyPr>
          <a:lstStyle/>
          <a:p>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ヘルスケア人材の育成</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先端予防と検診の向上</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p>
          <a:p>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子ども・若者の健康</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の促進</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地域包括ケアシステムの推進</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運動・スポーツ</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よる健康向上</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0" name="角丸四角形 9"/>
          <p:cNvSpPr/>
          <p:nvPr/>
        </p:nvSpPr>
        <p:spPr>
          <a:xfrm>
            <a:off x="528208" y="1440657"/>
            <a:ext cx="5328592" cy="43204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パブリックヘルス／スマートエイジング</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543944" y="3326387"/>
            <a:ext cx="5328592" cy="43204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バイオエンジニアリング</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625672" y="3898995"/>
            <a:ext cx="2524982" cy="677108"/>
          </a:xfrm>
          <a:prstGeom prst="rect">
            <a:avLst/>
          </a:prstGeom>
          <a:noFill/>
        </p:spPr>
        <p:txBody>
          <a:bodyPr wrap="square" rtlCol="0">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創薬科学・生命医工科学</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人工光合成・エネルギー</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3" name="角丸四角形 12"/>
          <p:cNvSpPr/>
          <p:nvPr/>
        </p:nvSpPr>
        <p:spPr>
          <a:xfrm>
            <a:off x="6096556" y="489735"/>
            <a:ext cx="2536020" cy="43204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データマネジメント</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コネクタ 15"/>
          <p:cNvCxnSpPr/>
          <p:nvPr/>
        </p:nvCxnSpPr>
        <p:spPr>
          <a:xfrm>
            <a:off x="6126288" y="5109206"/>
            <a:ext cx="1" cy="1545081"/>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6168130" y="1119163"/>
            <a:ext cx="2408876" cy="292388"/>
          </a:xfrm>
          <a:prstGeom prst="rect">
            <a:avLst/>
          </a:prstGeom>
          <a:noFill/>
        </p:spPr>
        <p:txBody>
          <a:bodyPr wrap="square" rtlCol="0">
            <a:spAutoFit/>
          </a:bodyPr>
          <a:lstStyle/>
          <a:p>
            <a:pPr algn="ct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データマネジメントの体制づくり</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スライド番号プレースホルダー 1"/>
          <p:cNvSpPr>
            <a:spLocks noGrp="1"/>
          </p:cNvSpPr>
          <p:nvPr>
            <p:ph type="sldNum" sz="quarter" idx="12"/>
          </p:nvPr>
        </p:nvSpPr>
        <p:spPr>
          <a:xfrm>
            <a:off x="6830989" y="6484016"/>
            <a:ext cx="23114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8</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526489" y="1138212"/>
            <a:ext cx="4624984" cy="261610"/>
          </a:xfrm>
          <a:prstGeom prst="rect">
            <a:avLst/>
          </a:prstGeom>
          <a:noFill/>
        </p:spPr>
        <p:txBody>
          <a:bodyPr wrap="none" rtlCol="0">
            <a:spAutoFit/>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延べ</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回のワークショップで扱ったテーマやシーズ例。今後さらに議論を深める。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303776" y="2708042"/>
            <a:ext cx="2156508" cy="2092881"/>
          </a:xfrm>
          <a:prstGeom prst="rect">
            <a:avLst/>
          </a:prstGeom>
          <a:ln>
            <a:solidFill>
              <a:schemeClr val="bg1">
                <a:lumMod val="65000"/>
              </a:schemeClr>
            </a:solidFill>
          </a:ln>
        </p:spPr>
        <p:txBody>
          <a:bodyPr wrap="square">
            <a:spAutoFit/>
          </a:bodyPr>
          <a:lstStyle/>
          <a:p>
            <a:pPr lvl="0"/>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・大学</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と行政の連携による</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データマネジメント体制を構築。各種データの①</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収集、②蓄積、③分析、④</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各戦略領域に</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おける課題に</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対し、データ</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活用を通じた解決法の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提示</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074651" y="3850591"/>
            <a:ext cx="2715116" cy="815608"/>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◆創薬の標的特定、創薬プロセス</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◆比較動物医学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医療機器・医用生体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分子</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◆人工光合成、水素エネルギー　　など</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3074650" y="5495442"/>
            <a:ext cx="3039735" cy="1154162"/>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◆グリーンインフラ</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◆大阪湾の再生・生態系保全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◆防災・避難対策</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◆公共施設、都市基盤の維持更新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◆地域コミュニティの活性化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◆大阪の魅力発信　　など</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3083574" y="1955295"/>
            <a:ext cx="3384376" cy="1118255"/>
          </a:xfrm>
          <a:prstGeom prst="rect">
            <a:avLst/>
          </a:prstGeom>
          <a:noFill/>
        </p:spPr>
        <p:txBody>
          <a:bodyPr wrap="square" rtlCol="0">
            <a:spAutoFit/>
          </a:bodyPr>
          <a:lstStyle/>
          <a:p>
            <a:pPr>
              <a:lnSpc>
                <a:spcPts val="16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◆地域医療を支える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看護職への現任教育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MedCity21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による先制的予防医療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◆若者対象の生活習慣病予防</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◆地域包括ケアシステムを支えるネットワーク形成</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運動・スポーツの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よる健康寿命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延伸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624127" y="221739"/>
            <a:ext cx="5100001" cy="830997"/>
          </a:xfrm>
          <a:prstGeom prst="rect">
            <a:avLst/>
          </a:prstGeom>
          <a:noFill/>
        </p:spPr>
        <p:txBody>
          <a:bodyPr wrap="square" rtlCol="0">
            <a:spAutoFit/>
          </a:bodyPr>
          <a:lstStyle/>
          <a:p>
            <a:pPr algn="ct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各戦略領域のワークショップで両大学の教育研究シーズからみえてきた可能性</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81056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8A9F1745003D44A14F8F6E14DE2F72" ma:contentTypeVersion="0" ma:contentTypeDescription="新しいドキュメントを作成します。" ma:contentTypeScope="" ma:versionID="290a71272f684ea2bc7658ed8722dc12">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69A437-F067-4AEB-BBD5-28D8E5F8231F}">
  <ds:schemaRefs>
    <ds:schemaRef ds:uri="http://schemas.microsoft.com/sharepoint/v3/contenttype/forms"/>
  </ds:schemaRefs>
</ds:datastoreItem>
</file>

<file path=customXml/itemProps2.xml><?xml version="1.0" encoding="utf-8"?>
<ds:datastoreItem xmlns:ds="http://schemas.openxmlformats.org/officeDocument/2006/customXml" ds:itemID="{38810DD4-B76D-456F-B1D9-816A1C0AAE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DE38670-5652-4396-9FB5-8668C6F58E6E}">
  <ds:schemaRefs>
    <ds:schemaRef ds:uri="http://purl.org/dc/dcmitype/"/>
    <ds:schemaRef ds:uri="http://www.w3.org/XML/1998/namespace"/>
    <ds:schemaRef ds:uri="http://schemas.microsoft.com/office/2006/documentManagement/types"/>
    <ds:schemaRef ds:uri="http://schemas.microsoft.com/office/2006/metadata/properties"/>
    <ds:schemaRef ds:uri="http://purl.org/dc/terms/"/>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4860</TotalTime>
  <Words>2586</Words>
  <Application>Microsoft Office PowerPoint</Application>
  <PresentationFormat>画面に合わせる (4:3)</PresentationFormat>
  <Paragraphs>707</Paragraphs>
  <Slides>22</Slides>
  <Notes>3</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Office ​​テーマ</vt:lpstr>
      <vt:lpstr>主な府市連携課題の 検討状況について</vt:lpstr>
      <vt:lpstr>PowerPoint プレゼンテーション</vt:lpstr>
      <vt:lpstr>PowerPoint プレゼンテーション</vt:lpstr>
      <vt:lpstr>PowerPoint プレゼンテーション</vt:lpstr>
      <vt:lpstr>これまでの取組経過</vt:lpstr>
      <vt:lpstr>新大学の戦略領域に関する検討体制</vt:lpstr>
      <vt:lpstr>PowerPoint プレゼンテーション</vt:lpstr>
      <vt:lpstr>これまでのワークショップの検討内容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Ⅲ．消防のあり方についての検討状況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Batchadmin</cp:lastModifiedBy>
  <cp:revision>459</cp:revision>
  <cp:lastPrinted>2016-12-19T06:13:12Z</cp:lastPrinted>
  <dcterms:created xsi:type="dcterms:W3CDTF">2011-12-06T08:20:48Z</dcterms:created>
  <dcterms:modified xsi:type="dcterms:W3CDTF">2016-12-26T03:24:10Z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0x0101002D8A9F1745003D44A14F8F6E14DE2F72</vt:lpwstr>
  </property>
</Properties>
</file>