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9" r:id="rId2"/>
    <p:sldId id="280" r:id="rId3"/>
    <p:sldId id="256" r:id="rId4"/>
    <p:sldId id="258" r:id="rId5"/>
    <p:sldId id="259" r:id="rId6"/>
    <p:sldId id="277" r:id="rId7"/>
    <p:sldId id="272" r:id="rId8"/>
    <p:sldId id="264" r:id="rId9"/>
    <p:sldId id="275" r:id="rId10"/>
    <p:sldId id="276" r:id="rId11"/>
    <p:sldId id="265" r:id="rId12"/>
    <p:sldId id="266" r:id="rId13"/>
    <p:sldId id="281"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魅力度</c:v>
                </c:pt>
              </c:strCache>
            </c:strRef>
          </c:tx>
          <c:spPr>
            <a:solidFill>
              <a:schemeClr val="bg1">
                <a:lumMod val="85000"/>
              </a:schemeClr>
            </a:solidFill>
            <a:ln>
              <a:solidFill>
                <a:schemeClr val="tx1">
                  <a:lumMod val="75000"/>
                  <a:lumOff val="25000"/>
                </a:schemeClr>
              </a:solidFill>
            </a:ln>
          </c:spPr>
          <c:invertIfNegative val="0"/>
          <c:dPt>
            <c:idx val="8"/>
            <c:invertIfNegative val="0"/>
            <c:bubble3D val="0"/>
            <c:spPr>
              <a:solidFill>
                <a:schemeClr val="tx1">
                  <a:lumMod val="75000"/>
                  <a:lumOff val="25000"/>
                </a:schemeClr>
              </a:solidFill>
              <a:ln>
                <a:solidFill>
                  <a:schemeClr val="tx1">
                    <a:lumMod val="75000"/>
                    <a:lumOff val="25000"/>
                  </a:schemeClr>
                </a:solidFill>
              </a:ln>
            </c:spPr>
          </c:dPt>
          <c:dLbls>
            <c:txPr>
              <a:bodyPr rot="-2700000"/>
              <a:lstStyle/>
              <a:p>
                <a:pPr>
                  <a:defRPr sz="1000"/>
                </a:pPr>
                <a:endParaRPr lang="ja-JP"/>
              </a:p>
            </c:txPr>
            <c:showLegendKey val="0"/>
            <c:showVal val="1"/>
            <c:showCatName val="0"/>
            <c:showSerName val="0"/>
            <c:showPercent val="0"/>
            <c:showBubbleSize val="0"/>
            <c:showLeaderLines val="0"/>
          </c:dLbls>
          <c:cat>
            <c:strRef>
              <c:f>Sheet1!$A$2:$A$11</c:f>
              <c:strCache>
                <c:ptCount val="10"/>
                <c:pt idx="0">
                  <c:v>北海道</c:v>
                </c:pt>
                <c:pt idx="1">
                  <c:v>京都府</c:v>
                </c:pt>
                <c:pt idx="2">
                  <c:v>東京都</c:v>
                </c:pt>
                <c:pt idx="3">
                  <c:v>沖縄県</c:v>
                </c:pt>
                <c:pt idx="4">
                  <c:v>神奈川県</c:v>
                </c:pt>
                <c:pt idx="5">
                  <c:v>長崎県</c:v>
                </c:pt>
                <c:pt idx="6">
                  <c:v>福岡県</c:v>
                </c:pt>
                <c:pt idx="7">
                  <c:v>奈良県</c:v>
                </c:pt>
                <c:pt idx="8">
                  <c:v>大阪府</c:v>
                </c:pt>
                <c:pt idx="9">
                  <c:v>長野県</c:v>
                </c:pt>
              </c:strCache>
            </c:strRef>
          </c:cat>
          <c:val>
            <c:numRef>
              <c:f>Sheet1!$B$2:$B$11</c:f>
              <c:numCache>
                <c:formatCode>General</c:formatCode>
                <c:ptCount val="10"/>
                <c:pt idx="0">
                  <c:v>58.1</c:v>
                </c:pt>
                <c:pt idx="1">
                  <c:v>47.6</c:v>
                </c:pt>
                <c:pt idx="2">
                  <c:v>38.9</c:v>
                </c:pt>
                <c:pt idx="3">
                  <c:v>36.9</c:v>
                </c:pt>
                <c:pt idx="4">
                  <c:v>27.3</c:v>
                </c:pt>
                <c:pt idx="5">
                  <c:v>26.4</c:v>
                </c:pt>
                <c:pt idx="6">
                  <c:v>25.5</c:v>
                </c:pt>
                <c:pt idx="7">
                  <c:v>25.3</c:v>
                </c:pt>
                <c:pt idx="8">
                  <c:v>25</c:v>
                </c:pt>
                <c:pt idx="9">
                  <c:v>21.3</c:v>
                </c:pt>
              </c:numCache>
            </c:numRef>
          </c:val>
        </c:ser>
        <c:dLbls>
          <c:showLegendKey val="0"/>
          <c:showVal val="0"/>
          <c:showCatName val="0"/>
          <c:showSerName val="0"/>
          <c:showPercent val="0"/>
          <c:showBubbleSize val="0"/>
        </c:dLbls>
        <c:gapWidth val="100"/>
        <c:axId val="81633664"/>
        <c:axId val="81635200"/>
      </c:barChart>
      <c:catAx>
        <c:axId val="81633664"/>
        <c:scaling>
          <c:orientation val="minMax"/>
        </c:scaling>
        <c:delete val="0"/>
        <c:axPos val="b"/>
        <c:majorTickMark val="out"/>
        <c:minorTickMark val="none"/>
        <c:tickLblPos val="nextTo"/>
        <c:txPr>
          <a:bodyPr/>
          <a:lstStyle/>
          <a:p>
            <a:pPr>
              <a:defRPr sz="1200"/>
            </a:pPr>
            <a:endParaRPr lang="ja-JP"/>
          </a:p>
        </c:txPr>
        <c:crossAx val="81635200"/>
        <c:crosses val="autoZero"/>
        <c:auto val="1"/>
        <c:lblAlgn val="ctr"/>
        <c:lblOffset val="100"/>
        <c:noMultiLvlLbl val="0"/>
      </c:catAx>
      <c:valAx>
        <c:axId val="81635200"/>
        <c:scaling>
          <c:orientation val="minMax"/>
        </c:scaling>
        <c:delete val="0"/>
        <c:axPos val="l"/>
        <c:majorGridlines>
          <c:spPr>
            <a:ln>
              <a:solidFill>
                <a:schemeClr val="bg1">
                  <a:lumMod val="95000"/>
                </a:schemeClr>
              </a:solidFill>
            </a:ln>
          </c:spPr>
        </c:majorGridlines>
        <c:numFmt formatCode="General" sourceLinked="1"/>
        <c:majorTickMark val="out"/>
        <c:minorTickMark val="none"/>
        <c:tickLblPos val="nextTo"/>
        <c:txPr>
          <a:bodyPr/>
          <a:lstStyle/>
          <a:p>
            <a:pPr>
              <a:defRPr sz="1100"/>
            </a:pPr>
            <a:endParaRPr lang="ja-JP"/>
          </a:p>
        </c:txPr>
        <c:crossAx val="81633664"/>
        <c:crosses val="autoZero"/>
        <c:crossBetween val="between"/>
      </c:valAx>
    </c:plotArea>
    <c:plotVisOnly val="1"/>
    <c:dispBlanksAs val="gap"/>
    <c:showDLblsOverMax val="0"/>
  </c:chart>
  <c:txPr>
    <a:bodyPr/>
    <a:lstStyle/>
    <a:p>
      <a:pPr>
        <a:defRPr sz="14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魅力度</c:v>
                </c:pt>
              </c:strCache>
            </c:strRef>
          </c:tx>
          <c:spPr>
            <a:solidFill>
              <a:schemeClr val="bg1">
                <a:lumMod val="85000"/>
              </a:schemeClr>
            </a:solidFill>
            <a:ln>
              <a:solidFill>
                <a:schemeClr val="tx1">
                  <a:lumMod val="75000"/>
                  <a:lumOff val="25000"/>
                </a:schemeClr>
              </a:solidFill>
            </a:ln>
          </c:spPr>
          <c:invertIfNegative val="0"/>
          <c:dPt>
            <c:idx val="7"/>
            <c:invertIfNegative val="0"/>
            <c:bubble3D val="0"/>
            <c:spPr>
              <a:solidFill>
                <a:schemeClr val="tx1">
                  <a:lumMod val="75000"/>
                  <a:lumOff val="25000"/>
                </a:schemeClr>
              </a:solidFill>
              <a:ln>
                <a:solidFill>
                  <a:schemeClr val="tx1">
                    <a:lumMod val="75000"/>
                    <a:lumOff val="25000"/>
                  </a:schemeClr>
                </a:solidFill>
              </a:ln>
            </c:spPr>
          </c:dPt>
          <c:dPt>
            <c:idx val="8"/>
            <c:invertIfNegative val="0"/>
            <c:bubble3D val="0"/>
          </c:dPt>
          <c:dLbls>
            <c:txPr>
              <a:bodyPr rot="-2700000"/>
              <a:lstStyle/>
              <a:p>
                <a:pPr>
                  <a:defRPr sz="1000"/>
                </a:pPr>
                <a:endParaRPr lang="ja-JP"/>
              </a:p>
            </c:txPr>
            <c:showLegendKey val="0"/>
            <c:showVal val="1"/>
            <c:showCatName val="0"/>
            <c:showSerName val="0"/>
            <c:showPercent val="0"/>
            <c:showBubbleSize val="0"/>
            <c:showLeaderLines val="0"/>
          </c:dLbls>
          <c:cat>
            <c:strRef>
              <c:f>Sheet1!$A$2:$A$10</c:f>
              <c:strCache>
                <c:ptCount val="9"/>
                <c:pt idx="0">
                  <c:v>札幌市</c:v>
                </c:pt>
                <c:pt idx="1">
                  <c:v>京都市</c:v>
                </c:pt>
                <c:pt idx="2">
                  <c:v>横浜市</c:v>
                </c:pt>
                <c:pt idx="3">
                  <c:v>神戸市</c:v>
                </c:pt>
                <c:pt idx="4">
                  <c:v>福岡市</c:v>
                </c:pt>
                <c:pt idx="5">
                  <c:v>仙台市</c:v>
                </c:pt>
                <c:pt idx="6">
                  <c:v>名古屋市</c:v>
                </c:pt>
                <c:pt idx="7">
                  <c:v>大阪市</c:v>
                </c:pt>
                <c:pt idx="8">
                  <c:v>浜松市</c:v>
                </c:pt>
              </c:strCache>
            </c:strRef>
          </c:cat>
          <c:val>
            <c:numRef>
              <c:f>Sheet1!$B$2:$B$10</c:f>
              <c:numCache>
                <c:formatCode>General</c:formatCode>
                <c:ptCount val="9"/>
                <c:pt idx="0">
                  <c:v>49.7</c:v>
                </c:pt>
                <c:pt idx="1">
                  <c:v>47.3</c:v>
                </c:pt>
                <c:pt idx="2">
                  <c:v>42.8</c:v>
                </c:pt>
                <c:pt idx="3">
                  <c:v>41.4</c:v>
                </c:pt>
                <c:pt idx="4">
                  <c:v>27.9</c:v>
                </c:pt>
                <c:pt idx="5">
                  <c:v>27.8</c:v>
                </c:pt>
                <c:pt idx="6">
                  <c:v>24.1</c:v>
                </c:pt>
                <c:pt idx="7">
                  <c:v>23.1</c:v>
                </c:pt>
                <c:pt idx="8">
                  <c:v>17.399999999999999</c:v>
                </c:pt>
              </c:numCache>
            </c:numRef>
          </c:val>
        </c:ser>
        <c:dLbls>
          <c:showLegendKey val="0"/>
          <c:showVal val="0"/>
          <c:showCatName val="0"/>
          <c:showSerName val="0"/>
          <c:showPercent val="0"/>
          <c:showBubbleSize val="0"/>
        </c:dLbls>
        <c:gapWidth val="100"/>
        <c:axId val="81487744"/>
        <c:axId val="81489280"/>
      </c:barChart>
      <c:catAx>
        <c:axId val="81487744"/>
        <c:scaling>
          <c:orientation val="minMax"/>
        </c:scaling>
        <c:delete val="0"/>
        <c:axPos val="b"/>
        <c:majorTickMark val="out"/>
        <c:minorTickMark val="none"/>
        <c:tickLblPos val="nextTo"/>
        <c:txPr>
          <a:bodyPr/>
          <a:lstStyle/>
          <a:p>
            <a:pPr>
              <a:defRPr sz="1200"/>
            </a:pPr>
            <a:endParaRPr lang="ja-JP"/>
          </a:p>
        </c:txPr>
        <c:crossAx val="81489280"/>
        <c:crosses val="autoZero"/>
        <c:auto val="1"/>
        <c:lblAlgn val="ctr"/>
        <c:lblOffset val="100"/>
        <c:noMultiLvlLbl val="0"/>
      </c:catAx>
      <c:valAx>
        <c:axId val="81489280"/>
        <c:scaling>
          <c:orientation val="minMax"/>
          <c:max val="70"/>
          <c:min val="0"/>
        </c:scaling>
        <c:delete val="0"/>
        <c:axPos val="l"/>
        <c:majorGridlines>
          <c:spPr>
            <a:ln>
              <a:solidFill>
                <a:schemeClr val="bg1">
                  <a:lumMod val="95000"/>
                </a:schemeClr>
              </a:solidFill>
            </a:ln>
          </c:spPr>
        </c:majorGridlines>
        <c:numFmt formatCode="General" sourceLinked="1"/>
        <c:majorTickMark val="out"/>
        <c:minorTickMark val="none"/>
        <c:tickLblPos val="nextTo"/>
        <c:txPr>
          <a:bodyPr/>
          <a:lstStyle/>
          <a:p>
            <a:pPr>
              <a:defRPr sz="1100"/>
            </a:pPr>
            <a:endParaRPr lang="ja-JP"/>
          </a:p>
        </c:txPr>
        <c:crossAx val="81487744"/>
        <c:crosses val="autoZero"/>
        <c:crossBetween val="between"/>
      </c:valAx>
    </c:plotArea>
    <c:plotVisOnly val="1"/>
    <c:dispBlanksAs val="gap"/>
    <c:showDLblsOverMax val="0"/>
  </c:chart>
  <c:txPr>
    <a:bodyPr/>
    <a:lstStyle/>
    <a:p>
      <a:pPr>
        <a:defRPr sz="14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88DFE2E7-3116-48C7-BD57-CFD361ADA59D}" type="datetimeFigureOut">
              <a:rPr kumimoji="1" lang="ja-JP" altLang="en-US" smtClean="0"/>
              <a:t>2016/9/21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17F5F333-5425-43ED-BACD-86716F4457C0}" type="slidenum">
              <a:rPr kumimoji="1" lang="ja-JP" altLang="en-US" smtClean="0"/>
              <a:t>‹#›</a:t>
            </a:fld>
            <a:endParaRPr kumimoji="1" lang="ja-JP" altLang="en-US"/>
          </a:p>
        </p:txBody>
      </p:sp>
    </p:spTree>
    <p:extLst>
      <p:ext uri="{BB962C8B-B14F-4D97-AF65-F5344CB8AC3E}">
        <p14:creationId xmlns:p14="http://schemas.microsoft.com/office/powerpoint/2010/main" val="39867008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F5F333-5425-43ED-BACD-86716F4457C0}" type="slidenum">
              <a:rPr kumimoji="1" lang="ja-JP" altLang="en-US" smtClean="0"/>
              <a:t>11</a:t>
            </a:fld>
            <a:endParaRPr kumimoji="1" lang="ja-JP" altLang="en-US"/>
          </a:p>
        </p:txBody>
      </p:sp>
    </p:spTree>
    <p:extLst>
      <p:ext uri="{BB962C8B-B14F-4D97-AF65-F5344CB8AC3E}">
        <p14:creationId xmlns:p14="http://schemas.microsoft.com/office/powerpoint/2010/main" val="85823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3013404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342895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90018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586481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365364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1205323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1392913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14239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2274686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120807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1C5960-7043-4623-8C16-14FA82C5D7E5}" type="datetimeFigureOut">
              <a:rPr kumimoji="1" lang="ja-JP" altLang="en-US" smtClean="0"/>
              <a:t>2016/9/21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2127091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C5960-7043-4623-8C16-14FA82C5D7E5}" type="datetimeFigureOut">
              <a:rPr kumimoji="1" lang="ja-JP" altLang="en-US" smtClean="0"/>
              <a:t>2016/9/21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0D6C0-FA44-425E-9A1A-BB9EDD014B43}" type="slidenum">
              <a:rPr kumimoji="1" lang="ja-JP" altLang="en-US" smtClean="0"/>
              <a:t>‹#›</a:t>
            </a:fld>
            <a:endParaRPr kumimoji="1" lang="ja-JP" altLang="en-US"/>
          </a:p>
        </p:txBody>
      </p:sp>
    </p:spTree>
    <p:extLst>
      <p:ext uri="{BB962C8B-B14F-4D97-AF65-F5344CB8AC3E}">
        <p14:creationId xmlns:p14="http://schemas.microsoft.com/office/powerpoint/2010/main" val="1399780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27152" y="552024"/>
            <a:ext cx="8208000" cy="5724644"/>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今後の「副首都構想」の検討について</a:t>
            </a:r>
          </a:p>
          <a:p>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２０１６年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９月２１日</a:t>
            </a:r>
          </a:p>
          <a:p>
            <a:pPr algn="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上山</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信一（特別顧問）</a:t>
            </a:r>
          </a:p>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が副首都になるためには、「制度」、「機能」、「経済」の３要素の充実が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制度」とは国の副首都制度と大阪府・市の大都市制度の再編の２つ。前者は危機管理の視点から国が副首都の必要性を認め、かつ多くの大都市の中から大阪を副首都に指定することで充足。ただし、そのためには今の府と市の二元行政制度のもとではおそらく限界がある。そこで後者の大都市制度の再編が必要となるだろう。</a:t>
            </a:r>
          </a:p>
          <a:p>
            <a:pPr marL="342900" indent="-342900">
              <a:buFont typeface="+mj-lt"/>
              <a:buAutoNum type="arabicPeriod"/>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機能」とは、大阪が副首都の受け皿足りうるための諸条件をいう。例えば港湾や国際空港、道路はもとより、都市インフラの数々が整備され、かつ健全な経営状態にあることが必須。現状は後述の機能の階層図のとおりで基本機能は充足しているが、未完成。完全な充足にはおそらく大都市制度の再編が必要となろう。</a:t>
            </a:r>
          </a:p>
          <a:p>
            <a:pPr marL="342900" indent="-342900">
              <a:buFont typeface="+mj-lt"/>
              <a:buAutoNum type="arabicPeriod"/>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経済」とは、大阪が副首都であり続けるために必要とされるグローバルな都市間競争に勝つための経済力。すなわち単に大都市として繁栄していればよいわけではなく、グローバル経済に根差した発展を遂げているこ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。なお、これ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は大阪が副首都になり、都市格が上がると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いっそう</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実現</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しやすく</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なり、いわば鶏と卵の関係</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にある。</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以上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の３要素に加え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、ＩＲ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や万国博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が誘致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できれば上記３つの充足</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が加速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される。したがって大阪の未来の姿を説明する際には、３要素とＩＲ、万博の５つを必要な要素として説明すべきだろう。（ただし、この２つがなくても副首都の実現が可能であるのはいうまでもない）。</a:t>
            </a:r>
          </a:p>
        </p:txBody>
      </p:sp>
      <p:sp>
        <p:nvSpPr>
          <p:cNvPr id="8" name="テキスト ボックス 7"/>
          <p:cNvSpPr txBox="1"/>
          <p:nvPr/>
        </p:nvSpPr>
        <p:spPr>
          <a:xfrm>
            <a:off x="8455379" y="6518694"/>
            <a:ext cx="683568" cy="338554"/>
          </a:xfrm>
          <a:prstGeom prst="rect">
            <a:avLst/>
          </a:prstGeom>
          <a:noFill/>
        </p:spPr>
        <p:txBody>
          <a:bodyPr wrap="square" rtlCol="0">
            <a:spAutoFit/>
          </a:bodyPr>
          <a:lstStyle/>
          <a:p>
            <a:pPr algn="r"/>
            <a:fld id="{7FE68FCB-9DD5-42DD-8F40-7D759701862B}" type="slidenum">
              <a:rPr kumimoji="1" lang="ja-JP" altLang="en-US" sz="1600" smtClean="0"/>
              <a:pPr algn="r"/>
              <a:t>1</a:t>
            </a:fld>
            <a:endParaRPr kumimoji="1" lang="ja-JP" altLang="en-US" sz="1600" dirty="0"/>
          </a:p>
        </p:txBody>
      </p:sp>
      <p:sp>
        <p:nvSpPr>
          <p:cNvPr id="2" name="正方形/長方形 3"/>
          <p:cNvSpPr>
            <a:spLocks/>
          </p:cNvSpPr>
          <p:nvPr/>
        </p:nvSpPr>
        <p:spPr bwMode="auto">
          <a:xfrm>
            <a:off x="7164288" y="404664"/>
            <a:ext cx="1481138" cy="503238"/>
          </a:xfrm>
          <a:prstGeom prst="rect">
            <a:avLst/>
          </a:prstGeom>
          <a:noFill/>
          <a:ln w="12700"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cs typeface="ＭＳ Ｐゴシック" pitchFamily="50" charset="-128"/>
              </a:rPr>
              <a:t>資料３</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1957951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074241509"/>
              </p:ext>
            </p:extLst>
          </p:nvPr>
        </p:nvGraphicFramePr>
        <p:xfrm>
          <a:off x="179512" y="451496"/>
          <a:ext cx="8856984" cy="5943900"/>
        </p:xfrm>
        <a:graphic>
          <a:graphicData uri="http://schemas.openxmlformats.org/drawingml/2006/table">
            <a:tbl>
              <a:tblPr firstRow="1" bandRow="1">
                <a:tableStyleId>{5940675A-B579-460E-94D1-54222C63F5DA}</a:tableStyleId>
              </a:tblPr>
              <a:tblGrid>
                <a:gridCol w="2172263"/>
                <a:gridCol w="749862"/>
                <a:gridCol w="2476805"/>
                <a:gridCol w="504056"/>
                <a:gridCol w="2953998"/>
              </a:tblGrid>
              <a:tr h="240473">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東京都</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公共機能</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c rowSpan="9">
                  <a:txBody>
                    <a:bodyPr/>
                    <a:lstStyle/>
                    <a:p>
                      <a:pPr algn="ct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mpd="sng">
                      <a:noFill/>
                    </a:lnT>
                    <a:lnB w="12700" cmpd="sng">
                      <a:noFill/>
                    </a:lnB>
                    <a:noFill/>
                  </a:tcP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r>
              <a:tr h="542162">
                <a:tc rowSpan="2">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＜東京消防庁＞</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・消防職員数：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18,210</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・事業費：</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2,567</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・ポンプ車</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489</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台／救急車</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243</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台</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都域のほぼ全域を所管</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rowSpan="2">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消防</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＜大阪市以外の消防本部＞</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・消防職員数：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6,279</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・事業費：</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712</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・ポンプ車</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241</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台／救急車</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170</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台</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B w="12700" cap="flat" cmpd="sng" algn="ctr">
                      <a:solidFill>
                        <a:schemeClr val="tx1"/>
                      </a:solidFill>
                      <a:prstDash val="dash"/>
                      <a:round/>
                      <a:headEnd type="none" w="med" len="med"/>
                      <a:tailEnd type="none" w="med" len="med"/>
                    </a:lnB>
                  </a:tcPr>
                </a:tc>
                <a:tc vMerge="1">
                  <a:txBody>
                    <a:bodyPr/>
                    <a:lstStyle/>
                    <a:p>
                      <a:pPr marL="171450" indent="-171450">
                        <a:buFont typeface="Wingdings" panose="05000000000000000000" pitchFamily="2" charset="2"/>
                        <a:buChar char="Ø"/>
                      </a:pP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rowSpan="2">
                  <a:txBody>
                    <a:bodyPr/>
                    <a:lstStyle/>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大阪府内消防力の充実強化</a:t>
                      </a:r>
                    </a:p>
                    <a:p>
                      <a:pPr marL="0" indent="0">
                        <a:buFont typeface="Wingdings" panose="05000000000000000000" pitchFamily="2" charset="2"/>
                        <a:buNone/>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消防学校の一体的運用（</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実施済）</a:t>
                      </a:r>
                      <a:endPar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kumimoji="1" lang="ja-JP" altLang="en-US"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大規模災害への対応</a:t>
                      </a:r>
                    </a:p>
                    <a:p>
                      <a:pPr marL="0" indent="0">
                        <a:buFont typeface="Wingdings" panose="05000000000000000000" pitchFamily="2" charset="2"/>
                        <a:buNone/>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救助等（ハイパーレスキュー）機能の充実</a:t>
                      </a:r>
                    </a:p>
                    <a:p>
                      <a:pPr marL="171450" indent="-171450">
                        <a:buFont typeface="Wingdings" panose="05000000000000000000" pitchFamily="2" charset="2"/>
                        <a:buChar char="Ø"/>
                      </a:pPr>
                      <a:endParaRPr kumimoji="1" lang="ja-JP" altLang="en-US"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通常消防力の最適化</a:t>
                      </a:r>
                    </a:p>
                  </a:txBody>
                  <a:tcPr marL="36000" marR="36000" marT="36000" marB="36000" anchor="ctr"/>
                </a:tc>
              </a:tr>
              <a:tr h="542162">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＜大阪市消防局＞</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・消防職員数：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3,484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・事業費：</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397</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・ポンプ車</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台／救急車</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台</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ap="flat" cmpd="sng" algn="ctr">
                      <a:solidFill>
                        <a:schemeClr val="tx1"/>
                      </a:solidFill>
                      <a:prstDash val="dash"/>
                      <a:round/>
                      <a:headEnd type="none" w="med" len="med"/>
                      <a:tailEnd type="none" w="med" len="med"/>
                    </a:lnT>
                  </a:tcPr>
                </a:tc>
                <a:tc vMerge="1">
                  <a:txBody>
                    <a:bodyPr/>
                    <a:lstStyle/>
                    <a:p>
                      <a:endParaRPr kumimoji="1" lang="ja-JP" altLang="en-US"/>
                    </a:p>
                  </a:txBody>
                  <a:tcPr/>
                </a:tc>
                <a:tc vMerge="1">
                  <a:txBody>
                    <a:bodyPr/>
                    <a:lstStyle/>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r>
              <a:tr h="667086">
                <a:tc rowSpan="2">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＜東京港＞</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・取扱貨物量：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8,719</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・コンテナ取扱量：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489</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TEU</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・港区面積：</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1,033ha</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rowSpan="2">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・取扱貨物量：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8,648</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・コンテナ取扱量：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TEU</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・港区面積：</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1,979ha</a:t>
                      </a:r>
                    </a:p>
                  </a:txBody>
                  <a:tcPr marL="36000" marR="36000" marT="36000" marB="36000" anchor="ctr">
                    <a:lnB w="12700" cap="flat" cmpd="sng" algn="ctr">
                      <a:solidFill>
                        <a:schemeClr val="tx1"/>
                      </a:solidFill>
                      <a:prstDash val="dash"/>
                      <a:round/>
                      <a:headEnd type="none" w="med" len="med"/>
                      <a:tailEnd type="none" w="med" len="med"/>
                    </a:lnB>
                  </a:tcPr>
                </a:tc>
                <a:tc vMerge="1">
                  <a:txBody>
                    <a:bodyPr/>
                    <a:lstStyle/>
                    <a:p>
                      <a:pPr marL="171450" indent="-171450">
                        <a:buFont typeface="Wingdings" panose="05000000000000000000" pitchFamily="2" charset="2"/>
                        <a:buChar char="Ø"/>
                      </a:pP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B w="12700" cap="flat" cmpd="sng" algn="ctr">
                      <a:solidFill>
                        <a:schemeClr val="tx1"/>
                      </a:solidFill>
                      <a:prstDash val="dash"/>
                      <a:round/>
                      <a:headEnd type="none" w="med" len="med"/>
                      <a:tailEnd type="none" w="med" len="med"/>
                    </a:lnB>
                  </a:tcPr>
                </a:tc>
                <a:tc rowSpan="2">
                  <a:txBody>
                    <a:bodyPr/>
                    <a:lstStyle/>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第１ステップ：大阪府市の港湾管理の</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Wingdings" panose="05000000000000000000" pitchFamily="2" charset="2"/>
                        <a:buNone/>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一元化</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Wingdings" panose="05000000000000000000" pitchFamily="2" charset="2"/>
                        <a:buNone/>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第２ステップ：大阪湾諸港の港湾管理</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Wingdings" panose="05000000000000000000" pitchFamily="2" charset="2"/>
                        <a:buNone/>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の一元化</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r>
              <a:tr h="542162">
                <a:tc v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vMerge="1">
                  <a:txBody>
                    <a:bodyPr/>
                    <a:lstStyle/>
                    <a:p>
                      <a:pPr algn="ct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＜堺泉北港＞</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・取扱貨物量：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7,426</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・コンテナ取扱量：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TEU</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・港区面積：</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1,733ha</a:t>
                      </a:r>
                    </a:p>
                  </a:txBody>
                  <a:tcPr marL="36000" marR="36000" marT="36000" marB="36000" anchor="ctr">
                    <a:lnT w="12700" cap="flat" cmpd="sng" algn="ctr">
                      <a:solidFill>
                        <a:schemeClr val="tx1"/>
                      </a:solidFill>
                      <a:prstDash val="dash"/>
                      <a:round/>
                      <a:headEnd type="none" w="med" len="med"/>
                      <a:tailEnd type="none" w="med" len="med"/>
                    </a:lnT>
                  </a:tcPr>
                </a:tc>
                <a:tc vMerge="1">
                  <a:txBody>
                    <a:bodyPr/>
                    <a:lstStyle/>
                    <a:p>
                      <a:endParaRPr kumimoji="1" lang="ja-JP" altLang="en-US"/>
                    </a:p>
                  </a:txBody>
                  <a:tcPr/>
                </a:tc>
                <a:tc vMerge="1">
                  <a:txBody>
                    <a:bodyPr/>
                    <a:lstStyle/>
                    <a:p>
                      <a:pPr marL="171450" indent="-171450">
                        <a:buFont typeface="Wingdings" panose="05000000000000000000" pitchFamily="2" charset="2"/>
                        <a:buChar char="Ø"/>
                      </a:pPr>
                      <a:endPar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ap="flat" cmpd="sng" algn="ctr">
                      <a:solidFill>
                        <a:schemeClr val="tx1"/>
                      </a:solidFill>
                      <a:prstDash val="dash"/>
                      <a:round/>
                      <a:headEnd type="none" w="med" len="med"/>
                      <a:tailEnd type="none" w="med" len="med"/>
                    </a:lnT>
                  </a:tcPr>
                </a:tc>
              </a:tr>
              <a:tr h="450371">
                <a:tc>
                  <a:txBody>
                    <a:bodyPr/>
                    <a:lstStyle/>
                    <a:p>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都内市町村</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都区部除く</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・焼却量：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1,427</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36000" marB="36000" anchor="ctr">
                    <a:lnB w="12700" cap="flat" cmpd="sng" algn="ctr">
                      <a:solidFill>
                        <a:schemeClr val="tx1"/>
                      </a:solidFill>
                      <a:prstDash val="dash"/>
                      <a:round/>
                      <a:headEnd type="none" w="med" len="med"/>
                      <a:tailEnd type="none" w="med" len="med"/>
                    </a:lnB>
                  </a:tcPr>
                </a:tc>
                <a:tc rowSpan="2">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一般</a:t>
                      </a: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＜大阪市以外の市町村＞</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・焼却量：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2,914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B w="12700" cap="flat" cmpd="sng" algn="ctr">
                      <a:solidFill>
                        <a:schemeClr val="tx1"/>
                      </a:solidFill>
                      <a:prstDash val="dash"/>
                      <a:round/>
                      <a:headEnd type="none" w="med" len="med"/>
                      <a:tailEnd type="none" w="med" len="med"/>
                    </a:lnB>
                  </a:tcPr>
                </a:tc>
                <a:tc vMerge="1">
                  <a:txBody>
                    <a:bodyPr/>
                    <a:lstStyle/>
                    <a:p>
                      <a:endParaRPr kumimoji="1" lang="ja-JP" altLang="en-US"/>
                    </a:p>
                  </a:txBody>
                  <a:tcPr/>
                </a:tc>
                <a:tc>
                  <a:txBody>
                    <a:bodyPr/>
                    <a:lstStyle/>
                    <a:p>
                      <a:pPr marL="285750" indent="-2857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広域化の推進（６ブロック化）</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B w="12700" cap="flat" cmpd="sng" algn="ctr">
                      <a:solidFill>
                        <a:schemeClr val="tx1"/>
                      </a:solidFill>
                      <a:prstDash val="dash"/>
                      <a:round/>
                      <a:headEnd type="none" w="med" len="med"/>
                      <a:tailEnd type="none" w="med" len="med"/>
                    </a:lnB>
                  </a:tcPr>
                </a:tc>
              </a:tr>
              <a:tr h="611782">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＜区部＞</a:t>
                      </a:r>
                    </a:p>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・焼却量：</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p>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・職員数：</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5,820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区部の焼却処理は東京二十三区</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清掃一部事務組合が実施</a:t>
                      </a:r>
                    </a:p>
                  </a:txBody>
                  <a:tcPr marL="36000" marR="36000" marT="36000" marB="36000" anchor="ctr">
                    <a:lnT w="12700" cap="flat" cmpd="sng" algn="ctr">
                      <a:solidFill>
                        <a:schemeClr val="tx1"/>
                      </a:solidFill>
                      <a:prstDash val="dash"/>
                      <a:round/>
                      <a:headEnd type="none" w="med" len="med"/>
                      <a:tailEnd type="none" w="med" len="med"/>
                    </a:lnT>
                  </a:tcPr>
                </a:tc>
                <a:tc vMerge="1">
                  <a:txBody>
                    <a:bodyPr/>
                    <a:lstStyle/>
                    <a:p>
                      <a:endParaRPr kumimoji="1" lang="ja-JP" altLang="en-US"/>
                    </a:p>
                  </a:txBody>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・焼却量：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2,714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八尾市・松原市と一部事務組合</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ap="flat" cmpd="sng" algn="ctr">
                      <a:solidFill>
                        <a:schemeClr val="tx1"/>
                      </a:solidFill>
                      <a:prstDash val="dash"/>
                      <a:round/>
                      <a:headEnd type="none" w="med" len="med"/>
                      <a:tailEnd type="none" w="med" len="med"/>
                    </a:lnT>
                  </a:tcPr>
                </a:tc>
                <a:tc vMerge="1">
                  <a:txBody>
                    <a:bodyPr/>
                    <a:lstStyle/>
                    <a:p>
                      <a:endParaRPr kumimoji="1" lang="ja-JP" altLang="en-US"/>
                    </a:p>
                  </a:txBody>
                  <a:tcPr/>
                </a:tc>
                <a:tc>
                  <a:txBody>
                    <a:bodyPr/>
                    <a:lstStyle/>
                    <a:p>
                      <a:pPr marL="285750" indent="-2857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民間活用の拡大・推進</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ap="flat" cmpd="sng" algn="ctr">
                      <a:solidFill>
                        <a:schemeClr val="tx1"/>
                      </a:solidFill>
                      <a:prstDash val="dash"/>
                      <a:round/>
                      <a:headEnd type="none" w="med" len="med"/>
                      <a:tailEnd type="none" w="med" len="med"/>
                    </a:lnT>
                  </a:tcPr>
                </a:tc>
              </a:tr>
              <a:tr h="542162">
                <a:tc rowSpan="2">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＜東京都病院経営本部＞</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・病院数：９病院</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・病床数：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5,697</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病床</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・医業収益：</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1,297</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・一般会計繰出金：</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368</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（運営費負担金及び運営費交付金含む）</a:t>
                      </a:r>
                    </a:p>
                  </a:txBody>
                  <a:tcPr marL="36000" marR="36000" marT="36000" marB="36000" anchor="ctr">
                    <a:lnB w="12700" cap="flat" cmpd="sng" algn="ctr">
                      <a:solidFill>
                        <a:schemeClr val="tx1"/>
                      </a:solidFill>
                      <a:prstDash val="solid"/>
                      <a:round/>
                      <a:headEnd type="none" w="med" len="med"/>
                      <a:tailEnd type="none" w="med" len="med"/>
                    </a:lnB>
                  </a:tcPr>
                </a:tc>
                <a:tc rowSpan="2">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a:t>
                      </a: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・病院数：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病院／病床数：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2,661</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病床</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・医業収益：</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・運営費負担金：</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txBody>
                  <a:tcPr marL="36000" marR="36000" marT="36000" marB="36000" anchor="ctr">
                    <a:lnB w="12700" cap="flat" cmpd="sng" algn="ctr">
                      <a:solidFill>
                        <a:schemeClr val="tx1"/>
                      </a:solidFill>
                      <a:prstDash val="dash"/>
                      <a:round/>
                      <a:headEnd type="none" w="med" len="med"/>
                      <a:tailEnd type="none" w="med" len="med"/>
                    </a:lnB>
                  </a:tcPr>
                </a:tc>
                <a:tc vMerge="1">
                  <a:txBody>
                    <a:bodyPr/>
                    <a:lstStyle/>
                    <a:p>
                      <a:endParaRPr kumimoji="1" lang="ja-JP" altLang="en-US"/>
                    </a:p>
                  </a:txBody>
                  <a:tcPr/>
                </a:tc>
                <a:tc rowSpan="2">
                  <a:txBody>
                    <a:bodyPr/>
                    <a:lstStyle/>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地方独立行政法人大阪病院機構</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を設立、府市病院を一体的に運営</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r>
              <a:tr h="542162">
                <a:tc vMerge="1">
                  <a:txBody>
                    <a:bodyPr/>
                    <a:lstStyle/>
                    <a:p>
                      <a:endParaRPr kumimoji="1" lang="ja-JP" altLang="en-US"/>
                    </a:p>
                  </a:txBody>
                  <a:tcPr>
                    <a:lnT w="12700" cap="flat" cmpd="sng" algn="ctr">
                      <a:solidFill>
                        <a:schemeClr val="tx1"/>
                      </a:solidFill>
                      <a:prstDash val="dash"/>
                      <a:round/>
                      <a:headEnd type="none" w="med" len="med"/>
                      <a:tailEnd type="none" w="med" len="med"/>
                    </a:lnT>
                  </a:tcPr>
                </a:tc>
                <a:tc vMerge="1">
                  <a:txBody>
                    <a:bodyPr/>
                    <a:lstStyle/>
                    <a:p>
                      <a:endParaRPr kumimoji="1" lang="ja-JP" altLang="en-US"/>
                    </a:p>
                  </a:txBody>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＜大阪市民病院機構＞</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・病院数：３病院／病床数：</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1,524</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病床</a:t>
                      </a: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・医業収益：</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364</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億円</a:t>
                      </a: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・運営費負担金：</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86</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億円</a:t>
                      </a:r>
                    </a:p>
                  </a:txBody>
                  <a:tcPr marL="36000" marR="36000" marT="36000" marB="36000" anchor="ctr">
                    <a:lnT w="12700" cap="flat" cmpd="sng" algn="ctr">
                      <a:solidFill>
                        <a:schemeClr val="tx1"/>
                      </a:solidFill>
                      <a:prstDash val="dash"/>
                      <a:round/>
                      <a:headEnd type="none" w="med" len="med"/>
                      <a:tailEnd type="none" w="med" len="med"/>
                    </a:lnT>
                  </a:tcPr>
                </a:tc>
                <a:tc vMerge="1">
                  <a:txBody>
                    <a:bodyPr/>
                    <a:lstStyle/>
                    <a:p>
                      <a:endParaRPr kumimoji="1" lang="ja-JP" altLang="en-US"/>
                    </a:p>
                  </a:txBody>
                  <a:tcPr/>
                </a:tc>
                <a:tc vMerge="1">
                  <a:txBody>
                    <a:bodyPr/>
                    <a:lstStyle/>
                    <a:p>
                      <a:pPr marL="171450" indent="-171450">
                        <a:buFont typeface="Wingdings" panose="05000000000000000000" pitchFamily="2" charset="2"/>
                        <a:buChar char="Ø"/>
                      </a:pP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ap="flat" cmpd="sng" algn="ctr">
                      <a:solidFill>
                        <a:schemeClr val="tx1"/>
                      </a:solidFill>
                      <a:prstDash val="dash"/>
                      <a:round/>
                      <a:headEnd type="none" w="med" len="med"/>
                      <a:tailEnd type="none" w="med" len="med"/>
                    </a:lnT>
                  </a:tcPr>
                </a:tc>
              </a:tr>
            </a:tbl>
          </a:graphicData>
        </a:graphic>
      </p:graphicFrame>
      <p:sp>
        <p:nvSpPr>
          <p:cNvPr id="18" name="二等辺三角形 17"/>
          <p:cNvSpPr/>
          <p:nvPr/>
        </p:nvSpPr>
        <p:spPr>
          <a:xfrm rot="5400000">
            <a:off x="5165730" y="1384576"/>
            <a:ext cx="1368000" cy="216000"/>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二等辺三角形 18"/>
          <p:cNvSpPr/>
          <p:nvPr/>
        </p:nvSpPr>
        <p:spPr>
          <a:xfrm rot="5400000">
            <a:off x="5165730" y="5605072"/>
            <a:ext cx="1368000" cy="216000"/>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二等辺三角形 19"/>
          <p:cNvSpPr/>
          <p:nvPr/>
        </p:nvSpPr>
        <p:spPr>
          <a:xfrm rot="5400000">
            <a:off x="5201730" y="2788736"/>
            <a:ext cx="1296000" cy="216000"/>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二等辺三角形 20"/>
          <p:cNvSpPr/>
          <p:nvPr/>
        </p:nvSpPr>
        <p:spPr>
          <a:xfrm rot="5400000">
            <a:off x="5219730" y="4195296"/>
            <a:ext cx="1260000" cy="216000"/>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107504" y="4554"/>
            <a:ext cx="5697394" cy="400110"/>
          </a:xfrm>
          <a:prstGeom prst="rect">
            <a:avLst/>
          </a:prstGeom>
          <a:noFill/>
        </p:spPr>
        <p:txBody>
          <a:bodyPr wrap="none" rtlCol="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参考</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基盤</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公共</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機能の東京都との比較（その②）</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8455379" y="6488668"/>
            <a:ext cx="683568" cy="338554"/>
          </a:xfrm>
          <a:prstGeom prst="rect">
            <a:avLst/>
          </a:prstGeom>
          <a:noFill/>
        </p:spPr>
        <p:txBody>
          <a:bodyPr wrap="square" rtlCol="0">
            <a:spAutoFit/>
          </a:bodyPr>
          <a:lstStyle/>
          <a:p>
            <a:pPr algn="r"/>
            <a:fld id="{7FE68FCB-9DD5-42DD-8F40-7D759701862B}" type="slidenum">
              <a:rPr kumimoji="1" lang="ja-JP" altLang="en-US" sz="1600" smtClean="0"/>
              <a:pPr algn="r"/>
              <a:t>10</a:t>
            </a:fld>
            <a:endParaRPr kumimoji="1" lang="ja-JP" altLang="en-US" sz="1600" dirty="0"/>
          </a:p>
        </p:txBody>
      </p:sp>
      <p:sp>
        <p:nvSpPr>
          <p:cNvPr id="13" name="テキスト ボックス 12"/>
          <p:cNvSpPr txBox="1"/>
          <p:nvPr/>
        </p:nvSpPr>
        <p:spPr>
          <a:xfrm>
            <a:off x="121572" y="6411946"/>
            <a:ext cx="8856984" cy="415498"/>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出典）</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消防</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全国</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消防長会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年版消防現勢」</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zh-CN" altLang="en-US" sz="1050" dirty="0" smtClean="0">
                <a:latin typeface="Meiryo UI" panose="020B0604030504040204" pitchFamily="50" charset="-128"/>
                <a:ea typeface="Meiryo UI" panose="020B0604030504040204" pitchFamily="50" charset="-128"/>
                <a:cs typeface="Meiryo UI" panose="020B0604030504040204" pitchFamily="50" charset="-128"/>
              </a:rPr>
              <a:t>港湾</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050" dirty="0" smtClean="0">
                <a:latin typeface="Meiryo UI" panose="020B0604030504040204" pitchFamily="50" charset="-128"/>
                <a:ea typeface="Meiryo UI" panose="020B0604030504040204" pitchFamily="50" charset="-128"/>
                <a:cs typeface="Meiryo UI" panose="020B0604030504040204" pitchFamily="50" charset="-128"/>
              </a:rPr>
              <a:t>国土</a:t>
            </a:r>
            <a:r>
              <a:rPr lang="zh-CN" altLang="en-US" sz="1050" dirty="0">
                <a:latin typeface="Meiryo UI" panose="020B0604030504040204" pitchFamily="50" charset="-128"/>
                <a:ea typeface="Meiryo UI" panose="020B0604030504040204" pitchFamily="50" charset="-128"/>
                <a:cs typeface="Meiryo UI" panose="020B0604030504040204" pitchFamily="50" charset="-128"/>
              </a:rPr>
              <a:t>交通省「港湾調査</a:t>
            </a:r>
            <a:r>
              <a:rPr lang="zh-CN"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zh-CN" sz="1050" dirty="0" err="1">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一般廃棄物</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環境省「平成</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年度一般廃棄物処理実態調査」、</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050" dirty="0" smtClean="0">
                <a:latin typeface="Meiryo UI" panose="020B0604030504040204" pitchFamily="50" charset="-128"/>
                <a:ea typeface="Meiryo UI" panose="020B0604030504040204" pitchFamily="50" charset="-128"/>
                <a:cs typeface="Meiryo UI" panose="020B0604030504040204" pitchFamily="50" charset="-128"/>
              </a:rPr>
              <a:t>公立病院</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050" dirty="0" smtClean="0">
                <a:latin typeface="Meiryo UI" panose="020B0604030504040204" pitchFamily="50" charset="-128"/>
                <a:ea typeface="Meiryo UI" panose="020B0604030504040204" pitchFamily="50" charset="-128"/>
                <a:cs typeface="Meiryo UI" panose="020B0604030504040204" pitchFamily="50" charset="-128"/>
              </a:rPr>
              <a:t>総務省</a:t>
            </a:r>
            <a:r>
              <a:rPr lang="zh-TW" altLang="en-US" sz="1050" dirty="0">
                <a:latin typeface="Meiryo UI" panose="020B0604030504040204" pitchFamily="50" charset="-128"/>
                <a:ea typeface="Meiryo UI" panose="020B0604030504040204" pitchFamily="50" charset="-128"/>
                <a:cs typeface="Meiryo UI" panose="020B0604030504040204" pitchFamily="50" charset="-128"/>
              </a:rPr>
              <a:t>「平成</a:t>
            </a:r>
            <a:r>
              <a:rPr lang="en-US" altLang="zh-TW" sz="1050" dirty="0">
                <a:latin typeface="Meiryo UI" panose="020B0604030504040204" pitchFamily="50" charset="-128"/>
                <a:ea typeface="Meiryo UI" panose="020B0604030504040204" pitchFamily="50" charset="-128"/>
                <a:cs typeface="Meiryo UI" panose="020B0604030504040204" pitchFamily="50" charset="-128"/>
              </a:rPr>
              <a:t>26</a:t>
            </a:r>
            <a:r>
              <a:rPr lang="zh-TW" altLang="en-US" sz="1050" dirty="0">
                <a:latin typeface="Meiryo UI" panose="020B0604030504040204" pitchFamily="50" charset="-128"/>
                <a:ea typeface="Meiryo UI" panose="020B0604030504040204" pitchFamily="50" charset="-128"/>
                <a:cs typeface="Meiryo UI" panose="020B0604030504040204" pitchFamily="50" charset="-128"/>
              </a:rPr>
              <a:t>年度地方公営企業年鑑」、各法人財務関係</a:t>
            </a:r>
            <a:r>
              <a:rPr lang="zh-TW"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endParaRPr lang="zh-TW"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82029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2480" y="132368"/>
            <a:ext cx="8640000" cy="5040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第５層　</a:t>
            </a:r>
            <a:r>
              <a:rPr lang="ja-JP" altLang="en-US" dirty="0">
                <a:latin typeface="Meiryo UI" panose="020B0604030504040204" pitchFamily="50" charset="-128"/>
                <a:ea typeface="Meiryo UI" panose="020B0604030504040204" pitchFamily="50" charset="-128"/>
              </a:rPr>
              <a:t>産業支援体制の充実（企業支援）</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3484" y="4233058"/>
            <a:ext cx="3349951" cy="2500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4128" y="1965036"/>
            <a:ext cx="2880320" cy="183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5660887" y="1611697"/>
            <a:ext cx="3012363" cy="276999"/>
          </a:xfrm>
          <a:prstGeom prst="rect">
            <a:avLst/>
          </a:prstGeom>
          <a:noFill/>
          <a:ln>
            <a:solidFill>
              <a:schemeClr val="bg1">
                <a:lumMod val="75000"/>
              </a:schemeClr>
            </a:solidFill>
          </a:ln>
        </p:spPr>
        <p:txBody>
          <a:bodyPr wrap="non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法人統合による総合支援機能の強化（例）</a:t>
            </a:r>
            <a:endPar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二等辺三角形 6"/>
          <p:cNvSpPr/>
          <p:nvPr/>
        </p:nvSpPr>
        <p:spPr>
          <a:xfrm rot="5400000">
            <a:off x="4356080" y="2744750"/>
            <a:ext cx="2088000" cy="216000"/>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5" name="表 44"/>
          <p:cNvGraphicFramePr>
            <a:graphicFrameLocks noGrp="1"/>
          </p:cNvGraphicFramePr>
          <p:nvPr>
            <p:extLst>
              <p:ext uri="{D42A27DB-BD31-4B8C-83A1-F6EECF244321}">
                <p14:modId xmlns:p14="http://schemas.microsoft.com/office/powerpoint/2010/main" val="2206272494"/>
              </p:ext>
            </p:extLst>
          </p:nvPr>
        </p:nvGraphicFramePr>
        <p:xfrm>
          <a:off x="307809" y="1719064"/>
          <a:ext cx="4789805" cy="2164080"/>
        </p:xfrm>
        <a:graphic>
          <a:graphicData uri="http://schemas.openxmlformats.org/drawingml/2006/table">
            <a:tbl>
              <a:tblPr firstRow="1" bandRow="1">
                <a:tableStyleId>{5940675A-B579-460E-94D1-54222C63F5DA}</a:tableStyleId>
              </a:tblPr>
              <a:tblGrid>
                <a:gridCol w="1208723"/>
                <a:gridCol w="1788160"/>
                <a:gridCol w="1792922"/>
              </a:tblGrid>
              <a:tr h="405390">
                <a:tc>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zh-TW" altLang="en-US" sz="1100" b="1" dirty="0" smtClean="0">
                          <a:latin typeface="Meiryo UI" panose="020B0604030504040204" pitchFamily="50" charset="-128"/>
                          <a:ea typeface="Meiryo UI" panose="020B0604030504040204" pitchFamily="50" charset="-128"/>
                          <a:cs typeface="Meiryo UI" panose="020B0604030504040204" pitchFamily="50" charset="-128"/>
                        </a:rPr>
                        <a:t>大阪府産業振興機構</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大阪市都市型産業</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振興センター</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tx2">
                        <a:lumMod val="20000"/>
                        <a:lumOff val="80000"/>
                      </a:schemeClr>
                    </a:solidFill>
                  </a:tcPr>
                </a:tc>
              </a:tr>
              <a:tr h="275086">
                <a:tc>
                  <a:txBody>
                    <a:bodyPr/>
                    <a:lstStyle/>
                    <a:p>
                      <a:pPr algn="l"/>
                      <a:r>
                        <a:rPr kumimoji="1" lang="ja-JP" altLang="en-US" sz="1100" dirty="0" smtClean="0">
                          <a:latin typeface="Meiryo UI" panose="020B0604030504040204" pitchFamily="50" charset="-128"/>
                          <a:ea typeface="Meiryo UI" panose="020B0604030504040204" pitchFamily="50" charset="-128"/>
                          <a:cs typeface="Arial" pitchFamily="34" charset="0"/>
                        </a:rPr>
                        <a:t>所在地</a:t>
                      </a:r>
                      <a:endParaRPr kumimoji="1" lang="ja-JP" altLang="en-US" sz="1100" dirty="0">
                        <a:latin typeface="Meiryo UI" panose="020B0604030504040204" pitchFamily="50" charset="-128"/>
                        <a:ea typeface="Meiryo UI" panose="020B0604030504040204" pitchFamily="50" charset="-128"/>
                        <a:cs typeface="Arial" pitchFamily="34" charset="0"/>
                      </a:endParaRPr>
                    </a:p>
                  </a:txBody>
                  <a:tcPr marL="68580" marR="68580" marT="60960" marB="60960" anchor="ctr">
                    <a:lnT w="28575" cap="flat" cmpd="sng" algn="ctr">
                      <a:solidFill>
                        <a:schemeClr val="tx1"/>
                      </a:solidFill>
                      <a:prstDash val="solid"/>
                      <a:round/>
                      <a:headEnd type="none" w="med" len="med"/>
                      <a:tailEnd type="none" w="med" len="med"/>
                    </a:lnT>
                  </a:tcPr>
                </a:tc>
                <a:tc>
                  <a:txBody>
                    <a:bodyPr/>
                    <a:lstStyle/>
                    <a:p>
                      <a:pPr algn="ctr"/>
                      <a:r>
                        <a:rPr lang="ja-JP" altLang="en-US" sz="1100" dirty="0" smtClean="0">
                          <a:latin typeface="Meiryo UI" panose="020B0604030504040204" pitchFamily="50" charset="-128"/>
                          <a:ea typeface="Meiryo UI" panose="020B0604030504040204" pitchFamily="50" charset="-128"/>
                          <a:cs typeface="Arial" pitchFamily="34" charset="0"/>
                        </a:rPr>
                        <a:t>大阪市中央区本町橋</a:t>
                      </a:r>
                      <a:endParaRPr lang="en-US" altLang="ja-JP" sz="1100" dirty="0" smtClean="0">
                        <a:latin typeface="Meiryo UI" panose="020B0604030504040204" pitchFamily="50" charset="-128"/>
                        <a:ea typeface="Meiryo UI" panose="020B0604030504040204" pitchFamily="50" charset="-128"/>
                        <a:cs typeface="Arial" pitchFamily="34" charset="0"/>
                      </a:endParaRPr>
                    </a:p>
                  </a:txBody>
                  <a:tcPr marL="68580" marR="68580" marT="60960" marB="60960" anchor="ct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100" dirty="0" smtClean="0">
                          <a:latin typeface="Meiryo UI" panose="020B0604030504040204" pitchFamily="50" charset="-128"/>
                          <a:ea typeface="Meiryo UI" panose="020B0604030504040204" pitchFamily="50" charset="-128"/>
                          <a:cs typeface="Arial" pitchFamily="34" charset="0"/>
                        </a:rPr>
                        <a:t>大阪市大正区泉尾</a:t>
                      </a:r>
                      <a:endParaRPr lang="en-US" altLang="ja-JP" sz="1100" dirty="0" smtClean="0">
                        <a:latin typeface="Meiryo UI" panose="020B0604030504040204" pitchFamily="50" charset="-128"/>
                        <a:ea typeface="Meiryo UI" panose="020B0604030504040204" pitchFamily="50" charset="-128"/>
                        <a:cs typeface="Arial" pitchFamily="34" charset="0"/>
                      </a:endParaRPr>
                    </a:p>
                  </a:txBody>
                  <a:tcPr marL="68580" marR="68580" marT="60960" marB="60960" anchor="ctr">
                    <a:lnT w="28575" cap="flat" cmpd="sng" algn="ctr">
                      <a:solidFill>
                        <a:schemeClr val="tx1"/>
                      </a:solidFill>
                      <a:prstDash val="solid"/>
                      <a:round/>
                      <a:headEnd type="none" w="med" len="med"/>
                      <a:tailEnd type="none" w="med" len="med"/>
                    </a:lnT>
                  </a:tcPr>
                </a:tc>
              </a:tr>
              <a:tr h="275086">
                <a:tc>
                  <a:txBody>
                    <a:bodyPr/>
                    <a:lstStyle/>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職員数</a:t>
                      </a:r>
                      <a:endParaRPr kumimoji="1" lang="ja-JP" altLang="en-US" sz="1100" dirty="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Arial" pitchFamily="34" charset="0"/>
                        </a:rPr>
                        <a:t>62</a:t>
                      </a:r>
                      <a:r>
                        <a:rPr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名</a:t>
                      </a:r>
                      <a:endParaRPr lang="en-US" altLang="ja-JP" sz="1100" dirty="0" smtClean="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100" baseline="0" dirty="0" smtClean="0">
                          <a:solidFill>
                            <a:schemeClr val="tx1"/>
                          </a:solidFill>
                          <a:latin typeface="Meiryo UI" panose="020B0604030504040204" pitchFamily="50" charset="-128"/>
                          <a:ea typeface="Meiryo UI" panose="020B0604030504040204" pitchFamily="50" charset="-128"/>
                          <a:cs typeface="Arial" pitchFamily="34" charset="0"/>
                        </a:rPr>
                        <a:t>58</a:t>
                      </a:r>
                      <a:r>
                        <a:rPr lang="ja-JP" altLang="en-US" sz="1100" baseline="0" dirty="0" smtClean="0">
                          <a:solidFill>
                            <a:schemeClr val="tx1"/>
                          </a:solidFill>
                          <a:latin typeface="Meiryo UI" panose="020B0604030504040204" pitchFamily="50" charset="-128"/>
                          <a:ea typeface="Meiryo UI" panose="020B0604030504040204" pitchFamily="50" charset="-128"/>
                          <a:cs typeface="Arial" pitchFamily="34" charset="0"/>
                        </a:rPr>
                        <a:t>名</a:t>
                      </a:r>
                      <a:endParaRPr lang="en-US" altLang="ja-JP" sz="1100" baseline="0" dirty="0" smtClean="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B w="12700" cap="flat" cmpd="sng" algn="ctr">
                      <a:solidFill>
                        <a:schemeClr val="tx1"/>
                      </a:solidFill>
                      <a:prstDash val="solid"/>
                      <a:round/>
                      <a:headEnd type="none" w="med" len="med"/>
                      <a:tailEnd type="none" w="med" len="med"/>
                    </a:lnB>
                  </a:tcPr>
                </a:tc>
              </a:tr>
              <a:tr h="275086">
                <a:tc>
                  <a:txBody>
                    <a:bodyPr/>
                    <a:lstStyle/>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基本財産</a:t>
                      </a:r>
                      <a:endParaRPr kumimoji="1" lang="ja-JP" altLang="en-US" sz="1100" dirty="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dirty="0" smtClean="0">
                          <a:solidFill>
                            <a:schemeClr val="tx1"/>
                          </a:solidFill>
                          <a:latin typeface="Meiryo UI" panose="020B0604030504040204" pitchFamily="50" charset="-128"/>
                          <a:ea typeface="Meiryo UI" panose="020B0604030504040204" pitchFamily="50" charset="-128"/>
                          <a:cs typeface="Arial" pitchFamily="34" charset="0"/>
                        </a:rPr>
                        <a:t>23</a:t>
                      </a:r>
                      <a:r>
                        <a:rPr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億</a:t>
                      </a:r>
                      <a:r>
                        <a:rPr lang="en-US" altLang="ja-JP" sz="1100" dirty="0" smtClean="0">
                          <a:solidFill>
                            <a:schemeClr val="tx1"/>
                          </a:solidFill>
                          <a:latin typeface="Meiryo UI" panose="020B0604030504040204" pitchFamily="50" charset="-128"/>
                          <a:ea typeface="Meiryo UI" panose="020B0604030504040204" pitchFamily="50" charset="-128"/>
                          <a:cs typeface="Arial" pitchFamily="34" charset="0"/>
                        </a:rPr>
                        <a:t>4,502</a:t>
                      </a:r>
                      <a:r>
                        <a:rPr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万円</a:t>
                      </a:r>
                      <a:endParaRPr lang="en-US" altLang="ja-JP" sz="1000" dirty="0" smtClean="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aseline="0" dirty="0" smtClean="0">
                          <a:solidFill>
                            <a:schemeClr val="tx1"/>
                          </a:solidFill>
                          <a:latin typeface="Meiryo UI" panose="020B0604030504040204" pitchFamily="50" charset="-128"/>
                          <a:ea typeface="Meiryo UI" panose="020B0604030504040204" pitchFamily="50" charset="-128"/>
                          <a:cs typeface="Arial" pitchFamily="34" charset="0"/>
                        </a:rPr>
                        <a:t>１億</a:t>
                      </a:r>
                      <a:r>
                        <a:rPr lang="en-US" altLang="ja-JP" sz="1100" baseline="0" dirty="0" smtClean="0">
                          <a:solidFill>
                            <a:schemeClr val="tx1"/>
                          </a:solidFill>
                          <a:latin typeface="Meiryo UI" panose="020B0604030504040204" pitchFamily="50" charset="-128"/>
                          <a:ea typeface="Meiryo UI" panose="020B0604030504040204" pitchFamily="50" charset="-128"/>
                          <a:cs typeface="Arial" pitchFamily="34" charset="0"/>
                        </a:rPr>
                        <a:t>9,910</a:t>
                      </a:r>
                      <a:r>
                        <a:rPr lang="ja-JP" altLang="en-US" sz="1100" baseline="0" dirty="0" smtClean="0">
                          <a:solidFill>
                            <a:schemeClr val="tx1"/>
                          </a:solidFill>
                          <a:latin typeface="Meiryo UI" panose="020B0604030504040204" pitchFamily="50" charset="-128"/>
                          <a:ea typeface="Meiryo UI" panose="020B0604030504040204" pitchFamily="50" charset="-128"/>
                          <a:cs typeface="Arial" pitchFamily="34" charset="0"/>
                        </a:rPr>
                        <a:t>万円</a:t>
                      </a:r>
                      <a:endParaRPr lang="en-US" altLang="ja-JP" sz="1100" baseline="0" dirty="0" smtClean="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経常費用</a:t>
                      </a:r>
                      <a:endParaRPr kumimoji="1" lang="ja-JP" altLang="en-US" sz="1100" dirty="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cs typeface="Arial" pitchFamily="34" charset="0"/>
                        </a:rPr>
                        <a:t>53</a:t>
                      </a:r>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億</a:t>
                      </a:r>
                      <a:r>
                        <a:rPr kumimoji="1" lang="en-US" altLang="ja-JP" sz="1100" dirty="0" smtClean="0">
                          <a:solidFill>
                            <a:schemeClr val="tx1"/>
                          </a:solidFill>
                          <a:latin typeface="Meiryo UI" panose="020B0604030504040204" pitchFamily="50" charset="-128"/>
                          <a:ea typeface="Meiryo UI" panose="020B0604030504040204" pitchFamily="50" charset="-128"/>
                          <a:cs typeface="Arial" pitchFamily="34" charset="0"/>
                        </a:rPr>
                        <a:t>2,210</a:t>
                      </a:r>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万円</a:t>
                      </a:r>
                      <a:endParaRPr kumimoji="1" lang="ja-JP" altLang="en-US" sz="1100" dirty="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100" baseline="0" dirty="0" smtClean="0">
                          <a:solidFill>
                            <a:schemeClr val="tx1"/>
                          </a:solidFill>
                          <a:latin typeface="Meiryo UI" panose="020B0604030504040204" pitchFamily="50" charset="-128"/>
                          <a:ea typeface="Meiryo UI" panose="020B0604030504040204" pitchFamily="50" charset="-128"/>
                          <a:cs typeface="Arial" pitchFamily="34" charset="0"/>
                        </a:rPr>
                        <a:t>11</a:t>
                      </a:r>
                      <a:r>
                        <a:rPr lang="ja-JP" altLang="en-US" sz="1100" baseline="0" dirty="0" smtClean="0">
                          <a:solidFill>
                            <a:schemeClr val="tx1"/>
                          </a:solidFill>
                          <a:latin typeface="Meiryo UI" panose="020B0604030504040204" pitchFamily="50" charset="-128"/>
                          <a:ea typeface="Meiryo UI" panose="020B0604030504040204" pitchFamily="50" charset="-128"/>
                          <a:cs typeface="Arial" pitchFamily="34" charset="0"/>
                        </a:rPr>
                        <a:t>億</a:t>
                      </a:r>
                      <a:r>
                        <a:rPr lang="en-US" altLang="ja-JP" sz="1100" baseline="0" dirty="0" smtClean="0">
                          <a:solidFill>
                            <a:schemeClr val="tx1"/>
                          </a:solidFill>
                          <a:latin typeface="Meiryo UI" panose="020B0604030504040204" pitchFamily="50" charset="-128"/>
                          <a:ea typeface="Meiryo UI" panose="020B0604030504040204" pitchFamily="50" charset="-128"/>
                          <a:cs typeface="Arial" pitchFamily="34" charset="0"/>
                        </a:rPr>
                        <a:t>7,060</a:t>
                      </a:r>
                      <a:r>
                        <a:rPr lang="ja-JP" altLang="en-US" sz="1100" baseline="0" dirty="0" smtClean="0">
                          <a:solidFill>
                            <a:schemeClr val="tx1"/>
                          </a:solidFill>
                          <a:latin typeface="Meiryo UI" panose="020B0604030504040204" pitchFamily="50" charset="-128"/>
                          <a:ea typeface="Meiryo UI" panose="020B0604030504040204" pitchFamily="50" charset="-128"/>
                          <a:cs typeface="Arial" pitchFamily="34" charset="0"/>
                        </a:rPr>
                        <a:t>万円</a:t>
                      </a:r>
                    </a:p>
                  </a:txBody>
                  <a:tcPr marL="68580" marR="68580" marT="60960" marB="60960" anchor="ctr">
                    <a:lnT w="12700" cap="flat" cmpd="sng" algn="ctr">
                      <a:solidFill>
                        <a:schemeClr val="tx1"/>
                      </a:solidFill>
                      <a:prstDash val="solid"/>
                      <a:round/>
                      <a:headEnd type="none" w="med" len="med"/>
                      <a:tailEnd type="none" w="med" len="med"/>
                    </a:lnT>
                  </a:tcPr>
                </a:tc>
              </a:tr>
              <a:tr h="275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府市からの補助等</a:t>
                      </a:r>
                      <a:endParaRPr kumimoji="1" lang="ja-JP" altLang="en-US" sz="1100" dirty="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100" baseline="0" dirty="0" smtClean="0">
                          <a:solidFill>
                            <a:schemeClr val="tx1"/>
                          </a:solidFill>
                          <a:latin typeface="Meiryo UI" panose="020B0604030504040204" pitchFamily="50" charset="-128"/>
                          <a:ea typeface="Meiryo UI" panose="020B0604030504040204" pitchFamily="50" charset="-128"/>
                          <a:cs typeface="Arial" pitchFamily="34" charset="0"/>
                        </a:rPr>
                        <a:t>2</a:t>
                      </a:r>
                      <a:r>
                        <a:rPr lang="ja-JP" altLang="en-US" sz="1100" baseline="0" dirty="0" smtClean="0">
                          <a:solidFill>
                            <a:schemeClr val="tx1"/>
                          </a:solidFill>
                          <a:latin typeface="Meiryo UI" panose="020B0604030504040204" pitchFamily="50" charset="-128"/>
                          <a:ea typeface="Meiryo UI" panose="020B0604030504040204" pitchFamily="50" charset="-128"/>
                          <a:cs typeface="Arial" pitchFamily="34" charset="0"/>
                        </a:rPr>
                        <a:t>億</a:t>
                      </a:r>
                      <a:r>
                        <a:rPr lang="en-US" altLang="ja-JP" sz="1100" baseline="0" dirty="0" smtClean="0">
                          <a:solidFill>
                            <a:schemeClr val="tx1"/>
                          </a:solidFill>
                          <a:latin typeface="Meiryo UI" panose="020B0604030504040204" pitchFamily="50" charset="-128"/>
                          <a:ea typeface="Meiryo UI" panose="020B0604030504040204" pitchFamily="50" charset="-128"/>
                          <a:cs typeface="Arial" pitchFamily="34" charset="0"/>
                        </a:rPr>
                        <a:t>2,334</a:t>
                      </a:r>
                      <a:r>
                        <a:rPr lang="ja-JP" altLang="en-US" sz="1100" baseline="0" dirty="0" smtClean="0">
                          <a:solidFill>
                            <a:schemeClr val="tx1"/>
                          </a:solidFill>
                          <a:latin typeface="Meiryo UI" panose="020B0604030504040204" pitchFamily="50" charset="-128"/>
                          <a:ea typeface="Meiryo UI" panose="020B0604030504040204" pitchFamily="50" charset="-128"/>
                          <a:cs typeface="Arial" pitchFamily="34" charset="0"/>
                        </a:rPr>
                        <a:t>万円</a:t>
                      </a:r>
                    </a:p>
                  </a:txBody>
                  <a:tcPr marL="68580" marR="68580" marT="60960" marB="609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cs typeface="Arial" pitchFamily="34" charset="0"/>
                        </a:rPr>
                        <a:t>3</a:t>
                      </a:r>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億</a:t>
                      </a:r>
                      <a:r>
                        <a:rPr kumimoji="1" lang="en-US" altLang="ja-JP" sz="1100" dirty="0" smtClean="0">
                          <a:solidFill>
                            <a:schemeClr val="tx1"/>
                          </a:solidFill>
                          <a:latin typeface="Meiryo UI" panose="020B0604030504040204" pitchFamily="50" charset="-128"/>
                          <a:ea typeface="Meiryo UI" panose="020B0604030504040204" pitchFamily="50" charset="-128"/>
                          <a:cs typeface="Arial" pitchFamily="34" charset="0"/>
                        </a:rPr>
                        <a:t>3,855</a:t>
                      </a:r>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万円</a:t>
                      </a:r>
                      <a:endParaRPr kumimoji="1" lang="ja-JP" altLang="en-US" sz="1100" dirty="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tc>
              </a:tr>
              <a:tr h="275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主な支援施設</a:t>
                      </a:r>
                      <a:endParaRPr kumimoji="1" lang="ja-JP" altLang="en-US" sz="1100" dirty="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aseline="0" dirty="0" smtClean="0">
                          <a:solidFill>
                            <a:schemeClr val="tx1"/>
                          </a:solidFill>
                          <a:latin typeface="Meiryo UI" panose="020B0604030504040204" pitchFamily="50" charset="-128"/>
                          <a:ea typeface="Meiryo UI" panose="020B0604030504040204" pitchFamily="50" charset="-128"/>
                          <a:cs typeface="Arial" pitchFamily="34" charset="0"/>
                        </a:rPr>
                        <a:t>マイドームおおさか</a:t>
                      </a:r>
                      <a:r>
                        <a:rPr lang="ja-JP" altLang="en-US" sz="1000" baseline="0" dirty="0" smtClean="0">
                          <a:solidFill>
                            <a:schemeClr val="tx1"/>
                          </a:solidFill>
                          <a:latin typeface="Meiryo UI" panose="020B0604030504040204" pitchFamily="50" charset="-128"/>
                          <a:ea typeface="Meiryo UI" panose="020B0604030504040204" pitchFamily="50" charset="-128"/>
                          <a:cs typeface="Arial" pitchFamily="34" charset="0"/>
                        </a:rPr>
                        <a:t>（中央区）</a:t>
                      </a:r>
                    </a:p>
                  </a:txBody>
                  <a:tcPr marL="68580" marR="68580" marT="60960" marB="60960"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Arial" pitchFamily="34" charset="0"/>
                        </a:rPr>
                        <a:t>大阪産業創造館</a:t>
                      </a:r>
                      <a:r>
                        <a:rPr kumimoji="1" lang="ja-JP" altLang="en-US" sz="1000" dirty="0" smtClean="0">
                          <a:solidFill>
                            <a:schemeClr val="tx1"/>
                          </a:solidFill>
                          <a:latin typeface="Meiryo UI" panose="020B0604030504040204" pitchFamily="50" charset="-128"/>
                          <a:ea typeface="Meiryo UI" panose="020B0604030504040204" pitchFamily="50" charset="-128"/>
                          <a:cs typeface="Arial" pitchFamily="34" charset="0"/>
                        </a:rPr>
                        <a:t>（中央区）</a:t>
                      </a:r>
                      <a:endParaRPr kumimoji="1" lang="ja-JP" altLang="en-US" sz="1000" dirty="0">
                        <a:solidFill>
                          <a:schemeClr val="tx1"/>
                        </a:solidFill>
                        <a:latin typeface="Meiryo UI" panose="020B0604030504040204" pitchFamily="50" charset="-128"/>
                        <a:ea typeface="Meiryo UI" panose="020B0604030504040204" pitchFamily="50" charset="-128"/>
                        <a:cs typeface="Arial" pitchFamily="34" charset="0"/>
                      </a:endParaRPr>
                    </a:p>
                  </a:txBody>
                  <a:tcPr marL="68580" marR="68580" marT="60960" marB="60960" anchor="ctr">
                    <a:lnB w="12700" cap="flat" cmpd="sng" algn="ctr">
                      <a:solidFill>
                        <a:schemeClr val="tx1"/>
                      </a:solidFill>
                      <a:prstDash val="solid"/>
                      <a:round/>
                      <a:headEnd type="none" w="med" len="med"/>
                      <a:tailEnd type="none" w="med" len="med"/>
                    </a:lnB>
                  </a:tcPr>
                </a:tc>
              </a:tr>
            </a:tbl>
          </a:graphicData>
        </a:graphic>
      </p:graphicFrame>
      <p:sp>
        <p:nvSpPr>
          <p:cNvPr id="10" name="テキスト ボックス 9"/>
          <p:cNvSpPr txBox="1"/>
          <p:nvPr/>
        </p:nvSpPr>
        <p:spPr>
          <a:xfrm>
            <a:off x="251537" y="1398708"/>
            <a:ext cx="3155031" cy="307777"/>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大阪府と大阪市の企業支援系の団体</a:t>
            </a:r>
          </a:p>
        </p:txBody>
      </p:sp>
      <p:sp>
        <p:nvSpPr>
          <p:cNvPr id="47" name="正方形/長方形 46"/>
          <p:cNvSpPr/>
          <p:nvPr/>
        </p:nvSpPr>
        <p:spPr>
          <a:xfrm>
            <a:off x="223384" y="773676"/>
            <a:ext cx="8784000" cy="738664"/>
          </a:xfrm>
          <a:prstGeom prst="rect">
            <a:avLst/>
          </a:prstGeom>
        </p:spPr>
        <p:txBody>
          <a:bodyPr wrap="square">
            <a:spAutoFit/>
          </a:bodyPr>
          <a:lstStyle/>
          <a:p>
            <a:pPr lvl="0">
              <a:spcBef>
                <a:spcPts val="1200"/>
              </a:spcBef>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産業支援体制は、金融支援拠点（信用保証協会）が統合し、技術支援拠点（公設試）の統合協議も深まるなか、企業支援団体の統合を目指し、これを中核とした「大阪産業局」的な対応とすることも考えられ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8469447" y="6516804"/>
            <a:ext cx="683568" cy="338554"/>
          </a:xfrm>
          <a:prstGeom prst="rect">
            <a:avLst/>
          </a:prstGeom>
          <a:noFill/>
        </p:spPr>
        <p:txBody>
          <a:bodyPr wrap="square" rtlCol="0">
            <a:spAutoFit/>
          </a:bodyPr>
          <a:lstStyle/>
          <a:p>
            <a:pPr algn="r"/>
            <a:fld id="{7FE68FCB-9DD5-42DD-8F40-7D759701862B}" type="slidenum">
              <a:rPr kumimoji="1" lang="ja-JP" altLang="en-US" sz="1600" smtClean="0"/>
              <a:pPr algn="r"/>
              <a:t>11</a:t>
            </a:fld>
            <a:endParaRPr kumimoji="1" lang="ja-JP" altLang="en-US" sz="1600" dirty="0"/>
          </a:p>
        </p:txBody>
      </p:sp>
      <p:sp>
        <p:nvSpPr>
          <p:cNvPr id="2" name="テキスト ボックス 1"/>
          <p:cNvSpPr txBox="1"/>
          <p:nvPr/>
        </p:nvSpPr>
        <p:spPr>
          <a:xfrm>
            <a:off x="223384" y="4598258"/>
            <a:ext cx="2185214" cy="646331"/>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大阪府立産業技術総合研究所</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市立工業</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研究所</a:t>
            </a:r>
            <a:endPar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209332" y="4407723"/>
            <a:ext cx="4644000" cy="972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下矢印 5"/>
          <p:cNvSpPr/>
          <p:nvPr/>
        </p:nvSpPr>
        <p:spPr>
          <a:xfrm>
            <a:off x="6372200" y="3861080"/>
            <a:ext cx="1584176" cy="288000"/>
          </a:xfrm>
          <a:prstGeom prst="downArrow">
            <a:avLst/>
          </a:prstGeom>
          <a:solidFill>
            <a:schemeClr val="tx1">
              <a:lumMod val="75000"/>
              <a:lumOff val="25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下矢印 15"/>
          <p:cNvSpPr/>
          <p:nvPr/>
        </p:nvSpPr>
        <p:spPr>
          <a:xfrm rot="16200000">
            <a:off x="4592094" y="4737195"/>
            <a:ext cx="1008726" cy="313058"/>
          </a:xfrm>
          <a:prstGeom prst="downArrow">
            <a:avLst/>
          </a:prstGeom>
          <a:solidFill>
            <a:schemeClr val="bg1">
              <a:lumMod val="75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8" name="角丸四角形 7"/>
          <p:cNvSpPr/>
          <p:nvPr/>
        </p:nvSpPr>
        <p:spPr>
          <a:xfrm>
            <a:off x="2605348" y="4497723"/>
            <a:ext cx="2160000" cy="792000"/>
          </a:xfrm>
          <a:prstGeom prst="round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大阪産業技術研究所</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月の統合を目指す</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二等辺三角形 17"/>
          <p:cNvSpPr/>
          <p:nvPr/>
        </p:nvSpPr>
        <p:spPr>
          <a:xfrm rot="5400000">
            <a:off x="2135581" y="4803723"/>
            <a:ext cx="703263" cy="180000"/>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239120" y="5826095"/>
            <a:ext cx="2185214" cy="646331"/>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大阪府中小企業信用保証協会</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大阪市信用保証協会</a:t>
            </a:r>
          </a:p>
        </p:txBody>
      </p:sp>
      <p:sp>
        <p:nvSpPr>
          <p:cNvPr id="20" name="正方形/長方形 19"/>
          <p:cNvSpPr/>
          <p:nvPr/>
        </p:nvSpPr>
        <p:spPr>
          <a:xfrm>
            <a:off x="209332" y="5663260"/>
            <a:ext cx="4644000" cy="972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2804256" y="5753260"/>
            <a:ext cx="1997836" cy="792000"/>
          </a:xfrm>
          <a:prstGeom prst="round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月に統合済み</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二等辺三角形 21"/>
          <p:cNvSpPr/>
          <p:nvPr/>
        </p:nvSpPr>
        <p:spPr>
          <a:xfrm rot="5400000">
            <a:off x="2278217" y="6059260"/>
            <a:ext cx="703263" cy="180000"/>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rot="16200000">
            <a:off x="4601384" y="5992732"/>
            <a:ext cx="1008726" cy="313058"/>
          </a:xfrm>
          <a:prstGeom prst="downArrow">
            <a:avLst/>
          </a:prstGeom>
          <a:solidFill>
            <a:schemeClr val="bg1">
              <a:lumMod val="75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4801383" y="4743367"/>
            <a:ext cx="748923" cy="261610"/>
          </a:xfrm>
          <a:prstGeom prst="rect">
            <a:avLst/>
          </a:prstGeom>
          <a:noFill/>
        </p:spPr>
        <p:txBody>
          <a:bodyPr wrap="non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技術</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4800424" y="6018455"/>
            <a:ext cx="748923" cy="261610"/>
          </a:xfrm>
          <a:prstGeom prst="rect">
            <a:avLst/>
          </a:prstGeom>
          <a:noFill/>
        </p:spPr>
        <p:txBody>
          <a:bodyPr wrap="non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金融</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7955669" y="3850789"/>
            <a:ext cx="748923" cy="261610"/>
          </a:xfrm>
          <a:prstGeom prst="rect">
            <a:avLst/>
          </a:prstGeom>
          <a:noFill/>
        </p:spPr>
        <p:txBody>
          <a:bodyPr wrap="non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総合</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61043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2480" y="160504"/>
            <a:ext cx="8640000" cy="5040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第６層　</a:t>
            </a:r>
            <a:r>
              <a:rPr lang="ja-JP" altLang="en-US" dirty="0">
                <a:latin typeface="Meiryo UI" panose="020B0604030504040204" pitchFamily="50" charset="-128"/>
                <a:ea typeface="Meiryo UI" panose="020B0604030504040204" pitchFamily="50" charset="-128"/>
              </a:rPr>
              <a:t>才能ある人材の誘引（人材育成環境）</a:t>
            </a:r>
          </a:p>
        </p:txBody>
      </p:sp>
      <p:sp>
        <p:nvSpPr>
          <p:cNvPr id="13" name="角丸四角形 12"/>
          <p:cNvSpPr/>
          <p:nvPr/>
        </p:nvSpPr>
        <p:spPr>
          <a:xfrm>
            <a:off x="4627791" y="1719958"/>
            <a:ext cx="4270935" cy="403912"/>
          </a:xfrm>
          <a:prstGeom prst="roundRect">
            <a:avLst/>
          </a:prstGeom>
          <a:solidFill>
            <a:schemeClr val="bg1">
              <a:lumMod val="95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公設民営学校／国際バカロレア</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4571520" y="2267240"/>
            <a:ext cx="4449240" cy="830997"/>
          </a:xfrm>
          <a:prstGeom prst="rect">
            <a:avLst/>
          </a:prstGeom>
        </p:spPr>
        <p:txBody>
          <a:bodyPr wrap="square">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＜開設目的＞</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大阪市では、国際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社会でリーダーシップを発揮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し、大阪産業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国際競争力強化に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寄与する人材を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育てるため、国際バカロレアコースを設ける新た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な中高</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一貫教育校を、公設民営校として開設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をめざす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4758704" y="5258057"/>
            <a:ext cx="4113484" cy="938719"/>
          </a:xfrm>
          <a:prstGeom prst="rect">
            <a:avLst/>
          </a:prstGeom>
          <a:ln>
            <a:noFill/>
          </a:ln>
        </p:spPr>
        <p:txBody>
          <a:bodyPr wrap="square">
            <a:spAutoFit/>
          </a:bodyP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国際バカロレアとは・・・</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バカロレア機構が提供する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国際的な教育プログラムで、国際的に認められている大学入試資格の一つ</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世界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以上の国・地域において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4,631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校が導入。日本では東京都立国際高校など、</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条校</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校が導入（</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H28.4</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765238" y="6218492"/>
            <a:ext cx="3599628" cy="253916"/>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出典）第</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回大阪市教育委員会（</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月）資料</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851360957"/>
              </p:ext>
            </p:extLst>
          </p:nvPr>
        </p:nvGraphicFramePr>
        <p:xfrm>
          <a:off x="4754430" y="3168458"/>
          <a:ext cx="4093210" cy="1996440"/>
        </p:xfrm>
        <a:graphic>
          <a:graphicData uri="http://schemas.openxmlformats.org/drawingml/2006/table">
            <a:tbl>
              <a:tblPr firstRow="1" bandRow="1">
                <a:tableStyleId>{5940675A-B579-460E-94D1-54222C63F5DA}</a:tableStyleId>
              </a:tblPr>
              <a:tblGrid>
                <a:gridCol w="1256030"/>
                <a:gridCol w="2837180"/>
              </a:tblGrid>
              <a:tr h="205804">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大阪市の国際バカロレア教育実践例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r>
              <a:tr h="194371">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主な授業形態</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tx1"/>
                      </a:solidFill>
                      <a:prstDash val="sysDot"/>
                      <a:round/>
                      <a:headEnd type="none" w="med" len="med"/>
                      <a:tailEnd type="none" w="med" len="med"/>
                    </a:lnB>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円座や班別での協働学習を中心とした授業</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tx1"/>
                      </a:solidFill>
                      <a:prstDash val="sysDot"/>
                      <a:round/>
                      <a:headEnd type="none" w="med" len="med"/>
                      <a:tailEnd type="none" w="med" len="med"/>
                    </a:lnB>
                  </a:tcPr>
                </a:tc>
              </a:tr>
              <a:tr h="194371">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学習方法</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ディスカッション、ディベート等による問題解決</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320140">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身につく能力</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・必要な知識を収集し、分析する能力</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・グループワークで養われる協調性、企画力等</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194371">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育成される英語力</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英語での総合的なコミュニケーション能力</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194371">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メリット</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未知の事象に挑むための課題解決能力の育成</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194371">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評価</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世界統一基準の評価</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大かっこ 2"/>
          <p:cNvSpPr/>
          <p:nvPr/>
        </p:nvSpPr>
        <p:spPr>
          <a:xfrm>
            <a:off x="4726748" y="5260672"/>
            <a:ext cx="4145440" cy="914400"/>
          </a:xfrm>
          <a:prstGeom prst="bracketPair">
            <a:avLst>
              <a:gd name="adj" fmla="val 897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テキスト ボックス 18"/>
          <p:cNvSpPr txBox="1"/>
          <p:nvPr/>
        </p:nvSpPr>
        <p:spPr>
          <a:xfrm>
            <a:off x="8432296" y="6502736"/>
            <a:ext cx="683568" cy="338554"/>
          </a:xfrm>
          <a:prstGeom prst="rect">
            <a:avLst/>
          </a:prstGeom>
          <a:noFill/>
        </p:spPr>
        <p:txBody>
          <a:bodyPr wrap="square" rtlCol="0">
            <a:spAutoFit/>
          </a:bodyPr>
          <a:lstStyle/>
          <a:p>
            <a:pPr algn="r"/>
            <a:fld id="{7FE68FCB-9DD5-42DD-8F40-7D759701862B}" type="slidenum">
              <a:rPr kumimoji="1" lang="ja-JP" altLang="en-US" sz="1600" smtClean="0"/>
              <a:pPr algn="r"/>
              <a:t>12</a:t>
            </a:fld>
            <a:endParaRPr kumimoji="1" lang="ja-JP" altLang="en-US" sz="1600" dirty="0"/>
          </a:p>
        </p:txBody>
      </p:sp>
      <p:sp>
        <p:nvSpPr>
          <p:cNvPr id="7" name="テキスト ボックス 6"/>
          <p:cNvSpPr txBox="1"/>
          <p:nvPr/>
        </p:nvSpPr>
        <p:spPr>
          <a:xfrm>
            <a:off x="350096" y="788324"/>
            <a:ext cx="8556452" cy="738664"/>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大阪では、私学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高校の無償化、大学の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統合、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公設民営による「中高</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一貫教育校」と「国際バカロレア導入」の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検討など、人材育成環境の強化に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向けた取り組みが進む。全国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・世界から才能のある人材</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を誘引</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するため、外国人学校の充実や、留学生に対する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支援強化など、グローバル人材を育てる更なる取り組みが求められる。</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4424844" y="6581570"/>
            <a:ext cx="4299575" cy="276999"/>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大阪市立以外に対しても、国際バカロレアの導入は促すべき。</a:t>
            </a: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07135606"/>
              </p:ext>
            </p:extLst>
          </p:nvPr>
        </p:nvGraphicFramePr>
        <p:xfrm>
          <a:off x="3417152" y="3164993"/>
          <a:ext cx="897255" cy="2212362"/>
        </p:xfrm>
        <a:graphic>
          <a:graphicData uri="http://schemas.openxmlformats.org/drawingml/2006/table">
            <a:tbl>
              <a:tblPr firstRow="1" bandRow="1">
                <a:tableStyleId>{5C22544A-7EE6-4342-B048-85BDC9FD1C3A}</a:tableStyleId>
              </a:tblPr>
              <a:tblGrid>
                <a:gridCol w="897255"/>
              </a:tblGrid>
              <a:tr h="4047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二つの機能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838498">
                <a:tc>
                  <a:txBody>
                    <a:bodyPr/>
                    <a:lstStyle/>
                    <a:p>
                      <a:pPr algn="ctr"/>
                      <a:r>
                        <a:rPr kumimoji="1" lang="ja-JP" altLang="en-US" sz="1100" b="1" dirty="0" smtClean="0">
                          <a:latin typeface="Meiryo UI" panose="020B0604030504040204" pitchFamily="50" charset="-128"/>
                          <a:ea typeface="Meiryo UI" panose="020B0604030504040204" pitchFamily="50" charset="-128"/>
                        </a:rPr>
                        <a:t>都市</a:t>
                      </a:r>
                      <a:endParaRPr kumimoji="1" lang="en-US" altLang="ja-JP" sz="1100" b="1" dirty="0" smtClean="0">
                        <a:latin typeface="Meiryo UI" panose="020B0604030504040204" pitchFamily="50" charset="-128"/>
                        <a:ea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rPr>
                        <a:t>シンクタンク</a:t>
                      </a:r>
                      <a:endParaRPr kumimoji="1" lang="en-US" altLang="ja-JP" sz="1100" b="1" dirty="0" smtClean="0">
                        <a:latin typeface="Meiryo UI" panose="020B0604030504040204" pitchFamily="50" charset="-128"/>
                        <a:ea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rPr>
                        <a:t>機能</a:t>
                      </a:r>
                      <a:endParaRPr kumimoji="1" lang="ja-JP" altLang="en-US" sz="1100" b="1"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9471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eiryo UI" panose="020B0604030504040204" pitchFamily="50" charset="-128"/>
                          <a:ea typeface="Meiryo UI" panose="020B0604030504040204" pitchFamily="50" charset="-128"/>
                        </a:rPr>
                        <a:t>技術</a:t>
                      </a:r>
                      <a:endParaRPr lang="en-US" altLang="ja-JP" sz="1100" b="1"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eiryo UI" panose="020B0604030504040204" pitchFamily="50" charset="-128"/>
                          <a:ea typeface="Meiryo UI" panose="020B0604030504040204" pitchFamily="50" charset="-128"/>
                        </a:rPr>
                        <a:t>インキュ</a:t>
                      </a:r>
                      <a:endParaRPr lang="en-US" altLang="ja-JP" sz="1100" b="1"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eiryo UI" panose="020B0604030504040204" pitchFamily="50" charset="-128"/>
                          <a:ea typeface="Meiryo UI" panose="020B0604030504040204" pitchFamily="50" charset="-128"/>
                        </a:rPr>
                        <a:t>ベーション</a:t>
                      </a:r>
                      <a:endParaRPr lang="en-US" altLang="ja-JP" sz="1100" b="1"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eiryo UI" panose="020B0604030504040204" pitchFamily="50" charset="-128"/>
                          <a:ea typeface="Meiryo UI" panose="020B0604030504040204" pitchFamily="50" charset="-128"/>
                        </a:rPr>
                        <a:t>機能</a:t>
                      </a:r>
                      <a:endParaRPr kumimoji="1" lang="ja-JP" altLang="en-US" sz="1100" b="1"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21" name="角丸四角形 20"/>
          <p:cNvSpPr/>
          <p:nvPr/>
        </p:nvSpPr>
        <p:spPr>
          <a:xfrm>
            <a:off x="165136" y="1719958"/>
            <a:ext cx="4146968" cy="403912"/>
          </a:xfrm>
          <a:prstGeom prst="roundRect">
            <a:avLst/>
          </a:prstGeom>
          <a:solidFill>
            <a:schemeClr val="bg1">
              <a:lumMod val="95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新大学の創設（府市大学統合）</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092848567"/>
              </p:ext>
            </p:extLst>
          </p:nvPr>
        </p:nvGraphicFramePr>
        <p:xfrm>
          <a:off x="176792" y="3150008"/>
          <a:ext cx="2952328" cy="2225040"/>
        </p:xfrm>
        <a:graphic>
          <a:graphicData uri="http://schemas.openxmlformats.org/drawingml/2006/table">
            <a:tbl>
              <a:tblPr firstRow="1" bandRow="1">
                <a:tableStyleId>{5C22544A-7EE6-4342-B048-85BDC9FD1C3A}</a:tableStyleId>
              </a:tblPr>
              <a:tblGrid>
                <a:gridCol w="648072"/>
                <a:gridCol w="1008112"/>
                <a:gridCol w="1296144"/>
              </a:tblGrid>
              <a:tr h="158259">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目指す</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付加価値</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外部環境の変化</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戦略領域</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（キーワード）</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93783">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都市の</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問題解決</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超高齢化</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Wingdings" panose="05000000000000000000" pitchFamily="2" charset="2"/>
                        <a:buNone/>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インフラ老朽化や個別住民ニーズへの対応</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）パブリックヘルス</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／スマートエイジング</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）スマートシティ</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93783">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競争力</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の強化</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物理と生物の融合</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en-US" altLang="ja-JP"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ビッグデータ解析</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）バイオエンジニア</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リング／創薬</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）データマネジ</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メント</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3" name="二等辺三角形 22"/>
          <p:cNvSpPr/>
          <p:nvPr/>
        </p:nvSpPr>
        <p:spPr>
          <a:xfrm rot="5400000">
            <a:off x="2884718" y="3908007"/>
            <a:ext cx="828000" cy="144000"/>
          </a:xfrm>
          <a:prstGeom prst="triangle">
            <a:avLst/>
          </a:prstGeom>
          <a:gradFill flip="none" rotWithShape="1">
            <a:lin ang="5400000" scaled="1"/>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solidFill>
                <a:schemeClr val="tx1"/>
              </a:solidFill>
            </a:endParaRPr>
          </a:p>
        </p:txBody>
      </p:sp>
      <p:sp>
        <p:nvSpPr>
          <p:cNvPr id="24" name="二等辺三角形 23"/>
          <p:cNvSpPr/>
          <p:nvPr/>
        </p:nvSpPr>
        <p:spPr>
          <a:xfrm rot="5400000">
            <a:off x="2884718" y="4839912"/>
            <a:ext cx="828000" cy="144000"/>
          </a:xfrm>
          <a:prstGeom prst="triangle">
            <a:avLst/>
          </a:prstGeom>
          <a:gradFill flip="none" rotWithShape="1">
            <a:lin ang="5400000" scaled="1"/>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solidFill>
                <a:schemeClr val="tx1"/>
              </a:solidFill>
            </a:endParaRPr>
          </a:p>
        </p:txBody>
      </p:sp>
      <p:sp>
        <p:nvSpPr>
          <p:cNvPr id="25" name="正方形/長方形 24"/>
          <p:cNvSpPr/>
          <p:nvPr/>
        </p:nvSpPr>
        <p:spPr>
          <a:xfrm>
            <a:off x="101874" y="2266099"/>
            <a:ext cx="4254472" cy="830997"/>
          </a:xfrm>
          <a:prstGeom prst="rect">
            <a:avLst/>
          </a:prstGeom>
        </p:spPr>
        <p:txBody>
          <a:bodyPr wrap="square">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新大学</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大学では、教育、研究、地域貢献の基本機能に加え、都市シンクタンク機能と技術インキュベーション機能の、２つの新機能の充実強化を図る。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142227" y="5481545"/>
            <a:ext cx="4389343" cy="1015663"/>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＜新大学のポテンシャル</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学生数</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16000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人を超える公立大学最大規模（神戸大に匹敵）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理工系</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、保健医療系、人文・社会科学系など、ほとんどの教育</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分野を網羅</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科研費では、規模も研究分野も、公立大学で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群を抜いている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09189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2480" y="160504"/>
            <a:ext cx="8640000" cy="5040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第７層　</a:t>
            </a:r>
            <a:r>
              <a:rPr lang="ja-JP" altLang="en-US" dirty="0">
                <a:latin typeface="Meiryo UI" panose="020B0604030504040204" pitchFamily="50" charset="-128"/>
                <a:ea typeface="Meiryo UI" panose="020B0604030504040204" pitchFamily="50" charset="-128"/>
              </a:rPr>
              <a:t>都市ブランドの刷新（都市間競争での差別化）</a:t>
            </a:r>
          </a:p>
        </p:txBody>
      </p:sp>
      <p:sp>
        <p:nvSpPr>
          <p:cNvPr id="49" name="テキスト ボックス 48"/>
          <p:cNvSpPr txBox="1"/>
          <p:nvPr/>
        </p:nvSpPr>
        <p:spPr>
          <a:xfrm>
            <a:off x="264233" y="803480"/>
            <a:ext cx="8800399" cy="523220"/>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地域ブランド調査</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によると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、大阪府は京都府や東京都、神奈川県の後塵を拝して都道府県ランキングで</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位</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同じく大阪市は、京都市、横浜市、神戸市、名古屋市など主要都市に及ばず、政令市ランキングで</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位と低迷している。</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 name="グラフ 28"/>
          <p:cNvGraphicFramePr/>
          <p:nvPr>
            <p:extLst>
              <p:ext uri="{D42A27DB-BD31-4B8C-83A1-F6EECF244321}">
                <p14:modId xmlns:p14="http://schemas.microsoft.com/office/powerpoint/2010/main" val="1267045265"/>
              </p:ext>
            </p:extLst>
          </p:nvPr>
        </p:nvGraphicFramePr>
        <p:xfrm>
          <a:off x="699304" y="1800952"/>
          <a:ext cx="3512248" cy="316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0" name="グラフ 29"/>
          <p:cNvGraphicFramePr/>
          <p:nvPr>
            <p:extLst>
              <p:ext uri="{D42A27DB-BD31-4B8C-83A1-F6EECF244321}">
                <p14:modId xmlns:p14="http://schemas.microsoft.com/office/powerpoint/2010/main" val="3588928343"/>
              </p:ext>
            </p:extLst>
          </p:nvPr>
        </p:nvGraphicFramePr>
        <p:xfrm>
          <a:off x="4804168" y="1800952"/>
          <a:ext cx="3512248" cy="3168000"/>
        </p:xfrm>
        <a:graphic>
          <a:graphicData uri="http://schemas.openxmlformats.org/drawingml/2006/chart">
            <c:chart xmlns:c="http://schemas.openxmlformats.org/drawingml/2006/chart" xmlns:r="http://schemas.openxmlformats.org/officeDocument/2006/relationships" r:id="rId3"/>
          </a:graphicData>
        </a:graphic>
      </p:graphicFrame>
      <p:sp>
        <p:nvSpPr>
          <p:cNvPr id="31" name="テキスト ボックス 30"/>
          <p:cNvSpPr txBox="1"/>
          <p:nvPr/>
        </p:nvSpPr>
        <p:spPr>
          <a:xfrm>
            <a:off x="894880" y="1532738"/>
            <a:ext cx="3510898" cy="338554"/>
          </a:xfrm>
          <a:prstGeom prst="rect">
            <a:avLst/>
          </a:prstGeom>
          <a:noFill/>
        </p:spPr>
        <p:txBody>
          <a:bodyPr wrap="none" rtlCol="0">
            <a:spAutoFit/>
          </a:bodyPr>
          <a:lstStyle/>
          <a:p>
            <a:r>
              <a:rPr kumimoji="1" lang="ja-JP" altLang="en-US" sz="1600" b="1" dirty="0" smtClean="0">
                <a:latin typeface="Meiryo UI" panose="020B0604030504040204" pitchFamily="50" charset="-128"/>
                <a:ea typeface="Meiryo UI" panose="020B0604030504040204" pitchFamily="50" charset="-128"/>
              </a:rPr>
              <a:t>都道府県ランキング</a:t>
            </a:r>
            <a:r>
              <a:rPr kumimoji="1" lang="ja-JP" altLang="en-US" sz="1400" b="1" dirty="0" smtClean="0">
                <a:latin typeface="Meiryo UI" panose="020B0604030504040204" pitchFamily="50" charset="-128"/>
                <a:ea typeface="Meiryo UI" panose="020B0604030504040204" pitchFamily="50" charset="-128"/>
              </a:rPr>
              <a:t>（上位</a:t>
            </a:r>
            <a:r>
              <a:rPr kumimoji="1" lang="en-US" altLang="ja-JP" sz="1400" b="1" dirty="0" smtClean="0">
                <a:latin typeface="Meiryo UI" panose="020B0604030504040204" pitchFamily="50" charset="-128"/>
                <a:ea typeface="Meiryo UI" panose="020B0604030504040204" pitchFamily="50" charset="-128"/>
              </a:rPr>
              <a:t>10</a:t>
            </a:r>
            <a:r>
              <a:rPr kumimoji="1" lang="ja-JP" altLang="en-US" sz="1400" b="1" dirty="0" smtClean="0">
                <a:latin typeface="Meiryo UI" panose="020B0604030504040204" pitchFamily="50" charset="-128"/>
                <a:ea typeface="Meiryo UI" panose="020B0604030504040204" pitchFamily="50" charset="-128"/>
              </a:rPr>
              <a:t>都道府県）</a:t>
            </a:r>
            <a:endParaRPr kumimoji="1" lang="ja-JP" altLang="en-US" sz="1400" b="1"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5149732" y="1532738"/>
            <a:ext cx="3062057" cy="338554"/>
          </a:xfrm>
          <a:prstGeom prst="rect">
            <a:avLst/>
          </a:prstGeom>
          <a:noFill/>
        </p:spPr>
        <p:txBody>
          <a:bodyPr wrap="none" rtlCol="0">
            <a:spAutoFit/>
          </a:bodyPr>
          <a:lstStyle/>
          <a:p>
            <a:r>
              <a:rPr lang="ja-JP" altLang="en-US" sz="1600" b="1" dirty="0">
                <a:latin typeface="Meiryo UI" panose="020B0604030504040204" pitchFamily="50" charset="-128"/>
                <a:ea typeface="Meiryo UI" panose="020B0604030504040204" pitchFamily="50" charset="-128"/>
              </a:rPr>
              <a:t>政令市</a:t>
            </a:r>
            <a:r>
              <a:rPr kumimoji="1" lang="ja-JP" altLang="en-US" sz="1600" b="1" dirty="0" smtClean="0">
                <a:latin typeface="Meiryo UI" panose="020B0604030504040204" pitchFamily="50" charset="-128"/>
                <a:ea typeface="Meiryo UI" panose="020B0604030504040204" pitchFamily="50" charset="-128"/>
              </a:rPr>
              <a:t>ランキング</a:t>
            </a:r>
            <a:r>
              <a:rPr kumimoji="1" lang="ja-JP" altLang="en-US" sz="1400" b="1" dirty="0" smtClean="0">
                <a:latin typeface="Meiryo UI" panose="020B0604030504040204" pitchFamily="50" charset="-128"/>
                <a:ea typeface="Meiryo UI" panose="020B0604030504040204" pitchFamily="50" charset="-128"/>
              </a:rPr>
              <a:t>（上位</a:t>
            </a:r>
            <a:r>
              <a:rPr lang="ja-JP" altLang="en-US" sz="1400" b="1" dirty="0" smtClean="0">
                <a:latin typeface="Meiryo UI" panose="020B0604030504040204" pitchFamily="50" charset="-128"/>
                <a:ea typeface="Meiryo UI" panose="020B0604030504040204" pitchFamily="50" charset="-128"/>
              </a:rPr>
              <a:t>９政令市</a:t>
            </a:r>
            <a:r>
              <a:rPr kumimoji="1" lang="ja-JP" altLang="en-US"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36" name="正方形/長方形 35"/>
          <p:cNvSpPr/>
          <p:nvPr/>
        </p:nvSpPr>
        <p:spPr>
          <a:xfrm>
            <a:off x="176525" y="4970972"/>
            <a:ext cx="4572000" cy="1877437"/>
          </a:xfrm>
          <a:prstGeom prst="rect">
            <a:avLst/>
          </a:prstGeom>
        </p:spPr>
        <p:txBody>
          <a:bodyPr>
            <a:spAutoFit/>
          </a:bodyPr>
          <a:lstStyle/>
          <a:p>
            <a:r>
              <a:rPr lang="ja-JP" altLang="en-US" sz="1200" b="1" dirty="0" smtClean="0">
                <a:latin typeface="Meiryo UI" panose="020B0604030504040204" pitchFamily="50" charset="-128"/>
                <a:ea typeface="Meiryo UI" panose="020B0604030504040204" pitchFamily="50" charset="-128"/>
              </a:rPr>
              <a:t>出典：「地域ブランド調査</a:t>
            </a:r>
            <a:r>
              <a:rPr lang="en-US" altLang="ja-JP" sz="1200" b="1" dirty="0" smtClean="0">
                <a:latin typeface="Meiryo UI" panose="020B0604030504040204" pitchFamily="50" charset="-128"/>
                <a:ea typeface="Meiryo UI" panose="020B0604030504040204" pitchFamily="50" charset="-128"/>
              </a:rPr>
              <a:t>2015</a:t>
            </a:r>
            <a:r>
              <a:rPr lang="ja-JP" altLang="en-US" sz="1200" b="1" dirty="0" smtClean="0">
                <a:latin typeface="Meiryo UI" panose="020B0604030504040204" pitchFamily="50" charset="-128"/>
                <a:ea typeface="Meiryo UI" panose="020B0604030504040204" pitchFamily="50" charset="-128"/>
              </a:rPr>
              <a:t>年</a:t>
            </a:r>
            <a:r>
              <a:rPr lang="ja-JP" altLang="en-US" sz="1200" b="1" dirty="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　（ブランド総合研究所）</a:t>
            </a:r>
            <a:endParaRPr lang="en-US" altLang="ja-JP" sz="1200" b="1" dirty="0" smtClean="0">
              <a:latin typeface="Meiryo UI" panose="020B0604030504040204" pitchFamily="50" charset="-128"/>
              <a:ea typeface="Meiryo UI" panose="020B0604030504040204" pitchFamily="50" charset="-128"/>
            </a:endParaRPr>
          </a:p>
          <a:p>
            <a:endParaRPr lang="en-US" altLang="ja-JP" sz="900" dirty="0" smtClean="0">
              <a:latin typeface="Meiryo UI" panose="020B0604030504040204" pitchFamily="50" charset="-128"/>
              <a:ea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調査要領</a:t>
            </a:r>
            <a:r>
              <a:rPr lang="en-US" altLang="ja-JP" sz="1100" dirty="0" smtClean="0">
                <a:latin typeface="Meiryo UI" panose="020B0604030504040204" pitchFamily="50" charset="-128"/>
                <a:ea typeface="Meiryo UI" panose="020B0604030504040204" pitchFamily="50" charset="-128"/>
              </a:rPr>
              <a:t>】</a:t>
            </a:r>
          </a:p>
          <a:p>
            <a:r>
              <a:rPr lang="ja-JP" altLang="en-US" sz="1050" dirty="0" smtClean="0">
                <a:latin typeface="Meiryo UI" panose="020B0604030504040204" pitchFamily="50" charset="-128"/>
                <a:ea typeface="Meiryo UI" panose="020B0604030504040204" pitchFamily="50" charset="-128"/>
              </a:rPr>
              <a:t>＜調査項目（計</a:t>
            </a:r>
            <a:r>
              <a:rPr lang="en-US" altLang="ja-JP" sz="1050" dirty="0" smtClean="0">
                <a:latin typeface="Meiryo UI" panose="020B0604030504040204" pitchFamily="50" charset="-128"/>
                <a:ea typeface="Meiryo UI" panose="020B0604030504040204" pitchFamily="50" charset="-128"/>
              </a:rPr>
              <a:t>77</a:t>
            </a:r>
            <a:r>
              <a:rPr lang="ja-JP" altLang="en-US" sz="1050" dirty="0" smtClean="0">
                <a:latin typeface="Meiryo UI" panose="020B0604030504040204" pitchFamily="50" charset="-128"/>
                <a:ea typeface="Meiryo UI" panose="020B0604030504040204" pitchFamily="50" charset="-128"/>
              </a:rPr>
              <a:t>項目）＞</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認知、魅力、情報接触、観光意欲、居住意欲</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情報接触経路（「旅やグルメに関する番組」など</a:t>
            </a:r>
            <a:r>
              <a:rPr lang="en-US" altLang="ja-JP" sz="1050" dirty="0" smtClean="0">
                <a:latin typeface="Meiryo UI" panose="020B0604030504040204" pitchFamily="50" charset="-128"/>
                <a:ea typeface="Meiryo UI" panose="020B0604030504040204" pitchFamily="50" charset="-128"/>
              </a:rPr>
              <a:t>14</a:t>
            </a:r>
            <a:r>
              <a:rPr lang="ja-JP" altLang="en-US" sz="1050" dirty="0" smtClean="0">
                <a:latin typeface="Meiryo UI" panose="020B0604030504040204" pitchFamily="50" charset="-128"/>
                <a:ea typeface="Meiryo UI" panose="020B0604030504040204" pitchFamily="50" charset="-128"/>
              </a:rPr>
              <a:t>項目）</a:t>
            </a:r>
          </a:p>
          <a:p>
            <a:r>
              <a:rPr lang="ja-JP" altLang="en-US" sz="1050" dirty="0" smtClean="0">
                <a:latin typeface="Meiryo UI" panose="020B0604030504040204" pitchFamily="50" charset="-128"/>
                <a:ea typeface="Meiryo UI" panose="020B0604030504040204" pitchFamily="50" charset="-128"/>
              </a:rPr>
              <a:t>・ 情報接触コンテンツ（「ご当地キャラクター」など</a:t>
            </a:r>
            <a:r>
              <a:rPr lang="en-US" altLang="ja-JP" sz="1050" dirty="0" smtClean="0">
                <a:latin typeface="Meiryo UI" panose="020B0604030504040204" pitchFamily="50" charset="-128"/>
                <a:ea typeface="Meiryo UI" panose="020B0604030504040204" pitchFamily="50" charset="-128"/>
              </a:rPr>
              <a:t>9</a:t>
            </a:r>
            <a:r>
              <a:rPr lang="ja-JP" altLang="en-US" sz="1050" dirty="0" smtClean="0">
                <a:latin typeface="Meiryo UI" panose="020B0604030504040204" pitchFamily="50" charset="-128"/>
                <a:ea typeface="Meiryo UI" panose="020B0604030504040204" pitchFamily="50" charset="-128"/>
              </a:rPr>
              <a:t>項目）</a:t>
            </a:r>
          </a:p>
          <a:p>
            <a:r>
              <a:rPr lang="ja-JP" altLang="en-US" sz="1050" dirty="0" smtClean="0">
                <a:latin typeface="Meiryo UI" panose="020B0604030504040204" pitchFamily="50" charset="-128"/>
                <a:ea typeface="Meiryo UI" panose="020B0604030504040204" pitchFamily="50" charset="-128"/>
              </a:rPr>
              <a:t>・ 訪問経験（「行楽・観光のため」など</a:t>
            </a:r>
            <a:r>
              <a:rPr lang="en-US" altLang="ja-JP" sz="1050" dirty="0" smtClean="0">
                <a:latin typeface="Meiryo UI" panose="020B0604030504040204" pitchFamily="50" charset="-128"/>
                <a:ea typeface="Meiryo UI" panose="020B0604030504040204" pitchFamily="50" charset="-128"/>
              </a:rPr>
              <a:t>16</a:t>
            </a:r>
            <a:r>
              <a:rPr lang="ja-JP" altLang="en-US" sz="1050" dirty="0" smtClean="0">
                <a:latin typeface="Meiryo UI" panose="020B0604030504040204" pitchFamily="50" charset="-128"/>
                <a:ea typeface="Meiryo UI" panose="020B0604030504040204" pitchFamily="50" charset="-128"/>
              </a:rPr>
              <a:t>項目および訪問率）</a:t>
            </a:r>
          </a:p>
          <a:p>
            <a:r>
              <a:rPr lang="ja-JP" altLang="en-US" sz="1050" dirty="0" smtClean="0">
                <a:latin typeface="Meiryo UI" panose="020B0604030504040204" pitchFamily="50" charset="-128"/>
                <a:ea typeface="Meiryo UI" panose="020B0604030504040204" pitchFamily="50" charset="-128"/>
              </a:rPr>
              <a:t>・ 地域資源評価（「街並みや魅力的な建造物がある」など</a:t>
            </a:r>
            <a:r>
              <a:rPr lang="en-US" altLang="ja-JP" sz="1050" dirty="0" smtClean="0">
                <a:latin typeface="Meiryo UI" panose="020B0604030504040204" pitchFamily="50" charset="-128"/>
                <a:ea typeface="Meiryo UI" panose="020B0604030504040204" pitchFamily="50" charset="-128"/>
              </a:rPr>
              <a:t>16</a:t>
            </a:r>
            <a:r>
              <a:rPr lang="ja-JP" altLang="en-US" sz="1050" dirty="0" smtClean="0">
                <a:latin typeface="Meiryo UI" panose="020B0604030504040204" pitchFamily="50" charset="-128"/>
                <a:ea typeface="Meiryo UI" panose="020B0604030504040204" pitchFamily="50" charset="-128"/>
              </a:rPr>
              <a:t>項目）</a:t>
            </a:r>
          </a:p>
          <a:p>
            <a:r>
              <a:rPr lang="ja-JP" altLang="en-US" sz="1050" dirty="0" smtClean="0">
                <a:latin typeface="Meiryo UI" panose="020B0604030504040204" pitchFamily="50" charset="-128"/>
                <a:ea typeface="Meiryo UI" panose="020B0604030504040204" pitchFamily="50" charset="-128"/>
              </a:rPr>
              <a:t>・ まちのイメージ（「歴史・文化のまち」など</a:t>
            </a:r>
            <a:r>
              <a:rPr lang="en-US" altLang="ja-JP" sz="1050" dirty="0" smtClean="0">
                <a:latin typeface="Meiryo UI" panose="020B0604030504040204" pitchFamily="50" charset="-128"/>
                <a:ea typeface="Meiryo UI" panose="020B0604030504040204" pitchFamily="50" charset="-128"/>
              </a:rPr>
              <a:t>14</a:t>
            </a:r>
            <a:r>
              <a:rPr lang="ja-JP" altLang="en-US" sz="1050" dirty="0" smtClean="0">
                <a:latin typeface="Meiryo UI" panose="020B0604030504040204" pitchFamily="50" charset="-128"/>
                <a:ea typeface="Meiryo UI" panose="020B0604030504040204" pitchFamily="50" charset="-128"/>
              </a:rPr>
              <a:t>項目およびイメージ想起率）</a:t>
            </a:r>
          </a:p>
          <a:p>
            <a:r>
              <a:rPr lang="ja-JP" altLang="en-US" sz="1050" dirty="0" smtClean="0">
                <a:latin typeface="Meiryo UI" panose="020B0604030504040204" pitchFamily="50" charset="-128"/>
                <a:ea typeface="Meiryo UI" panose="020B0604030504040204" pitchFamily="50" charset="-128"/>
              </a:rPr>
              <a:t>・ 産品購入意欲、産品想起率（食品、非食品をそれぞれ自由記述）　　など</a:t>
            </a:r>
          </a:p>
        </p:txBody>
      </p:sp>
      <p:sp>
        <p:nvSpPr>
          <p:cNvPr id="37" name="正方形/長方形 36"/>
          <p:cNvSpPr/>
          <p:nvPr/>
        </p:nvSpPr>
        <p:spPr>
          <a:xfrm>
            <a:off x="4733682" y="5287993"/>
            <a:ext cx="4390868" cy="1546577"/>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rPr>
              <a:t>＜調査方法＞　インターネット調査</a:t>
            </a:r>
          </a:p>
          <a:p>
            <a:r>
              <a:rPr lang="ja-JP" altLang="en-US" sz="1050" dirty="0" smtClean="0">
                <a:latin typeface="Meiryo UI" panose="020B0604030504040204" pitchFamily="50" charset="-128"/>
                <a:ea typeface="Meiryo UI" panose="020B0604030504040204" pitchFamily="50" charset="-128"/>
              </a:rPr>
              <a:t>＜回答者＞　</a:t>
            </a:r>
            <a:r>
              <a:rPr lang="en-US" altLang="ja-JP" sz="1050" dirty="0" smtClean="0">
                <a:latin typeface="Meiryo UI" panose="020B0604030504040204" pitchFamily="50" charset="-128"/>
                <a:ea typeface="Meiryo UI" panose="020B0604030504040204" pitchFamily="50" charset="-128"/>
              </a:rPr>
              <a:t>20</a:t>
            </a:r>
            <a:r>
              <a:rPr lang="ja-JP" altLang="en-US" sz="1050" dirty="0" smtClean="0">
                <a:latin typeface="Meiryo UI" panose="020B0604030504040204" pitchFamily="50" charset="-128"/>
                <a:ea typeface="Meiryo UI" panose="020B0604030504040204" pitchFamily="50" charset="-128"/>
              </a:rPr>
              <a:t>代～</a:t>
            </a:r>
            <a:r>
              <a:rPr lang="en-US" altLang="ja-JP" sz="1050" dirty="0" smtClean="0">
                <a:latin typeface="Meiryo UI" panose="020B0604030504040204" pitchFamily="50" charset="-128"/>
                <a:ea typeface="Meiryo UI" panose="020B0604030504040204" pitchFamily="50" charset="-128"/>
              </a:rPr>
              <a:t>60</a:t>
            </a:r>
            <a:r>
              <a:rPr lang="ja-JP" altLang="en-US" sz="1050" dirty="0" smtClean="0">
                <a:latin typeface="Meiryo UI" panose="020B0604030504040204" pitchFamily="50" charset="-128"/>
                <a:ea typeface="Meiryo UI" panose="020B0604030504040204" pitchFamily="50" charset="-128"/>
              </a:rPr>
              <a:t>代の消費者を男女別、各年代別、地域別にほぼ</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同数ずつ回収し、日本の縮図になるように、年齢や地域人口の分布に</a:t>
            </a:r>
            <a:r>
              <a:rPr lang="ja-JP" altLang="en-US" sz="1050" dirty="0" err="1" smtClean="0">
                <a:latin typeface="Meiryo UI" panose="020B0604030504040204" pitchFamily="50" charset="-128"/>
                <a:ea typeface="Meiryo UI" panose="020B0604030504040204" pitchFamily="50" charset="-128"/>
              </a:rPr>
              <a:t>あ</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わせて再集計</a:t>
            </a:r>
          </a:p>
          <a:p>
            <a:r>
              <a:rPr lang="ja-JP" altLang="en-US" sz="1050" dirty="0" smtClean="0">
                <a:latin typeface="Meiryo UI" panose="020B0604030504040204" pitchFamily="50" charset="-128"/>
                <a:ea typeface="Meiryo UI" panose="020B0604030504040204" pitchFamily="50" charset="-128"/>
              </a:rPr>
              <a:t>＜有効回収数＞ </a:t>
            </a:r>
            <a:r>
              <a:rPr lang="en-US" altLang="ja-JP" sz="1050" dirty="0" smtClean="0">
                <a:latin typeface="Meiryo UI" panose="020B0604030504040204" pitchFamily="50" charset="-128"/>
                <a:ea typeface="Meiryo UI" panose="020B0604030504040204" pitchFamily="50" charset="-128"/>
              </a:rPr>
              <a:t>29,046</a:t>
            </a:r>
            <a:r>
              <a:rPr lang="ja-JP" altLang="en-US" sz="1050" dirty="0" smtClean="0">
                <a:latin typeface="Meiryo UI" panose="020B0604030504040204" pitchFamily="50" charset="-128"/>
                <a:ea typeface="Meiryo UI" panose="020B0604030504040204" pitchFamily="50" charset="-128"/>
              </a:rPr>
              <a:t>人（１人の回答者は</a:t>
            </a:r>
            <a:r>
              <a:rPr lang="en-US" altLang="ja-JP" sz="1050" dirty="0" smtClean="0">
                <a:latin typeface="Meiryo UI" panose="020B0604030504040204" pitchFamily="50" charset="-128"/>
                <a:ea typeface="Meiryo UI" panose="020B0604030504040204" pitchFamily="50" charset="-128"/>
              </a:rPr>
              <a:t>20</a:t>
            </a:r>
            <a:r>
              <a:rPr lang="ja-JP" altLang="en-US" sz="1050" dirty="0" smtClean="0">
                <a:latin typeface="Meiryo UI" panose="020B0604030504040204" pitchFamily="50" charset="-128"/>
                <a:ea typeface="Meiryo UI" panose="020B0604030504040204" pitchFamily="50" charset="-128"/>
              </a:rPr>
              <a:t>の地域について回答。</a:t>
            </a:r>
          </a:p>
          <a:p>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したがって、地域ごとの回答者数は平均で</a:t>
            </a:r>
            <a:r>
              <a:rPr lang="en-US" altLang="ja-JP" sz="1050" dirty="0" smtClean="0">
                <a:latin typeface="Meiryo UI" panose="020B0604030504040204" pitchFamily="50" charset="-128"/>
                <a:ea typeface="Meiryo UI" panose="020B0604030504040204" pitchFamily="50" charset="-128"/>
              </a:rPr>
              <a:t>548</a:t>
            </a:r>
            <a:r>
              <a:rPr lang="ja-JP" altLang="en-US" sz="1050" dirty="0" smtClean="0">
                <a:latin typeface="Meiryo UI" panose="020B0604030504040204" pitchFamily="50" charset="-128"/>
                <a:ea typeface="Meiryo UI" panose="020B0604030504040204" pitchFamily="50" charset="-128"/>
              </a:rPr>
              <a:t>人）</a:t>
            </a:r>
          </a:p>
          <a:p>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調査対象＞   全国</a:t>
            </a:r>
            <a:r>
              <a:rPr lang="en-US" altLang="ja-JP" sz="1050" dirty="0" smtClean="0">
                <a:latin typeface="Meiryo UI" panose="020B0604030504040204" pitchFamily="50" charset="-128"/>
                <a:ea typeface="Meiryo UI" panose="020B0604030504040204" pitchFamily="50" charset="-128"/>
              </a:rPr>
              <a:t>1000</a:t>
            </a:r>
            <a:r>
              <a:rPr lang="ja-JP" altLang="en-US" sz="1050" dirty="0" smtClean="0">
                <a:latin typeface="Meiryo UI" panose="020B0604030504040204" pitchFamily="50" charset="-128"/>
                <a:ea typeface="Meiryo UI" panose="020B0604030504040204" pitchFamily="50" charset="-128"/>
              </a:rPr>
              <a:t>の市区町村（全市町村＋東京</a:t>
            </a:r>
            <a:r>
              <a:rPr lang="en-US" altLang="ja-JP" sz="1050" dirty="0" smtClean="0">
                <a:latin typeface="Meiryo UI" panose="020B0604030504040204" pitchFamily="50" charset="-128"/>
                <a:ea typeface="Meiryo UI" panose="020B0604030504040204" pitchFamily="50" charset="-128"/>
              </a:rPr>
              <a:t>23</a:t>
            </a:r>
            <a:r>
              <a:rPr lang="ja-JP" altLang="en-US" sz="1050" dirty="0" smtClean="0">
                <a:latin typeface="Meiryo UI" panose="020B0604030504040204" pitchFamily="50" charset="-128"/>
                <a:ea typeface="Meiryo UI" panose="020B0604030504040204" pitchFamily="50" charset="-128"/>
              </a:rPr>
              <a:t>区）</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47</a:t>
            </a:r>
            <a:r>
              <a:rPr lang="ja-JP" altLang="en-US" sz="1050" dirty="0" smtClean="0">
                <a:latin typeface="Meiryo UI" panose="020B0604030504040204" pitchFamily="50" charset="-128"/>
                <a:ea typeface="Meiryo UI" panose="020B0604030504040204" pitchFamily="50" charset="-128"/>
              </a:rPr>
              <a:t>都道府県</a:t>
            </a:r>
          </a:p>
          <a:p>
            <a:r>
              <a:rPr lang="ja-JP" altLang="en-US" sz="1050" dirty="0" smtClean="0">
                <a:latin typeface="Meiryo UI" panose="020B0604030504040204" pitchFamily="50" charset="-128"/>
                <a:ea typeface="Meiryo UI" panose="020B0604030504040204" pitchFamily="50" charset="-128"/>
              </a:rPr>
              <a:t>＜調査時期＞    </a:t>
            </a:r>
            <a:r>
              <a:rPr lang="en-US" altLang="ja-JP" sz="1050" dirty="0" smtClean="0">
                <a:latin typeface="Meiryo UI" panose="020B0604030504040204" pitchFamily="50" charset="-128"/>
                <a:ea typeface="Meiryo UI" panose="020B0604030504040204" pitchFamily="50" charset="-128"/>
              </a:rPr>
              <a:t>2015</a:t>
            </a:r>
            <a:r>
              <a:rPr lang="ja-JP" altLang="en-US" sz="1050" dirty="0" smtClean="0">
                <a:latin typeface="Meiryo UI" panose="020B0604030504040204" pitchFamily="50" charset="-128"/>
                <a:ea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rPr>
              <a:t>6</a:t>
            </a:r>
            <a:r>
              <a:rPr lang="ja-JP" altLang="en-US" sz="1050" dirty="0" smtClean="0">
                <a:latin typeface="Meiryo UI" panose="020B0604030504040204" pitchFamily="50" charset="-128"/>
                <a:ea typeface="Meiryo UI" panose="020B0604030504040204" pitchFamily="50" charset="-128"/>
              </a:rPr>
              <a:t>月</a:t>
            </a:r>
            <a:r>
              <a:rPr lang="en-US" altLang="ja-JP" sz="1050" dirty="0" smtClean="0">
                <a:latin typeface="Meiryo UI" panose="020B0604030504040204" pitchFamily="50" charset="-128"/>
                <a:ea typeface="Meiryo UI" panose="020B0604030504040204" pitchFamily="50" charset="-128"/>
              </a:rPr>
              <a:t>24</a:t>
            </a:r>
            <a:r>
              <a:rPr lang="ja-JP" altLang="en-US" sz="1050" dirty="0" smtClean="0">
                <a:latin typeface="Meiryo UI" panose="020B0604030504040204" pitchFamily="50" charset="-128"/>
                <a:ea typeface="Meiryo UI" panose="020B0604030504040204" pitchFamily="50" charset="-128"/>
              </a:rPr>
              <a:t>日～</a:t>
            </a:r>
            <a:r>
              <a:rPr lang="en-US" altLang="ja-JP" sz="1050" dirty="0" smtClean="0">
                <a:latin typeface="Meiryo UI" panose="020B0604030504040204" pitchFamily="50" charset="-128"/>
                <a:ea typeface="Meiryo UI" panose="020B0604030504040204" pitchFamily="50" charset="-128"/>
              </a:rPr>
              <a:t>7</a:t>
            </a:r>
            <a:r>
              <a:rPr lang="ja-JP" altLang="en-US" sz="1050" dirty="0" smtClean="0">
                <a:latin typeface="Meiryo UI" panose="020B0604030504040204" pitchFamily="50" charset="-128"/>
                <a:ea typeface="Meiryo UI" panose="020B0604030504040204" pitchFamily="50" charset="-128"/>
              </a:rPr>
              <a:t>月</a:t>
            </a:r>
            <a:r>
              <a:rPr lang="en-US" altLang="ja-JP" sz="1050" dirty="0" smtClean="0">
                <a:latin typeface="Meiryo UI" panose="020B0604030504040204" pitchFamily="50" charset="-128"/>
                <a:ea typeface="Meiryo UI" panose="020B0604030504040204" pitchFamily="50" charset="-128"/>
              </a:rPr>
              <a:t>17</a:t>
            </a:r>
            <a:r>
              <a:rPr lang="ja-JP" altLang="en-US" sz="1050" dirty="0" smtClean="0">
                <a:latin typeface="Meiryo UI" panose="020B0604030504040204" pitchFamily="50" charset="-128"/>
                <a:ea typeface="Meiryo UI" panose="020B0604030504040204" pitchFamily="50" charset="-128"/>
              </a:rPr>
              <a:t>日</a:t>
            </a:r>
            <a:endParaRPr lang="ja-JP" altLang="en-US" sz="1050"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179512" y="4956904"/>
            <a:ext cx="8712968"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432296" y="6502736"/>
            <a:ext cx="683568" cy="338554"/>
          </a:xfrm>
          <a:prstGeom prst="rect">
            <a:avLst/>
          </a:prstGeom>
          <a:noFill/>
        </p:spPr>
        <p:txBody>
          <a:bodyPr wrap="square" rtlCol="0">
            <a:spAutoFit/>
          </a:bodyPr>
          <a:lstStyle/>
          <a:p>
            <a:pPr algn="r"/>
            <a:fld id="{7FE68FCB-9DD5-42DD-8F40-7D759701862B}" type="slidenum">
              <a:rPr kumimoji="1" lang="ja-JP" altLang="en-US" sz="1600" smtClean="0"/>
              <a:pPr algn="r"/>
              <a:t>13</a:t>
            </a:fld>
            <a:endParaRPr kumimoji="1" lang="ja-JP" altLang="en-US" sz="1600" dirty="0"/>
          </a:p>
        </p:txBody>
      </p:sp>
    </p:spTree>
    <p:extLst>
      <p:ext uri="{BB962C8B-B14F-4D97-AF65-F5344CB8AC3E}">
        <p14:creationId xmlns:p14="http://schemas.microsoft.com/office/powerpoint/2010/main" val="1879241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92526" y="446868"/>
            <a:ext cx="1667444" cy="461665"/>
          </a:xfrm>
          <a:prstGeom prst="rect">
            <a:avLst/>
          </a:prstGeom>
          <a:noFill/>
        </p:spPr>
        <p:txBody>
          <a:bodyPr wrap="none" rtlCol="0">
            <a:spAutoFit/>
          </a:bodyPr>
          <a:lstStyle/>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議論の構造</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 name="直線コネクタ 4"/>
          <p:cNvCxnSpPr/>
          <p:nvPr/>
        </p:nvCxnSpPr>
        <p:spPr>
          <a:xfrm>
            <a:off x="2448248" y="980728"/>
            <a:ext cx="435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角丸四角形 5"/>
          <p:cNvSpPr/>
          <p:nvPr/>
        </p:nvSpPr>
        <p:spPr>
          <a:xfrm>
            <a:off x="971600" y="1512920"/>
            <a:ext cx="7200800" cy="4896544"/>
          </a:xfrm>
          <a:prstGeom prst="roundRect">
            <a:avLst>
              <a:gd name="adj" fmla="val 6584"/>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331882" y="1988840"/>
            <a:ext cx="3239876"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025926" y="2161179"/>
            <a:ext cx="1851789" cy="492443"/>
          </a:xfrm>
          <a:prstGeom prst="rect">
            <a:avLst/>
          </a:prstGeom>
          <a:noFill/>
        </p:spPr>
        <p:txBody>
          <a:bodyPr wrap="none" rtlCol="0">
            <a:spAutoFit/>
          </a:bodyPr>
          <a:lstStyle/>
          <a:p>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副首都構想</a:t>
            </a:r>
            <a:endParaRPr kumimoji="1" lang="ja-JP" altLang="en-US" sz="2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691680" y="2762084"/>
            <a:ext cx="2520280" cy="9988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３．グローバル経済力</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．副首都制度</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．受皿としての機能</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331882" y="4077072"/>
            <a:ext cx="3239876"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815932" y="4592047"/>
            <a:ext cx="2271776" cy="461665"/>
          </a:xfrm>
          <a:prstGeom prst="rect">
            <a:avLst/>
          </a:prstGeom>
          <a:noFill/>
        </p:spPr>
        <p:txBody>
          <a:bodyPr wrap="none" rtlCol="0">
            <a:sp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万博プロジェクト</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5508104" y="1988840"/>
            <a:ext cx="2376264" cy="40324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二等辺三角形 13"/>
          <p:cNvSpPr/>
          <p:nvPr/>
        </p:nvSpPr>
        <p:spPr>
          <a:xfrm rot="5400000">
            <a:off x="3701559" y="3732592"/>
            <a:ext cx="2780114" cy="457200"/>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357682" y="2518898"/>
            <a:ext cx="677108" cy="2964914"/>
          </a:xfrm>
          <a:prstGeom prst="rect">
            <a:avLst/>
          </a:prstGeom>
          <a:noFill/>
        </p:spPr>
        <p:txBody>
          <a:bodyPr vert="eaVert" wrap="none" rtlCol="0">
            <a:spAutoFit/>
          </a:bodyPr>
          <a:lstStyle/>
          <a:p>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未来の大阪の姿</a:t>
            </a:r>
            <a:endParaRPr kumimoji="1"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8455379" y="6488668"/>
            <a:ext cx="683568" cy="338554"/>
          </a:xfrm>
          <a:prstGeom prst="rect">
            <a:avLst/>
          </a:prstGeom>
          <a:noFill/>
        </p:spPr>
        <p:txBody>
          <a:bodyPr wrap="square" rtlCol="0">
            <a:spAutoFit/>
          </a:bodyPr>
          <a:lstStyle/>
          <a:p>
            <a:pPr algn="r"/>
            <a:fld id="{7FE68FCB-9DD5-42DD-8F40-7D759701862B}" type="slidenum">
              <a:rPr kumimoji="1" lang="ja-JP" altLang="en-US" sz="1600" smtClean="0"/>
              <a:pPr algn="r"/>
              <a:t>2</a:t>
            </a:fld>
            <a:endParaRPr kumimoji="1" lang="ja-JP" altLang="en-US" sz="1600" dirty="0"/>
          </a:p>
        </p:txBody>
      </p:sp>
      <p:sp>
        <p:nvSpPr>
          <p:cNvPr id="2" name="テキスト ボックス 1"/>
          <p:cNvSpPr txBox="1"/>
          <p:nvPr/>
        </p:nvSpPr>
        <p:spPr>
          <a:xfrm>
            <a:off x="1876846" y="5247350"/>
            <a:ext cx="2149948"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「万博、ＩＲ等の誘致」</a:t>
            </a:r>
          </a:p>
        </p:txBody>
      </p:sp>
    </p:spTree>
    <p:extLst>
      <p:ext uri="{BB962C8B-B14F-4D97-AF65-F5344CB8AC3E}">
        <p14:creationId xmlns:p14="http://schemas.microsoft.com/office/powerpoint/2010/main" val="1629176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333060436"/>
              </p:ext>
            </p:extLst>
          </p:nvPr>
        </p:nvGraphicFramePr>
        <p:xfrm>
          <a:off x="664644" y="1312632"/>
          <a:ext cx="7761652" cy="5045610"/>
        </p:xfrm>
        <a:graphic>
          <a:graphicData uri="http://schemas.openxmlformats.org/drawingml/2006/table">
            <a:tbl>
              <a:tblPr firstRow="1" bandRow="1">
                <a:tableStyleId>{5940675A-B579-460E-94D1-54222C63F5DA}</a:tableStyleId>
              </a:tblPr>
              <a:tblGrid>
                <a:gridCol w="1305243"/>
                <a:gridCol w="1418712"/>
                <a:gridCol w="1512168"/>
                <a:gridCol w="1440160"/>
                <a:gridCol w="1392901"/>
                <a:gridCol w="692468"/>
              </a:tblGrid>
              <a:tr h="506738">
                <a:tc gridSpan="2">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要素</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具体要素</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副首都への</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意味合い</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今後の課題</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充足度</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560361">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経済</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力</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（経済成長面）</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dash"/>
                      <a:round/>
                      <a:headEnd type="none" w="med" len="med"/>
                      <a:tailEnd type="none" w="med" len="med"/>
                    </a:lnR>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グローバル経済にリンクした経済発展力</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普段から副首都の受皿機能を利活用する経済規模</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dash"/>
                      <a:round/>
                      <a:headEnd type="none" w="med" len="med"/>
                      <a:tailEnd type="none" w="med" len="med"/>
                    </a:ln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グローバルな都市間競争で負けていない</a:t>
                      </a: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GDP</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の指標が他都市を上回る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グローバル経済に連携した世界の主要大都市としての発展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東京一極集中に代わる拠点性</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グローバル都市としての成長戦略の明確化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万博が起爆剤</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nchorCtr="1"/>
                </a:tc>
              </a:tr>
              <a:tr h="1560361">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副首都制度</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（制度面）</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dash"/>
                      <a:round/>
                      <a:headEnd type="none" w="med" len="med"/>
                      <a:tailEnd type="none" w="med" len="med"/>
                    </a:lnR>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国が副首都の必要性を認識</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大阪を副首都に指定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dash"/>
                      <a:round/>
                      <a:headEnd type="none" w="med" len="med"/>
                      <a:tailEnd type="none" w="med" len="med"/>
                    </a:lnL>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国が、東京が有事の際の受皿機能を指定</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二重行政の制度的解消</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平時から副首都と位置づけ、有事に備える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副首都になることで機能と経済がさらに充実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首都・副首都法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大阪の二重行政の解消と広域行政の一元化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nchorCtr="1"/>
                </a:tc>
              </a:tr>
              <a:tr h="1406728">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受皿として</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ハード</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ソフト</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のインフラ</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機能面）</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有事の際に、首都の機能を担う能力がある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国内の他都市よりも相対的に充実</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dash"/>
                      <a:round/>
                      <a:headEnd type="none" w="med" len="med"/>
                      <a:tailEnd type="none" w="med" len="med"/>
                    </a:lnL>
                    <a:solidFill>
                      <a:schemeClr val="bg1">
                        <a:lumMod val="85000"/>
                      </a:schemeClr>
                    </a:solidFill>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基礎インフラ</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国際空港・港湾</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東京との交通の便</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国際会議場、一流ホテルなどの都市インフラ</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経済力の源泉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充実ぶりを証明しないと制度上副首都として認知されない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二重行政の解消と広域行政の一元化ができれば９割超を達成</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（財源問題を別にして）</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nchorCtr="1">
                    <a:solidFill>
                      <a:schemeClr val="bg1">
                        <a:lumMod val="85000"/>
                      </a:schemeClr>
                    </a:solidFill>
                  </a:tcPr>
                </a:tc>
              </a:tr>
            </a:tbl>
          </a:graphicData>
        </a:graphic>
      </p:graphicFrame>
      <p:sp>
        <p:nvSpPr>
          <p:cNvPr id="5" name="テキスト ボックス 4"/>
          <p:cNvSpPr txBox="1"/>
          <p:nvPr/>
        </p:nvSpPr>
        <p:spPr>
          <a:xfrm>
            <a:off x="2757487" y="476672"/>
            <a:ext cx="3767378" cy="461665"/>
          </a:xfrm>
          <a:prstGeom prst="rect">
            <a:avLst/>
          </a:prstGeom>
          <a:noFill/>
        </p:spPr>
        <p:txBody>
          <a:bodyPr wrap="none" rtlCol="0">
            <a:spAutoFit/>
          </a:bodyPr>
          <a:lstStyle/>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副首都構想に必要な３要素</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上矢印 5"/>
          <p:cNvSpPr/>
          <p:nvPr/>
        </p:nvSpPr>
        <p:spPr>
          <a:xfrm>
            <a:off x="348476" y="1883487"/>
            <a:ext cx="288032" cy="4428000"/>
          </a:xfrm>
          <a:prstGeom prs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4708" y="3117639"/>
            <a:ext cx="400110" cy="1708160"/>
          </a:xfrm>
          <a:prstGeom prst="rect">
            <a:avLst/>
          </a:prstGeom>
          <a:noFill/>
        </p:spPr>
        <p:txBody>
          <a:bodyPr vert="eaVert" wrap="non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充実の手順と重要性</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rot="5400000">
            <a:off x="7893504" y="4033776"/>
            <a:ext cx="364202"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rot="5400000">
            <a:off x="7895172" y="5513645"/>
            <a:ext cx="364202"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直線コネクタ 10"/>
          <p:cNvCxnSpPr/>
          <p:nvPr/>
        </p:nvCxnSpPr>
        <p:spPr>
          <a:xfrm>
            <a:off x="2463176" y="968328"/>
            <a:ext cx="435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8455379" y="6518694"/>
            <a:ext cx="683568" cy="338554"/>
          </a:xfrm>
          <a:prstGeom prst="rect">
            <a:avLst/>
          </a:prstGeom>
          <a:noFill/>
        </p:spPr>
        <p:txBody>
          <a:bodyPr wrap="square" rtlCol="0">
            <a:spAutoFit/>
          </a:bodyPr>
          <a:lstStyle/>
          <a:p>
            <a:pPr algn="r"/>
            <a:fld id="{7FE68FCB-9DD5-42DD-8F40-7D759701862B}" type="slidenum">
              <a:rPr kumimoji="1" lang="ja-JP" altLang="en-US" sz="1600" smtClean="0"/>
              <a:pPr algn="r"/>
              <a:t>3</a:t>
            </a:fld>
            <a:endParaRPr kumimoji="1" lang="ja-JP" altLang="en-US" sz="1600" dirty="0"/>
          </a:p>
        </p:txBody>
      </p:sp>
      <p:sp>
        <p:nvSpPr>
          <p:cNvPr id="2" name="テキスト ボックス 1"/>
          <p:cNvSpPr txBox="1"/>
          <p:nvPr/>
        </p:nvSpPr>
        <p:spPr>
          <a:xfrm>
            <a:off x="8656813" y="5100920"/>
            <a:ext cx="430887" cy="1118255"/>
          </a:xfrm>
          <a:prstGeom prst="rect">
            <a:avLst/>
          </a:prstGeom>
          <a:noFill/>
        </p:spPr>
        <p:txBody>
          <a:bodyPr vert="eaVert" wrap="non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本日の資料</a:t>
            </a:r>
          </a:p>
        </p:txBody>
      </p:sp>
      <p:sp>
        <p:nvSpPr>
          <p:cNvPr id="13" name="二等辺三角形 12"/>
          <p:cNvSpPr/>
          <p:nvPr/>
        </p:nvSpPr>
        <p:spPr>
          <a:xfrm rot="5400000">
            <a:off x="7870396" y="5559532"/>
            <a:ext cx="1512000" cy="216000"/>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35635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243843" y="130700"/>
            <a:ext cx="5283819" cy="430887"/>
          </a:xfrm>
          <a:prstGeom prst="rect">
            <a:avLst/>
          </a:prstGeom>
          <a:noFill/>
        </p:spPr>
        <p:txBody>
          <a:bodyPr wrap="none" rtlCol="0">
            <a:spAutoFit/>
          </a:bodyPr>
          <a:lstStyle/>
          <a:p>
            <a:r>
              <a:rPr kumimoji="1" lang="ja-JP" altLang="en-US" sz="2200" dirty="0" smtClean="0">
                <a:latin typeface="Meiryo UI" panose="020B0604030504040204" pitchFamily="50" charset="-128"/>
                <a:ea typeface="Meiryo UI" panose="020B0604030504040204" pitchFamily="50" charset="-128"/>
              </a:rPr>
              <a:t>受皿としてハード／ソフトのインフラの充実状況</a:t>
            </a:r>
            <a:endParaRPr kumimoji="1" lang="ja-JP" altLang="en-US" sz="2200"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2196336" y="622356"/>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73312" y="2186252"/>
            <a:ext cx="4428000" cy="576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latin typeface="Meiryo UI" panose="020B0604030504040204" pitchFamily="50" charset="-128"/>
                <a:ea typeface="Meiryo UI" panose="020B0604030504040204" pitchFamily="50" charset="-128"/>
              </a:rPr>
              <a:t>第６層　才能ある人材の誘引</a:t>
            </a:r>
            <a:r>
              <a:rPr kumimoji="1" lang="ja-JP" altLang="en-US" sz="1400" dirty="0" smtClean="0">
                <a:latin typeface="Meiryo UI" panose="020B0604030504040204" pitchFamily="50" charset="-128"/>
                <a:ea typeface="Meiryo UI" panose="020B0604030504040204" pitchFamily="50" charset="-128"/>
              </a:rPr>
              <a:t>（人材育成環境）</a:t>
            </a:r>
            <a:endParaRPr kumimoji="1" lang="ja-JP" altLang="en-US" sz="1400" dirty="0">
              <a:latin typeface="Meiryo UI" panose="020B0604030504040204" pitchFamily="50" charset="-128"/>
              <a:ea typeface="Meiryo UI" panose="020B0604030504040204" pitchFamily="50" charset="-128"/>
            </a:endParaRPr>
          </a:p>
        </p:txBody>
      </p:sp>
      <p:sp>
        <p:nvSpPr>
          <p:cNvPr id="9" name="正方形/長方形 8"/>
          <p:cNvSpPr/>
          <p:nvPr/>
        </p:nvSpPr>
        <p:spPr>
          <a:xfrm>
            <a:off x="137308" y="1479698"/>
            <a:ext cx="4428000" cy="576000"/>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nchor="ctr"/>
          <a:lstStyle/>
          <a:p>
            <a:r>
              <a:rPr kumimoji="1" lang="ja-JP" altLang="en-US" sz="1600" dirty="0" smtClean="0">
                <a:latin typeface="Meiryo UI" panose="020B0604030504040204" pitchFamily="50" charset="-128"/>
                <a:ea typeface="Meiryo UI" panose="020B0604030504040204" pitchFamily="50" charset="-128"/>
              </a:rPr>
              <a:t>第</a:t>
            </a:r>
            <a:r>
              <a:rPr lang="ja-JP" altLang="en-US" sz="1600" dirty="0" smtClean="0">
                <a:latin typeface="Meiryo UI" panose="020B0604030504040204" pitchFamily="50" charset="-128"/>
                <a:ea typeface="Meiryo UI" panose="020B0604030504040204" pitchFamily="50" charset="-128"/>
              </a:rPr>
              <a:t>７</a:t>
            </a:r>
            <a:r>
              <a:rPr kumimoji="1" lang="ja-JP" altLang="en-US" sz="1600" dirty="0" smtClean="0">
                <a:latin typeface="Meiryo UI" panose="020B0604030504040204" pitchFamily="50" charset="-128"/>
                <a:ea typeface="Meiryo UI" panose="020B0604030504040204" pitchFamily="50" charset="-128"/>
              </a:rPr>
              <a:t>層　都市ブランドの</a:t>
            </a:r>
            <a:r>
              <a:rPr lang="ja-JP" altLang="en-US" sz="1600" dirty="0" smtClean="0">
                <a:latin typeface="Meiryo UI" panose="020B0604030504040204" pitchFamily="50" charset="-128"/>
                <a:ea typeface="Meiryo UI" panose="020B0604030504040204" pitchFamily="50" charset="-128"/>
              </a:rPr>
              <a:t>刷新</a:t>
            </a:r>
            <a:r>
              <a:rPr lang="ja-JP" altLang="en-US" sz="1400" dirty="0" smtClean="0">
                <a:latin typeface="Meiryo UI" panose="020B0604030504040204" pitchFamily="50" charset="-128"/>
                <a:ea typeface="Meiryo UI" panose="020B0604030504040204" pitchFamily="50" charset="-128"/>
              </a:rPr>
              <a:t>（都市間競争での差別化）</a:t>
            </a:r>
            <a:endParaRPr kumimoji="1" lang="ja-JP" altLang="en-US" sz="1400" dirty="0">
              <a:latin typeface="Meiryo UI" panose="020B0604030504040204" pitchFamily="50" charset="-128"/>
              <a:ea typeface="Meiryo UI" panose="020B0604030504040204" pitchFamily="50" charset="-128"/>
            </a:endParaRPr>
          </a:p>
        </p:txBody>
      </p:sp>
      <p:sp>
        <p:nvSpPr>
          <p:cNvPr id="10" name="正方形/長方形 9"/>
          <p:cNvSpPr/>
          <p:nvPr/>
        </p:nvSpPr>
        <p:spPr>
          <a:xfrm>
            <a:off x="173312" y="2893820"/>
            <a:ext cx="4428000" cy="576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latin typeface="Meiryo UI" panose="020B0604030504040204" pitchFamily="50" charset="-128"/>
                <a:ea typeface="Meiryo UI" panose="020B0604030504040204" pitchFamily="50" charset="-128"/>
              </a:rPr>
              <a:t>第</a:t>
            </a:r>
            <a:r>
              <a:rPr lang="ja-JP" altLang="en-US" sz="1600" dirty="0" smtClean="0">
                <a:latin typeface="Meiryo UI" panose="020B0604030504040204" pitchFamily="50" charset="-128"/>
                <a:ea typeface="Meiryo UI" panose="020B0604030504040204" pitchFamily="50" charset="-128"/>
              </a:rPr>
              <a:t>５</a:t>
            </a:r>
            <a:r>
              <a:rPr kumimoji="1" lang="ja-JP" altLang="en-US" sz="1600" dirty="0" smtClean="0">
                <a:latin typeface="Meiryo UI" panose="020B0604030504040204" pitchFamily="50" charset="-128"/>
                <a:ea typeface="Meiryo UI" panose="020B0604030504040204" pitchFamily="50" charset="-128"/>
              </a:rPr>
              <a:t>層　産業支援体制の充実</a:t>
            </a:r>
            <a:r>
              <a:rPr kumimoji="1" lang="ja-JP" altLang="en-US" sz="1400" dirty="0" smtClean="0">
                <a:latin typeface="Meiryo UI" panose="020B0604030504040204" pitchFamily="50" charset="-128"/>
                <a:ea typeface="Meiryo UI" panose="020B0604030504040204" pitchFamily="50" charset="-128"/>
              </a:rPr>
              <a:t>（企業支援）</a:t>
            </a:r>
            <a:endParaRPr kumimoji="1" lang="ja-JP" altLang="en-US" sz="1400" dirty="0">
              <a:latin typeface="Meiryo UI" panose="020B0604030504040204" pitchFamily="50" charset="-128"/>
              <a:ea typeface="Meiryo UI" panose="020B0604030504040204" pitchFamily="50" charset="-128"/>
            </a:endParaRPr>
          </a:p>
        </p:txBody>
      </p:sp>
      <p:sp>
        <p:nvSpPr>
          <p:cNvPr id="11" name="正方形/長方形 10"/>
          <p:cNvSpPr/>
          <p:nvPr/>
        </p:nvSpPr>
        <p:spPr>
          <a:xfrm>
            <a:off x="173312" y="3598165"/>
            <a:ext cx="4428000" cy="576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latin typeface="Meiryo UI" panose="020B0604030504040204" pitchFamily="50" charset="-128"/>
                <a:ea typeface="Meiryo UI" panose="020B0604030504040204" pitchFamily="50" charset="-128"/>
              </a:rPr>
              <a:t>第</a:t>
            </a:r>
            <a:r>
              <a:rPr lang="ja-JP" altLang="en-US" sz="1600" dirty="0" smtClean="0">
                <a:latin typeface="Meiryo UI" panose="020B0604030504040204" pitchFamily="50" charset="-128"/>
                <a:ea typeface="Meiryo UI" panose="020B0604030504040204" pitchFamily="50" charset="-128"/>
              </a:rPr>
              <a:t>４</a:t>
            </a:r>
            <a:r>
              <a:rPr kumimoji="1" lang="ja-JP" altLang="en-US" sz="1600" dirty="0" smtClean="0">
                <a:latin typeface="Meiryo UI" panose="020B0604030504040204" pitchFamily="50" charset="-128"/>
                <a:ea typeface="Meiryo UI" panose="020B0604030504040204" pitchFamily="50" charset="-128"/>
              </a:rPr>
              <a:t>層　都市基盤</a:t>
            </a:r>
            <a:r>
              <a:rPr lang="ja-JP" altLang="en-US" sz="1600" dirty="0" smtClean="0">
                <a:latin typeface="Meiryo UI" panose="020B0604030504040204" pitchFamily="50" charset="-128"/>
                <a:ea typeface="Meiryo UI" panose="020B0604030504040204" pitchFamily="50" charset="-128"/>
              </a:rPr>
              <a:t>の整備</a:t>
            </a:r>
            <a:r>
              <a:rPr kumimoji="1" lang="ja-JP" altLang="en-US" sz="1400" dirty="0" smtClean="0">
                <a:latin typeface="Meiryo UI" panose="020B0604030504040204" pitchFamily="50" charset="-128"/>
                <a:ea typeface="Meiryo UI" panose="020B0604030504040204" pitchFamily="50" charset="-128"/>
              </a:rPr>
              <a:t>（成長の</a:t>
            </a:r>
            <a:r>
              <a:rPr lang="ja-JP" altLang="en-US" sz="1400" dirty="0">
                <a:latin typeface="Meiryo UI" panose="020B0604030504040204" pitchFamily="50" charset="-128"/>
                <a:ea typeface="Meiryo UI" panose="020B0604030504040204" pitchFamily="50" charset="-128"/>
              </a:rPr>
              <a:t>基盤</a:t>
            </a:r>
            <a:r>
              <a:rPr kumimoji="1" lang="ja-JP" altLang="en-US" sz="1400" dirty="0" smtClean="0">
                <a:latin typeface="Meiryo UI" panose="020B0604030504040204" pitchFamily="50" charset="-128"/>
                <a:ea typeface="Meiryo UI" panose="020B0604030504040204" pitchFamily="50" charset="-128"/>
              </a:rPr>
              <a:t>整備）</a:t>
            </a:r>
            <a:endParaRPr kumimoji="1" lang="ja-JP" altLang="en-US" sz="14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73312" y="4318243"/>
            <a:ext cx="4428000" cy="576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latin typeface="Meiryo UI" panose="020B0604030504040204" pitchFamily="50" charset="-128"/>
                <a:ea typeface="Meiryo UI" panose="020B0604030504040204" pitchFamily="50" charset="-128"/>
              </a:rPr>
              <a:t>第</a:t>
            </a:r>
            <a:r>
              <a:rPr lang="ja-JP" altLang="en-US" sz="1600" dirty="0" smtClean="0">
                <a:latin typeface="Meiryo UI" panose="020B0604030504040204" pitchFamily="50" charset="-128"/>
                <a:ea typeface="Meiryo UI" panose="020B0604030504040204" pitchFamily="50" charset="-128"/>
              </a:rPr>
              <a:t>３</a:t>
            </a:r>
            <a:r>
              <a:rPr kumimoji="1" lang="ja-JP" altLang="en-US" sz="1600" dirty="0" smtClean="0">
                <a:latin typeface="Meiryo UI" panose="020B0604030504040204" pitchFamily="50" charset="-128"/>
                <a:ea typeface="Meiryo UI" panose="020B0604030504040204" pitchFamily="50" charset="-128"/>
              </a:rPr>
              <a:t>層　</a:t>
            </a:r>
            <a:r>
              <a:rPr lang="ja-JP" altLang="en-US" sz="1600" dirty="0">
                <a:latin typeface="Meiryo UI" panose="020B0604030504040204" pitchFamily="50" charset="-128"/>
                <a:ea typeface="Meiryo UI" panose="020B0604030504040204" pitchFamily="50" charset="-128"/>
              </a:rPr>
              <a:t>規制</a:t>
            </a:r>
            <a:r>
              <a:rPr lang="ja-JP" altLang="en-US" sz="1600" dirty="0" smtClean="0">
                <a:latin typeface="Meiryo UI" panose="020B0604030504040204" pitchFamily="50" charset="-128"/>
                <a:ea typeface="Meiryo UI" panose="020B0604030504040204" pitchFamily="50" charset="-128"/>
              </a:rPr>
              <a:t>緩和</a:t>
            </a:r>
            <a:r>
              <a:rPr kumimoji="1" lang="ja-JP" altLang="en-US" sz="1600" dirty="0" smtClean="0">
                <a:latin typeface="Meiryo UI" panose="020B0604030504040204" pitchFamily="50" charset="-128"/>
                <a:ea typeface="Meiryo UI" panose="020B0604030504040204" pitchFamily="50" charset="-128"/>
              </a:rPr>
              <a:t>／特区</a:t>
            </a:r>
            <a:r>
              <a:rPr kumimoji="1" lang="ja-JP" altLang="en-US" sz="1400" dirty="0" smtClean="0">
                <a:latin typeface="Meiryo UI" panose="020B0604030504040204" pitchFamily="50" charset="-128"/>
                <a:ea typeface="Meiryo UI" panose="020B0604030504040204" pitchFamily="50" charset="-128"/>
              </a:rPr>
              <a:t>（ソフトインフラ）</a:t>
            </a:r>
            <a:endParaRPr kumimoji="1" lang="ja-JP" altLang="en-US" sz="1400" dirty="0">
              <a:latin typeface="Meiryo UI" panose="020B0604030504040204" pitchFamily="50" charset="-128"/>
              <a:ea typeface="Meiryo UI" panose="020B0604030504040204" pitchFamily="50" charset="-128"/>
            </a:endParaRPr>
          </a:p>
        </p:txBody>
      </p:sp>
      <p:sp>
        <p:nvSpPr>
          <p:cNvPr id="13" name="正方形/長方形 12"/>
          <p:cNvSpPr/>
          <p:nvPr/>
        </p:nvSpPr>
        <p:spPr>
          <a:xfrm>
            <a:off x="173312" y="5020725"/>
            <a:ext cx="4428000" cy="576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latin typeface="Meiryo UI" panose="020B0604030504040204" pitchFamily="50" charset="-128"/>
                <a:ea typeface="Meiryo UI" panose="020B0604030504040204" pitchFamily="50" charset="-128"/>
              </a:rPr>
              <a:t>第</a:t>
            </a:r>
            <a:r>
              <a:rPr lang="ja-JP" altLang="en-US" sz="1600" dirty="0" smtClean="0">
                <a:latin typeface="Meiryo UI" panose="020B0604030504040204" pitchFamily="50" charset="-128"/>
                <a:ea typeface="Meiryo UI" panose="020B0604030504040204" pitchFamily="50" charset="-128"/>
              </a:rPr>
              <a:t>２</a:t>
            </a:r>
            <a:r>
              <a:rPr kumimoji="1" lang="ja-JP" altLang="en-US" sz="1600" dirty="0" smtClean="0">
                <a:latin typeface="Meiryo UI" panose="020B0604030504040204" pitchFamily="50" charset="-128"/>
                <a:ea typeface="Meiryo UI" panose="020B0604030504040204" pitchFamily="50" charset="-128"/>
              </a:rPr>
              <a:t>層　交通インフラの</a:t>
            </a:r>
            <a:r>
              <a:rPr lang="ja-JP" altLang="en-US" sz="1600" dirty="0">
                <a:latin typeface="Meiryo UI" panose="020B0604030504040204" pitchFamily="50" charset="-128"/>
                <a:ea typeface="Meiryo UI" panose="020B0604030504040204" pitchFamily="50" charset="-128"/>
              </a:rPr>
              <a:t>充実</a:t>
            </a:r>
            <a:r>
              <a:rPr kumimoji="1" lang="ja-JP" altLang="en-US" sz="1400" dirty="0" smtClean="0">
                <a:latin typeface="Meiryo UI" panose="020B0604030504040204" pitchFamily="50" charset="-128"/>
                <a:ea typeface="Meiryo UI" panose="020B0604030504040204" pitchFamily="50" charset="-128"/>
              </a:rPr>
              <a:t>（ストックの組み換え）</a:t>
            </a:r>
            <a:endParaRPr kumimoji="1" lang="ja-JP" altLang="en-US" sz="1200" dirty="0">
              <a:latin typeface="Meiryo UI" panose="020B0604030504040204" pitchFamily="50" charset="-128"/>
              <a:ea typeface="Meiryo UI" panose="020B0604030504040204" pitchFamily="50" charset="-128"/>
            </a:endParaRPr>
          </a:p>
        </p:txBody>
      </p:sp>
      <p:sp>
        <p:nvSpPr>
          <p:cNvPr id="14" name="正方形/長方形 13"/>
          <p:cNvSpPr/>
          <p:nvPr/>
        </p:nvSpPr>
        <p:spPr>
          <a:xfrm>
            <a:off x="173312" y="5730212"/>
            <a:ext cx="4428000" cy="576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latin typeface="Meiryo UI" panose="020B0604030504040204" pitchFamily="50" charset="-128"/>
                <a:ea typeface="Meiryo UI" panose="020B0604030504040204" pitchFamily="50" charset="-128"/>
              </a:rPr>
              <a:t>第１層　公的事業債務の処理</a:t>
            </a:r>
            <a:r>
              <a:rPr kumimoji="1" lang="ja-JP" altLang="en-US" sz="1400" dirty="0" smtClean="0">
                <a:latin typeface="Meiryo UI" panose="020B0604030504040204" pitchFamily="50" charset="-128"/>
                <a:ea typeface="Meiryo UI" panose="020B0604030504040204" pitchFamily="50" charset="-128"/>
              </a:rPr>
              <a:t>（負の遺産の整理）</a:t>
            </a:r>
            <a:endParaRPr kumimoji="1" lang="ja-JP" altLang="en-US" sz="1400" dirty="0">
              <a:latin typeface="Meiryo UI" panose="020B0604030504040204" pitchFamily="50" charset="-128"/>
              <a:ea typeface="Meiryo UI" panose="020B0604030504040204" pitchFamily="50" charset="-128"/>
            </a:endParaRPr>
          </a:p>
        </p:txBody>
      </p:sp>
      <p:sp>
        <p:nvSpPr>
          <p:cNvPr id="17" name="正方形/長方形 16"/>
          <p:cNvSpPr/>
          <p:nvPr/>
        </p:nvSpPr>
        <p:spPr>
          <a:xfrm>
            <a:off x="4762705" y="1479698"/>
            <a:ext cx="3060000" cy="576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latin typeface="Meiryo UI" panose="020B0604030504040204" pitchFamily="50" charset="-128"/>
                <a:ea typeface="Meiryo UI" panose="020B0604030504040204" pitchFamily="50" charset="-128"/>
              </a:rPr>
              <a:t>・脱ステレオタイプ（タコヤキ、タイガース　</a:t>
            </a:r>
            <a:r>
              <a:rPr lang="en-US" altLang="ja-JP" sz="1200" dirty="0" err="1" smtClean="0">
                <a:latin typeface="Meiryo UI" panose="020B0604030504040204" pitchFamily="50" charset="-128"/>
                <a:ea typeface="Meiryo UI" panose="020B0604030504040204" pitchFamily="50" charset="-128"/>
              </a:rPr>
              <a:t>etc</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海外向け発信、万博</a:t>
            </a:r>
            <a:r>
              <a:rPr lang="ja-JP" altLang="en-US" sz="1200" dirty="0">
                <a:latin typeface="Meiryo UI" panose="020B0604030504040204" pitchFamily="50" charset="-128"/>
                <a:ea typeface="Meiryo UI" panose="020B0604030504040204" pitchFamily="50" charset="-128"/>
              </a:rPr>
              <a:t>の</a:t>
            </a:r>
            <a:r>
              <a:rPr kumimoji="1" lang="ja-JP" altLang="en-US" sz="1200" dirty="0" smtClean="0">
                <a:latin typeface="Meiryo UI" panose="020B0604030504040204" pitchFamily="50" charset="-128"/>
                <a:ea typeface="Meiryo UI" panose="020B0604030504040204" pitchFamily="50" charset="-128"/>
              </a:rPr>
              <a:t>活用</a:t>
            </a:r>
            <a:endParaRPr kumimoji="1" lang="ja-JP" altLang="en-US" sz="1200" dirty="0">
              <a:latin typeface="Meiryo UI" panose="020B0604030504040204" pitchFamily="50" charset="-128"/>
              <a:ea typeface="Meiryo UI" panose="020B0604030504040204" pitchFamily="50" charset="-128"/>
            </a:endParaRPr>
          </a:p>
        </p:txBody>
      </p:sp>
      <p:sp>
        <p:nvSpPr>
          <p:cNvPr id="18" name="正方形/長方形 17"/>
          <p:cNvSpPr/>
          <p:nvPr/>
        </p:nvSpPr>
        <p:spPr>
          <a:xfrm>
            <a:off x="4762705" y="2186252"/>
            <a:ext cx="3060000" cy="576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・外国人学校、国際</a:t>
            </a:r>
            <a:r>
              <a:rPr lang="ja-JP" altLang="en-US" sz="1200" dirty="0" smtClean="0">
                <a:solidFill>
                  <a:schemeClr val="tx1"/>
                </a:solidFill>
                <a:latin typeface="Meiryo UI" panose="020B0604030504040204" pitchFamily="50" charset="-128"/>
                <a:ea typeface="Meiryo UI" panose="020B0604030504040204" pitchFamily="50" charset="-128"/>
              </a:rPr>
              <a:t>バカロレア対応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・高校私学無償化</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・留学生向け奨学金　　等</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4762705" y="2893820"/>
            <a:ext cx="3060000" cy="576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latin typeface="Meiryo UI" panose="020B0604030504040204" pitchFamily="50" charset="-128"/>
                <a:ea typeface="Meiryo UI" panose="020B0604030504040204" pitchFamily="50" charset="-128"/>
              </a:rPr>
              <a:t>・信用保証協会の経営統合</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・公設試験研究機関の一元化　　等</a:t>
            </a:r>
            <a:endParaRPr kumimoji="1" lang="en-US" altLang="ja-JP" sz="1200" dirty="0" smtClean="0">
              <a:latin typeface="Meiryo UI" panose="020B0604030504040204" pitchFamily="50" charset="-128"/>
              <a:ea typeface="Meiryo UI" panose="020B0604030504040204" pitchFamily="50" charset="-128"/>
            </a:endParaRPr>
          </a:p>
        </p:txBody>
      </p:sp>
      <p:sp>
        <p:nvSpPr>
          <p:cNvPr id="20" name="正方形/長方形 19"/>
          <p:cNvSpPr/>
          <p:nvPr/>
        </p:nvSpPr>
        <p:spPr>
          <a:xfrm>
            <a:off x="4762705" y="3598165"/>
            <a:ext cx="3060000" cy="576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・公共施設の機能強化（消防、防災、水道、</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下水道、市場、港湾、病院　等）</a:t>
            </a:r>
            <a:endParaRPr kumimoji="1" lang="ja-JP" altLang="en-US" sz="1200" dirty="0">
              <a:latin typeface="Meiryo UI" panose="020B0604030504040204" pitchFamily="50" charset="-128"/>
              <a:ea typeface="Meiryo UI" panose="020B0604030504040204" pitchFamily="50" charset="-128"/>
            </a:endParaRPr>
          </a:p>
        </p:txBody>
      </p:sp>
      <p:sp>
        <p:nvSpPr>
          <p:cNvPr id="21" name="正方形/長方形 20"/>
          <p:cNvSpPr/>
          <p:nvPr/>
        </p:nvSpPr>
        <p:spPr>
          <a:xfrm>
            <a:off x="4762705" y="4318243"/>
            <a:ext cx="3060000" cy="576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・公設民営学校の設置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・成長特区税制（地方税ゼロ）</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PMDA</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WEST</a:t>
            </a:r>
            <a:r>
              <a:rPr lang="ja-JP" altLang="en-US" sz="1200" dirty="0" smtClean="0">
                <a:solidFill>
                  <a:schemeClr val="tx1"/>
                </a:solidFill>
                <a:latin typeface="Meiryo UI" panose="020B0604030504040204" pitchFamily="50" charset="-128"/>
                <a:ea typeface="Meiryo UI" panose="020B0604030504040204" pitchFamily="50" charset="-128"/>
              </a:rPr>
              <a:t>の誘致　　等</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762705" y="5020725"/>
            <a:ext cx="3060000" cy="576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OTK</a:t>
            </a:r>
            <a:r>
              <a:rPr kumimoji="1" lang="ja-JP" altLang="en-US" sz="1200" dirty="0" smtClean="0">
                <a:latin typeface="Meiryo UI" panose="020B0604030504040204" pitchFamily="50" charset="-128"/>
                <a:ea typeface="Meiryo UI" panose="020B0604030504040204" pitchFamily="50" charset="-128"/>
              </a:rPr>
              <a:t>売却→北大阪急行やモノレール延伸</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・関空・伊丹の経営統合とコンセッション　　等</a:t>
            </a:r>
            <a:endParaRPr kumimoji="1" lang="ja-JP" altLang="en-US" sz="1200" dirty="0">
              <a:latin typeface="Meiryo UI" panose="020B0604030504040204" pitchFamily="50" charset="-128"/>
              <a:ea typeface="Meiryo UI" panose="020B0604030504040204" pitchFamily="50" charset="-128"/>
            </a:endParaRPr>
          </a:p>
        </p:txBody>
      </p:sp>
      <p:sp>
        <p:nvSpPr>
          <p:cNvPr id="23" name="正方形/長方形 22"/>
          <p:cNvSpPr/>
          <p:nvPr/>
        </p:nvSpPr>
        <p:spPr>
          <a:xfrm>
            <a:off x="4762705" y="5730212"/>
            <a:ext cx="3060000" cy="576000"/>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WTC</a:t>
            </a:r>
            <a:endParaRPr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・りんくうゲートタワービル</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・関西国際空港会社　　　等</a:t>
            </a:r>
            <a:endParaRPr kumimoji="1" lang="ja-JP" altLang="en-US" sz="12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1716974" y="1038668"/>
            <a:ext cx="1305165"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必要</a:t>
            </a:r>
            <a:r>
              <a:rPr lang="ja-JP" altLang="en-US" dirty="0" smtClean="0">
                <a:latin typeface="Meiryo UI" panose="020B0604030504040204" pitchFamily="50" charset="-128"/>
                <a:ea typeface="Meiryo UI" panose="020B0604030504040204" pitchFamily="50" charset="-128"/>
              </a:rPr>
              <a:t>な</a:t>
            </a:r>
            <a:r>
              <a:rPr lang="ja-JP" altLang="en-US" dirty="0">
                <a:latin typeface="Meiryo UI" panose="020B0604030504040204" pitchFamily="50" charset="-128"/>
                <a:ea typeface="Meiryo UI" panose="020B0604030504040204" pitchFamily="50" charset="-128"/>
              </a:rPr>
              <a:t>要素</a:t>
            </a:r>
            <a:endParaRPr kumimoji="1" lang="ja-JP" altLang="en-US"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5854124" y="1054404"/>
            <a:ext cx="877163"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具体例</a:t>
            </a:r>
            <a:endParaRPr kumimoji="1" lang="ja-JP" altLang="en-US" dirty="0">
              <a:latin typeface="Meiryo UI" panose="020B0604030504040204" pitchFamily="50" charset="-128"/>
              <a:ea typeface="Meiryo UI" panose="020B0604030504040204" pitchFamily="50" charset="-128"/>
            </a:endParaRPr>
          </a:p>
        </p:txBody>
      </p:sp>
      <p:cxnSp>
        <p:nvCxnSpPr>
          <p:cNvPr id="30" name="直線コネクタ 29"/>
          <p:cNvCxnSpPr/>
          <p:nvPr/>
        </p:nvCxnSpPr>
        <p:spPr>
          <a:xfrm>
            <a:off x="174284" y="1394967"/>
            <a:ext cx="435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4798705" y="1396480"/>
            <a:ext cx="29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253681" y="1536866"/>
            <a:ext cx="492443" cy="461665"/>
          </a:xfrm>
          <a:prstGeom prst="rect">
            <a:avLst/>
          </a:prstGeom>
          <a:noFill/>
        </p:spPr>
        <p:txBody>
          <a:bodyPr wrap="none" rtlCol="0">
            <a:spAutoFit/>
          </a:bodyPr>
          <a:lstStyle/>
          <a:p>
            <a:r>
              <a:rPr kumimoji="1" lang="ja-JP" altLang="en-US" sz="2400" b="1" dirty="0" smtClean="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cxnSp>
        <p:nvCxnSpPr>
          <p:cNvPr id="34" name="直線コネクタ 33"/>
          <p:cNvCxnSpPr/>
          <p:nvPr/>
        </p:nvCxnSpPr>
        <p:spPr>
          <a:xfrm>
            <a:off x="7995902" y="1395364"/>
            <a:ext cx="10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7945904" y="1049392"/>
            <a:ext cx="1107996"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現状評価</a:t>
            </a:r>
            <a:endParaRPr kumimoji="1" lang="ja-JP" altLang="en-US"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8253681" y="2243420"/>
            <a:ext cx="492443" cy="461665"/>
          </a:xfrm>
          <a:prstGeom prst="rect">
            <a:avLst/>
          </a:prstGeom>
          <a:noFill/>
        </p:spPr>
        <p:txBody>
          <a:bodyPr wrap="none" rtlCol="0">
            <a:spAutoFit/>
          </a:bodyPr>
          <a:lstStyle/>
          <a:p>
            <a:r>
              <a:rPr kumimoji="1" lang="ja-JP" altLang="en-US" sz="2400" b="1" dirty="0" smtClean="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8228033" y="4375411"/>
            <a:ext cx="543739" cy="523220"/>
          </a:xfrm>
          <a:prstGeom prst="rect">
            <a:avLst/>
          </a:prstGeom>
          <a:noFill/>
        </p:spPr>
        <p:txBody>
          <a:bodyPr wrap="none" rtlCol="0">
            <a:spAutoFit/>
          </a:bodyPr>
          <a:lstStyle/>
          <a:p>
            <a:r>
              <a:rPr lang="ja-JP" altLang="en-US" sz="2800" b="1" dirty="0">
                <a:latin typeface="Meiryo UI" panose="020B0604030504040204" pitchFamily="50" charset="-128"/>
                <a:ea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8228033" y="5077893"/>
            <a:ext cx="543739" cy="523220"/>
          </a:xfrm>
          <a:prstGeom prst="rect">
            <a:avLst/>
          </a:prstGeom>
          <a:noFill/>
        </p:spPr>
        <p:txBody>
          <a:bodyPr wrap="none" rtlCol="0">
            <a:spAutoFit/>
          </a:bodyPr>
          <a:lstStyle/>
          <a:p>
            <a:r>
              <a:rPr lang="ja-JP" altLang="en-US" sz="2800" b="1" dirty="0">
                <a:latin typeface="Meiryo UI" panose="020B0604030504040204" pitchFamily="50" charset="-128"/>
                <a:ea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8163913" y="5660768"/>
            <a:ext cx="671979" cy="677108"/>
          </a:xfrm>
          <a:prstGeom prst="rect">
            <a:avLst/>
          </a:prstGeom>
          <a:noFill/>
        </p:spPr>
        <p:txBody>
          <a:bodyPr wrap="none" rtlCol="0">
            <a:spAutoFit/>
          </a:bodyPr>
          <a:lstStyle/>
          <a:p>
            <a:r>
              <a:rPr lang="ja-JP" altLang="en-US" sz="3800" b="1" dirty="0">
                <a:latin typeface="Meiryo UI" panose="020B0604030504040204" pitchFamily="50" charset="-128"/>
                <a:ea typeface="Meiryo UI" panose="020B0604030504040204" pitchFamily="50" charset="-128"/>
              </a:rPr>
              <a:t>◎</a:t>
            </a:r>
            <a:endParaRPr kumimoji="1" lang="ja-JP" altLang="en-US" sz="3800" b="1"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8253681" y="3655333"/>
            <a:ext cx="492443" cy="461665"/>
          </a:xfrm>
          <a:prstGeom prst="rect">
            <a:avLst/>
          </a:prstGeom>
          <a:noFill/>
        </p:spPr>
        <p:txBody>
          <a:bodyPr wrap="none" rtlCol="0">
            <a:spAutoFit/>
          </a:bodyPr>
          <a:lstStyle/>
          <a:p>
            <a:r>
              <a:rPr kumimoji="1" lang="ja-JP" altLang="en-US" sz="2400" b="1" dirty="0" smtClean="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8253681" y="2950988"/>
            <a:ext cx="492443" cy="461665"/>
          </a:xfrm>
          <a:prstGeom prst="rect">
            <a:avLst/>
          </a:prstGeom>
          <a:noFill/>
        </p:spPr>
        <p:txBody>
          <a:bodyPr wrap="none" rtlCol="0">
            <a:spAutoFit/>
          </a:bodyPr>
          <a:lstStyle/>
          <a:p>
            <a:r>
              <a:rPr kumimoji="1" lang="ja-JP" altLang="en-US" sz="2400" b="1" dirty="0" smtClean="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cxnSp>
        <p:nvCxnSpPr>
          <p:cNvPr id="5" name="直線コネクタ 4"/>
          <p:cNvCxnSpPr/>
          <p:nvPr/>
        </p:nvCxnSpPr>
        <p:spPr>
          <a:xfrm>
            <a:off x="174284" y="2097902"/>
            <a:ext cx="874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174284" y="2820024"/>
            <a:ext cx="874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174284" y="3557508"/>
            <a:ext cx="874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174284" y="4232048"/>
            <a:ext cx="874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174284" y="4952128"/>
            <a:ext cx="874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174284" y="5673940"/>
            <a:ext cx="874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33604" y="6583284"/>
            <a:ext cx="4770858" cy="261610"/>
          </a:xfrm>
          <a:prstGeom prst="rect">
            <a:avLst/>
          </a:prstGeom>
          <a:noFill/>
        </p:spPr>
        <p:txBody>
          <a:bodyPr wrap="none" rtlCol="0">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（注）　第</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回副首都推進本部会議（</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H28.8.22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上山特別顧問提出資料</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7" name="直線コネクタ 46"/>
          <p:cNvCxnSpPr/>
          <p:nvPr/>
        </p:nvCxnSpPr>
        <p:spPr>
          <a:xfrm>
            <a:off x="144480" y="6381328"/>
            <a:ext cx="8748000"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8455379" y="6488668"/>
            <a:ext cx="683568" cy="338554"/>
          </a:xfrm>
          <a:prstGeom prst="rect">
            <a:avLst/>
          </a:prstGeom>
          <a:noFill/>
        </p:spPr>
        <p:txBody>
          <a:bodyPr wrap="square" rtlCol="0">
            <a:spAutoFit/>
          </a:bodyPr>
          <a:lstStyle/>
          <a:p>
            <a:pPr algn="r"/>
            <a:fld id="{7FE68FCB-9DD5-42DD-8F40-7D759701862B}" type="slidenum">
              <a:rPr kumimoji="1" lang="ja-JP" altLang="en-US" sz="1600" smtClean="0"/>
              <a:pPr algn="r"/>
              <a:t>4</a:t>
            </a:fld>
            <a:endParaRPr kumimoji="1" lang="ja-JP" altLang="en-US" sz="1600" dirty="0"/>
          </a:p>
        </p:txBody>
      </p:sp>
      <p:sp>
        <p:nvSpPr>
          <p:cNvPr id="48" name="正方形/長方形 47"/>
          <p:cNvSpPr/>
          <p:nvPr/>
        </p:nvSpPr>
        <p:spPr>
          <a:xfrm>
            <a:off x="213252" y="188640"/>
            <a:ext cx="1224000" cy="504056"/>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機能面の</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現状評価</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43194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12"/>
          <p:cNvSpPr txBox="1">
            <a:spLocks noChangeArrowheads="1"/>
          </p:cNvSpPr>
          <p:nvPr/>
        </p:nvSpPr>
        <p:spPr bwMode="auto">
          <a:xfrm>
            <a:off x="852233" y="908720"/>
            <a:ext cx="768020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defRPr/>
            </a:pPr>
            <a:r>
              <a:rPr lang="en-US" altLang="ja-JP" sz="1600" dirty="0" smtClean="0">
                <a:latin typeface="メイリオ" pitchFamily="50" charset="-128"/>
                <a:ea typeface="メイリオ" pitchFamily="50" charset="-128"/>
                <a:cs typeface="メイリオ" pitchFamily="50" charset="-128"/>
              </a:rPr>
              <a:t>2007</a:t>
            </a:r>
            <a:r>
              <a:rPr lang="ja-JP" altLang="en-US" sz="1600" dirty="0" smtClean="0">
                <a:latin typeface="メイリオ" pitchFamily="50" charset="-128"/>
                <a:ea typeface="メイリオ" pitchFamily="50" charset="-128"/>
                <a:cs typeface="メイリオ" pitchFamily="50" charset="-128"/>
              </a:rPr>
              <a:t>年度からの累計で、府では約</a:t>
            </a:r>
            <a:r>
              <a:rPr lang="en-US" altLang="ja-JP" sz="1600" dirty="0" smtClean="0">
                <a:latin typeface="メイリオ" pitchFamily="50" charset="-128"/>
                <a:ea typeface="メイリオ" pitchFamily="50" charset="-128"/>
                <a:cs typeface="メイリオ" pitchFamily="50" charset="-128"/>
              </a:rPr>
              <a:t>177</a:t>
            </a:r>
            <a:r>
              <a:rPr lang="ja-JP" altLang="en-US" sz="1600" dirty="0" smtClean="0">
                <a:latin typeface="メイリオ" pitchFamily="50" charset="-128"/>
                <a:ea typeface="メイリオ" pitchFamily="50" charset="-128"/>
                <a:cs typeface="メイリオ" pitchFamily="50" charset="-128"/>
              </a:rPr>
              <a:t>億円の破たん処理、市では約</a:t>
            </a:r>
            <a:r>
              <a:rPr lang="en-US" altLang="ja-JP" sz="1600" dirty="0" smtClean="0">
                <a:latin typeface="メイリオ" pitchFamily="50" charset="-128"/>
                <a:ea typeface="メイリオ" pitchFamily="50" charset="-128"/>
                <a:cs typeface="メイリオ" pitchFamily="50" charset="-128"/>
              </a:rPr>
              <a:t>1,393</a:t>
            </a:r>
            <a:r>
              <a:rPr lang="ja-JP" altLang="en-US" sz="1600" dirty="0" smtClean="0">
                <a:latin typeface="メイリオ" pitchFamily="50" charset="-128"/>
                <a:ea typeface="メイリオ" pitchFamily="50" charset="-128"/>
                <a:cs typeface="メイリオ" pitchFamily="50" charset="-128"/>
              </a:rPr>
              <a:t>億円の破たん処理と土地信託処理に着手し、着実に負の遺産を整理しつつある。</a:t>
            </a:r>
            <a:r>
              <a:rPr lang="en-US" altLang="ja-JP" sz="1200" baseline="30000" dirty="0" smtClean="0">
                <a:latin typeface="メイリオ" pitchFamily="50" charset="-128"/>
                <a:ea typeface="メイリオ" pitchFamily="50" charset="-128"/>
                <a:cs typeface="メイリオ" pitchFamily="50" charset="-128"/>
              </a:rPr>
              <a:t>※1</a:t>
            </a:r>
            <a:endParaRPr lang="ja-JP" altLang="en-US" sz="1200" baseline="30000" dirty="0" smtClean="0">
              <a:latin typeface="メイリオ" pitchFamily="50" charset="-128"/>
              <a:ea typeface="メイリオ" pitchFamily="50" charset="-128"/>
              <a:cs typeface="メイリオ" pitchFamily="50" charset="-128"/>
            </a:endParaRPr>
          </a:p>
        </p:txBody>
      </p:sp>
      <p:sp>
        <p:nvSpPr>
          <p:cNvPr id="8" name="テキスト ボックス 7"/>
          <p:cNvSpPr txBox="1">
            <a:spLocks noChangeArrowheads="1"/>
          </p:cNvSpPr>
          <p:nvPr/>
        </p:nvSpPr>
        <p:spPr bwMode="auto">
          <a:xfrm>
            <a:off x="467543" y="5747324"/>
            <a:ext cx="8329619" cy="861774"/>
          </a:xfrm>
          <a:prstGeom prst="rect">
            <a:avLst/>
          </a:prstGeom>
          <a:noFill/>
          <a:ln w="9525">
            <a:noFill/>
            <a:miter lim="800000"/>
            <a:headEnd/>
            <a:tailEnd/>
          </a:ln>
        </p:spPr>
        <p:txBody>
          <a:bodyPr wrap="square">
            <a:spAutoFit/>
          </a:bodyPr>
          <a:lstStyle/>
          <a:p>
            <a:r>
              <a:rPr lang="ja-JP" altLang="en-US" sz="1000" dirty="0" smtClean="0">
                <a:latin typeface="HGPｺﾞｼｯｸM" panose="020B0600000000000000" pitchFamily="50" charset="-128"/>
                <a:ea typeface="HGPｺﾞｼｯｸM" panose="020B0600000000000000" pitchFamily="50" charset="-128"/>
              </a:rPr>
              <a:t>（凡例）　●売却　　▲損失補てん　　◆債権放棄</a:t>
            </a:r>
            <a:endParaRPr lang="en-US" altLang="ja-JP" sz="1000" dirty="0" smtClean="0">
              <a:latin typeface="HGPｺﾞｼｯｸM" panose="020B0600000000000000" pitchFamily="50" charset="-128"/>
              <a:ea typeface="HGPｺﾞｼｯｸM" panose="020B0600000000000000" pitchFamily="50" charset="-128"/>
            </a:endParaRPr>
          </a:p>
          <a:p>
            <a:endParaRPr lang="en-US" altLang="ja-JP" sz="1000" dirty="0">
              <a:latin typeface="HGPｺﾞｼｯｸM" panose="020B0600000000000000" pitchFamily="50" charset="-128"/>
              <a:ea typeface="HGPｺﾞｼｯｸM" panose="020B0600000000000000" pitchFamily="50" charset="-128"/>
            </a:endParaRPr>
          </a:p>
          <a:p>
            <a:r>
              <a:rPr lang="en-US" altLang="ja-JP" sz="1000" dirty="0" smtClean="0">
                <a:latin typeface="HGPｺﾞｼｯｸM" panose="020B0600000000000000" pitchFamily="50" charset="-128"/>
                <a:ea typeface="HGPｺﾞｼｯｸM" panose="020B0600000000000000" pitchFamily="50" charset="-128"/>
              </a:rPr>
              <a:t>※</a:t>
            </a:r>
            <a:r>
              <a:rPr lang="en-US" altLang="ja-JP" sz="1000" dirty="0">
                <a:latin typeface="HGPｺﾞｼｯｸM" panose="020B0600000000000000" pitchFamily="50" charset="-128"/>
                <a:ea typeface="HGPｺﾞｼｯｸM" panose="020B0600000000000000" pitchFamily="50" charset="-128"/>
              </a:rPr>
              <a:t>1</a:t>
            </a:r>
            <a:r>
              <a:rPr lang="ja-JP" altLang="en-US" sz="1000" dirty="0">
                <a:latin typeface="HGPｺﾞｼｯｸM" panose="020B0600000000000000" pitchFamily="50" charset="-128"/>
                <a:ea typeface="HGPｺﾞｼｯｸM" panose="020B0600000000000000" pitchFamily="50" charset="-128"/>
              </a:rPr>
              <a:t>　</a:t>
            </a:r>
            <a:r>
              <a:rPr lang="en-US" altLang="ja-JP" sz="1000" dirty="0">
                <a:latin typeface="HGPｺﾞｼｯｸM" panose="020B0600000000000000" pitchFamily="50" charset="-128"/>
                <a:ea typeface="HGPｺﾞｼｯｸM" panose="020B0600000000000000" pitchFamily="50" charset="-128"/>
              </a:rPr>
              <a:t>2014</a:t>
            </a:r>
            <a:r>
              <a:rPr lang="ja-JP" altLang="en-US" sz="1000" dirty="0">
                <a:latin typeface="HGPｺﾞｼｯｸM" panose="020B0600000000000000" pitchFamily="50" charset="-128"/>
                <a:ea typeface="HGPｺﾞｼｯｸM" panose="020B0600000000000000" pitchFamily="50" charset="-128"/>
              </a:rPr>
              <a:t>年</a:t>
            </a:r>
            <a:r>
              <a:rPr lang="en-US" altLang="ja-JP" sz="1000" dirty="0">
                <a:latin typeface="HGPｺﾞｼｯｸM" panose="020B0600000000000000" pitchFamily="50" charset="-128"/>
                <a:ea typeface="HGPｺﾞｼｯｸM" panose="020B0600000000000000" pitchFamily="50" charset="-128"/>
              </a:rPr>
              <a:t>4</a:t>
            </a:r>
            <a:r>
              <a:rPr lang="ja-JP" altLang="en-US" sz="1000" dirty="0">
                <a:latin typeface="HGPｺﾞｼｯｸM" panose="020B0600000000000000" pitchFamily="50" charset="-128"/>
                <a:ea typeface="HGPｺﾞｼｯｸM" panose="020B0600000000000000" pitchFamily="50" charset="-128"/>
              </a:rPr>
              <a:t>月</a:t>
            </a:r>
            <a:r>
              <a:rPr lang="en-US" altLang="ja-JP" sz="1000" dirty="0">
                <a:latin typeface="HGPｺﾞｼｯｸM" panose="020B0600000000000000" pitchFamily="50" charset="-128"/>
                <a:ea typeface="HGPｺﾞｼｯｸM" panose="020B0600000000000000" pitchFamily="50" charset="-128"/>
              </a:rPr>
              <a:t>1</a:t>
            </a:r>
            <a:r>
              <a:rPr lang="ja-JP" altLang="en-US" sz="1000" dirty="0">
                <a:latin typeface="HGPｺﾞｼｯｸM" panose="020B0600000000000000" pitchFamily="50" charset="-128"/>
                <a:ea typeface="HGPｺﾞｼｯｸM" panose="020B0600000000000000" pitchFamily="50" charset="-128"/>
              </a:rPr>
              <a:t>日現在で、今後の「財政リスク」として計上している額は、府</a:t>
            </a:r>
            <a:r>
              <a:rPr lang="en-US" altLang="ja-JP" sz="1000" dirty="0">
                <a:latin typeface="HGPｺﾞｼｯｸM" panose="020B0600000000000000" pitchFamily="50" charset="-128"/>
                <a:ea typeface="HGPｺﾞｼｯｸM" panose="020B0600000000000000" pitchFamily="50" charset="-128"/>
              </a:rPr>
              <a:t>850</a:t>
            </a:r>
            <a:r>
              <a:rPr lang="ja-JP" altLang="en-US" sz="1000" dirty="0">
                <a:latin typeface="HGPｺﾞｼｯｸM" panose="020B0600000000000000" pitchFamily="50" charset="-128"/>
                <a:ea typeface="HGPｺﾞｼｯｸM" panose="020B0600000000000000" pitchFamily="50" charset="-128"/>
              </a:rPr>
              <a:t>億円、市</a:t>
            </a:r>
            <a:r>
              <a:rPr lang="en-US" altLang="ja-JP" sz="1000" dirty="0" smtClean="0">
                <a:latin typeface="HGPｺﾞｼｯｸM" panose="020B0600000000000000" pitchFamily="50" charset="-128"/>
                <a:ea typeface="HGPｺﾞｼｯｸM" panose="020B0600000000000000" pitchFamily="50" charset="-128"/>
              </a:rPr>
              <a:t>2,799</a:t>
            </a:r>
            <a:r>
              <a:rPr lang="ja-JP" altLang="en-US" sz="1000" dirty="0" smtClean="0">
                <a:latin typeface="HGPｺﾞｼｯｸM" panose="020B0600000000000000" pitchFamily="50" charset="-128"/>
                <a:ea typeface="HGPｺﾞｼｯｸM" panose="020B0600000000000000" pitchFamily="50" charset="-128"/>
              </a:rPr>
              <a:t>億円</a:t>
            </a:r>
            <a:endParaRPr lang="en-US" altLang="ja-JP" sz="1000" dirty="0" smtClean="0">
              <a:latin typeface="HGPｺﾞｼｯｸM" panose="020B0600000000000000" pitchFamily="50" charset="-128"/>
              <a:ea typeface="HGPｺﾞｼｯｸM" panose="020B0600000000000000" pitchFamily="50" charset="-128"/>
            </a:endParaRPr>
          </a:p>
          <a:p>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２　ここでいう負債は</a:t>
            </a:r>
            <a:r>
              <a:rPr lang="ja-JP" altLang="en-US" sz="1000" dirty="0">
                <a:latin typeface="HGPｺﾞｼｯｸM" panose="020B0600000000000000" pitchFamily="50" charset="-128"/>
                <a:ea typeface="HGPｺﾞｼｯｸM" panose="020B0600000000000000" pitchFamily="50" charset="-128"/>
              </a:rPr>
              <a:t>、新関西国際空港株式</a:t>
            </a:r>
            <a:r>
              <a:rPr lang="ja-JP" altLang="en-US" sz="1000" dirty="0" smtClean="0">
                <a:latin typeface="HGPｺﾞｼｯｸM" panose="020B0600000000000000" pitchFamily="50" charset="-128"/>
                <a:ea typeface="HGPｺﾞｼｯｸM" panose="020B0600000000000000" pitchFamily="50" charset="-128"/>
              </a:rPr>
              <a:t>会社から運営会社（関西エアポート㈱）へ運営権が移った</a:t>
            </a:r>
            <a:r>
              <a:rPr lang="en-US" altLang="ja-JP" sz="1000" dirty="0" smtClean="0">
                <a:latin typeface="HGPｺﾞｼｯｸM" panose="020B0600000000000000" pitchFamily="50" charset="-128"/>
                <a:ea typeface="HGPｺﾞｼｯｸM" panose="020B0600000000000000" pitchFamily="50" charset="-128"/>
              </a:rPr>
              <a:t>2015</a:t>
            </a:r>
            <a:r>
              <a:rPr lang="ja-JP" altLang="en-US" sz="1000" dirty="0" smtClean="0">
                <a:latin typeface="HGPｺﾞｼｯｸM" panose="020B0600000000000000" pitchFamily="50" charset="-128"/>
                <a:ea typeface="HGPｺﾞｼｯｸM" panose="020B0600000000000000" pitchFamily="50" charset="-128"/>
              </a:rPr>
              <a:t>年時点の負債額であり、この年度に負債が解消</a:t>
            </a:r>
            <a:endParaRPr lang="en-US" altLang="ja-JP" sz="1000" dirty="0" smtClean="0">
              <a:latin typeface="HGPｺﾞｼｯｸM" panose="020B0600000000000000" pitchFamily="50" charset="-128"/>
              <a:ea typeface="HGPｺﾞｼｯｸM" panose="020B0600000000000000" pitchFamily="50" charset="-128"/>
            </a:endParaRPr>
          </a:p>
          <a:p>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されたわけではない。（運営権売却価格は総額約</a:t>
            </a:r>
            <a:r>
              <a:rPr lang="en-US" altLang="ja-JP" sz="1000" dirty="0" smtClean="0">
                <a:latin typeface="HGPｺﾞｼｯｸM" panose="020B0600000000000000" pitchFamily="50" charset="-128"/>
                <a:ea typeface="HGPｺﾞｼｯｸM" panose="020B0600000000000000" pitchFamily="50" charset="-128"/>
              </a:rPr>
              <a:t>2.2</a:t>
            </a:r>
            <a:r>
              <a:rPr lang="ja-JP" altLang="en-US" sz="1000" dirty="0" smtClean="0">
                <a:latin typeface="HGPｺﾞｼｯｸM" panose="020B0600000000000000" pitchFamily="50" charset="-128"/>
                <a:ea typeface="HGPｺﾞｼｯｸM" panose="020B0600000000000000" pitchFamily="50" charset="-128"/>
              </a:rPr>
              <a:t>兆円／</a:t>
            </a:r>
            <a:r>
              <a:rPr lang="en-US" altLang="ja-JP" sz="1000" dirty="0" smtClean="0">
                <a:latin typeface="HGPｺﾞｼｯｸM" panose="020B0600000000000000" pitchFamily="50" charset="-128"/>
                <a:ea typeface="HGPｺﾞｼｯｸM" panose="020B0600000000000000" pitchFamily="50" charset="-128"/>
              </a:rPr>
              <a:t>45</a:t>
            </a:r>
            <a:r>
              <a:rPr lang="ja-JP" altLang="en-US" sz="1000" dirty="0" smtClean="0">
                <a:latin typeface="HGPｺﾞｼｯｸM" panose="020B0600000000000000" pitchFamily="50" charset="-128"/>
                <a:ea typeface="HGPｺﾞｼｯｸM" panose="020B0600000000000000" pitchFamily="50" charset="-128"/>
              </a:rPr>
              <a:t>年）</a:t>
            </a:r>
          </a:p>
        </p:txBody>
      </p:sp>
      <p:sp>
        <p:nvSpPr>
          <p:cNvPr id="7" name="正方形/長方形 6"/>
          <p:cNvSpPr/>
          <p:nvPr/>
        </p:nvSpPr>
        <p:spPr>
          <a:xfrm>
            <a:off x="496891" y="5471646"/>
            <a:ext cx="8398453" cy="261610"/>
          </a:xfrm>
          <a:prstGeom prst="rect">
            <a:avLst/>
          </a:prstGeom>
        </p:spPr>
        <p:txBody>
          <a:bodyPr wrap="none">
            <a:spAutoFit/>
          </a:bodyPr>
          <a:lstStyle/>
          <a:p>
            <a:r>
              <a:rPr lang="ja-JP" altLang="en-US" sz="1100" dirty="0" smtClean="0"/>
              <a:t>出典：大阪の改革を評価する（報告書）　</a:t>
            </a:r>
            <a:r>
              <a:rPr lang="en-US" altLang="ja-JP" sz="1100" dirty="0" smtClean="0"/>
              <a:t>2014</a:t>
            </a:r>
            <a:r>
              <a:rPr lang="ja-JP" altLang="en-US" sz="1100" dirty="0" smtClean="0"/>
              <a:t>年の資料に、</a:t>
            </a:r>
            <a:r>
              <a:rPr lang="en-US" altLang="ja-JP" sz="1100" dirty="0" smtClean="0"/>
              <a:t>2014</a:t>
            </a:r>
            <a:r>
              <a:rPr lang="ja-JP" altLang="en-US" sz="1100" dirty="0" smtClean="0"/>
              <a:t>年のオスカードリーム</a:t>
            </a:r>
            <a:r>
              <a:rPr lang="en-US" altLang="ja-JP" sz="1100" dirty="0" smtClean="0"/>
              <a:t>【</a:t>
            </a:r>
            <a:r>
              <a:rPr lang="ja-JP" altLang="en-US" sz="1100" dirty="0" smtClean="0"/>
              <a:t>和解金等</a:t>
            </a:r>
            <a:r>
              <a:rPr lang="en-US" altLang="ja-JP" sz="1100" dirty="0" smtClean="0"/>
              <a:t>】</a:t>
            </a:r>
            <a:r>
              <a:rPr lang="ja-JP" altLang="en-US" sz="1100" dirty="0" smtClean="0"/>
              <a:t>を追加。関西国際空港欄は別途追加。</a:t>
            </a:r>
            <a:endParaRPr lang="ja-JP" altLang="en-US" sz="1100" dirty="0"/>
          </a:p>
        </p:txBody>
      </p:sp>
      <p:sp>
        <p:nvSpPr>
          <p:cNvPr id="10" name="正方形/長方形 9"/>
          <p:cNvSpPr/>
          <p:nvPr/>
        </p:nvSpPr>
        <p:spPr>
          <a:xfrm>
            <a:off x="222676" y="188640"/>
            <a:ext cx="8640000" cy="5040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第１層　</a:t>
            </a:r>
            <a:r>
              <a:rPr lang="ja-JP" altLang="en-US" dirty="0">
                <a:latin typeface="Meiryo UI" panose="020B0604030504040204" pitchFamily="50" charset="-128"/>
                <a:ea typeface="Meiryo UI" panose="020B0604030504040204" pitchFamily="50" charset="-128"/>
              </a:rPr>
              <a:t>公的事業債務の処理（負の遺産の整理）</a:t>
            </a:r>
          </a:p>
        </p:txBody>
      </p:sp>
      <p:graphicFrame>
        <p:nvGraphicFramePr>
          <p:cNvPr id="2" name="表 1"/>
          <p:cNvGraphicFramePr>
            <a:graphicFrameLocks noGrp="1"/>
          </p:cNvGraphicFramePr>
          <p:nvPr>
            <p:extLst>
              <p:ext uri="{D42A27DB-BD31-4B8C-83A1-F6EECF244321}">
                <p14:modId xmlns:p14="http://schemas.microsoft.com/office/powerpoint/2010/main" val="1883232718"/>
              </p:ext>
            </p:extLst>
          </p:nvPr>
        </p:nvGraphicFramePr>
        <p:xfrm>
          <a:off x="496891" y="1628800"/>
          <a:ext cx="6754496" cy="3763824"/>
        </p:xfrm>
        <a:graphic>
          <a:graphicData uri="http://schemas.openxmlformats.org/drawingml/2006/table">
            <a:tbl>
              <a:tblPr firstRow="1" bandRow="1">
                <a:tableStyleId>{5940675A-B579-460E-94D1-54222C63F5DA}</a:tableStyleId>
              </a:tblPr>
              <a:tblGrid>
                <a:gridCol w="616268"/>
                <a:gridCol w="2318068"/>
                <a:gridCol w="1906905"/>
                <a:gridCol w="1913255"/>
              </a:tblGrid>
              <a:tr h="323376">
                <a:tc rowSpan="2">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h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r>
              <a:tr h="323376">
                <a:tc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破たん処理</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破たん処理</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土地信託処理</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r>
              <a:tr h="323376">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2007</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●ビックステップ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【70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98683">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2008</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●ソーラ新大阪</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●キッズパーク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【110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2009</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WTC</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【424</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2010</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◆土地開発公社</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【175</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98683">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2011</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◆大阪りんくうホテル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【19.5</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◆りんくう国際物流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2012</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◆産業基盤整備協会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【125.3</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2013</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◆道路公社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【286</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2014</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●オスカードリーム　</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【287</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2015</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71159955"/>
              </p:ext>
            </p:extLst>
          </p:nvPr>
        </p:nvGraphicFramePr>
        <p:xfrm>
          <a:off x="7425602" y="1628800"/>
          <a:ext cx="1427480" cy="3763824"/>
        </p:xfrm>
        <a:graphic>
          <a:graphicData uri="http://schemas.openxmlformats.org/drawingml/2006/table">
            <a:tbl>
              <a:tblPr firstRow="1" bandRow="1">
                <a:tableStyleId>{5940675A-B579-460E-94D1-54222C63F5DA}</a:tableStyleId>
              </a:tblPr>
              <a:tblGrid>
                <a:gridCol w="1427480"/>
              </a:tblGrid>
              <a:tr h="323376">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関西国際空港</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r>
              <a:tr h="323376">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運営権売却</a:t>
                      </a:r>
                      <a:endParaRPr kumimoji="1" lang="ja-JP" altLang="en-US" sz="1200" baseline="300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r>
              <a:tr h="323376">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98683">
                <a:tc>
                  <a:txBody>
                    <a:bodyPr/>
                    <a:lstStyle/>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98683">
                <a:tc>
                  <a:txBody>
                    <a:bodyPr/>
                    <a:lstStyle/>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23376">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負債約</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兆円</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aseline="300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100" baseline="300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2" name="テキスト ボックス 11"/>
          <p:cNvSpPr txBox="1"/>
          <p:nvPr/>
        </p:nvSpPr>
        <p:spPr>
          <a:xfrm>
            <a:off x="8455379" y="6488668"/>
            <a:ext cx="683568" cy="338554"/>
          </a:xfrm>
          <a:prstGeom prst="rect">
            <a:avLst/>
          </a:prstGeom>
          <a:noFill/>
        </p:spPr>
        <p:txBody>
          <a:bodyPr wrap="square" rtlCol="0">
            <a:spAutoFit/>
          </a:bodyPr>
          <a:lstStyle/>
          <a:p>
            <a:pPr algn="r"/>
            <a:fld id="{7FE68FCB-9DD5-42DD-8F40-7D759701862B}" type="slidenum">
              <a:rPr kumimoji="1" lang="ja-JP" altLang="en-US" sz="1600" smtClean="0"/>
              <a:pPr algn="r"/>
              <a:t>5</a:t>
            </a:fld>
            <a:endParaRPr kumimoji="1" lang="ja-JP" altLang="en-US" sz="1600" dirty="0"/>
          </a:p>
        </p:txBody>
      </p:sp>
    </p:spTree>
    <p:extLst>
      <p:ext uri="{BB962C8B-B14F-4D97-AF65-F5344CB8AC3E}">
        <p14:creationId xmlns:p14="http://schemas.microsoft.com/office/powerpoint/2010/main" val="1104428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88640"/>
            <a:ext cx="8640000" cy="5040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第</a:t>
            </a:r>
            <a:r>
              <a:rPr lang="ja-JP" altLang="en-US" dirty="0">
                <a:latin typeface="Meiryo UI" panose="020B0604030504040204" pitchFamily="50" charset="-128"/>
                <a:ea typeface="Meiryo UI" panose="020B0604030504040204" pitchFamily="50" charset="-128"/>
              </a:rPr>
              <a:t>２</a:t>
            </a:r>
            <a:r>
              <a:rPr kumimoji="1" lang="ja-JP" altLang="en-US" dirty="0" smtClean="0">
                <a:latin typeface="Meiryo UI" panose="020B0604030504040204" pitchFamily="50" charset="-128"/>
                <a:ea typeface="Meiryo UI" panose="020B0604030504040204" pitchFamily="50" charset="-128"/>
              </a:rPr>
              <a:t>層　</a:t>
            </a:r>
            <a:r>
              <a:rPr lang="ja-JP" altLang="en-US" dirty="0">
                <a:latin typeface="Meiryo UI" panose="020B0604030504040204" pitchFamily="50" charset="-128"/>
                <a:ea typeface="Meiryo UI" panose="020B0604030504040204" pitchFamily="50" charset="-128"/>
              </a:rPr>
              <a:t>交通インフラの充実（ストックの組み換え）</a:t>
            </a:r>
          </a:p>
        </p:txBody>
      </p:sp>
      <p:sp>
        <p:nvSpPr>
          <p:cNvPr id="6" name="正方形/長方形 5"/>
          <p:cNvSpPr/>
          <p:nvPr/>
        </p:nvSpPr>
        <p:spPr>
          <a:xfrm>
            <a:off x="755576" y="6567548"/>
            <a:ext cx="2989921" cy="261610"/>
          </a:xfrm>
          <a:prstGeom prst="rect">
            <a:avLst/>
          </a:prstGeom>
        </p:spPr>
        <p:txBody>
          <a:bodyPr wrap="none">
            <a:spAutoFit/>
          </a:bodyPr>
          <a:lstStyle/>
          <a:p>
            <a:r>
              <a:rPr lang="ja-JP" altLang="en-US" sz="1100" dirty="0" smtClean="0"/>
              <a:t>出典：大阪の改革を評価する（報告書）　</a:t>
            </a:r>
            <a:r>
              <a:rPr lang="en-US" altLang="ja-JP" sz="1100" dirty="0" smtClean="0"/>
              <a:t>2014</a:t>
            </a:r>
            <a:r>
              <a:rPr lang="ja-JP" altLang="en-US" sz="1100" dirty="0" smtClean="0"/>
              <a:t>年</a:t>
            </a:r>
            <a:endParaRPr lang="ja-JP" altLang="en-US" sz="1100" dirty="0"/>
          </a:p>
        </p:txBody>
      </p:sp>
      <p:sp>
        <p:nvSpPr>
          <p:cNvPr id="2" name="正方形/長方形 1"/>
          <p:cNvSpPr/>
          <p:nvPr/>
        </p:nvSpPr>
        <p:spPr>
          <a:xfrm>
            <a:off x="539552" y="780440"/>
            <a:ext cx="7987761" cy="738664"/>
          </a:xfrm>
          <a:prstGeom prst="rect">
            <a:avLst/>
          </a:prstGeom>
        </p:spPr>
        <p:txBody>
          <a:bodyPr wrap="square">
            <a:spAutoFit/>
          </a:bodyPr>
          <a:lstStyle/>
          <a:p>
            <a:pPr lvl="0">
              <a:spcBef>
                <a:spcPts val="1200"/>
              </a:spcBef>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都市開発（</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OTK</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）や大阪空港ターミナルビル（</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OAT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）の株式売却による、北大阪急行や大阪モノレールの延伸等の計画や、ハイウェイオーソリティ構想など、凍結していた鉄道網・道路網のプロジェクトの再始動に目途。</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8455379" y="6488668"/>
            <a:ext cx="683568" cy="338554"/>
          </a:xfrm>
          <a:prstGeom prst="rect">
            <a:avLst/>
          </a:prstGeom>
          <a:noFill/>
        </p:spPr>
        <p:txBody>
          <a:bodyPr wrap="square" rtlCol="0">
            <a:spAutoFit/>
          </a:bodyPr>
          <a:lstStyle/>
          <a:p>
            <a:pPr algn="r"/>
            <a:fld id="{7FE68FCB-9DD5-42DD-8F40-7D759701862B}" type="slidenum">
              <a:rPr kumimoji="1" lang="ja-JP" altLang="en-US" sz="1600" smtClean="0"/>
              <a:pPr algn="r"/>
              <a:t>6</a:t>
            </a:fld>
            <a:endParaRPr kumimoji="1" lang="ja-JP" altLang="en-US" sz="1600" dirty="0"/>
          </a:p>
        </p:txBody>
      </p:sp>
      <p:sp>
        <p:nvSpPr>
          <p:cNvPr id="7" name="正方形/長方形 6"/>
          <p:cNvSpPr/>
          <p:nvPr/>
        </p:nvSpPr>
        <p:spPr>
          <a:xfrm>
            <a:off x="611559" y="1589444"/>
            <a:ext cx="8410881" cy="29196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11559" y="3861049"/>
            <a:ext cx="2996649" cy="26276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5220072" y="1772816"/>
            <a:ext cx="3577091" cy="2592288"/>
          </a:xfrm>
          <a:prstGeom prst="rect">
            <a:avLst/>
          </a:prstGeom>
          <a:solidFill>
            <a:schemeClr val="bg1"/>
          </a:solidFill>
          <a:ln w="12700">
            <a:solidFill>
              <a:schemeClr val="tx1"/>
            </a:solidFill>
          </a:ln>
        </p:spPr>
        <p:txBody>
          <a:bodyPr vert="horz" lIns="36000" tIns="36000" rIns="36000" bIns="3600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＜鉄道＞</a:t>
            </a:r>
          </a:p>
          <a:p>
            <a:pPr marL="0" indent="0">
              <a:spcBef>
                <a:spcPts val="0"/>
              </a:spcBef>
              <a:buNone/>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◆戦略４</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路線</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整備着手</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へ</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31775" indent="-231775">
              <a:spcBef>
                <a:spcPts val="0"/>
              </a:spcBef>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月大阪府「公共交通戦略」で戦略４路線位置づけ：北大阪急行延伸、大阪モノレール延伸、なにわ筋線、西梅田十三新大阪連絡線</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300"/>
              </a:spcBef>
              <a:buNone/>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・北大阪急行延伸基本合意</a:t>
            </a:r>
          </a:p>
          <a:p>
            <a:pPr marL="85725" indent="-85725">
              <a:spcBef>
                <a:spcPts val="0"/>
              </a:spcBef>
              <a:buNone/>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整備費</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600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（うち府負担分（上限</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spcBef>
                <a:spcPts val="0"/>
              </a:spcBef>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見込み</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・大阪モノレール延伸を検討</a:t>
            </a:r>
          </a:p>
          <a:p>
            <a:pPr marL="0" indent="0">
              <a:spcBef>
                <a:spcPts val="0"/>
              </a:spcBef>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整備費</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1050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億円の見込み</a:t>
            </a:r>
          </a:p>
          <a:p>
            <a:pPr marL="0" indent="0">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公共施設等整備基金活用を検討</a:t>
            </a:r>
          </a:p>
        </p:txBody>
      </p:sp>
      <p:sp>
        <p:nvSpPr>
          <p:cNvPr id="12" name="右矢印 11"/>
          <p:cNvSpPr/>
          <p:nvPr/>
        </p:nvSpPr>
        <p:spPr>
          <a:xfrm>
            <a:off x="4892851" y="2492896"/>
            <a:ext cx="255213" cy="9361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ー 2"/>
          <p:cNvSpPr txBox="1">
            <a:spLocks/>
          </p:cNvSpPr>
          <p:nvPr/>
        </p:nvSpPr>
        <p:spPr>
          <a:xfrm>
            <a:off x="5220072" y="4987970"/>
            <a:ext cx="3594124" cy="1752541"/>
          </a:xfrm>
          <a:prstGeom prst="rect">
            <a:avLst/>
          </a:prstGeom>
          <a:ln w="9525">
            <a:solidFill>
              <a:schemeClr val="tx1"/>
            </a:solidFill>
            <a:prstDash val="dash"/>
          </a:ln>
        </p:spPr>
        <p:txBody>
          <a:bodyPr vert="horz" lIns="36000" tIns="36000" rIns="36000" bIns="3600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buNone/>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4355976" y="1794056"/>
            <a:ext cx="432000" cy="48753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HGPｺﾞｼｯｸM" panose="020B0600000000000000" pitchFamily="50" charset="-128"/>
                <a:ea typeface="HGPｺﾞｼｯｸM" panose="020B0600000000000000" pitchFamily="50" charset="-128"/>
              </a:rPr>
              <a:t>公共施設等整備基金に積立て</a:t>
            </a:r>
            <a:endParaRPr kumimoji="1" lang="ja-JP" altLang="en-US" b="1" dirty="0">
              <a:solidFill>
                <a:schemeClr val="tx1"/>
              </a:solidFill>
              <a:latin typeface="HGPｺﾞｼｯｸM" panose="020B0600000000000000" pitchFamily="50" charset="-128"/>
              <a:ea typeface="HGPｺﾞｼｯｸM" panose="020B0600000000000000" pitchFamily="50" charset="-128"/>
            </a:endParaRPr>
          </a:p>
        </p:txBody>
      </p:sp>
      <p:sp>
        <p:nvSpPr>
          <p:cNvPr id="15" name="加算記号 14"/>
          <p:cNvSpPr/>
          <p:nvPr/>
        </p:nvSpPr>
        <p:spPr>
          <a:xfrm>
            <a:off x="6804248" y="4509120"/>
            <a:ext cx="471071" cy="420539"/>
          </a:xfrm>
          <a:prstGeom prst="mathPl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6" name="コンテンツ プレースホルダー 2"/>
          <p:cNvSpPr txBox="1">
            <a:spLocks/>
          </p:cNvSpPr>
          <p:nvPr/>
        </p:nvSpPr>
        <p:spPr>
          <a:xfrm>
            <a:off x="755576" y="1772815"/>
            <a:ext cx="2592288" cy="2088233"/>
          </a:xfrm>
          <a:prstGeom prst="rect">
            <a:avLst/>
          </a:prstGeom>
          <a:solidFill>
            <a:schemeClr val="bg1"/>
          </a:solidFill>
          <a:ln w="12700">
            <a:solidFill>
              <a:schemeClr val="tx1"/>
            </a:solidFill>
          </a:ln>
        </p:spPr>
        <p:txBody>
          <a:bodyPr vert="horz" lIns="36000" tIns="36000" rIns="36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82563" indent="-182563"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＜鉄道＞</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lgn="l">
              <a:spcBef>
                <a:spcPts val="600"/>
              </a:spcBef>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○大阪府都市開発（</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OTK</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4763" algn="l">
              <a:spcBef>
                <a:spcPts val="600"/>
              </a:spcBef>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367.5</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4763" algn="l">
              <a:spcBef>
                <a:spcPts val="600"/>
              </a:spcBef>
            </a:pPr>
            <a:endPar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4763" algn="l">
              <a:spcBef>
                <a:spcPts val="600"/>
              </a:spcBef>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黒字の第三セクターの株を売却</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4763" algn="l">
              <a:spcBef>
                <a:spcPts val="600"/>
              </a:spcBef>
            </a:pP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755576" y="6093296"/>
            <a:ext cx="2592288" cy="307777"/>
          </a:xfrm>
          <a:prstGeom prst="rect">
            <a:avLst/>
          </a:prstGeom>
          <a:solidFill>
            <a:schemeClr val="bg1"/>
          </a:solidFill>
          <a:ln>
            <a:solidFill>
              <a:schemeClr val="tx1"/>
            </a:solidFill>
          </a:ln>
        </p:spPr>
        <p:txBody>
          <a:bodyPr wrap="square" rtlCol="0">
            <a:spAutoFit/>
          </a:bodyPr>
          <a:lstStyle/>
          <a:p>
            <a:pPr algn="ctr"/>
            <a:r>
              <a:rPr kumimoji="1" lang="ja-JP" altLang="en-US" sz="1400" b="1" u="sng" dirty="0" smtClean="0">
                <a:latin typeface="HGPｺﾞｼｯｸM" panose="020B0600000000000000" pitchFamily="50" charset="-128"/>
                <a:ea typeface="HGPｺﾞｼｯｸM" panose="020B0600000000000000" pitchFamily="50" charset="-128"/>
              </a:rPr>
              <a:t>府・市分　合計　</a:t>
            </a:r>
            <a:r>
              <a:rPr lang="ja-JP" altLang="en-US" sz="1400" b="1" u="sng" dirty="0" smtClean="0">
                <a:latin typeface="HGPｺﾞｼｯｸM" panose="020B0600000000000000" pitchFamily="50" charset="-128"/>
                <a:ea typeface="HGPｺﾞｼｯｸM" panose="020B0600000000000000" pitchFamily="50" charset="-128"/>
              </a:rPr>
              <a:t>４７８．９億</a:t>
            </a:r>
            <a:r>
              <a:rPr kumimoji="1" lang="ja-JP" altLang="en-US" sz="1400" b="1" u="sng" dirty="0" smtClean="0">
                <a:latin typeface="HGPｺﾞｼｯｸM" panose="020B0600000000000000" pitchFamily="50" charset="-128"/>
                <a:ea typeface="HGPｺﾞｼｯｸM" panose="020B0600000000000000" pitchFamily="50" charset="-128"/>
              </a:rPr>
              <a:t>円</a:t>
            </a:r>
            <a:endParaRPr kumimoji="1" lang="ja-JP" altLang="en-US" sz="1400" b="1" u="sng" dirty="0">
              <a:latin typeface="HGPｺﾞｼｯｸM" panose="020B0600000000000000" pitchFamily="50" charset="-128"/>
              <a:ea typeface="HGPｺﾞｼｯｸM" panose="020B0600000000000000" pitchFamily="50" charset="-128"/>
            </a:endParaRPr>
          </a:p>
        </p:txBody>
      </p:sp>
      <p:sp>
        <p:nvSpPr>
          <p:cNvPr id="18" name="コンテンツ プレースホルダー 2"/>
          <p:cNvSpPr txBox="1">
            <a:spLocks/>
          </p:cNvSpPr>
          <p:nvPr/>
        </p:nvSpPr>
        <p:spPr>
          <a:xfrm>
            <a:off x="755576" y="4077072"/>
            <a:ext cx="2592288" cy="1913493"/>
          </a:xfrm>
          <a:prstGeom prst="rect">
            <a:avLst/>
          </a:prstGeom>
          <a:solidFill>
            <a:schemeClr val="bg1"/>
          </a:solidFill>
          <a:ln w="12700">
            <a:solidFill>
              <a:schemeClr val="tx1"/>
            </a:solidFill>
          </a:ln>
        </p:spPr>
        <p:txBody>
          <a:bodyPr vert="horz" lIns="36000" tIns="36000" rIns="36000" bIns="3600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buNone/>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＜空港＞</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lvl="0" indent="-177800">
              <a:buNone/>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○大阪空港ターミナルビル</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lvl="0" indent="-177800">
              <a:buNone/>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OAT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（売却額総額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278</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457200">
              <a:buNone/>
            </a:pP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45720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・黒字の第三セクターの株を売却</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7813" lvl="0" indent="-555625">
              <a:spcBef>
                <a:spcPts val="0"/>
              </a:spcBef>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7813" lvl="0" indent="-555625">
              <a:spcBef>
                <a:spcPts val="0"/>
              </a:spcBef>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・府・市保有分は各約</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55.6</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7813" lvl="0" indent="-555625">
              <a:spcBef>
                <a:spcPts val="0"/>
              </a:spcBef>
              <a:buNone/>
            </a:pPr>
            <a:endParaRPr lang="en-US" altLang="ja-JP" sz="500" dirty="0">
              <a:latin typeface="メイリオ" panose="020B0604030504040204" pitchFamily="50" charset="-128"/>
              <a:ea typeface="メイリオ" panose="020B0604030504040204" pitchFamily="50" charset="-128"/>
              <a:cs typeface="メイリオ" panose="020B0604030504040204" pitchFamily="50" charset="-128"/>
            </a:endParaRPr>
          </a:p>
          <a:p>
            <a:pPr marL="277813" lvl="0" indent="-555625">
              <a:spcBef>
                <a:spcPts val="0"/>
              </a:spcBef>
              <a:buNone/>
            </a:pP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右矢印 18"/>
          <p:cNvSpPr/>
          <p:nvPr/>
        </p:nvSpPr>
        <p:spPr>
          <a:xfrm>
            <a:off x="3419872" y="1916832"/>
            <a:ext cx="877840" cy="2304256"/>
          </a:xfrm>
          <a:prstGeom prst="rightArrow">
            <a:avLst>
              <a:gd name="adj1" fmla="val 65406"/>
              <a:gd name="adj2" fmla="val 2717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3347864" y="2440145"/>
            <a:ext cx="924871" cy="1348895"/>
          </a:xfrm>
          <a:prstGeom prst="rect">
            <a:avLst/>
          </a:prstGeom>
          <a:noFill/>
        </p:spPr>
        <p:txBody>
          <a:bodyPr wrap="square" rtlCol="0">
            <a:noAutofit/>
          </a:bodyPr>
          <a:lstStyle/>
          <a:p>
            <a:r>
              <a:rPr lang="ja-JP" altLang="en-US" sz="1400" dirty="0" smtClean="0">
                <a:latin typeface="HGPｺﾞｼｯｸM" panose="020B0600000000000000" pitchFamily="50" charset="-128"/>
                <a:ea typeface="HGPｺﾞｼｯｸM" panose="020B0600000000000000" pitchFamily="50" charset="-128"/>
              </a:rPr>
              <a:t>府保有分株売却額</a:t>
            </a:r>
            <a:r>
              <a:rPr kumimoji="1" lang="ja-JP" altLang="en-US" sz="1400" dirty="0" smtClean="0">
                <a:latin typeface="HGPｺﾞｼｯｸM" panose="020B0600000000000000" pitchFamily="50" charset="-128"/>
                <a:ea typeface="HGPｺﾞｼｯｸM" panose="020B0600000000000000" pitchFamily="50" charset="-128"/>
              </a:rPr>
              <a:t>合計</a:t>
            </a:r>
            <a:r>
              <a:rPr lang="ja-JP" altLang="en-US" sz="1400" dirty="0" smtClean="0">
                <a:latin typeface="HGPｺﾞｼｯｸM" panose="020B0600000000000000" pitchFamily="50" charset="-128"/>
                <a:ea typeface="HGPｺﾞｼｯｸM" panose="020B0600000000000000" pitchFamily="50" charset="-128"/>
              </a:rPr>
              <a:t>　</a:t>
            </a:r>
            <a:r>
              <a:rPr kumimoji="1" lang="ja-JP" altLang="en-US" sz="1400" dirty="0" smtClean="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４２３．１</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dirty="0" smtClean="0">
                <a:latin typeface="HGPｺﾞｼｯｸM" panose="020B0600000000000000" pitchFamily="50" charset="-128"/>
                <a:ea typeface="HGPｺﾞｼｯｸM" panose="020B0600000000000000" pitchFamily="50" charset="-128"/>
              </a:rPr>
              <a:t>億</a:t>
            </a:r>
            <a:r>
              <a:rPr kumimoji="1" lang="ja-JP" altLang="en-US" sz="1400" dirty="0" smtClean="0">
                <a:latin typeface="HGPｺﾞｼｯｸM" panose="020B0600000000000000" pitchFamily="50" charset="-128"/>
                <a:ea typeface="HGPｺﾞｼｯｸM" panose="020B0600000000000000" pitchFamily="50" charset="-128"/>
              </a:rPr>
              <a:t>円</a:t>
            </a:r>
            <a:endParaRPr kumimoji="1" lang="ja-JP" altLang="en-US" sz="1400" dirty="0">
              <a:latin typeface="HGPｺﾞｼｯｸM" panose="020B0600000000000000" pitchFamily="50" charset="-128"/>
              <a:ea typeface="HGPｺﾞｼｯｸM" panose="020B0600000000000000" pitchFamily="50" charset="-128"/>
            </a:endParaRPr>
          </a:p>
        </p:txBody>
      </p:sp>
      <p:sp>
        <p:nvSpPr>
          <p:cNvPr id="21" name="正方形/長方形 20"/>
          <p:cNvSpPr/>
          <p:nvPr/>
        </p:nvSpPr>
        <p:spPr>
          <a:xfrm>
            <a:off x="5263944" y="4996914"/>
            <a:ext cx="3636000" cy="1673141"/>
          </a:xfrm>
          <a:prstGeom prst="rect">
            <a:avLst/>
          </a:prstGeom>
        </p:spPr>
        <p:txBody>
          <a:bodyPr wrap="square" lIns="36000" tIns="36000" rIns="36000" bIns="36000">
            <a:spAutoFit/>
          </a:bodyPr>
          <a:lstStyle/>
          <a:p>
            <a:pPr lvl="0"/>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空港</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&gt;</a:t>
            </a:r>
          </a:p>
          <a:p>
            <a:pPr lvl="0"/>
            <a:r>
              <a:rPr lang="ja-JP" altLang="en-US"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◆関空＋伊丹の運営権売却</a:t>
            </a:r>
            <a:r>
              <a:rPr lang="ja-JP" altLang="en-US" sz="11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コンセッション</a:t>
            </a:r>
            <a:r>
              <a:rPr lang="ja-JP" altLang="en-US" sz="1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）へ</a:t>
            </a:r>
            <a:endParaRPr lang="en-US" altLang="ja-JP" sz="14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巨額の債務（約</a:t>
            </a:r>
            <a:r>
              <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兆円）の解消</a:t>
            </a: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lvl="0" indent="-92075"/>
            <a:endParaRPr lang="en-US" altLang="ja-JP" sz="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lvl="0" indent="-92075"/>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特区制度を活用した機能強化</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、関西</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産業</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lvl="0" indent="-92075"/>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国際</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競争力強化</a:t>
            </a: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lvl="0" indent="-92075"/>
            <a:endParaRPr lang="en-US" altLang="ja-JP" sz="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lvl="0" indent="-92075"/>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政府補給金からの脱却、自立</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運営をめざす</a:t>
            </a: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60742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266548" y="90164"/>
            <a:ext cx="8640000" cy="5040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第</a:t>
            </a:r>
            <a:r>
              <a:rPr lang="ja-JP" altLang="en-US" dirty="0">
                <a:latin typeface="Meiryo UI" panose="020B0604030504040204" pitchFamily="50" charset="-128"/>
                <a:ea typeface="Meiryo UI" panose="020B0604030504040204" pitchFamily="50" charset="-128"/>
              </a:rPr>
              <a:t>３</a:t>
            </a:r>
            <a:r>
              <a:rPr kumimoji="1" lang="ja-JP" altLang="en-US" dirty="0" smtClean="0">
                <a:latin typeface="Meiryo UI" panose="020B0604030504040204" pitchFamily="50" charset="-128"/>
                <a:ea typeface="Meiryo UI" panose="020B0604030504040204" pitchFamily="50" charset="-128"/>
              </a:rPr>
              <a:t>層　規制緩和／特区</a:t>
            </a:r>
            <a:r>
              <a:rPr lang="ja-JP" altLang="en-US" dirty="0" smtClean="0">
                <a:latin typeface="Meiryo UI" panose="020B0604030504040204" pitchFamily="50" charset="-128"/>
                <a:ea typeface="Meiryo UI" panose="020B0604030504040204" pitchFamily="50" charset="-128"/>
              </a:rPr>
              <a:t>（ソフトインフラ）</a:t>
            </a:r>
            <a:endParaRPr lang="ja-JP" altLang="en-US" dirty="0">
              <a:latin typeface="Meiryo UI" panose="020B0604030504040204" pitchFamily="50" charset="-128"/>
              <a:ea typeface="Meiryo UI" panose="020B0604030504040204" pitchFamily="50" charset="-128"/>
            </a:endParaRPr>
          </a:p>
        </p:txBody>
      </p:sp>
      <p:graphicFrame>
        <p:nvGraphicFramePr>
          <p:cNvPr id="8" name="コンテンツ プレースホルダー 11"/>
          <p:cNvGraphicFramePr>
            <a:graphicFrameLocks noGrp="1"/>
          </p:cNvGraphicFramePr>
          <p:nvPr>
            <p:ph idx="1"/>
            <p:extLst>
              <p:ext uri="{D42A27DB-BD31-4B8C-83A1-F6EECF244321}">
                <p14:modId xmlns:p14="http://schemas.microsoft.com/office/powerpoint/2010/main" val="3787705645"/>
              </p:ext>
            </p:extLst>
          </p:nvPr>
        </p:nvGraphicFramePr>
        <p:xfrm>
          <a:off x="262642" y="2618464"/>
          <a:ext cx="8773854" cy="3489044"/>
        </p:xfrm>
        <a:graphic>
          <a:graphicData uri="http://schemas.openxmlformats.org/drawingml/2006/table">
            <a:tbl>
              <a:tblPr firstRow="1" bandRow="1">
                <a:tableStyleId>{5940675A-B579-460E-94D1-54222C63F5DA}</a:tableStyleId>
              </a:tblPr>
              <a:tblGrid>
                <a:gridCol w="420926"/>
                <a:gridCol w="1872208"/>
                <a:gridCol w="3283268"/>
                <a:gridCol w="360040"/>
                <a:gridCol w="2837412"/>
              </a:tblGrid>
              <a:tr h="246047">
                <a:tc gridSpan="2">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特区の種類</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20000"/>
                        <a:lumOff val="80000"/>
                      </a:schemeClr>
                    </a:solidFill>
                  </a:tcPr>
                </a:tc>
                <a:tc hMerge="1">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20000"/>
                        <a:lumOff val="80000"/>
                      </a:schemeClr>
                    </a:solid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申請内容（例）</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20000"/>
                        <a:lumOff val="80000"/>
                      </a:schemeClr>
                    </a:solidFill>
                  </a:tcPr>
                </a:tc>
                <a:tc rowSpan="4">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mpd="sng">
                      <a:noFill/>
                    </a:lnT>
                    <a:lnB w="12700" cmpd="sng">
                      <a:noFill/>
                    </a:lnB>
                    <a:noFill/>
                  </a:tcPr>
                </a:tc>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何ができるようになったか</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20000"/>
                        <a:lumOff val="80000"/>
                      </a:schemeClr>
                    </a:solidFill>
                  </a:tcPr>
                </a:tc>
              </a:tr>
              <a:tr h="1163527">
                <a:tc rowSpan="2">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総合特区</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国際戦略総合特区</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大阪府市及び</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他</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府県</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関西イノベーション国際戦略</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総合特区</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１．ライフ分野</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PMDA-WEST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機能・治験センター機能の創設</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・海外展開に向けた関空の基盤強化　等</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２．グリーン</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・バッテリー戦略研究センター機能の整備</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３．インフラ・共通</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機能強化と海外プロモーション</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pPr marL="182563" indent="-182563"/>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関西支部の設置実現</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・空港サービスの向上</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医薬品輸出入手続の電子化　等</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・特区への投資総額は約</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631</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（見込を含む）</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特区の実効性を高めるため、地方の独自取組みとして、府市で</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地方税最大ゼロ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を実現</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9071">
                <a:tc vMerge="1">
                  <a:txBody>
                    <a:bodyPr/>
                    <a:lstStyle/>
                    <a:p>
                      <a:endParaRPr kumimoji="1" lang="ja-JP" altLang="en-US"/>
                    </a:p>
                  </a:txBody>
                  <a:tcPr/>
                </a:tc>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地域活性化総合特区</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１．訪日外国人へのホスピタリティ</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・通訳案内士法の特例</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・特区自治体が研修で質等を確保することにより、</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総合特区案内士を確保</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591664">
                <a:tc gridSpan="2">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a:t>
                      </a:r>
                      <a:r>
                        <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１．健康医療産業の創出</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・免疫・再生医療等の未来医療産業化国際展開拠点</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２．世界と戦える国際都市プロジェクト</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・民主導による都市空間構造改革</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３．環境・エネルギープロジェクト</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４．物流インフラ強化</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・関空ｸﾞﾛｰﾊﾞﾙｻﾌﾟﾗｲﾁｪｰﾝﾌﾟﾛｼﾞｪｸﾄ</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５．公設民営学校の実現</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６．チャレンジ特区（</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労働法制の適用緩和）</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a:p>
                  </a:txBody>
                  <a:tcPr/>
                </a:tc>
                <a:tc>
                  <a:txBody>
                    <a:bodyPr/>
                    <a:lstStyle/>
                    <a:p>
                      <a:pPr marL="92075" indent="-92075"/>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・府市の提案は大胆かつ具体的と評価を受け、大阪府域全域指定獲得</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・医療イノベーション分野</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保険外併用療養の特例</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革新的医療機器の開発～承認迅速化</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・チャレンジ人材、ビジネス環境整備</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特区民泊の創設</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家事支援外国人支援受入</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9" name="テキスト ボックス 8"/>
          <p:cNvSpPr txBox="1"/>
          <p:nvPr/>
        </p:nvSpPr>
        <p:spPr>
          <a:xfrm>
            <a:off x="8455379" y="6488668"/>
            <a:ext cx="683568" cy="338554"/>
          </a:xfrm>
          <a:prstGeom prst="rect">
            <a:avLst/>
          </a:prstGeom>
          <a:noFill/>
        </p:spPr>
        <p:txBody>
          <a:bodyPr wrap="square" rtlCol="0">
            <a:spAutoFit/>
          </a:bodyPr>
          <a:lstStyle/>
          <a:p>
            <a:pPr algn="r"/>
            <a:fld id="{7FE68FCB-9DD5-42DD-8F40-7D759701862B}" type="slidenum">
              <a:rPr kumimoji="1" lang="ja-JP" altLang="en-US" sz="1600" smtClean="0"/>
              <a:pPr algn="r"/>
              <a:t>7</a:t>
            </a:fld>
            <a:endParaRPr kumimoji="1" lang="ja-JP" altLang="en-US" sz="1600" dirty="0"/>
          </a:p>
        </p:txBody>
      </p:sp>
      <p:sp>
        <p:nvSpPr>
          <p:cNvPr id="10" name="二等辺三角形 9"/>
          <p:cNvSpPr/>
          <p:nvPr/>
        </p:nvSpPr>
        <p:spPr>
          <a:xfrm rot="5400000">
            <a:off x="4256017" y="4321440"/>
            <a:ext cx="3528000" cy="21600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07222" y="6135459"/>
            <a:ext cx="8617651" cy="754053"/>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総合特区</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新成長戦略」実現の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ため制度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で、主要産業の国際競争力強化を目指す「国際戦略総合特</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区」と地域資源を</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資源を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生かす「地域活性化総合特区」が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ある（民主党政権時に創設）</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国家戦略特区</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地域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を限定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した規制</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緩和や税制面の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優遇する特区制度。医療</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や雇用、農業など計六分野で規制の特例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認められ、いわゆる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アベノミクスの“第三の矢”と呼ばれる成長戦略の中核</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022612" y="647064"/>
            <a:ext cx="7365812" cy="307777"/>
          </a:xfrm>
          <a:prstGeom prst="rect">
            <a:avLst/>
          </a:prstGeom>
        </p:spPr>
        <p:txBody>
          <a:bodyPr wrap="square">
            <a:spAutoFit/>
          </a:bodyPr>
          <a:lstStyle/>
          <a:p>
            <a:pPr lvl="0">
              <a:spcBef>
                <a:spcPts val="1200"/>
              </a:spcBef>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大阪はビジネスを呼び込み、インバウンド</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訪れてもらうための様々な特区を実現。</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0172" y="1001404"/>
            <a:ext cx="4860032" cy="1572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曲折矢印 1"/>
          <p:cNvSpPr/>
          <p:nvPr/>
        </p:nvSpPr>
        <p:spPr>
          <a:xfrm>
            <a:off x="379523" y="1529191"/>
            <a:ext cx="648349" cy="1512168"/>
          </a:xfrm>
          <a:prstGeom prst="ben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5852408" y="1094940"/>
            <a:ext cx="3054140" cy="1377300"/>
          </a:xfrm>
          <a:prstGeom prst="rect">
            <a:avLst/>
          </a:prstGeom>
          <a:noFill/>
        </p:spPr>
        <p:txBody>
          <a:bodyPr wrap="square" rtlCol="0">
            <a:spAutoFit/>
          </a:bodyPr>
          <a:lstStyle/>
          <a:p>
            <a:pPr marL="171450" indent="-171450">
              <a:buFont typeface="Arial" panose="020B0604020202020204" pitchFamily="34" charset="0"/>
              <a:buChar cha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特区で掲げた目標達成に向けて国の認定を受け推進する「認定プロジェクト」は、現在、ライフ分野で３３、グリーン・エネルギー分野で８、両分野共通のインフラ整備関連で５の、合計４６。</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特区認定を受けている他の６地域の中で突出。</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2014</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月の府市の改革評価時点</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65028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521681782"/>
              </p:ext>
            </p:extLst>
          </p:nvPr>
        </p:nvGraphicFramePr>
        <p:xfrm>
          <a:off x="670112" y="1430555"/>
          <a:ext cx="7934336" cy="5252873"/>
        </p:xfrm>
        <a:graphic>
          <a:graphicData uri="http://schemas.openxmlformats.org/drawingml/2006/table">
            <a:tbl>
              <a:tblPr firstRow="1" bandRow="1">
                <a:tableStyleId>{5940675A-B579-460E-94D1-54222C63F5DA}</a:tableStyleId>
              </a:tblPr>
              <a:tblGrid>
                <a:gridCol w="1174079"/>
                <a:gridCol w="436576"/>
                <a:gridCol w="2963479"/>
                <a:gridCol w="3360202"/>
              </a:tblGrid>
              <a:tr h="320397">
                <a:tc gridSpan="2">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基盤公共機能</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h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最適化の方針等</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取り組み／検討状況</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r>
              <a:tr h="381062">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地方衛生</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研究所</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地方独立行政法人の共同設置による統合と施設の一元化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月の法人設立を目指す</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36231">
                <a:tc rowSpan="2">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下水道</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lnB w="12700" cap="flat" cmpd="sng" algn="ctr">
                      <a:solidFill>
                        <a:schemeClr val="tx1"/>
                      </a:solidFill>
                      <a:prstDash val="dash"/>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上下分離方式によるコンセッションの導入</a:t>
                      </a:r>
                    </a:p>
                  </a:txBody>
                  <a:tcPr anchor="ctr">
                    <a:lnB w="12700" cap="flat" cmpd="sng" algn="ctr">
                      <a:solidFill>
                        <a:schemeClr val="tx1"/>
                      </a:solidFill>
                      <a:prstDash val="dash"/>
                      <a:round/>
                      <a:headEnd type="none" w="med" len="med"/>
                      <a:tailEnd type="none" w="med" len="med"/>
                    </a:lnB>
                  </a:tcP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月新会社設立。</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月業務開始予定。</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年コンセッション導入を目指す</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dash"/>
                      <a:round/>
                      <a:headEnd type="none" w="med" len="med"/>
                      <a:tailEnd type="none" w="med" len="med"/>
                    </a:lnB>
                  </a:tcPr>
                </a:tc>
              </a:tr>
              <a:tr h="224154">
                <a:tc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流域下水道の最適化の検討</a:t>
                      </a:r>
                    </a:p>
                  </a:txBody>
                  <a:tcPr anchor="ctr">
                    <a:lnT w="12700" cap="flat" cmpd="sng" algn="ctr">
                      <a:solidFill>
                        <a:schemeClr val="tx1"/>
                      </a:solidFill>
                      <a:prstDash val="dash"/>
                      <a:round/>
                      <a:headEnd type="none" w="med" len="med"/>
                      <a:tailEnd type="none" w="med" len="med"/>
                    </a:lnT>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経営戦略検討懇話会を設置、検討</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H28.2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dash"/>
                      <a:round/>
                      <a:headEnd type="none" w="med" len="med"/>
                      <a:tailEnd type="none" w="med" len="med"/>
                    </a:lnT>
                  </a:tcPr>
                </a:tc>
              </a:tr>
              <a:tr h="336231">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水道</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上下分離方式によるコンセッションの導入</a:t>
                      </a: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％出資による運営会社を設立し、</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年度の業務開始を目指す</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1062">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消防</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・大規模災害への対応（ﾊｲﾊﾟｰﾚｽｷｭｰ等）</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・通常消防力の最適化の促進</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月に消防学校の一体的運用を開始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1062">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港湾</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p>
                  </a:txBody>
                  <a:tcPr anchor="ctr"/>
                </a:tc>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年度の府市港湾委員会の共同設置を目指す（第１ステップ　大阪府市の港湾管理の一元化）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413990">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一般廃棄物</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・収集業務の民間化（非公務員化）</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・焼却処理の民間活用の拡大・推進</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焼却処理の大阪市・八尾市・松原市一部事務</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組合化</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～事業開始）</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1062">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病院</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府市病院を一体的に運営</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月に市民病院を地方独立行政法人化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3118">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市場</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大阪市市場を指定管理制度に移行</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（大阪府市場は指定管理導入済）</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年度の進捗状況を踏まえて、指定管理者制度導入を検討</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3118">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地下鉄</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％出資の株式会社化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年度までの民営化を目指す</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3118">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バス</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dash"/>
                      <a:round/>
                      <a:headEnd type="none" w="med" len="med"/>
                      <a:tailEnd type="none" w="med" len="med"/>
                    </a:lnR>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dash"/>
                      <a:round/>
                      <a:headEnd type="none" w="med" len="med"/>
                      <a:tailEnd type="none" w="med" len="med"/>
                    </a:ln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大阪シティバス㈱ への一括譲渡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年度までの民営化を目指す</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6" name="正方形/長方形 5"/>
          <p:cNvSpPr/>
          <p:nvPr/>
        </p:nvSpPr>
        <p:spPr>
          <a:xfrm>
            <a:off x="252480" y="132368"/>
            <a:ext cx="8640000" cy="5040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第</a:t>
            </a:r>
            <a:r>
              <a:rPr lang="ja-JP" altLang="en-US" dirty="0" smtClean="0">
                <a:latin typeface="Meiryo UI" panose="020B0604030504040204" pitchFamily="50" charset="-128"/>
                <a:ea typeface="Meiryo UI" panose="020B0604030504040204" pitchFamily="50" charset="-128"/>
              </a:rPr>
              <a:t>４</a:t>
            </a:r>
            <a:r>
              <a:rPr kumimoji="1" lang="ja-JP" altLang="en-US" dirty="0" smtClean="0">
                <a:latin typeface="Meiryo UI" panose="020B0604030504040204" pitchFamily="50" charset="-128"/>
                <a:ea typeface="Meiryo UI" panose="020B0604030504040204" pitchFamily="50" charset="-128"/>
              </a:rPr>
              <a:t>層　</a:t>
            </a:r>
            <a:r>
              <a:rPr lang="ja-JP" altLang="en-US" dirty="0">
                <a:latin typeface="Meiryo UI" panose="020B0604030504040204" pitchFamily="50" charset="-128"/>
                <a:ea typeface="Meiryo UI" panose="020B0604030504040204" pitchFamily="50" charset="-128"/>
              </a:rPr>
              <a:t>都市基盤の整備（成長の基盤整備）</a:t>
            </a:r>
          </a:p>
        </p:txBody>
      </p:sp>
      <p:sp>
        <p:nvSpPr>
          <p:cNvPr id="8" name="正方形/長方形 7"/>
          <p:cNvSpPr/>
          <p:nvPr/>
        </p:nvSpPr>
        <p:spPr>
          <a:xfrm>
            <a:off x="404344" y="759608"/>
            <a:ext cx="8460000" cy="523220"/>
          </a:xfrm>
          <a:prstGeom prst="rect">
            <a:avLst/>
          </a:prstGeom>
        </p:spPr>
        <p:txBody>
          <a:bodyPr wrap="square">
            <a:spAutoFit/>
          </a:bodyPr>
          <a:lstStyle/>
          <a:p>
            <a:pPr lvl="0">
              <a:spcBef>
                <a:spcPts val="1200"/>
              </a:spcBef>
            </a:pP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府市の</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二重行政の解消</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経営形態の見直し</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は、これまでの努力により成果が出始めている。副首都として都市基盤の強化を図るために、残された課題（最適化）へ</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取り組みを加速させるべき。</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8455379" y="6516804"/>
            <a:ext cx="683568" cy="338554"/>
          </a:xfrm>
          <a:prstGeom prst="rect">
            <a:avLst/>
          </a:prstGeom>
          <a:noFill/>
        </p:spPr>
        <p:txBody>
          <a:bodyPr wrap="square" rtlCol="0">
            <a:spAutoFit/>
          </a:bodyPr>
          <a:lstStyle/>
          <a:p>
            <a:pPr algn="r"/>
            <a:fld id="{7FE68FCB-9DD5-42DD-8F40-7D759701862B}" type="slidenum">
              <a:rPr kumimoji="1" lang="ja-JP" altLang="en-US" sz="1600" smtClean="0"/>
              <a:pPr algn="r"/>
              <a:t>8</a:t>
            </a:fld>
            <a:endParaRPr kumimoji="1" lang="ja-JP" altLang="en-US" sz="1600" dirty="0"/>
          </a:p>
        </p:txBody>
      </p:sp>
    </p:spTree>
    <p:extLst>
      <p:ext uri="{BB962C8B-B14F-4D97-AF65-F5344CB8AC3E}">
        <p14:creationId xmlns:p14="http://schemas.microsoft.com/office/powerpoint/2010/main" val="1413064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4492" y="116632"/>
            <a:ext cx="5655715" cy="400110"/>
          </a:xfrm>
          <a:prstGeom prst="rect">
            <a:avLst/>
          </a:prstGeom>
          <a:noFill/>
        </p:spPr>
        <p:txBody>
          <a:bodyPr wrap="none" rtlCol="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参考</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基盤</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公共</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機能の東京都との比較（その①）</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5048307"/>
              </p:ext>
            </p:extLst>
          </p:nvPr>
        </p:nvGraphicFramePr>
        <p:xfrm>
          <a:off x="179512" y="753545"/>
          <a:ext cx="8856984" cy="5368538"/>
        </p:xfrm>
        <a:graphic>
          <a:graphicData uri="http://schemas.openxmlformats.org/drawingml/2006/table">
            <a:tbl>
              <a:tblPr firstRow="1" bandRow="1">
                <a:tableStyleId>{5940675A-B579-460E-94D1-54222C63F5DA}</a:tableStyleId>
              </a:tblPr>
              <a:tblGrid>
                <a:gridCol w="2172263"/>
                <a:gridCol w="749862"/>
                <a:gridCol w="2476805"/>
                <a:gridCol w="504056"/>
                <a:gridCol w="2953998"/>
              </a:tblGrid>
              <a:tr h="335261">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東京都</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公共機能</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c rowSpan="7">
                  <a:txBody>
                    <a:bodyPr/>
                    <a:lstStyle/>
                    <a:p>
                      <a:pPr algn="ct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mpd="sng">
                      <a:noFill/>
                    </a:lnT>
                    <a:lnB w="12700" cmpd="sng">
                      <a:noFill/>
                    </a:lnB>
                    <a:noFill/>
                  </a:tcP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accent1">
                        <a:lumMod val="20000"/>
                        <a:lumOff val="80000"/>
                      </a:schemeClr>
                    </a:solidFill>
                  </a:tcPr>
                </a:tc>
              </a:tr>
              <a:tr h="755865">
                <a:tc rowSpan="2">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＜東京都健康安全研究センター＞</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・職員数：３５５名</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（うち研究員</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名／監視員</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・事業費：</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4,494</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・検査件数：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244,559</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rowSpan="2">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衛生</a:t>
                      </a: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研究所</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＜大阪府立公衆衛生研究所＞</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106</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名（うち研究員</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・事業費：</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1,152</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・検査件数：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31,290</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B w="12700" cap="flat" cmpd="sng" algn="ctr">
                      <a:solidFill>
                        <a:schemeClr val="tx1"/>
                      </a:solidFill>
                      <a:prstDash val="dash"/>
                      <a:round/>
                      <a:headEnd type="none" w="med" len="med"/>
                      <a:tailEnd type="none" w="med" len="med"/>
                    </a:lnB>
                  </a:tcPr>
                </a:tc>
                <a:tc vMerge="1">
                  <a:txBody>
                    <a:bodyPr/>
                    <a:lstStyle/>
                    <a:p>
                      <a:pPr marL="171450" indent="-171450">
                        <a:buFont typeface="Wingdings" panose="05000000000000000000" pitchFamily="2" charset="2"/>
                        <a:buChar char="Ø"/>
                      </a:pP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rowSpan="2">
                  <a:txBody>
                    <a:bodyPr/>
                    <a:lstStyle/>
                    <a:p>
                      <a:pPr marL="285750" indent="-2857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　大阪健康安全基盤研究所</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の共同設置による統合</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（全国初の地衛研の独法化。</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月設立目標）</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Wingdings" panose="05000000000000000000" pitchFamily="2" charset="2"/>
                        <a:buNone/>
                      </a:pP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新研究所における機能強化</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Wingdings" panose="05000000000000000000" pitchFamily="2" charset="2"/>
                        <a:buNone/>
                      </a:pP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施設の一元化</a:t>
                      </a:r>
                    </a:p>
                  </a:txBody>
                  <a:tcPr marL="36000" marR="36000" marT="36000" marB="36000" anchor="ctr"/>
                </a:tc>
              </a:tr>
              <a:tr h="817169">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＜大阪市環境科学研究所＞</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名（うち研究員</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・事業費：</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927</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・検査件数：</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16,205</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ap="flat" cmpd="sng" algn="ctr">
                      <a:solidFill>
                        <a:schemeClr val="tx1"/>
                      </a:solidFill>
                      <a:prstDash val="dash"/>
                      <a:round/>
                      <a:headEnd type="none" w="med" len="med"/>
                      <a:tailEnd type="none" w="med" len="med"/>
                    </a:lnT>
                  </a:tcPr>
                </a:tc>
                <a:tc vMerge="1">
                  <a:txBody>
                    <a:bodyPr/>
                    <a:lstStyle/>
                    <a:p>
                      <a:endParaRPr kumimoji="1" lang="ja-JP" altLang="en-US"/>
                    </a:p>
                  </a:txBody>
                  <a:tcPr/>
                </a:tc>
                <a:tc vMerge="1">
                  <a:txBody>
                    <a:bodyPr/>
                    <a:lstStyle/>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r>
              <a:tr h="852928">
                <a:tc rowSpan="2">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＜東京都下水道局＞</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・処理能力：</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143</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万㎥／日</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・下水管延長：</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232km</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（公共下水）</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・処理能力：</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635</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万㎥／日</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・下水管延長：</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16,002㎞</a:t>
                      </a:r>
                    </a:p>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区部の公共下水を所管</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rowSpan="2">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＜大阪府（流域下水）＞</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・処理能力：</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万㎥／日</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・下水管延長：</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559</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B w="12700" cap="flat" cmpd="sng" algn="ctr">
                      <a:solidFill>
                        <a:schemeClr val="tx1"/>
                      </a:solidFill>
                      <a:prstDash val="dash"/>
                      <a:round/>
                      <a:headEnd type="none" w="med" len="med"/>
                      <a:tailEnd type="none" w="med" len="med"/>
                    </a:lnB>
                  </a:tcPr>
                </a:tc>
                <a:tc vMerge="1">
                  <a:txBody>
                    <a:bodyPr/>
                    <a:lstStyle/>
                    <a:p>
                      <a:pPr algn="ct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B w="12700" cap="flat" cmpd="sng" algn="ctr">
                      <a:solidFill>
                        <a:schemeClr val="tx1"/>
                      </a:solidFill>
                      <a:prstDash val="solid"/>
                      <a:round/>
                      <a:headEnd type="none" w="med" len="med"/>
                      <a:tailEnd type="none" w="med" len="med"/>
                    </a:lnB>
                  </a:tcPr>
                </a:tc>
                <a:tc>
                  <a:txBody>
                    <a:bodyPr/>
                    <a:lstStyle/>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流域下水道の最適化の検討</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r>
              <a:tr h="755865">
                <a:tc vMerge="1">
                  <a:txBody>
                    <a:bodyPr/>
                    <a:lstStyle/>
                    <a:p>
                      <a:endParaRPr kumimoji="1" lang="ja-JP" altLang="en-US"/>
                    </a:p>
                  </a:txBody>
                  <a:tcPr/>
                </a:tc>
                <a:tc vMerge="1">
                  <a:txBody>
                    <a:bodyPr/>
                    <a:lstStyle/>
                    <a:p>
                      <a:endParaRPr kumimoji="1" lang="ja-JP" altLang="en-US"/>
                    </a:p>
                  </a:txBody>
                  <a:tcPr>
                    <a:solidFill>
                      <a:schemeClr val="tx1">
                        <a:lumMod val="75000"/>
                        <a:lumOff val="25000"/>
                      </a:schemeClr>
                    </a:solid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＜大阪市（単独公共下水）＞</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・処理能力：</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272</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万㎥／日</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・下水管延長：</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4,919</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ap="flat" cmpd="sng" algn="ctr">
                      <a:solidFill>
                        <a:schemeClr val="tx1"/>
                      </a:solidFill>
                      <a:prstDash val="dash"/>
                      <a:round/>
                      <a:headEnd type="none" w="med" len="med"/>
                      <a:tailEnd type="none" w="med" len="med"/>
                    </a:lnT>
                  </a:tcPr>
                </a:tc>
                <a:tc vMerge="1">
                  <a:txBody>
                    <a:bodyPr/>
                    <a:lstStyle/>
                    <a:p>
                      <a:pPr marL="171450" indent="-171450">
                        <a:buFont typeface="Wingdings" panose="05000000000000000000" pitchFamily="2" charset="2"/>
                        <a:buChar char="Ø"/>
                      </a:pP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上下分離方式による公共施設等運営権制度（コンセッション）導入</a:t>
                      </a:r>
                      <a:endPar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r>
              <a:tr h="925725">
                <a:tc rowSpan="2">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＜東京都水道局＞</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・有収水量：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401</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万㎥／日</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・水道料金：</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2,710</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円／月</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都域ほぼ全域の用水と給水を所管</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rowSpan="2">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水道</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oFill/>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＜大阪市以外の市町村＞</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・有収水量：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142</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万㎥／日</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・水道料金：</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2,870</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円／月</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有収水量は大阪広域水道企業団</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水道料金は大阪市以外の府内平均</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B w="12700" cap="flat" cmpd="sng" algn="ctr">
                      <a:solidFill>
                        <a:schemeClr val="tx1"/>
                      </a:solidFill>
                      <a:prstDash val="dash"/>
                      <a:round/>
                      <a:headEnd type="none" w="med" len="med"/>
                      <a:tailEnd type="none" w="med" len="med"/>
                    </a:lnB>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広域化の推進と将来の府域一水道</a:t>
                      </a:r>
                    </a:p>
                  </a:txBody>
                  <a:tcPr marL="36000" marR="36000" marT="36000" marB="36000" anchor="ctr"/>
                </a:tc>
              </a:tr>
              <a:tr h="925725">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＜大阪市水道局＞</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・有収水量：</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万㎥／日</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・水道料金：</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2,073</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円／月</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T w="12700" cap="flat" cmpd="sng" algn="ctr">
                      <a:solidFill>
                        <a:schemeClr val="tx1"/>
                      </a:solidFill>
                      <a:prstDash val="dash"/>
                      <a:round/>
                      <a:headEnd type="none" w="med" len="med"/>
                      <a:tailEnd type="none" w="med" len="med"/>
                    </a:lnT>
                  </a:tcPr>
                </a:tc>
                <a:tc vMerge="1">
                  <a:txBody>
                    <a:bodyPr/>
                    <a:lstStyle/>
                    <a:p>
                      <a:endParaRPr kumimoji="1" lang="ja-JP" altLang="en-US"/>
                    </a:p>
                  </a:txBody>
                  <a:tcPr/>
                </a:tc>
                <a:tc>
                  <a:txBody>
                    <a:bodyPr/>
                    <a:lstStyle/>
                    <a:p>
                      <a:pPr marL="171450" indent="-171450">
                        <a:buFont typeface="Wingdings" panose="05000000000000000000" pitchFamily="2" charset="2"/>
                        <a:buChar char="Ø"/>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上下分離方式による公共施設等運営権制度（コンセッション）導入</a:t>
                      </a:r>
                    </a:p>
                  </a:txBody>
                  <a:tcPr marL="36000" marR="36000" marT="36000" marB="36000" anchor="ctr"/>
                </a:tc>
              </a:tr>
            </a:tbl>
          </a:graphicData>
        </a:graphic>
      </p:graphicFrame>
      <p:sp>
        <p:nvSpPr>
          <p:cNvPr id="8" name="二等辺三角形 7"/>
          <p:cNvSpPr/>
          <p:nvPr/>
        </p:nvSpPr>
        <p:spPr>
          <a:xfrm rot="5400000">
            <a:off x="5130128" y="1718744"/>
            <a:ext cx="1404000" cy="216000"/>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二等辺三角形 8"/>
          <p:cNvSpPr/>
          <p:nvPr/>
        </p:nvSpPr>
        <p:spPr>
          <a:xfrm rot="5400000">
            <a:off x="4968128" y="5093143"/>
            <a:ext cx="1728000" cy="216000"/>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二等辺三角形 10"/>
          <p:cNvSpPr/>
          <p:nvPr/>
        </p:nvSpPr>
        <p:spPr>
          <a:xfrm rot="5400000">
            <a:off x="5130128" y="3397020"/>
            <a:ext cx="1404000" cy="216000"/>
          </a:xfrm>
          <a:prstGeom prs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8455379" y="6488668"/>
            <a:ext cx="683568" cy="338554"/>
          </a:xfrm>
          <a:prstGeom prst="rect">
            <a:avLst/>
          </a:prstGeom>
          <a:noFill/>
        </p:spPr>
        <p:txBody>
          <a:bodyPr wrap="square" rtlCol="0">
            <a:spAutoFit/>
          </a:bodyPr>
          <a:lstStyle/>
          <a:p>
            <a:pPr algn="r"/>
            <a:fld id="{7FE68FCB-9DD5-42DD-8F40-7D759701862B}" type="slidenum">
              <a:rPr kumimoji="1" lang="ja-JP" altLang="en-US" sz="1600" smtClean="0"/>
              <a:pPr algn="r"/>
              <a:t>9</a:t>
            </a:fld>
            <a:endParaRPr kumimoji="1" lang="ja-JP" altLang="en-US" sz="1600" dirty="0"/>
          </a:p>
        </p:txBody>
      </p:sp>
      <p:sp>
        <p:nvSpPr>
          <p:cNvPr id="12" name="テキスト ボックス 11"/>
          <p:cNvSpPr txBox="1"/>
          <p:nvPr/>
        </p:nvSpPr>
        <p:spPr>
          <a:xfrm>
            <a:off x="179512" y="6220559"/>
            <a:ext cx="6336704" cy="577081"/>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出典</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地方</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衛生</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研究所</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大阪府・大阪市調べ（平成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年４月現在）</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水道</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大阪市</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調べ（平成</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年４月現在）水道料金は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・口径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基準</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下水道</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総務省</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年度地方公営企業年鑑</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920608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600" b="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2384</TotalTime>
  <Words>2647</Words>
  <Application>Microsoft Office PowerPoint</Application>
  <PresentationFormat>画面に合わせる (4:3)</PresentationFormat>
  <Paragraphs>611</Paragraphs>
  <Slides>13</Slides>
  <Notes>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Batchadmin</dc:creator>
  <cp:lastModifiedBy>Batchadmin</cp:lastModifiedBy>
  <cp:revision>141</cp:revision>
  <cp:lastPrinted>2016-09-21T04:13:21Z</cp:lastPrinted>
  <dcterms:created xsi:type="dcterms:W3CDTF">2016-08-29T23:24:27Z</dcterms:created>
  <dcterms:modified xsi:type="dcterms:W3CDTF">2016-09-21T04:30:21Z</dcterms:modified>
</cp:coreProperties>
</file>