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3.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878" r:id="rId2"/>
    <p:sldId id="879" r:id="rId3"/>
    <p:sldId id="880" r:id="rId4"/>
    <p:sldId id="881" r:id="rId5"/>
    <p:sldId id="882" r:id="rId6"/>
    <p:sldId id="883" r:id="rId7"/>
    <p:sldId id="851" r:id="rId8"/>
    <p:sldId id="808" r:id="rId9"/>
    <p:sldId id="838" r:id="rId10"/>
    <p:sldId id="840" r:id="rId11"/>
    <p:sldId id="841" r:id="rId12"/>
    <p:sldId id="814" r:id="rId13"/>
    <p:sldId id="884" r:id="rId14"/>
    <p:sldId id="885" r:id="rId15"/>
    <p:sldId id="886" r:id="rId16"/>
    <p:sldId id="887" r:id="rId17"/>
    <p:sldId id="888" r:id="rId18"/>
    <p:sldId id="925" r:id="rId19"/>
    <p:sldId id="890" r:id="rId20"/>
    <p:sldId id="891" r:id="rId21"/>
    <p:sldId id="927" r:id="rId22"/>
    <p:sldId id="928" r:id="rId23"/>
    <p:sldId id="895" r:id="rId24"/>
    <p:sldId id="769" r:id="rId25"/>
    <p:sldId id="770" r:id="rId26"/>
    <p:sldId id="845" r:id="rId27"/>
    <p:sldId id="636" r:id="rId28"/>
    <p:sldId id="920" r:id="rId29"/>
    <p:sldId id="757" r:id="rId30"/>
    <p:sldId id="834" r:id="rId31"/>
    <p:sldId id="761" r:id="rId32"/>
    <p:sldId id="849" r:id="rId33"/>
    <p:sldId id="784" r:id="rId34"/>
    <p:sldId id="914" r:id="rId35"/>
    <p:sldId id="915" r:id="rId36"/>
    <p:sldId id="993" r:id="rId37"/>
    <p:sldId id="994" r:id="rId38"/>
    <p:sldId id="863" r:id="rId39"/>
    <p:sldId id="864" r:id="rId40"/>
    <p:sldId id="995" r:id="rId41"/>
    <p:sldId id="996" r:id="rId42"/>
    <p:sldId id="997" r:id="rId43"/>
    <p:sldId id="942" r:id="rId44"/>
    <p:sldId id="998" r:id="rId45"/>
    <p:sldId id="999" r:id="rId46"/>
    <p:sldId id="873" r:id="rId47"/>
    <p:sldId id="913" r:id="rId48"/>
    <p:sldId id="1000" r:id="rId49"/>
    <p:sldId id="832" r:id="rId50"/>
    <p:sldId id="641" r:id="rId51"/>
    <p:sldId id="853" r:id="rId52"/>
    <p:sldId id="835" r:id="rId53"/>
    <p:sldId id="768" r:id="rId54"/>
    <p:sldId id="904" r:id="rId55"/>
    <p:sldId id="958" r:id="rId56"/>
    <p:sldId id="926" r:id="rId57"/>
    <p:sldId id="905" r:id="rId58"/>
    <p:sldId id="724" r:id="rId59"/>
    <p:sldId id="906" r:id="rId60"/>
    <p:sldId id="678" r:id="rId61"/>
    <p:sldId id="907" r:id="rId62"/>
    <p:sldId id="952" r:id="rId63"/>
    <p:sldId id="908" r:id="rId64"/>
    <p:sldId id="716" r:id="rId65"/>
    <p:sldId id="909" r:id="rId66"/>
    <p:sldId id="910" r:id="rId67"/>
    <p:sldId id="691" r:id="rId68"/>
    <p:sldId id="923" r:id="rId69"/>
    <p:sldId id="924" r:id="rId70"/>
    <p:sldId id="957" r:id="rId71"/>
    <p:sldId id="699" r:id="rId72"/>
    <p:sldId id="1004" r:id="rId73"/>
    <p:sldId id="956" r:id="rId74"/>
    <p:sldId id="992" r:id="rId75"/>
    <p:sldId id="959" r:id="rId76"/>
    <p:sldId id="922" r:id="rId77"/>
    <p:sldId id="954" r:id="rId78"/>
    <p:sldId id="944" r:id="rId79"/>
    <p:sldId id="955" r:id="rId80"/>
    <p:sldId id="947" r:id="rId81"/>
    <p:sldId id="1001" r:id="rId82"/>
    <p:sldId id="1002" r:id="rId83"/>
    <p:sldId id="1003" r:id="rId8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3165" autoAdjust="0"/>
  </p:normalViewPr>
  <p:slideViewPr>
    <p:cSldViewPr>
      <p:cViewPr varScale="1">
        <p:scale>
          <a:sx n="68" d="100"/>
          <a:sy n="68" d="100"/>
        </p:scale>
        <p:origin x="-14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PROVIGATE\Desktop\&#26412;&#22810;\160817_150501.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ROVIGATE\Desktop\&#26412;&#22810;\160817_150501.csv"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ROVIGATE\Desktop\&#26412;&#22810;\160817_150501.csv"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PROVIGATE\Desktop\&#26412;&#22810;\160817_150501.csv"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ROVIGATE\Desktop\&#26412;&#22810;\160817_150501.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34366943391409"/>
          <c:y val="6.7079120838425363E-2"/>
          <c:w val="0.71917432949512217"/>
          <c:h val="0.69701746102284934"/>
        </c:manualLayout>
      </c:layout>
      <c:lineChart>
        <c:grouping val="standard"/>
        <c:varyColors val="0"/>
        <c:ser>
          <c:idx val="0"/>
          <c:order val="0"/>
          <c:tx>
            <c:strRef>
              <c:f>Sheet1!$B$1</c:f>
              <c:strCache>
                <c:ptCount val="1"/>
                <c:pt idx="0">
                  <c:v>大阪</c:v>
                </c:pt>
              </c:strCache>
            </c:strRef>
          </c:tx>
          <c:spPr>
            <a:ln w="57150">
              <a:solidFill>
                <a:srgbClr val="FF0000"/>
              </a:solidFill>
            </a:ln>
          </c:spPr>
          <c:marker>
            <c:symbol val="none"/>
          </c:marker>
          <c:dLbls>
            <c:dLbl>
              <c:idx val="6"/>
              <c:layout/>
              <c:showLegendKey val="0"/>
              <c:showVal val="1"/>
              <c:showCatName val="0"/>
              <c:showSerName val="0"/>
              <c:showPercent val="0"/>
              <c:showBubbleSize val="0"/>
            </c:dLbl>
            <c:numFmt formatCode="#,##0.0_);[Red]\(#,##0.0\)" sourceLinked="0"/>
            <c:txPr>
              <a:bodyPr/>
              <a:lstStyle/>
              <a:p>
                <a:pPr>
                  <a:defRPr sz="900" b="1"/>
                </a:pPr>
                <a:endParaRPr lang="ja-JP"/>
              </a:p>
            </c:txPr>
            <c:showLegendKey val="0"/>
            <c:showVal val="0"/>
            <c:showCatName val="0"/>
            <c:showSerName val="0"/>
            <c:showPercent val="0"/>
            <c:showBubbleSize val="0"/>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Sheet1!$B$2:$B$8</c:f>
              <c:numCache>
                <c:formatCode>General</c:formatCode>
                <c:ptCount val="7"/>
                <c:pt idx="0">
                  <c:v>22.4</c:v>
                </c:pt>
                <c:pt idx="1">
                  <c:v>26.6</c:v>
                </c:pt>
                <c:pt idx="2">
                  <c:v>28.5</c:v>
                </c:pt>
                <c:pt idx="3">
                  <c:v>29.2</c:v>
                </c:pt>
                <c:pt idx="4">
                  <c:v>30.5</c:v>
                </c:pt>
                <c:pt idx="5">
                  <c:v>32.700000000000003</c:v>
                </c:pt>
                <c:pt idx="6">
                  <c:v>36</c:v>
                </c:pt>
              </c:numCache>
            </c:numRef>
          </c:val>
          <c:smooth val="0"/>
        </c:ser>
        <c:ser>
          <c:idx val="1"/>
          <c:order val="1"/>
          <c:tx>
            <c:strRef>
              <c:f>Sheet1!$C$1</c:f>
              <c:strCache>
                <c:ptCount val="1"/>
                <c:pt idx="0">
                  <c:v>東京</c:v>
                </c:pt>
              </c:strCache>
            </c:strRef>
          </c:tx>
          <c:spPr>
            <a:ln>
              <a:solidFill>
                <a:schemeClr val="bg1">
                  <a:lumMod val="75000"/>
                </a:schemeClr>
              </a:solidFill>
            </a:ln>
          </c:spPr>
          <c:marker>
            <c:symbol val="none"/>
          </c:marker>
          <c:dLbls>
            <c:dLbl>
              <c:idx val="6"/>
              <c:layout/>
              <c:showLegendKey val="0"/>
              <c:showVal val="1"/>
              <c:showCatName val="0"/>
              <c:showSerName val="0"/>
              <c:showPercent val="0"/>
              <c:showBubbleSize val="0"/>
            </c:dLbl>
            <c:txPr>
              <a:bodyPr/>
              <a:lstStyle/>
              <a:p>
                <a:pPr>
                  <a:defRPr sz="900"/>
                </a:pPr>
                <a:endParaRPr lang="ja-JP"/>
              </a:p>
            </c:txPr>
            <c:showLegendKey val="0"/>
            <c:showVal val="0"/>
            <c:showCatName val="0"/>
            <c:showSerName val="0"/>
            <c:showPercent val="0"/>
            <c:showBubbleSize val="0"/>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Sheet1!$C$2:$C$8</c:f>
              <c:numCache>
                <c:formatCode>General</c:formatCode>
                <c:ptCount val="7"/>
                <c:pt idx="0">
                  <c:v>20.399999999999999</c:v>
                </c:pt>
                <c:pt idx="1">
                  <c:v>23.1</c:v>
                </c:pt>
                <c:pt idx="2">
                  <c:v>24.3</c:v>
                </c:pt>
                <c:pt idx="3">
                  <c:v>25.2</c:v>
                </c:pt>
                <c:pt idx="4">
                  <c:v>27</c:v>
                </c:pt>
                <c:pt idx="5">
                  <c:v>29.8</c:v>
                </c:pt>
                <c:pt idx="6">
                  <c:v>33.5</c:v>
                </c:pt>
              </c:numCache>
            </c:numRef>
          </c:val>
          <c:smooth val="0"/>
        </c:ser>
        <c:ser>
          <c:idx val="2"/>
          <c:order val="2"/>
          <c:tx>
            <c:strRef>
              <c:f>Sheet1!$D$1</c:f>
              <c:strCache>
                <c:ptCount val="1"/>
                <c:pt idx="0">
                  <c:v>愛知</c:v>
                </c:pt>
              </c:strCache>
            </c:strRef>
          </c:tx>
          <c:spPr>
            <a:ln>
              <a:solidFill>
                <a:schemeClr val="tx1">
                  <a:lumMod val="75000"/>
                  <a:lumOff val="25000"/>
                </a:schemeClr>
              </a:solidFill>
              <a:prstDash val="sysDash"/>
            </a:ln>
          </c:spPr>
          <c:marker>
            <c:symbol val="none"/>
          </c:marker>
          <c:dLbls>
            <c:dLbl>
              <c:idx val="6"/>
              <c:layout>
                <c:manualLayout>
                  <c:x val="0"/>
                  <c:y val="3.3069242306410396E-2"/>
                </c:manualLayout>
              </c:layout>
              <c:showLegendKey val="0"/>
              <c:showVal val="1"/>
              <c:showCatName val="0"/>
              <c:showSerName val="0"/>
              <c:showPercent val="0"/>
              <c:showBubbleSize val="0"/>
            </c:dLbl>
            <c:txPr>
              <a:bodyPr/>
              <a:lstStyle/>
              <a:p>
                <a:pPr>
                  <a:defRPr sz="900"/>
                </a:pPr>
                <a:endParaRPr lang="ja-JP"/>
              </a:p>
            </c:txPr>
            <c:showLegendKey val="0"/>
            <c:showVal val="0"/>
            <c:showCatName val="0"/>
            <c:showSerName val="0"/>
            <c:showPercent val="0"/>
            <c:showBubbleSize val="0"/>
          </c:dLbls>
          <c:cat>
            <c:numRef>
              <c:f>Sheet1!$A$2:$A$8</c:f>
              <c:numCache>
                <c:formatCode>General</c:formatCode>
                <c:ptCount val="7"/>
                <c:pt idx="0">
                  <c:v>2010</c:v>
                </c:pt>
                <c:pt idx="1">
                  <c:v>2015</c:v>
                </c:pt>
                <c:pt idx="2">
                  <c:v>2020</c:v>
                </c:pt>
                <c:pt idx="3">
                  <c:v>2025</c:v>
                </c:pt>
                <c:pt idx="4">
                  <c:v>2030</c:v>
                </c:pt>
                <c:pt idx="5">
                  <c:v>2035</c:v>
                </c:pt>
                <c:pt idx="6">
                  <c:v>2040</c:v>
                </c:pt>
              </c:numCache>
            </c:numRef>
          </c:cat>
          <c:val>
            <c:numRef>
              <c:f>Sheet1!$D$2:$D$8</c:f>
              <c:numCache>
                <c:formatCode>General</c:formatCode>
                <c:ptCount val="7"/>
                <c:pt idx="0">
                  <c:v>20.3</c:v>
                </c:pt>
                <c:pt idx="1">
                  <c:v>24</c:v>
                </c:pt>
                <c:pt idx="2">
                  <c:v>25.6</c:v>
                </c:pt>
                <c:pt idx="3">
                  <c:v>26.4</c:v>
                </c:pt>
                <c:pt idx="4">
                  <c:v>27.7</c:v>
                </c:pt>
                <c:pt idx="5">
                  <c:v>29.5</c:v>
                </c:pt>
                <c:pt idx="6">
                  <c:v>32.4</c:v>
                </c:pt>
              </c:numCache>
            </c:numRef>
          </c:val>
          <c:smooth val="0"/>
        </c:ser>
        <c:dLbls>
          <c:showLegendKey val="0"/>
          <c:showVal val="0"/>
          <c:showCatName val="0"/>
          <c:showSerName val="0"/>
          <c:showPercent val="0"/>
          <c:showBubbleSize val="0"/>
        </c:dLbls>
        <c:marker val="1"/>
        <c:smooth val="0"/>
        <c:axId val="154204416"/>
        <c:axId val="154218496"/>
      </c:lineChart>
      <c:catAx>
        <c:axId val="154204416"/>
        <c:scaling>
          <c:orientation val="minMax"/>
        </c:scaling>
        <c:delete val="0"/>
        <c:axPos val="b"/>
        <c:numFmt formatCode="General" sourceLinked="1"/>
        <c:majorTickMark val="out"/>
        <c:minorTickMark val="none"/>
        <c:tickLblPos val="nextTo"/>
        <c:txPr>
          <a:bodyPr rot="-5400000" vert="horz"/>
          <a:lstStyle/>
          <a:p>
            <a:pPr>
              <a:defRPr/>
            </a:pPr>
            <a:endParaRPr lang="ja-JP"/>
          </a:p>
        </c:txPr>
        <c:crossAx val="154218496"/>
        <c:crosses val="autoZero"/>
        <c:auto val="1"/>
        <c:lblAlgn val="ctr"/>
        <c:lblOffset val="100"/>
        <c:noMultiLvlLbl val="0"/>
      </c:catAx>
      <c:valAx>
        <c:axId val="154218496"/>
        <c:scaling>
          <c:orientation val="minMax"/>
          <c:max val="38"/>
          <c:min val="18"/>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900"/>
            </a:pPr>
            <a:endParaRPr lang="ja-JP"/>
          </a:p>
        </c:txPr>
        <c:crossAx val="154204416"/>
        <c:crosses val="autoZero"/>
        <c:crossBetween val="between"/>
        <c:majorUnit val="4"/>
      </c:valAx>
    </c:plotArea>
    <c:plotVisOnly val="1"/>
    <c:dispBlanksAs val="gap"/>
    <c:showDLblsOverMax val="0"/>
  </c:chart>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府立大学</c:v>
                </c:pt>
              </c:strCache>
            </c:strRef>
          </c:tx>
          <c:spPr>
            <a:ln w="76200"/>
          </c:spPr>
          <c:marker>
            <c:symbol val="none"/>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Lst>
            </c:dLbl>
            <c:dLbl>
              <c:idx val="9"/>
              <c:layout/>
              <c:dLblPos val="b"/>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dLblPos val="b"/>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General</c:formatCode>
                <c:ptCount val="10"/>
                <c:pt idx="0">
                  <c:v>13121</c:v>
                </c:pt>
                <c:pt idx="1">
                  <c:v>11922</c:v>
                </c:pt>
                <c:pt idx="2">
                  <c:v>10812</c:v>
                </c:pt>
                <c:pt idx="3">
                  <c:v>10812</c:v>
                </c:pt>
                <c:pt idx="4">
                  <c:v>10700</c:v>
                </c:pt>
                <c:pt idx="5">
                  <c:v>10524</c:v>
                </c:pt>
                <c:pt idx="6">
                  <c:v>10402</c:v>
                </c:pt>
                <c:pt idx="7">
                  <c:v>10087</c:v>
                </c:pt>
                <c:pt idx="8">
                  <c:v>9976</c:v>
                </c:pt>
                <c:pt idx="9">
                  <c:v>10135</c:v>
                </c:pt>
              </c:numCache>
            </c:numRef>
          </c:val>
          <c:smooth val="0"/>
        </c:ser>
        <c:ser>
          <c:idx val="1"/>
          <c:order val="1"/>
          <c:tx>
            <c:strRef>
              <c:f>Sheet1!$C$1</c:f>
              <c:strCache>
                <c:ptCount val="1"/>
                <c:pt idx="0">
                  <c:v>市立大学</c:v>
                </c:pt>
              </c:strCache>
            </c:strRef>
          </c:tx>
          <c:spPr>
            <a:ln w="76200"/>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dLblPos val="t"/>
              <c:showLegendKey val="0"/>
              <c:showVal val="1"/>
              <c:showCatName val="0"/>
              <c:showSerName val="0"/>
              <c:showPercent val="0"/>
              <c:showBubbleSize val="0"/>
              <c:extLst>
                <c:ext xmlns:c15="http://schemas.microsoft.com/office/drawing/2012/chart" uri="{CE6537A1-D6FC-4f65-9D91-7224C49458BB}"/>
              </c:extLst>
            </c:dLbl>
            <c:numFmt formatCode="#,##0_);[Red]\(#,##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General</c:formatCode>
                <c:ptCount val="10"/>
                <c:pt idx="0">
                  <c:v>14582</c:v>
                </c:pt>
                <c:pt idx="1">
                  <c:v>13993</c:v>
                </c:pt>
                <c:pt idx="2">
                  <c:v>13244</c:v>
                </c:pt>
                <c:pt idx="3">
                  <c:v>12275</c:v>
                </c:pt>
                <c:pt idx="4">
                  <c:v>10912</c:v>
                </c:pt>
                <c:pt idx="5">
                  <c:v>11099</c:v>
                </c:pt>
                <c:pt idx="6">
                  <c:v>10909</c:v>
                </c:pt>
                <c:pt idx="7">
                  <c:v>10609</c:v>
                </c:pt>
                <c:pt idx="8">
                  <c:v>10556</c:v>
                </c:pt>
                <c:pt idx="9">
                  <c:v>10553</c:v>
                </c:pt>
              </c:numCache>
            </c:numRef>
          </c:val>
          <c:smooth val="0"/>
        </c:ser>
        <c:ser>
          <c:idx val="2"/>
          <c:order val="2"/>
          <c:tx>
            <c:strRef>
              <c:f>Sheet1!$D$1</c:f>
              <c:strCache>
                <c:ptCount val="1"/>
                <c:pt idx="0">
                  <c:v>首都大学</c:v>
                </c:pt>
              </c:strCache>
            </c:strRef>
          </c:tx>
          <c:spPr>
            <a:ln>
              <a:solidFill>
                <a:schemeClr val="bg1">
                  <a:lumMod val="65000"/>
                </a:schemeClr>
              </a:solidFill>
            </a:ln>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1100"/>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Sheet1!$D$2:$D$11</c:f>
              <c:numCache>
                <c:formatCode>General</c:formatCode>
                <c:ptCount val="10"/>
                <c:pt idx="0">
                  <c:v>16636</c:v>
                </c:pt>
                <c:pt idx="1">
                  <c:v>14378</c:v>
                </c:pt>
                <c:pt idx="3">
                  <c:v>13235</c:v>
                </c:pt>
                <c:pt idx="4">
                  <c:v>12936</c:v>
                </c:pt>
                <c:pt idx="5">
                  <c:v>13788</c:v>
                </c:pt>
                <c:pt idx="6">
                  <c:v>13534</c:v>
                </c:pt>
                <c:pt idx="7">
                  <c:v>13308</c:v>
                </c:pt>
                <c:pt idx="8">
                  <c:v>13202</c:v>
                </c:pt>
                <c:pt idx="9">
                  <c:v>15317</c:v>
                </c:pt>
              </c:numCache>
            </c:numRef>
          </c:val>
          <c:smooth val="0"/>
        </c:ser>
        <c:ser>
          <c:idx val="3"/>
          <c:order val="3"/>
          <c:tx>
            <c:strRef>
              <c:f>Sheet1!$E$1</c:f>
              <c:strCache>
                <c:ptCount val="1"/>
                <c:pt idx="0">
                  <c:v>横浜市大</c:v>
                </c:pt>
              </c:strCache>
            </c:strRef>
          </c:tx>
          <c:spPr>
            <a:ln>
              <a:solidFill>
                <a:schemeClr val="bg1">
                  <a:lumMod val="65000"/>
                </a:schemeClr>
              </a:solidFill>
            </a:ln>
          </c:spPr>
          <c:marker>
            <c:symbol val="none"/>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Lst>
            </c:dLbl>
            <c:dLbl>
              <c:idx val="9"/>
              <c:layout/>
              <c:dLblPos val="b"/>
              <c:showLegendKey val="0"/>
              <c:showVal val="1"/>
              <c:showCatName val="0"/>
              <c:showSerName val="0"/>
              <c:showPercent val="0"/>
              <c:showBubbleSize val="0"/>
              <c:extLst>
                <c:ext xmlns:c15="http://schemas.microsoft.com/office/drawing/2012/chart" uri="{CE6537A1-D6FC-4f65-9D91-7224C49458BB}">
                  <c15:layout/>
                </c:ext>
              </c:extLst>
            </c:dLbl>
            <c:numFmt formatCode="#,##0_);[Red]\(#,##0\)" sourceLinked="0"/>
            <c:spPr>
              <a:noFill/>
              <a:ln>
                <a:noFill/>
              </a:ln>
              <a:effectLst/>
            </c:spPr>
            <c:txPr>
              <a:bodyPr/>
              <a:lstStyle/>
              <a:p>
                <a:pPr>
                  <a:defRPr sz="1100"/>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Sheet1!$E$2:$E$11</c:f>
              <c:numCache>
                <c:formatCode>General</c:formatCode>
                <c:ptCount val="10"/>
                <c:pt idx="0">
                  <c:v>7755</c:v>
                </c:pt>
                <c:pt idx="1">
                  <c:v>7447</c:v>
                </c:pt>
                <c:pt idx="2">
                  <c:v>7878</c:v>
                </c:pt>
                <c:pt idx="3">
                  <c:v>7504</c:v>
                </c:pt>
                <c:pt idx="4">
                  <c:v>7288</c:v>
                </c:pt>
                <c:pt idx="5">
                  <c:v>6933</c:v>
                </c:pt>
                <c:pt idx="6">
                  <c:v>7367</c:v>
                </c:pt>
                <c:pt idx="7">
                  <c:v>6737</c:v>
                </c:pt>
                <c:pt idx="8">
                  <c:v>6810</c:v>
                </c:pt>
                <c:pt idx="9">
                  <c:v>7008</c:v>
                </c:pt>
              </c:numCache>
            </c:numRef>
          </c:val>
          <c:smooth val="0"/>
        </c:ser>
        <c:dLbls>
          <c:showLegendKey val="0"/>
          <c:showVal val="0"/>
          <c:showCatName val="0"/>
          <c:showSerName val="0"/>
          <c:showPercent val="0"/>
          <c:showBubbleSize val="0"/>
        </c:dLbls>
        <c:marker val="1"/>
        <c:smooth val="0"/>
        <c:axId val="156370048"/>
        <c:axId val="156371584"/>
      </c:lineChart>
      <c:catAx>
        <c:axId val="156370048"/>
        <c:scaling>
          <c:orientation val="minMax"/>
        </c:scaling>
        <c:delete val="0"/>
        <c:axPos val="b"/>
        <c:numFmt formatCode="General" sourceLinked="0"/>
        <c:majorTickMark val="out"/>
        <c:minorTickMark val="none"/>
        <c:tickLblPos val="nextTo"/>
        <c:txPr>
          <a:bodyPr rot="-2760000"/>
          <a:lstStyle/>
          <a:p>
            <a:pPr>
              <a:defRPr/>
            </a:pPr>
            <a:endParaRPr lang="ja-JP"/>
          </a:p>
        </c:txPr>
        <c:crossAx val="156371584"/>
        <c:crosses val="autoZero"/>
        <c:auto val="1"/>
        <c:lblAlgn val="ctr"/>
        <c:lblOffset val="100"/>
        <c:noMultiLvlLbl val="0"/>
      </c:catAx>
      <c:valAx>
        <c:axId val="156371584"/>
        <c:scaling>
          <c:orientation val="minMax"/>
          <c:max val="17000"/>
          <c:min val="5000"/>
        </c:scaling>
        <c:delete val="0"/>
        <c:axPos val="l"/>
        <c:majorGridlines>
          <c:spPr>
            <a:ln>
              <a:solidFill>
                <a:schemeClr val="bg1">
                  <a:lumMod val="85000"/>
                </a:schemeClr>
              </a:solidFill>
            </a:ln>
          </c:spPr>
        </c:majorGridlines>
        <c:numFmt formatCode="General" sourceLinked="1"/>
        <c:majorTickMark val="out"/>
        <c:minorTickMark val="none"/>
        <c:tickLblPos val="nextTo"/>
        <c:crossAx val="156370048"/>
        <c:crosses val="autoZero"/>
        <c:crossBetween val="between"/>
        <c:dispUnits>
          <c:builtInUnit val="hundreds"/>
        </c:dispUnits>
      </c:valAx>
    </c:plotArea>
    <c:plotVisOnly val="1"/>
    <c:dispBlanksAs val="gap"/>
    <c:showDLblsOverMax val="0"/>
  </c:chart>
  <c:txPr>
    <a:bodyPr/>
    <a:lstStyle/>
    <a:p>
      <a:pPr>
        <a:defRPr sz="12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府立大学</c:v>
                </c:pt>
              </c:strCache>
            </c:strRef>
          </c:tx>
          <c:spPr>
            <a:ln w="76200"/>
          </c:spPr>
          <c:marker>
            <c:symbol val="none"/>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Lst>
            </c:dLbl>
            <c:dLbl>
              <c:idx val="13"/>
              <c:layout/>
              <c:dLblPos val="b"/>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Sheet1!$A$2:$A$15</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Sheet1!$B$2:$B$15</c:f>
              <c:numCache>
                <c:formatCode>General</c:formatCode>
                <c:ptCount val="14"/>
                <c:pt idx="0">
                  <c:v>864</c:v>
                </c:pt>
                <c:pt idx="1">
                  <c:v>860</c:v>
                </c:pt>
                <c:pt idx="2">
                  <c:v>833</c:v>
                </c:pt>
                <c:pt idx="3">
                  <c:v>817</c:v>
                </c:pt>
                <c:pt idx="4">
                  <c:v>793</c:v>
                </c:pt>
                <c:pt idx="5">
                  <c:v>755</c:v>
                </c:pt>
                <c:pt idx="6">
                  <c:v>747</c:v>
                </c:pt>
                <c:pt idx="7">
                  <c:v>723</c:v>
                </c:pt>
                <c:pt idx="8">
                  <c:v>708</c:v>
                </c:pt>
                <c:pt idx="9">
                  <c:v>713</c:v>
                </c:pt>
                <c:pt idx="10">
                  <c:v>708</c:v>
                </c:pt>
                <c:pt idx="11">
                  <c:v>691</c:v>
                </c:pt>
                <c:pt idx="12">
                  <c:v>686</c:v>
                </c:pt>
                <c:pt idx="13">
                  <c:v>662</c:v>
                </c:pt>
              </c:numCache>
            </c:numRef>
          </c:val>
          <c:smooth val="0"/>
        </c:ser>
        <c:ser>
          <c:idx val="1"/>
          <c:order val="1"/>
          <c:tx>
            <c:strRef>
              <c:f>Sheet1!$C$1</c:f>
              <c:strCache>
                <c:ptCount val="1"/>
                <c:pt idx="0">
                  <c:v>市立大学2</c:v>
                </c:pt>
              </c:strCache>
            </c:strRef>
          </c:tx>
          <c:spPr>
            <a:ln w="76200"/>
          </c:spPr>
          <c:marker>
            <c:symbol val="none"/>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Lst>
            </c:dLbl>
            <c:dLbl>
              <c:idx val="13"/>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Sheet1!$A$2:$A$15</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Sheet1!$C$2:$C$15</c:f>
              <c:numCache>
                <c:formatCode>General</c:formatCode>
                <c:ptCount val="14"/>
                <c:pt idx="0">
                  <c:v>882</c:v>
                </c:pt>
                <c:pt idx="1">
                  <c:v>875</c:v>
                </c:pt>
                <c:pt idx="2">
                  <c:v>858</c:v>
                </c:pt>
                <c:pt idx="3">
                  <c:v>852</c:v>
                </c:pt>
                <c:pt idx="4">
                  <c:v>830</c:v>
                </c:pt>
                <c:pt idx="5">
                  <c:v>785</c:v>
                </c:pt>
                <c:pt idx="6">
                  <c:v>754</c:v>
                </c:pt>
                <c:pt idx="7">
                  <c:v>732</c:v>
                </c:pt>
                <c:pt idx="8">
                  <c:v>712</c:v>
                </c:pt>
                <c:pt idx="9">
                  <c:v>713</c:v>
                </c:pt>
                <c:pt idx="10">
                  <c:v>710</c:v>
                </c:pt>
                <c:pt idx="11">
                  <c:v>722</c:v>
                </c:pt>
                <c:pt idx="12">
                  <c:v>716</c:v>
                </c:pt>
                <c:pt idx="13">
                  <c:v>715</c:v>
                </c:pt>
              </c:numCache>
            </c:numRef>
          </c:val>
          <c:smooth val="0"/>
        </c:ser>
        <c:dLbls>
          <c:showLegendKey val="0"/>
          <c:showVal val="0"/>
          <c:showCatName val="0"/>
          <c:showSerName val="0"/>
          <c:showPercent val="0"/>
          <c:showBubbleSize val="0"/>
        </c:dLbls>
        <c:marker val="1"/>
        <c:smooth val="0"/>
        <c:axId val="156406144"/>
        <c:axId val="156407680"/>
      </c:lineChart>
      <c:catAx>
        <c:axId val="156406144"/>
        <c:scaling>
          <c:orientation val="minMax"/>
        </c:scaling>
        <c:delete val="0"/>
        <c:axPos val="b"/>
        <c:numFmt formatCode="General" sourceLinked="0"/>
        <c:majorTickMark val="out"/>
        <c:minorTickMark val="none"/>
        <c:tickLblPos val="nextTo"/>
        <c:crossAx val="156407680"/>
        <c:crosses val="autoZero"/>
        <c:auto val="1"/>
        <c:lblAlgn val="ctr"/>
        <c:lblOffset val="100"/>
        <c:noMultiLvlLbl val="0"/>
      </c:catAx>
      <c:valAx>
        <c:axId val="156407680"/>
        <c:scaling>
          <c:orientation val="minMax"/>
          <c:max val="900"/>
          <c:min val="600"/>
        </c:scaling>
        <c:delete val="0"/>
        <c:axPos val="l"/>
        <c:majorGridlines>
          <c:spPr>
            <a:ln>
              <a:solidFill>
                <a:schemeClr val="bg1">
                  <a:lumMod val="85000"/>
                </a:schemeClr>
              </a:solidFill>
            </a:ln>
          </c:spPr>
        </c:majorGridlines>
        <c:numFmt formatCode="General" sourceLinked="1"/>
        <c:majorTickMark val="out"/>
        <c:minorTickMark val="none"/>
        <c:tickLblPos val="nextTo"/>
        <c:crossAx val="156406144"/>
        <c:crosses val="autoZero"/>
        <c:crossBetween val="between"/>
      </c:valAx>
    </c:plotArea>
    <c:plotVisOnly val="1"/>
    <c:dispBlanksAs val="gap"/>
    <c:showDLblsOverMax val="0"/>
  </c:chart>
  <c:txPr>
    <a:bodyPr/>
    <a:lstStyle/>
    <a:p>
      <a:pPr>
        <a:defRPr sz="12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市立大学</c:v>
                </c:pt>
              </c:strCache>
            </c:strRef>
          </c:tx>
          <c:spPr>
            <a:solidFill>
              <a:schemeClr val="tx2">
                <a:lumMod val="40000"/>
                <a:lumOff val="60000"/>
              </a:schemeClr>
            </a:solidFill>
            <a:ln>
              <a:solidFill>
                <a:schemeClr val="tx2"/>
              </a:solidFill>
            </a:ln>
          </c:spPr>
          <c:cat>
            <c:strRef>
              <c:f>Sheet1!$A$2:$A$13</c:f>
              <c:strCache>
                <c:ptCount val="12"/>
                <c:pt idx="0">
                  <c:v>人文学</c:v>
                </c:pt>
                <c:pt idx="1">
                  <c:v>社会科学</c:v>
                </c:pt>
                <c:pt idx="2">
                  <c:v>環境学</c:v>
                </c:pt>
                <c:pt idx="3">
                  <c:v>情報学</c:v>
                </c:pt>
                <c:pt idx="4">
                  <c:v>数物系科学</c:v>
                </c:pt>
                <c:pt idx="5">
                  <c:v>工学</c:v>
                </c:pt>
                <c:pt idx="6">
                  <c:v>化学</c:v>
                </c:pt>
                <c:pt idx="7">
                  <c:v>生物学</c:v>
                </c:pt>
                <c:pt idx="8">
                  <c:v>農学</c:v>
                </c:pt>
                <c:pt idx="9">
                  <c:v>看護</c:v>
                </c:pt>
                <c:pt idx="10">
                  <c:v>医歯薬学</c:v>
                </c:pt>
                <c:pt idx="11">
                  <c:v>複合領域</c:v>
                </c:pt>
              </c:strCache>
            </c:strRef>
          </c:cat>
          <c:val>
            <c:numRef>
              <c:f>Sheet1!$B$2:$B$13</c:f>
              <c:numCache>
                <c:formatCode>General</c:formatCode>
                <c:ptCount val="12"/>
                <c:pt idx="0">
                  <c:v>121</c:v>
                </c:pt>
                <c:pt idx="1">
                  <c:v>226</c:v>
                </c:pt>
                <c:pt idx="2">
                  <c:v>15</c:v>
                </c:pt>
                <c:pt idx="3">
                  <c:v>43</c:v>
                </c:pt>
                <c:pt idx="4">
                  <c:v>181</c:v>
                </c:pt>
                <c:pt idx="5">
                  <c:v>162</c:v>
                </c:pt>
                <c:pt idx="6">
                  <c:v>97</c:v>
                </c:pt>
                <c:pt idx="7">
                  <c:v>82</c:v>
                </c:pt>
                <c:pt idx="8">
                  <c:v>18</c:v>
                </c:pt>
                <c:pt idx="9">
                  <c:v>40</c:v>
                </c:pt>
                <c:pt idx="10">
                  <c:v>432</c:v>
                </c:pt>
                <c:pt idx="11">
                  <c:v>54</c:v>
                </c:pt>
              </c:numCache>
            </c:numRef>
          </c:val>
        </c:ser>
        <c:dLbls>
          <c:showLegendKey val="0"/>
          <c:showVal val="0"/>
          <c:showCatName val="0"/>
          <c:showSerName val="0"/>
          <c:showPercent val="0"/>
          <c:showBubbleSize val="0"/>
        </c:dLbls>
        <c:axId val="35747712"/>
        <c:axId val="157633152"/>
      </c:radarChart>
      <c:catAx>
        <c:axId val="35747712"/>
        <c:scaling>
          <c:orientation val="minMax"/>
        </c:scaling>
        <c:delete val="0"/>
        <c:axPos val="b"/>
        <c:majorGridlines/>
        <c:numFmt formatCode="m/d/yyyy" sourceLinked="1"/>
        <c:majorTickMark val="out"/>
        <c:minorTickMark val="none"/>
        <c:tickLblPos val="nextTo"/>
        <c:txPr>
          <a:bodyPr/>
          <a:lstStyle/>
          <a:p>
            <a:pPr>
              <a:defRPr sz="800"/>
            </a:pPr>
            <a:endParaRPr lang="ja-JP"/>
          </a:p>
        </c:txPr>
        <c:crossAx val="157633152"/>
        <c:crosses val="autoZero"/>
        <c:auto val="1"/>
        <c:lblAlgn val="ctr"/>
        <c:lblOffset val="100"/>
        <c:noMultiLvlLbl val="0"/>
      </c:catAx>
      <c:valAx>
        <c:axId val="157633152"/>
        <c:scaling>
          <c:orientation val="minMax"/>
          <c:max val="400"/>
          <c:min val="0"/>
        </c:scaling>
        <c:delete val="0"/>
        <c:axPos val="l"/>
        <c:majorGridlines>
          <c:spPr>
            <a:ln>
              <a:solidFill>
                <a:schemeClr val="bg1">
                  <a:lumMod val="85000"/>
                </a:schemeClr>
              </a:solidFill>
            </a:ln>
          </c:spPr>
        </c:majorGridlines>
        <c:numFmt formatCode="General" sourceLinked="1"/>
        <c:majorTickMark val="cross"/>
        <c:minorTickMark val="none"/>
        <c:tickLblPos val="nextTo"/>
        <c:txPr>
          <a:bodyPr/>
          <a:lstStyle/>
          <a:p>
            <a:pPr>
              <a:defRPr sz="700"/>
            </a:pPr>
            <a:endParaRPr lang="ja-JP"/>
          </a:p>
        </c:txPr>
        <c:crossAx val="35747712"/>
        <c:crosses val="autoZero"/>
        <c:crossBetween val="between"/>
        <c:majorUnit val="1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府立大学</c:v>
                </c:pt>
              </c:strCache>
            </c:strRef>
          </c:tx>
          <c:spPr>
            <a:solidFill>
              <a:schemeClr val="tx2">
                <a:lumMod val="40000"/>
                <a:lumOff val="60000"/>
              </a:schemeClr>
            </a:solidFill>
            <a:ln>
              <a:solidFill>
                <a:schemeClr val="tx2"/>
              </a:solidFill>
            </a:ln>
          </c:spPr>
          <c:cat>
            <c:strRef>
              <c:f>Sheet1!$A$2:$A$13</c:f>
              <c:strCache>
                <c:ptCount val="12"/>
                <c:pt idx="0">
                  <c:v>人文学</c:v>
                </c:pt>
                <c:pt idx="1">
                  <c:v>社会科学</c:v>
                </c:pt>
                <c:pt idx="2">
                  <c:v>環境学</c:v>
                </c:pt>
                <c:pt idx="3">
                  <c:v>情報学</c:v>
                </c:pt>
                <c:pt idx="4">
                  <c:v>数物系科学</c:v>
                </c:pt>
                <c:pt idx="5">
                  <c:v>工学</c:v>
                </c:pt>
                <c:pt idx="6">
                  <c:v>化学</c:v>
                </c:pt>
                <c:pt idx="7">
                  <c:v>生物学</c:v>
                </c:pt>
                <c:pt idx="8">
                  <c:v>農学</c:v>
                </c:pt>
                <c:pt idx="9">
                  <c:v>看護</c:v>
                </c:pt>
                <c:pt idx="10">
                  <c:v>医歯薬学</c:v>
                </c:pt>
                <c:pt idx="11">
                  <c:v>複合領域</c:v>
                </c:pt>
              </c:strCache>
            </c:strRef>
          </c:cat>
          <c:val>
            <c:numRef>
              <c:f>Sheet1!$B$2:$B$13</c:f>
              <c:numCache>
                <c:formatCode>General</c:formatCode>
                <c:ptCount val="12"/>
                <c:pt idx="0">
                  <c:v>63</c:v>
                </c:pt>
                <c:pt idx="1">
                  <c:v>117</c:v>
                </c:pt>
                <c:pt idx="2">
                  <c:v>61</c:v>
                </c:pt>
                <c:pt idx="3">
                  <c:v>82</c:v>
                </c:pt>
                <c:pt idx="4">
                  <c:v>113</c:v>
                </c:pt>
                <c:pt idx="5">
                  <c:v>359</c:v>
                </c:pt>
                <c:pt idx="6">
                  <c:v>131</c:v>
                </c:pt>
                <c:pt idx="7">
                  <c:v>32</c:v>
                </c:pt>
                <c:pt idx="8">
                  <c:v>223</c:v>
                </c:pt>
                <c:pt idx="9">
                  <c:v>135</c:v>
                </c:pt>
                <c:pt idx="10">
                  <c:v>34</c:v>
                </c:pt>
                <c:pt idx="11">
                  <c:v>59</c:v>
                </c:pt>
              </c:numCache>
            </c:numRef>
          </c:val>
        </c:ser>
        <c:dLbls>
          <c:showLegendKey val="0"/>
          <c:showVal val="0"/>
          <c:showCatName val="0"/>
          <c:showSerName val="0"/>
          <c:showPercent val="0"/>
          <c:showBubbleSize val="0"/>
        </c:dLbls>
        <c:axId val="223619712"/>
        <c:axId val="223646464"/>
      </c:radarChart>
      <c:catAx>
        <c:axId val="223619712"/>
        <c:scaling>
          <c:orientation val="minMax"/>
        </c:scaling>
        <c:delete val="0"/>
        <c:axPos val="b"/>
        <c:majorGridlines/>
        <c:numFmt formatCode="m/d/yyyy" sourceLinked="1"/>
        <c:majorTickMark val="out"/>
        <c:minorTickMark val="none"/>
        <c:tickLblPos val="nextTo"/>
        <c:txPr>
          <a:bodyPr rot="0"/>
          <a:lstStyle/>
          <a:p>
            <a:pPr>
              <a:defRPr sz="800"/>
            </a:pPr>
            <a:endParaRPr lang="ja-JP"/>
          </a:p>
        </c:txPr>
        <c:crossAx val="223646464"/>
        <c:crosses val="autoZero"/>
        <c:auto val="1"/>
        <c:lblAlgn val="ctr"/>
        <c:lblOffset val="100"/>
        <c:noMultiLvlLbl val="0"/>
      </c:catAx>
      <c:valAx>
        <c:axId val="223646464"/>
        <c:scaling>
          <c:orientation val="minMax"/>
          <c:max val="400"/>
          <c:min val="0"/>
        </c:scaling>
        <c:delete val="0"/>
        <c:axPos val="l"/>
        <c:majorGridlines>
          <c:spPr>
            <a:ln>
              <a:solidFill>
                <a:schemeClr val="bg1">
                  <a:lumMod val="85000"/>
                </a:schemeClr>
              </a:solidFill>
            </a:ln>
          </c:spPr>
        </c:majorGridlines>
        <c:numFmt formatCode="General" sourceLinked="1"/>
        <c:majorTickMark val="cross"/>
        <c:minorTickMark val="none"/>
        <c:tickLblPos val="nextTo"/>
        <c:txPr>
          <a:bodyPr/>
          <a:lstStyle/>
          <a:p>
            <a:pPr>
              <a:defRPr sz="700"/>
            </a:pPr>
            <a:endParaRPr lang="ja-JP"/>
          </a:p>
        </c:txPr>
        <c:crossAx val="223619712"/>
        <c:crosses val="autoZero"/>
        <c:crossBetween val="between"/>
        <c:majorUnit val="1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新大学</c:v>
                </c:pt>
              </c:strCache>
            </c:strRef>
          </c:tx>
          <c:spPr>
            <a:solidFill>
              <a:schemeClr val="tx2">
                <a:lumMod val="40000"/>
                <a:lumOff val="60000"/>
              </a:schemeClr>
            </a:solidFill>
            <a:ln>
              <a:solidFill>
                <a:schemeClr val="tx2"/>
              </a:solidFill>
            </a:ln>
          </c:spPr>
          <c:cat>
            <c:strRef>
              <c:f>Sheet1!$A$2:$A$13</c:f>
              <c:strCache>
                <c:ptCount val="12"/>
                <c:pt idx="0">
                  <c:v>人文科学</c:v>
                </c:pt>
                <c:pt idx="1">
                  <c:v>社会科学</c:v>
                </c:pt>
                <c:pt idx="2">
                  <c:v>環境学</c:v>
                </c:pt>
                <c:pt idx="3">
                  <c:v>情報学</c:v>
                </c:pt>
                <c:pt idx="4">
                  <c:v>数物系科学</c:v>
                </c:pt>
                <c:pt idx="5">
                  <c:v>工学</c:v>
                </c:pt>
                <c:pt idx="6">
                  <c:v>化学</c:v>
                </c:pt>
                <c:pt idx="7">
                  <c:v>生物学</c:v>
                </c:pt>
                <c:pt idx="8">
                  <c:v>農学</c:v>
                </c:pt>
                <c:pt idx="9">
                  <c:v>看護</c:v>
                </c:pt>
                <c:pt idx="10">
                  <c:v>医歯薬学</c:v>
                </c:pt>
                <c:pt idx="11">
                  <c:v>複合領域</c:v>
                </c:pt>
              </c:strCache>
            </c:strRef>
          </c:cat>
          <c:val>
            <c:numRef>
              <c:f>Sheet1!$B$2:$B$13</c:f>
              <c:numCache>
                <c:formatCode>General</c:formatCode>
                <c:ptCount val="12"/>
                <c:pt idx="0">
                  <c:v>184</c:v>
                </c:pt>
                <c:pt idx="1">
                  <c:v>343</c:v>
                </c:pt>
                <c:pt idx="2">
                  <c:v>76</c:v>
                </c:pt>
                <c:pt idx="3">
                  <c:v>125</c:v>
                </c:pt>
                <c:pt idx="4">
                  <c:v>294</c:v>
                </c:pt>
                <c:pt idx="5">
                  <c:v>521</c:v>
                </c:pt>
                <c:pt idx="6">
                  <c:v>228</c:v>
                </c:pt>
                <c:pt idx="7">
                  <c:v>114</c:v>
                </c:pt>
                <c:pt idx="8">
                  <c:v>241</c:v>
                </c:pt>
                <c:pt idx="9">
                  <c:v>175</c:v>
                </c:pt>
                <c:pt idx="10">
                  <c:v>466</c:v>
                </c:pt>
                <c:pt idx="11">
                  <c:v>113</c:v>
                </c:pt>
              </c:numCache>
            </c:numRef>
          </c:val>
        </c:ser>
        <c:dLbls>
          <c:showLegendKey val="0"/>
          <c:showVal val="0"/>
          <c:showCatName val="0"/>
          <c:showSerName val="0"/>
          <c:showPercent val="0"/>
          <c:showBubbleSize val="0"/>
        </c:dLbls>
        <c:axId val="224574464"/>
        <c:axId val="226515584"/>
      </c:radarChart>
      <c:catAx>
        <c:axId val="224574464"/>
        <c:scaling>
          <c:orientation val="minMax"/>
        </c:scaling>
        <c:delete val="0"/>
        <c:axPos val="b"/>
        <c:majorGridlines/>
        <c:numFmt formatCode="m/d/yyyy" sourceLinked="1"/>
        <c:majorTickMark val="out"/>
        <c:minorTickMark val="none"/>
        <c:tickLblPos val="nextTo"/>
        <c:txPr>
          <a:bodyPr/>
          <a:lstStyle/>
          <a:p>
            <a:pPr>
              <a:defRPr sz="800"/>
            </a:pPr>
            <a:endParaRPr lang="ja-JP"/>
          </a:p>
        </c:txPr>
        <c:crossAx val="226515584"/>
        <c:crosses val="autoZero"/>
        <c:auto val="1"/>
        <c:lblAlgn val="ctr"/>
        <c:lblOffset val="100"/>
        <c:noMultiLvlLbl val="0"/>
      </c:catAx>
      <c:valAx>
        <c:axId val="226515584"/>
        <c:scaling>
          <c:orientation val="minMax"/>
          <c:max val="400"/>
          <c:min val="0"/>
        </c:scaling>
        <c:delete val="0"/>
        <c:axPos val="l"/>
        <c:majorGridlines>
          <c:spPr>
            <a:ln>
              <a:solidFill>
                <a:schemeClr val="bg1">
                  <a:lumMod val="85000"/>
                </a:schemeClr>
              </a:solidFill>
            </a:ln>
          </c:spPr>
        </c:majorGridlines>
        <c:numFmt formatCode="General" sourceLinked="1"/>
        <c:majorTickMark val="cross"/>
        <c:minorTickMark val="none"/>
        <c:tickLblPos val="nextTo"/>
        <c:txPr>
          <a:bodyPr/>
          <a:lstStyle/>
          <a:p>
            <a:pPr>
              <a:defRPr sz="700"/>
            </a:pPr>
            <a:endParaRPr lang="ja-JP"/>
          </a:p>
        </c:txPr>
        <c:crossAx val="224574464"/>
        <c:crosses val="autoZero"/>
        <c:crossBetween val="between"/>
        <c:majorUnit val="1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首都大学</c:v>
                </c:pt>
              </c:strCache>
            </c:strRef>
          </c:tx>
          <c:spPr>
            <a:solidFill>
              <a:schemeClr val="tx2">
                <a:lumMod val="40000"/>
                <a:lumOff val="60000"/>
              </a:schemeClr>
            </a:solidFill>
            <a:ln>
              <a:solidFill>
                <a:schemeClr val="tx2"/>
              </a:solidFill>
            </a:ln>
          </c:spPr>
          <c:cat>
            <c:strRef>
              <c:f>Sheet1!$A$2:$A$13</c:f>
              <c:strCache>
                <c:ptCount val="12"/>
                <c:pt idx="0">
                  <c:v>人文学</c:v>
                </c:pt>
                <c:pt idx="1">
                  <c:v>社会科学</c:v>
                </c:pt>
                <c:pt idx="2">
                  <c:v>環境学</c:v>
                </c:pt>
                <c:pt idx="3">
                  <c:v>情報学</c:v>
                </c:pt>
                <c:pt idx="4">
                  <c:v>数物系科学</c:v>
                </c:pt>
                <c:pt idx="5">
                  <c:v>工学</c:v>
                </c:pt>
                <c:pt idx="6">
                  <c:v>化学</c:v>
                </c:pt>
                <c:pt idx="7">
                  <c:v>生物学</c:v>
                </c:pt>
                <c:pt idx="8">
                  <c:v>農学</c:v>
                </c:pt>
                <c:pt idx="9">
                  <c:v>看護</c:v>
                </c:pt>
                <c:pt idx="10">
                  <c:v>医歯薬学</c:v>
                </c:pt>
                <c:pt idx="11">
                  <c:v>複合領域</c:v>
                </c:pt>
              </c:strCache>
            </c:strRef>
          </c:cat>
          <c:val>
            <c:numRef>
              <c:f>Sheet1!$B$2:$B$13</c:f>
              <c:numCache>
                <c:formatCode>General</c:formatCode>
                <c:ptCount val="12"/>
                <c:pt idx="0">
                  <c:v>164</c:v>
                </c:pt>
                <c:pt idx="1">
                  <c:v>280</c:v>
                </c:pt>
                <c:pt idx="2">
                  <c:v>33</c:v>
                </c:pt>
                <c:pt idx="3">
                  <c:v>66</c:v>
                </c:pt>
                <c:pt idx="4">
                  <c:v>193</c:v>
                </c:pt>
                <c:pt idx="5">
                  <c:v>306</c:v>
                </c:pt>
                <c:pt idx="6">
                  <c:v>97</c:v>
                </c:pt>
                <c:pt idx="7">
                  <c:v>115</c:v>
                </c:pt>
                <c:pt idx="8">
                  <c:v>17</c:v>
                </c:pt>
                <c:pt idx="9">
                  <c:v>77</c:v>
                </c:pt>
                <c:pt idx="10">
                  <c:v>46</c:v>
                </c:pt>
                <c:pt idx="11">
                  <c:v>91</c:v>
                </c:pt>
              </c:numCache>
            </c:numRef>
          </c:val>
        </c:ser>
        <c:dLbls>
          <c:showLegendKey val="0"/>
          <c:showVal val="0"/>
          <c:showCatName val="0"/>
          <c:showSerName val="0"/>
          <c:showPercent val="0"/>
          <c:showBubbleSize val="0"/>
        </c:dLbls>
        <c:axId val="226790016"/>
        <c:axId val="226800000"/>
      </c:radarChart>
      <c:catAx>
        <c:axId val="226790016"/>
        <c:scaling>
          <c:orientation val="minMax"/>
        </c:scaling>
        <c:delete val="0"/>
        <c:axPos val="b"/>
        <c:majorGridlines/>
        <c:numFmt formatCode="m/d/yyyy" sourceLinked="1"/>
        <c:majorTickMark val="out"/>
        <c:minorTickMark val="none"/>
        <c:tickLblPos val="nextTo"/>
        <c:txPr>
          <a:bodyPr rot="0"/>
          <a:lstStyle/>
          <a:p>
            <a:pPr>
              <a:defRPr sz="800"/>
            </a:pPr>
            <a:endParaRPr lang="ja-JP"/>
          </a:p>
        </c:txPr>
        <c:crossAx val="226800000"/>
        <c:crosses val="autoZero"/>
        <c:auto val="1"/>
        <c:lblAlgn val="ctr"/>
        <c:lblOffset val="100"/>
        <c:noMultiLvlLbl val="0"/>
      </c:catAx>
      <c:valAx>
        <c:axId val="226800000"/>
        <c:scaling>
          <c:orientation val="minMax"/>
          <c:max val="400"/>
          <c:min val="0"/>
        </c:scaling>
        <c:delete val="0"/>
        <c:axPos val="l"/>
        <c:majorGridlines>
          <c:spPr>
            <a:ln>
              <a:solidFill>
                <a:schemeClr val="bg1">
                  <a:lumMod val="85000"/>
                </a:schemeClr>
              </a:solidFill>
            </a:ln>
          </c:spPr>
        </c:majorGridlines>
        <c:numFmt formatCode="General" sourceLinked="1"/>
        <c:majorTickMark val="cross"/>
        <c:minorTickMark val="none"/>
        <c:tickLblPos val="nextTo"/>
        <c:txPr>
          <a:bodyPr/>
          <a:lstStyle/>
          <a:p>
            <a:pPr>
              <a:defRPr sz="700"/>
            </a:pPr>
            <a:endParaRPr lang="ja-JP"/>
          </a:p>
        </c:txPr>
        <c:crossAx val="226790016"/>
        <c:crosses val="autoZero"/>
        <c:crossBetween val="between"/>
        <c:majorUnit val="1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横浜市立</c:v>
                </c:pt>
              </c:strCache>
            </c:strRef>
          </c:tx>
          <c:spPr>
            <a:solidFill>
              <a:schemeClr val="tx2">
                <a:lumMod val="40000"/>
                <a:lumOff val="60000"/>
              </a:schemeClr>
            </a:solidFill>
            <a:ln>
              <a:solidFill>
                <a:schemeClr val="tx2"/>
              </a:solidFill>
            </a:ln>
          </c:spPr>
          <c:cat>
            <c:strRef>
              <c:f>Sheet1!$A$2:$A$13</c:f>
              <c:strCache>
                <c:ptCount val="12"/>
                <c:pt idx="0">
                  <c:v>人文学</c:v>
                </c:pt>
                <c:pt idx="1">
                  <c:v>社会科学</c:v>
                </c:pt>
                <c:pt idx="2">
                  <c:v>環境学</c:v>
                </c:pt>
                <c:pt idx="3">
                  <c:v>情報学</c:v>
                </c:pt>
                <c:pt idx="4">
                  <c:v>数物系科学</c:v>
                </c:pt>
                <c:pt idx="5">
                  <c:v>工学</c:v>
                </c:pt>
                <c:pt idx="6">
                  <c:v>化学</c:v>
                </c:pt>
                <c:pt idx="7">
                  <c:v>生物学</c:v>
                </c:pt>
                <c:pt idx="8">
                  <c:v>農学</c:v>
                </c:pt>
                <c:pt idx="9">
                  <c:v>看護</c:v>
                </c:pt>
                <c:pt idx="10">
                  <c:v>医歯薬学</c:v>
                </c:pt>
                <c:pt idx="11">
                  <c:v>複合領域</c:v>
                </c:pt>
              </c:strCache>
            </c:strRef>
          </c:cat>
          <c:val>
            <c:numRef>
              <c:f>Sheet1!$B$2:$B$13</c:f>
              <c:numCache>
                <c:formatCode>General</c:formatCode>
                <c:ptCount val="12"/>
                <c:pt idx="0">
                  <c:v>34</c:v>
                </c:pt>
                <c:pt idx="1">
                  <c:v>130</c:v>
                </c:pt>
                <c:pt idx="2">
                  <c:v>2</c:v>
                </c:pt>
                <c:pt idx="3">
                  <c:v>13</c:v>
                </c:pt>
                <c:pt idx="4">
                  <c:v>16</c:v>
                </c:pt>
                <c:pt idx="5">
                  <c:v>16</c:v>
                </c:pt>
                <c:pt idx="6">
                  <c:v>8</c:v>
                </c:pt>
                <c:pt idx="7">
                  <c:v>47</c:v>
                </c:pt>
                <c:pt idx="8">
                  <c:v>3</c:v>
                </c:pt>
                <c:pt idx="9">
                  <c:v>67</c:v>
                </c:pt>
                <c:pt idx="10">
                  <c:v>890</c:v>
                </c:pt>
                <c:pt idx="11">
                  <c:v>20</c:v>
                </c:pt>
              </c:numCache>
            </c:numRef>
          </c:val>
        </c:ser>
        <c:dLbls>
          <c:showLegendKey val="0"/>
          <c:showVal val="0"/>
          <c:showCatName val="0"/>
          <c:showSerName val="0"/>
          <c:showPercent val="0"/>
          <c:showBubbleSize val="0"/>
        </c:dLbls>
        <c:axId val="226807168"/>
        <c:axId val="226808960"/>
      </c:radarChart>
      <c:catAx>
        <c:axId val="226807168"/>
        <c:scaling>
          <c:orientation val="minMax"/>
        </c:scaling>
        <c:delete val="0"/>
        <c:axPos val="b"/>
        <c:majorGridlines/>
        <c:numFmt formatCode="m/d/yyyy" sourceLinked="1"/>
        <c:majorTickMark val="out"/>
        <c:minorTickMark val="none"/>
        <c:tickLblPos val="nextTo"/>
        <c:txPr>
          <a:bodyPr rot="0"/>
          <a:lstStyle/>
          <a:p>
            <a:pPr>
              <a:defRPr sz="800"/>
            </a:pPr>
            <a:endParaRPr lang="ja-JP"/>
          </a:p>
        </c:txPr>
        <c:crossAx val="226808960"/>
        <c:crosses val="autoZero"/>
        <c:auto val="1"/>
        <c:lblAlgn val="ctr"/>
        <c:lblOffset val="100"/>
        <c:noMultiLvlLbl val="0"/>
      </c:catAx>
      <c:valAx>
        <c:axId val="226808960"/>
        <c:scaling>
          <c:orientation val="minMax"/>
          <c:max val="400"/>
          <c:min val="0"/>
        </c:scaling>
        <c:delete val="0"/>
        <c:axPos val="l"/>
        <c:majorGridlines>
          <c:spPr>
            <a:ln>
              <a:solidFill>
                <a:schemeClr val="bg1">
                  <a:lumMod val="85000"/>
                </a:schemeClr>
              </a:solidFill>
            </a:ln>
          </c:spPr>
        </c:majorGridlines>
        <c:numFmt formatCode="General" sourceLinked="1"/>
        <c:majorTickMark val="cross"/>
        <c:minorTickMark val="none"/>
        <c:tickLblPos val="nextTo"/>
        <c:txPr>
          <a:bodyPr/>
          <a:lstStyle/>
          <a:p>
            <a:pPr>
              <a:defRPr sz="700"/>
            </a:pPr>
            <a:endParaRPr lang="ja-JP"/>
          </a:p>
        </c:txPr>
        <c:crossAx val="226807168"/>
        <c:crosses val="autoZero"/>
        <c:crossBetween val="between"/>
        <c:majorUnit val="1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神戸大学</c:v>
                </c:pt>
              </c:strCache>
            </c:strRef>
          </c:tx>
          <c:spPr>
            <a:solidFill>
              <a:schemeClr val="tx2">
                <a:lumMod val="40000"/>
                <a:lumOff val="60000"/>
              </a:schemeClr>
            </a:solidFill>
            <a:ln>
              <a:solidFill>
                <a:schemeClr val="tx2"/>
              </a:solidFill>
            </a:ln>
          </c:spPr>
          <c:cat>
            <c:strRef>
              <c:f>Sheet1!$A$2:$A$13</c:f>
              <c:strCache>
                <c:ptCount val="12"/>
                <c:pt idx="0">
                  <c:v>人文学</c:v>
                </c:pt>
                <c:pt idx="1">
                  <c:v>社会科学</c:v>
                </c:pt>
                <c:pt idx="2">
                  <c:v>環境学</c:v>
                </c:pt>
                <c:pt idx="3">
                  <c:v>情報学</c:v>
                </c:pt>
                <c:pt idx="4">
                  <c:v>数物系科学</c:v>
                </c:pt>
                <c:pt idx="5">
                  <c:v>工学</c:v>
                </c:pt>
                <c:pt idx="6">
                  <c:v>化学</c:v>
                </c:pt>
                <c:pt idx="7">
                  <c:v>生物学</c:v>
                </c:pt>
                <c:pt idx="8">
                  <c:v>農学</c:v>
                </c:pt>
                <c:pt idx="9">
                  <c:v>看護</c:v>
                </c:pt>
                <c:pt idx="10">
                  <c:v>医歯薬学</c:v>
                </c:pt>
                <c:pt idx="11">
                  <c:v>複合領域</c:v>
                </c:pt>
              </c:strCache>
            </c:strRef>
          </c:cat>
          <c:val>
            <c:numRef>
              <c:f>Sheet1!$B$2:$B$13</c:f>
              <c:numCache>
                <c:formatCode>General</c:formatCode>
                <c:ptCount val="12"/>
                <c:pt idx="0">
                  <c:v>307</c:v>
                </c:pt>
                <c:pt idx="1">
                  <c:v>783</c:v>
                </c:pt>
                <c:pt idx="2">
                  <c:v>43</c:v>
                </c:pt>
                <c:pt idx="3">
                  <c:v>156</c:v>
                </c:pt>
                <c:pt idx="4">
                  <c:v>310</c:v>
                </c:pt>
                <c:pt idx="5">
                  <c:v>526</c:v>
                </c:pt>
                <c:pt idx="6">
                  <c:v>126</c:v>
                </c:pt>
                <c:pt idx="7">
                  <c:v>171</c:v>
                </c:pt>
                <c:pt idx="8">
                  <c:v>278</c:v>
                </c:pt>
                <c:pt idx="9">
                  <c:v>86</c:v>
                </c:pt>
                <c:pt idx="10">
                  <c:v>993</c:v>
                </c:pt>
                <c:pt idx="11">
                  <c:v>123</c:v>
                </c:pt>
              </c:numCache>
            </c:numRef>
          </c:val>
        </c:ser>
        <c:dLbls>
          <c:showLegendKey val="0"/>
          <c:showVal val="0"/>
          <c:showCatName val="0"/>
          <c:showSerName val="0"/>
          <c:showPercent val="0"/>
          <c:showBubbleSize val="0"/>
        </c:dLbls>
        <c:axId val="226890112"/>
        <c:axId val="226891648"/>
      </c:radarChart>
      <c:catAx>
        <c:axId val="226890112"/>
        <c:scaling>
          <c:orientation val="minMax"/>
        </c:scaling>
        <c:delete val="0"/>
        <c:axPos val="b"/>
        <c:majorGridlines/>
        <c:numFmt formatCode="m/d/yyyy" sourceLinked="1"/>
        <c:majorTickMark val="out"/>
        <c:minorTickMark val="none"/>
        <c:tickLblPos val="nextTo"/>
        <c:txPr>
          <a:bodyPr rot="0"/>
          <a:lstStyle/>
          <a:p>
            <a:pPr>
              <a:defRPr sz="800"/>
            </a:pPr>
            <a:endParaRPr lang="ja-JP"/>
          </a:p>
        </c:txPr>
        <c:crossAx val="226891648"/>
        <c:crosses val="autoZero"/>
        <c:auto val="1"/>
        <c:lblAlgn val="ctr"/>
        <c:lblOffset val="100"/>
        <c:noMultiLvlLbl val="0"/>
      </c:catAx>
      <c:valAx>
        <c:axId val="226891648"/>
        <c:scaling>
          <c:orientation val="minMax"/>
          <c:max val="400"/>
          <c:min val="0"/>
        </c:scaling>
        <c:delete val="0"/>
        <c:axPos val="l"/>
        <c:majorGridlines>
          <c:spPr>
            <a:ln>
              <a:solidFill>
                <a:schemeClr val="bg1">
                  <a:lumMod val="85000"/>
                </a:schemeClr>
              </a:solidFill>
            </a:ln>
          </c:spPr>
        </c:majorGridlines>
        <c:numFmt formatCode="General" sourceLinked="1"/>
        <c:majorTickMark val="cross"/>
        <c:minorTickMark val="none"/>
        <c:tickLblPos val="nextTo"/>
        <c:txPr>
          <a:bodyPr/>
          <a:lstStyle/>
          <a:p>
            <a:pPr>
              <a:defRPr sz="700"/>
            </a:pPr>
            <a:endParaRPr lang="ja-JP"/>
          </a:p>
        </c:txPr>
        <c:crossAx val="226890112"/>
        <c:crosses val="autoZero"/>
        <c:crossBetween val="between"/>
        <c:majorUnit val="1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府立大学</c:v>
                </c:pt>
              </c:strCache>
            </c:strRef>
          </c:tx>
          <c:spPr>
            <a:solidFill>
              <a:schemeClr val="bg1">
                <a:lumMod val="75000"/>
              </a:schemeClr>
            </a:solidFill>
            <a:ln>
              <a:solidFill>
                <a:schemeClr val="tx1">
                  <a:lumMod val="75000"/>
                  <a:lumOff val="25000"/>
                </a:schemeClr>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Sheet1!$A$2:$A$8</c:f>
              <c:strCache>
                <c:ptCount val="7"/>
                <c:pt idx="0">
                  <c:v>社会科学</c:v>
                </c:pt>
                <c:pt idx="1">
                  <c:v>人文科学</c:v>
                </c:pt>
                <c:pt idx="2">
                  <c:v>看護保健家政</c:v>
                </c:pt>
                <c:pt idx="3">
                  <c:v>医学</c:v>
                </c:pt>
                <c:pt idx="4">
                  <c:v>農学</c:v>
                </c:pt>
                <c:pt idx="5">
                  <c:v>工学</c:v>
                </c:pt>
                <c:pt idx="6">
                  <c:v>理学</c:v>
                </c:pt>
              </c:strCache>
            </c:strRef>
          </c:cat>
          <c:val>
            <c:numRef>
              <c:f>Sheet1!$B$2:$B$8</c:f>
              <c:numCache>
                <c:formatCode>General</c:formatCode>
                <c:ptCount val="7"/>
                <c:pt idx="0">
                  <c:v>29</c:v>
                </c:pt>
                <c:pt idx="1">
                  <c:v>77</c:v>
                </c:pt>
                <c:pt idx="2">
                  <c:v>90</c:v>
                </c:pt>
                <c:pt idx="4">
                  <c:v>127</c:v>
                </c:pt>
                <c:pt idx="5">
                  <c:v>226</c:v>
                </c:pt>
                <c:pt idx="6">
                  <c:v>97</c:v>
                </c:pt>
              </c:numCache>
            </c:numRef>
          </c:val>
        </c:ser>
        <c:ser>
          <c:idx val="1"/>
          <c:order val="1"/>
          <c:tx>
            <c:strRef>
              <c:f>Sheet1!$C$1</c:f>
              <c:strCache>
                <c:ptCount val="1"/>
                <c:pt idx="0">
                  <c:v>市立大学</c:v>
                </c:pt>
              </c:strCache>
            </c:strRef>
          </c:tx>
          <c:spPr>
            <a:pattFill prst="pct20">
              <a:fgClr>
                <a:schemeClr val="tx1">
                  <a:lumMod val="50000"/>
                  <a:lumOff val="50000"/>
                </a:schemeClr>
              </a:fgClr>
              <a:bgClr>
                <a:schemeClr val="bg1"/>
              </a:bgClr>
            </a:pattFill>
            <a:ln>
              <a:solidFill>
                <a:schemeClr val="tx1">
                  <a:lumMod val="75000"/>
                  <a:lumOff val="25000"/>
                </a:schemeClr>
              </a:solidFill>
            </a:ln>
          </c:spPr>
          <c:invertIfNegative val="0"/>
          <c:dLbls>
            <c:txPr>
              <a:bodyPr/>
              <a:lstStyle/>
              <a:p>
                <a:pPr>
                  <a:defRPr sz="1050"/>
                </a:pPr>
                <a:endParaRPr lang="ja-JP"/>
              </a:p>
            </c:txPr>
            <c:showLegendKey val="0"/>
            <c:showVal val="1"/>
            <c:showCatName val="0"/>
            <c:showSerName val="0"/>
            <c:showPercent val="0"/>
            <c:showBubbleSize val="0"/>
            <c:showLeaderLines val="0"/>
          </c:dLbls>
          <c:cat>
            <c:strRef>
              <c:f>Sheet1!$A$2:$A$8</c:f>
              <c:strCache>
                <c:ptCount val="7"/>
                <c:pt idx="0">
                  <c:v>社会科学</c:v>
                </c:pt>
                <c:pt idx="1">
                  <c:v>人文科学</c:v>
                </c:pt>
                <c:pt idx="2">
                  <c:v>看護保健家政</c:v>
                </c:pt>
                <c:pt idx="3">
                  <c:v>医学</c:v>
                </c:pt>
                <c:pt idx="4">
                  <c:v>農学</c:v>
                </c:pt>
                <c:pt idx="5">
                  <c:v>工学</c:v>
                </c:pt>
                <c:pt idx="6">
                  <c:v>理学</c:v>
                </c:pt>
              </c:strCache>
            </c:strRef>
          </c:cat>
          <c:val>
            <c:numRef>
              <c:f>Sheet1!$C$2:$C$8</c:f>
              <c:numCache>
                <c:formatCode>General</c:formatCode>
                <c:ptCount val="7"/>
                <c:pt idx="0">
                  <c:v>116</c:v>
                </c:pt>
                <c:pt idx="1">
                  <c:v>69</c:v>
                </c:pt>
                <c:pt idx="2">
                  <c:v>65</c:v>
                </c:pt>
                <c:pt idx="3">
                  <c:v>243</c:v>
                </c:pt>
                <c:pt idx="5">
                  <c:v>114</c:v>
                </c:pt>
                <c:pt idx="6">
                  <c:v>104</c:v>
                </c:pt>
              </c:numCache>
            </c:numRef>
          </c:val>
        </c:ser>
        <c:dLbls>
          <c:showLegendKey val="0"/>
          <c:showVal val="0"/>
          <c:showCatName val="0"/>
          <c:showSerName val="0"/>
          <c:showPercent val="0"/>
          <c:showBubbleSize val="0"/>
        </c:dLbls>
        <c:gapWidth val="100"/>
        <c:overlap val="100"/>
        <c:axId val="226912128"/>
        <c:axId val="226913664"/>
      </c:barChart>
      <c:catAx>
        <c:axId val="226912128"/>
        <c:scaling>
          <c:orientation val="minMax"/>
        </c:scaling>
        <c:delete val="0"/>
        <c:axPos val="l"/>
        <c:numFmt formatCode="General" sourceLinked="0"/>
        <c:majorTickMark val="out"/>
        <c:minorTickMark val="none"/>
        <c:tickLblPos val="nextTo"/>
        <c:txPr>
          <a:bodyPr/>
          <a:lstStyle/>
          <a:p>
            <a:pPr>
              <a:defRPr sz="1300"/>
            </a:pPr>
            <a:endParaRPr lang="ja-JP"/>
          </a:p>
        </c:txPr>
        <c:crossAx val="226913664"/>
        <c:crosses val="autoZero"/>
        <c:auto val="1"/>
        <c:lblAlgn val="ctr"/>
        <c:lblOffset val="100"/>
        <c:noMultiLvlLbl val="0"/>
      </c:catAx>
      <c:valAx>
        <c:axId val="226913664"/>
        <c:scaling>
          <c:orientation val="minMax"/>
          <c:max val="395"/>
          <c:min val="0"/>
        </c:scaling>
        <c:delete val="0"/>
        <c:axPos val="b"/>
        <c:numFmt formatCode="General" sourceLinked="1"/>
        <c:majorTickMark val="out"/>
        <c:minorTickMark val="none"/>
        <c:tickLblPos val="nextTo"/>
        <c:txPr>
          <a:bodyPr/>
          <a:lstStyle/>
          <a:p>
            <a:pPr>
              <a:defRPr sz="1100"/>
            </a:pPr>
            <a:endParaRPr lang="ja-JP"/>
          </a:p>
        </c:txPr>
        <c:crossAx val="226912128"/>
        <c:crosses val="autoZero"/>
        <c:crossBetween val="between"/>
        <c:majorUnit val="100"/>
      </c:valAx>
    </c:plotArea>
    <c:legend>
      <c:legendPos val="t"/>
      <c:layout>
        <c:manualLayout>
          <c:xMode val="edge"/>
          <c:yMode val="edge"/>
          <c:x val="0.15363557454763971"/>
          <c:y val="1.2363209643372957E-2"/>
          <c:w val="0.42289092359199859"/>
          <c:h val="5.3137301587301587E-2"/>
        </c:manualLayout>
      </c:layout>
      <c:overlay val="0"/>
      <c:txPr>
        <a:bodyPr/>
        <a:lstStyle/>
        <a:p>
          <a:pPr>
            <a:defRPr sz="1100"/>
          </a:pPr>
          <a:endParaRPr lang="ja-JP"/>
        </a:p>
      </c:txPr>
    </c:legend>
    <c:plotVisOnly val="1"/>
    <c:dispBlanksAs val="gap"/>
    <c:showDLblsOverMax val="0"/>
  </c:chart>
  <c:txPr>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退職者数</c:v>
                </c:pt>
              </c:strCache>
            </c:strRef>
          </c:tx>
          <c:spPr>
            <a:solidFill>
              <a:schemeClr val="accent2"/>
            </a:solidFill>
            <a:ln>
              <a:solidFill>
                <a:schemeClr val="accent2"/>
              </a:solidFill>
            </a:ln>
          </c:spPr>
          <c:invertIfNegative val="0"/>
          <c:cat>
            <c:strRef>
              <c:f>Sheet1!$A$2:$A$4</c:f>
              <c:strCache>
                <c:ptCount val="3"/>
                <c:pt idx="0">
                  <c:v>～2021</c:v>
                </c:pt>
                <c:pt idx="1">
                  <c:v>～2031</c:v>
                </c:pt>
                <c:pt idx="2">
                  <c:v>～2041</c:v>
                </c:pt>
              </c:strCache>
            </c:strRef>
          </c:cat>
          <c:val>
            <c:numRef>
              <c:f>Sheet1!$B$2:$B$4</c:f>
              <c:numCache>
                <c:formatCode>General</c:formatCode>
                <c:ptCount val="3"/>
                <c:pt idx="0">
                  <c:v>1120</c:v>
                </c:pt>
                <c:pt idx="1">
                  <c:v>612</c:v>
                </c:pt>
                <c:pt idx="2">
                  <c:v>164</c:v>
                </c:pt>
              </c:numCache>
            </c:numRef>
          </c:val>
        </c:ser>
        <c:ser>
          <c:idx val="1"/>
          <c:order val="1"/>
          <c:tx>
            <c:strRef>
              <c:f>Sheet1!$C$1</c:f>
              <c:strCache>
                <c:ptCount val="1"/>
                <c:pt idx="0">
                  <c:v>入替</c:v>
                </c:pt>
              </c:strCache>
            </c:strRef>
          </c:tx>
          <c:spPr>
            <a:solidFill>
              <a:schemeClr val="accent2">
                <a:lumMod val="20000"/>
                <a:lumOff val="80000"/>
              </a:schemeClr>
            </a:solidFill>
            <a:ln>
              <a:solidFill>
                <a:schemeClr val="accent2"/>
              </a:solidFill>
            </a:ln>
          </c:spPr>
          <c:invertIfNegative val="0"/>
          <c:cat>
            <c:strRef>
              <c:f>Sheet1!$A$2:$A$4</c:f>
              <c:strCache>
                <c:ptCount val="3"/>
                <c:pt idx="0">
                  <c:v>～2021</c:v>
                </c:pt>
                <c:pt idx="1">
                  <c:v>～2031</c:v>
                </c:pt>
                <c:pt idx="2">
                  <c:v>～2041</c:v>
                </c:pt>
              </c:strCache>
            </c:strRef>
          </c:cat>
          <c:val>
            <c:numRef>
              <c:f>Sheet1!$C$2:$C$4</c:f>
              <c:numCache>
                <c:formatCode>General</c:formatCode>
                <c:ptCount val="3"/>
                <c:pt idx="0">
                  <c:v>237</c:v>
                </c:pt>
                <c:pt idx="1">
                  <c:v>745</c:v>
                </c:pt>
                <c:pt idx="2">
                  <c:v>1193</c:v>
                </c:pt>
              </c:numCache>
            </c:numRef>
          </c:val>
        </c:ser>
        <c:dLbls>
          <c:showLegendKey val="0"/>
          <c:showVal val="0"/>
          <c:showCatName val="0"/>
          <c:showSerName val="0"/>
          <c:showPercent val="0"/>
          <c:showBubbleSize val="0"/>
        </c:dLbls>
        <c:gapWidth val="70"/>
        <c:overlap val="100"/>
        <c:axId val="227008512"/>
        <c:axId val="227010048"/>
      </c:barChart>
      <c:catAx>
        <c:axId val="227008512"/>
        <c:scaling>
          <c:orientation val="minMax"/>
        </c:scaling>
        <c:delete val="1"/>
        <c:axPos val="b"/>
        <c:majorTickMark val="out"/>
        <c:minorTickMark val="none"/>
        <c:tickLblPos val="nextTo"/>
        <c:crossAx val="227010048"/>
        <c:crosses val="autoZero"/>
        <c:auto val="1"/>
        <c:lblAlgn val="ctr"/>
        <c:lblOffset val="100"/>
        <c:noMultiLvlLbl val="0"/>
      </c:catAx>
      <c:valAx>
        <c:axId val="227010048"/>
        <c:scaling>
          <c:orientation val="minMax"/>
          <c:max val="1400"/>
          <c:min val="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200"/>
            </a:pPr>
            <a:endParaRPr lang="ja-JP"/>
          </a:p>
        </c:txPr>
        <c:crossAx val="227008512"/>
        <c:crosses val="autoZero"/>
        <c:crossBetween val="between"/>
        <c:majorUnit val="200"/>
      </c:valAx>
    </c:plotArea>
    <c:plotVisOnly val="1"/>
    <c:dispBlanksAs val="gap"/>
    <c:showDLblsOverMax val="0"/>
  </c:chart>
  <c:txPr>
    <a:bodyPr/>
    <a:lstStyle/>
    <a:p>
      <a:pPr>
        <a:defRPr sz="14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99939758598915"/>
          <c:y val="9.4321564191088475E-2"/>
          <c:w val="0.75540442786394635"/>
          <c:h val="0.7300988311334452"/>
        </c:manualLayout>
      </c:layout>
      <c:barChart>
        <c:barDir val="col"/>
        <c:grouping val="stacked"/>
        <c:varyColors val="0"/>
        <c:ser>
          <c:idx val="0"/>
          <c:order val="0"/>
          <c:tx>
            <c:strRef>
              <c:f>Sheet1!$B$1</c:f>
              <c:strCache>
                <c:ptCount val="1"/>
                <c:pt idx="0">
                  <c:v>健康</c:v>
                </c:pt>
              </c:strCache>
            </c:strRef>
          </c:tx>
          <c:spPr>
            <a:solidFill>
              <a:schemeClr val="bg1">
                <a:lumMod val="65000"/>
              </a:schemeClr>
            </a:solidFill>
            <a:ln>
              <a:solidFill>
                <a:schemeClr val="tx1">
                  <a:lumMod val="75000"/>
                  <a:lumOff val="25000"/>
                </a:schemeClr>
              </a:solidFill>
            </a:ln>
          </c:spPr>
          <c:invertIfNegative val="0"/>
          <c:cat>
            <c:strRef>
              <c:f>Sheet1!$A$2:$A$4</c:f>
              <c:strCache>
                <c:ptCount val="3"/>
                <c:pt idx="0">
                  <c:v>大阪</c:v>
                </c:pt>
                <c:pt idx="1">
                  <c:v>東京</c:v>
                </c:pt>
                <c:pt idx="2">
                  <c:v>全国</c:v>
                </c:pt>
              </c:strCache>
            </c:strRef>
          </c:cat>
          <c:val>
            <c:numRef>
              <c:f>Sheet1!$B$2:$B$4</c:f>
              <c:numCache>
                <c:formatCode>General</c:formatCode>
                <c:ptCount val="3"/>
                <c:pt idx="0">
                  <c:v>69.3</c:v>
                </c:pt>
                <c:pt idx="1">
                  <c:v>69.989999999999995</c:v>
                </c:pt>
                <c:pt idx="2">
                  <c:v>70.42</c:v>
                </c:pt>
              </c:numCache>
            </c:numRef>
          </c:val>
        </c:ser>
        <c:ser>
          <c:idx val="1"/>
          <c:order val="1"/>
          <c:tx>
            <c:strRef>
              <c:f>Sheet1!$C$1</c:f>
              <c:strCache>
                <c:ptCount val="1"/>
                <c:pt idx="0">
                  <c:v>平均</c:v>
                </c:pt>
              </c:strCache>
            </c:strRef>
          </c:tx>
          <c:spPr>
            <a:solidFill>
              <a:schemeClr val="bg1">
                <a:lumMod val="95000"/>
              </a:schemeClr>
            </a:solidFill>
            <a:ln>
              <a:solidFill>
                <a:schemeClr val="tx1">
                  <a:lumMod val="75000"/>
                  <a:lumOff val="25000"/>
                </a:schemeClr>
              </a:solidFill>
            </a:ln>
          </c:spPr>
          <c:invertIfNegative val="0"/>
          <c:cat>
            <c:strRef>
              <c:f>Sheet1!$A$2:$A$4</c:f>
              <c:strCache>
                <c:ptCount val="3"/>
                <c:pt idx="0">
                  <c:v>大阪</c:v>
                </c:pt>
                <c:pt idx="1">
                  <c:v>東京</c:v>
                </c:pt>
                <c:pt idx="2">
                  <c:v>全国</c:v>
                </c:pt>
              </c:strCache>
            </c:strRef>
          </c:cat>
          <c:val>
            <c:numRef>
              <c:f>Sheet1!$C$2:$C$4</c:f>
              <c:numCache>
                <c:formatCode>General</c:formatCode>
                <c:ptCount val="3"/>
                <c:pt idx="0">
                  <c:v>9.6000000000000085</c:v>
                </c:pt>
                <c:pt idx="1">
                  <c:v>9.8299999999999983</c:v>
                </c:pt>
                <c:pt idx="2">
                  <c:v>9.3700000000000045</c:v>
                </c:pt>
              </c:numCache>
            </c:numRef>
          </c:val>
        </c:ser>
        <c:dLbls>
          <c:showLegendKey val="0"/>
          <c:showVal val="0"/>
          <c:showCatName val="0"/>
          <c:showSerName val="0"/>
          <c:showPercent val="0"/>
          <c:showBubbleSize val="0"/>
        </c:dLbls>
        <c:gapWidth val="50"/>
        <c:overlap val="100"/>
        <c:axId val="154251264"/>
        <c:axId val="154252800"/>
      </c:barChart>
      <c:catAx>
        <c:axId val="154251264"/>
        <c:scaling>
          <c:orientation val="minMax"/>
        </c:scaling>
        <c:delete val="0"/>
        <c:axPos val="b"/>
        <c:majorTickMark val="out"/>
        <c:minorTickMark val="none"/>
        <c:tickLblPos val="nextTo"/>
        <c:crossAx val="154252800"/>
        <c:crosses val="autoZero"/>
        <c:auto val="1"/>
        <c:lblAlgn val="ctr"/>
        <c:lblOffset val="100"/>
        <c:noMultiLvlLbl val="0"/>
      </c:catAx>
      <c:valAx>
        <c:axId val="154252800"/>
        <c:scaling>
          <c:orientation val="minMax"/>
          <c:max val="80"/>
          <c:min val="65"/>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900"/>
            </a:pPr>
            <a:endParaRPr lang="ja-JP"/>
          </a:p>
        </c:txPr>
        <c:crossAx val="154251264"/>
        <c:crosses val="autoZero"/>
        <c:crossBetween val="between"/>
        <c:majorUnit val="2"/>
      </c:valAx>
    </c:plotArea>
    <c:plotVisOnly val="1"/>
    <c:dispBlanksAs val="gap"/>
    <c:showDLblsOverMax val="0"/>
  </c:chart>
  <c:txPr>
    <a:bodyPr/>
    <a:lstStyle/>
    <a:p>
      <a:pPr>
        <a:defRPr sz="10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学部</c:v>
                </c:pt>
              </c:strCache>
            </c:strRef>
          </c:tx>
          <c:spPr>
            <a:solidFill>
              <a:schemeClr val="bg1">
                <a:lumMod val="50000"/>
              </a:schemeClr>
            </a:solidFill>
            <a:ln>
              <a:solidFill>
                <a:schemeClr val="tx1">
                  <a:lumMod val="75000"/>
                  <a:lumOff val="25000"/>
                </a:schemeClr>
              </a:solidFill>
            </a:ln>
          </c:spPr>
          <c:invertIfNegative val="0"/>
          <c:cat>
            <c:strRef>
              <c:f>Sheet1!$A$2:$A$18</c:f>
              <c:strCache>
                <c:ptCount val="17"/>
                <c:pt idx="0">
                  <c:v>首都大学</c:v>
                </c:pt>
                <c:pt idx="1">
                  <c:v>大阪府立</c:v>
                </c:pt>
                <c:pt idx="2">
                  <c:v>兵庫県立</c:v>
                </c:pt>
                <c:pt idx="3">
                  <c:v>愛知県立</c:v>
                </c:pt>
                <c:pt idx="4">
                  <c:v>静岡県立</c:v>
                </c:pt>
                <c:pt idx="6">
                  <c:v>大阪市立</c:v>
                </c:pt>
                <c:pt idx="7">
                  <c:v>北九州市</c:v>
                </c:pt>
                <c:pt idx="8">
                  <c:v>横浜市立</c:v>
                </c:pt>
                <c:pt idx="9">
                  <c:v>名古屋市</c:v>
                </c:pt>
                <c:pt idx="10">
                  <c:v>高崎経済</c:v>
                </c:pt>
                <c:pt idx="12">
                  <c:v>新大学</c:v>
                </c:pt>
                <c:pt idx="14">
                  <c:v>神戸大学</c:v>
                </c:pt>
                <c:pt idx="15">
                  <c:v>大阪大学</c:v>
                </c:pt>
                <c:pt idx="16">
                  <c:v>京都大学</c:v>
                </c:pt>
              </c:strCache>
            </c:strRef>
          </c:cat>
          <c:val>
            <c:numRef>
              <c:f>Sheet1!$B$2:$B$18</c:f>
              <c:numCache>
                <c:formatCode>General</c:formatCode>
                <c:ptCount val="17"/>
                <c:pt idx="0">
                  <c:v>6952</c:v>
                </c:pt>
                <c:pt idx="1">
                  <c:v>5958</c:v>
                </c:pt>
                <c:pt idx="2">
                  <c:v>5518</c:v>
                </c:pt>
                <c:pt idx="3">
                  <c:v>3269</c:v>
                </c:pt>
                <c:pt idx="4">
                  <c:v>2612</c:v>
                </c:pt>
                <c:pt idx="6">
                  <c:v>6563</c:v>
                </c:pt>
                <c:pt idx="7">
                  <c:v>6057</c:v>
                </c:pt>
                <c:pt idx="8">
                  <c:v>4155</c:v>
                </c:pt>
                <c:pt idx="9">
                  <c:v>3756</c:v>
                </c:pt>
                <c:pt idx="10">
                  <c:v>4102</c:v>
                </c:pt>
                <c:pt idx="12">
                  <c:v>12521</c:v>
                </c:pt>
                <c:pt idx="14">
                  <c:v>11696</c:v>
                </c:pt>
                <c:pt idx="15">
                  <c:v>13416</c:v>
                </c:pt>
                <c:pt idx="16">
                  <c:v>15532</c:v>
                </c:pt>
              </c:numCache>
            </c:numRef>
          </c:val>
        </c:ser>
        <c:ser>
          <c:idx val="1"/>
          <c:order val="1"/>
          <c:tx>
            <c:strRef>
              <c:f>Sheet1!$C$1</c:f>
              <c:strCache>
                <c:ptCount val="1"/>
                <c:pt idx="0">
                  <c:v>院</c:v>
                </c:pt>
              </c:strCache>
            </c:strRef>
          </c:tx>
          <c:spPr>
            <a:solidFill>
              <a:schemeClr val="bg1">
                <a:lumMod val="85000"/>
              </a:schemeClr>
            </a:solidFill>
            <a:ln>
              <a:solidFill>
                <a:schemeClr val="tx1">
                  <a:lumMod val="75000"/>
                  <a:lumOff val="25000"/>
                </a:schemeClr>
              </a:solidFill>
            </a:ln>
          </c:spPr>
          <c:invertIfNegative val="0"/>
          <c:cat>
            <c:strRef>
              <c:f>Sheet1!$A$2:$A$18</c:f>
              <c:strCache>
                <c:ptCount val="17"/>
                <c:pt idx="0">
                  <c:v>首都大学</c:v>
                </c:pt>
                <c:pt idx="1">
                  <c:v>大阪府立</c:v>
                </c:pt>
                <c:pt idx="2">
                  <c:v>兵庫県立</c:v>
                </c:pt>
                <c:pt idx="3">
                  <c:v>愛知県立</c:v>
                </c:pt>
                <c:pt idx="4">
                  <c:v>静岡県立</c:v>
                </c:pt>
                <c:pt idx="6">
                  <c:v>大阪市立</c:v>
                </c:pt>
                <c:pt idx="7">
                  <c:v>北九州市</c:v>
                </c:pt>
                <c:pt idx="8">
                  <c:v>横浜市立</c:v>
                </c:pt>
                <c:pt idx="9">
                  <c:v>名古屋市</c:v>
                </c:pt>
                <c:pt idx="10">
                  <c:v>高崎経済</c:v>
                </c:pt>
                <c:pt idx="12">
                  <c:v>新大学</c:v>
                </c:pt>
                <c:pt idx="14">
                  <c:v>神戸大学</c:v>
                </c:pt>
                <c:pt idx="15">
                  <c:v>大阪大学</c:v>
                </c:pt>
                <c:pt idx="16">
                  <c:v>京都大学</c:v>
                </c:pt>
              </c:strCache>
            </c:strRef>
          </c:cat>
          <c:val>
            <c:numRef>
              <c:f>Sheet1!$C$2:$C$18</c:f>
              <c:numCache>
                <c:formatCode>General</c:formatCode>
                <c:ptCount val="17"/>
                <c:pt idx="0">
                  <c:v>2301</c:v>
                </c:pt>
                <c:pt idx="1">
                  <c:v>1836</c:v>
                </c:pt>
                <c:pt idx="2">
                  <c:v>1089</c:v>
                </c:pt>
                <c:pt idx="3">
                  <c:v>219</c:v>
                </c:pt>
                <c:pt idx="4">
                  <c:v>325</c:v>
                </c:pt>
                <c:pt idx="6">
                  <c:v>1576</c:v>
                </c:pt>
                <c:pt idx="7">
                  <c:v>492</c:v>
                </c:pt>
                <c:pt idx="8">
                  <c:v>734</c:v>
                </c:pt>
                <c:pt idx="9">
                  <c:v>715</c:v>
                </c:pt>
                <c:pt idx="10">
                  <c:v>43</c:v>
                </c:pt>
                <c:pt idx="12">
                  <c:v>3412</c:v>
                </c:pt>
                <c:pt idx="14">
                  <c:v>4695</c:v>
                </c:pt>
                <c:pt idx="15">
                  <c:v>9150</c:v>
                </c:pt>
                <c:pt idx="16">
                  <c:v>7886</c:v>
                </c:pt>
              </c:numCache>
            </c:numRef>
          </c:val>
        </c:ser>
        <c:dLbls>
          <c:showLegendKey val="0"/>
          <c:showVal val="0"/>
          <c:showCatName val="0"/>
          <c:showSerName val="0"/>
          <c:showPercent val="0"/>
          <c:showBubbleSize val="0"/>
        </c:dLbls>
        <c:gapWidth val="60"/>
        <c:overlap val="100"/>
        <c:axId val="234384768"/>
        <c:axId val="234394752"/>
      </c:barChart>
      <c:catAx>
        <c:axId val="234384768"/>
        <c:scaling>
          <c:orientation val="minMax"/>
        </c:scaling>
        <c:delete val="0"/>
        <c:axPos val="b"/>
        <c:majorTickMark val="out"/>
        <c:minorTickMark val="none"/>
        <c:tickLblPos val="nextTo"/>
        <c:crossAx val="234394752"/>
        <c:crosses val="autoZero"/>
        <c:auto val="1"/>
        <c:lblAlgn val="ctr"/>
        <c:lblOffset val="100"/>
        <c:noMultiLvlLbl val="0"/>
      </c:catAx>
      <c:valAx>
        <c:axId val="234394752"/>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100"/>
            </a:pPr>
            <a:endParaRPr lang="ja-JP"/>
          </a:p>
        </c:txPr>
        <c:crossAx val="234384768"/>
        <c:crosses val="autoZero"/>
        <c:crossBetween val="between"/>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医学</c:v>
                </c:pt>
              </c:strCache>
            </c:strRef>
          </c:tx>
          <c:spPr>
            <a:solidFill>
              <a:schemeClr val="bg1">
                <a:lumMod val="75000"/>
              </a:schemeClr>
            </a:solidFill>
            <a:ln>
              <a:solidFill>
                <a:schemeClr val="tx1">
                  <a:lumMod val="75000"/>
                  <a:lumOff val="25000"/>
                </a:schemeClr>
              </a:solidFill>
            </a:ln>
          </c:spPr>
          <c:invertIfNegative val="0"/>
          <c:dPt>
            <c:idx val="4"/>
            <c:invertIfNegative val="0"/>
            <c:bubble3D val="0"/>
            <c:spPr>
              <a:solidFill>
                <a:schemeClr val="tx1">
                  <a:lumMod val="50000"/>
                  <a:lumOff val="50000"/>
                </a:schemeClr>
              </a:solidFill>
              <a:ln>
                <a:solidFill>
                  <a:schemeClr val="tx1">
                    <a:lumMod val="75000"/>
                    <a:lumOff val="25000"/>
                  </a:schemeClr>
                </a:solidFill>
              </a:ln>
            </c:spPr>
          </c:dPt>
          <c:cat>
            <c:strRef>
              <c:f>Sheet1!$A$2:$A$6</c:f>
              <c:strCache>
                <c:ptCount val="5"/>
                <c:pt idx="0">
                  <c:v>京都大学</c:v>
                </c:pt>
                <c:pt idx="1">
                  <c:v>大阪大学</c:v>
                </c:pt>
                <c:pt idx="2">
                  <c:v>神戸大学</c:v>
                </c:pt>
                <c:pt idx="3">
                  <c:v>首都大学</c:v>
                </c:pt>
                <c:pt idx="4">
                  <c:v>新大学</c:v>
                </c:pt>
              </c:strCache>
            </c:strRef>
          </c:cat>
          <c:val>
            <c:numRef>
              <c:f>Sheet1!$B$2:$B$6</c:f>
              <c:numCache>
                <c:formatCode>General</c:formatCode>
                <c:ptCount val="5"/>
                <c:pt idx="0">
                  <c:v>682</c:v>
                </c:pt>
                <c:pt idx="1">
                  <c:v>1039</c:v>
                </c:pt>
                <c:pt idx="2">
                  <c:v>690</c:v>
                </c:pt>
                <c:pt idx="3">
                  <c:v>0</c:v>
                </c:pt>
                <c:pt idx="4">
                  <c:v>569</c:v>
                </c:pt>
              </c:numCache>
            </c:numRef>
          </c:val>
        </c:ser>
        <c:dLbls>
          <c:showLegendKey val="0"/>
          <c:showVal val="0"/>
          <c:showCatName val="0"/>
          <c:showSerName val="0"/>
          <c:showPercent val="0"/>
          <c:showBubbleSize val="0"/>
        </c:dLbls>
        <c:gapWidth val="120"/>
        <c:axId val="213492096"/>
        <c:axId val="213493632"/>
      </c:barChart>
      <c:catAx>
        <c:axId val="213492096"/>
        <c:scaling>
          <c:orientation val="minMax"/>
        </c:scaling>
        <c:delete val="1"/>
        <c:axPos val="l"/>
        <c:numFmt formatCode="General" sourceLinked="0"/>
        <c:majorTickMark val="out"/>
        <c:minorTickMark val="none"/>
        <c:tickLblPos val="nextTo"/>
        <c:crossAx val="213493632"/>
        <c:crosses val="autoZero"/>
        <c:auto val="1"/>
        <c:lblAlgn val="ctr"/>
        <c:lblOffset val="100"/>
        <c:noMultiLvlLbl val="0"/>
      </c:catAx>
      <c:valAx>
        <c:axId val="213493632"/>
        <c:scaling>
          <c:orientation val="minMax"/>
          <c:max val="5800"/>
          <c:min val="0"/>
        </c:scaling>
        <c:delete val="1"/>
        <c:axPos val="b"/>
        <c:numFmt formatCode="General" sourceLinked="1"/>
        <c:majorTickMark val="out"/>
        <c:minorTickMark val="none"/>
        <c:tickLblPos val="nextTo"/>
        <c:crossAx val="213492096"/>
        <c:crosses val="autoZero"/>
        <c:crossBetween val="between"/>
        <c:majorUnit val="20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社会</c:v>
                </c:pt>
              </c:strCache>
            </c:strRef>
          </c:tx>
          <c:spPr>
            <a:solidFill>
              <a:schemeClr val="bg1">
                <a:lumMod val="75000"/>
              </a:schemeClr>
            </a:solidFill>
            <a:ln>
              <a:solidFill>
                <a:schemeClr val="tx1">
                  <a:lumMod val="75000"/>
                  <a:lumOff val="25000"/>
                </a:schemeClr>
              </a:solidFill>
            </a:ln>
          </c:spPr>
          <c:invertIfNegative val="0"/>
          <c:dPt>
            <c:idx val="4"/>
            <c:invertIfNegative val="0"/>
            <c:bubble3D val="0"/>
            <c:spPr>
              <a:solidFill>
                <a:schemeClr val="tx1">
                  <a:lumMod val="50000"/>
                  <a:lumOff val="50000"/>
                </a:schemeClr>
              </a:solidFill>
              <a:ln>
                <a:solidFill>
                  <a:schemeClr val="tx1">
                    <a:lumMod val="75000"/>
                    <a:lumOff val="25000"/>
                  </a:schemeClr>
                </a:solidFill>
              </a:ln>
            </c:spPr>
          </c:dPt>
          <c:cat>
            <c:strRef>
              <c:f>Sheet1!$A$2:$A$6</c:f>
              <c:strCache>
                <c:ptCount val="5"/>
                <c:pt idx="0">
                  <c:v>京都大学</c:v>
                </c:pt>
                <c:pt idx="1">
                  <c:v>大阪大学</c:v>
                </c:pt>
                <c:pt idx="2">
                  <c:v>神戸大学</c:v>
                </c:pt>
                <c:pt idx="3">
                  <c:v>首都大学</c:v>
                </c:pt>
                <c:pt idx="4">
                  <c:v>新大学</c:v>
                </c:pt>
              </c:strCache>
            </c:strRef>
          </c:cat>
          <c:val>
            <c:numRef>
              <c:f>Sheet1!$B$2:$B$6</c:f>
              <c:numCache>
                <c:formatCode>General</c:formatCode>
                <c:ptCount val="5"/>
                <c:pt idx="0">
                  <c:v>1054</c:v>
                </c:pt>
                <c:pt idx="1">
                  <c:v>1093</c:v>
                </c:pt>
                <c:pt idx="2">
                  <c:v>675</c:v>
                </c:pt>
                <c:pt idx="3">
                  <c:v>833</c:v>
                </c:pt>
                <c:pt idx="4">
                  <c:v>1362</c:v>
                </c:pt>
              </c:numCache>
            </c:numRef>
          </c:val>
        </c:ser>
        <c:dLbls>
          <c:showLegendKey val="0"/>
          <c:showVal val="0"/>
          <c:showCatName val="0"/>
          <c:showSerName val="0"/>
          <c:showPercent val="0"/>
          <c:showBubbleSize val="0"/>
        </c:dLbls>
        <c:gapWidth val="120"/>
        <c:axId val="235345408"/>
        <c:axId val="235346944"/>
      </c:barChart>
      <c:catAx>
        <c:axId val="235345408"/>
        <c:scaling>
          <c:orientation val="minMax"/>
        </c:scaling>
        <c:delete val="1"/>
        <c:axPos val="l"/>
        <c:numFmt formatCode="General" sourceLinked="0"/>
        <c:majorTickMark val="out"/>
        <c:minorTickMark val="none"/>
        <c:tickLblPos val="nextTo"/>
        <c:crossAx val="235346944"/>
        <c:crosses val="autoZero"/>
        <c:auto val="1"/>
        <c:lblAlgn val="ctr"/>
        <c:lblOffset val="100"/>
        <c:noMultiLvlLbl val="0"/>
      </c:catAx>
      <c:valAx>
        <c:axId val="235346944"/>
        <c:scaling>
          <c:orientation val="minMax"/>
          <c:max val="5800"/>
          <c:min val="0"/>
        </c:scaling>
        <c:delete val="1"/>
        <c:axPos val="b"/>
        <c:numFmt formatCode="General" sourceLinked="1"/>
        <c:majorTickMark val="out"/>
        <c:minorTickMark val="none"/>
        <c:tickLblPos val="nextTo"/>
        <c:crossAx val="235345408"/>
        <c:crosses val="autoZero"/>
        <c:crossBetween val="between"/>
        <c:majorUnit val="20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農学</c:v>
                </c:pt>
              </c:strCache>
            </c:strRef>
          </c:tx>
          <c:spPr>
            <a:solidFill>
              <a:schemeClr val="bg1">
                <a:lumMod val="75000"/>
              </a:schemeClr>
            </a:solidFill>
            <a:ln>
              <a:solidFill>
                <a:schemeClr val="tx1">
                  <a:lumMod val="75000"/>
                  <a:lumOff val="25000"/>
                </a:schemeClr>
              </a:solidFill>
            </a:ln>
          </c:spPr>
          <c:invertIfNegative val="0"/>
          <c:dPt>
            <c:idx val="4"/>
            <c:invertIfNegative val="0"/>
            <c:bubble3D val="0"/>
            <c:spPr>
              <a:solidFill>
                <a:schemeClr val="tx1">
                  <a:lumMod val="50000"/>
                  <a:lumOff val="50000"/>
                </a:schemeClr>
              </a:solidFill>
              <a:ln>
                <a:solidFill>
                  <a:schemeClr val="tx1">
                    <a:lumMod val="75000"/>
                    <a:lumOff val="25000"/>
                  </a:schemeClr>
                </a:solidFill>
              </a:ln>
            </c:spPr>
          </c:dPt>
          <c:cat>
            <c:strRef>
              <c:f>Sheet1!$A$2:$A$6</c:f>
              <c:strCache>
                <c:ptCount val="5"/>
                <c:pt idx="0">
                  <c:v>京都大学</c:v>
                </c:pt>
                <c:pt idx="1">
                  <c:v>大阪大学</c:v>
                </c:pt>
                <c:pt idx="2">
                  <c:v>神戸大学</c:v>
                </c:pt>
                <c:pt idx="3">
                  <c:v>首都大学</c:v>
                </c:pt>
                <c:pt idx="4">
                  <c:v>新大学</c:v>
                </c:pt>
              </c:strCache>
            </c:strRef>
          </c:cat>
          <c:val>
            <c:numRef>
              <c:f>Sheet1!$B$2:$B$6</c:f>
              <c:numCache>
                <c:formatCode>General</c:formatCode>
                <c:ptCount val="5"/>
                <c:pt idx="0">
                  <c:v>1333</c:v>
                </c:pt>
                <c:pt idx="1">
                  <c:v>0</c:v>
                </c:pt>
                <c:pt idx="2">
                  <c:v>666</c:v>
                </c:pt>
                <c:pt idx="3">
                  <c:v>0</c:v>
                </c:pt>
                <c:pt idx="4">
                  <c:v>801</c:v>
                </c:pt>
              </c:numCache>
            </c:numRef>
          </c:val>
        </c:ser>
        <c:dLbls>
          <c:showLegendKey val="0"/>
          <c:showVal val="0"/>
          <c:showCatName val="0"/>
          <c:showSerName val="0"/>
          <c:showPercent val="0"/>
          <c:showBubbleSize val="0"/>
        </c:dLbls>
        <c:gapWidth val="120"/>
        <c:axId val="235362944"/>
        <c:axId val="213385600"/>
      </c:barChart>
      <c:catAx>
        <c:axId val="235362944"/>
        <c:scaling>
          <c:orientation val="minMax"/>
        </c:scaling>
        <c:delete val="1"/>
        <c:axPos val="l"/>
        <c:numFmt formatCode="General" sourceLinked="0"/>
        <c:majorTickMark val="out"/>
        <c:minorTickMark val="none"/>
        <c:tickLblPos val="nextTo"/>
        <c:crossAx val="213385600"/>
        <c:crosses val="autoZero"/>
        <c:auto val="1"/>
        <c:lblAlgn val="ctr"/>
        <c:lblOffset val="100"/>
        <c:noMultiLvlLbl val="0"/>
      </c:catAx>
      <c:valAx>
        <c:axId val="213385600"/>
        <c:scaling>
          <c:orientation val="minMax"/>
          <c:max val="5800"/>
          <c:min val="0"/>
        </c:scaling>
        <c:delete val="1"/>
        <c:axPos val="b"/>
        <c:numFmt formatCode="General" sourceLinked="1"/>
        <c:majorTickMark val="out"/>
        <c:minorTickMark val="none"/>
        <c:tickLblPos val="nextTo"/>
        <c:crossAx val="235362944"/>
        <c:crosses val="autoZero"/>
        <c:crossBetween val="between"/>
        <c:majorUnit val="20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71230158730158"/>
          <c:y val="3.2070707070707069E-2"/>
          <c:w val="0.4015043650793651"/>
          <c:h val="0.89134848484848483"/>
        </c:manualLayout>
      </c:layout>
      <c:barChart>
        <c:barDir val="bar"/>
        <c:grouping val="clustered"/>
        <c:varyColors val="0"/>
        <c:ser>
          <c:idx val="0"/>
          <c:order val="0"/>
          <c:tx>
            <c:strRef>
              <c:f>Sheet1!$B$1</c:f>
              <c:strCache>
                <c:ptCount val="1"/>
                <c:pt idx="0">
                  <c:v>人文</c:v>
                </c:pt>
              </c:strCache>
            </c:strRef>
          </c:tx>
          <c:spPr>
            <a:solidFill>
              <a:schemeClr val="bg1">
                <a:lumMod val="75000"/>
              </a:schemeClr>
            </a:solidFill>
            <a:ln>
              <a:solidFill>
                <a:schemeClr val="tx1">
                  <a:lumMod val="75000"/>
                  <a:lumOff val="25000"/>
                </a:schemeClr>
              </a:solidFill>
            </a:ln>
          </c:spPr>
          <c:invertIfNegative val="0"/>
          <c:dPt>
            <c:idx val="4"/>
            <c:invertIfNegative val="0"/>
            <c:bubble3D val="0"/>
            <c:spPr>
              <a:solidFill>
                <a:schemeClr val="tx1">
                  <a:lumMod val="50000"/>
                  <a:lumOff val="50000"/>
                </a:schemeClr>
              </a:solidFill>
              <a:ln>
                <a:solidFill>
                  <a:schemeClr val="tx1">
                    <a:lumMod val="75000"/>
                    <a:lumOff val="25000"/>
                  </a:schemeClr>
                </a:solidFill>
              </a:ln>
            </c:spPr>
          </c:dPt>
          <c:dLbls>
            <c:spPr>
              <a:noFill/>
              <a:ln>
                <a:noFill/>
              </a:ln>
              <a:effectLst/>
            </c:spPr>
            <c:txPr>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京都大学</c:v>
                </c:pt>
                <c:pt idx="1">
                  <c:v>大阪大学</c:v>
                </c:pt>
                <c:pt idx="2">
                  <c:v>神戸大学</c:v>
                </c:pt>
                <c:pt idx="3">
                  <c:v>首都大学</c:v>
                </c:pt>
                <c:pt idx="4">
                  <c:v>新大学</c:v>
                </c:pt>
              </c:strCache>
            </c:strRef>
          </c:cat>
          <c:val>
            <c:numRef>
              <c:f>Sheet1!$B$2:$B$6</c:f>
              <c:numCache>
                <c:formatCode>General</c:formatCode>
                <c:ptCount val="5"/>
                <c:pt idx="0">
                  <c:v>1302</c:v>
                </c:pt>
                <c:pt idx="1">
                  <c:v>3715</c:v>
                </c:pt>
                <c:pt idx="2">
                  <c:v>1169</c:v>
                </c:pt>
                <c:pt idx="3">
                  <c:v>918</c:v>
                </c:pt>
                <c:pt idx="4">
                  <c:v>979</c:v>
                </c:pt>
              </c:numCache>
            </c:numRef>
          </c:val>
        </c:ser>
        <c:dLbls>
          <c:showLegendKey val="0"/>
          <c:showVal val="0"/>
          <c:showCatName val="0"/>
          <c:showSerName val="0"/>
          <c:showPercent val="0"/>
          <c:showBubbleSize val="0"/>
        </c:dLbls>
        <c:gapWidth val="120"/>
        <c:axId val="213418752"/>
        <c:axId val="213420288"/>
      </c:barChart>
      <c:catAx>
        <c:axId val="213418752"/>
        <c:scaling>
          <c:orientation val="minMax"/>
        </c:scaling>
        <c:delete val="0"/>
        <c:axPos val="l"/>
        <c:numFmt formatCode="General" sourceLinked="0"/>
        <c:majorTickMark val="out"/>
        <c:minorTickMark val="none"/>
        <c:tickLblPos val="nextTo"/>
        <c:txPr>
          <a:bodyPr/>
          <a:lstStyle/>
          <a:p>
            <a:pPr>
              <a:defRPr sz="1200"/>
            </a:pPr>
            <a:endParaRPr lang="ja-JP"/>
          </a:p>
        </c:txPr>
        <c:crossAx val="213420288"/>
        <c:crosses val="autoZero"/>
        <c:auto val="1"/>
        <c:lblAlgn val="ctr"/>
        <c:lblOffset val="100"/>
        <c:noMultiLvlLbl val="0"/>
      </c:catAx>
      <c:valAx>
        <c:axId val="213420288"/>
        <c:scaling>
          <c:orientation val="minMax"/>
          <c:max val="5800"/>
          <c:min val="0"/>
        </c:scaling>
        <c:delete val="1"/>
        <c:axPos val="b"/>
        <c:numFmt formatCode="General" sourceLinked="1"/>
        <c:majorTickMark val="out"/>
        <c:minorTickMark val="none"/>
        <c:tickLblPos val="nextTo"/>
        <c:crossAx val="213418752"/>
        <c:crosses val="autoZero"/>
        <c:crossBetween val="between"/>
        <c:majorUnit val="20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社会</c:v>
                </c:pt>
              </c:strCache>
            </c:strRef>
          </c:tx>
          <c:spPr>
            <a:solidFill>
              <a:schemeClr val="bg1">
                <a:lumMod val="75000"/>
              </a:schemeClr>
            </a:solidFill>
            <a:ln>
              <a:solidFill>
                <a:schemeClr val="tx1">
                  <a:lumMod val="75000"/>
                  <a:lumOff val="25000"/>
                </a:schemeClr>
              </a:solidFill>
            </a:ln>
          </c:spPr>
          <c:invertIfNegative val="0"/>
          <c:dPt>
            <c:idx val="4"/>
            <c:invertIfNegative val="0"/>
            <c:bubble3D val="0"/>
            <c:spPr>
              <a:solidFill>
                <a:schemeClr val="tx1">
                  <a:lumMod val="50000"/>
                  <a:lumOff val="50000"/>
                </a:schemeClr>
              </a:solidFill>
              <a:ln>
                <a:solidFill>
                  <a:schemeClr val="tx1">
                    <a:lumMod val="75000"/>
                    <a:lumOff val="25000"/>
                  </a:schemeClr>
                </a:solidFill>
              </a:ln>
            </c:spPr>
          </c:dPt>
          <c:cat>
            <c:strRef>
              <c:f>Sheet1!$A$2:$A$6</c:f>
              <c:strCache>
                <c:ptCount val="5"/>
                <c:pt idx="0">
                  <c:v>京都大学</c:v>
                </c:pt>
                <c:pt idx="1">
                  <c:v>大阪大学</c:v>
                </c:pt>
                <c:pt idx="2">
                  <c:v>神戸大学</c:v>
                </c:pt>
                <c:pt idx="3">
                  <c:v>首都大学</c:v>
                </c:pt>
                <c:pt idx="4">
                  <c:v>新大学</c:v>
                </c:pt>
              </c:strCache>
            </c:strRef>
          </c:cat>
          <c:val>
            <c:numRef>
              <c:f>Sheet1!$B$2:$B$6</c:f>
              <c:numCache>
                <c:formatCode>General</c:formatCode>
                <c:ptCount val="5"/>
                <c:pt idx="0">
                  <c:v>3279</c:v>
                </c:pt>
                <c:pt idx="1">
                  <c:v>2708</c:v>
                </c:pt>
                <c:pt idx="2">
                  <c:v>4514</c:v>
                </c:pt>
                <c:pt idx="3">
                  <c:v>2600</c:v>
                </c:pt>
                <c:pt idx="4">
                  <c:v>3188</c:v>
                </c:pt>
              </c:numCache>
            </c:numRef>
          </c:val>
        </c:ser>
        <c:dLbls>
          <c:showLegendKey val="0"/>
          <c:showVal val="0"/>
          <c:showCatName val="0"/>
          <c:showSerName val="0"/>
          <c:showPercent val="0"/>
          <c:showBubbleSize val="0"/>
        </c:dLbls>
        <c:gapWidth val="120"/>
        <c:axId val="235575168"/>
        <c:axId val="235576704"/>
      </c:barChart>
      <c:catAx>
        <c:axId val="235575168"/>
        <c:scaling>
          <c:orientation val="minMax"/>
        </c:scaling>
        <c:delete val="1"/>
        <c:axPos val="l"/>
        <c:numFmt formatCode="General" sourceLinked="0"/>
        <c:majorTickMark val="out"/>
        <c:minorTickMark val="none"/>
        <c:tickLblPos val="nextTo"/>
        <c:crossAx val="235576704"/>
        <c:crosses val="autoZero"/>
        <c:auto val="1"/>
        <c:lblAlgn val="ctr"/>
        <c:lblOffset val="100"/>
        <c:noMultiLvlLbl val="0"/>
      </c:catAx>
      <c:valAx>
        <c:axId val="235576704"/>
        <c:scaling>
          <c:orientation val="minMax"/>
          <c:max val="5800"/>
          <c:min val="0"/>
        </c:scaling>
        <c:delete val="1"/>
        <c:axPos val="b"/>
        <c:numFmt formatCode="General" sourceLinked="1"/>
        <c:majorTickMark val="out"/>
        <c:minorTickMark val="none"/>
        <c:tickLblPos val="nextTo"/>
        <c:crossAx val="235575168"/>
        <c:crosses val="autoZero"/>
        <c:crossBetween val="between"/>
        <c:majorUnit val="20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社会</c:v>
                </c:pt>
              </c:strCache>
            </c:strRef>
          </c:tx>
          <c:spPr>
            <a:solidFill>
              <a:schemeClr val="bg1">
                <a:lumMod val="75000"/>
              </a:schemeClr>
            </a:solidFill>
            <a:ln>
              <a:solidFill>
                <a:schemeClr val="tx1">
                  <a:lumMod val="75000"/>
                  <a:lumOff val="25000"/>
                </a:schemeClr>
              </a:solidFill>
            </a:ln>
          </c:spPr>
          <c:invertIfNegative val="0"/>
          <c:dPt>
            <c:idx val="4"/>
            <c:invertIfNegative val="0"/>
            <c:bubble3D val="0"/>
            <c:spPr>
              <a:solidFill>
                <a:schemeClr val="tx1">
                  <a:lumMod val="50000"/>
                  <a:lumOff val="50000"/>
                </a:schemeClr>
              </a:solidFill>
              <a:ln>
                <a:solidFill>
                  <a:schemeClr val="tx1">
                    <a:lumMod val="75000"/>
                    <a:lumOff val="25000"/>
                  </a:schemeClr>
                </a:solidFill>
              </a:ln>
            </c:spPr>
          </c:dPt>
          <c:cat>
            <c:strRef>
              <c:f>Sheet1!$A$2:$A$6</c:f>
              <c:strCache>
                <c:ptCount val="5"/>
                <c:pt idx="0">
                  <c:v>京都大学</c:v>
                </c:pt>
                <c:pt idx="1">
                  <c:v>大阪大学</c:v>
                </c:pt>
                <c:pt idx="2">
                  <c:v>神戸大学</c:v>
                </c:pt>
                <c:pt idx="3">
                  <c:v>首都大学</c:v>
                </c:pt>
                <c:pt idx="4">
                  <c:v>新大学</c:v>
                </c:pt>
              </c:strCache>
            </c:strRef>
          </c:cat>
          <c:val>
            <c:numRef>
              <c:f>Sheet1!$B$2:$B$6</c:f>
              <c:numCache>
                <c:formatCode>General</c:formatCode>
                <c:ptCount val="5"/>
                <c:pt idx="0">
                  <c:v>4349</c:v>
                </c:pt>
                <c:pt idx="1">
                  <c:v>5698</c:v>
                </c:pt>
                <c:pt idx="2">
                  <c:v>3315</c:v>
                </c:pt>
                <c:pt idx="3">
                  <c:v>2108</c:v>
                </c:pt>
                <c:pt idx="4">
                  <c:v>3378</c:v>
                </c:pt>
              </c:numCache>
            </c:numRef>
          </c:val>
        </c:ser>
        <c:dLbls>
          <c:showLegendKey val="0"/>
          <c:showVal val="0"/>
          <c:showCatName val="0"/>
          <c:showSerName val="0"/>
          <c:showPercent val="0"/>
          <c:showBubbleSize val="0"/>
        </c:dLbls>
        <c:gapWidth val="120"/>
        <c:axId val="235478016"/>
        <c:axId val="235492096"/>
      </c:barChart>
      <c:catAx>
        <c:axId val="235478016"/>
        <c:scaling>
          <c:orientation val="minMax"/>
        </c:scaling>
        <c:delete val="1"/>
        <c:axPos val="l"/>
        <c:numFmt formatCode="General" sourceLinked="0"/>
        <c:majorTickMark val="out"/>
        <c:minorTickMark val="none"/>
        <c:tickLblPos val="nextTo"/>
        <c:crossAx val="235492096"/>
        <c:crosses val="autoZero"/>
        <c:auto val="1"/>
        <c:lblAlgn val="ctr"/>
        <c:lblOffset val="100"/>
        <c:noMultiLvlLbl val="0"/>
      </c:catAx>
      <c:valAx>
        <c:axId val="235492096"/>
        <c:scaling>
          <c:orientation val="minMax"/>
          <c:max val="5800"/>
          <c:min val="0"/>
        </c:scaling>
        <c:delete val="1"/>
        <c:axPos val="b"/>
        <c:numFmt formatCode="General" sourceLinked="1"/>
        <c:majorTickMark val="out"/>
        <c:minorTickMark val="none"/>
        <c:tickLblPos val="nextTo"/>
        <c:crossAx val="235478016"/>
        <c:crosses val="autoZero"/>
        <c:crossBetween val="between"/>
        <c:majorUnit val="20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理学</c:v>
                </c:pt>
              </c:strCache>
            </c:strRef>
          </c:tx>
          <c:spPr>
            <a:solidFill>
              <a:schemeClr val="bg1">
                <a:lumMod val="75000"/>
              </a:schemeClr>
            </a:solidFill>
            <a:ln>
              <a:solidFill>
                <a:schemeClr val="tx1">
                  <a:lumMod val="75000"/>
                  <a:lumOff val="25000"/>
                </a:schemeClr>
              </a:solidFill>
            </a:ln>
          </c:spPr>
          <c:invertIfNegative val="0"/>
          <c:dPt>
            <c:idx val="4"/>
            <c:invertIfNegative val="0"/>
            <c:bubble3D val="0"/>
            <c:spPr>
              <a:solidFill>
                <a:schemeClr val="tx1">
                  <a:lumMod val="50000"/>
                  <a:lumOff val="50000"/>
                </a:schemeClr>
              </a:solidFill>
              <a:ln>
                <a:solidFill>
                  <a:schemeClr val="tx1">
                    <a:lumMod val="75000"/>
                    <a:lumOff val="25000"/>
                  </a:schemeClr>
                </a:solidFill>
              </a:ln>
            </c:spPr>
          </c:dPt>
          <c:cat>
            <c:strRef>
              <c:f>Sheet1!$A$2:$A$6</c:f>
              <c:strCache>
                <c:ptCount val="5"/>
                <c:pt idx="0">
                  <c:v>京都大学</c:v>
                </c:pt>
                <c:pt idx="1">
                  <c:v>大阪大学</c:v>
                </c:pt>
                <c:pt idx="2">
                  <c:v>神戸大学</c:v>
                </c:pt>
                <c:pt idx="3">
                  <c:v>首都大学</c:v>
                </c:pt>
                <c:pt idx="4">
                  <c:v>新大学</c:v>
                </c:pt>
              </c:strCache>
            </c:strRef>
          </c:cat>
          <c:val>
            <c:numRef>
              <c:f>Sheet1!$B$2:$B$6</c:f>
              <c:numCache>
                <c:formatCode>General</c:formatCode>
                <c:ptCount val="5"/>
                <c:pt idx="0">
                  <c:v>1417</c:v>
                </c:pt>
                <c:pt idx="1">
                  <c:v>1207</c:v>
                </c:pt>
                <c:pt idx="2">
                  <c:v>667</c:v>
                </c:pt>
                <c:pt idx="3">
                  <c:v>1189</c:v>
                </c:pt>
                <c:pt idx="4">
                  <c:v>1196</c:v>
                </c:pt>
              </c:numCache>
            </c:numRef>
          </c:val>
        </c:ser>
        <c:dLbls>
          <c:showLegendKey val="0"/>
          <c:showVal val="0"/>
          <c:showCatName val="0"/>
          <c:showSerName val="0"/>
          <c:showPercent val="0"/>
          <c:showBubbleSize val="0"/>
        </c:dLbls>
        <c:gapWidth val="120"/>
        <c:axId val="235155840"/>
        <c:axId val="235157376"/>
      </c:barChart>
      <c:catAx>
        <c:axId val="235155840"/>
        <c:scaling>
          <c:orientation val="minMax"/>
        </c:scaling>
        <c:delete val="1"/>
        <c:axPos val="l"/>
        <c:numFmt formatCode="General" sourceLinked="0"/>
        <c:majorTickMark val="out"/>
        <c:minorTickMark val="none"/>
        <c:tickLblPos val="nextTo"/>
        <c:crossAx val="235157376"/>
        <c:crosses val="autoZero"/>
        <c:auto val="1"/>
        <c:lblAlgn val="ctr"/>
        <c:lblOffset val="100"/>
        <c:noMultiLvlLbl val="0"/>
      </c:catAx>
      <c:valAx>
        <c:axId val="235157376"/>
        <c:scaling>
          <c:orientation val="minMax"/>
          <c:max val="5800"/>
          <c:min val="0"/>
        </c:scaling>
        <c:delete val="1"/>
        <c:axPos val="b"/>
        <c:numFmt formatCode="General" sourceLinked="1"/>
        <c:majorTickMark val="out"/>
        <c:minorTickMark val="none"/>
        <c:tickLblPos val="nextTo"/>
        <c:crossAx val="235155840"/>
        <c:crosses val="autoZero"/>
        <c:crossBetween val="between"/>
        <c:majorUnit val="2000"/>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47097993204016"/>
          <c:y val="3.6707058313681568E-2"/>
          <c:w val="0.85067886178861785"/>
          <c:h val="0.87477416885697079"/>
        </c:manualLayout>
      </c:layout>
      <c:barChart>
        <c:barDir val="col"/>
        <c:grouping val="percentStacked"/>
        <c:varyColors val="0"/>
        <c:ser>
          <c:idx val="0"/>
          <c:order val="0"/>
          <c:tx>
            <c:strRef>
              <c:f>Sheet1!$B$1</c:f>
              <c:strCache>
                <c:ptCount val="1"/>
                <c:pt idx="0">
                  <c:v>～39</c:v>
                </c:pt>
              </c:strCache>
            </c:strRef>
          </c:tx>
          <c:spPr>
            <a:solidFill>
              <a:schemeClr val="tx1">
                <a:lumMod val="50000"/>
                <a:lumOff val="50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Sheet1!$B$2:$B$3</c:f>
              <c:numCache>
                <c:formatCode>General</c:formatCode>
                <c:ptCount val="2"/>
                <c:pt idx="0">
                  <c:v>11</c:v>
                </c:pt>
                <c:pt idx="1">
                  <c:v>30</c:v>
                </c:pt>
              </c:numCache>
            </c:numRef>
          </c:val>
        </c:ser>
        <c:ser>
          <c:idx val="1"/>
          <c:order val="1"/>
          <c:tx>
            <c:strRef>
              <c:f>Sheet1!$C$1</c:f>
              <c:strCache>
                <c:ptCount val="1"/>
                <c:pt idx="0">
                  <c:v>40～49</c:v>
                </c:pt>
              </c:strCache>
            </c:strRef>
          </c:tx>
          <c:spPr>
            <a:solidFill>
              <a:schemeClr val="bg1">
                <a:lumMod val="75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Sheet1!$C$2:$C$3</c:f>
              <c:numCache>
                <c:formatCode>General</c:formatCode>
                <c:ptCount val="2"/>
                <c:pt idx="0">
                  <c:v>28</c:v>
                </c:pt>
                <c:pt idx="1">
                  <c:v>121</c:v>
                </c:pt>
              </c:numCache>
            </c:numRef>
          </c:val>
        </c:ser>
        <c:ser>
          <c:idx val="2"/>
          <c:order val="2"/>
          <c:tx>
            <c:strRef>
              <c:f>Sheet1!$D$1</c:f>
              <c:strCache>
                <c:ptCount val="1"/>
                <c:pt idx="0">
                  <c:v>50～59</c:v>
                </c:pt>
              </c:strCache>
            </c:strRef>
          </c:tx>
          <c:spPr>
            <a:solidFill>
              <a:schemeClr val="bg1">
                <a:lumMod val="85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Sheet1!$D$2:$D$3</c:f>
              <c:numCache>
                <c:formatCode>General</c:formatCode>
                <c:ptCount val="2"/>
                <c:pt idx="0">
                  <c:v>30</c:v>
                </c:pt>
                <c:pt idx="1">
                  <c:v>83</c:v>
                </c:pt>
              </c:numCache>
            </c:numRef>
          </c:val>
        </c:ser>
        <c:ser>
          <c:idx val="3"/>
          <c:order val="3"/>
          <c:tx>
            <c:strRef>
              <c:f>Sheet1!$E$1</c:f>
              <c:strCache>
                <c:ptCount val="1"/>
                <c:pt idx="0">
                  <c:v>60～65</c:v>
                </c:pt>
              </c:strCache>
            </c:strRef>
          </c:tx>
          <c:spPr>
            <a:solidFill>
              <a:schemeClr val="bg1"/>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Sheet1!$E$2:$E$3</c:f>
              <c:numCache>
                <c:formatCode>General</c:formatCode>
                <c:ptCount val="2"/>
                <c:pt idx="0">
                  <c:v>14</c:v>
                </c:pt>
                <c:pt idx="1">
                  <c:v>24</c:v>
                </c:pt>
              </c:numCache>
            </c:numRef>
          </c:val>
        </c:ser>
        <c:dLbls>
          <c:showLegendKey val="0"/>
          <c:showVal val="0"/>
          <c:showCatName val="0"/>
          <c:showSerName val="0"/>
          <c:showPercent val="0"/>
          <c:showBubbleSize val="0"/>
        </c:dLbls>
        <c:gapWidth val="80"/>
        <c:overlap val="100"/>
        <c:axId val="235657856"/>
        <c:axId val="235663744"/>
      </c:barChart>
      <c:catAx>
        <c:axId val="235657856"/>
        <c:scaling>
          <c:orientation val="minMax"/>
        </c:scaling>
        <c:delete val="0"/>
        <c:axPos val="b"/>
        <c:numFmt formatCode="General" sourceLinked="0"/>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35663744"/>
        <c:crosses val="autoZero"/>
        <c:auto val="1"/>
        <c:lblAlgn val="ctr"/>
        <c:lblOffset val="100"/>
        <c:noMultiLvlLbl val="0"/>
      </c:catAx>
      <c:valAx>
        <c:axId val="235663744"/>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000"/>
            </a:pPr>
            <a:endParaRPr lang="ja-JP"/>
          </a:p>
        </c:txPr>
        <c:crossAx val="235657856"/>
        <c:crosses val="autoZero"/>
        <c:crossBetween val="between"/>
        <c:majorUnit val="0.2"/>
      </c:valAx>
    </c:plotArea>
    <c:plotVisOnly val="1"/>
    <c:dispBlanksAs val="gap"/>
    <c:showDLblsOverMax val="0"/>
  </c:chart>
  <c:txPr>
    <a:bodyPr/>
    <a:lstStyle/>
    <a:p>
      <a:pPr>
        <a:defRPr sz="1200"/>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47097993204016"/>
          <c:y val="3.6707058313681568E-2"/>
          <c:w val="0.85067886178861785"/>
          <c:h val="0.87477416885697079"/>
        </c:manualLayout>
      </c:layout>
      <c:barChart>
        <c:barDir val="col"/>
        <c:grouping val="percentStacked"/>
        <c:varyColors val="0"/>
        <c:ser>
          <c:idx val="0"/>
          <c:order val="0"/>
          <c:tx>
            <c:strRef>
              <c:f>Sheet1!$B$1</c:f>
              <c:strCache>
                <c:ptCount val="1"/>
                <c:pt idx="0">
                  <c:v>～39</c:v>
                </c:pt>
              </c:strCache>
            </c:strRef>
          </c:tx>
          <c:spPr>
            <a:solidFill>
              <a:schemeClr val="tx1">
                <a:lumMod val="50000"/>
                <a:lumOff val="50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Sheet1!$B$2:$B$3</c:f>
              <c:numCache>
                <c:formatCode>General</c:formatCode>
                <c:ptCount val="2"/>
                <c:pt idx="0">
                  <c:v>8</c:v>
                </c:pt>
                <c:pt idx="1">
                  <c:v>24</c:v>
                </c:pt>
              </c:numCache>
            </c:numRef>
          </c:val>
        </c:ser>
        <c:ser>
          <c:idx val="1"/>
          <c:order val="1"/>
          <c:tx>
            <c:strRef>
              <c:f>Sheet1!$C$1</c:f>
              <c:strCache>
                <c:ptCount val="1"/>
                <c:pt idx="0">
                  <c:v>40～49</c:v>
                </c:pt>
              </c:strCache>
            </c:strRef>
          </c:tx>
          <c:spPr>
            <a:solidFill>
              <a:schemeClr val="bg1">
                <a:lumMod val="75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Sheet1!$C$2:$C$3</c:f>
              <c:numCache>
                <c:formatCode>General</c:formatCode>
                <c:ptCount val="2"/>
                <c:pt idx="0">
                  <c:v>25</c:v>
                </c:pt>
                <c:pt idx="1">
                  <c:v>54</c:v>
                </c:pt>
              </c:numCache>
            </c:numRef>
          </c:val>
        </c:ser>
        <c:ser>
          <c:idx val="2"/>
          <c:order val="2"/>
          <c:tx>
            <c:strRef>
              <c:f>Sheet1!$D$1</c:f>
              <c:strCache>
                <c:ptCount val="1"/>
                <c:pt idx="0">
                  <c:v>50～59</c:v>
                </c:pt>
              </c:strCache>
            </c:strRef>
          </c:tx>
          <c:spPr>
            <a:solidFill>
              <a:schemeClr val="bg1">
                <a:lumMod val="85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Sheet1!$D$2:$D$3</c:f>
              <c:numCache>
                <c:formatCode>General</c:formatCode>
                <c:ptCount val="2"/>
                <c:pt idx="0">
                  <c:v>47</c:v>
                </c:pt>
                <c:pt idx="1">
                  <c:v>64</c:v>
                </c:pt>
              </c:numCache>
            </c:numRef>
          </c:val>
        </c:ser>
        <c:ser>
          <c:idx val="3"/>
          <c:order val="3"/>
          <c:tx>
            <c:strRef>
              <c:f>Sheet1!$E$1</c:f>
              <c:strCache>
                <c:ptCount val="1"/>
                <c:pt idx="0">
                  <c:v>60～65</c:v>
                </c:pt>
              </c:strCache>
            </c:strRef>
          </c:tx>
          <c:spPr>
            <a:solidFill>
              <a:schemeClr val="bg1"/>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Sheet1!$E$2:$E$3</c:f>
              <c:numCache>
                <c:formatCode>General</c:formatCode>
                <c:ptCount val="2"/>
                <c:pt idx="0">
                  <c:v>16</c:v>
                </c:pt>
                <c:pt idx="1">
                  <c:v>29</c:v>
                </c:pt>
              </c:numCache>
            </c:numRef>
          </c:val>
        </c:ser>
        <c:dLbls>
          <c:showLegendKey val="0"/>
          <c:showVal val="0"/>
          <c:showCatName val="0"/>
          <c:showSerName val="0"/>
          <c:showPercent val="0"/>
          <c:showBubbleSize val="0"/>
        </c:dLbls>
        <c:gapWidth val="80"/>
        <c:overlap val="100"/>
        <c:axId val="213636992"/>
        <c:axId val="213638528"/>
      </c:barChart>
      <c:catAx>
        <c:axId val="213636992"/>
        <c:scaling>
          <c:orientation val="minMax"/>
        </c:scaling>
        <c:delete val="0"/>
        <c:axPos val="b"/>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13638528"/>
        <c:crosses val="autoZero"/>
        <c:auto val="1"/>
        <c:lblAlgn val="ctr"/>
        <c:lblOffset val="100"/>
        <c:noMultiLvlLbl val="0"/>
      </c:catAx>
      <c:valAx>
        <c:axId val="213638528"/>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000"/>
            </a:pPr>
            <a:endParaRPr lang="ja-JP"/>
          </a:p>
        </c:txPr>
        <c:crossAx val="213636992"/>
        <c:crosses val="autoZero"/>
        <c:crossBetween val="between"/>
        <c:majorUnit val="0.2"/>
      </c:valAx>
    </c:plotArea>
    <c:plotVisOnly val="1"/>
    <c:dispBlanksAs val="gap"/>
    <c:showDLblsOverMax val="0"/>
  </c:chart>
  <c:txPr>
    <a:bodyPr/>
    <a:lstStyle/>
    <a:p>
      <a:pPr>
        <a:defRPr sz="12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13813877311124"/>
          <c:y val="6.497218102356532E-2"/>
          <c:w val="0.53510541839437198"/>
          <c:h val="0.76511510121847259"/>
        </c:manualLayout>
      </c:layout>
      <c:barChart>
        <c:barDir val="bar"/>
        <c:grouping val="clustered"/>
        <c:varyColors val="0"/>
        <c:ser>
          <c:idx val="0"/>
          <c:order val="0"/>
          <c:tx>
            <c:strRef>
              <c:f>Sheet1!$B$1</c:f>
              <c:strCache>
                <c:ptCount val="1"/>
                <c:pt idx="0">
                  <c:v>率</c:v>
                </c:pt>
              </c:strCache>
            </c:strRef>
          </c:tx>
          <c:spPr>
            <a:solidFill>
              <a:schemeClr val="bg1">
                <a:lumMod val="75000"/>
              </a:schemeClr>
            </a:solidFill>
            <a:ln>
              <a:solidFill>
                <a:schemeClr val="tx1">
                  <a:lumMod val="75000"/>
                  <a:lumOff val="25000"/>
                </a:schemeClr>
              </a:solidFill>
            </a:ln>
          </c:spPr>
          <c:invertIfNegative val="0"/>
          <c:dPt>
            <c:idx val="6"/>
            <c:invertIfNegative val="0"/>
            <c:bubble3D val="0"/>
            <c:spPr>
              <a:solidFill>
                <a:schemeClr val="tx1">
                  <a:lumMod val="75000"/>
                  <a:lumOff val="25000"/>
                </a:schemeClr>
              </a:solidFill>
              <a:ln>
                <a:solidFill>
                  <a:schemeClr val="tx1">
                    <a:lumMod val="75000"/>
                    <a:lumOff val="25000"/>
                  </a:schemeClr>
                </a:solidFill>
              </a:ln>
            </c:spPr>
          </c:dPt>
          <c:dLbls>
            <c:txPr>
              <a:bodyPr/>
              <a:lstStyle/>
              <a:p>
                <a:pPr>
                  <a:defRPr sz="900"/>
                </a:pPr>
                <a:endParaRPr lang="ja-JP"/>
              </a:p>
            </c:txPr>
            <c:showLegendKey val="0"/>
            <c:showVal val="1"/>
            <c:showCatName val="0"/>
            <c:showSerName val="0"/>
            <c:showPercent val="0"/>
            <c:showBubbleSize val="0"/>
            <c:showLeaderLines val="0"/>
          </c:dLbls>
          <c:cat>
            <c:strRef>
              <c:f>Sheet1!$A$2:$A$8</c:f>
              <c:strCache>
                <c:ptCount val="7"/>
                <c:pt idx="0">
                  <c:v>東京都</c:v>
                </c:pt>
                <c:pt idx="2">
                  <c:v>愛知県</c:v>
                </c:pt>
                <c:pt idx="3">
                  <c:v>富山県</c:v>
                </c:pt>
                <c:pt idx="4">
                  <c:v>京都府</c:v>
                </c:pt>
                <c:pt idx="5">
                  <c:v>兵庫県</c:v>
                </c:pt>
                <c:pt idx="6">
                  <c:v>大阪府</c:v>
                </c:pt>
              </c:strCache>
            </c:strRef>
          </c:cat>
          <c:val>
            <c:numRef>
              <c:f>Sheet1!$B$2:$B$8</c:f>
              <c:numCache>
                <c:formatCode>General</c:formatCode>
                <c:ptCount val="7"/>
                <c:pt idx="0">
                  <c:v>8.4</c:v>
                </c:pt>
                <c:pt idx="2">
                  <c:v>51.7</c:v>
                </c:pt>
                <c:pt idx="3">
                  <c:v>62.6</c:v>
                </c:pt>
                <c:pt idx="4">
                  <c:v>63.3</c:v>
                </c:pt>
                <c:pt idx="5">
                  <c:v>82.7</c:v>
                </c:pt>
                <c:pt idx="6">
                  <c:v>84.7</c:v>
                </c:pt>
              </c:numCache>
            </c:numRef>
          </c:val>
        </c:ser>
        <c:dLbls>
          <c:showLegendKey val="0"/>
          <c:showVal val="0"/>
          <c:showCatName val="0"/>
          <c:showSerName val="0"/>
          <c:showPercent val="0"/>
          <c:showBubbleSize val="0"/>
        </c:dLbls>
        <c:gapWidth val="80"/>
        <c:axId val="154326528"/>
        <c:axId val="154328064"/>
      </c:barChart>
      <c:catAx>
        <c:axId val="154326528"/>
        <c:scaling>
          <c:orientation val="minMax"/>
        </c:scaling>
        <c:delete val="0"/>
        <c:axPos val="l"/>
        <c:majorTickMark val="out"/>
        <c:minorTickMark val="none"/>
        <c:tickLblPos val="nextTo"/>
        <c:crossAx val="154328064"/>
        <c:crosses val="autoZero"/>
        <c:auto val="1"/>
        <c:lblAlgn val="ctr"/>
        <c:lblOffset val="100"/>
        <c:noMultiLvlLbl val="0"/>
      </c:catAx>
      <c:valAx>
        <c:axId val="154328064"/>
        <c:scaling>
          <c:orientation val="minMax"/>
          <c:max val="90"/>
          <c:min val="0"/>
        </c:scaling>
        <c:delete val="0"/>
        <c:axPos val="b"/>
        <c:majorGridlines>
          <c:spPr>
            <a:ln>
              <a:solidFill>
                <a:schemeClr val="bg1">
                  <a:lumMod val="95000"/>
                </a:schemeClr>
              </a:solidFill>
            </a:ln>
          </c:spPr>
        </c:majorGridlines>
        <c:numFmt formatCode="General" sourceLinked="1"/>
        <c:majorTickMark val="out"/>
        <c:minorTickMark val="none"/>
        <c:tickLblPos val="nextTo"/>
        <c:txPr>
          <a:bodyPr/>
          <a:lstStyle/>
          <a:p>
            <a:pPr>
              <a:defRPr sz="900"/>
            </a:pPr>
            <a:endParaRPr lang="ja-JP"/>
          </a:p>
        </c:txPr>
        <c:crossAx val="154326528"/>
        <c:crosses val="autoZero"/>
        <c:crossBetween val="between"/>
        <c:majorUnit val="20"/>
      </c:valAx>
    </c:plotArea>
    <c:plotVisOnly val="1"/>
    <c:dispBlanksAs val="gap"/>
    <c:showDLblsOverMax val="0"/>
  </c:chart>
  <c:txPr>
    <a:bodyPr/>
    <a:lstStyle/>
    <a:p>
      <a:pPr>
        <a:defRPr sz="1050">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47097993204016"/>
          <c:y val="3.6707058313681568E-2"/>
          <c:w val="0.57553531701890992"/>
          <c:h val="0.87477416885697079"/>
        </c:manualLayout>
      </c:layout>
      <c:barChart>
        <c:barDir val="col"/>
        <c:grouping val="percentStacked"/>
        <c:varyColors val="0"/>
        <c:ser>
          <c:idx val="0"/>
          <c:order val="0"/>
          <c:tx>
            <c:strRef>
              <c:f>Sheet1!$B$1</c:f>
              <c:strCache>
                <c:ptCount val="1"/>
                <c:pt idx="0">
                  <c:v>～39</c:v>
                </c:pt>
              </c:strCache>
            </c:strRef>
          </c:tx>
          <c:spPr>
            <a:solidFill>
              <a:schemeClr val="tx1">
                <a:lumMod val="50000"/>
                <a:lumOff val="50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Sheet1!$B$2:$B$3</c:f>
              <c:numCache>
                <c:formatCode>General</c:formatCode>
                <c:ptCount val="2"/>
                <c:pt idx="0">
                  <c:v>99</c:v>
                </c:pt>
                <c:pt idx="1">
                  <c:v>84</c:v>
                </c:pt>
              </c:numCache>
            </c:numRef>
          </c:val>
        </c:ser>
        <c:ser>
          <c:idx val="1"/>
          <c:order val="1"/>
          <c:tx>
            <c:strRef>
              <c:f>Sheet1!$C$1</c:f>
              <c:strCache>
                <c:ptCount val="1"/>
                <c:pt idx="0">
                  <c:v>40～49</c:v>
                </c:pt>
              </c:strCache>
            </c:strRef>
          </c:tx>
          <c:spPr>
            <a:solidFill>
              <a:schemeClr val="bg1">
                <a:lumMod val="75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Sheet1!$C$2:$C$3</c:f>
              <c:numCache>
                <c:formatCode>General</c:formatCode>
                <c:ptCount val="2"/>
                <c:pt idx="0">
                  <c:v>194</c:v>
                </c:pt>
                <c:pt idx="1">
                  <c:v>275</c:v>
                </c:pt>
              </c:numCache>
            </c:numRef>
          </c:val>
        </c:ser>
        <c:ser>
          <c:idx val="2"/>
          <c:order val="2"/>
          <c:tx>
            <c:strRef>
              <c:f>Sheet1!$D$1</c:f>
              <c:strCache>
                <c:ptCount val="1"/>
                <c:pt idx="0">
                  <c:v>50～59</c:v>
                </c:pt>
              </c:strCache>
            </c:strRef>
          </c:tx>
          <c:spPr>
            <a:solidFill>
              <a:schemeClr val="bg1">
                <a:lumMod val="85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Sheet1!$D$2:$D$3</c:f>
              <c:numCache>
                <c:formatCode>General</c:formatCode>
                <c:ptCount val="2"/>
                <c:pt idx="0">
                  <c:v>246</c:v>
                </c:pt>
                <c:pt idx="1">
                  <c:v>257</c:v>
                </c:pt>
              </c:numCache>
            </c:numRef>
          </c:val>
        </c:ser>
        <c:ser>
          <c:idx val="3"/>
          <c:order val="3"/>
          <c:tx>
            <c:strRef>
              <c:f>Sheet1!$E$1</c:f>
              <c:strCache>
                <c:ptCount val="1"/>
                <c:pt idx="0">
                  <c:v>60～65</c:v>
                </c:pt>
              </c:strCache>
            </c:strRef>
          </c:tx>
          <c:spPr>
            <a:solidFill>
              <a:schemeClr val="bg1"/>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Sheet1!$E$2:$E$3</c:f>
              <c:numCache>
                <c:formatCode>General</c:formatCode>
                <c:ptCount val="2"/>
                <c:pt idx="0">
                  <c:v>107</c:v>
                </c:pt>
                <c:pt idx="1">
                  <c:v>95</c:v>
                </c:pt>
              </c:numCache>
            </c:numRef>
          </c:val>
        </c:ser>
        <c:dLbls>
          <c:showLegendKey val="0"/>
          <c:showVal val="0"/>
          <c:showCatName val="0"/>
          <c:showSerName val="0"/>
          <c:showPercent val="0"/>
          <c:showBubbleSize val="0"/>
        </c:dLbls>
        <c:gapWidth val="80"/>
        <c:overlap val="100"/>
        <c:axId val="213566592"/>
        <c:axId val="213568128"/>
      </c:barChart>
      <c:catAx>
        <c:axId val="213566592"/>
        <c:scaling>
          <c:orientation val="minMax"/>
        </c:scaling>
        <c:delete val="0"/>
        <c:axPos val="b"/>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13568128"/>
        <c:crosses val="autoZero"/>
        <c:auto val="1"/>
        <c:lblAlgn val="ctr"/>
        <c:lblOffset val="100"/>
        <c:noMultiLvlLbl val="0"/>
      </c:catAx>
      <c:valAx>
        <c:axId val="213568128"/>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crossAx val="213566592"/>
        <c:crosses val="autoZero"/>
        <c:crossBetween val="between"/>
        <c:majorUnit val="0.2"/>
      </c:valAx>
    </c:plotArea>
    <c:legend>
      <c:legendPos val="r"/>
      <c:layout>
        <c:manualLayout>
          <c:xMode val="edge"/>
          <c:yMode val="edge"/>
          <c:x val="0.71248942861224041"/>
          <c:y val="0.3480881036937814"/>
          <c:w val="0.18496102473874784"/>
          <c:h val="0.22986936969894808"/>
        </c:manualLayout>
      </c:layout>
      <c:overlay val="0"/>
      <c:txPr>
        <a:bodyPr/>
        <a:lstStyle/>
        <a:p>
          <a:pPr>
            <a:defRPr sz="1100"/>
          </a:pPr>
          <a:endParaRPr lang="ja-JP"/>
        </a:p>
      </c:txPr>
    </c:legend>
    <c:plotVisOnly val="1"/>
    <c:dispBlanksAs val="gap"/>
    <c:showDLblsOverMax val="0"/>
  </c:chart>
  <c:txPr>
    <a:bodyPr/>
    <a:lstStyle/>
    <a:p>
      <a:pPr>
        <a:defRPr sz="1200"/>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47097993204016"/>
          <c:y val="3.6707058313681568E-2"/>
          <c:w val="0.85067886178861785"/>
          <c:h val="0.87477416885697079"/>
        </c:manualLayout>
      </c:layout>
      <c:barChart>
        <c:barDir val="col"/>
        <c:grouping val="percentStacked"/>
        <c:varyColors val="0"/>
        <c:ser>
          <c:idx val="0"/>
          <c:order val="0"/>
          <c:tx>
            <c:strRef>
              <c:f>Sheet1!$B$1</c:f>
              <c:strCache>
                <c:ptCount val="1"/>
                <c:pt idx="0">
                  <c:v>～39</c:v>
                </c:pt>
              </c:strCache>
            </c:strRef>
          </c:tx>
          <c:spPr>
            <a:solidFill>
              <a:schemeClr val="tx1">
                <a:lumMod val="50000"/>
                <a:lumOff val="50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Sheet1!$B$2:$B$3</c:f>
              <c:numCache>
                <c:formatCode>General</c:formatCode>
                <c:ptCount val="2"/>
                <c:pt idx="0">
                  <c:v>18</c:v>
                </c:pt>
                <c:pt idx="1">
                  <c:v>11</c:v>
                </c:pt>
              </c:numCache>
            </c:numRef>
          </c:val>
        </c:ser>
        <c:ser>
          <c:idx val="1"/>
          <c:order val="1"/>
          <c:tx>
            <c:strRef>
              <c:f>Sheet1!$C$1</c:f>
              <c:strCache>
                <c:ptCount val="1"/>
                <c:pt idx="0">
                  <c:v>40～49</c:v>
                </c:pt>
              </c:strCache>
            </c:strRef>
          </c:tx>
          <c:spPr>
            <a:solidFill>
              <a:schemeClr val="bg1">
                <a:lumMod val="75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Sheet1!$C$2:$C$3</c:f>
              <c:numCache>
                <c:formatCode>General</c:formatCode>
                <c:ptCount val="2"/>
                <c:pt idx="0">
                  <c:v>24</c:v>
                </c:pt>
                <c:pt idx="1">
                  <c:v>36</c:v>
                </c:pt>
              </c:numCache>
            </c:numRef>
          </c:val>
        </c:ser>
        <c:ser>
          <c:idx val="2"/>
          <c:order val="2"/>
          <c:tx>
            <c:strRef>
              <c:f>Sheet1!$D$1</c:f>
              <c:strCache>
                <c:ptCount val="1"/>
                <c:pt idx="0">
                  <c:v>50～59</c:v>
                </c:pt>
              </c:strCache>
            </c:strRef>
          </c:tx>
          <c:spPr>
            <a:solidFill>
              <a:schemeClr val="bg1">
                <a:lumMod val="85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Sheet1!$D$2:$D$3</c:f>
              <c:numCache>
                <c:formatCode>General</c:formatCode>
                <c:ptCount val="2"/>
                <c:pt idx="0">
                  <c:v>35</c:v>
                </c:pt>
                <c:pt idx="1">
                  <c:v>44</c:v>
                </c:pt>
              </c:numCache>
            </c:numRef>
          </c:val>
        </c:ser>
        <c:ser>
          <c:idx val="3"/>
          <c:order val="3"/>
          <c:tx>
            <c:strRef>
              <c:f>Sheet1!$E$1</c:f>
              <c:strCache>
                <c:ptCount val="1"/>
                <c:pt idx="0">
                  <c:v>60～65</c:v>
                </c:pt>
              </c:strCache>
            </c:strRef>
          </c:tx>
          <c:spPr>
            <a:solidFill>
              <a:schemeClr val="bg1"/>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Sheet1!$E$2:$E$3</c:f>
              <c:numCache>
                <c:formatCode>General</c:formatCode>
                <c:ptCount val="2"/>
                <c:pt idx="0">
                  <c:v>11</c:v>
                </c:pt>
                <c:pt idx="1">
                  <c:v>13</c:v>
                </c:pt>
              </c:numCache>
            </c:numRef>
          </c:val>
        </c:ser>
        <c:dLbls>
          <c:showLegendKey val="0"/>
          <c:showVal val="0"/>
          <c:showCatName val="0"/>
          <c:showSerName val="0"/>
          <c:showPercent val="0"/>
          <c:showBubbleSize val="0"/>
        </c:dLbls>
        <c:gapWidth val="80"/>
        <c:overlap val="100"/>
        <c:axId val="235959424"/>
        <c:axId val="235960960"/>
      </c:barChart>
      <c:catAx>
        <c:axId val="235959424"/>
        <c:scaling>
          <c:orientation val="minMax"/>
        </c:scaling>
        <c:delete val="0"/>
        <c:axPos val="b"/>
        <c:numFmt formatCode="General" sourceLinked="0"/>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35960960"/>
        <c:crosses val="autoZero"/>
        <c:auto val="1"/>
        <c:lblAlgn val="ctr"/>
        <c:lblOffset val="100"/>
        <c:noMultiLvlLbl val="0"/>
      </c:catAx>
      <c:valAx>
        <c:axId val="235960960"/>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000"/>
            </a:pPr>
            <a:endParaRPr lang="ja-JP"/>
          </a:p>
        </c:txPr>
        <c:crossAx val="235959424"/>
        <c:crosses val="autoZero"/>
        <c:crossBetween val="between"/>
        <c:majorUnit val="0.2"/>
      </c:valAx>
    </c:plotArea>
    <c:plotVisOnly val="1"/>
    <c:dispBlanksAs val="gap"/>
    <c:showDLblsOverMax val="0"/>
  </c:chart>
  <c:txPr>
    <a:bodyPr/>
    <a:lstStyle/>
    <a:p>
      <a:pPr>
        <a:defRPr sz="1200"/>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47097993204016"/>
          <c:y val="3.6707058313681568E-2"/>
          <c:w val="0.85067886178861785"/>
          <c:h val="0.87477416885697079"/>
        </c:manualLayout>
      </c:layout>
      <c:barChart>
        <c:barDir val="col"/>
        <c:grouping val="percentStacked"/>
        <c:varyColors val="0"/>
        <c:ser>
          <c:idx val="0"/>
          <c:order val="0"/>
          <c:tx>
            <c:strRef>
              <c:f>Sheet1!$B$1</c:f>
              <c:strCache>
                <c:ptCount val="1"/>
                <c:pt idx="0">
                  <c:v>～39</c:v>
                </c:pt>
              </c:strCache>
            </c:strRef>
          </c:tx>
          <c:spPr>
            <a:solidFill>
              <a:schemeClr val="tx1">
                <a:lumMod val="50000"/>
                <a:lumOff val="50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Sheet1!$B$2:$B$3</c:f>
              <c:numCache>
                <c:formatCode>General</c:formatCode>
                <c:ptCount val="2"/>
                <c:pt idx="0">
                  <c:v>44</c:v>
                </c:pt>
                <c:pt idx="1">
                  <c:v>13</c:v>
                </c:pt>
              </c:numCache>
            </c:numRef>
          </c:val>
        </c:ser>
        <c:ser>
          <c:idx val="1"/>
          <c:order val="1"/>
          <c:tx>
            <c:strRef>
              <c:f>Sheet1!$C$1</c:f>
              <c:strCache>
                <c:ptCount val="1"/>
                <c:pt idx="0">
                  <c:v>40～49</c:v>
                </c:pt>
              </c:strCache>
            </c:strRef>
          </c:tx>
          <c:spPr>
            <a:solidFill>
              <a:schemeClr val="bg1">
                <a:lumMod val="75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Sheet1!$C$2:$C$3</c:f>
              <c:numCache>
                <c:formatCode>General</c:formatCode>
                <c:ptCount val="2"/>
                <c:pt idx="0">
                  <c:v>67</c:v>
                </c:pt>
                <c:pt idx="1">
                  <c:v>41</c:v>
                </c:pt>
              </c:numCache>
            </c:numRef>
          </c:val>
        </c:ser>
        <c:ser>
          <c:idx val="2"/>
          <c:order val="2"/>
          <c:tx>
            <c:strRef>
              <c:f>Sheet1!$D$1</c:f>
              <c:strCache>
                <c:ptCount val="1"/>
                <c:pt idx="0">
                  <c:v>50～59</c:v>
                </c:pt>
              </c:strCache>
            </c:strRef>
          </c:tx>
          <c:spPr>
            <a:solidFill>
              <a:schemeClr val="bg1">
                <a:lumMod val="85000"/>
              </a:schemeClr>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Sheet1!$D$2:$D$3</c:f>
              <c:numCache>
                <c:formatCode>General</c:formatCode>
                <c:ptCount val="2"/>
                <c:pt idx="0">
                  <c:v>64</c:v>
                </c:pt>
                <c:pt idx="1">
                  <c:v>38</c:v>
                </c:pt>
              </c:numCache>
            </c:numRef>
          </c:val>
        </c:ser>
        <c:ser>
          <c:idx val="3"/>
          <c:order val="3"/>
          <c:tx>
            <c:strRef>
              <c:f>Sheet1!$E$1</c:f>
              <c:strCache>
                <c:ptCount val="1"/>
                <c:pt idx="0">
                  <c:v>60～65</c:v>
                </c:pt>
              </c:strCache>
            </c:strRef>
          </c:tx>
          <c:spPr>
            <a:solidFill>
              <a:schemeClr val="bg1"/>
            </a:solidFill>
            <a:ln>
              <a:solidFill>
                <a:schemeClr val="tx1">
                  <a:lumMod val="75000"/>
                  <a:lumOff val="25000"/>
                </a:schemeClr>
              </a:solidFill>
            </a:ln>
          </c:spPr>
          <c:invertIfNegative val="0"/>
          <c:cat>
            <c:strRef>
              <c:f>Sheet1!$A$2:$A$3</c:f>
              <c:strCache>
                <c:ptCount val="2"/>
                <c:pt idx="0">
                  <c:v>府立大学</c:v>
                </c:pt>
                <c:pt idx="1">
                  <c:v>市立大学</c:v>
                </c:pt>
              </c:strCache>
            </c:strRef>
          </c:cat>
          <c:val>
            <c:numRef>
              <c:f>Sheet1!$E$2:$E$3</c:f>
              <c:numCache>
                <c:formatCode>General</c:formatCode>
                <c:ptCount val="2"/>
                <c:pt idx="0">
                  <c:v>31</c:v>
                </c:pt>
                <c:pt idx="1">
                  <c:v>18</c:v>
                </c:pt>
              </c:numCache>
            </c:numRef>
          </c:val>
        </c:ser>
        <c:dLbls>
          <c:showLegendKey val="0"/>
          <c:showVal val="0"/>
          <c:showCatName val="0"/>
          <c:showSerName val="0"/>
          <c:showPercent val="0"/>
          <c:showBubbleSize val="0"/>
        </c:dLbls>
        <c:gapWidth val="80"/>
        <c:overlap val="100"/>
        <c:axId val="235274624"/>
        <c:axId val="235276160"/>
      </c:barChart>
      <c:catAx>
        <c:axId val="235274624"/>
        <c:scaling>
          <c:orientation val="minMax"/>
        </c:scaling>
        <c:delete val="0"/>
        <c:axPos val="b"/>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35276160"/>
        <c:crosses val="autoZero"/>
        <c:auto val="1"/>
        <c:lblAlgn val="ctr"/>
        <c:lblOffset val="100"/>
        <c:noMultiLvlLbl val="0"/>
      </c:catAx>
      <c:valAx>
        <c:axId val="235276160"/>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txPr>
          <a:bodyPr/>
          <a:lstStyle/>
          <a:p>
            <a:pPr>
              <a:defRPr sz="1000"/>
            </a:pPr>
            <a:endParaRPr lang="ja-JP"/>
          </a:p>
        </c:txPr>
        <c:crossAx val="235274624"/>
        <c:crosses val="autoZero"/>
        <c:crossBetween val="between"/>
        <c:majorUnit val="0.2"/>
      </c:valAx>
    </c:plotArea>
    <c:plotVisOnly val="1"/>
    <c:dispBlanksAs val="gap"/>
    <c:showDLblsOverMax val="0"/>
  </c:chart>
  <c:txPr>
    <a:bodyPr/>
    <a:lstStyle/>
    <a:p>
      <a:pPr>
        <a:defRPr sz="1200"/>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459477212083645E-2"/>
          <c:y val="2.9822974580924182E-2"/>
          <c:w val="0.77660758079221681"/>
          <c:h val="0.80919531485229501"/>
        </c:manualLayout>
      </c:layout>
      <c:barChart>
        <c:barDir val="col"/>
        <c:grouping val="stacked"/>
        <c:varyColors val="0"/>
        <c:ser>
          <c:idx val="0"/>
          <c:order val="0"/>
          <c:tx>
            <c:strRef>
              <c:f>Sheet1!$B$1</c:f>
              <c:strCache>
                <c:ptCount val="1"/>
                <c:pt idx="0">
                  <c:v>科学研究費</c:v>
                </c:pt>
              </c:strCache>
            </c:strRef>
          </c:tx>
          <c:spPr>
            <a:solidFill>
              <a:schemeClr val="bg1">
                <a:lumMod val="65000"/>
              </a:schemeClr>
            </a:solidFill>
            <a:ln>
              <a:solidFill>
                <a:schemeClr val="tx1">
                  <a:lumMod val="75000"/>
                  <a:lumOff val="25000"/>
                </a:schemeClr>
              </a:solidFill>
            </a:ln>
          </c:spPr>
          <c:invertIfNegative val="0"/>
          <c:cat>
            <c:strRef>
              <c:f>Sheet1!$A$2:$A$16</c:f>
              <c:strCache>
                <c:ptCount val="15"/>
                <c:pt idx="0">
                  <c:v>首都大学</c:v>
                </c:pt>
                <c:pt idx="1">
                  <c:v>大阪府立</c:v>
                </c:pt>
                <c:pt idx="2">
                  <c:v>兵庫県立</c:v>
                </c:pt>
                <c:pt idx="3">
                  <c:v>愛知県立</c:v>
                </c:pt>
                <c:pt idx="4">
                  <c:v>静岡県立</c:v>
                </c:pt>
                <c:pt idx="6">
                  <c:v>大阪市立</c:v>
                </c:pt>
                <c:pt idx="7">
                  <c:v>北九州市</c:v>
                </c:pt>
                <c:pt idx="8">
                  <c:v>横浜市立</c:v>
                </c:pt>
                <c:pt idx="9">
                  <c:v>名古屋市</c:v>
                </c:pt>
                <c:pt idx="10">
                  <c:v>高崎経済</c:v>
                </c:pt>
                <c:pt idx="12">
                  <c:v>新大学</c:v>
                </c:pt>
                <c:pt idx="14">
                  <c:v>神戸大学</c:v>
                </c:pt>
              </c:strCache>
            </c:strRef>
          </c:cat>
          <c:val>
            <c:numRef>
              <c:f>Sheet1!$B$2:$B$16</c:f>
              <c:numCache>
                <c:formatCode>General</c:formatCode>
                <c:ptCount val="15"/>
                <c:pt idx="0">
                  <c:v>1776.8751814223513</c:v>
                </c:pt>
                <c:pt idx="1">
                  <c:v>1664.5422960725075</c:v>
                </c:pt>
                <c:pt idx="2">
                  <c:v>1296.7894736842106</c:v>
                </c:pt>
                <c:pt idx="3">
                  <c:v>714.7227272727273</c:v>
                </c:pt>
                <c:pt idx="4">
                  <c:v>1534.6206896551723</c:v>
                </c:pt>
                <c:pt idx="6">
                  <c:v>1883.4888268156424</c:v>
                </c:pt>
                <c:pt idx="7">
                  <c:v>438.05681818181819</c:v>
                </c:pt>
                <c:pt idx="8">
                  <c:v>2837.0845771144277</c:v>
                </c:pt>
                <c:pt idx="9">
                  <c:v>2069.4269449715371</c:v>
                </c:pt>
                <c:pt idx="10">
                  <c:v>394.93203883495147</c:v>
                </c:pt>
                <c:pt idx="12">
                  <c:v>1775.727536231884</c:v>
                </c:pt>
                <c:pt idx="14">
                  <c:v>1746.2311557788944</c:v>
                </c:pt>
              </c:numCache>
            </c:numRef>
          </c:val>
        </c:ser>
        <c:ser>
          <c:idx val="1"/>
          <c:order val="1"/>
          <c:tx>
            <c:strRef>
              <c:f>Sheet1!$C$1</c:f>
              <c:strCache>
                <c:ptCount val="1"/>
                <c:pt idx="0">
                  <c:v>受託研究</c:v>
                </c:pt>
              </c:strCache>
            </c:strRef>
          </c:tx>
          <c:spPr>
            <a:pattFill prst="pct20">
              <a:fgClr>
                <a:schemeClr val="tx1">
                  <a:lumMod val="75000"/>
                  <a:lumOff val="25000"/>
                </a:schemeClr>
              </a:fgClr>
              <a:bgClr>
                <a:schemeClr val="bg1"/>
              </a:bgClr>
            </a:pattFill>
            <a:ln>
              <a:solidFill>
                <a:schemeClr val="tx1">
                  <a:lumMod val="75000"/>
                  <a:lumOff val="25000"/>
                </a:schemeClr>
              </a:solidFill>
            </a:ln>
          </c:spPr>
          <c:invertIfNegative val="0"/>
          <c:cat>
            <c:strRef>
              <c:f>Sheet1!$A$2:$A$16</c:f>
              <c:strCache>
                <c:ptCount val="15"/>
                <c:pt idx="0">
                  <c:v>首都大学</c:v>
                </c:pt>
                <c:pt idx="1">
                  <c:v>大阪府立</c:v>
                </c:pt>
                <c:pt idx="2">
                  <c:v>兵庫県立</c:v>
                </c:pt>
                <c:pt idx="3">
                  <c:v>愛知県立</c:v>
                </c:pt>
                <c:pt idx="4">
                  <c:v>静岡県立</c:v>
                </c:pt>
                <c:pt idx="6">
                  <c:v>大阪市立</c:v>
                </c:pt>
                <c:pt idx="7">
                  <c:v>北九州市</c:v>
                </c:pt>
                <c:pt idx="8">
                  <c:v>横浜市立</c:v>
                </c:pt>
                <c:pt idx="9">
                  <c:v>名古屋市</c:v>
                </c:pt>
                <c:pt idx="10">
                  <c:v>高崎経済</c:v>
                </c:pt>
                <c:pt idx="12">
                  <c:v>新大学</c:v>
                </c:pt>
                <c:pt idx="14">
                  <c:v>神戸大学</c:v>
                </c:pt>
              </c:strCache>
            </c:strRef>
          </c:cat>
          <c:val>
            <c:numRef>
              <c:f>Sheet1!$C$2:$C$16</c:f>
              <c:numCache>
                <c:formatCode>General</c:formatCode>
                <c:ptCount val="15"/>
                <c:pt idx="0">
                  <c:v>711.46008708272859</c:v>
                </c:pt>
                <c:pt idx="1">
                  <c:v>1366.6510574018127</c:v>
                </c:pt>
                <c:pt idx="2">
                  <c:v>822.58270676691734</c:v>
                </c:pt>
                <c:pt idx="3">
                  <c:v>20.418181818181818</c:v>
                </c:pt>
                <c:pt idx="4">
                  <c:v>435.10727969348659</c:v>
                </c:pt>
                <c:pt idx="6">
                  <c:v>1042.2388268156424</c:v>
                </c:pt>
                <c:pt idx="7">
                  <c:v>452.92045454545456</c:v>
                </c:pt>
                <c:pt idx="8">
                  <c:v>2545.9378109452737</c:v>
                </c:pt>
                <c:pt idx="9">
                  <c:v>500.77988614800756</c:v>
                </c:pt>
                <c:pt idx="10">
                  <c:v>24.796116504854368</c:v>
                </c:pt>
                <c:pt idx="12">
                  <c:v>1196.3521739130435</c:v>
                </c:pt>
                <c:pt idx="14">
                  <c:v>1435.3015075376884</c:v>
                </c:pt>
              </c:numCache>
            </c:numRef>
          </c:val>
        </c:ser>
        <c:ser>
          <c:idx val="2"/>
          <c:order val="2"/>
          <c:tx>
            <c:strRef>
              <c:f>Sheet1!$D$1</c:f>
              <c:strCache>
                <c:ptCount val="1"/>
                <c:pt idx="0">
                  <c:v>共同研究</c:v>
                </c:pt>
              </c:strCache>
            </c:strRef>
          </c:tx>
          <c:spPr>
            <a:pattFill prst="ltUpDiag">
              <a:fgClr>
                <a:schemeClr val="tx1">
                  <a:lumMod val="75000"/>
                  <a:lumOff val="25000"/>
                </a:schemeClr>
              </a:fgClr>
              <a:bgClr>
                <a:schemeClr val="bg1"/>
              </a:bgClr>
            </a:pattFill>
            <a:ln>
              <a:solidFill>
                <a:schemeClr val="tx1">
                  <a:lumMod val="75000"/>
                  <a:lumOff val="25000"/>
                </a:schemeClr>
              </a:solidFill>
            </a:ln>
          </c:spPr>
          <c:invertIfNegative val="0"/>
          <c:cat>
            <c:strRef>
              <c:f>Sheet1!$A$2:$A$16</c:f>
              <c:strCache>
                <c:ptCount val="15"/>
                <c:pt idx="0">
                  <c:v>首都大学</c:v>
                </c:pt>
                <c:pt idx="1">
                  <c:v>大阪府立</c:v>
                </c:pt>
                <c:pt idx="2">
                  <c:v>兵庫県立</c:v>
                </c:pt>
                <c:pt idx="3">
                  <c:v>愛知県立</c:v>
                </c:pt>
                <c:pt idx="4">
                  <c:v>静岡県立</c:v>
                </c:pt>
                <c:pt idx="6">
                  <c:v>大阪市立</c:v>
                </c:pt>
                <c:pt idx="7">
                  <c:v>北九州市</c:v>
                </c:pt>
                <c:pt idx="8">
                  <c:v>横浜市立</c:v>
                </c:pt>
                <c:pt idx="9">
                  <c:v>名古屋市</c:v>
                </c:pt>
                <c:pt idx="10">
                  <c:v>高崎経済</c:v>
                </c:pt>
                <c:pt idx="12">
                  <c:v>新大学</c:v>
                </c:pt>
                <c:pt idx="14">
                  <c:v>神戸大学</c:v>
                </c:pt>
              </c:strCache>
            </c:strRef>
          </c:cat>
          <c:val>
            <c:numRef>
              <c:f>Sheet1!$D$2:$D$16</c:f>
              <c:numCache>
                <c:formatCode>General</c:formatCode>
                <c:ptCount val="15"/>
                <c:pt idx="0">
                  <c:v>262.71407837445571</c:v>
                </c:pt>
                <c:pt idx="1">
                  <c:v>547.44712990936557</c:v>
                </c:pt>
                <c:pt idx="2">
                  <c:v>236.60338345864662</c:v>
                </c:pt>
                <c:pt idx="3">
                  <c:v>53.240909090909092</c:v>
                </c:pt>
                <c:pt idx="4">
                  <c:v>404.71647509578543</c:v>
                </c:pt>
                <c:pt idx="6">
                  <c:v>308.91340782122904</c:v>
                </c:pt>
                <c:pt idx="7">
                  <c:v>300.3901515151515</c:v>
                </c:pt>
                <c:pt idx="8">
                  <c:v>512.53731343283584</c:v>
                </c:pt>
                <c:pt idx="9">
                  <c:v>162.26944971537003</c:v>
                </c:pt>
                <c:pt idx="10">
                  <c:v>0</c:v>
                </c:pt>
                <c:pt idx="12">
                  <c:v>422.89275362318841</c:v>
                </c:pt>
                <c:pt idx="14">
                  <c:v>440.32663316582915</c:v>
                </c:pt>
              </c:numCache>
            </c:numRef>
          </c:val>
        </c:ser>
        <c:ser>
          <c:idx val="3"/>
          <c:order val="3"/>
          <c:tx>
            <c:strRef>
              <c:f>Sheet1!$E$1</c:f>
              <c:strCache>
                <c:ptCount val="1"/>
                <c:pt idx="0">
                  <c:v>受託事業</c:v>
                </c:pt>
              </c:strCache>
            </c:strRef>
          </c:tx>
          <c:spPr>
            <a:solidFill>
              <a:schemeClr val="bg1">
                <a:lumMod val="85000"/>
              </a:schemeClr>
            </a:solidFill>
            <a:ln>
              <a:solidFill>
                <a:schemeClr val="tx1">
                  <a:lumMod val="75000"/>
                  <a:lumOff val="25000"/>
                </a:schemeClr>
              </a:solidFill>
            </a:ln>
          </c:spPr>
          <c:invertIfNegative val="0"/>
          <c:cat>
            <c:strRef>
              <c:f>Sheet1!$A$2:$A$16</c:f>
              <c:strCache>
                <c:ptCount val="15"/>
                <c:pt idx="0">
                  <c:v>首都大学</c:v>
                </c:pt>
                <c:pt idx="1">
                  <c:v>大阪府立</c:v>
                </c:pt>
                <c:pt idx="2">
                  <c:v>兵庫県立</c:v>
                </c:pt>
                <c:pt idx="3">
                  <c:v>愛知県立</c:v>
                </c:pt>
                <c:pt idx="4">
                  <c:v>静岡県立</c:v>
                </c:pt>
                <c:pt idx="6">
                  <c:v>大阪市立</c:v>
                </c:pt>
                <c:pt idx="7">
                  <c:v>北九州市</c:v>
                </c:pt>
                <c:pt idx="8">
                  <c:v>横浜市立</c:v>
                </c:pt>
                <c:pt idx="9">
                  <c:v>名古屋市</c:v>
                </c:pt>
                <c:pt idx="10">
                  <c:v>高崎経済</c:v>
                </c:pt>
                <c:pt idx="12">
                  <c:v>新大学</c:v>
                </c:pt>
                <c:pt idx="14">
                  <c:v>神戸大学</c:v>
                </c:pt>
              </c:strCache>
            </c:strRef>
          </c:cat>
          <c:val>
            <c:numRef>
              <c:f>Sheet1!$E$2:$E$16</c:f>
              <c:numCache>
                <c:formatCode>General</c:formatCode>
                <c:ptCount val="15"/>
                <c:pt idx="0">
                  <c:v>535.35849056603774</c:v>
                </c:pt>
                <c:pt idx="1">
                  <c:v>111.67220543806647</c:v>
                </c:pt>
                <c:pt idx="2">
                  <c:v>298.6503759398496</c:v>
                </c:pt>
                <c:pt idx="3">
                  <c:v>13.613636363636363</c:v>
                </c:pt>
                <c:pt idx="4">
                  <c:v>5.1724137931034484</c:v>
                </c:pt>
                <c:pt idx="6">
                  <c:v>122.35335195530726</c:v>
                </c:pt>
                <c:pt idx="7">
                  <c:v>166.35606060606059</c:v>
                </c:pt>
                <c:pt idx="8">
                  <c:v>46.85820895522388</c:v>
                </c:pt>
                <c:pt idx="9">
                  <c:v>384.97533206831122</c:v>
                </c:pt>
                <c:pt idx="10">
                  <c:v>101.90291262135922</c:v>
                </c:pt>
                <c:pt idx="12">
                  <c:v>117.05217391304348</c:v>
                </c:pt>
                <c:pt idx="14">
                  <c:v>423.36683417085425</c:v>
                </c:pt>
              </c:numCache>
            </c:numRef>
          </c:val>
        </c:ser>
        <c:ser>
          <c:idx val="4"/>
          <c:order val="4"/>
          <c:tx>
            <c:strRef>
              <c:f>Sheet1!$F$1</c:f>
              <c:strCache>
                <c:ptCount val="1"/>
                <c:pt idx="0">
                  <c:v>寄付金</c:v>
                </c:pt>
              </c:strCache>
            </c:strRef>
          </c:tx>
          <c:spPr>
            <a:solidFill>
              <a:schemeClr val="bg1"/>
            </a:solidFill>
            <a:ln>
              <a:solidFill>
                <a:schemeClr val="tx1">
                  <a:lumMod val="75000"/>
                  <a:lumOff val="25000"/>
                </a:schemeClr>
              </a:solidFill>
            </a:ln>
          </c:spPr>
          <c:invertIfNegative val="0"/>
          <c:cat>
            <c:strRef>
              <c:f>Sheet1!$A$2:$A$16</c:f>
              <c:strCache>
                <c:ptCount val="15"/>
                <c:pt idx="0">
                  <c:v>首都大学</c:v>
                </c:pt>
                <c:pt idx="1">
                  <c:v>大阪府立</c:v>
                </c:pt>
                <c:pt idx="2">
                  <c:v>兵庫県立</c:v>
                </c:pt>
                <c:pt idx="3">
                  <c:v>愛知県立</c:v>
                </c:pt>
                <c:pt idx="4">
                  <c:v>静岡県立</c:v>
                </c:pt>
                <c:pt idx="6">
                  <c:v>大阪市立</c:v>
                </c:pt>
                <c:pt idx="7">
                  <c:v>北九州市</c:v>
                </c:pt>
                <c:pt idx="8">
                  <c:v>横浜市立</c:v>
                </c:pt>
                <c:pt idx="9">
                  <c:v>名古屋市</c:v>
                </c:pt>
                <c:pt idx="10">
                  <c:v>高崎経済</c:v>
                </c:pt>
                <c:pt idx="12">
                  <c:v>新大学</c:v>
                </c:pt>
                <c:pt idx="14">
                  <c:v>神戸大学</c:v>
                </c:pt>
              </c:strCache>
            </c:strRef>
          </c:cat>
          <c:val>
            <c:numRef>
              <c:f>Sheet1!$F$2:$F$16</c:f>
              <c:numCache>
                <c:formatCode>General</c:formatCode>
                <c:ptCount val="15"/>
                <c:pt idx="0">
                  <c:v>362.41654571843253</c:v>
                </c:pt>
                <c:pt idx="1">
                  <c:v>521.38066465256793</c:v>
                </c:pt>
                <c:pt idx="2">
                  <c:v>687.56390977443607</c:v>
                </c:pt>
                <c:pt idx="3">
                  <c:v>129.45454545454547</c:v>
                </c:pt>
                <c:pt idx="4">
                  <c:v>848.39463601532566</c:v>
                </c:pt>
                <c:pt idx="6">
                  <c:v>1613.2190000000001</c:v>
                </c:pt>
                <c:pt idx="7">
                  <c:v>266.98106060606062</c:v>
                </c:pt>
                <c:pt idx="8">
                  <c:v>1555.2039800995026</c:v>
                </c:pt>
                <c:pt idx="9">
                  <c:v>1715.9127134724858</c:v>
                </c:pt>
                <c:pt idx="10">
                  <c:v>68.932038834951456</c:v>
                </c:pt>
                <c:pt idx="12">
                  <c:v>890.00942028985503</c:v>
                </c:pt>
                <c:pt idx="14">
                  <c:v>1233.6683417085428</c:v>
                </c:pt>
              </c:numCache>
            </c:numRef>
          </c:val>
        </c:ser>
        <c:dLbls>
          <c:showLegendKey val="0"/>
          <c:showVal val="0"/>
          <c:showCatName val="0"/>
          <c:showSerName val="0"/>
          <c:showPercent val="0"/>
          <c:showBubbleSize val="0"/>
        </c:dLbls>
        <c:gapWidth val="60"/>
        <c:overlap val="100"/>
        <c:axId val="237588864"/>
        <c:axId val="237590400"/>
      </c:barChart>
      <c:catAx>
        <c:axId val="237588864"/>
        <c:scaling>
          <c:orientation val="minMax"/>
        </c:scaling>
        <c:delete val="0"/>
        <c:axPos val="b"/>
        <c:numFmt formatCode="General" sourceLinked="0"/>
        <c:majorTickMark val="out"/>
        <c:minorTickMark val="none"/>
        <c:tickLblPos val="nextTo"/>
        <c:txPr>
          <a:bodyPr rot="0" vert="eaVert"/>
          <a:lstStyle/>
          <a:p>
            <a:pPr>
              <a:defRPr/>
            </a:pPr>
            <a:endParaRPr lang="ja-JP"/>
          </a:p>
        </c:txPr>
        <c:crossAx val="237590400"/>
        <c:crosses val="autoZero"/>
        <c:auto val="1"/>
        <c:lblAlgn val="ctr"/>
        <c:lblOffset val="100"/>
        <c:noMultiLvlLbl val="0"/>
      </c:catAx>
      <c:valAx>
        <c:axId val="23759040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050"/>
            </a:pPr>
            <a:endParaRPr lang="ja-JP"/>
          </a:p>
        </c:txPr>
        <c:crossAx val="237588864"/>
        <c:crosses val="autoZero"/>
        <c:crossBetween val="between"/>
      </c:valAx>
    </c:plotArea>
    <c:legend>
      <c:legendPos val="r"/>
      <c:layout>
        <c:manualLayout>
          <c:xMode val="edge"/>
          <c:yMode val="edge"/>
          <c:x val="0.86738888174218454"/>
          <c:y val="0.27578376959725898"/>
          <c:w val="0.12332852392619144"/>
          <c:h val="0.35896977630504817"/>
        </c:manualLayout>
      </c:layout>
      <c:overlay val="0"/>
      <c:txPr>
        <a:bodyPr/>
        <a:lstStyle/>
        <a:p>
          <a:pPr>
            <a:defRPr sz="1200"/>
          </a:pPr>
          <a:endParaRPr lang="ja-JP"/>
        </a:p>
      </c:txPr>
    </c:legend>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府立大学</c:v>
                </c:pt>
              </c:strCache>
            </c:strRef>
          </c:tx>
          <c:spPr>
            <a:solidFill>
              <a:schemeClr val="bg1">
                <a:lumMod val="75000"/>
              </a:schemeClr>
            </a:solidFill>
            <a:ln>
              <a:solidFill>
                <a:schemeClr val="tx1">
                  <a:lumMod val="75000"/>
                  <a:lumOff val="25000"/>
                </a:schemeClr>
              </a:solidFill>
            </a:ln>
          </c:spPr>
          <c:invertIfNegative val="0"/>
          <c:dLbls>
            <c:dLbl>
              <c:idx val="2"/>
              <c:delete val="1"/>
            </c:dLbl>
            <c:txPr>
              <a:bodyPr/>
              <a:lstStyle/>
              <a:p>
                <a:pPr>
                  <a:defRPr sz="900"/>
                </a:pPr>
                <a:endParaRPr lang="ja-JP"/>
              </a:p>
            </c:txPr>
            <c:showLegendKey val="0"/>
            <c:showVal val="1"/>
            <c:showCatName val="0"/>
            <c:showSerName val="0"/>
            <c:showPercent val="0"/>
            <c:showBubbleSize val="0"/>
            <c:showLeaderLines val="0"/>
          </c:dLbls>
          <c:cat>
            <c:strRef>
              <c:f>Sheet1!$A$2:$A$8</c:f>
              <c:strCache>
                <c:ptCount val="7"/>
                <c:pt idx="0">
                  <c:v>本部等</c:v>
                </c:pt>
                <c:pt idx="1">
                  <c:v>研究</c:v>
                </c:pt>
                <c:pt idx="2">
                  <c:v>他学部</c:v>
                </c:pt>
                <c:pt idx="3">
                  <c:v>医学</c:v>
                </c:pt>
                <c:pt idx="4">
                  <c:v>農学</c:v>
                </c:pt>
                <c:pt idx="5">
                  <c:v>理学</c:v>
                </c:pt>
                <c:pt idx="6">
                  <c:v>工学</c:v>
                </c:pt>
              </c:strCache>
            </c:strRef>
          </c:cat>
          <c:val>
            <c:numRef>
              <c:f>Sheet1!$B$2:$B$8</c:f>
              <c:numCache>
                <c:formatCode>General</c:formatCode>
                <c:ptCount val="7"/>
                <c:pt idx="0">
                  <c:v>127</c:v>
                </c:pt>
                <c:pt idx="1">
                  <c:v>922</c:v>
                </c:pt>
                <c:pt idx="2">
                  <c:v>82</c:v>
                </c:pt>
                <c:pt idx="4">
                  <c:v>709</c:v>
                </c:pt>
                <c:pt idx="5">
                  <c:v>211</c:v>
                </c:pt>
                <c:pt idx="6">
                  <c:v>1537</c:v>
                </c:pt>
              </c:numCache>
            </c:numRef>
          </c:val>
        </c:ser>
        <c:ser>
          <c:idx val="1"/>
          <c:order val="1"/>
          <c:tx>
            <c:strRef>
              <c:f>Sheet1!$C$1</c:f>
              <c:strCache>
                <c:ptCount val="1"/>
                <c:pt idx="0">
                  <c:v>市立大学</c:v>
                </c:pt>
              </c:strCache>
            </c:strRef>
          </c:tx>
          <c:spPr>
            <a:pattFill prst="pct20">
              <a:fgClr>
                <a:schemeClr val="tx1">
                  <a:lumMod val="50000"/>
                  <a:lumOff val="50000"/>
                </a:schemeClr>
              </a:fgClr>
              <a:bgClr>
                <a:schemeClr val="bg1"/>
              </a:bgClr>
            </a:pattFill>
            <a:ln>
              <a:solidFill>
                <a:schemeClr val="tx1">
                  <a:lumMod val="75000"/>
                  <a:lumOff val="25000"/>
                </a:schemeClr>
              </a:solidFill>
            </a:ln>
          </c:spPr>
          <c:invertIfNegative val="0"/>
          <c:dLbls>
            <c:txPr>
              <a:bodyPr/>
              <a:lstStyle/>
              <a:p>
                <a:pPr>
                  <a:defRPr sz="900"/>
                </a:pPr>
                <a:endParaRPr lang="ja-JP"/>
              </a:p>
            </c:txPr>
            <c:showLegendKey val="0"/>
            <c:showVal val="1"/>
            <c:showCatName val="0"/>
            <c:showSerName val="0"/>
            <c:showPercent val="0"/>
            <c:showBubbleSize val="0"/>
            <c:showLeaderLines val="0"/>
          </c:dLbls>
          <c:cat>
            <c:strRef>
              <c:f>Sheet1!$A$2:$A$8</c:f>
              <c:strCache>
                <c:ptCount val="7"/>
                <c:pt idx="0">
                  <c:v>本部等</c:v>
                </c:pt>
                <c:pt idx="1">
                  <c:v>研究</c:v>
                </c:pt>
                <c:pt idx="2">
                  <c:v>他学部</c:v>
                </c:pt>
                <c:pt idx="3">
                  <c:v>医学</c:v>
                </c:pt>
                <c:pt idx="4">
                  <c:v>農学</c:v>
                </c:pt>
                <c:pt idx="5">
                  <c:v>理学</c:v>
                </c:pt>
                <c:pt idx="6">
                  <c:v>工学</c:v>
                </c:pt>
              </c:strCache>
            </c:strRef>
          </c:cat>
          <c:val>
            <c:numRef>
              <c:f>Sheet1!$C$2:$C$8</c:f>
              <c:numCache>
                <c:formatCode>General</c:formatCode>
                <c:ptCount val="7"/>
                <c:pt idx="0">
                  <c:v>606</c:v>
                </c:pt>
                <c:pt idx="1">
                  <c:v>296</c:v>
                </c:pt>
                <c:pt idx="2">
                  <c:v>91</c:v>
                </c:pt>
                <c:pt idx="3">
                  <c:v>1234</c:v>
                </c:pt>
                <c:pt idx="5">
                  <c:v>656</c:v>
                </c:pt>
                <c:pt idx="6">
                  <c:v>369</c:v>
                </c:pt>
              </c:numCache>
            </c:numRef>
          </c:val>
        </c:ser>
        <c:dLbls>
          <c:showLegendKey val="0"/>
          <c:showVal val="0"/>
          <c:showCatName val="0"/>
          <c:showSerName val="0"/>
          <c:showPercent val="0"/>
          <c:showBubbleSize val="0"/>
        </c:dLbls>
        <c:gapWidth val="80"/>
        <c:overlap val="100"/>
        <c:axId val="237104512"/>
        <c:axId val="237106304"/>
      </c:barChart>
      <c:catAx>
        <c:axId val="237104512"/>
        <c:scaling>
          <c:orientation val="minMax"/>
        </c:scaling>
        <c:delete val="0"/>
        <c:axPos val="l"/>
        <c:majorTickMark val="out"/>
        <c:minorTickMark val="none"/>
        <c:tickLblPos val="nextTo"/>
        <c:txPr>
          <a:bodyPr/>
          <a:lstStyle/>
          <a:p>
            <a:pPr>
              <a:defRPr sz="1200"/>
            </a:pPr>
            <a:endParaRPr lang="ja-JP"/>
          </a:p>
        </c:txPr>
        <c:crossAx val="237106304"/>
        <c:crosses val="autoZero"/>
        <c:auto val="1"/>
        <c:lblAlgn val="ctr"/>
        <c:lblOffset val="100"/>
        <c:noMultiLvlLbl val="0"/>
      </c:catAx>
      <c:valAx>
        <c:axId val="237106304"/>
        <c:scaling>
          <c:orientation val="minMax"/>
          <c:max val="2200"/>
          <c:min val="0"/>
        </c:scaling>
        <c:delete val="0"/>
        <c:axPos val="b"/>
        <c:majorGridlines>
          <c:spPr>
            <a:ln>
              <a:solidFill>
                <a:schemeClr val="bg1">
                  <a:lumMod val="95000"/>
                </a:schemeClr>
              </a:solidFill>
            </a:ln>
          </c:spPr>
        </c:majorGridlines>
        <c:numFmt formatCode="General" sourceLinked="1"/>
        <c:majorTickMark val="out"/>
        <c:minorTickMark val="none"/>
        <c:tickLblPos val="nextTo"/>
        <c:txPr>
          <a:bodyPr/>
          <a:lstStyle/>
          <a:p>
            <a:pPr>
              <a:defRPr sz="1100"/>
            </a:pPr>
            <a:endParaRPr lang="ja-JP"/>
          </a:p>
        </c:txPr>
        <c:crossAx val="237104512"/>
        <c:crosses val="autoZero"/>
        <c:crossBetween val="between"/>
      </c:valAx>
    </c:plotArea>
    <c:legend>
      <c:legendPos val="t"/>
      <c:layout>
        <c:manualLayout>
          <c:xMode val="edge"/>
          <c:yMode val="edge"/>
          <c:x val="0.21061637889024692"/>
          <c:y val="4.3499412772318134E-2"/>
          <c:w val="0.53097045983359636"/>
          <c:h val="5.3137301587301587E-2"/>
        </c:manualLayout>
      </c:layout>
      <c:overlay val="0"/>
      <c:txPr>
        <a:bodyPr/>
        <a:lstStyle/>
        <a:p>
          <a:pPr>
            <a:defRPr sz="1200"/>
          </a:pPr>
          <a:endParaRPr lang="ja-JP"/>
        </a:p>
      </c:txPr>
    </c:legend>
    <c:plotVisOnly val="1"/>
    <c:dispBlanksAs val="gap"/>
    <c:showDLblsOverMax val="0"/>
  </c:chart>
  <c:txPr>
    <a:bodyPr/>
    <a:lstStyle/>
    <a:p>
      <a:pPr>
        <a:defRPr sz="14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48633485168315E-2"/>
          <c:y val="4.5238097235411168E-2"/>
          <c:w val="0.90177716364848348"/>
          <c:h val="0.89285540519228634"/>
        </c:manualLayout>
      </c:layout>
      <c:bubbleChart>
        <c:varyColors val="0"/>
        <c:ser>
          <c:idx val="0"/>
          <c:order val="0"/>
          <c:tx>
            <c:strRef>
              <c:f>Sheet1!$B$1</c:f>
              <c:strCache>
                <c:ptCount val="1"/>
                <c:pt idx="0">
                  <c:v>偏差値</c:v>
                </c:pt>
              </c:strCache>
            </c:strRef>
          </c:tx>
          <c:spPr>
            <a:solidFill>
              <a:schemeClr val="bg1">
                <a:alpha val="30000"/>
              </a:schemeClr>
            </a:solidFill>
            <a:ln>
              <a:solidFill>
                <a:schemeClr val="tx1"/>
              </a:solidFill>
            </a:ln>
          </c:spPr>
          <c:invertIfNegative val="0"/>
          <c:dPt>
            <c:idx val="0"/>
            <c:invertIfNegative val="0"/>
            <c:bubble3D val="0"/>
            <c:spPr>
              <a:solidFill>
                <a:schemeClr val="accent1">
                  <a:lumMod val="40000"/>
                  <a:lumOff val="60000"/>
                </a:schemeClr>
              </a:solidFill>
              <a:ln>
                <a:solidFill>
                  <a:schemeClr val="tx1"/>
                </a:solidFill>
                <a:prstDash val="dash"/>
              </a:ln>
            </c:spPr>
          </c:dPt>
          <c:dPt>
            <c:idx val="1"/>
            <c:invertIfNegative val="0"/>
            <c:bubble3D val="0"/>
            <c:spPr>
              <a:solidFill>
                <a:schemeClr val="tx2">
                  <a:lumMod val="40000"/>
                  <a:lumOff val="60000"/>
                </a:schemeClr>
              </a:solidFill>
              <a:ln>
                <a:solidFill>
                  <a:schemeClr val="tx1"/>
                </a:solidFill>
                <a:prstDash val="dash"/>
              </a:ln>
            </c:spPr>
          </c:dPt>
          <c:dPt>
            <c:idx val="6"/>
            <c:invertIfNegative val="0"/>
            <c:bubble3D val="0"/>
          </c:dPt>
          <c:dPt>
            <c:idx val="7"/>
            <c:invertIfNegative val="0"/>
            <c:bubble3D val="0"/>
          </c:dPt>
          <c:dPt>
            <c:idx val="8"/>
            <c:invertIfNegative val="0"/>
            <c:bubble3D val="0"/>
            <c:spPr>
              <a:solidFill>
                <a:schemeClr val="bg1"/>
              </a:solidFill>
              <a:ln>
                <a:solidFill>
                  <a:schemeClr val="tx1"/>
                </a:solidFill>
              </a:ln>
            </c:spPr>
          </c:dPt>
          <c:dPt>
            <c:idx val="9"/>
            <c:invertIfNegative val="0"/>
            <c:bubble3D val="0"/>
            <c:spPr>
              <a:solidFill>
                <a:schemeClr val="bg1"/>
              </a:solidFill>
              <a:ln>
                <a:solidFill>
                  <a:schemeClr val="tx1"/>
                </a:solidFill>
              </a:ln>
            </c:spPr>
          </c:dPt>
          <c:dPt>
            <c:idx val="10"/>
            <c:invertIfNegative val="0"/>
            <c:bubble3D val="0"/>
          </c:dPt>
          <c:dPt>
            <c:idx val="11"/>
            <c:invertIfNegative val="0"/>
            <c:bubble3D val="0"/>
            <c:spPr>
              <a:solidFill>
                <a:schemeClr val="bg1">
                  <a:alpha val="30000"/>
                </a:schemeClr>
              </a:solidFill>
              <a:ln w="28575">
                <a:solidFill>
                  <a:schemeClr val="tx1"/>
                </a:solidFill>
                <a:prstDash val="sysDash"/>
              </a:ln>
            </c:spPr>
          </c:dPt>
          <c:xVal>
            <c:numRef>
              <c:f>Sheet1!$A$2:$A$13</c:f>
              <c:numCache>
                <c:formatCode>General</c:formatCode>
                <c:ptCount val="12"/>
                <c:pt idx="0">
                  <c:v>403</c:v>
                </c:pt>
                <c:pt idx="1">
                  <c:v>395</c:v>
                </c:pt>
                <c:pt idx="2">
                  <c:v>419</c:v>
                </c:pt>
                <c:pt idx="3">
                  <c:v>255</c:v>
                </c:pt>
                <c:pt idx="4">
                  <c:v>93</c:v>
                </c:pt>
                <c:pt idx="5">
                  <c:v>348</c:v>
                </c:pt>
                <c:pt idx="6">
                  <c:v>331</c:v>
                </c:pt>
                <c:pt idx="7">
                  <c:v>374</c:v>
                </c:pt>
                <c:pt idx="8">
                  <c:v>2955</c:v>
                </c:pt>
                <c:pt idx="9">
                  <c:v>2646</c:v>
                </c:pt>
                <c:pt idx="10">
                  <c:v>1100</c:v>
                </c:pt>
                <c:pt idx="11">
                  <c:v>798</c:v>
                </c:pt>
              </c:numCache>
            </c:numRef>
          </c:xVal>
          <c:yVal>
            <c:numRef>
              <c:f>Sheet1!$B$2:$B$13</c:f>
              <c:numCache>
                <c:formatCode>General</c:formatCode>
                <c:ptCount val="12"/>
                <c:pt idx="0">
                  <c:v>57.971215172876803</c:v>
                </c:pt>
                <c:pt idx="1">
                  <c:v>58.913225658997412</c:v>
                </c:pt>
                <c:pt idx="2">
                  <c:v>56.442390678941315</c:v>
                </c:pt>
                <c:pt idx="3">
                  <c:v>52.527183762232696</c:v>
                </c:pt>
                <c:pt idx="4">
                  <c:v>51.905016824717038</c:v>
                </c:pt>
                <c:pt idx="5">
                  <c:v>51.100689127105667</c:v>
                </c:pt>
                <c:pt idx="6">
                  <c:v>56.391696750902526</c:v>
                </c:pt>
                <c:pt idx="7">
                  <c:v>56.568157614483496</c:v>
                </c:pt>
                <c:pt idx="8">
                  <c:v>64.86135957066189</c:v>
                </c:pt>
                <c:pt idx="9">
                  <c:v>62.596413855266547</c:v>
                </c:pt>
                <c:pt idx="10">
                  <c:v>61.132652188782487</c:v>
                </c:pt>
                <c:pt idx="11">
                  <c:v>58.464978840000001</c:v>
                </c:pt>
              </c:numCache>
            </c:numRef>
          </c:yVal>
          <c:bubbleSize>
            <c:numRef>
              <c:f>Sheet1!$C$2:$C$13</c:f>
              <c:numCache>
                <c:formatCode>General</c:formatCode>
                <c:ptCount val="12"/>
                <c:pt idx="0">
                  <c:v>7794</c:v>
                </c:pt>
                <c:pt idx="1">
                  <c:v>8139</c:v>
                </c:pt>
                <c:pt idx="2">
                  <c:v>9253</c:v>
                </c:pt>
                <c:pt idx="3">
                  <c:v>6607</c:v>
                </c:pt>
                <c:pt idx="4">
                  <c:v>3488</c:v>
                </c:pt>
                <c:pt idx="5">
                  <c:v>2937</c:v>
                </c:pt>
                <c:pt idx="6">
                  <c:v>4889</c:v>
                </c:pt>
                <c:pt idx="7">
                  <c:v>4471</c:v>
                </c:pt>
                <c:pt idx="8">
                  <c:v>23418</c:v>
                </c:pt>
                <c:pt idx="9">
                  <c:v>22566</c:v>
                </c:pt>
                <c:pt idx="10">
                  <c:v>16391</c:v>
                </c:pt>
                <c:pt idx="11">
                  <c:v>15933</c:v>
                </c:pt>
              </c:numCache>
            </c:numRef>
          </c:bubbleSize>
          <c:bubble3D val="0"/>
        </c:ser>
        <c:dLbls>
          <c:showLegendKey val="0"/>
          <c:showVal val="0"/>
          <c:showCatName val="0"/>
          <c:showSerName val="0"/>
          <c:showPercent val="0"/>
          <c:showBubbleSize val="0"/>
        </c:dLbls>
        <c:bubbleScale val="100"/>
        <c:showNegBubbles val="0"/>
        <c:axId val="237663744"/>
        <c:axId val="237665280"/>
      </c:bubbleChart>
      <c:valAx>
        <c:axId val="237663744"/>
        <c:scaling>
          <c:orientation val="minMax"/>
          <c:max val="3300"/>
          <c:min val="0"/>
        </c:scaling>
        <c:delete val="0"/>
        <c:axPos val="b"/>
        <c:numFmt formatCode="General" sourceLinked="1"/>
        <c:majorTickMark val="out"/>
        <c:minorTickMark val="none"/>
        <c:tickLblPos val="nextTo"/>
        <c:txPr>
          <a:bodyPr/>
          <a:lstStyle/>
          <a:p>
            <a:pPr>
              <a:defRPr sz="1100"/>
            </a:pPr>
            <a:endParaRPr lang="ja-JP"/>
          </a:p>
        </c:txPr>
        <c:crossAx val="237665280"/>
        <c:crosses val="autoZero"/>
        <c:crossBetween val="midCat"/>
        <c:majorUnit val="500"/>
      </c:valAx>
      <c:valAx>
        <c:axId val="237665280"/>
        <c:scaling>
          <c:orientation val="minMax"/>
          <c:max val="67"/>
          <c:min val="50"/>
        </c:scaling>
        <c:delete val="0"/>
        <c:axPos val="l"/>
        <c:majorGridlines>
          <c:spPr>
            <a:ln>
              <a:solidFill>
                <a:schemeClr val="bg1">
                  <a:lumMod val="75000"/>
                </a:schemeClr>
              </a:solidFill>
            </a:ln>
          </c:spPr>
        </c:majorGridlines>
        <c:numFmt formatCode="General" sourceLinked="1"/>
        <c:majorTickMark val="out"/>
        <c:minorTickMark val="none"/>
        <c:tickLblPos val="nextTo"/>
        <c:txPr>
          <a:bodyPr/>
          <a:lstStyle/>
          <a:p>
            <a:pPr>
              <a:defRPr sz="1100"/>
            </a:pPr>
            <a:endParaRPr lang="ja-JP"/>
          </a:p>
        </c:txPr>
        <c:crossAx val="237663744"/>
        <c:crosses val="autoZero"/>
        <c:crossBetween val="midCat"/>
        <c:majorUnit val="5"/>
      </c:valAx>
    </c:plotArea>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大阪</c:v>
                </c:pt>
              </c:strCache>
            </c:strRef>
          </c:tx>
          <c:spPr>
            <a:solidFill>
              <a:schemeClr val="tx1">
                <a:lumMod val="50000"/>
                <a:lumOff val="50000"/>
              </a:schemeClr>
            </a:solidFill>
            <a:ln>
              <a:solidFill>
                <a:schemeClr val="tx1">
                  <a:lumMod val="75000"/>
                  <a:lumOff val="25000"/>
                </a:schemeClr>
              </a:solidFill>
            </a:ln>
          </c:spPr>
          <c:invertIfNegative val="0"/>
          <c:dLbls>
            <c:txPr>
              <a:bodyPr/>
              <a:lstStyle/>
              <a:p>
                <a:pPr>
                  <a:defRPr sz="900"/>
                </a:pPr>
                <a:endParaRPr lang="ja-JP"/>
              </a:p>
            </c:txPr>
            <c:showLegendKey val="0"/>
            <c:showVal val="1"/>
            <c:showCatName val="0"/>
            <c:showSerName val="0"/>
            <c:showPercent val="0"/>
            <c:showBubbleSize val="0"/>
            <c:showLeaderLines val="0"/>
          </c:dLbls>
          <c:cat>
            <c:numRef>
              <c:f>Sheet1!$A$2:$A$4</c:f>
              <c:numCache>
                <c:formatCode>General</c:formatCode>
                <c:ptCount val="3"/>
                <c:pt idx="0">
                  <c:v>2010</c:v>
                </c:pt>
                <c:pt idx="2">
                  <c:v>2035</c:v>
                </c:pt>
              </c:numCache>
            </c:numRef>
          </c:cat>
          <c:val>
            <c:numRef>
              <c:f>Sheet1!$B$2:$B$4</c:f>
              <c:numCache>
                <c:formatCode>General</c:formatCode>
                <c:ptCount val="3"/>
                <c:pt idx="0">
                  <c:v>11.7</c:v>
                </c:pt>
                <c:pt idx="2">
                  <c:v>17.5</c:v>
                </c:pt>
              </c:numCache>
            </c:numRef>
          </c:val>
        </c:ser>
        <c:ser>
          <c:idx val="1"/>
          <c:order val="1"/>
          <c:tx>
            <c:strRef>
              <c:f>Sheet1!$C$1</c:f>
              <c:strCache>
                <c:ptCount val="1"/>
                <c:pt idx="0">
                  <c:v>東京</c:v>
                </c:pt>
              </c:strCache>
            </c:strRef>
          </c:tx>
          <c:spPr>
            <a:solidFill>
              <a:schemeClr val="bg1">
                <a:lumMod val="85000"/>
              </a:schemeClr>
            </a:solidFill>
            <a:ln>
              <a:solidFill>
                <a:schemeClr val="tx1">
                  <a:lumMod val="75000"/>
                  <a:lumOff val="25000"/>
                </a:schemeClr>
              </a:solidFill>
            </a:ln>
          </c:spPr>
          <c:invertIfNegative val="0"/>
          <c:dLbls>
            <c:txPr>
              <a:bodyPr/>
              <a:lstStyle/>
              <a:p>
                <a:pPr>
                  <a:defRPr sz="900"/>
                </a:pPr>
                <a:endParaRPr lang="ja-JP"/>
              </a:p>
            </c:txPr>
            <c:showLegendKey val="0"/>
            <c:showVal val="1"/>
            <c:showCatName val="0"/>
            <c:showSerName val="0"/>
            <c:showPercent val="0"/>
            <c:showBubbleSize val="0"/>
            <c:showLeaderLines val="0"/>
          </c:dLbls>
          <c:cat>
            <c:numRef>
              <c:f>Sheet1!$A$2:$A$4</c:f>
              <c:numCache>
                <c:formatCode>General</c:formatCode>
                <c:ptCount val="3"/>
                <c:pt idx="0">
                  <c:v>2010</c:v>
                </c:pt>
                <c:pt idx="2">
                  <c:v>2035</c:v>
                </c:pt>
              </c:numCache>
            </c:numRef>
          </c:cat>
          <c:val>
            <c:numRef>
              <c:f>Sheet1!$C$2:$C$4</c:f>
              <c:numCache>
                <c:formatCode>General</c:formatCode>
                <c:ptCount val="3"/>
                <c:pt idx="0">
                  <c:v>10.1</c:v>
                </c:pt>
                <c:pt idx="2">
                  <c:v>15.8</c:v>
                </c:pt>
              </c:numCache>
            </c:numRef>
          </c:val>
        </c:ser>
        <c:ser>
          <c:idx val="2"/>
          <c:order val="2"/>
          <c:tx>
            <c:strRef>
              <c:f>Sheet1!$D$1</c:f>
              <c:strCache>
                <c:ptCount val="1"/>
                <c:pt idx="0">
                  <c:v>愛知</c:v>
                </c:pt>
              </c:strCache>
            </c:strRef>
          </c:tx>
          <c:spPr>
            <a:solidFill>
              <a:schemeClr val="bg1"/>
            </a:solidFill>
            <a:ln>
              <a:solidFill>
                <a:schemeClr val="tx1">
                  <a:lumMod val="75000"/>
                  <a:lumOff val="25000"/>
                </a:schemeClr>
              </a:solidFill>
            </a:ln>
          </c:spPr>
          <c:invertIfNegative val="0"/>
          <c:dLbls>
            <c:txPr>
              <a:bodyPr/>
              <a:lstStyle/>
              <a:p>
                <a:pPr>
                  <a:defRPr sz="900"/>
                </a:pPr>
                <a:endParaRPr lang="ja-JP"/>
              </a:p>
            </c:txPr>
            <c:showLegendKey val="0"/>
            <c:showVal val="1"/>
            <c:showCatName val="0"/>
            <c:showSerName val="0"/>
            <c:showPercent val="0"/>
            <c:showBubbleSize val="0"/>
            <c:showLeaderLines val="0"/>
          </c:dLbls>
          <c:cat>
            <c:numRef>
              <c:f>Sheet1!$A$2:$A$4</c:f>
              <c:numCache>
                <c:formatCode>General</c:formatCode>
                <c:ptCount val="3"/>
                <c:pt idx="0">
                  <c:v>2010</c:v>
                </c:pt>
                <c:pt idx="2">
                  <c:v>2035</c:v>
                </c:pt>
              </c:numCache>
            </c:numRef>
          </c:cat>
          <c:val>
            <c:numRef>
              <c:f>Sheet1!$D$2:$D$4</c:f>
              <c:numCache>
                <c:formatCode>General</c:formatCode>
                <c:ptCount val="3"/>
                <c:pt idx="0">
                  <c:v>7.9</c:v>
                </c:pt>
                <c:pt idx="2">
                  <c:v>15.1</c:v>
                </c:pt>
              </c:numCache>
            </c:numRef>
          </c:val>
        </c:ser>
        <c:dLbls>
          <c:showLegendKey val="0"/>
          <c:showVal val="0"/>
          <c:showCatName val="0"/>
          <c:showSerName val="0"/>
          <c:showPercent val="0"/>
          <c:showBubbleSize val="0"/>
        </c:dLbls>
        <c:gapWidth val="50"/>
        <c:axId val="154625536"/>
        <c:axId val="154627072"/>
      </c:barChart>
      <c:catAx>
        <c:axId val="154625536"/>
        <c:scaling>
          <c:orientation val="minMax"/>
        </c:scaling>
        <c:delete val="0"/>
        <c:axPos val="b"/>
        <c:numFmt formatCode="General" sourceLinked="1"/>
        <c:majorTickMark val="out"/>
        <c:minorTickMark val="none"/>
        <c:tickLblPos val="nextTo"/>
        <c:crossAx val="154627072"/>
        <c:crosses val="autoZero"/>
        <c:auto val="1"/>
        <c:lblAlgn val="ctr"/>
        <c:lblOffset val="100"/>
        <c:noMultiLvlLbl val="0"/>
      </c:catAx>
      <c:valAx>
        <c:axId val="154627072"/>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crossAx val="154625536"/>
        <c:crosses val="autoZero"/>
        <c:crossBetween val="between"/>
      </c:valAx>
    </c:plotArea>
    <c:plotVisOnly val="1"/>
    <c:dispBlanksAs val="gap"/>
    <c:showDLblsOverMax val="0"/>
  </c:chart>
  <c:txPr>
    <a:bodyPr/>
    <a:lstStyle/>
    <a:p>
      <a:pPr>
        <a:defRPr sz="11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2046907040279"/>
          <c:y val="7.0546790651262514E-2"/>
          <c:w val="0.78223157977911706"/>
          <c:h val="0.78067472425143136"/>
        </c:manualLayout>
      </c:layout>
      <c:barChart>
        <c:barDir val="bar"/>
        <c:grouping val="clustered"/>
        <c:varyColors val="0"/>
        <c:ser>
          <c:idx val="0"/>
          <c:order val="0"/>
          <c:spPr>
            <a:solidFill>
              <a:schemeClr val="bg1">
                <a:lumMod val="65000"/>
              </a:schemeClr>
            </a:solidFill>
            <a:ln>
              <a:noFill/>
            </a:ln>
            <a:effectLst/>
          </c:spPr>
          <c:invertIfNegative val="0"/>
          <c:val>
            <c:numRef>
              <c:f>Sheet1!$J$4:$J$5</c:f>
              <c:numCache>
                <c:formatCode>General</c:formatCode>
                <c:ptCount val="2"/>
                <c:pt idx="0">
                  <c:v>213</c:v>
                </c:pt>
                <c:pt idx="1">
                  <c:v>183</c:v>
                </c:pt>
              </c:numCache>
            </c:numRef>
          </c:val>
          <c:extLst xmlns:c16r2="http://schemas.microsoft.com/office/drawing/2015/06/chart">
            <c:ext xmlns:c16="http://schemas.microsoft.com/office/drawing/2014/chart" uri="{C3380CC4-5D6E-409C-BE32-E72D297353CC}">
              <c16:uniqueId val="{00000000-FA3C-43EE-9FCA-6EB54156E0C5}"/>
            </c:ext>
          </c:extLst>
        </c:ser>
        <c:dLbls>
          <c:showLegendKey val="0"/>
          <c:showVal val="0"/>
          <c:showCatName val="0"/>
          <c:showSerName val="0"/>
          <c:showPercent val="0"/>
          <c:showBubbleSize val="0"/>
        </c:dLbls>
        <c:gapWidth val="182"/>
        <c:axId val="67929984"/>
        <c:axId val="67931520"/>
      </c:barChart>
      <c:catAx>
        <c:axId val="67929984"/>
        <c:scaling>
          <c:orientation val="minMax"/>
        </c:scaling>
        <c:delete val="1"/>
        <c:axPos val="l"/>
        <c:majorTickMark val="none"/>
        <c:minorTickMark val="none"/>
        <c:tickLblPos val="nextTo"/>
        <c:crossAx val="67931520"/>
        <c:crosses val="autoZero"/>
        <c:auto val="1"/>
        <c:lblAlgn val="ctr"/>
        <c:lblOffset val="100"/>
        <c:noMultiLvlLbl val="0"/>
      </c:catAx>
      <c:valAx>
        <c:axId val="67931520"/>
        <c:scaling>
          <c:orientation val="minMax"/>
          <c:max val="25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7929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65000"/>
              </a:schemeClr>
            </a:solidFill>
            <a:ln>
              <a:noFill/>
            </a:ln>
            <a:effectLst/>
          </c:spPr>
          <c:invertIfNegative val="0"/>
          <c:val>
            <c:numRef>
              <c:f>Sheet1!$K$4:$K$5</c:f>
              <c:numCache>
                <c:formatCode>General</c:formatCode>
                <c:ptCount val="2"/>
                <c:pt idx="0">
                  <c:v>245</c:v>
                </c:pt>
                <c:pt idx="1">
                  <c:v>264</c:v>
                </c:pt>
              </c:numCache>
            </c:numRef>
          </c:val>
          <c:extLst xmlns:c16r2="http://schemas.microsoft.com/office/drawing/2015/06/chart">
            <c:ext xmlns:c16="http://schemas.microsoft.com/office/drawing/2014/chart" uri="{C3380CC4-5D6E-409C-BE32-E72D297353CC}">
              <c16:uniqueId val="{00000000-6DFB-42CA-98EE-C9C36D4D33D8}"/>
            </c:ext>
          </c:extLst>
        </c:ser>
        <c:dLbls>
          <c:showLegendKey val="0"/>
          <c:showVal val="0"/>
          <c:showCatName val="0"/>
          <c:showSerName val="0"/>
          <c:showPercent val="0"/>
          <c:showBubbleSize val="0"/>
        </c:dLbls>
        <c:gapWidth val="182"/>
        <c:axId val="67955712"/>
        <c:axId val="68518656"/>
      </c:barChart>
      <c:catAx>
        <c:axId val="67955712"/>
        <c:scaling>
          <c:orientation val="minMax"/>
        </c:scaling>
        <c:delete val="1"/>
        <c:axPos val="l"/>
        <c:majorTickMark val="none"/>
        <c:minorTickMark val="none"/>
        <c:tickLblPos val="nextTo"/>
        <c:crossAx val="68518656"/>
        <c:crosses val="autoZero"/>
        <c:auto val="1"/>
        <c:lblAlgn val="ctr"/>
        <c:lblOffset val="100"/>
        <c:noMultiLvlLbl val="0"/>
      </c:catAx>
      <c:valAx>
        <c:axId val="68518656"/>
        <c:scaling>
          <c:orientation val="minMax"/>
          <c:max val="40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7955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5004781102658"/>
          <c:y val="7.4015401773296699E-2"/>
          <c:w val="0.75418022690258946"/>
          <c:h val="0.76989104318271528"/>
        </c:manualLayout>
      </c:layout>
      <c:barChart>
        <c:barDir val="bar"/>
        <c:grouping val="clustered"/>
        <c:varyColors val="0"/>
        <c:ser>
          <c:idx val="0"/>
          <c:order val="0"/>
          <c:spPr>
            <a:solidFill>
              <a:schemeClr val="bg1">
                <a:lumMod val="65000"/>
              </a:schemeClr>
            </a:solidFill>
            <a:ln>
              <a:noFill/>
            </a:ln>
            <a:effectLst/>
          </c:spPr>
          <c:invertIfNegative val="0"/>
          <c:val>
            <c:numRef>
              <c:f>Sheet1!$K$7:$K$8</c:f>
              <c:numCache>
                <c:formatCode>General</c:formatCode>
                <c:ptCount val="2"/>
                <c:pt idx="0">
                  <c:v>56</c:v>
                </c:pt>
                <c:pt idx="1">
                  <c:v>112</c:v>
                </c:pt>
              </c:numCache>
            </c:numRef>
          </c:val>
          <c:extLst xmlns:c16r2="http://schemas.microsoft.com/office/drawing/2015/06/chart">
            <c:ext xmlns:c16="http://schemas.microsoft.com/office/drawing/2014/chart" uri="{C3380CC4-5D6E-409C-BE32-E72D297353CC}">
              <c16:uniqueId val="{00000000-927B-4DBB-826B-A0D2639F6E8F}"/>
            </c:ext>
          </c:extLst>
        </c:ser>
        <c:dLbls>
          <c:showLegendKey val="0"/>
          <c:showVal val="0"/>
          <c:showCatName val="0"/>
          <c:showSerName val="0"/>
          <c:showPercent val="0"/>
          <c:showBubbleSize val="0"/>
        </c:dLbls>
        <c:gapWidth val="182"/>
        <c:axId val="68534656"/>
        <c:axId val="68536192"/>
      </c:barChart>
      <c:catAx>
        <c:axId val="68534656"/>
        <c:scaling>
          <c:orientation val="minMax"/>
        </c:scaling>
        <c:delete val="1"/>
        <c:axPos val="l"/>
        <c:majorTickMark val="none"/>
        <c:minorTickMark val="none"/>
        <c:tickLblPos val="nextTo"/>
        <c:crossAx val="68536192"/>
        <c:crosses val="autoZero"/>
        <c:auto val="1"/>
        <c:lblAlgn val="ctr"/>
        <c:lblOffset val="100"/>
        <c:noMultiLvlLbl val="0"/>
      </c:catAx>
      <c:valAx>
        <c:axId val="68536192"/>
        <c:scaling>
          <c:orientation val="minMax"/>
          <c:max val="40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534656"/>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1111404034441"/>
          <c:y val="3.6757065894710395E-2"/>
          <c:w val="0.7811065191071549"/>
          <c:h val="0.79270288308532444"/>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2-6927-4B33-A412-910874261A72}"/>
              </c:ext>
            </c:extLst>
          </c:dPt>
          <c:dPt>
            <c:idx val="1"/>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1-6927-4B33-A412-910874261A72}"/>
              </c:ext>
            </c:extLst>
          </c:dPt>
          <c:val>
            <c:numRef>
              <c:f>Sheet1!$J$7:$J$8</c:f>
              <c:numCache>
                <c:formatCode>General</c:formatCode>
                <c:ptCount val="2"/>
                <c:pt idx="0">
                  <c:v>56</c:v>
                </c:pt>
                <c:pt idx="1">
                  <c:v>145</c:v>
                </c:pt>
              </c:numCache>
            </c:numRef>
          </c:val>
          <c:extLst xmlns:c16r2="http://schemas.microsoft.com/office/drawing/2015/06/chart">
            <c:ext xmlns:c16="http://schemas.microsoft.com/office/drawing/2014/chart" uri="{C3380CC4-5D6E-409C-BE32-E72D297353CC}">
              <c16:uniqueId val="{00000000-6927-4B33-A412-910874261A72}"/>
            </c:ext>
          </c:extLst>
        </c:ser>
        <c:dLbls>
          <c:showLegendKey val="0"/>
          <c:showVal val="0"/>
          <c:showCatName val="0"/>
          <c:showSerName val="0"/>
          <c:showPercent val="0"/>
          <c:showBubbleSize val="0"/>
        </c:dLbls>
        <c:gapWidth val="182"/>
        <c:axId val="74714112"/>
        <c:axId val="74720000"/>
      </c:barChart>
      <c:catAx>
        <c:axId val="74714112"/>
        <c:scaling>
          <c:orientation val="minMax"/>
        </c:scaling>
        <c:delete val="1"/>
        <c:axPos val="l"/>
        <c:majorTickMark val="none"/>
        <c:minorTickMark val="none"/>
        <c:tickLblPos val="nextTo"/>
        <c:crossAx val="74720000"/>
        <c:crosses val="autoZero"/>
        <c:auto val="1"/>
        <c:lblAlgn val="ctr"/>
        <c:lblOffset val="100"/>
        <c:noMultiLvlLbl val="0"/>
      </c:catAx>
      <c:valAx>
        <c:axId val="74720000"/>
        <c:scaling>
          <c:orientation val="minMax"/>
          <c:max val="25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4714112"/>
        <c:crosses val="autoZero"/>
        <c:crossBetween val="between"/>
        <c:majorUnit val="100"/>
      </c:valAx>
      <c:spPr>
        <a:noFill/>
        <a:ln w="25400">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65000"/>
              </a:schemeClr>
            </a:solidFill>
            <a:ln>
              <a:noFill/>
            </a:ln>
            <a:effectLst/>
          </c:spPr>
          <c:invertIfNegative val="0"/>
          <c:val>
            <c:numRef>
              <c:f>Sheet1!$V$5:$V$6</c:f>
              <c:numCache>
                <c:formatCode>General</c:formatCode>
                <c:ptCount val="2"/>
                <c:pt idx="0">
                  <c:v>10</c:v>
                </c:pt>
                <c:pt idx="1">
                  <c:v>30</c:v>
                </c:pt>
              </c:numCache>
            </c:numRef>
          </c:val>
          <c:extLst xmlns:c16r2="http://schemas.microsoft.com/office/drawing/2015/06/chart">
            <c:ext xmlns:c16="http://schemas.microsoft.com/office/drawing/2014/chart" uri="{C3380CC4-5D6E-409C-BE32-E72D297353CC}">
              <c16:uniqueId val="{00000000-1BF5-4098-B7EB-8BB373E12298}"/>
            </c:ext>
          </c:extLst>
        </c:ser>
        <c:dLbls>
          <c:showLegendKey val="0"/>
          <c:showVal val="0"/>
          <c:showCatName val="0"/>
          <c:showSerName val="0"/>
          <c:showPercent val="0"/>
          <c:showBubbleSize val="0"/>
        </c:dLbls>
        <c:gapWidth val="182"/>
        <c:axId val="74756480"/>
        <c:axId val="74758016"/>
      </c:barChart>
      <c:catAx>
        <c:axId val="74756480"/>
        <c:scaling>
          <c:orientation val="minMax"/>
        </c:scaling>
        <c:delete val="1"/>
        <c:axPos val="l"/>
        <c:majorTickMark val="none"/>
        <c:minorTickMark val="none"/>
        <c:tickLblPos val="nextTo"/>
        <c:crossAx val="74758016"/>
        <c:crosses val="autoZero"/>
        <c:auto val="1"/>
        <c:lblAlgn val="ctr"/>
        <c:lblOffset val="100"/>
        <c:noMultiLvlLbl val="0"/>
      </c:catAx>
      <c:valAx>
        <c:axId val="74758016"/>
        <c:scaling>
          <c:orientation val="minMax"/>
          <c:max val="2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4756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36D23DC-1617-4E9B-AB75-F8C397EC78F8}" type="datetimeFigureOut">
              <a:rPr kumimoji="1" lang="ja-JP" altLang="en-US" smtClean="0"/>
              <a:t>2016/8/22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8022DA33-CAB2-44BE-A380-8FF1BF892F13}" type="slidenum">
              <a:rPr kumimoji="1" lang="ja-JP" altLang="en-US" smtClean="0"/>
              <a:t>‹#›</a:t>
            </a:fld>
            <a:endParaRPr kumimoji="1" lang="ja-JP" altLang="en-US"/>
          </a:p>
        </p:txBody>
      </p:sp>
    </p:spTree>
    <p:extLst>
      <p:ext uri="{BB962C8B-B14F-4D97-AF65-F5344CB8AC3E}">
        <p14:creationId xmlns:p14="http://schemas.microsoft.com/office/powerpoint/2010/main" val="29041196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kumimoji="1" lang="ja-JP" altLang="en-US" smtClean="0"/>
              <a:t>1</a:t>
            </a:fld>
            <a:endParaRPr kumimoji="1" lang="ja-JP" altLang="en-US"/>
          </a:p>
        </p:txBody>
      </p:sp>
    </p:spTree>
    <p:extLst>
      <p:ext uri="{BB962C8B-B14F-4D97-AF65-F5344CB8AC3E}">
        <p14:creationId xmlns:p14="http://schemas.microsoft.com/office/powerpoint/2010/main" val="429035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48</a:t>
            </a:fld>
            <a:endParaRPr kumimoji="1" lang="ja-JP" altLang="en-US"/>
          </a:p>
        </p:txBody>
      </p:sp>
    </p:spTree>
    <p:extLst>
      <p:ext uri="{BB962C8B-B14F-4D97-AF65-F5344CB8AC3E}">
        <p14:creationId xmlns:p14="http://schemas.microsoft.com/office/powerpoint/2010/main" val="100204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49</a:t>
            </a:fld>
            <a:endParaRPr kumimoji="1" lang="ja-JP" altLang="en-US"/>
          </a:p>
        </p:txBody>
      </p:sp>
    </p:spTree>
    <p:extLst>
      <p:ext uri="{BB962C8B-B14F-4D97-AF65-F5344CB8AC3E}">
        <p14:creationId xmlns:p14="http://schemas.microsoft.com/office/powerpoint/2010/main" val="3390501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kumimoji="1" lang="ja-JP" altLang="en-US" smtClean="0"/>
              <a:t>57</a:t>
            </a:fld>
            <a:endParaRPr kumimoji="1" lang="ja-JP" altLang="en-US"/>
          </a:p>
        </p:txBody>
      </p:sp>
    </p:spTree>
    <p:extLst>
      <p:ext uri="{BB962C8B-B14F-4D97-AF65-F5344CB8AC3E}">
        <p14:creationId xmlns:p14="http://schemas.microsoft.com/office/powerpoint/2010/main" val="1857748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794B556-EB4F-4ACF-A25C-10A93C7C3F21}" type="slidenum">
              <a:rPr kumimoji="1" lang="ja-JP" altLang="en-US" smtClean="0"/>
              <a:t>60</a:t>
            </a:fld>
            <a:endParaRPr kumimoji="1" lang="ja-JP" altLang="en-US"/>
          </a:p>
        </p:txBody>
      </p:sp>
    </p:spTree>
    <p:extLst>
      <p:ext uri="{BB962C8B-B14F-4D97-AF65-F5344CB8AC3E}">
        <p14:creationId xmlns:p14="http://schemas.microsoft.com/office/powerpoint/2010/main" val="1036225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kumimoji="1" lang="ja-JP" altLang="en-US" smtClean="0"/>
              <a:t>82</a:t>
            </a:fld>
            <a:endParaRPr kumimoji="1" lang="ja-JP" altLang="en-US"/>
          </a:p>
        </p:txBody>
      </p:sp>
    </p:spTree>
    <p:extLst>
      <p:ext uri="{BB962C8B-B14F-4D97-AF65-F5344CB8AC3E}">
        <p14:creationId xmlns:p14="http://schemas.microsoft.com/office/powerpoint/2010/main" val="1628310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kumimoji="1" lang="ja-JP" altLang="en-US" smtClean="0"/>
              <a:t>83</a:t>
            </a:fld>
            <a:endParaRPr kumimoji="1" lang="ja-JP" altLang="en-US"/>
          </a:p>
        </p:txBody>
      </p:sp>
    </p:spTree>
    <p:extLst>
      <p:ext uri="{BB962C8B-B14F-4D97-AF65-F5344CB8AC3E}">
        <p14:creationId xmlns:p14="http://schemas.microsoft.com/office/powerpoint/2010/main" val="71156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25</a:t>
            </a:fld>
            <a:endParaRPr kumimoji="1" lang="ja-JP" altLang="en-US"/>
          </a:p>
        </p:txBody>
      </p:sp>
    </p:spTree>
    <p:extLst>
      <p:ext uri="{BB962C8B-B14F-4D97-AF65-F5344CB8AC3E}">
        <p14:creationId xmlns:p14="http://schemas.microsoft.com/office/powerpoint/2010/main" val="247865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kumimoji="1" lang="ja-JP" altLang="en-US" smtClean="0"/>
              <a:t>30</a:t>
            </a:fld>
            <a:endParaRPr kumimoji="1" lang="ja-JP" altLang="en-US"/>
          </a:p>
        </p:txBody>
      </p:sp>
    </p:spTree>
    <p:extLst>
      <p:ext uri="{BB962C8B-B14F-4D97-AF65-F5344CB8AC3E}">
        <p14:creationId xmlns:p14="http://schemas.microsoft.com/office/powerpoint/2010/main" val="64554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38</a:t>
            </a:fld>
            <a:endParaRPr kumimoji="1" lang="ja-JP" altLang="en-US"/>
          </a:p>
        </p:txBody>
      </p:sp>
    </p:spTree>
    <p:extLst>
      <p:ext uri="{BB962C8B-B14F-4D97-AF65-F5344CB8AC3E}">
        <p14:creationId xmlns:p14="http://schemas.microsoft.com/office/powerpoint/2010/main" val="2478652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39</a:t>
            </a:fld>
            <a:endParaRPr kumimoji="1" lang="ja-JP" altLang="en-US"/>
          </a:p>
        </p:txBody>
      </p:sp>
    </p:spTree>
    <p:extLst>
      <p:ext uri="{BB962C8B-B14F-4D97-AF65-F5344CB8AC3E}">
        <p14:creationId xmlns:p14="http://schemas.microsoft.com/office/powerpoint/2010/main" val="266879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kumimoji="1" lang="ja-JP" altLang="en-US" smtClean="0"/>
              <a:t>40</a:t>
            </a:fld>
            <a:endParaRPr kumimoji="1" lang="ja-JP" altLang="en-US"/>
          </a:p>
        </p:txBody>
      </p:sp>
    </p:spTree>
    <p:extLst>
      <p:ext uri="{BB962C8B-B14F-4D97-AF65-F5344CB8AC3E}">
        <p14:creationId xmlns:p14="http://schemas.microsoft.com/office/powerpoint/2010/main" val="95813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kumimoji="1" lang="ja-JP" altLang="en-US" smtClean="0"/>
              <a:t>41</a:t>
            </a:fld>
            <a:endParaRPr kumimoji="1" lang="ja-JP" altLang="en-US"/>
          </a:p>
        </p:txBody>
      </p:sp>
    </p:spTree>
    <p:extLst>
      <p:ext uri="{BB962C8B-B14F-4D97-AF65-F5344CB8AC3E}">
        <p14:creationId xmlns:p14="http://schemas.microsoft.com/office/powerpoint/2010/main" val="227621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kumimoji="1" lang="ja-JP" altLang="en-US" smtClean="0"/>
              <a:t>42</a:t>
            </a:fld>
            <a:endParaRPr kumimoji="1" lang="ja-JP" altLang="en-US"/>
          </a:p>
        </p:txBody>
      </p:sp>
    </p:spTree>
    <p:extLst>
      <p:ext uri="{BB962C8B-B14F-4D97-AF65-F5344CB8AC3E}">
        <p14:creationId xmlns:p14="http://schemas.microsoft.com/office/powerpoint/2010/main" val="381698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46</a:t>
            </a:fld>
            <a:endParaRPr kumimoji="1" lang="ja-JP" altLang="en-US"/>
          </a:p>
        </p:txBody>
      </p:sp>
    </p:spTree>
    <p:extLst>
      <p:ext uri="{BB962C8B-B14F-4D97-AF65-F5344CB8AC3E}">
        <p14:creationId xmlns:p14="http://schemas.microsoft.com/office/powerpoint/2010/main" val="247865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D2FE8FB-A5B5-4D38-858D-8FA00E20EED7}" type="datetimeFigureOut">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235867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D2FE8FB-A5B5-4D38-858D-8FA00E20EED7}" type="datetimeFigureOut">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401018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D2FE8FB-A5B5-4D38-858D-8FA00E20EED7}" type="datetimeFigureOut">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262077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defRPr baseline="0"/>
            </a:lvl1pPr>
          </a:lstStyle>
          <a:p>
            <a:r>
              <a:rPr kumimoji="1" lang="en-US" altLang="ja-JP"/>
              <a:t>Click to edit Master title style</a:t>
            </a:r>
            <a:endParaRPr kumimoji="1" lang="ja-JP" altLang="en-US"/>
          </a:p>
        </p:txBody>
      </p:sp>
      <p:sp>
        <p:nvSpPr>
          <p:cNvPr id="5" name="TextBox 4"/>
          <p:cNvSpPr txBox="1">
            <a:spLocks/>
          </p:cNvSpPr>
          <p:nvPr userDrawn="1"/>
        </p:nvSpPr>
        <p:spPr>
          <a:xfrm>
            <a:off x="8690445" y="6558626"/>
            <a:ext cx="158660" cy="160154"/>
          </a:xfrm>
          <a:prstGeom prst="rect">
            <a:avLst/>
          </a:prstGeom>
        </p:spPr>
        <p:txBody>
          <a:bodyPr vert="horz" wrap="none" lIns="0" tIns="0" rIns="0" bIns="0" rtlCol="0" anchor="ctr">
            <a:spAutoFit/>
          </a:bodyPr>
          <a:lstStyle>
            <a:defPPr>
              <a:defRPr lang="en-US"/>
            </a:defPPr>
            <a:lvl1pPr>
              <a:defRPr sz="1000" baseline="0">
                <a:latin typeface="Arial" pitchFamily="34" charset="0"/>
                <a:ea typeface="MS PGothic" pitchFamily="34" charset="-128"/>
                <a:cs typeface="Arial" pitchFamily="34" charset="0"/>
              </a:defRPr>
            </a:lvl1pPr>
          </a:lstStyle>
          <a:p>
            <a:pPr lvl="0"/>
            <a:fld id="{42C328C1-A84F-4A39-A664-DBA00541A8C6}" type="slidenum">
              <a:rPr lang="en-US" altLang="ja-JP" sz="1020" baseline="0" smtClean="0">
                <a:latin typeface="+mn-lt"/>
                <a:ea typeface="+mn-ea"/>
              </a:rPr>
              <a:pPr lvl="0"/>
              <a:t>‹#›</a:t>
            </a:fld>
            <a:endParaRPr lang="ja-JP" altLang="en-US" sz="1020" baseline="0" dirty="0">
              <a:latin typeface="+mn-lt"/>
              <a:ea typeface="+mn-ea"/>
            </a:endParaRPr>
          </a:p>
        </p:txBody>
      </p:sp>
    </p:spTree>
    <p:extLst>
      <p:ext uri="{BB962C8B-B14F-4D97-AF65-F5344CB8AC3E}">
        <p14:creationId xmlns:p14="http://schemas.microsoft.com/office/powerpoint/2010/main" val="128876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D2FE8FB-A5B5-4D38-858D-8FA00E20EED7}" type="datetimeFigureOut">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392811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D2FE8FB-A5B5-4D38-858D-8FA00E20EED7}" type="datetimeFigureOut">
              <a:rPr kumimoji="1" lang="ja-JP" altLang="en-US" smtClean="0"/>
              <a:t>2016/8/22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279670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D2FE8FB-A5B5-4D38-858D-8FA00E20EED7}" type="datetimeFigureOut">
              <a:rPr kumimoji="1" lang="ja-JP" altLang="en-US" smtClean="0"/>
              <a:t>2016/8/22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38976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D2FE8FB-A5B5-4D38-858D-8FA00E20EED7}" type="datetimeFigureOut">
              <a:rPr kumimoji="1" lang="ja-JP" altLang="en-US" smtClean="0"/>
              <a:t>2016/8/22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49531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D2FE8FB-A5B5-4D38-858D-8FA00E20EED7}" type="datetimeFigureOut">
              <a:rPr kumimoji="1" lang="ja-JP" altLang="en-US" smtClean="0"/>
              <a:t>2016/8/22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173976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2FE8FB-A5B5-4D38-858D-8FA00E20EED7}" type="datetimeFigureOut">
              <a:rPr kumimoji="1" lang="ja-JP" altLang="en-US" smtClean="0"/>
              <a:t>2016/8/22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89795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2FE8FB-A5B5-4D38-858D-8FA00E20EED7}" type="datetimeFigureOut">
              <a:rPr kumimoji="1" lang="ja-JP" altLang="en-US" smtClean="0"/>
              <a:t>2016/8/22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358529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2FE8FB-A5B5-4D38-858D-8FA00E20EED7}" type="datetimeFigureOut">
              <a:rPr kumimoji="1" lang="ja-JP" altLang="en-US" smtClean="0"/>
              <a:t>2016/8/22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141333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FE8FB-A5B5-4D38-858D-8FA00E20EED7}" type="datetimeFigureOut">
              <a:rPr kumimoji="1" lang="ja-JP" altLang="en-US" smtClean="0"/>
              <a:t>2016/8/22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9F474-8F90-4C2C-9F55-D8B7FD3F2260}" type="slidenum">
              <a:rPr kumimoji="1" lang="ja-JP" altLang="en-US" smtClean="0"/>
              <a:t>‹#›</a:t>
            </a:fld>
            <a:endParaRPr kumimoji="1" lang="ja-JP" altLang="en-US"/>
          </a:p>
        </p:txBody>
      </p:sp>
    </p:spTree>
    <p:extLst>
      <p:ext uri="{BB962C8B-B14F-4D97-AF65-F5344CB8AC3E}">
        <p14:creationId xmlns:p14="http://schemas.microsoft.com/office/powerpoint/2010/main" val="4182797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ref.osaka.lg.jp/attach/19411/00000000/teigen.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chart" Target="../charts/chart12.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5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chart" Target="../charts/chart22.xml"/><Relationship Id="rId7" Type="http://schemas.openxmlformats.org/officeDocument/2006/relationships/chart" Target="../charts/chart26.xml"/><Relationship Id="rId2" Type="http://schemas.openxmlformats.org/officeDocument/2006/relationships/chart" Target="../charts/chart21.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7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5611" y="1628800"/>
            <a:ext cx="3664786" cy="769441"/>
          </a:xfrm>
          <a:prstGeom prst="rect">
            <a:avLst/>
          </a:prstGeom>
          <a:noFill/>
        </p:spPr>
        <p:txBody>
          <a:bodyPr wrap="none" rtlCol="0">
            <a:spAutoFit/>
          </a:bodyPr>
          <a:lstStyle/>
          <a:p>
            <a:r>
              <a:rPr kumimoji="1" lang="ja-JP" altLang="en-US" sz="4400" dirty="0" smtClean="0">
                <a:latin typeface="Meiryo UI" panose="020B0604030504040204" pitchFamily="50" charset="-128"/>
                <a:ea typeface="Meiryo UI" panose="020B0604030504040204" pitchFamily="50" charset="-128"/>
                <a:cs typeface="Meiryo UI" panose="020B0604030504040204" pitchFamily="50" charset="-128"/>
              </a:rPr>
              <a:t>新大学について</a:t>
            </a:r>
            <a:endParaRPr kumimoji="1" lang="ja-JP" altLang="en-US" sz="4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1115616" y="2564904"/>
            <a:ext cx="6984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14834" y="2796897"/>
            <a:ext cx="2786340" cy="400110"/>
          </a:xfrm>
          <a:prstGeom prst="rect">
            <a:avLst/>
          </a:prstGeom>
          <a:noFill/>
        </p:spPr>
        <p:txBody>
          <a:bodyPr wrap="non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検討経過の報告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915816" y="3933056"/>
            <a:ext cx="2569934" cy="141577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特別顧問　上山　信一</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特別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参与　亀山　明</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本多　正俊志</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安川　新一郎</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915816" y="5507940"/>
            <a:ext cx="3831853" cy="369332"/>
          </a:xfrm>
          <a:prstGeom prst="rect">
            <a:avLst/>
          </a:prstGeom>
        </p:spPr>
        <p:txBody>
          <a:bodyPr wrap="square">
            <a:spAutoFit/>
          </a:bodyPr>
          <a:lstStyle/>
          <a:p>
            <a:pPr lvl="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新大学設計４者</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タスクフォース事務局</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5"/>
          <p:cNvSpPr txBox="1">
            <a:spLocks noChangeArrowheads="1"/>
          </p:cNvSpPr>
          <p:nvPr/>
        </p:nvSpPr>
        <p:spPr bwMode="auto">
          <a:xfrm>
            <a:off x="6035675" y="0"/>
            <a:ext cx="310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dirty="0">
                <a:solidFill>
                  <a:srgbClr val="000000"/>
                </a:solidFill>
                <a:latin typeface="Meiryo UI" pitchFamily="50" charset="-128"/>
                <a:ea typeface="Meiryo UI" pitchFamily="50" charset="-128"/>
                <a:cs typeface="Meiryo UI" pitchFamily="50" charset="-128"/>
              </a:rPr>
              <a:t>Ｈ</a:t>
            </a:r>
            <a:r>
              <a:rPr lang="ja-JP" altLang="en-US" sz="1800" dirty="0" smtClean="0">
                <a:solidFill>
                  <a:srgbClr val="000000"/>
                </a:solidFill>
                <a:latin typeface="Meiryo UI" pitchFamily="50" charset="-128"/>
                <a:ea typeface="Meiryo UI" pitchFamily="50" charset="-128"/>
                <a:cs typeface="Meiryo UI" pitchFamily="50" charset="-128"/>
              </a:rPr>
              <a:t>２８．８．２２</a:t>
            </a:r>
            <a:endParaRPr lang="en-US" altLang="ja-JP" sz="18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800" dirty="0" smtClean="0">
                <a:solidFill>
                  <a:srgbClr val="000000"/>
                </a:solidFill>
                <a:latin typeface="Meiryo UI" pitchFamily="50" charset="-128"/>
                <a:ea typeface="Meiryo UI" pitchFamily="50" charset="-128"/>
                <a:cs typeface="Meiryo UI" pitchFamily="50" charset="-128"/>
              </a:rPr>
              <a:t>第５回</a:t>
            </a:r>
            <a:r>
              <a:rPr lang="ja-JP" altLang="en-US" sz="1800" dirty="0">
                <a:solidFill>
                  <a:srgbClr val="000000"/>
                </a:solidFill>
                <a:latin typeface="Meiryo UI" pitchFamily="50" charset="-128"/>
                <a:ea typeface="Meiryo UI" pitchFamily="50" charset="-128"/>
                <a:cs typeface="Meiryo UI" pitchFamily="50" charset="-128"/>
              </a:rPr>
              <a:t>副首都推進本部会議</a:t>
            </a:r>
            <a:endParaRPr lang="en-US" altLang="ja-JP" sz="1800" dirty="0">
              <a:solidFill>
                <a:srgbClr val="000000"/>
              </a:solidFill>
              <a:latin typeface="Meiryo UI" pitchFamily="50" charset="-128"/>
              <a:ea typeface="Meiryo UI" pitchFamily="50" charset="-128"/>
              <a:cs typeface="Meiryo UI" pitchFamily="50" charset="-128"/>
            </a:endParaRPr>
          </a:p>
        </p:txBody>
      </p:sp>
      <p:sp>
        <p:nvSpPr>
          <p:cNvPr id="12" name="テキスト ボックス 11"/>
          <p:cNvSpPr txBox="1">
            <a:spLocks noChangeArrowheads="1"/>
          </p:cNvSpPr>
          <p:nvPr/>
        </p:nvSpPr>
        <p:spPr bwMode="auto">
          <a:xfrm>
            <a:off x="6948488" y="801688"/>
            <a:ext cx="1744662" cy="461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solidFill>
                  <a:srgbClr val="000000"/>
                </a:solidFill>
                <a:latin typeface="Meiryo UI" pitchFamily="50" charset="-128"/>
                <a:ea typeface="Meiryo UI" pitchFamily="50" charset="-128"/>
                <a:cs typeface="Meiryo UI" pitchFamily="50" charset="-128"/>
              </a:rPr>
              <a:t>資料３</a:t>
            </a:r>
            <a:endParaRPr lang="en-US" altLang="ja-JP" sz="24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6278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539552" y="2012726"/>
            <a:ext cx="8064896" cy="1964202"/>
          </a:xfrm>
          <a:prstGeom prst="roundRect">
            <a:avLst/>
          </a:prstGeom>
          <a:solidFill>
            <a:schemeClr val="accent6">
              <a:lumMod val="20000"/>
              <a:lumOff val="80000"/>
            </a:schemeClr>
          </a:solidFill>
          <a:ln w="25400" cmpd="sng">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959599" y="1608814"/>
            <a:ext cx="2730303" cy="3836410"/>
          </a:xfrm>
          <a:prstGeom prst="rect">
            <a:avLst/>
          </a:prstGeom>
          <a:noFill/>
          <a:ln w="19050" cmpd="thickThi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26" name="正方形/長方形 25"/>
          <p:cNvSpPr/>
          <p:nvPr/>
        </p:nvSpPr>
        <p:spPr>
          <a:xfrm>
            <a:off x="5484101" y="1608814"/>
            <a:ext cx="2730303" cy="3836410"/>
          </a:xfrm>
          <a:prstGeom prst="rect">
            <a:avLst/>
          </a:prstGeom>
          <a:noFill/>
          <a:ln w="19050" cmpd="thickThin">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27" name="角丸四角形 26"/>
          <p:cNvSpPr/>
          <p:nvPr/>
        </p:nvSpPr>
        <p:spPr>
          <a:xfrm>
            <a:off x="1115616" y="2084734"/>
            <a:ext cx="2340260" cy="1764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新・社会人大学院</a:t>
            </a: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都市経営研究科（仮称）</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年度以降設置を検討中</a:t>
            </a: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・都市ビジネスコース</a:t>
            </a: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・都市行政コース</a:t>
            </a:r>
          </a:p>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・都市政策コース</a:t>
            </a:r>
          </a:p>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・医療・福祉イノベーションコース</a:t>
            </a:r>
          </a:p>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1271633" y="4970972"/>
            <a:ext cx="1950217" cy="36004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文学研究科</a:t>
            </a:r>
          </a:p>
        </p:txBody>
      </p:sp>
      <p:sp>
        <p:nvSpPr>
          <p:cNvPr id="29" name="角丸四角形 28"/>
          <p:cNvSpPr/>
          <p:nvPr/>
        </p:nvSpPr>
        <p:spPr>
          <a:xfrm>
            <a:off x="1271633" y="4538924"/>
            <a:ext cx="1950217" cy="36004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経営学</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研究科</a:t>
            </a:r>
          </a:p>
        </p:txBody>
      </p:sp>
      <p:sp>
        <p:nvSpPr>
          <p:cNvPr id="30" name="角丸四角形 29"/>
          <p:cNvSpPr/>
          <p:nvPr/>
        </p:nvSpPr>
        <p:spPr>
          <a:xfrm>
            <a:off x="1271633" y="4106876"/>
            <a:ext cx="1950217" cy="36004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経済学</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研究科</a:t>
            </a:r>
          </a:p>
        </p:txBody>
      </p:sp>
      <p:sp>
        <p:nvSpPr>
          <p:cNvPr id="31" name="角丸四角形 30"/>
          <p:cNvSpPr/>
          <p:nvPr/>
        </p:nvSpPr>
        <p:spPr>
          <a:xfrm>
            <a:off x="5718127" y="2084734"/>
            <a:ext cx="2262251" cy="1764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経済学研究科</a:t>
            </a:r>
          </a:p>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社会人大学院</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（すでに設置）</a:t>
            </a:r>
          </a:p>
          <a:p>
            <a:pPr algn="ct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・経営学専攻</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(MBA)</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・観光・地域創造専攻</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左右矢印 33"/>
          <p:cNvSpPr/>
          <p:nvPr/>
        </p:nvSpPr>
        <p:spPr>
          <a:xfrm flipV="1">
            <a:off x="3202624" y="2580640"/>
            <a:ext cx="2795468" cy="288000"/>
          </a:xfrm>
          <a:prstGeom prst="leftRightArrow">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右矢印 34"/>
          <p:cNvSpPr/>
          <p:nvPr/>
        </p:nvSpPr>
        <p:spPr>
          <a:xfrm rot="19501283">
            <a:off x="3012202" y="3761553"/>
            <a:ext cx="3276000" cy="252000"/>
          </a:xfrm>
          <a:prstGeom prst="rightArrow">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959599" y="1195084"/>
            <a:ext cx="7254806" cy="338554"/>
          </a:xfrm>
          <a:prstGeom prst="rect">
            <a:avLst/>
          </a:prstGeom>
          <a:solidFill>
            <a:schemeClr val="accent1"/>
          </a:solidFill>
        </p:spPr>
        <p:txBody>
          <a:bodyPr wrap="square" rtlCol="0" anchor="ctr" anchorCtr="1">
            <a:spAutoFit/>
          </a:bodyPr>
          <a:lstStyle/>
          <a:p>
            <a:pPr algn="ctr"/>
            <a:r>
              <a:rPr kumimoji="1" lang="ja-JP" altLang="en-US" sz="1600" b="1" dirty="0" smtClean="0">
                <a:solidFill>
                  <a:schemeClr val="bg1"/>
                </a:solidFill>
                <a:latin typeface="HG丸ｺﾞｼｯｸM-PRO" panose="020F0600000000000000" pitchFamily="50" charset="-128"/>
                <a:ea typeface="HG丸ｺﾞｼｯｸM-PRO" panose="020F0600000000000000" pitchFamily="50" charset="-128"/>
              </a:rPr>
              <a:t>連携大学院制度を活用し、両大学の社会人大学院を実質一本化</a:t>
            </a:r>
            <a:endParaRPr kumimoji="1" lang="ja-JP" altLang="en-US" sz="1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3915599" y="2896808"/>
            <a:ext cx="1596638" cy="276999"/>
          </a:xfrm>
          <a:prstGeom prst="rect">
            <a:avLst/>
          </a:prstGeom>
          <a:noFill/>
        </p:spPr>
        <p:txBody>
          <a:bodyPr wrap="square" rtlCol="0">
            <a:spAutoFit/>
          </a:bodyPr>
          <a:lstStyle/>
          <a:p>
            <a:r>
              <a:rPr kumimoji="1" lang="ja-JP" altLang="en-US" sz="1200" b="1" dirty="0" smtClean="0"/>
              <a:t>教員の相互交流</a:t>
            </a:r>
            <a:endParaRPr kumimoji="1" lang="ja-JP" altLang="en-US" sz="1200" b="1" dirty="0"/>
          </a:p>
        </p:txBody>
      </p:sp>
      <p:sp>
        <p:nvSpPr>
          <p:cNvPr id="39" name="正方形/長方形 38"/>
          <p:cNvSpPr/>
          <p:nvPr/>
        </p:nvSpPr>
        <p:spPr>
          <a:xfrm>
            <a:off x="1305172" y="2156741"/>
            <a:ext cx="1944000" cy="828000"/>
          </a:xfrm>
          <a:prstGeom prst="rect">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069408" y="2156742"/>
            <a:ext cx="1520927" cy="828000"/>
          </a:xfrm>
          <a:prstGeom prst="rect">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895050" y="2143410"/>
            <a:ext cx="1383196" cy="369332"/>
          </a:xfrm>
          <a:prstGeom prst="rect">
            <a:avLst/>
          </a:prstGeom>
          <a:solidFill>
            <a:schemeClr val="bg1"/>
          </a:solidFill>
          <a:ln>
            <a:solidFill>
              <a:srgbClr val="FF0000"/>
            </a:solidFill>
          </a:ln>
        </p:spPr>
        <p:txBody>
          <a:bodyPr wrap="square" rtlCol="0">
            <a:spAutoFit/>
          </a:bodyPr>
          <a:lstStyle/>
          <a:p>
            <a:r>
              <a:rPr kumimoji="1" lang="ja-JP" altLang="en-US" dirty="0" smtClean="0"/>
              <a:t>連携大学院</a:t>
            </a:r>
            <a:endParaRPr kumimoji="1" lang="ja-JP" altLang="en-US" dirty="0"/>
          </a:p>
        </p:txBody>
      </p:sp>
      <p:sp>
        <p:nvSpPr>
          <p:cNvPr id="4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10</a:t>
            </a:fld>
            <a:endParaRPr kumimoji="1" lang="ja-JP" altLang="en-US"/>
          </a:p>
        </p:txBody>
      </p:sp>
      <p:sp>
        <p:nvSpPr>
          <p:cNvPr id="46" name="右矢印 45"/>
          <p:cNvSpPr/>
          <p:nvPr/>
        </p:nvSpPr>
        <p:spPr>
          <a:xfrm rot="12957952">
            <a:off x="2974416" y="3795057"/>
            <a:ext cx="3276000" cy="252000"/>
          </a:xfrm>
          <a:prstGeom prst="rightArrow">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699526" y="260648"/>
            <a:ext cx="3600666" cy="400110"/>
          </a:xfrm>
          <a:prstGeom prst="rect">
            <a:avLst/>
          </a:prstGeom>
          <a:noFill/>
        </p:spPr>
        <p:txBody>
          <a:bodyPr wrap="none" rtlCol="0">
            <a:spAutoFit/>
          </a:bodyPr>
          <a:lstStyle/>
          <a:p>
            <a:r>
              <a:rPr kumimoji="1" lang="ja-JP" altLang="en-US" sz="2000" dirty="0" smtClean="0">
                <a:latin typeface="Meiryo UI" panose="020B0604030504040204" pitchFamily="50" charset="-128"/>
                <a:ea typeface="Meiryo UI" panose="020B0604030504040204" pitchFamily="50" charset="-128"/>
              </a:rPr>
              <a:t>府大・市大の連携大学院構想①</a:t>
            </a:r>
          </a:p>
        </p:txBody>
      </p:sp>
      <p:cxnSp>
        <p:nvCxnSpPr>
          <p:cNvPr id="47" name="直線コネクタ 46"/>
          <p:cNvCxnSpPr/>
          <p:nvPr/>
        </p:nvCxnSpPr>
        <p:spPr>
          <a:xfrm>
            <a:off x="2240170" y="692696"/>
            <a:ext cx="4738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7401184" y="2838868"/>
            <a:ext cx="540000" cy="432792"/>
          </a:xfrm>
          <a:prstGeom prst="ellipse">
            <a:avLst/>
          </a:prstGeom>
          <a:solidFill>
            <a:schemeClr val="bg1"/>
          </a:solidFill>
          <a:ln>
            <a:solidFill>
              <a:schemeClr val="tx1"/>
            </a:solidFill>
          </a:ln>
        </p:spPr>
        <p:txBody>
          <a:bodyPr wrap="square" lIns="0" tIns="0" rIns="0" bIns="0" rtlCol="0">
            <a:spAutoFit/>
          </a:bodyPr>
          <a:lstStyle/>
          <a:p>
            <a:pPr algn="ctr"/>
            <a:r>
              <a:rPr kumimoji="1" lang="ja-JP" altLang="en-US" sz="1000" dirty="0" smtClean="0">
                <a:latin typeface="Meiryo UI" panose="020B0604030504040204" pitchFamily="50" charset="-128"/>
                <a:ea typeface="Meiryo UI" panose="020B0604030504040204" pitchFamily="50" charset="-128"/>
              </a:rPr>
              <a:t>定員</a:t>
            </a:r>
            <a:endParaRPr kumimoji="1" lang="en-US" altLang="ja-JP" sz="1000" dirty="0" smtClean="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2</a:t>
            </a:r>
            <a:r>
              <a:rPr lang="en-US" altLang="ja-JP" sz="1000" dirty="0">
                <a:latin typeface="Meiryo UI" panose="020B0604030504040204" pitchFamily="50" charset="-128"/>
                <a:ea typeface="Meiryo UI" panose="020B0604030504040204" pitchFamily="50" charset="-128"/>
              </a:rPr>
              <a:t>5</a:t>
            </a:r>
            <a:r>
              <a:rPr kumimoji="1" lang="ja-JP" altLang="en-US" sz="1000" dirty="0" smtClean="0">
                <a:latin typeface="Meiryo UI" panose="020B0604030504040204" pitchFamily="50" charset="-128"/>
                <a:ea typeface="Meiryo UI" panose="020B0604030504040204" pitchFamily="50" charset="-128"/>
              </a:rPr>
              <a:t>名</a:t>
            </a:r>
          </a:p>
        </p:txBody>
      </p:sp>
      <p:sp>
        <p:nvSpPr>
          <p:cNvPr id="44" name="テキスト ボックス 43"/>
          <p:cNvSpPr txBox="1"/>
          <p:nvPr/>
        </p:nvSpPr>
        <p:spPr>
          <a:xfrm>
            <a:off x="967016" y="2852936"/>
            <a:ext cx="721320" cy="649188"/>
          </a:xfrm>
          <a:prstGeom prst="ellipse">
            <a:avLst/>
          </a:prstGeom>
          <a:solidFill>
            <a:schemeClr val="bg1"/>
          </a:solidFill>
          <a:ln>
            <a:solidFill>
              <a:schemeClr val="tx1"/>
            </a:solidFill>
          </a:ln>
        </p:spPr>
        <p:txBody>
          <a:bodyPr wrap="none" lIns="0" tIns="0" rIns="0" bIns="0" rtlCol="0">
            <a:spAutoFit/>
          </a:bodyPr>
          <a:lstStyle/>
          <a:p>
            <a:pPr algn="ctr"/>
            <a:r>
              <a:rPr kumimoji="1" lang="ja-JP" altLang="en-US" sz="1000" dirty="0" smtClean="0">
                <a:latin typeface="Meiryo UI" panose="020B0604030504040204" pitchFamily="50" charset="-128"/>
                <a:ea typeface="Meiryo UI" panose="020B0604030504040204" pitchFamily="50" charset="-128"/>
              </a:rPr>
              <a:t>定員</a:t>
            </a:r>
            <a:endParaRPr kumimoji="1" lang="en-US" altLang="ja-JP" sz="1000" dirty="0" smtClean="0">
              <a:latin typeface="Meiryo UI" panose="020B0604030504040204" pitchFamily="50" charset="-128"/>
              <a:ea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rPr>
              <a:t>5</a:t>
            </a:r>
            <a:r>
              <a:rPr lang="en-US" altLang="ja-JP" sz="1000" dirty="0">
                <a:latin typeface="Meiryo UI" panose="020B0604030504040204" pitchFamily="50" charset="-128"/>
                <a:ea typeface="Meiryo UI" panose="020B0604030504040204" pitchFamily="50" charset="-128"/>
              </a:rPr>
              <a:t>6</a:t>
            </a:r>
            <a:r>
              <a:rPr kumimoji="1" lang="ja-JP" altLang="en-US" sz="1000" dirty="0" smtClean="0">
                <a:latin typeface="Meiryo UI" panose="020B0604030504040204" pitchFamily="50" charset="-128"/>
                <a:ea typeface="Meiryo UI" panose="020B0604030504040204" pitchFamily="50" charset="-128"/>
              </a:rPr>
              <a:t>名</a:t>
            </a:r>
            <a:endParaRPr kumimoji="1" lang="en-US" altLang="ja-JP" sz="1000" dirty="0" smtClean="0">
              <a:latin typeface="Meiryo UI" panose="020B0604030504040204" pitchFamily="50" charset="-128"/>
              <a:ea typeface="Meiryo UI" panose="020B0604030504040204" pitchFamily="50" charset="-128"/>
            </a:endParaRPr>
          </a:p>
          <a:p>
            <a:pPr algn="ctr"/>
            <a:r>
              <a:rPr lang="ja-JP" altLang="en-US" sz="1000" dirty="0" smtClean="0">
                <a:latin typeface="Meiryo UI" panose="020B0604030504040204" pitchFamily="50" charset="-128"/>
                <a:ea typeface="Meiryo UI" panose="020B0604030504040204" pitchFamily="50" charset="-128"/>
              </a:rPr>
              <a:t>（予定）</a:t>
            </a:r>
            <a:endParaRPr kumimoji="1" lang="ja-JP" altLang="en-US" sz="1000" dirty="0" smtClean="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742470" y="4588014"/>
            <a:ext cx="1724930" cy="510778"/>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dirty="0" smtClean="0">
                <a:solidFill>
                  <a:schemeClr val="tx1"/>
                </a:solidFill>
              </a:rPr>
              <a:t>・人的資源の有効活用</a:t>
            </a:r>
            <a:endParaRPr lang="en-US" altLang="ja-JP" sz="1200" dirty="0" smtClean="0">
              <a:solidFill>
                <a:schemeClr val="tx1"/>
              </a:solidFill>
            </a:endParaRPr>
          </a:p>
          <a:p>
            <a:r>
              <a:rPr kumimoji="1" lang="ja-JP" altLang="en-US" sz="1200" dirty="0">
                <a:solidFill>
                  <a:schemeClr val="tx1"/>
                </a:solidFill>
              </a:rPr>
              <a:t>・</a:t>
            </a:r>
            <a:r>
              <a:rPr kumimoji="1" lang="ja-JP" altLang="en-US" sz="1200" dirty="0" smtClean="0">
                <a:solidFill>
                  <a:schemeClr val="tx1"/>
                </a:solidFill>
              </a:rPr>
              <a:t>提供科目の拡大</a:t>
            </a:r>
            <a:endParaRPr kumimoji="1" lang="ja-JP" altLang="en-US" sz="1200" dirty="0">
              <a:solidFill>
                <a:schemeClr val="tx1"/>
              </a:solidFill>
            </a:endParaRPr>
          </a:p>
        </p:txBody>
      </p:sp>
      <p:sp>
        <p:nvSpPr>
          <p:cNvPr id="48" name="テキスト ボックス 47"/>
          <p:cNvSpPr txBox="1"/>
          <p:nvPr/>
        </p:nvSpPr>
        <p:spPr>
          <a:xfrm>
            <a:off x="959600" y="5806350"/>
            <a:ext cx="7254804" cy="646986"/>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b="1" dirty="0">
                <a:solidFill>
                  <a:schemeClr val="tx1"/>
                </a:solidFill>
                <a:latin typeface="HG丸ｺﾞｼｯｸM-PRO" panose="020F0600000000000000" pitchFamily="50" charset="-128"/>
                <a:ea typeface="HG丸ｺﾞｼｯｸM-PRO" panose="020F0600000000000000" pitchFamily="50" charset="-128"/>
              </a:rPr>
              <a:t>企業経営、観光、公共経営等に従事する社会人を</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対象</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大阪</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の活力、成長に資する</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人材の育成</a:t>
            </a:r>
            <a:endParaRPr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3" name="角丸四角形 32"/>
          <p:cNvSpPr/>
          <p:nvPr/>
        </p:nvSpPr>
        <p:spPr>
          <a:xfrm>
            <a:off x="5940152" y="4625000"/>
            <a:ext cx="1950217" cy="36004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経済学</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研究科</a:t>
            </a:r>
          </a:p>
        </p:txBody>
      </p:sp>
    </p:spTree>
    <p:extLst>
      <p:ext uri="{BB962C8B-B14F-4D97-AF65-F5344CB8AC3E}">
        <p14:creationId xmlns:p14="http://schemas.microsoft.com/office/powerpoint/2010/main" val="1840409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6978336" y="6512541"/>
            <a:ext cx="2133600" cy="365125"/>
          </a:xfrm>
        </p:spPr>
        <p:txBody>
          <a:bodyPr/>
          <a:lstStyle/>
          <a:p>
            <a:fld id="{7853CF83-2CA7-468D-933C-9DDBEAA5E899}" type="slidenum">
              <a:rPr kumimoji="1" lang="ja-JP" altLang="en-US" smtClean="0">
                <a:solidFill>
                  <a:schemeClr val="tx1"/>
                </a:solidFill>
              </a:rPr>
              <a:pPr/>
              <a:t>11</a:t>
            </a:fld>
            <a:endParaRPr kumimoji="1" lang="ja-JP" altLang="en-US">
              <a:solidFill>
                <a:schemeClr val="tx1"/>
              </a:solidFill>
            </a:endParaRPr>
          </a:p>
        </p:txBody>
      </p:sp>
      <p:sp>
        <p:nvSpPr>
          <p:cNvPr id="2" name="テキスト ボックス 1"/>
          <p:cNvSpPr txBox="1"/>
          <p:nvPr/>
        </p:nvSpPr>
        <p:spPr>
          <a:xfrm>
            <a:off x="467544" y="797181"/>
            <a:ext cx="8136904" cy="1653511"/>
          </a:xfrm>
          <a:prstGeom prst="rect">
            <a:avLst/>
          </a:prstGeom>
          <a:noFill/>
          <a:ln>
            <a:noFill/>
          </a:ln>
        </p:spPr>
        <p:txBody>
          <a:bodyPr wrap="square" tIns="72000" bIns="72000" rtlCol="0">
            <a:spAutoFit/>
          </a:bodyPr>
          <a:lstStyle/>
          <a:p>
            <a:pPr marL="285750" indent="-285750">
              <a:buFont typeface="Arial" panose="020B0604020202020204" pitchFamily="34" charset="0"/>
              <a:buChar char="•"/>
            </a:pPr>
            <a:r>
              <a:rPr lang="ja-JP" altLang="ja-JP" sz="1400" dirty="0" smtClean="0">
                <a:latin typeface="HG丸ｺﾞｼｯｸM-PRO" panose="020F0600000000000000" pitchFamily="50" charset="-128"/>
                <a:ea typeface="HG丸ｺﾞｼｯｸM-PRO" panose="020F0600000000000000" pitchFamily="50" charset="-128"/>
              </a:rPr>
              <a:t>両大</a:t>
            </a:r>
            <a:r>
              <a:rPr lang="ja-JP" altLang="en-US" sz="1400" dirty="0" smtClean="0">
                <a:latin typeface="HG丸ｺﾞｼｯｸM-PRO" panose="020F0600000000000000" pitchFamily="50" charset="-128"/>
                <a:ea typeface="HG丸ｺﾞｼｯｸM-PRO" panose="020F0600000000000000" pitchFamily="50" charset="-128"/>
              </a:rPr>
              <a:t>学</a:t>
            </a:r>
            <a:r>
              <a:rPr lang="ja-JP" altLang="ja-JP" sz="1400" dirty="0" smtClean="0">
                <a:latin typeface="HG丸ｺﾞｼｯｸM-PRO" panose="020F0600000000000000" pitchFamily="50" charset="-128"/>
                <a:ea typeface="HG丸ｺﾞｼｯｸM-PRO" panose="020F0600000000000000" pitchFamily="50" charset="-128"/>
              </a:rPr>
              <a:t>とも</a:t>
            </a:r>
            <a:r>
              <a:rPr lang="ja-JP" altLang="ja-JP" sz="1400" dirty="0">
                <a:latin typeface="HG丸ｺﾞｼｯｸM-PRO" panose="020F0600000000000000" pitchFamily="50" charset="-128"/>
                <a:ea typeface="HG丸ｺﾞｼｯｸM-PRO" panose="020F0600000000000000" pitchFamily="50" charset="-128"/>
              </a:rPr>
              <a:t>大阪市内</a:t>
            </a:r>
            <a:r>
              <a:rPr lang="ja-JP" altLang="ja-JP" sz="1400" dirty="0" smtClean="0">
                <a:latin typeface="HG丸ｺﾞｼｯｸM-PRO" panose="020F0600000000000000" pitchFamily="50" charset="-128"/>
                <a:ea typeface="HG丸ｺﾞｼｯｸM-PRO" panose="020F0600000000000000" pitchFamily="50" charset="-128"/>
              </a:rPr>
              <a:t>都心部</a:t>
            </a:r>
            <a:r>
              <a:rPr lang="ja-JP" altLang="en-US" sz="1400" dirty="0" smtClean="0">
                <a:latin typeface="HG丸ｺﾞｼｯｸM-PRO" panose="020F0600000000000000" pitchFamily="50" charset="-128"/>
                <a:ea typeface="HG丸ｺﾞｼｯｸM-PRO" panose="020F0600000000000000" pitchFamily="50" charset="-128"/>
              </a:rPr>
              <a:t>（梅田、なんば）</a:t>
            </a:r>
            <a:r>
              <a:rPr lang="ja-JP" altLang="ja-JP" sz="1400" dirty="0" smtClean="0">
                <a:latin typeface="HG丸ｺﾞｼｯｸM-PRO" panose="020F0600000000000000" pitchFamily="50" charset="-128"/>
                <a:ea typeface="HG丸ｺﾞｼｯｸM-PRO" panose="020F0600000000000000" pitchFamily="50" charset="-128"/>
              </a:rPr>
              <a:t>に</a:t>
            </a:r>
            <a:r>
              <a:rPr lang="ja-JP" altLang="ja-JP" sz="1400" dirty="0">
                <a:latin typeface="HG丸ｺﾞｼｯｸM-PRO" panose="020F0600000000000000" pitchFamily="50" charset="-128"/>
                <a:ea typeface="HG丸ｺﾞｼｯｸM-PRO" panose="020F0600000000000000" pitchFamily="50" charset="-128"/>
              </a:rPr>
              <a:t>社会人を対象とする大学院を設置している</a:t>
            </a:r>
            <a:r>
              <a:rPr lang="ja-JP" altLang="ja-JP" sz="1400" dirty="0" smtClean="0">
                <a:latin typeface="HG丸ｺﾞｼｯｸM-PRO" panose="020F0600000000000000" pitchFamily="50" charset="-128"/>
                <a:ea typeface="HG丸ｺﾞｼｯｸM-PRO" panose="020F0600000000000000" pitchFamily="50" charset="-128"/>
              </a:rPr>
              <a:t>。</a:t>
            </a:r>
            <a:endParaRPr lang="en-US" altLang="ja-JP" sz="1400" dirty="0" smtClean="0">
              <a:latin typeface="HG丸ｺﾞｼｯｸM-PRO" panose="020F0600000000000000" pitchFamily="50" charset="-128"/>
              <a:ea typeface="HG丸ｺﾞｼｯｸM-PRO" panose="020F0600000000000000" pitchFamily="50" charset="-128"/>
            </a:endParaRPr>
          </a:p>
          <a:p>
            <a:pPr marL="285750" indent="-285750">
              <a:buFont typeface="Arial" panose="020B0604020202020204" pitchFamily="34" charset="0"/>
              <a:buChar char="•"/>
            </a:pPr>
            <a:r>
              <a:rPr lang="ja-JP" altLang="en-US" sz="1400" dirty="0" smtClean="0">
                <a:latin typeface="HG丸ｺﾞｼｯｸM-PRO" panose="020F0600000000000000" pitchFamily="50" charset="-128"/>
                <a:ea typeface="HG丸ｺﾞｼｯｸM-PRO" panose="020F0600000000000000" pitchFamily="50" charset="-128"/>
              </a:rPr>
              <a:t>大阪府立大学では、</a:t>
            </a:r>
            <a:r>
              <a:rPr lang="en-US" altLang="ja-JP" sz="1400" dirty="0" smtClean="0">
                <a:latin typeface="HG丸ｺﾞｼｯｸM-PRO" panose="020F0600000000000000" pitchFamily="50" charset="-128"/>
                <a:ea typeface="HG丸ｺﾞｼｯｸM-PRO" panose="020F0600000000000000" pitchFamily="50" charset="-128"/>
              </a:rPr>
              <a:t>2017</a:t>
            </a:r>
            <a:r>
              <a:rPr lang="ja-JP" altLang="en-US" sz="1400" dirty="0" smtClean="0">
                <a:latin typeface="HG丸ｺﾞｼｯｸM-PRO" panose="020F0600000000000000" pitchFamily="50" charset="-128"/>
                <a:ea typeface="HG丸ｺﾞｼｯｸM-PRO" panose="020F0600000000000000" pitchFamily="50" charset="-128"/>
              </a:rPr>
              <a:t>年度からサテライト教室を</a:t>
            </a:r>
            <a:r>
              <a:rPr lang="en-US" altLang="ja-JP" sz="1400" dirty="0" smtClean="0">
                <a:latin typeface="HG丸ｺﾞｼｯｸM-PRO" panose="020F0600000000000000" pitchFamily="50" charset="-128"/>
                <a:ea typeface="HG丸ｺﾞｼｯｸM-PRO" panose="020F0600000000000000" pitchFamily="50" charset="-128"/>
              </a:rPr>
              <a:t>I-site</a:t>
            </a:r>
            <a:r>
              <a:rPr lang="ja-JP" altLang="en-US" sz="1400" dirty="0" smtClean="0">
                <a:latin typeface="HG丸ｺﾞｼｯｸM-PRO" panose="020F0600000000000000" pitchFamily="50" charset="-128"/>
                <a:ea typeface="HG丸ｺﾞｼｯｸM-PRO" panose="020F0600000000000000" pitchFamily="50" charset="-128"/>
              </a:rPr>
              <a:t>なんばに統合予定。</a:t>
            </a:r>
            <a:endParaRPr lang="ja-JP" altLang="ja-JP" sz="1400" dirty="0">
              <a:latin typeface="HG丸ｺﾞｼｯｸM-PRO" panose="020F0600000000000000" pitchFamily="50" charset="-128"/>
              <a:ea typeface="HG丸ｺﾞｼｯｸM-PRO" panose="020F0600000000000000" pitchFamily="50" charset="-128"/>
            </a:endParaRPr>
          </a:p>
          <a:p>
            <a:pPr marL="285750" indent="-285750">
              <a:buFont typeface="Arial" panose="020B0604020202020204" pitchFamily="34" charset="0"/>
              <a:buChar char="•"/>
            </a:pPr>
            <a:r>
              <a:rPr lang="ja-JP" altLang="en-US" sz="1400" dirty="0" smtClean="0">
                <a:latin typeface="HG丸ｺﾞｼｯｸM-PRO" panose="020F0600000000000000" pitchFamily="50" charset="-128"/>
                <a:ea typeface="HG丸ｺﾞｼｯｸM-PRO" panose="020F0600000000000000" pitchFamily="50" charset="-128"/>
              </a:rPr>
              <a:t>大阪</a:t>
            </a:r>
            <a:r>
              <a:rPr lang="ja-JP" altLang="ja-JP" sz="1400" dirty="0" smtClean="0">
                <a:latin typeface="HG丸ｺﾞｼｯｸM-PRO" panose="020F0600000000000000" pitchFamily="50" charset="-128"/>
                <a:ea typeface="HG丸ｺﾞｼｯｸM-PRO" panose="020F0600000000000000" pitchFamily="50" charset="-128"/>
              </a:rPr>
              <a:t>市立</a:t>
            </a:r>
            <a:r>
              <a:rPr lang="ja-JP" altLang="ja-JP" sz="1400" dirty="0">
                <a:latin typeface="HG丸ｺﾞｼｯｸM-PRO" panose="020F0600000000000000" pitchFamily="50" charset="-128"/>
                <a:ea typeface="HG丸ｺﾞｼｯｸM-PRO" panose="020F0600000000000000" pitchFamily="50" charset="-128"/>
              </a:rPr>
              <a:t>大学で</a:t>
            </a:r>
            <a:r>
              <a:rPr lang="ja-JP" altLang="ja-JP" sz="1400" dirty="0" smtClean="0">
                <a:latin typeface="HG丸ｺﾞｼｯｸM-PRO" panose="020F0600000000000000" pitchFamily="50" charset="-128"/>
                <a:ea typeface="HG丸ｺﾞｼｯｸM-PRO" panose="020F0600000000000000" pitchFamily="50" charset="-128"/>
              </a:rPr>
              <a:t>は</a:t>
            </a:r>
            <a:r>
              <a:rPr lang="ja-JP" altLang="en-US" sz="1400" dirty="0" smtClean="0">
                <a:latin typeface="HG丸ｺﾞｼｯｸM-PRO" panose="020F0600000000000000" pitchFamily="50" charset="-128"/>
                <a:ea typeface="HG丸ｺﾞｼｯｸM-PRO" panose="020F0600000000000000" pitchFamily="50" charset="-128"/>
              </a:rPr>
              <a:t>、</a:t>
            </a:r>
            <a:r>
              <a:rPr lang="ja-JP" altLang="ja-JP" sz="1400" dirty="0" smtClean="0">
                <a:latin typeface="HG丸ｺﾞｼｯｸM-PRO" panose="020F0600000000000000" pitchFamily="50" charset="-128"/>
                <a:ea typeface="HG丸ｺﾞｼｯｸM-PRO" panose="020F0600000000000000" pitchFamily="50" charset="-128"/>
              </a:rPr>
              <a:t>新</a:t>
            </a:r>
            <a:r>
              <a:rPr lang="ja-JP" altLang="ja-JP" sz="1400" dirty="0">
                <a:latin typeface="HG丸ｺﾞｼｯｸM-PRO" panose="020F0600000000000000" pitchFamily="50" charset="-128"/>
                <a:ea typeface="HG丸ｺﾞｼｯｸM-PRO" panose="020F0600000000000000" pitchFamily="50" charset="-128"/>
              </a:rPr>
              <a:t>大学設立に先駆け、「『新・公立大学』大阪モデル（基本構想）」で提示されたコース案をもとに</a:t>
            </a:r>
            <a:r>
              <a:rPr lang="ja-JP" altLang="ja-JP" sz="1400" dirty="0" smtClean="0">
                <a:latin typeface="HG丸ｺﾞｼｯｸM-PRO" panose="020F0600000000000000" pitchFamily="50" charset="-128"/>
                <a:ea typeface="HG丸ｺﾞｼｯｸM-PRO" panose="020F0600000000000000" pitchFamily="50" charset="-128"/>
              </a:rPr>
              <a:t>、新た</a:t>
            </a:r>
            <a:r>
              <a:rPr lang="ja-JP" altLang="ja-JP" sz="1400" dirty="0">
                <a:latin typeface="HG丸ｺﾞｼｯｸM-PRO" panose="020F0600000000000000" pitchFamily="50" charset="-128"/>
                <a:ea typeface="HG丸ｺﾞｼｯｸM-PRO" panose="020F0600000000000000" pitchFamily="50" charset="-128"/>
              </a:rPr>
              <a:t>な社会人大学院「都市経営研究科（仮称）」を設置する方向で検討中。</a:t>
            </a:r>
          </a:p>
          <a:p>
            <a:pPr marL="285750" indent="-285750">
              <a:buFont typeface="Arial" panose="020B0604020202020204" pitchFamily="34" charset="0"/>
              <a:buChar char="•"/>
            </a:pPr>
            <a:r>
              <a:rPr lang="ja-JP" altLang="ja-JP" sz="1400" dirty="0" smtClean="0">
                <a:latin typeface="HG丸ｺﾞｼｯｸM-PRO" panose="020F0600000000000000" pitchFamily="50" charset="-128"/>
                <a:ea typeface="HG丸ｺﾞｼｯｸM-PRO" panose="020F0600000000000000" pitchFamily="50" charset="-128"/>
              </a:rPr>
              <a:t>両大学</a:t>
            </a:r>
            <a:r>
              <a:rPr lang="ja-JP" altLang="ja-JP" sz="1400" dirty="0">
                <a:latin typeface="HG丸ｺﾞｼｯｸM-PRO" panose="020F0600000000000000" pitchFamily="50" charset="-128"/>
                <a:ea typeface="HG丸ｺﾞｼｯｸM-PRO" panose="020F0600000000000000" pitchFamily="50" charset="-128"/>
              </a:rPr>
              <a:t>が連携することによって教員の相互交流が可能となり、人的資源の有効活用を図るとともに、学生にとって</a:t>
            </a:r>
            <a:r>
              <a:rPr lang="ja-JP" altLang="ja-JP" sz="1400" dirty="0" smtClean="0">
                <a:latin typeface="HG丸ｺﾞｼｯｸM-PRO" panose="020F0600000000000000" pitchFamily="50" charset="-128"/>
                <a:ea typeface="HG丸ｺﾞｼｯｸM-PRO" panose="020F0600000000000000" pitchFamily="50" charset="-128"/>
              </a:rPr>
              <a:t>は受講</a:t>
            </a:r>
            <a:r>
              <a:rPr lang="ja-JP" altLang="ja-JP" sz="1400" dirty="0">
                <a:latin typeface="HG丸ｺﾞｼｯｸM-PRO" panose="020F0600000000000000" pitchFamily="50" charset="-128"/>
                <a:ea typeface="HG丸ｺﾞｼｯｸM-PRO" panose="020F0600000000000000" pitchFamily="50" charset="-128"/>
              </a:rPr>
              <a:t>科目の幅が広がり、より幅広い分野の学修が可能となる</a:t>
            </a:r>
            <a:r>
              <a:rPr lang="ja-JP" altLang="ja-JP" sz="1400" dirty="0" smtClean="0">
                <a:latin typeface="HG丸ｺﾞｼｯｸM-PRO" panose="020F0600000000000000" pitchFamily="50" charset="-128"/>
                <a:ea typeface="HG丸ｺﾞｼｯｸM-PRO" panose="020F0600000000000000" pitchFamily="50" charset="-128"/>
              </a:rPr>
              <a:t>。</a:t>
            </a:r>
            <a:endParaRPr kumimoji="1" lang="ja-JP" altLang="en-US" sz="1400" dirty="0" smtClean="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64145" y="3004293"/>
            <a:ext cx="3450292" cy="36317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spcAft>
                <a:spcPts val="0"/>
              </a:spcAft>
            </a:pPr>
            <a:r>
              <a:rPr lang="ja-JP" altLang="ja-JP" sz="10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都市ビジネスコース　入学定員：</a:t>
            </a:r>
            <a:r>
              <a:rPr lang="en-US"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名（予定）</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起業を目指す人や中小企業経営者等を対象に、ビジネスプラン策定や事業基盤強化などを学習することにより、経営学の知識や経営手法を戦略的に活用できる実践的な高度専門人材を育成する。</a:t>
            </a:r>
          </a:p>
          <a:p>
            <a:pPr algn="just">
              <a:spcAft>
                <a:spcPts val="0"/>
              </a:spcAft>
            </a:pPr>
            <a:r>
              <a:rPr lang="en-US" altLang="ja-JP" sz="1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②都市行政コース　入学定員：</a:t>
            </a:r>
            <a:r>
              <a:rPr lang="en-US"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名（予定）</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自治体職員や</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表等を対象に、「公共経営」「法政策」「都市戦略」の３つの中心的な専門的知見に加えて、交渉力や語学力といった実践的な能力を備えた、大都市のガバメントおよびガバナンスを支える人材を養成する。</a:t>
            </a:r>
          </a:p>
          <a:p>
            <a:pPr algn="just">
              <a:spcAft>
                <a:spcPts val="0"/>
              </a:spcAft>
            </a:pP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③都市政策コース　入学定員：</a:t>
            </a:r>
            <a:r>
              <a:rPr lang="en-US"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名（予定）</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い時代の都市政策を構想するため、「まちづくり」「都市プロモーション・マーケティング」「産業政策」「文化政策」等の分野における行政担当やプランナー、民間団体における指導的人材を養成する。</a:t>
            </a:r>
          </a:p>
          <a:p>
            <a:pPr algn="just">
              <a:spcAft>
                <a:spcPts val="0"/>
              </a:spcAft>
            </a:pP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④医療・福祉イノベーションコース　入学定員：</a:t>
            </a:r>
            <a:r>
              <a:rPr lang="en-US"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ja-JP" sz="1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名（予定）</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医療、社会福祉、</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法人等の経営者層を対象に、日本の実情に即した医療・社会福祉・イノベーション経営のあり方を研究・教育し、実務の現場で実現できる、クリエイティブで高い倫理的識見を備えたリーダーを養成する。</a:t>
            </a: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64145" y="2540823"/>
            <a:ext cx="3904571" cy="430887"/>
          </a:xfrm>
          <a:prstGeom prst="rect">
            <a:avLst/>
          </a:prstGeom>
          <a:noFill/>
        </p:spPr>
        <p:txBody>
          <a:bodyPr wrap="square" rtlCol="0">
            <a:spAutoFit/>
          </a:bodyPr>
          <a:lstStyle/>
          <a:p>
            <a:pPr algn="just">
              <a:spcAft>
                <a:spcPts val="0"/>
              </a:spcAft>
            </a:pPr>
            <a:r>
              <a:rPr lang="ja-JP" altLang="en-US"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大阪市立大学大学院</a:t>
            </a:r>
            <a:endParaRPr lang="en-US" altLang="ja-JP"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ja-JP"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都市</a:t>
            </a:r>
            <a:r>
              <a:rPr lang="ja-JP" altLang="ja-JP" sz="11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経営研究科（仮称</a:t>
            </a:r>
            <a:r>
              <a:rPr lang="ja-JP" altLang="ja-JP"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入学定員：</a:t>
            </a:r>
            <a:r>
              <a:rPr lang="en-US" altLang="ja-JP"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56</a:t>
            </a:r>
            <a:r>
              <a:rPr lang="ja-JP" altLang="ja-JP"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名（予定）</a:t>
            </a:r>
            <a:endPar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テキスト ボックス 10"/>
          <p:cNvSpPr txBox="1"/>
          <p:nvPr/>
        </p:nvSpPr>
        <p:spPr>
          <a:xfrm>
            <a:off x="5150757" y="2574485"/>
            <a:ext cx="3372643" cy="430887"/>
          </a:xfrm>
          <a:prstGeom prst="rect">
            <a:avLst/>
          </a:prstGeom>
          <a:noFill/>
        </p:spPr>
        <p:txBody>
          <a:bodyPr wrap="square" rtlCol="0">
            <a:spAutoFit/>
          </a:bodyPr>
          <a:lstStyle/>
          <a:p>
            <a:pPr algn="just">
              <a:spcAft>
                <a:spcPts val="0"/>
              </a:spcAft>
            </a:pPr>
            <a:r>
              <a:rPr lang="ja-JP" altLang="en-US"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大阪府立大学大学院</a:t>
            </a:r>
            <a:endParaRPr lang="en-US" altLang="ja-JP"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経済学</a:t>
            </a:r>
            <a:r>
              <a:rPr lang="ja-JP" altLang="ja-JP"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研究科</a:t>
            </a:r>
            <a:r>
              <a:rPr lang="ja-JP" altLang="en-US"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入学</a:t>
            </a:r>
            <a:r>
              <a:rPr lang="ja-JP" altLang="ja-JP" sz="11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定員</a:t>
            </a:r>
            <a:r>
              <a:rPr lang="ja-JP" altLang="ja-JP"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25</a:t>
            </a:r>
            <a:r>
              <a:rPr lang="ja-JP" altLang="en-US" sz="11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名</a:t>
            </a:r>
            <a:r>
              <a:rPr lang="ja-JP" altLang="en-US" sz="1000" b="1"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（サテライト教室）</a:t>
            </a:r>
            <a:endParaRPr lang="ja-JP" alt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 name="テキスト ボックス 11"/>
          <p:cNvSpPr txBox="1"/>
          <p:nvPr/>
        </p:nvSpPr>
        <p:spPr>
          <a:xfrm>
            <a:off x="5150757" y="3019813"/>
            <a:ext cx="3450292" cy="1910880"/>
          </a:xfrm>
          <a:prstGeom prst="rect">
            <a:avLst/>
          </a:prstGeom>
        </p:spPr>
        <p:style>
          <a:lnRef idx="2">
            <a:schemeClr val="dk1"/>
          </a:lnRef>
          <a:fillRef idx="1">
            <a:schemeClr val="lt1"/>
          </a:fillRef>
          <a:effectRef idx="0">
            <a:schemeClr val="dk1"/>
          </a:effectRef>
          <a:fontRef idx="minor">
            <a:schemeClr val="dk1"/>
          </a:fontRef>
        </p:style>
        <p:txBody>
          <a:bodyPr wrap="square" tIns="108000" bIns="108000" rtlCol="0">
            <a:spAutoFit/>
          </a:bodyPr>
          <a:lstStyle/>
          <a:p>
            <a:r>
              <a:rPr lang="ja-JP"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①経営学専攻（</a:t>
            </a:r>
            <a:r>
              <a:rPr lang="en-US"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MBA</a:t>
            </a:r>
            <a:r>
              <a:rPr lang="ja-JP"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入学定員：</a:t>
            </a:r>
            <a:r>
              <a:rPr lang="en-US"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複雑で変化の激しい企業活動を中心に、非営利組織も含めた組織の経営について、経営学・会計学・法学といった様々な角度から教育研究することを重視し、グローバルな経済社会に貢献できる実践的・創造的能力を備えた社会の発展に貢献できる高度の専門職業人を養成す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②観光・地域創造専攻　入学定員：</a:t>
            </a:r>
            <a:r>
              <a:rPr lang="en-US"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ja-JP" sz="1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観光を機軸とした地域創造に貢献できる高度な専門知識と分析能力・構想力を備え、日本の都市圏ツーリズムによって再創造するビジョンを提示しうる変革志向の実践家・専門家を養成する。</a:t>
            </a:r>
            <a:endParaRPr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左右矢印 12"/>
          <p:cNvSpPr/>
          <p:nvPr/>
        </p:nvSpPr>
        <p:spPr>
          <a:xfrm>
            <a:off x="4064545" y="3728144"/>
            <a:ext cx="936104" cy="430941"/>
          </a:xfrm>
          <a:prstGeom prst="leftRightArrow">
            <a:avLst/>
          </a:prstGeom>
          <a:solidFill>
            <a:schemeClr val="bg1">
              <a:lumMod val="7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133376" y="3324425"/>
            <a:ext cx="792088"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rPr>
              <a:t>連携</a:t>
            </a:r>
          </a:p>
        </p:txBody>
      </p:sp>
      <p:sp>
        <p:nvSpPr>
          <p:cNvPr id="15" name="テキスト ボックス 14"/>
          <p:cNvSpPr txBox="1"/>
          <p:nvPr/>
        </p:nvSpPr>
        <p:spPr>
          <a:xfrm>
            <a:off x="4351968" y="5374884"/>
            <a:ext cx="4716000" cy="1123712"/>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ja-JP" sz="12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今後の</a:t>
            </a:r>
            <a:r>
              <a:rPr lang="ja-JP" altLang="ja-JP" sz="1200" dirty="0" smtClean="0">
                <a:solidFill>
                  <a:schemeClr val="tx1"/>
                </a:solidFill>
                <a:latin typeface="HG丸ｺﾞｼｯｸM-PRO" panose="020F0600000000000000" pitchFamily="50" charset="-128"/>
                <a:ea typeface="HG丸ｺﾞｼｯｸM-PRO" panose="020F0600000000000000" pitchFamily="50" charset="-128"/>
              </a:rPr>
              <a:t>連携</a:t>
            </a:r>
            <a:r>
              <a:rPr lang="ja-JP" altLang="ja-JP" sz="1200" dirty="0">
                <a:solidFill>
                  <a:schemeClr val="tx1"/>
                </a:solidFill>
                <a:latin typeface="HG丸ｺﾞｼｯｸM-PRO" panose="020F0600000000000000" pitchFamily="50" charset="-128"/>
                <a:ea typeface="HG丸ｺﾞｼｯｸM-PRO" panose="020F0600000000000000" pitchFamily="50" charset="-128"/>
              </a:rPr>
              <a:t>予定＞</a:t>
            </a:r>
          </a:p>
          <a:p>
            <a:r>
              <a:rPr lang="en-US" altLang="ja-JP" sz="1200" dirty="0">
                <a:solidFill>
                  <a:schemeClr val="tx1"/>
                </a:solidFill>
                <a:latin typeface="HG丸ｺﾞｼｯｸM-PRO" panose="020F0600000000000000" pitchFamily="50" charset="-128"/>
                <a:ea typeface="HG丸ｺﾞｼｯｸM-PRO" panose="020F0600000000000000" pitchFamily="50" charset="-128"/>
              </a:rPr>
              <a:t>2016</a:t>
            </a:r>
            <a:r>
              <a:rPr lang="ja-JP" altLang="ja-JP" sz="1200" dirty="0" smtClean="0">
                <a:solidFill>
                  <a:schemeClr val="tx1"/>
                </a:solidFill>
                <a:latin typeface="HG丸ｺﾞｼｯｸM-PRO" panose="020F0600000000000000" pitchFamily="50" charset="-128"/>
                <a:ea typeface="HG丸ｺﾞｼｯｸM-PRO" panose="020F0600000000000000" pitchFamily="50" charset="-128"/>
              </a:rPr>
              <a:t>年度</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smtClean="0">
                <a:solidFill>
                  <a:schemeClr val="tx1"/>
                </a:solidFill>
                <a:latin typeface="HG丸ｺﾞｼｯｸM-PRO" panose="020F0600000000000000" pitchFamily="50" charset="-128"/>
                <a:ea typeface="HG丸ｺﾞｼｯｸM-PRO" panose="020F0600000000000000" pitchFamily="50" charset="-128"/>
              </a:rPr>
              <a:t>連携</a:t>
            </a:r>
            <a:r>
              <a:rPr lang="ja-JP" altLang="ja-JP" sz="1200" dirty="0">
                <a:solidFill>
                  <a:schemeClr val="tx1"/>
                </a:solidFill>
                <a:latin typeface="HG丸ｺﾞｼｯｸM-PRO" panose="020F0600000000000000" pitchFamily="50" charset="-128"/>
                <a:ea typeface="HG丸ｺﾞｼｯｸM-PRO" panose="020F0600000000000000" pitchFamily="50" charset="-128"/>
              </a:rPr>
              <a:t>内容の具体検討</a:t>
            </a:r>
          </a:p>
          <a:p>
            <a:r>
              <a:rPr lang="en-US" altLang="ja-JP" sz="1200" dirty="0">
                <a:solidFill>
                  <a:schemeClr val="tx1"/>
                </a:solidFill>
                <a:latin typeface="HG丸ｺﾞｼｯｸM-PRO" panose="020F0600000000000000" pitchFamily="50" charset="-128"/>
                <a:ea typeface="HG丸ｺﾞｼｯｸM-PRO" panose="020F0600000000000000" pitchFamily="50" charset="-128"/>
              </a:rPr>
              <a:t>2017</a:t>
            </a:r>
            <a:r>
              <a:rPr lang="ja-JP" altLang="ja-JP" sz="1200" dirty="0" smtClean="0">
                <a:solidFill>
                  <a:schemeClr val="tx1"/>
                </a:solidFill>
                <a:latin typeface="HG丸ｺﾞｼｯｸM-PRO" panose="020F0600000000000000" pitchFamily="50" charset="-128"/>
                <a:ea typeface="HG丸ｺﾞｼｯｸM-PRO" panose="020F0600000000000000" pitchFamily="50" charset="-128"/>
              </a:rPr>
              <a:t>年度</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smtClean="0">
                <a:solidFill>
                  <a:schemeClr val="tx1"/>
                </a:solidFill>
                <a:latin typeface="HG丸ｺﾞｼｯｸM-PRO" panose="020F0600000000000000" pitchFamily="50" charset="-128"/>
                <a:ea typeface="HG丸ｺﾞｼｯｸM-PRO" panose="020F0600000000000000" pitchFamily="50" charset="-128"/>
              </a:rPr>
              <a:t>府大社会人</a:t>
            </a:r>
            <a:r>
              <a:rPr lang="ja-JP" altLang="ja-JP" sz="1200" dirty="0">
                <a:solidFill>
                  <a:schemeClr val="tx1"/>
                </a:solidFill>
                <a:latin typeface="HG丸ｺﾞｼｯｸM-PRO" panose="020F0600000000000000" pitchFamily="50" charset="-128"/>
                <a:ea typeface="HG丸ｺﾞｼｯｸM-PRO" panose="020F0600000000000000" pitchFamily="50" charset="-128"/>
              </a:rPr>
              <a:t>大学院への市大教員の参画を開始</a:t>
            </a: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r>
              <a:rPr lang="ja-JP" altLang="ja-JP" sz="1200" dirty="0" smtClean="0">
                <a:solidFill>
                  <a:schemeClr val="tx1"/>
                </a:solidFill>
                <a:latin typeface="HG丸ｺﾞｼｯｸM-PRO" panose="020F0600000000000000" pitchFamily="50" charset="-128"/>
                <a:ea typeface="HG丸ｺﾞｼｯｸM-PRO" panose="020F0600000000000000" pitchFamily="50" charset="-128"/>
              </a:rPr>
              <a:t>入試</a:t>
            </a:r>
            <a:r>
              <a:rPr lang="ja-JP" altLang="ja-JP" sz="1200" dirty="0">
                <a:solidFill>
                  <a:schemeClr val="tx1"/>
                </a:solidFill>
                <a:latin typeface="HG丸ｺﾞｼｯｸM-PRO" panose="020F0600000000000000" pitchFamily="50" charset="-128"/>
                <a:ea typeface="HG丸ｺﾞｼｯｸM-PRO" panose="020F0600000000000000" pitchFamily="50" charset="-128"/>
              </a:rPr>
              <a:t>説明会の合同実施</a:t>
            </a:r>
          </a:p>
          <a:p>
            <a:r>
              <a:rPr lang="en-US" altLang="ja-JP" sz="1200" dirty="0">
                <a:solidFill>
                  <a:schemeClr val="tx1"/>
                </a:solidFill>
                <a:latin typeface="HG丸ｺﾞｼｯｸM-PRO" panose="020F0600000000000000" pitchFamily="50" charset="-128"/>
                <a:ea typeface="HG丸ｺﾞｼｯｸM-PRO" panose="020F0600000000000000" pitchFamily="50" charset="-128"/>
              </a:rPr>
              <a:t>2018</a:t>
            </a:r>
            <a:r>
              <a:rPr lang="ja-JP" altLang="ja-JP" sz="1200" dirty="0" smtClean="0">
                <a:solidFill>
                  <a:schemeClr val="tx1"/>
                </a:solidFill>
                <a:latin typeface="HG丸ｺﾞｼｯｸM-PRO" panose="020F0600000000000000" pitchFamily="50" charset="-128"/>
                <a:ea typeface="HG丸ｺﾞｼｯｸM-PRO" panose="020F0600000000000000" pitchFamily="50" charset="-128"/>
              </a:rPr>
              <a:t>年度</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以降　</a:t>
            </a:r>
            <a:r>
              <a:rPr lang="ja-JP" altLang="ja-JP" sz="1200" dirty="0" smtClean="0">
                <a:solidFill>
                  <a:schemeClr val="tx1"/>
                </a:solidFill>
                <a:latin typeface="HG丸ｺﾞｼｯｸM-PRO" panose="020F0600000000000000" pitchFamily="50" charset="-128"/>
                <a:ea typeface="HG丸ｺﾞｼｯｸM-PRO" panose="020F0600000000000000" pitchFamily="50" charset="-128"/>
              </a:rPr>
              <a:t>市大社会人</a:t>
            </a:r>
            <a:r>
              <a:rPr lang="ja-JP" altLang="ja-JP" sz="1200" dirty="0">
                <a:solidFill>
                  <a:schemeClr val="tx1"/>
                </a:solidFill>
                <a:latin typeface="HG丸ｺﾞｼｯｸM-PRO" panose="020F0600000000000000" pitchFamily="50" charset="-128"/>
                <a:ea typeface="HG丸ｺﾞｼｯｸM-PRO" panose="020F0600000000000000" pitchFamily="50" charset="-128"/>
              </a:rPr>
              <a:t>大学院への府大教員の参画を</a:t>
            </a:r>
            <a:r>
              <a:rPr lang="ja-JP" altLang="ja-JP" sz="1200" dirty="0" smtClean="0">
                <a:solidFill>
                  <a:schemeClr val="tx1"/>
                </a:solidFill>
                <a:latin typeface="HG丸ｺﾞｼｯｸM-PRO" panose="020F0600000000000000" pitchFamily="50" charset="-128"/>
                <a:ea typeface="HG丸ｺﾞｼｯｸM-PRO" panose="020F0600000000000000" pitchFamily="50" charset="-128"/>
              </a:rPr>
              <a:t>開始</a:t>
            </a:r>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6" name="大かっこ 5"/>
          <p:cNvSpPr/>
          <p:nvPr/>
        </p:nvSpPr>
        <p:spPr>
          <a:xfrm>
            <a:off x="4318837" y="5403300"/>
            <a:ext cx="4644000" cy="1123712"/>
          </a:xfrm>
          <a:prstGeom prst="bracketPair">
            <a:avLst>
              <a:gd name="adj" fmla="val 105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2699526" y="260648"/>
            <a:ext cx="3600666" cy="400110"/>
          </a:xfrm>
          <a:prstGeom prst="rect">
            <a:avLst/>
          </a:prstGeom>
          <a:noFill/>
        </p:spPr>
        <p:txBody>
          <a:bodyPr wrap="none" rtlCol="0">
            <a:spAutoFit/>
          </a:bodyPr>
          <a:lstStyle/>
          <a:p>
            <a:r>
              <a:rPr kumimoji="1" lang="ja-JP" altLang="en-US" sz="2000" dirty="0" smtClean="0">
                <a:latin typeface="Meiryo UI" panose="020B0604030504040204" pitchFamily="50" charset="-128"/>
                <a:ea typeface="Meiryo UI" panose="020B0604030504040204" pitchFamily="50" charset="-128"/>
              </a:rPr>
              <a:t>府大・市大の連携大学院構想②</a:t>
            </a:r>
          </a:p>
        </p:txBody>
      </p:sp>
      <p:cxnSp>
        <p:nvCxnSpPr>
          <p:cNvPr id="17" name="直線コネクタ 16"/>
          <p:cNvCxnSpPr/>
          <p:nvPr/>
        </p:nvCxnSpPr>
        <p:spPr>
          <a:xfrm>
            <a:off x="2240170" y="692696"/>
            <a:ext cx="4738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673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12</a:t>
            </a:fld>
            <a:endParaRPr kumimoji="1" lang="ja-JP" altLang="en-US"/>
          </a:p>
        </p:txBody>
      </p:sp>
      <p:sp>
        <p:nvSpPr>
          <p:cNvPr id="3" name="正方形/長方形 2"/>
          <p:cNvSpPr/>
          <p:nvPr/>
        </p:nvSpPr>
        <p:spPr>
          <a:xfrm>
            <a:off x="1709936" y="1340768"/>
            <a:ext cx="5742384" cy="4616648"/>
          </a:xfrm>
          <a:prstGeom prst="rect">
            <a:avLst/>
          </a:prstGeom>
        </p:spPr>
        <p:txBody>
          <a:bodyPr wrap="square">
            <a:spAutoFit/>
          </a:bodyPr>
          <a:lstStyle/>
          <a:p>
            <a:r>
              <a:rPr lang="en-US" altLang="ja-JP" sz="2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新大学に</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（１）ビジョン</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① 都市</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シンクタンク機能</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パブリックヘルス／スマートエイジング</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スマートシティ</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② 技術</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インキュベーション機能</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バイオエンジニアリング／創薬</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データマネジメント</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（２）統合効果</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（３）統合の手順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2279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55355" y="840309"/>
            <a:ext cx="7762797" cy="5632311"/>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新大学は、従来の大学の「教育」・「研究」・「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貢献」の基本３機能に留まらず、「都市シンクタンク」・「技術インキュベーション」の２つの機能を強化・充実し、従来の“公立大学“の枠を超えたスケールで大阪に貢献する。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従来の“公立大学”の先例にとらわれない大阪モデルの確立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大都市大阪における立地を意識し、産業創出や人材誘引に貢献すべき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都市・大阪が産業構造を近代化し、また都市の活力を維持していく上で、今後、大学が果たす役割は大きい。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大阪は高齢化と産業構造の高度化の２つの課題に直面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世界の先進大学は、先端的な問題解決や産業創出に貢献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新大学は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、他の国公立や私立に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ない４つの強み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持つ、すなわち、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 これ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までに培った伝統・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ノウハウ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 公立大学では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全国一の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スケール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③ 大都市立地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④ 設立団体と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の緊密な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関係</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新大学はこれら４つの強みをテコに、従来の基本３機能（「教育」・「研究」・「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貢献」）に加え、「都市シンクタンク」・「技術インキュベーション」の２つの新機能を果たしうる。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具体的には、府市及び世界レベル・全国レベルの企業と連携しながら、「①パブリックヘルス／スマートエイジング」、「②スマートシティ」、「③バイオエンジニアリング」、「④データマネジメント」の４つを戦略領域において、大阪の都市問題解決と産業競争力の強化に貢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13</a:t>
            </a:fld>
            <a:endParaRPr kumimoji="1" lang="ja-JP" altLang="en-US"/>
          </a:p>
        </p:txBody>
      </p:sp>
      <p:sp>
        <p:nvSpPr>
          <p:cNvPr id="2" name="正方形/長方形 1"/>
          <p:cNvSpPr/>
          <p:nvPr/>
        </p:nvSpPr>
        <p:spPr>
          <a:xfrm>
            <a:off x="481612" y="116632"/>
            <a:ext cx="2034531"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（１）ビジョン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625627" y="66075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755576" y="6551766"/>
            <a:ext cx="4572000" cy="261610"/>
          </a:xfrm>
          <a:prstGeom prst="rect">
            <a:avLst/>
          </a:prstGeom>
        </p:spPr>
        <p:txBody>
          <a:bodyPr>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注）技術インキュベーションとは：学術や技術に基づく産業や事業の創出</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01617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14</a:t>
            </a:fld>
            <a:endParaRPr kumimoji="1" lang="ja-JP" altLang="en-US"/>
          </a:p>
        </p:txBody>
      </p:sp>
      <p:sp>
        <p:nvSpPr>
          <p:cNvPr id="8" name="正方形/長方形 7"/>
          <p:cNvSpPr/>
          <p:nvPr/>
        </p:nvSpPr>
        <p:spPr>
          <a:xfrm>
            <a:off x="611560" y="146436"/>
            <a:ext cx="7992888" cy="584775"/>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新大学は、従来の大学が果たしてきた「教育」・「研究」・「地域貢献」の基本３機能を超えて、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「技術インキュベーション機能」と「都市シンクタンク機能」の２つの新機能を果たしうる。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541432" y="1178770"/>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790525" y="818730"/>
            <a:ext cx="2234907"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これまで</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の府大と市大</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5013974" y="1178770"/>
            <a:ext cx="37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426205" y="772417"/>
            <a:ext cx="954107"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新大学</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547664" y="2088412"/>
            <a:ext cx="1224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地域貢献</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547664" y="2492324"/>
            <a:ext cx="1224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547664" y="2882832"/>
            <a:ext cx="1224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806109" y="2082533"/>
            <a:ext cx="1550435" cy="430887"/>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・地元企業支援</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・行政の審議会委員等</a:t>
            </a:r>
            <a:endParaRPr lang="en-US" altLang="ja-JP" sz="1100" dirty="0" smtClean="0">
              <a:latin typeface="Meiryo UI" panose="020B0604030504040204" pitchFamily="50" charset="-128"/>
              <a:ea typeface="Meiryo UI" panose="020B0604030504040204" pitchFamily="50" charset="-128"/>
            </a:endParaRPr>
          </a:p>
        </p:txBody>
      </p:sp>
      <p:sp>
        <p:nvSpPr>
          <p:cNvPr id="18" name="正方形/長方形 17"/>
          <p:cNvSpPr/>
          <p:nvPr/>
        </p:nvSpPr>
        <p:spPr>
          <a:xfrm>
            <a:off x="1547664" y="4194420"/>
            <a:ext cx="1224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547664" y="4591322"/>
            <a:ext cx="1224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547664" y="5604536"/>
            <a:ext cx="1224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547664" y="6002292"/>
            <a:ext cx="1224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1547664" y="6402868"/>
            <a:ext cx="1224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寄付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083365" y="2103599"/>
            <a:ext cx="1260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地域貢献</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083365" y="2493370"/>
            <a:ext cx="1260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5083365" y="2882832"/>
            <a:ext cx="1260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083365" y="1702584"/>
            <a:ext cx="1260000" cy="396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都市シンクタンク機能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5083365" y="1311072"/>
            <a:ext cx="1260000" cy="396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インキュベーション機能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5083365" y="3810537"/>
            <a:ext cx="1260000" cy="396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5083365" y="4206766"/>
            <a:ext cx="1260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083365" y="4606424"/>
            <a:ext cx="1260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806109" y="4182480"/>
            <a:ext cx="1521570" cy="430887"/>
          </a:xfrm>
          <a:prstGeom prst="rect">
            <a:avLst/>
          </a:prstGeom>
        </p:spPr>
        <p:txBody>
          <a:bodyPr wrap="none">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・理事長</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・学長の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任命、</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中期目標、定款</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2806109" y="4665110"/>
            <a:ext cx="1101584" cy="261610"/>
          </a:xfrm>
          <a:prstGeom prst="rect">
            <a:avLst/>
          </a:prstGeom>
        </p:spPr>
        <p:txBody>
          <a:bodyPr wrap="none">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・運営費交付金</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5083365" y="3414509"/>
            <a:ext cx="1260000" cy="396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共同プロジェクト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356525" y="1668214"/>
            <a:ext cx="1584176"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・都市問題の解決</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・住民生活への貢献</a:t>
            </a:r>
          </a:p>
        </p:txBody>
      </p:sp>
      <p:sp>
        <p:nvSpPr>
          <p:cNvPr id="41" name="正方形/長方形 40"/>
          <p:cNvSpPr/>
          <p:nvPr/>
        </p:nvSpPr>
        <p:spPr>
          <a:xfrm>
            <a:off x="6356525" y="3796249"/>
            <a:ext cx="1441420" cy="438582"/>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・人事交流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（教員、府市職員）</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356525" y="3385954"/>
            <a:ext cx="1351652" cy="438582"/>
          </a:xfrm>
          <a:prstGeom prst="rect">
            <a:avLst/>
          </a:prstGeom>
        </p:spPr>
        <p:txBody>
          <a:bodyPr wrap="non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・共同プロジェクト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（データ分析　等）</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5078831" y="5588866"/>
            <a:ext cx="1260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78831" y="5990110"/>
            <a:ext cx="1260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受託研究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5078831" y="6389112"/>
            <a:ext cx="1260000" cy="39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寄付　</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078831" y="5190700"/>
            <a:ext cx="1260000" cy="396000"/>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コンソーシアム</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9" name="直線コネクタ 48"/>
          <p:cNvCxnSpPr/>
          <p:nvPr/>
        </p:nvCxnSpPr>
        <p:spPr>
          <a:xfrm>
            <a:off x="222024" y="3342044"/>
            <a:ext cx="8532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 name="右矢印 1"/>
          <p:cNvSpPr/>
          <p:nvPr/>
        </p:nvSpPr>
        <p:spPr>
          <a:xfrm>
            <a:off x="4435196" y="792048"/>
            <a:ext cx="356434" cy="504737"/>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79512" y="3485970"/>
            <a:ext cx="1126332" cy="1471855"/>
          </a:xfrm>
          <a:prstGeom prst="roundRect">
            <a:avLst>
              <a:gd name="adj" fmla="val 14391"/>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（設立団体）</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との関係</a:t>
            </a:r>
          </a:p>
        </p:txBody>
      </p:sp>
      <p:sp>
        <p:nvSpPr>
          <p:cNvPr id="7" name="正方形/長方形 6"/>
          <p:cNvSpPr/>
          <p:nvPr/>
        </p:nvSpPr>
        <p:spPr>
          <a:xfrm>
            <a:off x="6356525" y="1246458"/>
            <a:ext cx="2066050" cy="461665"/>
          </a:xfrm>
          <a:prstGeom prst="rect">
            <a:avLst/>
          </a:prstGeom>
        </p:spPr>
        <p:txBody>
          <a:bodyPr wrap="square">
            <a:spAutoFit/>
          </a:bodyPr>
          <a:lstStyle/>
          <a:p>
            <a:pPr lvl="0"/>
            <a:r>
              <a:rPr lang="ja-JP" altLang="en-US" sz="1200" dirty="0">
                <a:latin typeface="Meiryo UI" panose="020B0604030504040204" pitchFamily="50" charset="-128"/>
                <a:ea typeface="Meiryo UI" panose="020B0604030504040204" pitchFamily="50" charset="-128"/>
              </a:rPr>
              <a:t>・雇用創出</a:t>
            </a:r>
            <a:endParaRPr lang="en-US" altLang="ja-JP" sz="1200" dirty="0">
              <a:latin typeface="Meiryo UI" panose="020B0604030504040204" pitchFamily="50" charset="-128"/>
              <a:ea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rPr>
              <a:t>・産業競争力と</a:t>
            </a:r>
            <a:r>
              <a:rPr lang="en-US" altLang="ja-JP" sz="1200" dirty="0" smtClean="0">
                <a:latin typeface="Meiryo UI" panose="020B0604030504040204" pitchFamily="50" charset="-128"/>
                <a:ea typeface="Meiryo UI" panose="020B0604030504040204" pitchFamily="50" charset="-128"/>
              </a:rPr>
              <a:t>GDP</a:t>
            </a:r>
            <a:r>
              <a:rPr lang="ja-JP" altLang="en-US" sz="1200" dirty="0" err="1" smtClean="0">
                <a:latin typeface="Meiryo UI" panose="020B0604030504040204" pitchFamily="50" charset="-128"/>
                <a:ea typeface="Meiryo UI" panose="020B0604030504040204" pitchFamily="50" charset="-128"/>
              </a:rPr>
              <a:t>への</a:t>
            </a:r>
            <a:r>
              <a:rPr lang="ja-JP" altLang="en-US" sz="1200" dirty="0" smtClean="0">
                <a:latin typeface="Meiryo UI" panose="020B0604030504040204" pitchFamily="50" charset="-128"/>
                <a:ea typeface="Meiryo UI" panose="020B0604030504040204" pitchFamily="50" charset="-128"/>
              </a:rPr>
              <a:t>貢献</a:t>
            </a:r>
            <a:endParaRPr lang="en-US" altLang="ja-JP" sz="1200" dirty="0">
              <a:latin typeface="Meiryo UI" panose="020B0604030504040204" pitchFamily="50" charset="-128"/>
              <a:ea typeface="Meiryo UI" panose="020B0604030504040204" pitchFamily="50" charset="-128"/>
            </a:endParaRPr>
          </a:p>
        </p:txBody>
      </p:sp>
      <p:cxnSp>
        <p:nvCxnSpPr>
          <p:cNvPr id="54" name="直線コネクタ 53"/>
          <p:cNvCxnSpPr/>
          <p:nvPr/>
        </p:nvCxnSpPr>
        <p:spPr>
          <a:xfrm>
            <a:off x="222024" y="5086344"/>
            <a:ext cx="8532000"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5" name="角丸四角形 54"/>
          <p:cNvSpPr/>
          <p:nvPr/>
        </p:nvSpPr>
        <p:spPr>
          <a:xfrm>
            <a:off x="179512" y="1311073"/>
            <a:ext cx="1126332" cy="1938496"/>
          </a:xfrm>
          <a:prstGeom prst="roundRect">
            <a:avLst>
              <a:gd name="adj" fmla="val 14391"/>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公立大学</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の機能</a:t>
            </a:r>
          </a:p>
        </p:txBody>
      </p:sp>
      <p:sp>
        <p:nvSpPr>
          <p:cNvPr id="56" name="角丸四角形 55"/>
          <p:cNvSpPr/>
          <p:nvPr/>
        </p:nvSpPr>
        <p:spPr>
          <a:xfrm>
            <a:off x="179512" y="5296871"/>
            <a:ext cx="1126332" cy="1471855"/>
          </a:xfrm>
          <a:prstGeom prst="roundRect">
            <a:avLst>
              <a:gd name="adj" fmla="val 14391"/>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との関係</a:t>
            </a:r>
          </a:p>
        </p:txBody>
      </p:sp>
      <p:sp>
        <p:nvSpPr>
          <p:cNvPr id="26" name="正方形/長方形 25"/>
          <p:cNvSpPr/>
          <p:nvPr/>
        </p:nvSpPr>
        <p:spPr>
          <a:xfrm>
            <a:off x="2806109" y="2554172"/>
            <a:ext cx="1412566" cy="261610"/>
          </a:xfrm>
          <a:prstGeom prst="rect">
            <a:avLst/>
          </a:prstGeom>
        </p:spPr>
        <p:txBody>
          <a:bodyPr wrap="none">
            <a:spAutoFit/>
          </a:bodyPr>
          <a:lstStyle/>
          <a:p>
            <a:pPr lvl="0"/>
            <a:r>
              <a:rPr lang="ja-JP" altLang="en-US" sz="1100" dirty="0">
                <a:latin typeface="Meiryo UI" panose="020B0604030504040204" pitchFamily="50" charset="-128"/>
                <a:ea typeface="Meiryo UI" panose="020B0604030504040204" pitchFamily="50" charset="-128"/>
              </a:rPr>
              <a:t>・個々</a:t>
            </a:r>
            <a:r>
              <a:rPr lang="ja-JP" altLang="en-US" sz="1100" dirty="0" smtClean="0">
                <a:latin typeface="Meiryo UI" panose="020B0604030504040204" pitchFamily="50" charset="-128"/>
                <a:ea typeface="Meiryo UI" panose="020B0604030504040204" pitchFamily="50" charset="-128"/>
              </a:rPr>
              <a:t>の研究室</a:t>
            </a:r>
            <a:r>
              <a:rPr lang="ja-JP" altLang="en-US" sz="1100" dirty="0">
                <a:latin typeface="Meiryo UI" panose="020B0604030504040204" pitchFamily="50" charset="-128"/>
                <a:ea typeface="Meiryo UI" panose="020B0604030504040204" pitchFamily="50" charset="-128"/>
              </a:rPr>
              <a:t>レベル</a:t>
            </a:r>
            <a:endParaRPr lang="en-US" altLang="ja-JP" sz="1100" dirty="0">
              <a:latin typeface="Meiryo UI" panose="020B0604030504040204" pitchFamily="50" charset="-128"/>
              <a:ea typeface="Meiryo UI" panose="020B0604030504040204" pitchFamily="50" charset="-128"/>
            </a:endParaRPr>
          </a:p>
        </p:txBody>
      </p:sp>
      <p:sp>
        <p:nvSpPr>
          <p:cNvPr id="50" name="正方形/長方形 49"/>
          <p:cNvSpPr/>
          <p:nvPr/>
        </p:nvSpPr>
        <p:spPr>
          <a:xfrm>
            <a:off x="2806109" y="2946522"/>
            <a:ext cx="1217000" cy="261610"/>
          </a:xfrm>
          <a:prstGeom prst="rect">
            <a:avLst/>
          </a:prstGeom>
        </p:spPr>
        <p:txBody>
          <a:bodyPr wrap="none">
            <a:spAutoFit/>
          </a:bodyPr>
          <a:lstStyle/>
          <a:p>
            <a:pPr lvl="0"/>
            <a:r>
              <a:rPr lang="ja-JP" altLang="en-US" sz="1100" dirty="0">
                <a:latin typeface="Meiryo UI" panose="020B0604030504040204" pitchFamily="50" charset="-128"/>
                <a:ea typeface="Meiryo UI" panose="020B0604030504040204" pitchFamily="50" charset="-128"/>
              </a:rPr>
              <a:t>・専門人材の育成</a:t>
            </a:r>
          </a:p>
        </p:txBody>
      </p:sp>
      <p:sp>
        <p:nvSpPr>
          <p:cNvPr id="58" name="正方形/長方形 57"/>
          <p:cNvSpPr/>
          <p:nvPr/>
        </p:nvSpPr>
        <p:spPr>
          <a:xfrm>
            <a:off x="2891837" y="6061558"/>
            <a:ext cx="819455" cy="261610"/>
          </a:xfrm>
          <a:prstGeom prst="rect">
            <a:avLst/>
          </a:prstGeom>
        </p:spPr>
        <p:txBody>
          <a:bodyPr wrap="none">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・産学連携</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右中かっこ 58"/>
          <p:cNvSpPr/>
          <p:nvPr/>
        </p:nvSpPr>
        <p:spPr>
          <a:xfrm>
            <a:off x="2838448" y="5618824"/>
            <a:ext cx="72000" cy="115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p:cNvSpPr txBox="1"/>
          <p:nvPr/>
        </p:nvSpPr>
        <p:spPr>
          <a:xfrm>
            <a:off x="6762676" y="2416773"/>
            <a:ext cx="1413158"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基本３機能は</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しっかり維持</a:t>
            </a:r>
          </a:p>
        </p:txBody>
      </p:sp>
      <p:sp>
        <p:nvSpPr>
          <p:cNvPr id="13" name="二等辺三角形 12"/>
          <p:cNvSpPr/>
          <p:nvPr/>
        </p:nvSpPr>
        <p:spPr>
          <a:xfrm rot="5400000">
            <a:off x="6160805" y="2580262"/>
            <a:ext cx="967741" cy="196243"/>
          </a:xfrm>
          <a:prstGeom prst="triangle">
            <a:avLst/>
          </a:prstGeom>
          <a:solidFill>
            <a:schemeClr val="bg1">
              <a:lumMod val="65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7987965" y="3564208"/>
            <a:ext cx="1041275"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これまでより</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密接に</a:t>
            </a:r>
            <a:endParaRPr kumimoji="1" lang="en-US" altLang="ja-JP" sz="1200" dirty="0" smtClean="0">
              <a:latin typeface="Meiryo UI" panose="020B0604030504040204" pitchFamily="50" charset="-128"/>
              <a:ea typeface="Meiryo UI" panose="020B0604030504040204" pitchFamily="50" charset="-128"/>
            </a:endParaRPr>
          </a:p>
        </p:txBody>
      </p:sp>
      <p:sp>
        <p:nvSpPr>
          <p:cNvPr id="23" name="右中かっこ 22"/>
          <p:cNvSpPr/>
          <p:nvPr/>
        </p:nvSpPr>
        <p:spPr>
          <a:xfrm>
            <a:off x="7839278" y="3443856"/>
            <a:ext cx="108000" cy="720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テキスト ボックス 60"/>
          <p:cNvSpPr txBox="1"/>
          <p:nvPr/>
        </p:nvSpPr>
        <p:spPr>
          <a:xfrm>
            <a:off x="8059081" y="5274778"/>
            <a:ext cx="1041275"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技術</a:t>
            </a:r>
            <a:r>
              <a:rPr lang="ja-JP" altLang="en-US" sz="1100" dirty="0" smtClean="0">
                <a:latin typeface="Meiryo UI" panose="020B0604030504040204" pitchFamily="50" charset="-128"/>
                <a:ea typeface="Meiryo UI" panose="020B0604030504040204" pitchFamily="50" charset="-128"/>
              </a:rPr>
              <a:t>イノベーションに対応</a:t>
            </a:r>
            <a:endParaRPr kumimoji="1" lang="en-US" altLang="ja-JP" sz="1100" dirty="0" smtClean="0">
              <a:latin typeface="Meiryo UI" panose="020B0604030504040204" pitchFamily="50" charset="-128"/>
              <a:ea typeface="Meiryo UI" panose="020B0604030504040204" pitchFamily="50" charset="-128"/>
            </a:endParaRPr>
          </a:p>
        </p:txBody>
      </p:sp>
      <p:sp>
        <p:nvSpPr>
          <p:cNvPr id="62" name="右中かっこ 61"/>
          <p:cNvSpPr/>
          <p:nvPr/>
        </p:nvSpPr>
        <p:spPr>
          <a:xfrm>
            <a:off x="7957409" y="5183762"/>
            <a:ext cx="72000" cy="6077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4" name="直線コネクタ 23"/>
          <p:cNvCxnSpPr/>
          <p:nvPr/>
        </p:nvCxnSpPr>
        <p:spPr>
          <a:xfrm>
            <a:off x="2800240" y="2503695"/>
            <a:ext cx="23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771800" y="2881512"/>
            <a:ext cx="23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815232" y="2089992"/>
            <a:ext cx="23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771800" y="3241552"/>
            <a:ext cx="23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771800" y="4206800"/>
            <a:ext cx="23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771800" y="4595416"/>
            <a:ext cx="23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2771800" y="4984032"/>
            <a:ext cx="23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2843808" y="6007000"/>
            <a:ext cx="23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2800944" y="5603528"/>
            <a:ext cx="23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771800" y="6381328"/>
            <a:ext cx="23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2771800" y="6755656"/>
            <a:ext cx="23040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6356836" y="5173367"/>
            <a:ext cx="1713294" cy="769441"/>
          </a:xfrm>
          <a:prstGeom prst="rect">
            <a:avLst/>
          </a:prstGeom>
        </p:spPr>
        <p:txBody>
          <a:bodyPr wrap="square">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・個別研究室と個別企業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の連携から大学と企業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コンソーシアムとの連携に</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展開</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904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15</a:t>
            </a:fld>
            <a:endParaRPr kumimoji="1" lang="ja-JP" altLang="en-US"/>
          </a:p>
        </p:txBody>
      </p:sp>
      <p:sp>
        <p:nvSpPr>
          <p:cNvPr id="8" name="正方形/長方形 7"/>
          <p:cNvSpPr/>
          <p:nvPr/>
        </p:nvSpPr>
        <p:spPr>
          <a:xfrm>
            <a:off x="899592" y="548680"/>
            <a:ext cx="7445889" cy="923330"/>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新大学は、①これまでに培った伝統・ノウハウ、②公立大学で全国一のスケール、③大都市立地、④設立団体との緊密な関係　という４つの強みを活かし、基本機能を超えた新大学機能を大阪にもたらしうる。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92995146"/>
              </p:ext>
            </p:extLst>
          </p:nvPr>
        </p:nvGraphicFramePr>
        <p:xfrm>
          <a:off x="195248" y="1901592"/>
          <a:ext cx="6768752" cy="4320480"/>
        </p:xfrm>
        <a:graphic>
          <a:graphicData uri="http://schemas.openxmlformats.org/drawingml/2006/table">
            <a:tbl>
              <a:tblPr firstRow="1" bandRow="1">
                <a:tableStyleId>{5C22544A-7EE6-4342-B048-85BDC9FD1C3A}</a:tableStyleId>
              </a:tblPr>
              <a:tblGrid>
                <a:gridCol w="1029775"/>
                <a:gridCol w="1778537"/>
                <a:gridCol w="2232248"/>
                <a:gridCol w="1728192"/>
              </a:tblGrid>
              <a:tr h="147072">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付加価値</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外部環境の変化</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戦略領域</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（キーワード）</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両大学にとっての</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飛躍の機会</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0680">
                <a:tc>
                  <a:txBody>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問題解決</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超高齢化</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インフラ老朽化や個別住民ニーズへの対応</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）パブリックヘルス</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／スマートエイジング</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）スマートシティ</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府市と連携して重層化する都市問題の解決に取り組む</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0680">
                <a:tc>
                  <a:txBody>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の強化</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物理と生物の融合</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6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6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ビッグデータ解析</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）バイオエンジニアリング</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／創薬</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）データマネジメント</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蓄積したノウハウをもとに新たなイノベーションを創出し、企業や研究所、先端人材を大阪に誘引</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0" name="二等辺三角形 49"/>
          <p:cNvSpPr/>
          <p:nvPr/>
        </p:nvSpPr>
        <p:spPr>
          <a:xfrm rot="5400000">
            <a:off x="6519639" y="3321417"/>
            <a:ext cx="1332000" cy="252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53" name="二等辺三角形 52"/>
          <p:cNvSpPr/>
          <p:nvPr/>
        </p:nvSpPr>
        <p:spPr>
          <a:xfrm rot="5400000">
            <a:off x="6519639" y="5142040"/>
            <a:ext cx="1332000" cy="252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1860279385"/>
              </p:ext>
            </p:extLst>
          </p:nvPr>
        </p:nvGraphicFramePr>
        <p:xfrm>
          <a:off x="7404871" y="1913776"/>
          <a:ext cx="1627505" cy="4323536"/>
        </p:xfrm>
        <a:graphic>
          <a:graphicData uri="http://schemas.openxmlformats.org/drawingml/2006/table">
            <a:tbl>
              <a:tblPr firstRow="1" bandRow="1">
                <a:tableStyleId>{5C22544A-7EE6-4342-B048-85BDC9FD1C3A}</a:tableStyleId>
              </a:tblPr>
              <a:tblGrid>
                <a:gridCol w="1627505"/>
              </a:tblGrid>
              <a:tr h="563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a:t>
                      </a:r>
                      <a:endPar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二つの機能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72208">
                <a:tc>
                  <a:txBody>
                    <a:bodyPr/>
                    <a:lstStyle/>
                    <a:p>
                      <a:pPr algn="ctr"/>
                      <a:r>
                        <a:rPr kumimoji="1" lang="ja-JP" altLang="en-US" sz="1600" b="1" dirty="0" smtClean="0">
                          <a:latin typeface="Meiryo UI" panose="020B0604030504040204" pitchFamily="50" charset="-128"/>
                          <a:ea typeface="Meiryo UI" panose="020B0604030504040204" pitchFamily="50" charset="-128"/>
                        </a:rPr>
                        <a:t>都市シンクタンク</a:t>
                      </a:r>
                      <a:endParaRPr kumimoji="1"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機能</a:t>
                      </a:r>
                      <a:endParaRPr kumimoji="1" lang="ja-JP" altLang="en-US" sz="1600" b="1"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722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b="1" dirty="0" smtClean="0">
                          <a:latin typeface="Meiryo UI" panose="020B0604030504040204" pitchFamily="50" charset="-128"/>
                          <a:ea typeface="Meiryo UI" panose="020B0604030504040204" pitchFamily="50" charset="-128"/>
                        </a:rPr>
                        <a:t>技術インキュ</a:t>
                      </a:r>
                      <a:endParaRPr lang="en-US" altLang="ja-JP" sz="1600" b="1" dirty="0" smtClean="0">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b="1" dirty="0" smtClean="0">
                          <a:latin typeface="Meiryo UI" panose="020B0604030504040204" pitchFamily="50" charset="-128"/>
                          <a:ea typeface="Meiryo UI" panose="020B0604030504040204" pitchFamily="50" charset="-128"/>
                        </a:rPr>
                        <a:t>ベーション機能</a:t>
                      </a:r>
                      <a:endParaRPr kumimoji="1" lang="ja-JP" altLang="en-US" sz="1600" b="1"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94402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881396" y="1480066"/>
            <a:ext cx="1512000" cy="2175839"/>
          </a:xfrm>
          <a:prstGeom prst="roundRect">
            <a:avLst>
              <a:gd name="adj" fmla="val 8100"/>
            </a:avLst>
          </a:prstGeom>
          <a:pattFill prst="ltUpDiag">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6" name="下矢印 45"/>
          <p:cNvSpPr/>
          <p:nvPr/>
        </p:nvSpPr>
        <p:spPr>
          <a:xfrm rot="16200000">
            <a:off x="4038536" y="1595985"/>
            <a:ext cx="576000" cy="1944000"/>
          </a:xfrm>
          <a:prstGeom prst="downArrow">
            <a:avLst/>
          </a:prstGeom>
          <a:pattFill prst="ltUpDiag">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40032" y="1498366"/>
            <a:ext cx="1368000" cy="2139239"/>
          </a:xfrm>
          <a:prstGeom prst="rect">
            <a:avLst/>
          </a:prstGeom>
          <a:solidFill>
            <a:schemeClr val="bg1"/>
          </a:solidFill>
          <a:ln>
            <a:solidFill>
              <a:schemeClr val="bg1">
                <a:lumMod val="7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a:t>
            </a: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a:t>
            </a:r>
          </a:p>
          <a:p>
            <a:pPr algn="ct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問題解決</a:t>
            </a:r>
          </a:p>
        </p:txBody>
      </p:sp>
      <p:sp>
        <p:nvSpPr>
          <p:cNvPr id="43" name="角丸四角形 42"/>
          <p:cNvSpPr/>
          <p:nvPr/>
        </p:nvSpPr>
        <p:spPr>
          <a:xfrm>
            <a:off x="3370040" y="3913727"/>
            <a:ext cx="1512000" cy="2218333"/>
          </a:xfrm>
          <a:prstGeom prst="roundRect">
            <a:avLst>
              <a:gd name="adj" fmla="val 8100"/>
            </a:avLst>
          </a:prstGeom>
          <a:pattFill prst="ltUpDiag">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16</a:t>
            </a:fld>
            <a:endParaRPr kumimoji="1" lang="ja-JP" altLang="en-US"/>
          </a:p>
        </p:txBody>
      </p:sp>
      <p:cxnSp>
        <p:nvCxnSpPr>
          <p:cNvPr id="12" name="直線コネクタ 11"/>
          <p:cNvCxnSpPr/>
          <p:nvPr/>
        </p:nvCxnSpPr>
        <p:spPr>
          <a:xfrm>
            <a:off x="186168" y="1227739"/>
            <a:ext cx="13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51780" y="576816"/>
            <a:ext cx="1107996" cy="646331"/>
          </a:xfrm>
          <a:prstGeom prst="rect">
            <a:avLst/>
          </a:prstGeom>
          <a:noFill/>
        </p:spPr>
        <p:txBody>
          <a:bodyPr wrap="none" rtlCol="0">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目指す</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付加価値</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871940" y="1227739"/>
            <a:ext cx="29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093924" y="692696"/>
            <a:ext cx="2529860" cy="369332"/>
          </a:xfrm>
          <a:prstGeom prst="rect">
            <a:avLst/>
          </a:prstGeom>
          <a:noFill/>
        </p:spPr>
        <p:txBody>
          <a:bodyPr wrap="non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戦略領域（キーワード）</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5410934" y="592552"/>
            <a:ext cx="1279517" cy="646331"/>
          </a:xfrm>
          <a:prstGeom prst="rect">
            <a:avLst/>
          </a:prstGeom>
          <a:noFill/>
        </p:spPr>
        <p:txBody>
          <a:bodyPr wrap="non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新たな</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２つの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機能</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504981" y="4282897"/>
            <a:ext cx="1012903" cy="1077218"/>
          </a:xfrm>
          <a:prstGeom prst="rect">
            <a:avLst/>
          </a:prstGeom>
          <a:noFill/>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rPr>
              <a:t>技術</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rPr>
              <a:t>インキュ</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rPr>
              <a:t>ベーション</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rPr>
              <a:t>機能</a:t>
            </a:r>
            <a:endParaRPr kumimoji="1" lang="ja-JP" altLang="en-US" sz="1600" dirty="0" smtClean="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86168" y="6458852"/>
            <a:ext cx="7903219"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（注）新大学は従来からの基本</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機能（</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「教育」・「研究」・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「地域貢献」）に加えて上の２つの機能を担う。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二等辺三角形 36"/>
          <p:cNvSpPr/>
          <p:nvPr/>
        </p:nvSpPr>
        <p:spPr>
          <a:xfrm rot="16200000">
            <a:off x="6210256" y="2459256"/>
            <a:ext cx="1548000" cy="216000"/>
          </a:xfrm>
          <a:prstGeom prst="triangle">
            <a:avLst/>
          </a:prstGeom>
          <a:gradFill flip="none" rotWithShape="1">
            <a:lin ang="5400000" scaled="1"/>
            <a:tileRect/>
          </a:grad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8" name="二等辺三角形 37"/>
          <p:cNvSpPr/>
          <p:nvPr/>
        </p:nvSpPr>
        <p:spPr>
          <a:xfrm rot="16200000">
            <a:off x="6238469" y="4923264"/>
            <a:ext cx="1548000" cy="216000"/>
          </a:xfrm>
          <a:prstGeom prst="triangle">
            <a:avLst/>
          </a:prstGeom>
          <a:gradFill flip="none" rotWithShape="1">
            <a:lin ang="5400000" scaled="1"/>
            <a:tileRect/>
          </a:gradFill>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1" name="角丸四角形 40"/>
          <p:cNvSpPr/>
          <p:nvPr/>
        </p:nvSpPr>
        <p:spPr>
          <a:xfrm>
            <a:off x="7264432" y="1500659"/>
            <a:ext cx="1800200" cy="2134652"/>
          </a:xfrm>
          <a:prstGeom prst="roundRect">
            <a:avLst>
              <a:gd name="adj" fmla="val 9524"/>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p"/>
            </a:pP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都市の課題</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行政データ</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官学の人材交流</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7264400" y="3949807"/>
            <a:ext cx="1800232" cy="2146172"/>
          </a:xfrm>
          <a:prstGeom prst="roundRect">
            <a:avLst>
              <a:gd name="adj" fmla="val 13492"/>
            </a:avLst>
          </a:prstGeom>
          <a:noFill/>
          <a:ln w="127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85750" indent="-285750">
              <a:buFont typeface="Wingdings" panose="05000000000000000000" pitchFamily="2" charset="2"/>
              <a:buChar char="p"/>
            </a:pP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企業の研究テーマ</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資金</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産学の人材交流</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L 字 39"/>
          <p:cNvSpPr/>
          <p:nvPr/>
        </p:nvSpPr>
        <p:spPr>
          <a:xfrm rot="16200000">
            <a:off x="1015827" y="2226914"/>
            <a:ext cx="4212000" cy="2972835"/>
          </a:xfrm>
          <a:prstGeom prst="corner">
            <a:avLst>
              <a:gd name="adj1" fmla="val 15476"/>
              <a:gd name="adj2" fmla="val 17194"/>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5" name="正方形/長方形 44"/>
          <p:cNvSpPr/>
          <p:nvPr/>
        </p:nvSpPr>
        <p:spPr>
          <a:xfrm>
            <a:off x="1655075" y="5408770"/>
            <a:ext cx="1960793" cy="338554"/>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：データマネジメント</a:t>
            </a:r>
          </a:p>
        </p:txBody>
      </p:sp>
      <p:sp>
        <p:nvSpPr>
          <p:cNvPr id="30" name="正方形/長方形 29"/>
          <p:cNvSpPr/>
          <p:nvPr/>
        </p:nvSpPr>
        <p:spPr>
          <a:xfrm>
            <a:off x="1635408" y="4149144"/>
            <a:ext cx="3132000" cy="576000"/>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：バイオエンジニアリング／創薬</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1635408" y="2823196"/>
            <a:ext cx="3132000" cy="576000"/>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：スマートシティ</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635408" y="1691430"/>
            <a:ext cx="3132000" cy="576000"/>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パブリックヘルス／スマートエイジング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40032" y="3949807"/>
            <a:ext cx="1368000" cy="2146172"/>
          </a:xfrm>
          <a:prstGeom prst="rect">
            <a:avLst/>
          </a:prstGeom>
          <a:solidFill>
            <a:schemeClr val="bg1"/>
          </a:solidFill>
          <a:ln>
            <a:solidFill>
              <a:schemeClr val="bg1">
                <a:lumMod val="7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endPar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の強化</a:t>
            </a:r>
          </a:p>
        </p:txBody>
      </p:sp>
      <p:sp>
        <p:nvSpPr>
          <p:cNvPr id="35" name="下矢印 34"/>
          <p:cNvSpPr/>
          <p:nvPr/>
        </p:nvSpPr>
        <p:spPr>
          <a:xfrm rot="16200000">
            <a:off x="4776536" y="4788894"/>
            <a:ext cx="576000" cy="468000"/>
          </a:xfrm>
          <a:prstGeom prst="downArrow">
            <a:avLst/>
          </a:prstGeom>
          <a:pattFill prst="ltUpDiag">
            <a:fgClr>
              <a:schemeClr val="tx1">
                <a:lumMod val="75000"/>
                <a:lumOff val="2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321884" y="1498366"/>
            <a:ext cx="1440000" cy="2139239"/>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シンクタンク</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47" name="正方形/長方形 46"/>
          <p:cNvSpPr/>
          <p:nvPr/>
        </p:nvSpPr>
        <p:spPr>
          <a:xfrm>
            <a:off x="5321884" y="3949807"/>
            <a:ext cx="1440000" cy="2146172"/>
          </a:xfrm>
          <a:prstGeom prst="rect">
            <a:avLst/>
          </a:prstGeom>
          <a:solidFill>
            <a:schemeClr val="bg1">
              <a:lumMod val="85000"/>
            </a:schemeClr>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endParaRPr kumimoji="1"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インキュベーション機能</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7710548" y="1624314"/>
            <a:ext cx="867545" cy="400110"/>
          </a:xfrm>
          <a:prstGeom prst="rect">
            <a:avLst/>
          </a:prstGeom>
          <a:noFill/>
        </p:spPr>
        <p:txBody>
          <a:bodyPr wrap="none" rtlCol="0">
            <a:spAutoFit/>
          </a:bodyPr>
          <a:lstStyle/>
          <a:p>
            <a:r>
              <a:rPr kumimoji="1" lang="ja-JP" altLang="en-US" sz="2000"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行　政</a:t>
            </a:r>
          </a:p>
        </p:txBody>
      </p:sp>
      <p:sp>
        <p:nvSpPr>
          <p:cNvPr id="48" name="テキスト ボックス 47"/>
          <p:cNvSpPr txBox="1"/>
          <p:nvPr/>
        </p:nvSpPr>
        <p:spPr>
          <a:xfrm>
            <a:off x="7712216" y="4077072"/>
            <a:ext cx="867545" cy="400110"/>
          </a:xfrm>
          <a:prstGeom prst="rect">
            <a:avLst/>
          </a:prstGeom>
          <a:noFill/>
        </p:spPr>
        <p:txBody>
          <a:bodyPr wrap="none" rtlCol="0">
            <a:spAutoFit/>
          </a:bodyPr>
          <a:lstStyle/>
          <a:p>
            <a:r>
              <a:rPr lang="ja-JP" altLang="en-US" sz="2000"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企　業</a:t>
            </a:r>
            <a:endParaRPr kumimoji="1" lang="ja-JP" altLang="en-US" sz="2000"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cxnSp>
        <p:nvCxnSpPr>
          <p:cNvPr id="49" name="直線コネクタ 48"/>
          <p:cNvCxnSpPr/>
          <p:nvPr/>
        </p:nvCxnSpPr>
        <p:spPr>
          <a:xfrm>
            <a:off x="5364088" y="1227739"/>
            <a:ext cx="13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308304" y="1227739"/>
            <a:ext cx="16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7615832" y="576181"/>
            <a:ext cx="1088760" cy="646331"/>
          </a:xfrm>
          <a:prstGeom prst="rect">
            <a:avLst/>
          </a:prstGeom>
          <a:noFill/>
        </p:spPr>
        <p:txBody>
          <a:bodyPr wrap="none" rtlCol="0">
            <a:spAutoFi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他の機関</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の連携</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347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74684" y="6520259"/>
            <a:ext cx="2133600" cy="365125"/>
          </a:xfrm>
        </p:spPr>
        <p:txBody>
          <a:bodyPr/>
          <a:lstStyle/>
          <a:p>
            <a:fld id="{7853CF83-2CA7-468D-933C-9DDBEAA5E899}" type="slidenum">
              <a:rPr kumimoji="1" lang="ja-JP" altLang="en-US" smtClean="0"/>
              <a:pPr/>
              <a:t>17</a:t>
            </a:fld>
            <a:endParaRPr kumimoji="1" lang="ja-JP" altLang="en-US"/>
          </a:p>
        </p:txBody>
      </p:sp>
      <p:sp>
        <p:nvSpPr>
          <p:cNvPr id="8" name="正方形/長方形 7"/>
          <p:cNvSpPr/>
          <p:nvPr/>
        </p:nvSpPr>
        <p:spPr>
          <a:xfrm>
            <a:off x="930358" y="131488"/>
            <a:ext cx="7530074" cy="646331"/>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新大学は、国公立にも私立にもない強みを揃えており、従来の大学の枠を超えた発展、進化が期待できる。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23074" y="877973"/>
            <a:ext cx="6594684" cy="338554"/>
          </a:xfrm>
          <a:prstGeom prst="rect">
            <a:avLst/>
          </a:prstGeom>
          <a:noFill/>
        </p:spPr>
        <p:txBody>
          <a:bodyPr wrap="square" rtlCol="0">
            <a:spAutoFit/>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戦略領域への取組みにおける新大学の４つの強み</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700265229"/>
              </p:ext>
            </p:extLst>
          </p:nvPr>
        </p:nvGraphicFramePr>
        <p:xfrm>
          <a:off x="179512" y="1329185"/>
          <a:ext cx="6377009" cy="5034453"/>
        </p:xfrm>
        <a:graphic>
          <a:graphicData uri="http://schemas.openxmlformats.org/drawingml/2006/table">
            <a:tbl>
              <a:tblPr firstRow="1" bandRow="1">
                <a:tableStyleId>{5C22544A-7EE6-4342-B048-85BDC9FD1C3A}</a:tableStyleId>
              </a:tblPr>
              <a:tblGrid>
                <a:gridCol w="977009"/>
                <a:gridCol w="900000"/>
                <a:gridCol w="900000"/>
                <a:gridCol w="900000"/>
                <a:gridCol w="900000"/>
                <a:gridCol w="900000"/>
                <a:gridCol w="900000"/>
              </a:tblGrid>
              <a:tr h="0">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私立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tc>
                <a:tc gridSpan="3">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tc>
                <a:tc h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tc>
              </a:tr>
              <a:tr h="451081">
                <a:tc vMerge="1">
                  <a:txBody>
                    <a:bodyPr/>
                    <a:lstStyle/>
                    <a:p>
                      <a:endParaRPr kumimoji="1" lang="ja-JP" altLang="en-US" dirty="0"/>
                    </a:p>
                  </a:txBody>
                  <a:tcPr/>
                </a:tc>
                <a:tc vMerge="1">
                  <a:txBody>
                    <a:bodyPr/>
                    <a:lstStyle/>
                    <a:p>
                      <a:endParaRPr kumimoji="1" lang="ja-JP" altLang="en-US"/>
                    </a:p>
                  </a:txBody>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府大・市大</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r>
              <a:tr h="906814">
                <a:tc>
                  <a:txBody>
                    <a:bodyPr/>
                    <a:lstStyle/>
                    <a:p>
                      <a:pPr algn="l"/>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①伝統／</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ノウハウ</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936104">
                <a:tc>
                  <a:txBody>
                    <a:bodyPr/>
                    <a:lstStyle/>
                    <a:p>
                      <a:pPr algn="l"/>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②公立大学一のスケール</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224136">
                <a:tc>
                  <a:txBody>
                    <a:bodyPr/>
                    <a:lstStyle/>
                    <a:p>
                      <a:pPr algn="l"/>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③大都市立地</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1230958">
                <a:tc>
                  <a:txBody>
                    <a:bodyPr/>
                    <a:lstStyle/>
                    <a:p>
                      <a:pPr algn="l"/>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④設立団体</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との緊密な関係</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右矢印 6"/>
          <p:cNvSpPr/>
          <p:nvPr/>
        </p:nvSpPr>
        <p:spPr>
          <a:xfrm>
            <a:off x="6890916" y="2525974"/>
            <a:ext cx="216000" cy="180000"/>
          </a:xfrm>
          <a:prstGeom prst="rightArrow">
            <a:avLst/>
          </a:prstGeom>
          <a:solidFill>
            <a:schemeClr val="accent6">
              <a:lumMod val="20000"/>
              <a:lumOff val="8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873701" y="2076567"/>
            <a:ext cx="1368152" cy="288147"/>
          </a:xfrm>
          <a:prstGeom prst="rect">
            <a:avLst/>
          </a:prstGeom>
        </p:spPr>
        <p:txBody>
          <a:bodyPr wrap="square" lIns="36000" tIns="36000" rIns="36000" bIns="3600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特に理系、バイオ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7215088" y="2364179"/>
            <a:ext cx="1584176" cy="503590"/>
          </a:xfrm>
          <a:prstGeom prst="rect">
            <a:avLst/>
          </a:prstGeom>
        </p:spPr>
        <p:txBody>
          <a:bodyPr wrap="square" lIns="36000" tIns="36000" rIns="36000" bIns="3600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バイオエンジニアリング／創薬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二等辺三角形 19"/>
          <p:cNvSpPr/>
          <p:nvPr/>
        </p:nvSpPr>
        <p:spPr>
          <a:xfrm rot="5400000">
            <a:off x="6318292" y="2430441"/>
            <a:ext cx="774207" cy="126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rot="5400000">
            <a:off x="6318292" y="3379698"/>
            <a:ext cx="774207" cy="126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5400000">
            <a:off x="6219395" y="4457868"/>
            <a:ext cx="972000" cy="126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5400000">
            <a:off x="6219395" y="5710140"/>
            <a:ext cx="972000" cy="1260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933976" y="3064297"/>
            <a:ext cx="1872208" cy="288147"/>
          </a:xfrm>
          <a:prstGeom prst="rect">
            <a:avLst/>
          </a:prstGeom>
        </p:spPr>
        <p:txBody>
          <a:bodyPr wrap="square" lIns="36000" tIns="36000" rIns="36000" bIns="3600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神戸</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大並み、公立一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右矢印 24"/>
          <p:cNvSpPr/>
          <p:nvPr/>
        </p:nvSpPr>
        <p:spPr>
          <a:xfrm>
            <a:off x="6890916" y="3529325"/>
            <a:ext cx="216000" cy="180000"/>
          </a:xfrm>
          <a:prstGeom prst="rightArrow">
            <a:avLst/>
          </a:prstGeom>
          <a:solidFill>
            <a:schemeClr val="accent6">
              <a:lumMod val="20000"/>
              <a:lumOff val="8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215088" y="3475252"/>
            <a:ext cx="1584176" cy="288147"/>
          </a:xfrm>
          <a:prstGeom prst="rect">
            <a:avLst/>
          </a:prstGeom>
        </p:spPr>
        <p:txBody>
          <a:bodyPr wrap="square" lIns="36000" tIns="36000" rIns="36000" bIns="3600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データマネジメント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933976" y="4025250"/>
            <a:ext cx="1872208" cy="288147"/>
          </a:xfrm>
          <a:prstGeom prst="rect">
            <a:avLst/>
          </a:prstGeom>
        </p:spPr>
        <p:txBody>
          <a:bodyPr wrap="square" lIns="36000" tIns="36000" rIns="36000" bIns="3600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都市問題の現場に立地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右矢印 27"/>
          <p:cNvSpPr/>
          <p:nvPr/>
        </p:nvSpPr>
        <p:spPr>
          <a:xfrm>
            <a:off x="6890916" y="4393963"/>
            <a:ext cx="216000" cy="180000"/>
          </a:xfrm>
          <a:prstGeom prst="rightArrow">
            <a:avLst/>
          </a:prstGeom>
          <a:solidFill>
            <a:schemeClr val="accent6">
              <a:lumMod val="20000"/>
              <a:lumOff val="8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215088" y="4275561"/>
            <a:ext cx="1835696" cy="503590"/>
          </a:xfrm>
          <a:prstGeom prst="rect">
            <a:avLst/>
          </a:prstGeom>
        </p:spPr>
        <p:txBody>
          <a:bodyPr wrap="square" lIns="36000" tIns="36000" rIns="36000" bIns="3600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パブリックヘルス／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スマートエイジング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右矢印 29"/>
          <p:cNvSpPr/>
          <p:nvPr/>
        </p:nvSpPr>
        <p:spPr>
          <a:xfrm>
            <a:off x="6890916" y="4822015"/>
            <a:ext cx="216000" cy="180000"/>
          </a:xfrm>
          <a:prstGeom prst="rightArrow">
            <a:avLst/>
          </a:prstGeom>
          <a:solidFill>
            <a:schemeClr val="accent6">
              <a:lumMod val="20000"/>
              <a:lumOff val="8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7222008" y="4767386"/>
            <a:ext cx="1584176" cy="288147"/>
          </a:xfrm>
          <a:prstGeom prst="rect">
            <a:avLst/>
          </a:prstGeom>
        </p:spPr>
        <p:txBody>
          <a:bodyPr wrap="square" lIns="36000" tIns="36000" rIns="36000" bIns="3600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スマートシティ</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6862187" y="5145714"/>
            <a:ext cx="2188597" cy="1334587"/>
          </a:xfrm>
          <a:prstGeom prst="rect">
            <a:avLst/>
          </a:prstGeom>
        </p:spPr>
        <p:txBody>
          <a:bodyPr wrap="square" lIns="36000" tIns="36000" rIns="36000" bIns="3600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関一第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代大阪市長の考え方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①実学・実践重視</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②都市問題への貢献</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・府市との密接連携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データ</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人材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115177" y="3604431"/>
            <a:ext cx="1008112" cy="241980"/>
          </a:xfrm>
          <a:prstGeom prst="rect">
            <a:avLst/>
          </a:prstGeom>
        </p:spPr>
        <p:txBody>
          <a:bodyPr wrap="square" lIns="36000" tIns="36000" rIns="36000" bIns="3600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（文系中心）</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1086472" y="5512194"/>
            <a:ext cx="1008112" cy="580534"/>
          </a:xfrm>
          <a:prstGeom prst="rect">
            <a:avLst/>
          </a:prstGeom>
        </p:spPr>
        <p:txBody>
          <a:bodyPr wrap="square" lIns="36000" tIns="36000" rIns="36000" bIns="3600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収益の制約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から文系中心</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理系限定的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095152" y="5956548"/>
            <a:ext cx="864096" cy="257369"/>
          </a:xfrm>
          <a:prstGeom prst="rect">
            <a:avLst/>
          </a:prstGeom>
        </p:spPr>
        <p:txBody>
          <a:bodyPr wrap="square" lIns="36000" tIns="36000" rIns="36000" bIns="3600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独法化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3736481" y="4652443"/>
            <a:ext cx="1008112" cy="411257"/>
          </a:xfrm>
          <a:prstGeom prst="rect">
            <a:avLst/>
          </a:prstGeom>
        </p:spPr>
        <p:txBody>
          <a:bodyPr wrap="square" lIns="36000" tIns="36000" rIns="36000" bIns="3600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（大都市立地は少ない）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3793633" y="5956548"/>
            <a:ext cx="1008112" cy="257369"/>
          </a:xfrm>
          <a:prstGeom prst="rect">
            <a:avLst/>
          </a:prstGeom>
        </p:spPr>
        <p:txBody>
          <a:bodyPr wrap="square" lIns="36000" tIns="36000" rIns="36000" bIns="3600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首長次第</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4701728" y="5956548"/>
            <a:ext cx="1008112" cy="257369"/>
          </a:xfrm>
          <a:prstGeom prst="rect">
            <a:avLst/>
          </a:prstGeom>
        </p:spPr>
        <p:txBody>
          <a:bodyPr wrap="square" lIns="36000" tIns="36000" rIns="36000" bIns="3600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財政問題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594400" y="5956548"/>
            <a:ext cx="1008112" cy="257369"/>
          </a:xfrm>
          <a:prstGeom prst="rect">
            <a:avLst/>
          </a:prstGeom>
        </p:spPr>
        <p:txBody>
          <a:bodyPr wrap="square" lIns="36000" tIns="36000" rIns="36000" bIns="3600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戦略思考</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5578885" y="4737081"/>
            <a:ext cx="1008112" cy="241980"/>
          </a:xfrm>
          <a:prstGeom prst="rect">
            <a:avLst/>
          </a:prstGeom>
        </p:spPr>
        <p:txBody>
          <a:bodyPr wrap="square" lIns="36000" tIns="36000" rIns="36000" bIns="3600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大都市立地</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5590323" y="3414144"/>
            <a:ext cx="1008112" cy="411257"/>
          </a:xfrm>
          <a:prstGeom prst="rect">
            <a:avLst/>
          </a:prstGeom>
        </p:spPr>
        <p:txBody>
          <a:bodyPr wrap="square" lIns="36000" tIns="36000" rIns="36000" bIns="3600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工・理・農</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・医を完備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p:cNvCxnSpPr/>
          <p:nvPr/>
        </p:nvCxnSpPr>
        <p:spPr>
          <a:xfrm>
            <a:off x="6873701" y="2951985"/>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873701" y="3893444"/>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6873701" y="5112685"/>
            <a:ext cx="20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5638053" y="1599088"/>
            <a:ext cx="900000" cy="475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テキスト ボックス 46"/>
          <p:cNvSpPr txBox="1"/>
          <p:nvPr/>
        </p:nvSpPr>
        <p:spPr>
          <a:xfrm>
            <a:off x="231074" y="6392441"/>
            <a:ext cx="6411322" cy="430887"/>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主体別</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に大学を一括りにし、事務局</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観点でもって相対比較したものであり、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個別の大学について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評価したものではない</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941265" y="5956548"/>
            <a:ext cx="864096" cy="257369"/>
          </a:xfrm>
          <a:prstGeom prst="rect">
            <a:avLst/>
          </a:prstGeom>
        </p:spPr>
        <p:txBody>
          <a:bodyPr wrap="square" lIns="36000" tIns="36000" rIns="36000" bIns="3600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独法化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9" name="直線コネクタ 48"/>
          <p:cNvCxnSpPr/>
          <p:nvPr/>
        </p:nvCxnSpPr>
        <p:spPr>
          <a:xfrm>
            <a:off x="1257297" y="1230815"/>
            <a:ext cx="42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452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4763670" y="2074486"/>
            <a:ext cx="4247456" cy="769441"/>
          </a:xfrm>
          <a:prstGeom prst="rect">
            <a:avLst/>
          </a:prstGeom>
        </p:spPr>
        <p:txBody>
          <a:bodyPr wrap="square">
            <a:spAutoFit/>
          </a:bodyPr>
          <a:lstStyle/>
          <a:p>
            <a:pPr marL="285750" indent="-285750">
              <a:buFont typeface="Arial" panose="020B0604020202020204" pitchFamily="34" charset="0"/>
              <a:buChar cha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パブリックヘルス／スマートエイジング</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広範な府民・市民の健康寿命延伸に貢献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府・市町村の保健・医療・介護行政を支援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107504" y="4060206"/>
            <a:ext cx="990110" cy="1296000"/>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角丸四角形 16"/>
          <p:cNvSpPr/>
          <p:nvPr/>
        </p:nvSpPr>
        <p:spPr>
          <a:xfrm>
            <a:off x="107504" y="2067355"/>
            <a:ext cx="990110" cy="1751565"/>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18</a:t>
            </a:fld>
            <a:endParaRPr kumimoji="1" lang="ja-JP" altLang="en-US"/>
          </a:p>
        </p:txBody>
      </p:sp>
      <p:sp>
        <p:nvSpPr>
          <p:cNvPr id="8" name="正方形/長方形 7"/>
          <p:cNvSpPr/>
          <p:nvPr/>
        </p:nvSpPr>
        <p:spPr>
          <a:xfrm>
            <a:off x="971600" y="188640"/>
            <a:ext cx="7416824" cy="646331"/>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新大学は、公立大学として</a:t>
            </a:r>
            <a:r>
              <a:rPr lang="ja-JP" altLang="en-US" dirty="0">
                <a:latin typeface="Meiryo UI" panose="020B0604030504040204" pitchFamily="50" charset="-128"/>
                <a:ea typeface="Meiryo UI" panose="020B0604030504040204" pitchFamily="50" charset="-128"/>
                <a:cs typeface="Meiryo UI" panose="020B0604030504040204" pitchFamily="50" charset="-128"/>
              </a:rPr>
              <a:t>個々</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の企業・住民だけでなく、大阪全体の経済社会のあり方全般に対する貢献を目指す。</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p:cNvCxnSpPr/>
          <p:nvPr/>
        </p:nvCxnSpPr>
        <p:spPr>
          <a:xfrm flipV="1">
            <a:off x="3081988" y="1383540"/>
            <a:ext cx="3240000" cy="1"/>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sp>
        <p:nvSpPr>
          <p:cNvPr id="44" name="テキスト ボックス 43"/>
          <p:cNvSpPr txBox="1"/>
          <p:nvPr/>
        </p:nvSpPr>
        <p:spPr>
          <a:xfrm>
            <a:off x="3059832" y="964992"/>
            <a:ext cx="3312368"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大学への貢献のレベルアップ</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107504" y="2679116"/>
            <a:ext cx="990110" cy="584775"/>
          </a:xfrm>
          <a:prstGeom prst="rect">
            <a:avLst/>
          </a:prstGeom>
        </p:spPr>
        <p:txBody>
          <a:bodyPr wrap="square">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対住民</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01168" y="4581128"/>
            <a:ext cx="827584" cy="338554"/>
          </a:xfrm>
          <a:prstGeom prst="rect">
            <a:avLst/>
          </a:prstGeom>
        </p:spPr>
        <p:txBody>
          <a:bodyPr wrap="square">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対企業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9" name="直線コネクタ 48"/>
          <p:cNvCxnSpPr/>
          <p:nvPr/>
        </p:nvCxnSpPr>
        <p:spPr>
          <a:xfrm>
            <a:off x="1421909" y="1912596"/>
            <a:ext cx="23942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051720" y="1556439"/>
            <a:ext cx="1224136"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これまで</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コネクタ 50"/>
          <p:cNvCxnSpPr/>
          <p:nvPr/>
        </p:nvCxnSpPr>
        <p:spPr>
          <a:xfrm>
            <a:off x="4806534" y="1912596"/>
            <a:ext cx="41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156176" y="1556439"/>
            <a:ext cx="1224136"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今後</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379696" y="2319370"/>
            <a:ext cx="2582254" cy="1077218"/>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生涯学習向け講座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地域課題解決に向けた取組・支援　　　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361436" y="4208254"/>
            <a:ext cx="2448272" cy="1077218"/>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地元企業を中心とした研究・連携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中小企業の人材育成　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4763670" y="2931451"/>
            <a:ext cx="4301970" cy="769441"/>
          </a:xfrm>
          <a:prstGeom prst="rect">
            <a:avLst/>
          </a:prstGeom>
        </p:spPr>
        <p:txBody>
          <a:bodyPr wrap="square">
            <a:spAutoFit/>
          </a:bodyPr>
          <a:lstStyle/>
          <a:p>
            <a:pPr marL="285750" indent="-285750">
              <a:buFont typeface="Arial" panose="020B0604020202020204" pitchFamily="34" charset="0"/>
              <a:buChar cha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スマートシティ</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府・市町村公共サービスの効率化に貢献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水道・電気・鉄道・バス等の公益企業と連携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4763670" y="4083579"/>
            <a:ext cx="4301970" cy="1200329"/>
          </a:xfrm>
          <a:prstGeom prst="rect">
            <a:avLst/>
          </a:prstGeom>
        </p:spPr>
        <p:txBody>
          <a:bodyPr wrap="square">
            <a:spAutoFit/>
          </a:bodyPr>
          <a:lstStyle/>
          <a:p>
            <a:pPr marL="285750" indent="-285750">
              <a:buFont typeface="Arial" panose="020B0604020202020204" pitchFamily="34" charset="0"/>
              <a:buChar cha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データサイエンス</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行政データと理工データを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梃子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に、グローバル／ナショ</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ナルレベルの企業を誘引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先端企業等の研究パートナーとなることで、先端的な</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人材の誘引や企業の研究機能を誘致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二等辺三角形 57"/>
          <p:cNvSpPr/>
          <p:nvPr/>
        </p:nvSpPr>
        <p:spPr>
          <a:xfrm rot="10800000">
            <a:off x="1511920" y="5403414"/>
            <a:ext cx="2340000" cy="265788"/>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59" name="二等辺三角形 58"/>
          <p:cNvSpPr/>
          <p:nvPr/>
        </p:nvSpPr>
        <p:spPr>
          <a:xfrm rot="10800000">
            <a:off x="4806532" y="5403413"/>
            <a:ext cx="4157953" cy="265789"/>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60" name="正方形/長方形 59"/>
          <p:cNvSpPr/>
          <p:nvPr/>
        </p:nvSpPr>
        <p:spPr>
          <a:xfrm>
            <a:off x="1367903" y="5788773"/>
            <a:ext cx="2594047" cy="584775"/>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どうしても限られたリソースの中で対象が限定的になる。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4763670" y="5816294"/>
            <a:ext cx="4301970" cy="769441"/>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行政及び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世界的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／全国的企業と連携しながら、都市問題と産業競争力の強化に取り組む。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（例えば企業と連携した産業エコシステム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や住民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ネットワークの創出等）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929865" y="1462935"/>
            <a:ext cx="800219" cy="830997"/>
          </a:xfrm>
          <a:prstGeom prst="rect">
            <a:avLst/>
          </a:prstGeom>
          <a:noFill/>
        </p:spPr>
        <p:txBody>
          <a:bodyPr wrap="none" rtlCol="0">
            <a:spAutoFit/>
          </a:bodyPr>
          <a:lstStyle/>
          <a:p>
            <a:r>
              <a:rPr kumimoji="1" lang="ja-JP" altLang="en-US" sz="4800" b="1" dirty="0" smtClean="0">
                <a:latin typeface="Meiryo UI" panose="020B0604030504040204" pitchFamily="50" charset="-128"/>
                <a:ea typeface="Meiryo UI" panose="020B0604030504040204" pitchFamily="50" charset="-128"/>
              </a:rPr>
              <a:t>＋</a:t>
            </a:r>
          </a:p>
        </p:txBody>
      </p:sp>
      <p:cxnSp>
        <p:nvCxnSpPr>
          <p:cNvPr id="24" name="直線コネクタ 23"/>
          <p:cNvCxnSpPr/>
          <p:nvPr/>
        </p:nvCxnSpPr>
        <p:spPr>
          <a:xfrm>
            <a:off x="1433452" y="3925275"/>
            <a:ext cx="239426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818077" y="3925275"/>
            <a:ext cx="41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074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24256" y="692128"/>
            <a:ext cx="8324792" cy="6332503"/>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都市課題は山積し、個々のアプローチでは解決不能</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超高齢化社会と生産年齢人口の縮小、さらに貧困（格差）の拡大、学力の低下、短い寿命、治安の悪化など、都市課題が噴出</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課題が高度化・複雑化</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横断化・・・行政の縦割りや官民の壁を排し、住民も参画した総力の取り組み</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２．大学のポテンシャルと公立大学の特性を生かした戦略</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両大学における都市課題の研究（例えば、府大の</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世紀科学研究機構、市大の都市研究プラザ、社会科学や統計分析　など）や、現代システム科学域におけるサステナビリティ（持続可能性）等の視点</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地方自治体が設置する</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公立大学</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というアドバンテージ</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大都市大阪の公立大学の特性を最大限に活用（例えば、一定規模</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パブリックデータの存在、産業界とのネットワーク、公設試などの研究機関など）</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．海外や日本の先進事例</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米国の州立大学では、政府との関係が密接・・・自治体職員が講義を行い、卒業生が自治体の要職を担う</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国内でも、神奈川県は</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政策研究・大学連携センター</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を設置・・・県</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の政策立案・</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遂行の支援、県内</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大学との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連携</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．都市シンクタンク機能／大学と行政の連携、企業と地域の協働による課題解決</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①パブリックヘルス／スマートエイジング</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専門看護師や総括保健師等のパブリックヘルス系人材の育成強化</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地域特性に応じた健康増進策を実現するため、大学や行政をはじめ、あらゆるプレイヤーが協働する実践取組みを拡充する</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②スマートシティ</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を活用して、交通、経済、環境など都市が抱える様々な課題を解決</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大学の研究機能、行政の政策機能、企業や地域の資源を最大限活用</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1"/>
          </p:nvPr>
        </p:nvSpPr>
        <p:spPr>
          <a:xfrm>
            <a:off x="8258056" y="6538152"/>
            <a:ext cx="884108" cy="299808"/>
          </a:xfrm>
        </p:spPr>
        <p:txBody>
          <a:bodyPr/>
          <a:lstStyle/>
          <a:p>
            <a:pPr algn="r"/>
            <a:fld id="{70AA781C-23AF-418E-B0A7-D018C6C7DEAF}" type="slidenum">
              <a:rPr kumimoji="1" lang="ja-JP" altLang="en-US" smtClean="0">
                <a:solidFill>
                  <a:schemeClr val="tx1"/>
                </a:solidFill>
              </a:rPr>
              <a:pPr algn="r"/>
              <a:t>19</a:t>
            </a:fld>
            <a:endParaRPr kumimoji="1" lang="ja-JP" altLang="en-US" dirty="0">
              <a:solidFill>
                <a:schemeClr val="tx1"/>
              </a:solidFill>
            </a:endParaRPr>
          </a:p>
        </p:txBody>
      </p:sp>
      <p:sp>
        <p:nvSpPr>
          <p:cNvPr id="3" name="テキスト ボックス 2"/>
          <p:cNvSpPr txBox="1"/>
          <p:nvPr/>
        </p:nvSpPr>
        <p:spPr>
          <a:xfrm>
            <a:off x="2843808" y="60360"/>
            <a:ext cx="3278462" cy="461665"/>
          </a:xfrm>
          <a:prstGeom prst="rect">
            <a:avLst/>
          </a:prstGeom>
          <a:solidFill>
            <a:schemeClr val="bg1">
              <a:lumMod val="95000"/>
            </a:schemeClr>
          </a:solidFill>
          <a:ln>
            <a:solidFill>
              <a:schemeClr val="tx1"/>
            </a:solidFill>
          </a:ln>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①　都市シンクタンク機能</a:t>
            </a:r>
          </a:p>
        </p:txBody>
      </p:sp>
    </p:spTree>
    <p:extLst>
      <p:ext uri="{BB962C8B-B14F-4D97-AF65-F5344CB8AC3E}">
        <p14:creationId xmlns:p14="http://schemas.microsoft.com/office/powerpoint/2010/main" val="4150835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619672" y="476672"/>
            <a:ext cx="6120680" cy="6209392"/>
          </a:xfrm>
          <a:prstGeom prst="rect">
            <a:avLst/>
          </a:prstGeom>
        </p:spPr>
        <p:txBody>
          <a:bodyPr wrap="square">
            <a:spAutoFit/>
          </a:bodyPr>
          <a:lstStyle/>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目　　次</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大学における連携</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共同の動き</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（１）全国各地における大学の再編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・統合の動き</a:t>
            </a:r>
          </a:p>
          <a:p>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（２）現在進行中の府大・市大の連携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・共同事業</a:t>
            </a:r>
          </a:p>
          <a:p>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（３）府大・市大の連携大学院構想</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新大学について</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（１）ビジョン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①都市シンクタンク機能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パブリックヘルス／スマートエイジング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スマートシティ</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②技術インキュベーション機能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バイオエンジニアリング／創薬</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D)</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データマネジメント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（２）統合効果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（３）統合の手順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参考資料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2</a:t>
            </a:fld>
            <a:endParaRPr kumimoji="1" lang="ja-JP" altLang="en-US"/>
          </a:p>
        </p:txBody>
      </p:sp>
    </p:spTree>
    <p:extLst>
      <p:ext uri="{BB962C8B-B14F-4D97-AF65-F5344CB8AC3E}">
        <p14:creationId xmlns:p14="http://schemas.microsoft.com/office/powerpoint/2010/main" val="1086410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21730" y="60360"/>
            <a:ext cx="3278462" cy="461665"/>
          </a:xfrm>
          <a:prstGeom prst="rect">
            <a:avLst/>
          </a:prstGeom>
          <a:solidFill>
            <a:schemeClr val="bg1">
              <a:lumMod val="95000"/>
            </a:schemeClr>
          </a:solidFill>
          <a:ln>
            <a:solidFill>
              <a:schemeClr val="tx1"/>
            </a:solidFill>
          </a:ln>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①　都市シンクタンク機能</a:t>
            </a:r>
          </a:p>
        </p:txBody>
      </p:sp>
      <p:sp>
        <p:nvSpPr>
          <p:cNvPr id="6" name="円/楕円 5"/>
          <p:cNvSpPr/>
          <p:nvPr/>
        </p:nvSpPr>
        <p:spPr>
          <a:xfrm>
            <a:off x="4168088" y="1921796"/>
            <a:ext cx="972000" cy="3711543"/>
          </a:xfrm>
          <a:prstGeom prst="ellipse">
            <a:avLst/>
          </a:prstGeom>
          <a:solidFill>
            <a:schemeClr val="accent6">
              <a:lumMod val="20000"/>
              <a:lumOff val="8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299431" y="836712"/>
            <a:ext cx="2975495"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自治体と大学の関係</a:t>
            </a:r>
            <a:r>
              <a:rPr kumimoji="1" lang="en-US" altLang="ja-JP" sz="2400" baseline="30000" dirty="0" smtClean="0">
                <a:latin typeface="Meiryo UI" panose="020B0604030504040204" pitchFamily="50" charset="-128"/>
                <a:ea typeface="Meiryo UI" panose="020B0604030504040204" pitchFamily="50" charset="-128"/>
              </a:rPr>
              <a:t>*</a:t>
            </a:r>
            <a:endParaRPr kumimoji="1" lang="ja-JP" altLang="en-US" sz="2400" baseline="30000" dirty="0" smtClean="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2627784" y="1342249"/>
            <a:ext cx="40183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487850" y="1556792"/>
            <a:ext cx="1415772"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行政機関</a:t>
            </a:r>
          </a:p>
        </p:txBody>
      </p:sp>
      <p:cxnSp>
        <p:nvCxnSpPr>
          <p:cNvPr id="10" name="直線コネクタ 9"/>
          <p:cNvCxnSpPr/>
          <p:nvPr/>
        </p:nvCxnSpPr>
        <p:spPr>
          <a:xfrm>
            <a:off x="1313736" y="2014655"/>
            <a:ext cx="17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692171" y="1556792"/>
            <a:ext cx="800219"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大学</a:t>
            </a:r>
          </a:p>
        </p:txBody>
      </p:sp>
      <p:cxnSp>
        <p:nvCxnSpPr>
          <p:cNvPr id="12" name="直線コネクタ 11"/>
          <p:cNvCxnSpPr/>
          <p:nvPr/>
        </p:nvCxnSpPr>
        <p:spPr>
          <a:xfrm>
            <a:off x="6210280" y="2014655"/>
            <a:ext cx="17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a:spLocks noChangeAspect="1"/>
          </p:cNvSpPr>
          <p:nvPr/>
        </p:nvSpPr>
        <p:spPr>
          <a:xfrm>
            <a:off x="755576" y="2265953"/>
            <a:ext cx="2880320" cy="3058441"/>
          </a:xfrm>
          <a:prstGeom prst="triangle">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a:spLocks noChangeAspect="1"/>
          </p:cNvSpPr>
          <p:nvPr/>
        </p:nvSpPr>
        <p:spPr>
          <a:xfrm>
            <a:off x="5652120" y="2204677"/>
            <a:ext cx="2880320" cy="3058441"/>
          </a:xfrm>
          <a:prstGeom prst="triangle">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矢印コネクタ 14"/>
          <p:cNvCxnSpPr/>
          <p:nvPr/>
        </p:nvCxnSpPr>
        <p:spPr>
          <a:xfrm>
            <a:off x="2109660" y="2723308"/>
            <a:ext cx="5076000" cy="0"/>
          </a:xfrm>
          <a:prstGeom prst="straightConnector1">
            <a:avLst/>
          </a:prstGeom>
          <a:ln w="4762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2385292" y="3428813"/>
            <a:ext cx="4428000" cy="0"/>
          </a:xfrm>
          <a:prstGeom prst="straightConnector1">
            <a:avLst/>
          </a:prstGeom>
          <a:ln w="4762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782941" y="4191097"/>
            <a:ext cx="3708000" cy="0"/>
          </a:xfrm>
          <a:prstGeom prst="straightConnector1">
            <a:avLst/>
          </a:prstGeom>
          <a:ln w="47625">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2996056" y="5012989"/>
            <a:ext cx="3276000" cy="0"/>
          </a:xfrm>
          <a:prstGeom prst="straightConnector1">
            <a:avLst/>
          </a:prstGeom>
          <a:ln w="47625">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4420974" y="3807913"/>
            <a:ext cx="432000" cy="684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履修</a:t>
            </a:r>
          </a:p>
        </p:txBody>
      </p:sp>
      <p:sp>
        <p:nvSpPr>
          <p:cNvPr id="21" name="角丸四角形 20"/>
          <p:cNvSpPr/>
          <p:nvPr/>
        </p:nvSpPr>
        <p:spPr>
          <a:xfrm>
            <a:off x="4420974" y="4609157"/>
            <a:ext cx="432000" cy="684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a:t>
            </a:r>
          </a:p>
        </p:txBody>
      </p:sp>
      <p:pic>
        <p:nvPicPr>
          <p:cNvPr id="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3022081"/>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2948329"/>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5075786" y="2276685"/>
            <a:ext cx="1447832" cy="430887"/>
          </a:xfrm>
          <a:prstGeom prst="rect">
            <a:avLst/>
          </a:prstGeom>
          <a:noFill/>
        </p:spPr>
        <p:txBody>
          <a:bodyPr wrap="none" rtlCol="0">
            <a:spAutoFit/>
          </a:bodyPr>
          <a:lstStyle/>
          <a:p>
            <a:pPr algn="ctr"/>
            <a:r>
              <a:rPr lang="ja-JP" altLang="en-US" sz="1100" dirty="0" smtClean="0">
                <a:latin typeface="Meiryo UI" panose="020B0604030504040204" pitchFamily="50" charset="-128"/>
                <a:ea typeface="Meiryo UI" panose="020B0604030504040204" pitchFamily="50" charset="-128"/>
              </a:rPr>
              <a:t>職員が特任</a:t>
            </a:r>
            <a:r>
              <a:rPr kumimoji="1" lang="ja-JP" altLang="en-US" sz="1100" dirty="0" smtClean="0">
                <a:latin typeface="Meiryo UI" panose="020B0604030504040204" pitchFamily="50" charset="-128"/>
                <a:ea typeface="Meiryo UI" panose="020B0604030504040204" pitchFamily="50" charset="-128"/>
              </a:rPr>
              <a:t>教員として</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教育研究に参加</a:t>
            </a:r>
          </a:p>
        </p:txBody>
      </p:sp>
      <p:sp>
        <p:nvSpPr>
          <p:cNvPr id="25" name="テキスト ボックス 24"/>
          <p:cNvSpPr txBox="1"/>
          <p:nvPr/>
        </p:nvSpPr>
        <p:spPr>
          <a:xfrm>
            <a:off x="2844192" y="2276685"/>
            <a:ext cx="1141658" cy="430887"/>
          </a:xfrm>
          <a:prstGeom prst="rect">
            <a:avLst/>
          </a:prstGeom>
          <a:noFill/>
        </p:spPr>
        <p:txBody>
          <a:bodyPr wrap="none" rtlCol="0">
            <a:spAutoFit/>
          </a:bodyPr>
          <a:lstStyle/>
          <a:p>
            <a:pPr algn="ctr"/>
            <a:r>
              <a:rPr kumimoji="1" lang="ja-JP" altLang="en-US" sz="1100" dirty="0" smtClean="0">
                <a:latin typeface="Meiryo UI" panose="020B0604030504040204" pitchFamily="50" charset="-128"/>
                <a:ea typeface="Meiryo UI" panose="020B0604030504040204" pitchFamily="50" charset="-128"/>
              </a:rPr>
              <a:t>教員が行政の</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執行機関に出向</a:t>
            </a:r>
          </a:p>
        </p:txBody>
      </p:sp>
      <p:sp>
        <p:nvSpPr>
          <p:cNvPr id="26" name="テキスト ボックス 25"/>
          <p:cNvSpPr txBox="1"/>
          <p:nvPr/>
        </p:nvSpPr>
        <p:spPr>
          <a:xfrm>
            <a:off x="4900682" y="3744981"/>
            <a:ext cx="1457450" cy="430887"/>
          </a:xfrm>
          <a:prstGeom prst="rect">
            <a:avLst/>
          </a:prstGeom>
          <a:noFill/>
        </p:spPr>
        <p:txBody>
          <a:bodyPr wrap="none" rtlCol="0">
            <a:spAutoFit/>
          </a:bodyPr>
          <a:lstStyle/>
          <a:p>
            <a:pPr algn="ctr"/>
            <a:r>
              <a:rPr kumimoji="1" lang="ja-JP" altLang="en-US" sz="1100" dirty="0" smtClean="0">
                <a:latin typeface="Meiryo UI" panose="020B0604030504040204" pitchFamily="50" charset="-128"/>
                <a:ea typeface="Meiryo UI" panose="020B0604030504040204" pitchFamily="50" charset="-128"/>
              </a:rPr>
              <a:t>職員が大学院生と</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して進学（リカレント）</a:t>
            </a:r>
            <a:endParaRPr kumimoji="1" lang="ja-JP" altLang="en-US" sz="1100" dirty="0" smtClean="0">
              <a:latin typeface="Meiryo UI" panose="020B0604030504040204" pitchFamily="50" charset="-128"/>
              <a:ea typeface="Meiryo UI" panose="020B0604030504040204" pitchFamily="50" charset="-128"/>
            </a:endParaRPr>
          </a:p>
        </p:txBody>
      </p:sp>
      <p:pic>
        <p:nvPicPr>
          <p:cNvPr id="2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4078629"/>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4004877"/>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テキスト ボックス 28"/>
          <p:cNvSpPr txBox="1"/>
          <p:nvPr/>
        </p:nvSpPr>
        <p:spPr>
          <a:xfrm>
            <a:off x="3385839" y="4552298"/>
            <a:ext cx="970137" cy="430887"/>
          </a:xfrm>
          <a:prstGeom prst="rect">
            <a:avLst/>
          </a:prstGeom>
          <a:noFill/>
        </p:spPr>
        <p:txBody>
          <a:bodyPr wrap="none" rtlCol="0">
            <a:spAutoFit/>
          </a:bodyPr>
          <a:lstStyle/>
          <a:p>
            <a:pPr algn="ctr"/>
            <a:r>
              <a:rPr kumimoji="1" lang="ja-JP" altLang="en-US" sz="1100" dirty="0" smtClean="0">
                <a:latin typeface="Meiryo UI" panose="020B0604030504040204" pitchFamily="50" charset="-128"/>
                <a:ea typeface="Meiryo UI" panose="020B0604030504040204" pitchFamily="50" charset="-128"/>
              </a:rPr>
              <a:t>職員の研修を</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大学が担当</a:t>
            </a:r>
          </a:p>
        </p:txBody>
      </p:sp>
      <p:sp>
        <p:nvSpPr>
          <p:cNvPr id="30" name="角丸四角形 29"/>
          <p:cNvSpPr/>
          <p:nvPr/>
        </p:nvSpPr>
        <p:spPr>
          <a:xfrm>
            <a:off x="4420974" y="3010913"/>
            <a:ext cx="432000" cy="720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上カーブ矢印 30"/>
          <p:cNvSpPr/>
          <p:nvPr/>
        </p:nvSpPr>
        <p:spPr>
          <a:xfrm flipH="1">
            <a:off x="2946714" y="5569141"/>
            <a:ext cx="3211130" cy="445755"/>
          </a:xfrm>
          <a:prstGeom prst="curvedUp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010960" y="5611346"/>
            <a:ext cx="1281120"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行政データの提供</a:t>
            </a:r>
          </a:p>
        </p:txBody>
      </p:sp>
      <p:sp>
        <p:nvSpPr>
          <p:cNvPr id="33" name="左矢印 32"/>
          <p:cNvSpPr/>
          <p:nvPr/>
        </p:nvSpPr>
        <p:spPr>
          <a:xfrm flipH="1">
            <a:off x="3390348" y="5473550"/>
            <a:ext cx="2520000" cy="180000"/>
          </a:xfrm>
          <a:prstGeom prst="lef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3560505"/>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3486753"/>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テキスト ボックス 36"/>
          <p:cNvSpPr txBox="1"/>
          <p:nvPr/>
        </p:nvSpPr>
        <p:spPr>
          <a:xfrm>
            <a:off x="3438389" y="6046202"/>
            <a:ext cx="2401619"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分析結果を行政施策にフィードバック</a:t>
            </a:r>
          </a:p>
        </p:txBody>
      </p:sp>
      <p:pic>
        <p:nvPicPr>
          <p:cNvPr id="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4626557"/>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4552805"/>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角丸四角形 39"/>
          <p:cNvSpPr/>
          <p:nvPr/>
        </p:nvSpPr>
        <p:spPr>
          <a:xfrm>
            <a:off x="4427984" y="2218825"/>
            <a:ext cx="432000" cy="720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人事交流</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2838877" y="2979194"/>
            <a:ext cx="1324402" cy="430887"/>
          </a:xfrm>
          <a:prstGeom prst="rect">
            <a:avLst/>
          </a:prstGeom>
          <a:noFill/>
        </p:spPr>
        <p:txBody>
          <a:bodyPr wrap="none" rtlCol="0">
            <a:spAutoFit/>
          </a:bodyPr>
          <a:lstStyle/>
          <a:p>
            <a:pPr algn="ctr"/>
            <a:r>
              <a:rPr kumimoji="1" lang="ja-JP" altLang="en-US" sz="1100" dirty="0" smtClean="0">
                <a:latin typeface="Meiryo UI" panose="020B0604030504040204" pitchFamily="50" charset="-128"/>
                <a:ea typeface="Meiryo UI" panose="020B0604030504040204" pitchFamily="50" charset="-128"/>
              </a:rPr>
              <a:t>成長分野の</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テーマ等を共同研究</a:t>
            </a:r>
          </a:p>
        </p:txBody>
      </p:sp>
      <p:sp>
        <p:nvSpPr>
          <p:cNvPr id="42" name="テキスト ボックス 41"/>
          <p:cNvSpPr txBox="1"/>
          <p:nvPr/>
        </p:nvSpPr>
        <p:spPr>
          <a:xfrm>
            <a:off x="5008668" y="2979193"/>
            <a:ext cx="1510350" cy="430887"/>
          </a:xfrm>
          <a:prstGeom prst="rect">
            <a:avLst/>
          </a:prstGeom>
          <a:noFill/>
        </p:spPr>
        <p:txBody>
          <a:bodyPr wrap="none" rtlCol="0">
            <a:spAutoFit/>
          </a:bodyPr>
          <a:lstStyle/>
          <a:p>
            <a:pPr algn="ctr"/>
            <a:r>
              <a:rPr kumimoji="1" lang="ja-JP" altLang="en-US" sz="1100" dirty="0" smtClean="0">
                <a:latin typeface="Meiryo UI" panose="020B0604030504040204" pitchFamily="50" charset="-128"/>
                <a:ea typeface="Meiryo UI" panose="020B0604030504040204" pitchFamily="50" charset="-128"/>
              </a:rPr>
              <a:t>社会課題の</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解決に資する共同研究</a:t>
            </a:r>
            <a:endParaRPr kumimoji="1" lang="ja-JP" altLang="en-US" sz="1100" dirty="0" smtClean="0">
              <a:latin typeface="Meiryo UI" panose="020B0604030504040204" pitchFamily="50" charset="-128"/>
              <a:ea typeface="Meiryo UI" panose="020B0604030504040204" pitchFamily="50" charset="-128"/>
            </a:endParaRPr>
          </a:p>
        </p:txBody>
      </p:sp>
      <p:sp>
        <p:nvSpPr>
          <p:cNvPr id="4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20</a:t>
            </a:fld>
            <a:endParaRPr kumimoji="1" lang="ja-JP" altLang="en-US"/>
          </a:p>
        </p:txBody>
      </p:sp>
      <p:sp>
        <p:nvSpPr>
          <p:cNvPr id="2" name="テキスト ボックス 1"/>
          <p:cNvSpPr txBox="1"/>
          <p:nvPr/>
        </p:nvSpPr>
        <p:spPr>
          <a:xfrm>
            <a:off x="539552" y="6536377"/>
            <a:ext cx="4176143"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ニューヨーク州など、米国の州立大学と州政府の関係が参考になる。</a:t>
            </a:r>
          </a:p>
        </p:txBody>
      </p:sp>
    </p:spTree>
    <p:extLst>
      <p:ext uri="{BB962C8B-B14F-4D97-AF65-F5344CB8AC3E}">
        <p14:creationId xmlns:p14="http://schemas.microsoft.com/office/powerpoint/2010/main" val="334881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455159" y="1209152"/>
            <a:ext cx="840295" cy="338554"/>
          </a:xfrm>
          <a:prstGeom prst="rect">
            <a:avLst/>
          </a:prstGeom>
          <a:noFill/>
          <a:ln>
            <a:noFill/>
          </a:ln>
        </p:spPr>
        <p:txBody>
          <a:bodyPr wrap="none" rtlCol="0">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府 ・ 市</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057815" y="1209152"/>
            <a:ext cx="731290" cy="338554"/>
          </a:xfrm>
          <a:prstGeom prst="rect">
            <a:avLst/>
          </a:prstGeom>
          <a:noFill/>
          <a:ln>
            <a:noFill/>
          </a:ln>
        </p:spPr>
        <p:txBody>
          <a:bodyPr wrap="none" rtlCol="0">
            <a:spAutoFit/>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　学</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665305" y="1209152"/>
            <a:ext cx="1984839" cy="338554"/>
          </a:xfrm>
          <a:prstGeom prst="rect">
            <a:avLst/>
          </a:prstGeom>
          <a:noFill/>
          <a:ln>
            <a:noFill/>
          </a:ln>
        </p:spPr>
        <p:txBody>
          <a:bodyPr wrap="none" rtlCol="0">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シンクタンク</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機能組織</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21</a:t>
            </a:fld>
            <a:endParaRPr kumimoji="1" lang="ja-JP" altLang="en-US"/>
          </a:p>
        </p:txBody>
      </p:sp>
      <p:sp>
        <p:nvSpPr>
          <p:cNvPr id="33" name="テキスト ボックス 32"/>
          <p:cNvSpPr txBox="1"/>
          <p:nvPr/>
        </p:nvSpPr>
        <p:spPr>
          <a:xfrm>
            <a:off x="3108262" y="652626"/>
            <a:ext cx="3098925"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シンクタンク機能のあるべき姿</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827586" y="1868732"/>
            <a:ext cx="2095443" cy="116955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大学の研究テーマが、必ずしも行政課題の単位になっていないため、審議会での意見収集や研修の講師の活用に留まる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372199" y="1689949"/>
            <a:ext cx="2160239"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具体的な行政課題が、把握できていない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3577604" y="2064245"/>
            <a:ext cx="2160240"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特に公立大学法人と行政の連携を統括する組織はない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827586" y="4005782"/>
            <a:ext cx="2092777"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継続的に各部局の「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中長期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計画」と実行課題を整理、シンクタンク機能組織に共有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3579383" y="4005782"/>
            <a:ext cx="2156682"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各教員の研究テーマと行政の課題のマッチングを行い、プロジェクトの組成を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推進し、支援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を行う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6372197" y="4005782"/>
            <a:ext cx="2160243" cy="95410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課題に対して大学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行政の混成プロジェクトチームを組成し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データの分析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に基づく体系だった実証実験を実施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6372198" y="2195674"/>
            <a:ext cx="2160241"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都度、審議会委員などの立場で意見を求められるが、各個人が専門領域に関して有する知見の提供にとどまる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46312" y="2022433"/>
            <a:ext cx="430887" cy="707886"/>
          </a:xfrm>
          <a:prstGeom prst="rect">
            <a:avLst/>
          </a:prstGeom>
          <a:noFill/>
        </p:spPr>
        <p:txBody>
          <a:bodyPr vert="eaVert" wrap="none" rtlCol="0">
            <a:spAutoFit/>
          </a:bodyPr>
          <a:lstStyle/>
          <a:p>
            <a:r>
              <a:rPr kumimoji="1" lang="ja-JP" altLang="en-US" sz="1600" b="1" dirty="0" smtClean="0">
                <a:latin typeface="Meiryo UI" panose="020B0604030504040204" pitchFamily="50" charset="-128"/>
                <a:ea typeface="Meiryo UI" panose="020B0604030504040204" pitchFamily="50" charset="-128"/>
              </a:rPr>
              <a:t>現　状</a:t>
            </a:r>
            <a:endParaRPr kumimoji="1" lang="ja-JP" altLang="en-US" sz="1600" b="1" dirty="0">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179212" y="3923708"/>
            <a:ext cx="430887" cy="1118255"/>
          </a:xfrm>
          <a:prstGeom prst="rect">
            <a:avLst/>
          </a:prstGeom>
          <a:noFill/>
        </p:spPr>
        <p:txBody>
          <a:bodyPr vert="eaVert" wrap="none" rtlCol="0">
            <a:spAutoFit/>
          </a:bodyPr>
          <a:lstStyle/>
          <a:p>
            <a:r>
              <a:rPr kumimoji="1" lang="ja-JP" altLang="en-US" sz="1600" b="1" dirty="0" smtClean="0">
                <a:latin typeface="Meiryo UI" panose="020B0604030504040204" pitchFamily="50" charset="-128"/>
                <a:ea typeface="Meiryo UI" panose="020B0604030504040204" pitchFamily="50" charset="-128"/>
              </a:rPr>
              <a:t>あるべき姿</a:t>
            </a:r>
            <a:endParaRPr kumimoji="1" lang="ja-JP" altLang="en-US" sz="1600" b="1" dirty="0">
              <a:latin typeface="Meiryo UI" panose="020B0604030504040204" pitchFamily="50" charset="-128"/>
              <a:ea typeface="Meiryo UI" panose="020B0604030504040204" pitchFamily="50" charset="-128"/>
            </a:endParaRPr>
          </a:p>
        </p:txBody>
      </p:sp>
      <p:sp>
        <p:nvSpPr>
          <p:cNvPr id="124" name="二等辺三角形 123"/>
          <p:cNvSpPr/>
          <p:nvPr/>
        </p:nvSpPr>
        <p:spPr>
          <a:xfrm rot="5400000">
            <a:off x="2735407" y="2340668"/>
            <a:ext cx="1008000" cy="216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 name="直線コネクタ 127"/>
          <p:cNvCxnSpPr/>
          <p:nvPr/>
        </p:nvCxnSpPr>
        <p:spPr>
          <a:xfrm flipV="1">
            <a:off x="3577604" y="1557192"/>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二等辺三角形 131"/>
          <p:cNvSpPr/>
          <p:nvPr/>
        </p:nvSpPr>
        <p:spPr>
          <a:xfrm rot="16200000">
            <a:off x="5492971" y="2340669"/>
            <a:ext cx="1008000" cy="216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flipV="1">
            <a:off x="760122" y="1557192"/>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6372200" y="1557192"/>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二等辺三角形 54"/>
          <p:cNvSpPr/>
          <p:nvPr/>
        </p:nvSpPr>
        <p:spPr>
          <a:xfrm rot="5400000">
            <a:off x="2735407" y="4374835"/>
            <a:ext cx="1008000" cy="216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rot="16200000">
            <a:off x="5492971" y="4374836"/>
            <a:ext cx="1008000" cy="216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577478" y="1689949"/>
            <a:ext cx="2160493" cy="1459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3580730" y="3823722"/>
            <a:ext cx="2153989" cy="13182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a:off x="2749724" y="1052736"/>
            <a:ext cx="38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二等辺三角形 27"/>
          <p:cNvSpPr/>
          <p:nvPr/>
        </p:nvSpPr>
        <p:spPr>
          <a:xfrm rot="10800000">
            <a:off x="1412954" y="3317997"/>
            <a:ext cx="6489542" cy="36001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018493" y="60360"/>
            <a:ext cx="3278462" cy="461665"/>
          </a:xfrm>
          <a:prstGeom prst="rect">
            <a:avLst/>
          </a:prstGeom>
          <a:solidFill>
            <a:schemeClr val="bg1">
              <a:lumMod val="95000"/>
            </a:schemeClr>
          </a:solidFill>
          <a:ln>
            <a:solidFill>
              <a:schemeClr val="tx1"/>
            </a:solidFill>
          </a:ln>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①　都市シンクタンク機能</a:t>
            </a:r>
          </a:p>
        </p:txBody>
      </p:sp>
      <p:pic>
        <p:nvPicPr>
          <p:cNvPr id="2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3438" y="5343412"/>
            <a:ext cx="4568572" cy="13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017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957532" y="2347292"/>
            <a:ext cx="3968456" cy="3846228"/>
          </a:xfrm>
          <a:prstGeom prst="ellipse">
            <a:avLst/>
          </a:prstGeom>
          <a:solidFill>
            <a:schemeClr val="accent6">
              <a:lumMod val="20000"/>
              <a:lumOff val="8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796221" y="3590338"/>
            <a:ext cx="2304000" cy="1332000"/>
          </a:xfrm>
          <a:prstGeom prst="roundRect">
            <a:avLst/>
          </a:prstGeom>
          <a:solidFill>
            <a:schemeClr val="bg1">
              <a:lumMod val="85000"/>
            </a:schemeClr>
          </a:solidFill>
          <a:ln>
            <a:solidFill>
              <a:schemeClr val="bg1">
                <a:lumMod val="75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大阪シンクタンク</a:t>
            </a:r>
            <a:endParaRPr kumimoji="1"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大阪政策局</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トライプ矢印 33"/>
          <p:cNvSpPr/>
          <p:nvPr/>
        </p:nvSpPr>
        <p:spPr>
          <a:xfrm rot="5400000">
            <a:off x="2165717" y="2245839"/>
            <a:ext cx="1584000" cy="1404000"/>
          </a:xfrm>
          <a:prstGeom prst="stripedRightArrow">
            <a:avLst>
              <a:gd name="adj1" fmla="val 50000"/>
              <a:gd name="adj2" fmla="val 32046"/>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743873" y="764704"/>
            <a:ext cx="449193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大阪の</a:t>
            </a:r>
            <a:r>
              <a:rPr kumimoji="1" lang="ja-JP" altLang="en-US" dirty="0" smtClean="0">
                <a:latin typeface="Meiryo UI" panose="020B0604030504040204" pitchFamily="50" charset="-128"/>
                <a:ea typeface="Meiryo UI" panose="020B0604030504040204" pitchFamily="50" charset="-128"/>
              </a:rPr>
              <a:t>シンクタンク構想（大学と行政の連携）</a:t>
            </a:r>
          </a:p>
        </p:txBody>
      </p:sp>
      <p:cxnSp>
        <p:nvCxnSpPr>
          <p:cNvPr id="5" name="直線コネクタ 4"/>
          <p:cNvCxnSpPr/>
          <p:nvPr/>
        </p:nvCxnSpPr>
        <p:spPr>
          <a:xfrm>
            <a:off x="323528" y="1134036"/>
            <a:ext cx="55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1389732" y="1786497"/>
            <a:ext cx="1368000" cy="684000"/>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a:t>
            </a:r>
          </a:p>
        </p:txBody>
      </p:sp>
      <p:sp>
        <p:nvSpPr>
          <p:cNvPr id="7" name="角丸四角形 6"/>
          <p:cNvSpPr/>
          <p:nvPr/>
        </p:nvSpPr>
        <p:spPr>
          <a:xfrm>
            <a:off x="3155444" y="1786497"/>
            <a:ext cx="1368000" cy="684000"/>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市立大学</a:t>
            </a:r>
          </a:p>
        </p:txBody>
      </p:sp>
      <p:sp>
        <p:nvSpPr>
          <p:cNvPr id="14" name="テキスト ボックス 13"/>
          <p:cNvSpPr txBox="1"/>
          <p:nvPr/>
        </p:nvSpPr>
        <p:spPr>
          <a:xfrm>
            <a:off x="3527424" y="2577178"/>
            <a:ext cx="1689886" cy="707886"/>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＜大学のリソース＞</a:t>
            </a: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00" dirty="0" smtClean="0">
                <a:latin typeface="Meiryo UI" panose="020B0604030504040204" pitchFamily="50" charset="-128"/>
                <a:ea typeface="Meiryo UI" panose="020B0604030504040204" pitchFamily="50" charset="-128"/>
              </a:rPr>
              <a:t>情報系人材</a:t>
            </a: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00" dirty="0" smtClean="0">
                <a:latin typeface="Meiryo UI" panose="020B0604030504040204" pitchFamily="50" charset="-128"/>
                <a:ea typeface="Meiryo UI" panose="020B0604030504040204" pitchFamily="50" charset="-128"/>
              </a:rPr>
              <a:t>統計・数値シュミレーション</a:t>
            </a: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00" dirty="0" smtClean="0">
                <a:latin typeface="Meiryo UI" panose="020B0604030504040204" pitchFamily="50" charset="-128"/>
                <a:ea typeface="Meiryo UI" panose="020B0604030504040204" pitchFamily="50" charset="-128"/>
              </a:rPr>
              <a:t>データマイニング技術</a:t>
            </a:r>
            <a:r>
              <a:rPr lang="ja-JP" altLang="en-US" sz="1000"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　等</a:t>
            </a:r>
          </a:p>
        </p:txBody>
      </p:sp>
      <p:sp>
        <p:nvSpPr>
          <p:cNvPr id="16" name="テキスト ボックス 15"/>
          <p:cNvSpPr txBox="1"/>
          <p:nvPr/>
        </p:nvSpPr>
        <p:spPr>
          <a:xfrm>
            <a:off x="904427" y="2591246"/>
            <a:ext cx="1659429" cy="707886"/>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＜大学のニーズ＞</a:t>
            </a: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00" dirty="0">
                <a:latin typeface="Meiryo UI" panose="020B0604030504040204" pitchFamily="50" charset="-128"/>
                <a:ea typeface="Meiryo UI" panose="020B0604030504040204" pitchFamily="50" charset="-128"/>
              </a:rPr>
              <a:t>時代</a:t>
            </a:r>
            <a:r>
              <a:rPr lang="ja-JP" altLang="en-US" sz="1000" dirty="0" smtClean="0">
                <a:latin typeface="Meiryo UI" panose="020B0604030504040204" pitchFamily="50" charset="-128"/>
                <a:ea typeface="Meiryo UI" panose="020B0604030504040204" pitchFamily="50" charset="-128"/>
              </a:rPr>
              <a:t>に即したな研究課題</a:t>
            </a:r>
            <a:endParaRPr kumimoji="1"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00" dirty="0" smtClean="0">
                <a:latin typeface="Meiryo UI" panose="020B0604030504040204" pitchFamily="50" charset="-128"/>
                <a:ea typeface="Meiryo UI" panose="020B0604030504040204" pitchFamily="50" charset="-128"/>
              </a:rPr>
              <a:t>行政の知恵と経験</a:t>
            </a: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00" dirty="0" smtClean="0">
                <a:latin typeface="Meiryo UI" panose="020B0604030504040204" pitchFamily="50" charset="-128"/>
                <a:ea typeface="Meiryo UI" panose="020B0604030504040204" pitchFamily="50" charset="-128"/>
              </a:rPr>
              <a:t>設立団体との連携強化</a:t>
            </a:r>
            <a:endParaRPr lang="en-US" altLang="ja-JP" sz="10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527424" y="5271484"/>
            <a:ext cx="1500732" cy="707886"/>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＜行政のリソース＞</a:t>
            </a: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00" dirty="0" smtClean="0">
                <a:latin typeface="Meiryo UI" panose="020B0604030504040204" pitchFamily="50" charset="-128"/>
                <a:ea typeface="Meiryo UI" panose="020B0604030504040204" pitchFamily="50" charset="-128"/>
              </a:rPr>
              <a:t>豊富なパブリックデータ</a:t>
            </a: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00" dirty="0" smtClean="0">
                <a:latin typeface="Meiryo UI" panose="020B0604030504040204" pitchFamily="50" charset="-128"/>
                <a:ea typeface="Meiryo UI" panose="020B0604030504040204" pitchFamily="50" charset="-128"/>
              </a:rPr>
              <a:t>時代を映す社会課題</a:t>
            </a: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000" dirty="0" smtClean="0">
                <a:latin typeface="Meiryo UI" panose="020B0604030504040204" pitchFamily="50" charset="-128"/>
                <a:ea typeface="Meiryo UI" panose="020B0604030504040204" pitchFamily="50" charset="-128"/>
              </a:rPr>
              <a:t>政策立案能力</a:t>
            </a:r>
            <a:endParaRPr kumimoji="1" lang="en-US" altLang="ja-JP" sz="1000"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901260" y="5271484"/>
            <a:ext cx="1640193" cy="707886"/>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＜行政のニーズ＞</a:t>
            </a:r>
            <a:endParaRPr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00" dirty="0" smtClean="0">
                <a:latin typeface="Meiryo UI" panose="020B0604030504040204" pitchFamily="50" charset="-128"/>
                <a:ea typeface="Meiryo UI" panose="020B0604030504040204" pitchFamily="50" charset="-128"/>
              </a:rPr>
              <a:t>社会的課題の</a:t>
            </a:r>
            <a:r>
              <a:rPr lang="ja-JP" altLang="en-US" sz="1000" dirty="0">
                <a:latin typeface="Meiryo UI" panose="020B0604030504040204" pitchFamily="50" charset="-128"/>
                <a:ea typeface="Meiryo UI" panose="020B0604030504040204" pitchFamily="50" charset="-128"/>
              </a:rPr>
              <a:t>要因分析</a:t>
            </a:r>
            <a:endParaRPr kumimoji="1" lang="en-US" altLang="ja-JP" sz="10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00" dirty="0" smtClean="0">
                <a:latin typeface="Meiryo UI" panose="020B0604030504040204" pitchFamily="50" charset="-128"/>
                <a:ea typeface="Meiryo UI" panose="020B0604030504040204" pitchFamily="50" charset="-128"/>
              </a:rPr>
              <a:t>課題特定の分析技術</a:t>
            </a:r>
            <a:endParaRPr lang="en-US" altLang="ja-JP" sz="10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000" dirty="0" smtClean="0">
                <a:latin typeface="Meiryo UI" panose="020B0604030504040204" pitchFamily="50" charset="-128"/>
                <a:ea typeface="Meiryo UI" panose="020B0604030504040204" pitchFamily="50" charset="-128"/>
              </a:rPr>
              <a:t>公立大学との連携強化</a:t>
            </a:r>
            <a:endParaRPr lang="en-US" altLang="ja-JP" sz="1000" dirty="0" smtClean="0">
              <a:latin typeface="Meiryo UI" panose="020B0604030504040204" pitchFamily="50" charset="-128"/>
              <a:ea typeface="Meiryo UI" panose="020B0604030504040204" pitchFamily="50" charset="-128"/>
            </a:endParaRPr>
          </a:p>
        </p:txBody>
      </p:sp>
      <p:sp>
        <p:nvSpPr>
          <p:cNvPr id="19" name="ストライプ矢印 18"/>
          <p:cNvSpPr/>
          <p:nvPr/>
        </p:nvSpPr>
        <p:spPr>
          <a:xfrm rot="16200000">
            <a:off x="2165717" y="4919329"/>
            <a:ext cx="1584000" cy="1404000"/>
          </a:xfrm>
          <a:prstGeom prst="stripedRightArrow">
            <a:avLst>
              <a:gd name="adj1" fmla="val 50000"/>
              <a:gd name="adj2" fmla="val 32337"/>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646273" y="5155051"/>
            <a:ext cx="601447" cy="692497"/>
          </a:xfrm>
          <a:prstGeom prst="rect">
            <a:avLst/>
          </a:prstGeom>
          <a:noFill/>
        </p:spPr>
        <p:txBody>
          <a:bodyPr wrap="none" rtlCol="0">
            <a:spAutoFit/>
          </a:bodyPr>
          <a:lstStyle/>
          <a:p>
            <a:pPr algn="ctr"/>
            <a:r>
              <a:rPr kumimoji="1" lang="ja-JP" altLang="en-US" sz="1300" b="1" dirty="0" smtClean="0">
                <a:latin typeface="Meiryo UI" panose="020B0604030504040204" pitchFamily="50" charset="-128"/>
                <a:ea typeface="Meiryo UI" panose="020B0604030504040204" pitchFamily="50" charset="-128"/>
              </a:rPr>
              <a:t>課題</a:t>
            </a:r>
            <a:endParaRPr kumimoji="1" lang="en-US" altLang="ja-JP" sz="1300" b="1" dirty="0" smtClean="0">
              <a:latin typeface="Meiryo UI" panose="020B0604030504040204" pitchFamily="50" charset="-128"/>
              <a:ea typeface="Meiryo UI" panose="020B0604030504040204" pitchFamily="50" charset="-128"/>
            </a:endParaRPr>
          </a:p>
          <a:p>
            <a:pPr algn="ctr"/>
            <a:r>
              <a:rPr kumimoji="1" lang="ja-JP" altLang="en-US" sz="1300" b="1" dirty="0" smtClean="0">
                <a:latin typeface="Meiryo UI" panose="020B0604030504040204" pitchFamily="50" charset="-128"/>
                <a:ea typeface="Meiryo UI" panose="020B0604030504040204" pitchFamily="50" charset="-128"/>
              </a:rPr>
              <a:t>と</a:t>
            </a:r>
            <a:endParaRPr kumimoji="1" lang="en-US" altLang="ja-JP" sz="1300" b="1" dirty="0" smtClean="0">
              <a:latin typeface="Meiryo UI" panose="020B0604030504040204" pitchFamily="50" charset="-128"/>
              <a:ea typeface="Meiryo UI" panose="020B0604030504040204" pitchFamily="50" charset="-128"/>
            </a:endParaRPr>
          </a:p>
          <a:p>
            <a:pPr algn="ctr"/>
            <a:r>
              <a:rPr kumimoji="1" lang="ja-JP" altLang="en-US" sz="1300" b="1" dirty="0" smtClean="0">
                <a:latin typeface="Meiryo UI" panose="020B0604030504040204" pitchFamily="50" charset="-128"/>
                <a:ea typeface="Meiryo UI" panose="020B0604030504040204" pitchFamily="50" charset="-128"/>
              </a:rPr>
              <a:t>データ</a:t>
            </a:r>
          </a:p>
        </p:txBody>
      </p:sp>
      <p:sp>
        <p:nvSpPr>
          <p:cNvPr id="21" name="テキスト ボックス 20"/>
          <p:cNvSpPr txBox="1"/>
          <p:nvPr/>
        </p:nvSpPr>
        <p:spPr>
          <a:xfrm>
            <a:off x="2699825" y="2809144"/>
            <a:ext cx="518091" cy="692497"/>
          </a:xfrm>
          <a:prstGeom prst="rect">
            <a:avLst/>
          </a:prstGeom>
          <a:noFill/>
        </p:spPr>
        <p:txBody>
          <a:bodyPr wrap="none" rtlCol="0">
            <a:spAutoFit/>
          </a:bodyPr>
          <a:lstStyle/>
          <a:p>
            <a:pPr algn="ctr"/>
            <a:r>
              <a:rPr kumimoji="1" lang="ja-JP" altLang="en-US" sz="1300" b="1" dirty="0" smtClean="0">
                <a:latin typeface="Meiryo UI" panose="020B0604030504040204" pitchFamily="50" charset="-128"/>
                <a:ea typeface="Meiryo UI" panose="020B0604030504040204" pitchFamily="50" charset="-128"/>
              </a:rPr>
              <a:t>知見</a:t>
            </a:r>
            <a:endParaRPr kumimoji="1" lang="en-US" altLang="ja-JP" sz="1300" b="1" dirty="0" smtClean="0">
              <a:latin typeface="Meiryo UI" panose="020B0604030504040204" pitchFamily="50" charset="-128"/>
              <a:ea typeface="Meiryo UI" panose="020B0604030504040204" pitchFamily="50" charset="-128"/>
            </a:endParaRPr>
          </a:p>
          <a:p>
            <a:pPr algn="ctr"/>
            <a:r>
              <a:rPr kumimoji="1" lang="ja-JP" altLang="en-US" sz="1300" b="1" dirty="0" smtClean="0">
                <a:latin typeface="Meiryo UI" panose="020B0604030504040204" pitchFamily="50" charset="-128"/>
                <a:ea typeface="Meiryo UI" panose="020B0604030504040204" pitchFamily="50" charset="-128"/>
              </a:rPr>
              <a:t>と</a:t>
            </a:r>
            <a:endParaRPr kumimoji="1" lang="en-US" altLang="ja-JP" sz="1300" b="1" dirty="0" smtClean="0">
              <a:latin typeface="Meiryo UI" panose="020B0604030504040204" pitchFamily="50" charset="-128"/>
              <a:ea typeface="Meiryo UI" panose="020B0604030504040204" pitchFamily="50" charset="-128"/>
            </a:endParaRPr>
          </a:p>
          <a:p>
            <a:pPr algn="ctr"/>
            <a:r>
              <a:rPr kumimoji="1" lang="ja-JP" altLang="en-US" sz="1300" b="1" dirty="0" smtClean="0">
                <a:latin typeface="Meiryo UI" panose="020B0604030504040204" pitchFamily="50" charset="-128"/>
                <a:ea typeface="Meiryo UI" panose="020B0604030504040204" pitchFamily="50" charset="-128"/>
              </a:rPr>
              <a:t>技術</a:t>
            </a:r>
          </a:p>
        </p:txBody>
      </p:sp>
      <p:sp>
        <p:nvSpPr>
          <p:cNvPr id="22" name="テキスト ボックス 21"/>
          <p:cNvSpPr txBox="1"/>
          <p:nvPr/>
        </p:nvSpPr>
        <p:spPr>
          <a:xfrm>
            <a:off x="6544352" y="1032991"/>
            <a:ext cx="2364750"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先行実施している府市の事業</a:t>
            </a:r>
          </a:p>
        </p:txBody>
      </p:sp>
      <p:sp>
        <p:nvSpPr>
          <p:cNvPr id="24" name="下矢印 23"/>
          <p:cNvSpPr/>
          <p:nvPr/>
        </p:nvSpPr>
        <p:spPr>
          <a:xfrm rot="16200000">
            <a:off x="923461" y="3644495"/>
            <a:ext cx="720000" cy="1223686"/>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367800" y="6035436"/>
            <a:ext cx="1404000" cy="648000"/>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169512" y="6035436"/>
            <a:ext cx="1404000" cy="648000"/>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下矢印 24"/>
          <p:cNvSpPr/>
          <p:nvPr/>
        </p:nvSpPr>
        <p:spPr>
          <a:xfrm rot="5400000">
            <a:off x="4216493" y="3644495"/>
            <a:ext cx="720000" cy="1223686"/>
          </a:xfrm>
          <a:prstGeom prst="downArrow">
            <a:avLst/>
          </a:prstGeom>
          <a:ln w="1905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065324" y="3716278"/>
            <a:ext cx="684000" cy="1080120"/>
          </a:xfrm>
          <a:prstGeom prst="rect">
            <a:avLst/>
          </a:prstGeom>
          <a:pattFill prst="pct10">
            <a:fgClr>
              <a:schemeClr val="tx1">
                <a:lumMod val="65000"/>
                <a:lumOff val="35000"/>
              </a:schemeClr>
            </a:fgClr>
            <a:bgClr>
              <a:schemeClr val="bg1"/>
            </a:bgClr>
          </a:patt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p>
        </p:txBody>
      </p:sp>
      <p:sp>
        <p:nvSpPr>
          <p:cNvPr id="23" name="正方形/長方形 22"/>
          <p:cNvSpPr/>
          <p:nvPr/>
        </p:nvSpPr>
        <p:spPr>
          <a:xfrm>
            <a:off x="179512" y="3716278"/>
            <a:ext cx="684000" cy="1080120"/>
          </a:xfrm>
          <a:prstGeom prst="rect">
            <a:avLst/>
          </a:prstGeom>
          <a:pattFill prst="pct10">
            <a:fgClr>
              <a:schemeClr val="tx1">
                <a:lumMod val="65000"/>
                <a:lumOff val="35000"/>
              </a:schemeClr>
            </a:fgClr>
            <a:bgClr>
              <a:schemeClr val="bg1"/>
            </a:bgClr>
          </a:patt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28" name="テキスト ボックス 27"/>
          <p:cNvSpPr txBox="1"/>
          <p:nvPr/>
        </p:nvSpPr>
        <p:spPr>
          <a:xfrm>
            <a:off x="4071280" y="4139601"/>
            <a:ext cx="1007007"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研究費・テーマ</a:t>
            </a:r>
          </a:p>
        </p:txBody>
      </p:sp>
      <p:sp>
        <p:nvSpPr>
          <p:cNvPr id="29" name="テキスト ボックス 28"/>
          <p:cNvSpPr txBox="1"/>
          <p:nvPr/>
        </p:nvSpPr>
        <p:spPr>
          <a:xfrm>
            <a:off x="951394" y="4139601"/>
            <a:ext cx="748923" cy="261610"/>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行政</a:t>
            </a:r>
            <a:r>
              <a:rPr lang="ja-JP" altLang="en-US" sz="1100" dirty="0">
                <a:latin typeface="Meiryo UI" panose="020B0604030504040204" pitchFamily="50" charset="-128"/>
                <a:ea typeface="Meiryo UI" panose="020B0604030504040204" pitchFamily="50" charset="-128"/>
              </a:rPr>
              <a:t>課題</a:t>
            </a:r>
            <a:endParaRPr kumimoji="1" lang="ja-JP" altLang="en-US" sz="1100" dirty="0" smtClean="0">
              <a:latin typeface="Meiryo UI" panose="020B0604030504040204" pitchFamily="50" charset="-128"/>
              <a:ea typeface="Meiryo UI" panose="020B0604030504040204" pitchFamily="50" charset="-128"/>
            </a:endParaRPr>
          </a:p>
        </p:txBody>
      </p:sp>
      <p:sp>
        <p:nvSpPr>
          <p:cNvPr id="36" name="正方形/長方形 35"/>
          <p:cNvSpPr/>
          <p:nvPr/>
        </p:nvSpPr>
        <p:spPr>
          <a:xfrm>
            <a:off x="6516496" y="1497188"/>
            <a:ext cx="2520000" cy="2484000"/>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1 つの角を丸めた四角形 36"/>
          <p:cNvSpPr/>
          <p:nvPr/>
        </p:nvSpPr>
        <p:spPr>
          <a:xfrm>
            <a:off x="6488080" y="1384640"/>
            <a:ext cx="2376000" cy="348556"/>
          </a:xfrm>
          <a:prstGeom prst="round1Rect">
            <a:avLst/>
          </a:prstGeom>
          <a:solidFill>
            <a:schemeClr val="bg1">
              <a:lumMod val="95000"/>
            </a:schemeClr>
          </a:solid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大阪市と市立大学の連携協定</a:t>
            </a:r>
          </a:p>
        </p:txBody>
      </p:sp>
      <p:sp>
        <p:nvSpPr>
          <p:cNvPr id="38" name="テキスト ボックス 37"/>
          <p:cNvSpPr txBox="1"/>
          <p:nvPr/>
        </p:nvSpPr>
        <p:spPr>
          <a:xfrm>
            <a:off x="6595865" y="1934570"/>
            <a:ext cx="2376720" cy="1923604"/>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＜事業内容＞</a:t>
            </a:r>
            <a:endParaRPr lang="en-US" altLang="ja-JP" sz="11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rPr>
              <a:t>市の地域福祉の取り組みと、市大の教育・研究機能の向上及び市におけるビッグデータ分析の確立</a:t>
            </a:r>
            <a:endParaRPr lang="en-US" altLang="ja-JP" sz="1100" dirty="0">
              <a:latin typeface="Meiryo UI" panose="020B0604030504040204" pitchFamily="50" charset="-128"/>
              <a:ea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（連携事項）</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・福祉情報等の分析</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・セイフティネットの円滑運営　等</a:t>
            </a:r>
            <a:endParaRPr kumimoji="1" lang="en-US" altLang="ja-JP" sz="1100" dirty="0" smtClean="0">
              <a:latin typeface="Meiryo UI" panose="020B0604030504040204" pitchFamily="50" charset="-128"/>
              <a:ea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＜スケジュール＞</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2016</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6</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30</a:t>
            </a:r>
            <a:r>
              <a:rPr lang="ja-JP" altLang="en-US" sz="1100" dirty="0" smtClean="0">
                <a:latin typeface="Meiryo UI" panose="020B0604030504040204" pitchFamily="50" charset="-128"/>
                <a:ea typeface="Meiryo UI" panose="020B0604030504040204" pitchFamily="50" charset="-128"/>
              </a:rPr>
              <a:t>日に協定締結</a:t>
            </a:r>
            <a:endParaRPr kumimoji="1" lang="ja-JP" altLang="en-US" sz="1100" dirty="0" smtClean="0">
              <a:latin typeface="Meiryo UI" panose="020B0604030504040204" pitchFamily="50" charset="-128"/>
              <a:ea typeface="Meiryo UI" panose="020B0604030504040204" pitchFamily="50" charset="-128"/>
            </a:endParaRPr>
          </a:p>
        </p:txBody>
      </p:sp>
      <p:sp>
        <p:nvSpPr>
          <p:cNvPr id="39" name="二等辺三角形 38"/>
          <p:cNvSpPr/>
          <p:nvPr/>
        </p:nvSpPr>
        <p:spPr>
          <a:xfrm rot="16200000">
            <a:off x="4528025" y="3999047"/>
            <a:ext cx="3240360" cy="416106"/>
          </a:xfrm>
          <a:prstGeom prst="triangle">
            <a:avLst/>
          </a:prstGeom>
          <a:solidFill>
            <a:schemeClr val="bg1">
              <a:lumMod val="85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985605" y="3435975"/>
            <a:ext cx="384721" cy="1592744"/>
          </a:xfrm>
          <a:prstGeom prst="rect">
            <a:avLst/>
          </a:prstGeom>
          <a:noFill/>
        </p:spPr>
        <p:txBody>
          <a:bodyPr vert="eaVert" wrap="none" rtlCol="0">
            <a:spAutoFit/>
          </a:bodyPr>
          <a:lstStyle/>
          <a:p>
            <a:r>
              <a:rPr kumimoji="1" lang="ja-JP" altLang="en-US" sz="1300" dirty="0" smtClean="0">
                <a:latin typeface="Meiryo UI" panose="020B0604030504040204" pitchFamily="50" charset="-128"/>
                <a:ea typeface="Meiryo UI" panose="020B0604030504040204" pitchFamily="50" charset="-128"/>
              </a:rPr>
              <a:t>将来的に融合・再編</a:t>
            </a:r>
          </a:p>
        </p:txBody>
      </p:sp>
      <p:cxnSp>
        <p:nvCxnSpPr>
          <p:cNvPr id="3" name="直線矢印コネクタ 2"/>
          <p:cNvCxnSpPr/>
          <p:nvPr/>
        </p:nvCxnSpPr>
        <p:spPr>
          <a:xfrm>
            <a:off x="2958870" y="1908863"/>
            <a:ext cx="0" cy="38461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519872" y="1694216"/>
            <a:ext cx="900000" cy="288000"/>
          </a:xfrm>
          <a:prstGeom prst="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連携大学院</a:t>
            </a:r>
          </a:p>
        </p:txBody>
      </p:sp>
      <p:sp>
        <p:nvSpPr>
          <p:cNvPr id="44" name="テキスト ボックス 43"/>
          <p:cNvSpPr txBox="1"/>
          <p:nvPr/>
        </p:nvSpPr>
        <p:spPr>
          <a:xfrm>
            <a:off x="3021730" y="60360"/>
            <a:ext cx="3278462" cy="461665"/>
          </a:xfrm>
          <a:prstGeom prst="rect">
            <a:avLst/>
          </a:prstGeom>
          <a:solidFill>
            <a:schemeClr val="bg1">
              <a:lumMod val="95000"/>
            </a:schemeClr>
          </a:solidFill>
          <a:ln>
            <a:solidFill>
              <a:schemeClr val="tx1"/>
            </a:solidFill>
          </a:ln>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①　都市シンクタンク機能</a:t>
            </a:r>
          </a:p>
        </p:txBody>
      </p:sp>
      <p:sp>
        <p:nvSpPr>
          <p:cNvPr id="2" name="円/楕円 1"/>
          <p:cNvSpPr/>
          <p:nvPr/>
        </p:nvSpPr>
        <p:spPr>
          <a:xfrm>
            <a:off x="871456" y="1390789"/>
            <a:ext cx="4230804" cy="1260271"/>
          </a:xfrm>
          <a:prstGeom prst="ellipse">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267904" y="1302839"/>
            <a:ext cx="1440000" cy="324000"/>
          </a:xfrm>
          <a:prstGeom prst="roundRect">
            <a:avLst/>
          </a:prstGeom>
          <a:solidFill>
            <a:schemeClr val="lt1"/>
          </a:solidFill>
          <a:ln w="12700">
            <a:solidFill>
              <a:schemeClr val="tx1"/>
            </a:solidFill>
          </a:ln>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a:t>
            </a:r>
          </a:p>
        </p:txBody>
      </p:sp>
      <p:sp>
        <p:nvSpPr>
          <p:cNvPr id="42" name="正方形/長方形 41"/>
          <p:cNvSpPr/>
          <p:nvPr/>
        </p:nvSpPr>
        <p:spPr>
          <a:xfrm>
            <a:off x="6480720" y="4308872"/>
            <a:ext cx="2520000" cy="2412000"/>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1 つの角を丸めた四角形 42"/>
          <p:cNvSpPr/>
          <p:nvPr/>
        </p:nvSpPr>
        <p:spPr>
          <a:xfrm>
            <a:off x="6444208" y="4106876"/>
            <a:ext cx="2376000" cy="348556"/>
          </a:xfrm>
          <a:prstGeom prst="round1Rect">
            <a:avLst/>
          </a:prstGeom>
          <a:solidFill>
            <a:schemeClr val="bg1">
              <a:lumMod val="95000"/>
            </a:schemeClr>
          </a:solid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大阪府と府内４大学の連携事業</a:t>
            </a:r>
          </a:p>
        </p:txBody>
      </p:sp>
      <p:sp>
        <p:nvSpPr>
          <p:cNvPr id="45" name="テキスト ボックス 44"/>
          <p:cNvSpPr txBox="1"/>
          <p:nvPr/>
        </p:nvSpPr>
        <p:spPr>
          <a:xfrm>
            <a:off x="6588224" y="4495092"/>
            <a:ext cx="2345514" cy="2200602"/>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rPr>
              <a:t>＜連携大学＞</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・大阪府立大学</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・大阪大学</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・関西大学</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・立命</a:t>
            </a:r>
            <a:r>
              <a:rPr kumimoji="1" lang="ja-JP" altLang="en-US" sz="1100" dirty="0">
                <a:latin typeface="Meiryo UI" panose="020B0604030504040204" pitchFamily="50" charset="-128"/>
                <a:ea typeface="Meiryo UI" panose="020B0604030504040204" pitchFamily="50" charset="-128"/>
              </a:rPr>
              <a:t>館</a:t>
            </a:r>
            <a:r>
              <a:rPr kumimoji="1" lang="ja-JP" altLang="en-US" sz="1100" dirty="0" smtClean="0">
                <a:latin typeface="Meiryo UI" panose="020B0604030504040204" pitchFamily="50" charset="-128"/>
                <a:ea typeface="Meiryo UI" panose="020B0604030504040204" pitchFamily="50" charset="-128"/>
              </a:rPr>
              <a:t>大学（茨木）</a:t>
            </a:r>
            <a:endParaRPr kumimoji="1" lang="en-US" altLang="ja-JP" sz="1100" dirty="0" smtClean="0">
              <a:latin typeface="Meiryo UI" panose="020B0604030504040204" pitchFamily="50" charset="-128"/>
              <a:ea typeface="Meiryo UI" panose="020B0604030504040204" pitchFamily="50" charset="-128"/>
            </a:endParaRPr>
          </a:p>
          <a:p>
            <a:pPr marL="285750" indent="-285750">
              <a:buFont typeface="+mj-ea"/>
              <a:buAutoNum type="circleNumDbPlain"/>
            </a:pPr>
            <a:endParaRPr lang="en-US" altLang="ja-JP" sz="8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＜事業内容（手続き案）＞</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①府から各大学へ</a:t>
            </a:r>
            <a:r>
              <a:rPr lang="ja-JP" altLang="en-US" sz="1100" dirty="0">
                <a:latin typeface="Meiryo UI" panose="020B0604030504040204" pitchFamily="50" charset="-128"/>
                <a:ea typeface="Meiryo UI" panose="020B0604030504040204" pitchFamily="50" charset="-128"/>
              </a:rPr>
              <a:t>社会</a:t>
            </a:r>
            <a:r>
              <a:rPr kumimoji="1" lang="ja-JP" altLang="en-US" sz="1100" dirty="0" smtClean="0">
                <a:latin typeface="Meiryo UI" panose="020B0604030504040204" pitchFamily="50" charset="-128"/>
                <a:ea typeface="Meiryo UI" panose="020B0604030504040204" pitchFamily="50" charset="-128"/>
              </a:rPr>
              <a:t>課題等を提示</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②大学内で連携の可否を検討</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③大学シーズと行政ニーズをマッチング</a:t>
            </a:r>
            <a:endParaRPr lang="en-US" altLang="ja-JP" sz="1100" dirty="0" smtClean="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＜スケジュール＞</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2016</a:t>
            </a:r>
            <a:r>
              <a:rPr lang="ja-JP" altLang="en-US" sz="1100" dirty="0" smtClean="0">
                <a:latin typeface="Meiryo UI" panose="020B0604030504040204" pitchFamily="50" charset="-128"/>
                <a:ea typeface="Meiryo UI" panose="020B0604030504040204" pitchFamily="50" charset="-128"/>
              </a:rPr>
              <a:t>年度より実施</a:t>
            </a:r>
            <a:endParaRPr kumimoji="1" lang="ja-JP" altLang="en-US" sz="1100" dirty="0" smtClean="0">
              <a:latin typeface="Meiryo UI" panose="020B0604030504040204" pitchFamily="50" charset="-128"/>
              <a:ea typeface="Meiryo UI" panose="020B0604030504040204" pitchFamily="50" charset="-128"/>
            </a:endParaRPr>
          </a:p>
        </p:txBody>
      </p:sp>
      <p:sp>
        <p:nvSpPr>
          <p:cNvPr id="46" name="スライド番号プレースホルダー 1"/>
          <p:cNvSpPr>
            <a:spLocks noGrp="1"/>
          </p:cNvSpPr>
          <p:nvPr>
            <p:ph type="sldNum" sz="quarter" idx="12"/>
          </p:nvPr>
        </p:nvSpPr>
        <p:spPr>
          <a:xfrm>
            <a:off x="7010400" y="6492875"/>
            <a:ext cx="2133600" cy="365125"/>
          </a:xfrm>
        </p:spPr>
        <p:txBody>
          <a:bodyPr/>
          <a:lstStyle/>
          <a:p>
            <a:fld id="{7853CF83-2CA7-468D-933C-9DDBEAA5E899}" type="slidenum">
              <a:rPr kumimoji="1" lang="ja-JP" altLang="en-US" smtClean="0"/>
              <a:pPr/>
              <a:t>22</a:t>
            </a:fld>
            <a:endParaRPr kumimoji="1" lang="ja-JP" altLang="en-US" dirty="0"/>
          </a:p>
        </p:txBody>
      </p:sp>
    </p:spTree>
    <p:extLst>
      <p:ext uri="{BB962C8B-B14F-4D97-AF65-F5344CB8AC3E}">
        <p14:creationId xmlns:p14="http://schemas.microsoft.com/office/powerpoint/2010/main" val="1692669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6281" y="116632"/>
            <a:ext cx="5368587" cy="400110"/>
          </a:xfrm>
          <a:prstGeom prst="rect">
            <a:avLst/>
          </a:prstGeom>
        </p:spPr>
        <p:txBody>
          <a:bodyPr wrap="square">
            <a:spAutoFit/>
          </a:bodyPr>
          <a:lstStyle/>
          <a:p>
            <a:pPr lvl="0"/>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Ａ）パブリックヘルス</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／スマートエイジング</a:t>
            </a:r>
          </a:p>
        </p:txBody>
      </p:sp>
      <p:cxnSp>
        <p:nvCxnSpPr>
          <p:cNvPr id="9" name="直線コネクタ 8"/>
          <p:cNvCxnSpPr/>
          <p:nvPr/>
        </p:nvCxnSpPr>
        <p:spPr>
          <a:xfrm>
            <a:off x="216472" y="616886"/>
            <a:ext cx="8784000" cy="0"/>
          </a:xfrm>
          <a:prstGeom prst="line">
            <a:avLst/>
          </a:prstGeom>
          <a:ln/>
        </p:spPr>
        <p:style>
          <a:lnRef idx="2">
            <a:schemeClr val="dk1"/>
          </a:lnRef>
          <a:fillRef idx="0">
            <a:schemeClr val="dk1"/>
          </a:fillRef>
          <a:effectRef idx="1">
            <a:schemeClr val="dk1"/>
          </a:effectRef>
          <a:fontRef idx="minor">
            <a:schemeClr val="tx1"/>
          </a:fontRef>
        </p:style>
      </p:cxnSp>
      <p:sp>
        <p:nvSpPr>
          <p:cNvPr id="10" name="テキスト ボックス 9"/>
          <p:cNvSpPr txBox="1"/>
          <p:nvPr/>
        </p:nvSpPr>
        <p:spPr>
          <a:xfrm>
            <a:off x="567688" y="910136"/>
            <a:ext cx="8136904" cy="535531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大阪が直面する都市問題の中でも、高齢化と健康寿命の延伸は重要課題</a:t>
            </a:r>
            <a:endParaRPr kumimoji="1"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この解決には従来の医療、介護保険という行政の努力だけでは不十分で、保険者や住民、さらに現場の医療関係者、介護の様々なプロフェショナルの連携と協力が必要　・・・従来の公衆衛生を超えた“パブリックヘルス”が重要</a:t>
            </a:r>
            <a:endParaRPr kumimoji="1"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l"/>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すでに府市は、医療戦略会議を設け、提言</a:t>
            </a:r>
            <a:r>
              <a:rPr kumimoji="1" lang="ja-JP" altLang="en-US" baseline="30000" dirty="0" smtClean="0">
                <a:latin typeface="Meiryo UI" panose="020B0604030504040204" pitchFamily="50" charset="-128"/>
                <a:ea typeface="Meiryo UI" panose="020B0604030504040204" pitchFamily="50" charset="-128"/>
              </a:rPr>
              <a:t>（</a:t>
            </a:r>
            <a:r>
              <a:rPr lang="en-US" altLang="ja-JP" baseline="30000" dirty="0" smtClean="0">
                <a:latin typeface="Meiryo UI" panose="020B0604030504040204" pitchFamily="50" charset="-128"/>
                <a:ea typeface="Meiryo UI" panose="020B0604030504040204" pitchFamily="50" charset="-128"/>
              </a:rPr>
              <a:t>※</a:t>
            </a:r>
            <a:r>
              <a:rPr lang="ja-JP" altLang="en-US" baseline="30000" dirty="0" smtClean="0">
                <a:latin typeface="Meiryo UI" panose="020B0604030504040204" pitchFamily="50" charset="-128"/>
                <a:ea typeface="Meiryo UI" panose="020B0604030504040204" pitchFamily="50" charset="-128"/>
              </a:rPr>
              <a:t>１）</a:t>
            </a:r>
            <a:r>
              <a:rPr kumimoji="1" lang="ja-JP" altLang="en-US" dirty="0" smtClean="0">
                <a:latin typeface="Meiryo UI" panose="020B0604030504040204" pitchFamily="50" charset="-128"/>
                <a:ea typeface="Meiryo UI" panose="020B0604030504040204" pitchFamily="50" charset="-128"/>
              </a:rPr>
              <a:t>を得ているが</a:t>
            </a:r>
            <a:r>
              <a:rPr lang="ja-JP" altLang="en-US" dirty="0" smtClean="0">
                <a:latin typeface="Meiryo UI" panose="020B0604030504040204" pitchFamily="50" charset="-128"/>
                <a:ea typeface="Meiryo UI" panose="020B0604030504040204" pitchFamily="50" charset="-128"/>
              </a:rPr>
              <a:t>、その課題解決に、新大学は貢献しうる。</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　特にデータに基づく医療戦略づくり</a:t>
            </a:r>
            <a:endParaRPr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プロフェショナル人材の育成（</a:t>
            </a:r>
            <a:r>
              <a:rPr lang="ja-JP" altLang="en-US" dirty="0" smtClean="0">
                <a:latin typeface="Meiryo UI" panose="020B0604030504040204" pitchFamily="50" charset="-128"/>
                <a:ea typeface="Meiryo UI" panose="020B0604030504040204" pitchFamily="50" charset="-128"/>
              </a:rPr>
              <a:t>教育者</a:t>
            </a:r>
            <a:r>
              <a:rPr lang="ja-JP" altLang="en-US" dirty="0">
                <a:latin typeface="Meiryo UI" panose="020B0604030504040204" pitchFamily="50" charset="-128"/>
                <a:ea typeface="Meiryo UI" panose="020B0604030504040204" pitchFamily="50" charset="-128"/>
              </a:rPr>
              <a:t>の</a:t>
            </a:r>
            <a:r>
              <a:rPr kumimoji="1" lang="ja-JP" altLang="en-US" dirty="0" smtClean="0">
                <a:latin typeface="Meiryo UI" panose="020B0604030504040204" pitchFamily="50" charset="-128"/>
                <a:ea typeface="Meiryo UI" panose="020B0604030504040204" pitchFamily="50" charset="-128"/>
              </a:rPr>
              <a:t>育成を含む）</a:t>
            </a:r>
            <a:endParaRPr kumimoji="1" lang="en-US" altLang="ja-JP"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例えば指導的役割を担う専門看護師（</a:t>
            </a:r>
            <a:r>
              <a:rPr kumimoji="1" lang="en-US" altLang="ja-JP" dirty="0" smtClean="0">
                <a:latin typeface="Meiryo UI" panose="020B0604030504040204" pitchFamily="50" charset="-128"/>
                <a:ea typeface="Meiryo UI" panose="020B0604030504040204" pitchFamily="50" charset="-128"/>
              </a:rPr>
              <a:t>CNS</a:t>
            </a:r>
            <a:r>
              <a:rPr kumimoji="1" lang="ja-JP" altLang="en-US" dirty="0" smtClean="0">
                <a:latin typeface="Meiryo UI" panose="020B0604030504040204" pitchFamily="50" charset="-128"/>
                <a:ea typeface="Meiryo UI" panose="020B0604030504040204" pitchFamily="50" charset="-128"/>
              </a:rPr>
              <a:t>）の養成強化や、自治体と連携した統括保健師の育成強化などのプロジェクトが考えられる。</a:t>
            </a:r>
            <a:endParaRPr kumimoji="1"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また、これらマクロな健康増進対策</a:t>
            </a:r>
            <a:r>
              <a:rPr lang="ja-JP" altLang="en-US" dirty="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パブリックヘルス）を、個人の（ミクロな）</a:t>
            </a:r>
            <a:r>
              <a:rPr kumimoji="1" lang="en-US" altLang="ja-JP" dirty="0" smtClean="0">
                <a:latin typeface="Meiryo UI" panose="020B0604030504040204" pitchFamily="50" charset="-128"/>
                <a:ea typeface="Meiryo UI" panose="020B0604030504040204" pitchFamily="50" charset="-128"/>
              </a:rPr>
              <a:t>QOL</a:t>
            </a:r>
            <a:r>
              <a:rPr kumimoji="1" lang="ja-JP" altLang="en-US" baseline="30000" dirty="0" smtClean="0">
                <a:latin typeface="Meiryo UI" panose="020B0604030504040204" pitchFamily="50" charset="-128"/>
                <a:ea typeface="Meiryo UI" panose="020B0604030504040204" pitchFamily="50" charset="-128"/>
              </a:rPr>
              <a:t>（</a:t>
            </a:r>
            <a:r>
              <a:rPr kumimoji="1" lang="en-US" altLang="ja-JP" baseline="30000" dirty="0" smtClean="0">
                <a:latin typeface="Meiryo UI" panose="020B0604030504040204" pitchFamily="50" charset="-128"/>
                <a:ea typeface="Meiryo UI" panose="020B0604030504040204" pitchFamily="50" charset="-128"/>
              </a:rPr>
              <a:t>※</a:t>
            </a:r>
            <a:r>
              <a:rPr kumimoji="1" lang="ja-JP" altLang="en-US" baseline="30000" dirty="0" smtClean="0">
                <a:latin typeface="Meiryo UI" panose="020B0604030504040204" pitchFamily="50" charset="-128"/>
                <a:ea typeface="Meiryo UI" panose="020B0604030504040204" pitchFamily="50" charset="-128"/>
              </a:rPr>
              <a:t>２）</a:t>
            </a:r>
            <a:r>
              <a:rPr kumimoji="1" lang="ja-JP" altLang="en-US" dirty="0" smtClean="0">
                <a:latin typeface="Meiryo UI" panose="020B0604030504040204" pitchFamily="50" charset="-128"/>
                <a:ea typeface="Meiryo UI" panose="020B0604030504040204" pitchFamily="50" charset="-128"/>
              </a:rPr>
              <a:t>向上策へつなげるために、地域の実情に根ざした、住民や</a:t>
            </a:r>
            <a:r>
              <a:rPr kumimoji="1" lang="en-US" altLang="ja-JP" dirty="0" smtClean="0">
                <a:latin typeface="Meiryo UI" panose="020B0604030504040204" pitchFamily="50" charset="-128"/>
                <a:ea typeface="Meiryo UI" panose="020B0604030504040204" pitchFamily="50" charset="-128"/>
              </a:rPr>
              <a:t>NPO</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企業や地元自治体と連携した</a:t>
            </a:r>
            <a:r>
              <a:rPr lang="ja-JP" altLang="en-US" dirty="0" smtClean="0">
                <a:latin typeface="Meiryo UI" panose="020B0604030504040204" pitchFamily="50" charset="-128"/>
                <a:ea typeface="Meiryo UI" panose="020B0604030504040204" pitchFamily="50" charset="-128"/>
              </a:rPr>
              <a:t>スマートエイジングの取り組み</a:t>
            </a:r>
            <a:r>
              <a:rPr lang="ja-JP" altLang="en-US" dirty="0">
                <a:latin typeface="Meiryo UI" panose="020B0604030504040204" pitchFamily="50" charset="-128"/>
                <a:ea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rPr>
              <a:t>重要である。</a:t>
            </a:r>
            <a:endParaRPr lang="en-US" altLang="ja-JP"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これら、大学と行政が密接</a:t>
            </a:r>
            <a:r>
              <a:rPr lang="ja-JP" altLang="en-US" dirty="0">
                <a:latin typeface="Meiryo UI" panose="020B0604030504040204" pitchFamily="50" charset="-128"/>
                <a:ea typeface="Meiryo UI" panose="020B0604030504040204" pitchFamily="50" charset="-128"/>
              </a:rPr>
              <a:t>に連携することで</a:t>
            </a:r>
            <a:r>
              <a:rPr lang="ja-JP" altLang="en-US" dirty="0" smtClean="0">
                <a:latin typeface="Meiryo UI" panose="020B0604030504040204" pitchFamily="50" charset="-128"/>
                <a:ea typeface="Meiryo UI" panose="020B0604030504040204" pitchFamily="50" charset="-128"/>
              </a:rPr>
              <a:t>、大阪の医療</a:t>
            </a:r>
            <a:r>
              <a:rPr lang="ja-JP" altLang="en-US" dirty="0">
                <a:latin typeface="Meiryo UI" panose="020B0604030504040204" pitchFamily="50" charset="-128"/>
                <a:ea typeface="Meiryo UI" panose="020B0604030504040204" pitchFamily="50" charset="-128"/>
              </a:rPr>
              <a:t>戦略を展開していく。</a:t>
            </a:r>
            <a:endParaRPr kumimoji="1" lang="ja-JP" altLang="en-US"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39552" y="6296413"/>
            <a:ext cx="7763664" cy="430887"/>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　大阪府市医療戦略会議提言（</a:t>
            </a:r>
            <a:r>
              <a:rPr lang="en-US" altLang="ja-JP" sz="1100" dirty="0">
                <a:latin typeface="Meiryo UI" panose="020B0604030504040204" pitchFamily="50" charset="-128"/>
                <a:ea typeface="Meiryo UI" panose="020B0604030504040204" pitchFamily="50" charset="-128"/>
              </a:rPr>
              <a:t>2014</a:t>
            </a:r>
            <a:r>
              <a:rPr kumimoji="1" lang="ja-JP" altLang="en-US" sz="1100" dirty="0" smtClean="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月）　</a:t>
            </a:r>
            <a:r>
              <a:rPr lang="en-US" altLang="ja-JP" sz="1100" dirty="0" smtClean="0">
                <a:latin typeface="Meiryo UI" panose="020B0604030504040204" pitchFamily="50" charset="-128"/>
                <a:ea typeface="Meiryo UI" panose="020B0604030504040204" pitchFamily="50" charset="-128"/>
                <a:hlinkClick r:id="rId2"/>
              </a:rPr>
              <a:t>http</a:t>
            </a:r>
            <a:r>
              <a:rPr lang="en-US" altLang="ja-JP" sz="1100" dirty="0">
                <a:latin typeface="Meiryo UI" panose="020B0604030504040204" pitchFamily="50" charset="-128"/>
                <a:ea typeface="Meiryo UI" panose="020B0604030504040204" pitchFamily="50" charset="-128"/>
                <a:hlinkClick r:id="rId2"/>
              </a:rPr>
              <a:t>://</a:t>
            </a:r>
            <a:r>
              <a:rPr lang="en-US" altLang="ja-JP" sz="1100" dirty="0" smtClean="0">
                <a:latin typeface="Meiryo UI" panose="020B0604030504040204" pitchFamily="50" charset="-128"/>
                <a:ea typeface="Meiryo UI" panose="020B0604030504040204" pitchFamily="50" charset="-128"/>
                <a:hlinkClick r:id="rId2"/>
              </a:rPr>
              <a:t>www.pref.osaka.lg.jp/attach/19411/00000000/teigen.pdf</a:t>
            </a:r>
            <a:endParaRPr lang="en-US" altLang="ja-JP" sz="1100" dirty="0" smtClean="0">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　ＱＯＬ</a:t>
            </a:r>
            <a:r>
              <a:rPr lang="ja-JP" altLang="en-US" sz="1100" dirty="0">
                <a:latin typeface="Meiryo UI" panose="020B0604030504040204" pitchFamily="50" charset="-128"/>
                <a:ea typeface="Meiryo UI" panose="020B0604030504040204" pitchFamily="50" charset="-128"/>
              </a:rPr>
              <a:t>とは・・・　</a:t>
            </a:r>
            <a:r>
              <a:rPr lang="en-US" altLang="ja-JP" sz="1100" dirty="0">
                <a:latin typeface="Meiryo UI" panose="020B0604030504040204" pitchFamily="50" charset="-128"/>
                <a:ea typeface="Meiryo UI" panose="020B0604030504040204" pitchFamily="50" charset="-128"/>
              </a:rPr>
              <a:t>Quality of Life</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生活の質</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と訳され、人間らしく、満足して生活しているかを評価する</a:t>
            </a:r>
            <a:r>
              <a:rPr lang="ja-JP" altLang="en-US" sz="1100" dirty="0" smtClean="0">
                <a:latin typeface="Meiryo UI" panose="020B0604030504040204" pitchFamily="50" charset="-128"/>
                <a:ea typeface="Meiryo UI" panose="020B0604030504040204" pitchFamily="50" charset="-128"/>
              </a:rPr>
              <a:t>概念</a:t>
            </a:r>
            <a:endParaRPr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23</a:t>
            </a:fld>
            <a:endParaRPr kumimoji="1" lang="ja-JP" altLang="en-US"/>
          </a:p>
        </p:txBody>
      </p:sp>
      <p:sp>
        <p:nvSpPr>
          <p:cNvPr id="14" name="正方形/長方形 13"/>
          <p:cNvSpPr/>
          <p:nvPr/>
        </p:nvSpPr>
        <p:spPr>
          <a:xfrm>
            <a:off x="6810700" y="88496"/>
            <a:ext cx="2268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a:t>
            </a:r>
          </a:p>
        </p:txBody>
      </p:sp>
      <p:sp>
        <p:nvSpPr>
          <p:cNvPr id="15" name="角丸四角形 14"/>
          <p:cNvSpPr/>
          <p:nvPr/>
        </p:nvSpPr>
        <p:spPr>
          <a:xfrm>
            <a:off x="673747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5715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744072" y="574682"/>
            <a:ext cx="36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3156043" y="152636"/>
            <a:ext cx="2864887" cy="400110"/>
          </a:xfrm>
          <a:prstGeom prst="rect">
            <a:avLst/>
          </a:prstGeom>
        </p:spPr>
        <p:txBody>
          <a:bodyPr wrap="none">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高齢化と健康寿命の問題</a:t>
            </a:r>
            <a:endParaRPr lang="ja-JP" altLang="en-US" sz="2000" dirty="0">
              <a:latin typeface="Meiryo UI" panose="020B0604030504040204" pitchFamily="50" charset="-128"/>
              <a:ea typeface="Meiryo UI" panose="020B0604030504040204" pitchFamily="50" charset="-128"/>
            </a:endParaRPr>
          </a:p>
        </p:txBody>
      </p:sp>
      <p:graphicFrame>
        <p:nvGraphicFramePr>
          <p:cNvPr id="6" name="グラフ 5"/>
          <p:cNvGraphicFramePr/>
          <p:nvPr>
            <p:extLst>
              <p:ext uri="{D42A27DB-BD31-4B8C-83A1-F6EECF244321}">
                <p14:modId xmlns:p14="http://schemas.microsoft.com/office/powerpoint/2010/main" val="3459316899"/>
              </p:ext>
            </p:extLst>
          </p:nvPr>
        </p:nvGraphicFramePr>
        <p:xfrm>
          <a:off x="65208" y="2072014"/>
          <a:ext cx="2399928"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395536" y="1857398"/>
            <a:ext cx="1908000" cy="261610"/>
          </a:xfrm>
          <a:prstGeom prst="rect">
            <a:avLst/>
          </a:prstGeom>
          <a:noFill/>
        </p:spPr>
        <p:txBody>
          <a:bodyPr wrap="square" rtlCol="0">
            <a:spAutoFit/>
          </a:bodyPr>
          <a:lstStyle/>
          <a:p>
            <a:pPr algn="ctr"/>
            <a:r>
              <a:rPr kumimoji="1" lang="ja-JP" altLang="en-US" sz="1100" u="sng" dirty="0" smtClean="0">
                <a:latin typeface="Meiryo UI" panose="020B0604030504040204" pitchFamily="50" charset="-128"/>
                <a:ea typeface="Meiryo UI" panose="020B0604030504040204" pitchFamily="50" charset="-128"/>
              </a:rPr>
              <a:t>三大都市</a:t>
            </a:r>
            <a:r>
              <a:rPr lang="ja-JP" altLang="en-US" sz="1100" u="sng" dirty="0">
                <a:latin typeface="Meiryo UI" panose="020B0604030504040204" pitchFamily="50" charset="-128"/>
                <a:ea typeface="Meiryo UI" panose="020B0604030504040204" pitchFamily="50" charset="-128"/>
              </a:rPr>
              <a:t>の</a:t>
            </a:r>
            <a:r>
              <a:rPr kumimoji="1" lang="ja-JP" altLang="en-US" sz="1100" u="sng" dirty="0" smtClean="0">
                <a:latin typeface="Meiryo UI" panose="020B0604030504040204" pitchFamily="50" charset="-128"/>
                <a:ea typeface="Meiryo UI" panose="020B0604030504040204" pitchFamily="50" charset="-128"/>
              </a:rPr>
              <a:t>高齢化率</a:t>
            </a:r>
            <a:r>
              <a:rPr lang="ja-JP" altLang="en-US" sz="1100" u="sng" dirty="0" smtClean="0">
                <a:latin typeface="Meiryo UI" panose="020B0604030504040204" pitchFamily="50" charset="-128"/>
                <a:ea typeface="Meiryo UI" panose="020B0604030504040204" pitchFamily="50" charset="-128"/>
              </a:rPr>
              <a:t>の推移</a:t>
            </a:r>
            <a:endParaRPr kumimoji="1" lang="en-US" altLang="ja-JP" sz="1100" u="sng"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18382" y="1099142"/>
            <a:ext cx="2412000" cy="492443"/>
          </a:xfrm>
          <a:prstGeom prst="rect">
            <a:avLst/>
          </a:prstGeom>
          <a:noFill/>
          <a:ln>
            <a:solidFill>
              <a:schemeClr val="bg1">
                <a:lumMod val="75000"/>
              </a:schemeClr>
            </a:solidFill>
          </a:ln>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rPr>
              <a:t>高齢化の進展が他都市より早く、平均</a:t>
            </a:r>
            <a:r>
              <a:rPr lang="ja-JP" altLang="en-US" sz="1300" dirty="0" smtClean="0">
                <a:latin typeface="Meiryo UI" panose="020B0604030504040204" pitchFamily="50" charset="-128"/>
                <a:ea typeface="Meiryo UI" panose="020B0604030504040204" pitchFamily="50" charset="-128"/>
              </a:rPr>
              <a:t>寿命も、</a:t>
            </a:r>
            <a:r>
              <a:rPr kumimoji="1" lang="ja-JP" altLang="en-US" sz="1300" dirty="0" smtClean="0">
                <a:latin typeface="Meiryo UI" panose="020B0604030504040204" pitchFamily="50" charset="-128"/>
                <a:ea typeface="Meiryo UI" panose="020B0604030504040204" pitchFamily="50" charset="-128"/>
              </a:rPr>
              <a:t>健康寿命も短い</a:t>
            </a:r>
          </a:p>
        </p:txBody>
      </p:sp>
      <p:sp>
        <p:nvSpPr>
          <p:cNvPr id="9" name="テキスト ボックス 8"/>
          <p:cNvSpPr txBox="1"/>
          <p:nvPr/>
        </p:nvSpPr>
        <p:spPr>
          <a:xfrm>
            <a:off x="3493367" y="1099142"/>
            <a:ext cx="2124000" cy="492443"/>
          </a:xfrm>
          <a:prstGeom prst="rect">
            <a:avLst/>
          </a:prstGeom>
          <a:noFill/>
          <a:ln>
            <a:solidFill>
              <a:schemeClr val="bg1">
                <a:lumMod val="75000"/>
              </a:schemeClr>
            </a:solidFill>
          </a:ln>
        </p:spPr>
        <p:txBody>
          <a:bodyPr wrap="square" rtlCol="0">
            <a:spAutoFit/>
          </a:bodyPr>
          <a:lstStyle/>
          <a:p>
            <a:r>
              <a:rPr lang="ja-JP" altLang="en-US" sz="1300" dirty="0">
                <a:latin typeface="Meiryo UI" panose="020B0604030504040204" pitchFamily="50" charset="-128"/>
                <a:ea typeface="Meiryo UI" panose="020B0604030504040204" pitchFamily="50" charset="-128"/>
              </a:rPr>
              <a:t>更に</a:t>
            </a:r>
            <a:r>
              <a:rPr lang="ja-JP" altLang="en-US" sz="1300" dirty="0" smtClean="0">
                <a:latin typeface="Meiryo UI" panose="020B0604030504040204" pitchFamily="50" charset="-128"/>
                <a:ea typeface="Meiryo UI" panose="020B0604030504040204" pitchFamily="50" charset="-128"/>
              </a:rPr>
              <a:t>、厳しい</a:t>
            </a:r>
            <a:r>
              <a:rPr kumimoji="1" lang="ja-JP" altLang="en-US" sz="1300" dirty="0" smtClean="0">
                <a:latin typeface="Meiryo UI" panose="020B0604030504040204" pitchFamily="50" charset="-128"/>
                <a:ea typeface="Meiryo UI" panose="020B0604030504040204" pitchFamily="50" charset="-128"/>
              </a:rPr>
              <a:t>老後を迎えざるを得ない</a:t>
            </a:r>
          </a:p>
        </p:txBody>
      </p:sp>
      <p:sp>
        <p:nvSpPr>
          <p:cNvPr id="10" name="テキスト ボックス 9"/>
          <p:cNvSpPr txBox="1"/>
          <p:nvPr/>
        </p:nvSpPr>
        <p:spPr>
          <a:xfrm>
            <a:off x="6660232" y="1099142"/>
            <a:ext cx="2160240" cy="492443"/>
          </a:xfrm>
          <a:prstGeom prst="rect">
            <a:avLst/>
          </a:prstGeom>
          <a:noFill/>
          <a:ln>
            <a:solidFill>
              <a:schemeClr val="bg1">
                <a:lumMod val="75000"/>
              </a:schemeClr>
            </a:solidFill>
          </a:ln>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対策</a:t>
            </a:r>
            <a:r>
              <a:rPr lang="ja-JP" altLang="en-US" sz="1300" dirty="0">
                <a:latin typeface="Meiryo UI" panose="020B0604030504040204" pitchFamily="50" charset="-128"/>
                <a:ea typeface="Meiryo UI" panose="020B0604030504040204" pitchFamily="50" charset="-128"/>
              </a:rPr>
              <a:t>が</a:t>
            </a:r>
            <a:r>
              <a:rPr lang="ja-JP" altLang="en-US" sz="1300" dirty="0" smtClean="0">
                <a:latin typeface="Meiryo UI" panose="020B0604030504040204" pitchFamily="50" charset="-128"/>
                <a:ea typeface="Meiryo UI" panose="020B0604030504040204" pitchFamily="50" charset="-128"/>
              </a:rPr>
              <a:t>遅れ、財政負担が今後も増大</a:t>
            </a:r>
            <a:endParaRPr kumimoji="1" lang="ja-JP" altLang="en-US" sz="1300"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409241" y="2273450"/>
            <a:ext cx="415498" cy="230832"/>
          </a:xfrm>
          <a:prstGeom prst="rect">
            <a:avLst/>
          </a:prstGeom>
          <a:noFill/>
        </p:spPr>
        <p:txBody>
          <a:bodyPr wrap="none" rtlCol="0">
            <a:spAutoFit/>
          </a:bodyPr>
          <a:lstStyle/>
          <a:p>
            <a:r>
              <a:rPr kumimoji="1" lang="ja-JP" altLang="en-US" sz="900" b="1" dirty="0" smtClean="0">
                <a:latin typeface="Meiryo UI" panose="020B0604030504040204" pitchFamily="50" charset="-128"/>
                <a:ea typeface="Meiryo UI" panose="020B0604030504040204" pitchFamily="50" charset="-128"/>
              </a:rPr>
              <a:t>大阪</a:t>
            </a:r>
          </a:p>
        </p:txBody>
      </p:sp>
      <p:sp>
        <p:nvSpPr>
          <p:cNvPr id="14" name="テキスト ボックス 13"/>
          <p:cNvSpPr txBox="1"/>
          <p:nvPr/>
        </p:nvSpPr>
        <p:spPr>
          <a:xfrm>
            <a:off x="2409241" y="2648078"/>
            <a:ext cx="415498"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東京</a:t>
            </a:r>
            <a:endParaRPr kumimoji="1" lang="ja-JP" altLang="en-US" sz="900" b="1" dirty="0" smtClean="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406979" y="2460678"/>
            <a:ext cx="415498"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rPr>
              <a:t>愛知</a:t>
            </a:r>
            <a:endParaRPr kumimoji="1" lang="ja-JP" altLang="en-US" sz="900" b="1" dirty="0" smtClean="0">
              <a:latin typeface="Meiryo UI" panose="020B0604030504040204" pitchFamily="50" charset="-128"/>
              <a:ea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3944233679"/>
              </p:ext>
            </p:extLst>
          </p:nvPr>
        </p:nvGraphicFramePr>
        <p:xfrm>
          <a:off x="125193" y="4522440"/>
          <a:ext cx="2196000" cy="2319512"/>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直線矢印コネクタ 18"/>
          <p:cNvCxnSpPr/>
          <p:nvPr/>
        </p:nvCxnSpPr>
        <p:spPr>
          <a:xfrm>
            <a:off x="591171" y="5962600"/>
            <a:ext cx="1728000"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92711" y="4868192"/>
            <a:ext cx="1728000"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23355" y="6078040"/>
            <a:ext cx="538930" cy="230832"/>
          </a:xfrm>
          <a:prstGeom prst="rect">
            <a:avLst/>
          </a:prstGeom>
          <a:noFill/>
        </p:spPr>
        <p:txBody>
          <a:bodyPr wrap="none" rtlCol="0">
            <a:spAutoFit/>
          </a:bodyPr>
          <a:lstStyle/>
          <a:p>
            <a:r>
              <a:rPr kumimoji="1" lang="en-US" altLang="ja-JP" sz="900" b="1" dirty="0" smtClean="0">
                <a:latin typeface="Meiryo UI" panose="020B0604030504040204" pitchFamily="50" charset="-128"/>
                <a:ea typeface="Meiryo UI" panose="020B0604030504040204" pitchFamily="50" charset="-128"/>
              </a:rPr>
              <a:t>69.39</a:t>
            </a:r>
            <a:endParaRPr kumimoji="1" lang="ja-JP" altLang="en-US" sz="900" b="1"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089901" y="6006032"/>
            <a:ext cx="538930" cy="230832"/>
          </a:xfrm>
          <a:prstGeom prst="rect">
            <a:avLst/>
          </a:prstGeom>
          <a:noFill/>
        </p:spPr>
        <p:txBody>
          <a:bodyPr wrap="none" rtlCol="0">
            <a:spAutoFit/>
          </a:bodyPr>
          <a:lstStyle/>
          <a:p>
            <a:r>
              <a:rPr kumimoji="1" lang="en-US" altLang="ja-JP" sz="900" b="1" dirty="0" smtClean="0">
                <a:latin typeface="Meiryo UI" panose="020B0604030504040204" pitchFamily="50" charset="-128"/>
                <a:ea typeface="Meiryo UI" panose="020B0604030504040204" pitchFamily="50" charset="-128"/>
              </a:rPr>
              <a:t>69.99</a:t>
            </a:r>
            <a:endParaRPr kumimoji="1" lang="ja-JP" altLang="en-US" sz="900" b="1"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624237" y="5976888"/>
            <a:ext cx="538930" cy="230832"/>
          </a:xfrm>
          <a:prstGeom prst="rect">
            <a:avLst/>
          </a:prstGeom>
          <a:noFill/>
        </p:spPr>
        <p:txBody>
          <a:bodyPr wrap="none" rtlCol="0">
            <a:spAutoFit/>
          </a:bodyPr>
          <a:lstStyle/>
          <a:p>
            <a:r>
              <a:rPr kumimoji="1" lang="en-US" altLang="ja-JP" sz="900" b="1" dirty="0" smtClean="0">
                <a:latin typeface="Meiryo UI" panose="020B0604030504040204" pitchFamily="50" charset="-128"/>
                <a:ea typeface="Meiryo UI" panose="020B0604030504040204" pitchFamily="50" charset="-128"/>
              </a:rPr>
              <a:t>70.42</a:t>
            </a:r>
            <a:endParaRPr kumimoji="1" lang="ja-JP" altLang="en-US" sz="900" b="1"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78039" y="5861448"/>
            <a:ext cx="723275"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健康寿命</a:t>
            </a:r>
            <a:endParaRPr kumimoji="1" lang="ja-JP" altLang="en-US" sz="105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306615" y="4767040"/>
            <a:ext cx="723275"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平均</a:t>
            </a:r>
            <a:r>
              <a:rPr lang="ja-JP" altLang="en-US" sz="1050" dirty="0" smtClean="0">
                <a:latin typeface="Meiryo UI" panose="020B0604030504040204" pitchFamily="50" charset="-128"/>
                <a:ea typeface="Meiryo UI" panose="020B0604030504040204" pitchFamily="50" charset="-128"/>
              </a:rPr>
              <a:t>寿命</a:t>
            </a:r>
            <a:endParaRPr kumimoji="1" lang="ja-JP" altLang="en-US" sz="1050" dirty="0" smtClean="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23528" y="4433422"/>
            <a:ext cx="2016000" cy="261610"/>
          </a:xfrm>
          <a:prstGeom prst="rect">
            <a:avLst/>
          </a:prstGeom>
          <a:noFill/>
        </p:spPr>
        <p:txBody>
          <a:bodyPr wrap="square" rtlCol="0">
            <a:spAutoFit/>
          </a:bodyPr>
          <a:lstStyle/>
          <a:p>
            <a:pPr algn="ctr"/>
            <a:r>
              <a:rPr lang="ja-JP" altLang="en-US" sz="1100" u="sng" dirty="0" smtClean="0">
                <a:latin typeface="Meiryo UI" panose="020B0604030504040204" pitchFamily="50" charset="-128"/>
                <a:ea typeface="Meiryo UI" panose="020B0604030504040204" pitchFamily="50" charset="-128"/>
              </a:rPr>
              <a:t>平均寿命と健康寿命</a:t>
            </a:r>
            <a:r>
              <a:rPr lang="ja-JP" altLang="en-US" sz="1050" u="sng" dirty="0" smtClean="0">
                <a:latin typeface="Meiryo UI" panose="020B0604030504040204" pitchFamily="50" charset="-128"/>
                <a:ea typeface="Meiryo UI" panose="020B0604030504040204" pitchFamily="50" charset="-128"/>
              </a:rPr>
              <a:t>（男性）</a:t>
            </a:r>
            <a:endParaRPr kumimoji="1" lang="ja-JP" altLang="en-US" sz="1050" u="sng" dirty="0" smtClean="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90747" y="5010054"/>
            <a:ext cx="538930" cy="230832"/>
          </a:xfrm>
          <a:prstGeom prst="rect">
            <a:avLst/>
          </a:prstGeom>
          <a:noFill/>
        </p:spPr>
        <p:txBody>
          <a:bodyPr wrap="none" rtlCol="0">
            <a:spAutoFit/>
          </a:bodyPr>
          <a:lstStyle/>
          <a:p>
            <a:r>
              <a:rPr lang="en-US" altLang="ja-JP" sz="900" b="1" dirty="0" smtClean="0">
                <a:latin typeface="Meiryo UI" panose="020B0604030504040204" pitchFamily="50" charset="-128"/>
                <a:ea typeface="Meiryo UI" panose="020B0604030504040204" pitchFamily="50" charset="-128"/>
              </a:rPr>
              <a:t>78.99</a:t>
            </a:r>
            <a:endParaRPr kumimoji="1" lang="ja-JP" altLang="en-US" sz="900" b="1"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057753" y="4923758"/>
            <a:ext cx="538930" cy="230832"/>
          </a:xfrm>
          <a:prstGeom prst="rect">
            <a:avLst/>
          </a:prstGeom>
          <a:noFill/>
        </p:spPr>
        <p:txBody>
          <a:bodyPr wrap="none" rtlCol="0">
            <a:spAutoFit/>
          </a:bodyPr>
          <a:lstStyle/>
          <a:p>
            <a:r>
              <a:rPr kumimoji="1" lang="en-US" altLang="ja-JP" sz="900" b="1" dirty="0" smtClean="0">
                <a:latin typeface="Meiryo UI" panose="020B0604030504040204" pitchFamily="50" charset="-128"/>
                <a:ea typeface="Meiryo UI" panose="020B0604030504040204" pitchFamily="50" charset="-128"/>
              </a:rPr>
              <a:t>79.82</a:t>
            </a:r>
            <a:endParaRPr kumimoji="1" lang="ja-JP" altLang="en-US" sz="900" b="1"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620665" y="4923190"/>
            <a:ext cx="538930" cy="230832"/>
          </a:xfrm>
          <a:prstGeom prst="rect">
            <a:avLst/>
          </a:prstGeom>
          <a:noFill/>
        </p:spPr>
        <p:txBody>
          <a:bodyPr wrap="none" rtlCol="0">
            <a:spAutoFit/>
          </a:bodyPr>
          <a:lstStyle/>
          <a:p>
            <a:r>
              <a:rPr kumimoji="1" lang="en-US" altLang="ja-JP" sz="900" b="1" dirty="0" smtClean="0">
                <a:latin typeface="Meiryo UI" panose="020B0604030504040204" pitchFamily="50" charset="-128"/>
                <a:ea typeface="Meiryo UI" panose="020B0604030504040204" pitchFamily="50" charset="-128"/>
              </a:rPr>
              <a:t>79.79</a:t>
            </a:r>
            <a:endParaRPr kumimoji="1" lang="ja-JP" altLang="en-US" sz="900" b="1" dirty="0" smtClean="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221660" y="664120"/>
            <a:ext cx="1326004"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大阪は・・・</a:t>
            </a:r>
          </a:p>
        </p:txBody>
      </p:sp>
      <p:graphicFrame>
        <p:nvGraphicFramePr>
          <p:cNvPr id="42" name="グラフ 41"/>
          <p:cNvGraphicFramePr/>
          <p:nvPr>
            <p:extLst>
              <p:ext uri="{D42A27DB-BD31-4B8C-83A1-F6EECF244321}">
                <p14:modId xmlns:p14="http://schemas.microsoft.com/office/powerpoint/2010/main" val="3599035124"/>
              </p:ext>
            </p:extLst>
          </p:nvPr>
        </p:nvGraphicFramePr>
        <p:xfrm>
          <a:off x="3242770" y="2139543"/>
          <a:ext cx="2340000" cy="2079187"/>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p:cNvSpPr txBox="1"/>
          <p:nvPr/>
        </p:nvSpPr>
        <p:spPr>
          <a:xfrm>
            <a:off x="3491880" y="1772508"/>
            <a:ext cx="2196000" cy="415498"/>
          </a:xfrm>
          <a:prstGeom prst="rect">
            <a:avLst/>
          </a:prstGeom>
          <a:noFill/>
        </p:spPr>
        <p:txBody>
          <a:bodyPr wrap="square" rtlCol="0">
            <a:spAutoFit/>
          </a:bodyPr>
          <a:lstStyle/>
          <a:p>
            <a:pPr algn="ctr"/>
            <a:r>
              <a:rPr kumimoji="1" lang="ja-JP" altLang="en-US" sz="1100" u="sng" dirty="0" smtClean="0">
                <a:latin typeface="Meiryo UI" panose="020B0604030504040204" pitchFamily="50" charset="-128"/>
                <a:ea typeface="Meiryo UI" panose="020B0604030504040204" pitchFamily="50" charset="-128"/>
              </a:rPr>
              <a:t>認知症行方不明者数上位５府県</a:t>
            </a:r>
            <a:endParaRPr kumimoji="1" lang="en-US" altLang="ja-JP" sz="1100" u="sng"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65</a:t>
            </a:r>
            <a:r>
              <a:rPr kumimoji="1" lang="ja-JP" altLang="en-US" sz="1000" dirty="0" smtClean="0">
                <a:latin typeface="Meiryo UI" panose="020B0604030504040204" pitchFamily="50" charset="-128"/>
                <a:ea typeface="Meiryo UI" panose="020B0604030504040204" pitchFamily="50" charset="-128"/>
              </a:rPr>
              <a:t>歳以上人口</a:t>
            </a:r>
            <a:r>
              <a:rPr kumimoji="1" lang="en-US" altLang="ja-JP" sz="1000" dirty="0" smtClean="0">
                <a:latin typeface="Meiryo UI" panose="020B0604030504040204" pitchFamily="50" charset="-128"/>
                <a:ea typeface="Meiryo UI" panose="020B0604030504040204" pitchFamily="50" charset="-128"/>
              </a:rPr>
              <a:t>10</a:t>
            </a:r>
            <a:r>
              <a:rPr kumimoji="1" lang="ja-JP" altLang="en-US" sz="1000" dirty="0" smtClean="0">
                <a:latin typeface="Meiryo UI" panose="020B0604030504040204" pitchFamily="50" charset="-128"/>
                <a:ea typeface="Meiryo UI" panose="020B0604030504040204" pitchFamily="50" charset="-128"/>
              </a:rPr>
              <a:t>万人当たり）</a:t>
            </a:r>
          </a:p>
        </p:txBody>
      </p:sp>
      <p:sp>
        <p:nvSpPr>
          <p:cNvPr id="44" name="二等辺三角形 43"/>
          <p:cNvSpPr/>
          <p:nvPr/>
        </p:nvSpPr>
        <p:spPr>
          <a:xfrm rot="5400000">
            <a:off x="2836400" y="1237363"/>
            <a:ext cx="576000" cy="216000"/>
          </a:xfrm>
          <a:prstGeom prst="triangle">
            <a:avLst/>
          </a:prstGeom>
          <a:gradFill flip="none" rotWithShape="1">
            <a:lin ang="5400000" scaled="1"/>
            <a:tileRect/>
          </a:gradFill>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二等辺三角形 44"/>
          <p:cNvSpPr/>
          <p:nvPr/>
        </p:nvSpPr>
        <p:spPr>
          <a:xfrm rot="5400000">
            <a:off x="5904168" y="1237363"/>
            <a:ext cx="576000" cy="216000"/>
          </a:xfrm>
          <a:prstGeom prst="triangle">
            <a:avLst/>
          </a:prstGeom>
          <a:gradFill flip="none" rotWithShape="1">
            <a:lin ang="5400000" scaled="1"/>
            <a:tileRect/>
          </a:gradFill>
          <a:ln>
            <a:no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3863284" y="4286072"/>
            <a:ext cx="1313180" cy="430887"/>
          </a:xfrm>
          <a:prstGeom prst="rect">
            <a:avLst/>
          </a:prstGeom>
          <a:noFill/>
        </p:spPr>
        <p:txBody>
          <a:bodyPr wrap="none" rtlCol="0">
            <a:spAutoFit/>
          </a:bodyPr>
          <a:lstStyle/>
          <a:p>
            <a:pPr algn="ctr"/>
            <a:r>
              <a:rPr lang="ja-JP" altLang="en-US" sz="1100" u="sng" dirty="0" smtClean="0">
                <a:latin typeface="Meiryo UI" panose="020B0604030504040204" pitchFamily="50" charset="-128"/>
                <a:ea typeface="Meiryo UI" panose="020B0604030504040204" pitchFamily="50" charset="-128"/>
              </a:rPr>
              <a:t>全</a:t>
            </a:r>
            <a:r>
              <a:rPr lang="ja-JP" altLang="en-US" sz="1100" u="sng" dirty="0">
                <a:latin typeface="Meiryo UI" panose="020B0604030504040204" pitchFamily="50" charset="-128"/>
                <a:ea typeface="Meiryo UI" panose="020B0604030504040204" pitchFamily="50" charset="-128"/>
              </a:rPr>
              <a:t>世帯</a:t>
            </a:r>
            <a:r>
              <a:rPr kumimoji="1" lang="ja-JP" altLang="en-US" sz="1100" u="sng" dirty="0" smtClean="0">
                <a:latin typeface="Meiryo UI" panose="020B0604030504040204" pitchFamily="50" charset="-128"/>
                <a:ea typeface="Meiryo UI" panose="020B0604030504040204" pitchFamily="50" charset="-128"/>
              </a:rPr>
              <a:t>に占める</a:t>
            </a:r>
            <a:endParaRPr kumimoji="1" lang="en-US" altLang="ja-JP" sz="1100" u="sng" dirty="0" smtClean="0">
              <a:latin typeface="Meiryo UI" panose="020B0604030504040204" pitchFamily="50" charset="-128"/>
              <a:ea typeface="Meiryo UI" panose="020B0604030504040204" pitchFamily="50" charset="-128"/>
            </a:endParaRPr>
          </a:p>
          <a:p>
            <a:pPr algn="ctr"/>
            <a:r>
              <a:rPr kumimoji="1" lang="ja-JP" altLang="en-US" sz="1100" u="sng" dirty="0" smtClean="0">
                <a:latin typeface="Meiryo UI" panose="020B0604030504040204" pitchFamily="50" charset="-128"/>
                <a:ea typeface="Meiryo UI" panose="020B0604030504040204" pitchFamily="50" charset="-128"/>
              </a:rPr>
              <a:t>単身高齢世帯比率</a:t>
            </a:r>
          </a:p>
        </p:txBody>
      </p:sp>
      <p:graphicFrame>
        <p:nvGraphicFramePr>
          <p:cNvPr id="54" name="表 53"/>
          <p:cNvGraphicFramePr>
            <a:graphicFrameLocks noGrp="1"/>
          </p:cNvGraphicFramePr>
          <p:nvPr>
            <p:extLst>
              <p:ext uri="{D42A27DB-BD31-4B8C-83A1-F6EECF244321}">
                <p14:modId xmlns:p14="http://schemas.microsoft.com/office/powerpoint/2010/main" val="3181215370"/>
              </p:ext>
            </p:extLst>
          </p:nvPr>
        </p:nvGraphicFramePr>
        <p:xfrm>
          <a:off x="6478016" y="2376728"/>
          <a:ext cx="2574925" cy="1600200"/>
        </p:xfrm>
        <a:graphic>
          <a:graphicData uri="http://schemas.openxmlformats.org/drawingml/2006/table">
            <a:tbl>
              <a:tblPr firstRow="1" bandRow="1">
                <a:tableStyleId>{5940675A-B579-460E-94D1-54222C63F5DA}</a:tableStyleId>
              </a:tblPr>
              <a:tblGrid>
                <a:gridCol w="636905"/>
                <a:gridCol w="494030"/>
                <a:gridCol w="474980"/>
                <a:gridCol w="494030"/>
                <a:gridCol w="474980"/>
              </a:tblGrid>
              <a:tr h="174813">
                <a:tc rowSpan="2">
                  <a:txBody>
                    <a:bodyPr/>
                    <a:lstStyle/>
                    <a:p>
                      <a:endParaRPr kumimoji="1" lang="ja-JP" altLang="en-US" sz="900"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900" b="1" dirty="0" smtClean="0">
                          <a:latin typeface="Meiryo UI" panose="020B0604030504040204" pitchFamily="50" charset="-128"/>
                          <a:ea typeface="Meiryo UI" panose="020B0604030504040204" pitchFamily="50" charset="-128"/>
                        </a:rPr>
                        <a:t>男性</a:t>
                      </a:r>
                      <a:endParaRPr kumimoji="1" lang="ja-JP" altLang="en-US" sz="900" b="1" dirty="0">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900" dirty="0" smtClean="0">
                          <a:latin typeface="Meiryo UI" panose="020B0604030504040204" pitchFamily="50" charset="-128"/>
                          <a:ea typeface="Meiryo UI" panose="020B0604030504040204" pitchFamily="50" charset="-128"/>
                        </a:rPr>
                        <a:t>女性</a:t>
                      </a:r>
                      <a:endParaRPr kumimoji="1" lang="ja-JP" altLang="en-US" sz="9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hMerge="1">
                  <a:txBody>
                    <a:bodyPr/>
                    <a:lstStyle/>
                    <a:p>
                      <a:endParaRPr kumimoji="1" lang="ja-JP" altLang="en-US" sz="1050" dirty="0">
                        <a:latin typeface="Meiryo UI" panose="020B0604030504040204" pitchFamily="50" charset="-128"/>
                        <a:ea typeface="Meiryo UI" panose="020B0604030504040204" pitchFamily="50" charset="-128"/>
                      </a:endParaRPr>
                    </a:p>
                  </a:txBody>
                  <a:tcPr/>
                </a:tc>
              </a:tr>
              <a:tr h="174813">
                <a:tc vMerge="1">
                  <a:txBody>
                    <a:bodyPr/>
                    <a:lstStyle/>
                    <a:p>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900" b="1" dirty="0" smtClean="0">
                          <a:latin typeface="Meiryo UI" panose="020B0604030504040204" pitchFamily="50" charset="-128"/>
                          <a:ea typeface="Meiryo UI" panose="020B0604030504040204" pitchFamily="50" charset="-128"/>
                        </a:rPr>
                        <a:t>大阪</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900" b="1" dirty="0" smtClean="0">
                          <a:latin typeface="Meiryo UI" panose="020B0604030504040204" pitchFamily="50" charset="-128"/>
                          <a:ea typeface="Meiryo UI" panose="020B0604030504040204" pitchFamily="50" charset="-128"/>
                        </a:rPr>
                        <a:t>全国</a:t>
                      </a:r>
                      <a:endParaRPr kumimoji="1" lang="ja-JP" altLang="en-US" sz="9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noFill/>
                  </a:tcPr>
                </a:tc>
                <a:tc>
                  <a:txBody>
                    <a:bodyPr/>
                    <a:lstStyle/>
                    <a:p>
                      <a:pPr algn="ctr"/>
                      <a:r>
                        <a:rPr kumimoji="1" lang="ja-JP" altLang="en-US" sz="900" b="1" dirty="0" smtClean="0">
                          <a:latin typeface="Meiryo UI" panose="020B0604030504040204" pitchFamily="50" charset="-128"/>
                          <a:ea typeface="Meiryo UI" panose="020B0604030504040204" pitchFamily="50" charset="-128"/>
                        </a:rPr>
                        <a:t>大阪</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900" dirty="0" smtClean="0">
                          <a:latin typeface="Meiryo UI" panose="020B0604030504040204" pitchFamily="50" charset="-128"/>
                          <a:ea typeface="Meiryo UI" panose="020B0604030504040204" pitchFamily="50" charset="-128"/>
                        </a:rPr>
                        <a:t>全国</a:t>
                      </a:r>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tcPr>
                </a:tc>
              </a:tr>
              <a:tr h="174813">
                <a:tc>
                  <a:txBody>
                    <a:bodyPr/>
                    <a:lstStyle/>
                    <a:p>
                      <a:r>
                        <a:rPr kumimoji="1" lang="ja-JP" altLang="en-US" sz="900" dirty="0" smtClean="0">
                          <a:latin typeface="Meiryo UI" panose="020B0604030504040204" pitchFamily="50" charset="-128"/>
                          <a:ea typeface="Meiryo UI" panose="020B0604030504040204" pitchFamily="50" charset="-128"/>
                        </a:rPr>
                        <a:t>胃がん</a:t>
                      </a:r>
                      <a:endParaRPr kumimoji="1" lang="ja-JP" altLang="en-US" sz="9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gn="r"/>
                      <a:r>
                        <a:rPr kumimoji="1" lang="en-US" altLang="ja-JP" sz="900" b="1" dirty="0" smtClean="0">
                          <a:latin typeface="Meiryo UI" panose="020B0604030504040204" pitchFamily="50" charset="-128"/>
                          <a:ea typeface="Meiryo UI" panose="020B0604030504040204" pitchFamily="50" charset="-128"/>
                        </a:rPr>
                        <a:t>26.9</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r"/>
                      <a:r>
                        <a:rPr kumimoji="1" lang="en-US" altLang="ja-JP" sz="900" dirty="0" smtClean="0">
                          <a:latin typeface="Meiryo UI" panose="020B0604030504040204" pitchFamily="50" charset="-128"/>
                          <a:ea typeface="Meiryo UI" panose="020B0604030504040204" pitchFamily="50" charset="-128"/>
                        </a:rPr>
                        <a:t>36.6</a:t>
                      </a:r>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B w="12700" cap="flat" cmpd="sng" algn="ctr">
                      <a:solidFill>
                        <a:schemeClr val="tx1"/>
                      </a:solidFill>
                      <a:prstDash val="sysDot"/>
                      <a:round/>
                      <a:headEnd type="none" w="med" len="med"/>
                      <a:tailEnd type="none" w="med" len="med"/>
                    </a:lnB>
                    <a:noFill/>
                  </a:tcPr>
                </a:tc>
                <a:tc>
                  <a:txBody>
                    <a:bodyPr/>
                    <a:lstStyle/>
                    <a:p>
                      <a:pPr algn="r"/>
                      <a:r>
                        <a:rPr kumimoji="1" lang="en-US" altLang="ja-JP" sz="900" b="1" dirty="0" smtClean="0">
                          <a:latin typeface="Meiryo UI" panose="020B0604030504040204" pitchFamily="50" charset="-128"/>
                          <a:ea typeface="Meiryo UI" panose="020B0604030504040204" pitchFamily="50" charset="-128"/>
                        </a:rPr>
                        <a:t>19.3</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r"/>
                      <a:r>
                        <a:rPr kumimoji="1" lang="en-US" altLang="ja-JP" sz="900" dirty="0" smtClean="0">
                          <a:latin typeface="Meiryo UI" panose="020B0604030504040204" pitchFamily="50" charset="-128"/>
                          <a:ea typeface="Meiryo UI" panose="020B0604030504040204" pitchFamily="50" charset="-128"/>
                        </a:rPr>
                        <a:t>28.3</a:t>
                      </a:r>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tr>
              <a:tr h="174813">
                <a:tc>
                  <a:txBody>
                    <a:bodyPr/>
                    <a:lstStyle/>
                    <a:p>
                      <a:r>
                        <a:rPr kumimoji="1" lang="ja-JP" altLang="en-US" sz="900" dirty="0" smtClean="0">
                          <a:latin typeface="Meiryo UI" panose="020B0604030504040204" pitchFamily="50" charset="-128"/>
                          <a:ea typeface="Meiryo UI" panose="020B0604030504040204" pitchFamily="50" charset="-128"/>
                        </a:rPr>
                        <a:t>大腸がん</a:t>
                      </a:r>
                      <a:endParaRPr kumimoji="1" lang="ja-JP" altLang="en-US" sz="9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kumimoji="1" lang="en-US" altLang="ja-JP" sz="900" b="1" dirty="0" smtClean="0">
                          <a:latin typeface="Meiryo UI" panose="020B0604030504040204" pitchFamily="50" charset="-128"/>
                          <a:ea typeface="Meiryo UI" panose="020B0604030504040204" pitchFamily="50" charset="-128"/>
                        </a:rPr>
                        <a:t>21.6</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r"/>
                      <a:r>
                        <a:rPr kumimoji="1" lang="en-US" altLang="ja-JP" sz="900" dirty="0" smtClean="0">
                          <a:latin typeface="Meiryo UI" panose="020B0604030504040204" pitchFamily="50" charset="-128"/>
                          <a:ea typeface="Meiryo UI" panose="020B0604030504040204" pitchFamily="50" charset="-128"/>
                        </a:rPr>
                        <a:t>28.1</a:t>
                      </a:r>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a:r>
                        <a:rPr kumimoji="1" lang="en-US" altLang="ja-JP" sz="900" b="1" dirty="0" smtClean="0">
                          <a:latin typeface="Meiryo UI" panose="020B0604030504040204" pitchFamily="50" charset="-128"/>
                          <a:ea typeface="Meiryo UI" panose="020B0604030504040204" pitchFamily="50" charset="-128"/>
                        </a:rPr>
                        <a:t>17.7</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r"/>
                      <a:r>
                        <a:rPr kumimoji="1" lang="en-US" altLang="ja-JP" sz="900" dirty="0" smtClean="0">
                          <a:latin typeface="Meiryo UI" panose="020B0604030504040204" pitchFamily="50" charset="-128"/>
                          <a:ea typeface="Meiryo UI" panose="020B0604030504040204" pitchFamily="50" charset="-128"/>
                        </a:rPr>
                        <a:t>23.9</a:t>
                      </a:r>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74813">
                <a:tc>
                  <a:txBody>
                    <a:bodyPr/>
                    <a:lstStyle/>
                    <a:p>
                      <a:r>
                        <a:rPr kumimoji="1" lang="ja-JP" altLang="en-US" sz="900" dirty="0" smtClean="0">
                          <a:latin typeface="Meiryo UI" panose="020B0604030504040204" pitchFamily="50" charset="-128"/>
                          <a:ea typeface="Meiryo UI" panose="020B0604030504040204" pitchFamily="50" charset="-128"/>
                        </a:rPr>
                        <a:t>肺がん</a:t>
                      </a:r>
                      <a:endParaRPr kumimoji="1" lang="ja-JP" altLang="en-US" sz="9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kumimoji="1" lang="en-US" altLang="ja-JP" sz="900" b="1" dirty="0" smtClean="0">
                          <a:latin typeface="Meiryo UI" panose="020B0604030504040204" pitchFamily="50" charset="-128"/>
                          <a:ea typeface="Meiryo UI" panose="020B0604030504040204" pitchFamily="50" charset="-128"/>
                        </a:rPr>
                        <a:t>18.0</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r"/>
                      <a:r>
                        <a:rPr kumimoji="1" lang="en-US" altLang="ja-JP" sz="900" dirty="0" smtClean="0">
                          <a:latin typeface="Meiryo UI" panose="020B0604030504040204" pitchFamily="50" charset="-128"/>
                          <a:ea typeface="Meiryo UI" panose="020B0604030504040204" pitchFamily="50" charset="-128"/>
                        </a:rPr>
                        <a:t>26.4</a:t>
                      </a:r>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a:r>
                        <a:rPr kumimoji="1" lang="en-US" altLang="ja-JP" sz="900" b="1" dirty="0" smtClean="0">
                          <a:latin typeface="Meiryo UI" panose="020B0604030504040204" pitchFamily="50" charset="-128"/>
                          <a:ea typeface="Meiryo UI" panose="020B0604030504040204" pitchFamily="50" charset="-128"/>
                        </a:rPr>
                        <a:t>14.9</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r"/>
                      <a:r>
                        <a:rPr kumimoji="1" lang="en-US" altLang="ja-JP" sz="900" dirty="0" smtClean="0">
                          <a:latin typeface="Meiryo UI" panose="020B0604030504040204" pitchFamily="50" charset="-128"/>
                          <a:ea typeface="Meiryo UI" panose="020B0604030504040204" pitchFamily="50" charset="-128"/>
                        </a:rPr>
                        <a:t>23.0</a:t>
                      </a:r>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74813">
                <a:tc>
                  <a:txBody>
                    <a:bodyPr/>
                    <a:lstStyle/>
                    <a:p>
                      <a:r>
                        <a:rPr kumimoji="1" lang="ja-JP" altLang="en-US" sz="900" dirty="0" smtClean="0">
                          <a:latin typeface="Meiryo UI" panose="020B0604030504040204" pitchFamily="50" charset="-128"/>
                          <a:ea typeface="Meiryo UI" panose="020B0604030504040204" pitchFamily="50" charset="-128"/>
                        </a:rPr>
                        <a:t>乳がん</a:t>
                      </a:r>
                      <a:endParaRPr kumimoji="1" lang="ja-JP" altLang="en-US" sz="9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r>
                        <a:rPr kumimoji="1" lang="ja-JP" altLang="en-US" sz="900" b="1" dirty="0" err="1" smtClean="0">
                          <a:latin typeface="Meiryo UI" panose="020B0604030504040204" pitchFamily="50" charset="-128"/>
                          <a:ea typeface="Meiryo UI" panose="020B0604030504040204" pitchFamily="50" charset="-128"/>
                        </a:rPr>
                        <a:t>ー</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ctr"/>
                      <a:r>
                        <a:rPr kumimoji="1" lang="ja-JP" altLang="en-US" sz="900" b="1" dirty="0" err="1" smtClean="0">
                          <a:latin typeface="Meiryo UI" panose="020B0604030504040204" pitchFamily="50" charset="-128"/>
                          <a:ea typeface="Meiryo UI" panose="020B0604030504040204" pitchFamily="50" charset="-128"/>
                        </a:rPr>
                        <a:t>ー</a:t>
                      </a:r>
                      <a:endParaRPr kumimoji="1" lang="ja-JP" altLang="en-US" sz="9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a:r>
                        <a:rPr kumimoji="1" lang="en-US" altLang="ja-JP" sz="900" b="1" dirty="0" smtClean="0">
                          <a:latin typeface="Meiryo UI" panose="020B0604030504040204" pitchFamily="50" charset="-128"/>
                          <a:ea typeface="Meiryo UI" panose="020B0604030504040204" pitchFamily="50" charset="-128"/>
                        </a:rPr>
                        <a:t>24.7</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6">
                        <a:lumMod val="40000"/>
                        <a:lumOff val="60000"/>
                      </a:schemeClr>
                    </a:solidFill>
                  </a:tcPr>
                </a:tc>
                <a:tc>
                  <a:txBody>
                    <a:bodyPr/>
                    <a:lstStyle/>
                    <a:p>
                      <a:pPr algn="r"/>
                      <a:r>
                        <a:rPr kumimoji="1" lang="en-US" altLang="ja-JP" sz="900" dirty="0" smtClean="0">
                          <a:latin typeface="Meiryo UI" panose="020B0604030504040204" pitchFamily="50" charset="-128"/>
                          <a:ea typeface="Meiryo UI" panose="020B0604030504040204" pitchFamily="50" charset="-128"/>
                        </a:rPr>
                        <a:t>30.6</a:t>
                      </a:r>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174813">
                <a:tc>
                  <a:txBody>
                    <a:bodyPr/>
                    <a:lstStyle/>
                    <a:p>
                      <a:r>
                        <a:rPr kumimoji="1" lang="ja-JP" altLang="en-US" sz="900" dirty="0" smtClean="0">
                          <a:latin typeface="Meiryo UI" panose="020B0604030504040204" pitchFamily="50" charset="-128"/>
                          <a:ea typeface="Meiryo UI" panose="020B0604030504040204" pitchFamily="50" charset="-128"/>
                        </a:rPr>
                        <a:t>子宮がん</a:t>
                      </a:r>
                      <a:endParaRPr kumimoji="1" lang="ja-JP" altLang="en-US" sz="9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ysDot"/>
                      <a:round/>
                      <a:headEnd type="none" w="med" len="med"/>
                      <a:tailEnd type="none" w="med" len="med"/>
                    </a:lnT>
                  </a:tcPr>
                </a:tc>
                <a:tc>
                  <a:txBody>
                    <a:bodyPr/>
                    <a:lstStyle/>
                    <a:p>
                      <a:pPr algn="ctr"/>
                      <a:r>
                        <a:rPr kumimoji="1" lang="ja-JP" altLang="en-US" sz="900" b="1" dirty="0" err="1" smtClean="0">
                          <a:latin typeface="Meiryo UI" panose="020B0604030504040204" pitchFamily="50" charset="-128"/>
                          <a:ea typeface="Meiryo UI" panose="020B0604030504040204" pitchFamily="50" charset="-128"/>
                        </a:rPr>
                        <a:t>ー</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pPr algn="ctr"/>
                      <a:r>
                        <a:rPr kumimoji="1" lang="ja-JP" altLang="en-US" sz="900" b="1" dirty="0" err="1" smtClean="0">
                          <a:latin typeface="Meiryo UI" panose="020B0604030504040204" pitchFamily="50" charset="-128"/>
                          <a:ea typeface="Meiryo UI" panose="020B0604030504040204" pitchFamily="50" charset="-128"/>
                        </a:rPr>
                        <a:t>ー</a:t>
                      </a:r>
                      <a:endParaRPr kumimoji="1" lang="ja-JP" altLang="en-US" sz="900" b="1"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T w="12700" cap="flat" cmpd="sng" algn="ctr">
                      <a:solidFill>
                        <a:schemeClr val="tx1"/>
                      </a:solidFill>
                      <a:prstDash val="sysDot"/>
                      <a:round/>
                      <a:headEnd type="none" w="med" len="med"/>
                      <a:tailEnd type="none" w="med" len="med"/>
                    </a:lnT>
                    <a:noFill/>
                  </a:tcPr>
                </a:tc>
                <a:tc>
                  <a:txBody>
                    <a:bodyPr/>
                    <a:lstStyle/>
                    <a:p>
                      <a:pPr algn="r"/>
                      <a:r>
                        <a:rPr kumimoji="1" lang="en-US" altLang="ja-JP" sz="900" b="1" dirty="0" smtClean="0">
                          <a:latin typeface="Meiryo UI" panose="020B0604030504040204" pitchFamily="50" charset="-128"/>
                          <a:ea typeface="Meiryo UI" panose="020B0604030504040204" pitchFamily="50" charset="-128"/>
                        </a:rPr>
                        <a:t>23.7</a:t>
                      </a:r>
                      <a:endParaRPr kumimoji="1" lang="ja-JP" altLang="en-US" sz="900" b="1" dirty="0">
                        <a:latin typeface="Meiryo UI" panose="020B0604030504040204" pitchFamily="50" charset="-128"/>
                        <a:ea typeface="Meiryo UI" panose="020B0604030504040204" pitchFamily="50" charset="-128"/>
                      </a:endParaRPr>
                    </a:p>
                  </a:txBody>
                  <a:tcPr>
                    <a:lnR w="12700" cap="flat" cmpd="sng" algn="ctr">
                      <a:solidFill>
                        <a:schemeClr val="tx1"/>
                      </a:solidFill>
                      <a:prstDash val="dash"/>
                      <a:round/>
                      <a:headEnd type="none" w="med" len="med"/>
                      <a:tailEnd type="none" w="med" len="med"/>
                    </a:lnR>
                    <a:lnT w="12700" cap="flat" cmpd="sng" algn="ctr">
                      <a:solidFill>
                        <a:schemeClr val="tx1"/>
                      </a:solidFill>
                      <a:prstDash val="sysDot"/>
                      <a:round/>
                      <a:headEnd type="none" w="med" len="med"/>
                      <a:tailEnd type="none" w="med" len="med"/>
                    </a:lnT>
                    <a:solidFill>
                      <a:schemeClr val="accent6">
                        <a:lumMod val="40000"/>
                        <a:lumOff val="60000"/>
                      </a:schemeClr>
                    </a:solidFill>
                  </a:tcPr>
                </a:tc>
                <a:tc>
                  <a:txBody>
                    <a:bodyPr/>
                    <a:lstStyle/>
                    <a:p>
                      <a:pPr algn="r"/>
                      <a:r>
                        <a:rPr kumimoji="1" lang="en-US" altLang="ja-JP" sz="900" dirty="0" smtClean="0">
                          <a:latin typeface="Meiryo UI" panose="020B0604030504040204" pitchFamily="50" charset="-128"/>
                          <a:ea typeface="Meiryo UI" panose="020B0604030504040204" pitchFamily="50" charset="-128"/>
                        </a:rPr>
                        <a:t>28.7</a:t>
                      </a:r>
                      <a:endParaRPr kumimoji="1" lang="ja-JP" altLang="en-US" sz="900" dirty="0">
                        <a:latin typeface="Meiryo UI" panose="020B0604030504040204" pitchFamily="50" charset="-128"/>
                        <a:ea typeface="Meiryo UI" panose="020B0604030504040204" pitchFamily="50" charset="-128"/>
                      </a:endParaRPr>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tr>
            </a:tbl>
          </a:graphicData>
        </a:graphic>
      </p:graphicFrame>
      <p:sp>
        <p:nvSpPr>
          <p:cNvPr id="55" name="テキスト ボックス 54"/>
          <p:cNvSpPr txBox="1"/>
          <p:nvPr/>
        </p:nvSpPr>
        <p:spPr>
          <a:xfrm>
            <a:off x="6440647" y="1922812"/>
            <a:ext cx="2803973" cy="415498"/>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全国との差は男性で▲</a:t>
            </a:r>
            <a:r>
              <a:rPr kumimoji="1" lang="en-US" altLang="ja-JP" sz="1050" dirty="0" smtClean="0">
                <a:latin typeface="Meiryo UI" panose="020B0604030504040204" pitchFamily="50" charset="-128"/>
                <a:ea typeface="Meiryo UI" panose="020B0604030504040204" pitchFamily="50" charset="-128"/>
              </a:rPr>
              <a:t>8.2</a:t>
            </a:r>
            <a:r>
              <a:rPr kumimoji="1" lang="ja-JP" altLang="en-US" sz="1050" dirty="0" smtClean="0">
                <a:latin typeface="Meiryo UI" panose="020B0604030504040204" pitchFamily="50" charset="-128"/>
                <a:ea typeface="Meiryo UI" panose="020B0604030504040204" pitchFamily="50" charset="-128"/>
              </a:rPr>
              <a:t>％、女性で▲</a:t>
            </a:r>
            <a:r>
              <a:rPr kumimoji="1" lang="en-US" altLang="ja-JP" sz="1050" dirty="0" smtClean="0">
                <a:latin typeface="Meiryo UI" panose="020B0604030504040204" pitchFamily="50" charset="-128"/>
                <a:ea typeface="Meiryo UI" panose="020B0604030504040204" pitchFamily="50" charset="-128"/>
              </a:rPr>
              <a:t>6.8</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（いずれも平均）</a:t>
            </a:r>
            <a:endParaRPr kumimoji="1" lang="ja-JP" altLang="en-US" sz="1050" dirty="0" smtClean="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6606603" y="1680196"/>
            <a:ext cx="2376264" cy="261610"/>
          </a:xfrm>
          <a:prstGeom prst="rect">
            <a:avLst/>
          </a:prstGeom>
          <a:noFill/>
        </p:spPr>
        <p:txBody>
          <a:bodyPr wrap="square" rtlCol="0">
            <a:spAutoFit/>
          </a:bodyPr>
          <a:lstStyle/>
          <a:p>
            <a:pPr algn="ctr"/>
            <a:r>
              <a:rPr lang="ja-JP" altLang="en-US" sz="1100" u="sng" dirty="0" smtClean="0">
                <a:latin typeface="Meiryo UI" panose="020B0604030504040204" pitchFamily="50" charset="-128"/>
                <a:ea typeface="Meiryo UI" panose="020B0604030504040204" pitchFamily="50" charset="-128"/>
              </a:rPr>
              <a:t>がん検診受診率の全国平均比較</a:t>
            </a:r>
            <a:endParaRPr kumimoji="1" lang="ja-JP" altLang="en-US" sz="1100" u="sng" dirty="0" smtClean="0">
              <a:latin typeface="Meiryo UI" panose="020B0604030504040204" pitchFamily="50" charset="-128"/>
              <a:ea typeface="Meiryo UI" panose="020B0604030504040204" pitchFamily="50" charset="-128"/>
            </a:endParaRPr>
          </a:p>
        </p:txBody>
      </p:sp>
      <p:graphicFrame>
        <p:nvGraphicFramePr>
          <p:cNvPr id="11" name="グラフ 10"/>
          <p:cNvGraphicFramePr/>
          <p:nvPr>
            <p:extLst>
              <p:ext uri="{D42A27DB-BD31-4B8C-83A1-F6EECF244321}">
                <p14:modId xmlns:p14="http://schemas.microsoft.com/office/powerpoint/2010/main" val="872809572"/>
              </p:ext>
            </p:extLst>
          </p:nvPr>
        </p:nvGraphicFramePr>
        <p:xfrm>
          <a:off x="3407172" y="4923758"/>
          <a:ext cx="2160240" cy="1902318"/>
        </p:xfrm>
        <a:graphic>
          <a:graphicData uri="http://schemas.openxmlformats.org/drawingml/2006/chart">
            <c:chart xmlns:c="http://schemas.openxmlformats.org/drawingml/2006/chart" xmlns:r="http://schemas.openxmlformats.org/officeDocument/2006/relationships" r:id="rId5"/>
          </a:graphicData>
        </a:graphic>
      </p:graphicFrame>
      <p:sp>
        <p:nvSpPr>
          <p:cNvPr id="12" name="右矢印 11"/>
          <p:cNvSpPr/>
          <p:nvPr/>
        </p:nvSpPr>
        <p:spPr>
          <a:xfrm>
            <a:off x="4385590" y="5984954"/>
            <a:ext cx="396000" cy="432000"/>
          </a:xfrm>
          <a:prstGeom prst="rightArrow">
            <a:avLst/>
          </a:prstGeom>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700379" y="6025663"/>
            <a:ext cx="646331" cy="400110"/>
          </a:xfrm>
          <a:prstGeom prst="rect">
            <a:avLst/>
          </a:prstGeom>
          <a:noFill/>
        </p:spPr>
        <p:txBody>
          <a:bodyPr vert="eaVert" wrap="none" rtlCol="0">
            <a:spAutoFit/>
          </a:bodyPr>
          <a:lstStyle/>
          <a:p>
            <a:r>
              <a:rPr kumimoji="1" lang="ja-JP" altLang="en-US" sz="800" dirty="0" smtClean="0">
                <a:latin typeface="Meiryo UI" panose="020B0604030504040204" pitchFamily="50" charset="-128"/>
                <a:ea typeface="Meiryo UI" panose="020B0604030504040204" pitchFamily="50" charset="-128"/>
              </a:rPr>
              <a:t>愛知県</a:t>
            </a:r>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3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東京都</a:t>
            </a:r>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3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大阪府</a:t>
            </a:r>
          </a:p>
        </p:txBody>
      </p:sp>
      <p:sp>
        <p:nvSpPr>
          <p:cNvPr id="50" name="テキスト ボックス 49"/>
          <p:cNvSpPr txBox="1"/>
          <p:nvPr/>
        </p:nvSpPr>
        <p:spPr>
          <a:xfrm>
            <a:off x="4826767" y="6014846"/>
            <a:ext cx="646331" cy="400110"/>
          </a:xfrm>
          <a:prstGeom prst="rect">
            <a:avLst/>
          </a:prstGeom>
          <a:noFill/>
        </p:spPr>
        <p:txBody>
          <a:bodyPr vert="eaVert" wrap="none" rtlCol="0">
            <a:spAutoFit/>
          </a:bodyPr>
          <a:lstStyle/>
          <a:p>
            <a:r>
              <a:rPr kumimoji="1" lang="ja-JP" altLang="en-US" sz="800" dirty="0" smtClean="0">
                <a:latin typeface="Meiryo UI" panose="020B0604030504040204" pitchFamily="50" charset="-128"/>
                <a:ea typeface="Meiryo UI" panose="020B0604030504040204" pitchFamily="50" charset="-128"/>
              </a:rPr>
              <a:t>愛知県</a:t>
            </a:r>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3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東京都</a:t>
            </a:r>
            <a:endParaRPr kumimoji="1" lang="en-US" altLang="ja-JP" sz="800" dirty="0" smtClean="0">
              <a:latin typeface="Meiryo UI" panose="020B0604030504040204" pitchFamily="50" charset="-128"/>
              <a:ea typeface="Meiryo UI" panose="020B0604030504040204" pitchFamily="50" charset="-128"/>
            </a:endParaRPr>
          </a:p>
          <a:p>
            <a:endParaRPr kumimoji="1" lang="en-US" altLang="ja-JP" sz="3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大阪府</a:t>
            </a:r>
          </a:p>
        </p:txBody>
      </p:sp>
      <p:sp>
        <p:nvSpPr>
          <p:cNvPr id="25" name="テキスト ボックス 24"/>
          <p:cNvSpPr txBox="1"/>
          <p:nvPr/>
        </p:nvSpPr>
        <p:spPr>
          <a:xfrm>
            <a:off x="5469897" y="2062009"/>
            <a:ext cx="726482" cy="430887"/>
          </a:xfrm>
          <a:prstGeom prst="rect">
            <a:avLst/>
          </a:prstGeom>
          <a:noFill/>
        </p:spPr>
        <p:txBody>
          <a:bodyPr wrap="none" rtlCol="0">
            <a:spAutoFit/>
          </a:bodyPr>
          <a:lstStyle/>
          <a:p>
            <a:pPr algn="ctr"/>
            <a:r>
              <a:rPr lang="en-US" altLang="ja-JP" sz="900" b="1" dirty="0">
                <a:latin typeface="Meiryo UI" panose="020B0604030504040204" pitchFamily="50" charset="-128"/>
                <a:ea typeface="Meiryo UI" panose="020B0604030504040204" pitchFamily="50" charset="-128"/>
              </a:rPr>
              <a:t>[</a:t>
            </a:r>
            <a:r>
              <a:rPr kumimoji="1" lang="ja-JP" altLang="en-US" sz="900" b="1" dirty="0" smtClean="0">
                <a:latin typeface="Meiryo UI" panose="020B0604030504040204" pitchFamily="50" charset="-128"/>
                <a:ea typeface="Meiryo UI" panose="020B0604030504040204" pitchFamily="50" charset="-128"/>
              </a:rPr>
              <a:t>実数</a:t>
            </a:r>
            <a:r>
              <a:rPr kumimoji="1" lang="en-US" altLang="ja-JP" sz="900" b="1" dirty="0" smtClean="0">
                <a:latin typeface="Meiryo UI" panose="020B0604030504040204" pitchFamily="50" charset="-128"/>
                <a:ea typeface="Meiryo UI" panose="020B0604030504040204" pitchFamily="50" charset="-128"/>
              </a:rPr>
              <a:t>]</a:t>
            </a:r>
          </a:p>
          <a:p>
            <a:pPr algn="ctr"/>
            <a:endParaRPr lang="en-US" altLang="ja-JP" sz="4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a:t>
            </a:r>
            <a:r>
              <a:rPr kumimoji="1" lang="en-US" altLang="ja-JP" sz="900" b="1" dirty="0" smtClean="0">
                <a:latin typeface="Meiryo UI" panose="020B0604030504040204" pitchFamily="50" charset="-128"/>
                <a:ea typeface="Meiryo UI" panose="020B0604030504040204" pitchFamily="50" charset="-128"/>
              </a:rPr>
              <a:t>1921</a:t>
            </a:r>
            <a:r>
              <a:rPr kumimoji="1" lang="ja-JP" altLang="en-US" sz="900" b="1" dirty="0" smtClean="0">
                <a:latin typeface="Meiryo UI" panose="020B0604030504040204" pitchFamily="50" charset="-128"/>
                <a:ea typeface="Meiryo UI" panose="020B0604030504040204" pitchFamily="50" charset="-128"/>
              </a:rPr>
              <a:t>人</a:t>
            </a:r>
            <a:r>
              <a:rPr lang="en-US" altLang="ja-JP" sz="900" b="1" dirty="0">
                <a:latin typeface="Meiryo UI" panose="020B0604030504040204" pitchFamily="50" charset="-128"/>
                <a:ea typeface="Meiryo UI" panose="020B0604030504040204" pitchFamily="50" charset="-128"/>
              </a:rPr>
              <a:t>]</a:t>
            </a:r>
            <a:endParaRPr kumimoji="1" lang="ja-JP" altLang="en-US" sz="900" b="1" dirty="0" smtClean="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4767357" y="4774896"/>
            <a:ext cx="432000" cy="252000"/>
          </a:xfrm>
          <a:prstGeom prst="ellipse">
            <a:avLst/>
          </a:prstGeom>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nchor="ctr" anchorCtr="1">
            <a:noAutofit/>
          </a:bodyPr>
          <a:lstStyle/>
          <a:p>
            <a:r>
              <a:rPr kumimoji="1" lang="en-US" altLang="ja-JP" sz="900" dirty="0" smtClean="0">
                <a:latin typeface="Meiryo UI" panose="020B0604030504040204" pitchFamily="50" charset="-128"/>
                <a:ea typeface="Meiryo UI" panose="020B0604030504040204" pitchFamily="50" charset="-128"/>
              </a:rPr>
              <a:t>1/6</a:t>
            </a:r>
            <a:endParaRPr kumimoji="1" lang="ja-JP" altLang="en-US" sz="900" dirty="0" smtClean="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3647284" y="5192592"/>
            <a:ext cx="432000" cy="252000"/>
          </a:xfrm>
          <a:prstGeom prst="ellipse">
            <a:avLst/>
          </a:prstGeom>
          <a:ln w="9525">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none" rtlCol="0" anchor="ctr" anchorCtr="1">
            <a:noAutofit/>
          </a:bodyPr>
          <a:lstStyle/>
          <a:p>
            <a:r>
              <a:rPr kumimoji="1" lang="en-US" altLang="ja-JP" sz="900" dirty="0" smtClean="0">
                <a:latin typeface="Meiryo UI" panose="020B0604030504040204" pitchFamily="50" charset="-128"/>
                <a:ea typeface="Meiryo UI" panose="020B0604030504040204" pitchFamily="50" charset="-128"/>
              </a:rPr>
              <a:t>1/10</a:t>
            </a:r>
            <a:endParaRPr kumimoji="1" lang="ja-JP" altLang="en-US" sz="900" dirty="0" smtClean="0">
              <a:latin typeface="Meiryo UI" panose="020B0604030504040204" pitchFamily="50" charset="-128"/>
              <a:ea typeface="Meiryo UI" panose="020B0604030504040204" pitchFamily="50" charset="-128"/>
            </a:endParaRPr>
          </a:p>
        </p:txBody>
      </p:sp>
      <p:sp>
        <p:nvSpPr>
          <p:cNvPr id="58"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pPr/>
              <a:t>24</a:t>
            </a:fld>
            <a:endParaRPr kumimoji="1" lang="ja-JP" altLang="en-US"/>
          </a:p>
        </p:txBody>
      </p:sp>
      <p:sp>
        <p:nvSpPr>
          <p:cNvPr id="46" name="正方形/長方形 45"/>
          <p:cNvSpPr/>
          <p:nvPr/>
        </p:nvSpPr>
        <p:spPr>
          <a:xfrm>
            <a:off x="6782564" y="102564"/>
            <a:ext cx="2268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a:t>
            </a:r>
          </a:p>
        </p:txBody>
      </p:sp>
      <p:sp>
        <p:nvSpPr>
          <p:cNvPr id="47" name="角丸四角形 46"/>
          <p:cNvSpPr/>
          <p:nvPr/>
        </p:nvSpPr>
        <p:spPr>
          <a:xfrm>
            <a:off x="6709340" y="73500"/>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a:xfrm>
            <a:off x="6461412" y="4332390"/>
            <a:ext cx="2575084" cy="2236386"/>
          </a:xfrm>
          <a:prstGeom prst="roundRect">
            <a:avLst>
              <a:gd name="adj" fmla="val 10799"/>
            </a:avLst>
          </a:prstGeom>
          <a:solidFill>
            <a:schemeClr val="accent5">
              <a:lumMod val="20000"/>
              <a:lumOff val="8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6588488" y="4565446"/>
            <a:ext cx="2376000" cy="1815882"/>
          </a:xfrm>
          <a:prstGeom prst="rect">
            <a:avLst/>
          </a:prstGeom>
          <a:noFill/>
        </p:spPr>
        <p:txBody>
          <a:bodyPr wrap="square" rtlCol="0">
            <a:spAutoFit/>
          </a:bodyPr>
          <a:lstStyle/>
          <a:p>
            <a:pPr marL="171450" indent="-171450">
              <a:buFont typeface="Wingdings" panose="05000000000000000000" pitchFamily="2" charset="2"/>
              <a:buChar char="Ø"/>
            </a:pP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府市の総予算の</a:t>
            </a:r>
            <a:r>
              <a:rPr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1/4</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弱が、福祉・健康医療費</a:t>
            </a:r>
            <a:endParaRPr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後期高齢者医療費は</a:t>
            </a:r>
            <a:r>
              <a:rPr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大都市の中でトップ</a:t>
            </a:r>
            <a:endParaRPr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被保険者</a:t>
            </a:r>
            <a:r>
              <a:rPr kumimoji="1"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当たり介護保険費は全国ワースト</a:t>
            </a:r>
          </a:p>
        </p:txBody>
      </p:sp>
    </p:spTree>
    <p:extLst>
      <p:ext uri="{BB962C8B-B14F-4D97-AF65-F5344CB8AC3E}">
        <p14:creationId xmlns:p14="http://schemas.microsoft.com/office/powerpoint/2010/main" val="201539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17108" y="6482962"/>
            <a:ext cx="2133600" cy="365125"/>
          </a:xfrm>
        </p:spPr>
        <p:txBody>
          <a:bodyPr/>
          <a:lstStyle/>
          <a:p>
            <a:fld id="{2788D170-ED78-4CD6-9DF7-18AA74CDFCD5}" type="slidenum">
              <a:rPr kumimoji="1" lang="ja-JP" altLang="en-US" smtClean="0"/>
              <a:pPr/>
              <a:t>25</a:t>
            </a:fld>
            <a:endParaRPr kumimoji="1" lang="ja-JP" altLang="en-US" dirty="0"/>
          </a:p>
        </p:txBody>
      </p:sp>
      <p:cxnSp>
        <p:nvCxnSpPr>
          <p:cNvPr id="10" name="直線コネクタ 9"/>
          <p:cNvCxnSpPr/>
          <p:nvPr/>
        </p:nvCxnSpPr>
        <p:spPr>
          <a:xfrm>
            <a:off x="877743" y="1308830"/>
            <a:ext cx="35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25519" y="962895"/>
            <a:ext cx="4032448" cy="338554"/>
          </a:xfrm>
          <a:prstGeom prst="rect">
            <a:avLst/>
          </a:prstGeom>
          <a:noFill/>
        </p:spPr>
        <p:txBody>
          <a:bodyPr wrap="square" rtlCol="0">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パブリックヘルス</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5274216" y="1308830"/>
            <a:ext cx="35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868144" y="962895"/>
            <a:ext cx="2310248"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行政と大学の新たな役割</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297818" y="3976928"/>
            <a:ext cx="1199909" cy="307777"/>
          </a:xfrm>
          <a:prstGeom prst="rect">
            <a:avLst/>
          </a:prstGeom>
        </p:spPr>
        <p:txBody>
          <a:bodyPr wrap="square">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行政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責任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25519" y="3032252"/>
            <a:ext cx="400110" cy="853064"/>
          </a:xfrm>
          <a:prstGeom prst="rect">
            <a:avLst/>
          </a:prstGeom>
        </p:spPr>
        <p:txBody>
          <a:bodyPr vert="eaVert"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疾病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予防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25519" y="1929499"/>
            <a:ext cx="400110" cy="875129"/>
          </a:xfrm>
          <a:prstGeom prst="rect">
            <a:avLst/>
          </a:prstGeom>
        </p:spPr>
        <p:txBody>
          <a:bodyPr vert="eaVert" wrap="square">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健康管理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762204" y="3943696"/>
            <a:ext cx="1530553" cy="461665"/>
          </a:xfrm>
          <a:prstGeom prst="rect">
            <a:avLst/>
          </a:prstGeom>
        </p:spPr>
        <p:txBody>
          <a:bodyPr wrap="square">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（個人・地域）</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の努力</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034014" y="1825659"/>
            <a:ext cx="3119897" cy="2078107"/>
          </a:xfrm>
          <a:prstGeom prst="rect">
            <a:avLst/>
          </a:prstGeom>
          <a:pattFill prst="pct20">
            <a:fgClr>
              <a:schemeClr val="bg1">
                <a:lumMod val="65000"/>
              </a:schemeClr>
            </a:fgClr>
            <a:bgClr>
              <a:schemeClr val="bg1"/>
            </a:bgClr>
          </a:patt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034013" y="2916812"/>
            <a:ext cx="1692000" cy="997080"/>
          </a:xfrm>
          <a:prstGeom prst="rect">
            <a:avLst/>
          </a:prstGeom>
          <a:pattFill prst="wdDnDiag">
            <a:fgClr>
              <a:schemeClr val="bg1">
                <a:lumMod val="75000"/>
              </a:schemeClr>
            </a:fgClr>
            <a:bgClr>
              <a:schemeClr val="bg1"/>
            </a:bgClr>
          </a:patt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a:off x="1034013" y="3918055"/>
            <a:ext cx="339276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1034013" y="1609635"/>
            <a:ext cx="0" cy="230425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1435460" y="2113692"/>
            <a:ext cx="2272444" cy="523220"/>
          </a:xfrm>
          <a:prstGeom prst="rect">
            <a:avLst/>
          </a:prstGeom>
        </p:spPr>
        <p:txBody>
          <a:bodyPr wrap="square">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今回</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「パブリックヘルス」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1091953" y="3199095"/>
            <a:ext cx="1553311" cy="461665"/>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従来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「公衆衛生」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二等辺三角形 38"/>
          <p:cNvSpPr/>
          <p:nvPr/>
        </p:nvSpPr>
        <p:spPr>
          <a:xfrm rot="5400000">
            <a:off x="2918280" y="3843965"/>
            <a:ext cx="3586112" cy="336485"/>
          </a:xfrm>
          <a:prstGeom prst="triangle">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cxnSp>
        <p:nvCxnSpPr>
          <p:cNvPr id="40" name="直線コネクタ 39"/>
          <p:cNvCxnSpPr/>
          <p:nvPr/>
        </p:nvCxnSpPr>
        <p:spPr>
          <a:xfrm>
            <a:off x="5274216" y="2060848"/>
            <a:ext cx="1602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351190" y="1643088"/>
            <a:ext cx="1495922"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新たな行政ニーズ</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7360082" y="1537628"/>
            <a:ext cx="1374094" cy="523220"/>
          </a:xfrm>
          <a:prstGeom prst="rect">
            <a:avLst/>
          </a:prstGeom>
          <a:noFill/>
        </p:spPr>
        <p:txBody>
          <a:bodyPr wrap="none" rtlCol="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新大学と行政の</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連携分野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148064" y="2219152"/>
            <a:ext cx="1944216" cy="1815882"/>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保健指導の充実</a:t>
            </a:r>
            <a:endParaRPr kumimoji="1" lang="en-US" altLang="ja-JP" sz="1200" dirty="0" smtClean="0">
              <a:latin typeface="Meiryo UI" panose="020B0604030504040204" pitchFamily="50" charset="-128"/>
              <a:ea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　予防</a:t>
            </a:r>
            <a:r>
              <a:rPr lang="ja-JP" altLang="en-US" sz="1100" dirty="0">
                <a:latin typeface="Meiryo UI" panose="020B0604030504040204" pitchFamily="50" charset="-128"/>
                <a:ea typeface="Meiryo UI" panose="020B0604030504040204" pitchFamily="50" charset="-128"/>
              </a:rPr>
              <a:t>重視</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　レセプトデータ</a:t>
            </a:r>
            <a:r>
              <a:rPr lang="ja-JP" altLang="en-US" sz="1100" dirty="0">
                <a:latin typeface="Meiryo UI" panose="020B0604030504040204" pitchFamily="50" charset="-128"/>
                <a:ea typeface="Meiryo UI" panose="020B0604030504040204" pitchFamily="50" charset="-128"/>
              </a:rPr>
              <a:t>等</a:t>
            </a:r>
            <a:r>
              <a:rPr lang="ja-JP" altLang="en-US" sz="1100" dirty="0" smtClean="0">
                <a:latin typeface="Meiryo UI" panose="020B0604030504040204" pitchFamily="50" charset="-128"/>
                <a:ea typeface="Meiryo UI" panose="020B0604030504040204" pitchFamily="50" charset="-128"/>
              </a:rPr>
              <a:t>の活用</a:t>
            </a:r>
            <a:endParaRPr lang="en-US" altLang="ja-JP" sz="11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ー　</a:t>
            </a:r>
            <a:r>
              <a:rPr kumimoji="1" lang="ja-JP" altLang="en-US" sz="1200" dirty="0" smtClean="0">
                <a:latin typeface="Meiryo UI" panose="020B0604030504040204" pitchFamily="50" charset="-128"/>
                <a:ea typeface="Meiryo UI" panose="020B0604030504040204" pitchFamily="50" charset="-128"/>
              </a:rPr>
              <a:t>リハビリ関連職種</a:t>
            </a:r>
            <a:r>
              <a:rPr kumimoji="1" lang="ja-JP" altLang="en-US" sz="1100" dirty="0" smtClean="0">
                <a:latin typeface="Meiryo UI" panose="020B0604030504040204" pitchFamily="50" charset="-128"/>
                <a:ea typeface="Meiryo UI" panose="020B0604030504040204" pitchFamily="50" charset="-128"/>
              </a:rPr>
              <a:t>（理学</a:t>
            </a:r>
            <a:endParaRPr kumimoji="1"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療法士等）</a:t>
            </a:r>
            <a:r>
              <a:rPr kumimoji="1" lang="ja-JP" altLang="en-US" sz="1200" dirty="0" smtClean="0">
                <a:latin typeface="Meiryo UI" panose="020B0604030504040204" pitchFamily="50" charset="-128"/>
                <a:ea typeface="Meiryo UI" panose="020B0604030504040204" pitchFamily="50" charset="-128"/>
              </a:rPr>
              <a:t>の質・量の充</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実</a:t>
            </a:r>
            <a:endParaRPr kumimoji="1" lang="en-US" altLang="ja-JP" sz="1200" dirty="0" smtClean="0">
              <a:latin typeface="Meiryo UI" panose="020B0604030504040204" pitchFamily="50" charset="-128"/>
              <a:ea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　指導者の育成</a:t>
            </a:r>
            <a:endParaRPr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　・　リカレント教育</a:t>
            </a:r>
            <a:endParaRPr kumimoji="1" lang="en-US" altLang="ja-JP" sz="1100" dirty="0" smtClean="0">
              <a:latin typeface="Meiryo UI" panose="020B0604030504040204" pitchFamily="50" charset="-128"/>
              <a:ea typeface="Meiryo UI" panose="020B0604030504040204" pitchFamily="50" charset="-128"/>
            </a:endParaRPr>
          </a:p>
        </p:txBody>
      </p:sp>
      <p:sp>
        <p:nvSpPr>
          <p:cNvPr id="46" name="二等辺三角形 45"/>
          <p:cNvSpPr/>
          <p:nvPr/>
        </p:nvSpPr>
        <p:spPr>
          <a:xfrm rot="10800000">
            <a:off x="5284824" y="4185111"/>
            <a:ext cx="1548000" cy="252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7" name="二等辺三角形 46"/>
          <p:cNvSpPr/>
          <p:nvPr/>
        </p:nvSpPr>
        <p:spPr>
          <a:xfrm rot="10800000">
            <a:off x="7272472" y="4185080"/>
            <a:ext cx="1548000" cy="252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5220072" y="4924325"/>
            <a:ext cx="1836000" cy="1384999"/>
          </a:xfrm>
          <a:prstGeom prst="foldedCorner">
            <a:avLst/>
          </a:prstGeom>
          <a:solidFill>
            <a:schemeClr val="bg1">
              <a:lumMod val="95000"/>
            </a:schemeClr>
          </a:solidFill>
          <a:ln>
            <a:solidFill>
              <a:schemeClr val="bg1">
                <a:lumMod val="75000"/>
              </a:schemeClr>
            </a:solidFill>
          </a:ln>
        </p:spPr>
        <p:txBody>
          <a:bodyPr wrap="square" rtlCol="0" anchor="ctr" anchorCtr="0">
            <a:noAutofit/>
          </a:bodyPr>
          <a:lstStyle/>
          <a:p>
            <a:pPr marL="285750" indent="-285750">
              <a:buFont typeface="Wingdings" panose="05000000000000000000" pitchFamily="2" charset="2"/>
              <a:buChar char="ü"/>
            </a:pPr>
            <a:r>
              <a:rPr kumimoji="1" lang="ja-JP" altLang="en-US" sz="1600" dirty="0" smtClean="0">
                <a:latin typeface="Meiryo UI" panose="020B0604030504040204" pitchFamily="50" charset="-128"/>
                <a:ea typeface="Meiryo UI" panose="020B0604030504040204" pitchFamily="50" charset="-128"/>
              </a:rPr>
              <a:t>保険者や個人、地域に</a:t>
            </a:r>
            <a:r>
              <a:rPr lang="ja-JP" altLang="en-US" sz="1600" dirty="0" smtClean="0">
                <a:latin typeface="Meiryo UI" panose="020B0604030504040204" pitchFamily="50" charset="-128"/>
                <a:ea typeface="Meiryo UI" panose="020B0604030504040204" pitchFamily="50" charset="-128"/>
              </a:rPr>
              <a:t>接する</a:t>
            </a:r>
            <a:r>
              <a:rPr lang="ja-JP" altLang="en-US" sz="1600" dirty="0">
                <a:latin typeface="Meiryo UI" panose="020B0604030504040204" pitchFamily="50" charset="-128"/>
                <a:ea typeface="Meiryo UI" panose="020B0604030504040204" pitchFamily="50" charset="-128"/>
              </a:rPr>
              <a:t>とき</a:t>
            </a:r>
            <a:r>
              <a:rPr lang="ja-JP" altLang="en-US" sz="1600" dirty="0" smtClean="0">
                <a:latin typeface="Meiryo UI" panose="020B0604030504040204" pitchFamily="50" charset="-128"/>
                <a:ea typeface="Meiryo UI" panose="020B0604030504040204" pitchFamily="50" charset="-128"/>
              </a:rPr>
              <a:t>に働きかける</a:t>
            </a:r>
            <a:endParaRPr kumimoji="1" lang="en-US" altLang="ja-JP" sz="1600" dirty="0" smtClean="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7247008" y="2060848"/>
            <a:ext cx="1602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547010" y="158836"/>
            <a:ext cx="4086476" cy="400110"/>
          </a:xfrm>
          <a:prstGeom prst="rect">
            <a:avLst/>
          </a:prstGeom>
        </p:spPr>
        <p:txBody>
          <a:bodyPr wrap="square">
            <a:spAutoFit/>
          </a:bodyPr>
          <a:lstStyle/>
          <a:p>
            <a:pPr lvl="0" algn="ct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パブリックヘルス</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スマートエイジング</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2586012" y="602818"/>
            <a:ext cx="38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107503" y="1671771"/>
            <a:ext cx="504000" cy="2278128"/>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マクロ</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パブリックヘルス</a:t>
            </a:r>
          </a:p>
        </p:txBody>
      </p:sp>
      <p:sp>
        <p:nvSpPr>
          <p:cNvPr id="50" name="テキスト ボックス 49"/>
          <p:cNvSpPr txBox="1"/>
          <p:nvPr/>
        </p:nvSpPr>
        <p:spPr>
          <a:xfrm>
            <a:off x="7156250" y="4896596"/>
            <a:ext cx="1778856" cy="1384999"/>
          </a:xfrm>
          <a:prstGeom prst="foldedCorner">
            <a:avLst/>
          </a:prstGeom>
          <a:solidFill>
            <a:schemeClr val="bg1">
              <a:lumMod val="95000"/>
            </a:schemeClr>
          </a:solidFill>
          <a:ln>
            <a:solidFill>
              <a:schemeClr val="bg1">
                <a:lumMod val="75000"/>
              </a:schemeClr>
            </a:solidFill>
          </a:ln>
        </p:spPr>
        <p:txBody>
          <a:bodyPr wrap="square" rtlCol="0" anchor="ctr" anchorCtr="0">
            <a:noAutofit/>
          </a:bodyPr>
          <a:lstStyle/>
          <a:p>
            <a:pPr marL="285750" indent="-285750">
              <a:buFont typeface="Wingdings" panose="05000000000000000000" pitchFamily="2" charset="2"/>
              <a:buChar char="ü"/>
            </a:pP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600" dirty="0" smtClean="0">
                <a:latin typeface="Meiryo UI" panose="020B0604030504040204" pitchFamily="50" charset="-128"/>
                <a:ea typeface="Meiryo UI" panose="020B0604030504040204" pitchFamily="50" charset="-128"/>
              </a:rPr>
              <a:t>教育に留まらず、実務ニーズに即したサービス／プログラム</a:t>
            </a:r>
            <a:endParaRPr kumimoji="1" lang="en-US" altLang="ja-JP" sz="1600" dirty="0" smtClean="0">
              <a:latin typeface="Meiryo UI" panose="020B0604030504040204" pitchFamily="50" charset="-128"/>
              <a:ea typeface="Meiryo UI" panose="020B0604030504040204" pitchFamily="50" charset="-128"/>
            </a:endParaRPr>
          </a:p>
        </p:txBody>
      </p:sp>
      <p:sp>
        <p:nvSpPr>
          <p:cNvPr id="51" name="角丸四角形 50"/>
          <p:cNvSpPr/>
          <p:nvPr/>
        </p:nvSpPr>
        <p:spPr>
          <a:xfrm>
            <a:off x="121572" y="4535248"/>
            <a:ext cx="504000" cy="1774076"/>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ミクロ</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スマートエイジング</a:t>
            </a:r>
            <a:endPar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782564" y="102564"/>
            <a:ext cx="2268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a:t>
            </a:r>
          </a:p>
        </p:txBody>
      </p:sp>
      <p:sp>
        <p:nvSpPr>
          <p:cNvPr id="52" name="角丸四角形 51"/>
          <p:cNvSpPr/>
          <p:nvPr/>
        </p:nvSpPr>
        <p:spPr>
          <a:xfrm>
            <a:off x="6709340" y="73500"/>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899592" y="4509120"/>
            <a:ext cx="1759948" cy="180017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平均寿命</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の延伸</a:t>
            </a:r>
            <a:endParaRPr kumimoji="1" lang="en-US" altLang="ja-JP"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・良質な医療提供</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・保険制度によ</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給付</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2726468" y="4509151"/>
            <a:ext cx="1629508" cy="180017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健康寿命の延伸</a:t>
            </a:r>
            <a:endParaRPr lang="en-US" altLang="ja-JP"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・健康意識の高揚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の追求</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7164288" y="2170951"/>
            <a:ext cx="1656184" cy="184665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ー　ヘルスデータの分析</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による医療戦略立案</a:t>
            </a:r>
            <a:endParaRPr lang="en-US" altLang="ja-JP" sz="1200" dirty="0" smtClean="0">
              <a:latin typeface="Meiryo UI" panose="020B0604030504040204" pitchFamily="50" charset="-128"/>
              <a:ea typeface="Meiryo UI" panose="020B0604030504040204" pitchFamily="50" charset="-128"/>
            </a:endParaRPr>
          </a:p>
          <a:p>
            <a:endParaRPr kumimoji="1" lang="en-US" altLang="ja-JP" sz="9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市町村との連携に</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よる保健師育成プロ</a:t>
            </a:r>
            <a:endParaRPr kumimoji="1"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グラム</a:t>
            </a:r>
            <a:endParaRPr kumimoji="1" lang="en-US" altLang="ja-JP" sz="1200" dirty="0" smtClean="0">
              <a:latin typeface="Meiryo UI" panose="020B0604030504040204" pitchFamily="50" charset="-128"/>
              <a:ea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endParaRPr>
          </a:p>
          <a:p>
            <a:pPr marL="182563" indent="-182563"/>
            <a:r>
              <a:rPr lang="ja-JP" altLang="en-US" sz="1200" dirty="0" smtClean="0">
                <a:latin typeface="Meiryo UI" panose="020B0604030504040204" pitchFamily="50" charset="-128"/>
                <a:ea typeface="Meiryo UI" panose="020B0604030504040204" pitchFamily="50" charset="-128"/>
              </a:rPr>
              <a:t>－　リハビリ関連職種の指導者育成プログラムの開発と実施</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564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835696" y="763344"/>
            <a:ext cx="51134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54372" y="347058"/>
            <a:ext cx="4892686" cy="400110"/>
          </a:xfrm>
          <a:prstGeom prst="rect">
            <a:avLst/>
          </a:prstGeom>
        </p:spPr>
        <p:txBody>
          <a:bodyPr wrap="none">
            <a:spAutoFit/>
          </a:bodyPr>
          <a:lstStyle/>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パブリックヘルス</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分野</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の行政貢献（人材面）　</a:t>
            </a:r>
            <a:endParaRPr lang="ja-JP" altLang="en-US" sz="2000"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98222229"/>
              </p:ext>
            </p:extLst>
          </p:nvPr>
        </p:nvGraphicFramePr>
        <p:xfrm>
          <a:off x="539924" y="1440912"/>
          <a:ext cx="8254082" cy="4808220"/>
        </p:xfrm>
        <a:graphic>
          <a:graphicData uri="http://schemas.openxmlformats.org/drawingml/2006/table">
            <a:tbl>
              <a:tblPr firstRow="1" bandRow="1">
                <a:tableStyleId>{5940675A-B579-460E-94D1-54222C63F5DA}</a:tableStyleId>
              </a:tblPr>
              <a:tblGrid>
                <a:gridCol w="222826"/>
                <a:gridCol w="774442"/>
                <a:gridCol w="921068"/>
                <a:gridCol w="1159193"/>
                <a:gridCol w="929005"/>
                <a:gridCol w="929005"/>
                <a:gridCol w="1295718"/>
                <a:gridCol w="2022825"/>
              </a:tblGrid>
              <a:tr h="179690">
                <a:tc rowSpan="2" gridSpan="2">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solidFill>
                  </a:tcPr>
                </a:tc>
                <a:tc rowSpan="2"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row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府大・市大</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row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養成人数／年</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grid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府市大学養成のシェア</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h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row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主な就職先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rowSpan="2">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都市シンクタンク機能への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貢献可能性</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r>
              <a:tr h="179690">
                <a:tc gridSpan="2" v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solidFill>
                  </a:tcPr>
                </a:tc>
                <a:tc hMerge="1" vMerge="1">
                  <a:txBody>
                    <a:bodyPr/>
                    <a:lstStyle/>
                    <a:p>
                      <a:endParaRPr kumimoji="1" lang="ja-JP" altLang="en-US"/>
                    </a:p>
                  </a:txBody>
                  <a:tcPr/>
                </a:tc>
                <a:tc v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v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全国合格者</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大阪府在勤</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v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v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r>
              <a:tr h="251566">
                <a:tc rowSpan="2">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mpd="sng">
                      <a:noFill/>
                    </a:lnR>
                    <a:solidFill>
                      <a:schemeClr val="accent6">
                        <a:lumMod val="20000"/>
                        <a:lumOff val="80000"/>
                      </a:schemeClr>
                    </a:solidFill>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solidFill>
                      <a:schemeClr val="accent6">
                        <a:lumMod val="20000"/>
                        <a:lumOff val="80000"/>
                      </a:schemeClr>
                    </a:solidFill>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両大学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病院・診療所</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社会福祉施設</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介護保険施設　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2">
                  <a:txBody>
                    <a:bodyPr/>
                    <a:lstStyle/>
                    <a:p>
                      <a:pPr marL="171450" indent="-171450">
                        <a:buFont typeface="Wingdings" panose="05000000000000000000" pitchFamily="2" charset="2"/>
                        <a:buChar char="Ø"/>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公立病院での活躍が期待される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CNS</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を始めとする高度人材を率先して養成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79690">
                <a:tc v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ＣＮＳ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vMerge="1">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31256">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両大学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118</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自治体（保健所）</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病院・診療書</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介護保険施設</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社会福祉施設　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Wingdings" panose="05000000000000000000" pitchFamily="2" charset="2"/>
                        <a:buChar char="Ø"/>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自治体と連携して統括保健師などの高度人材を養成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36592">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作業療法士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0.6%</a:t>
                      </a:r>
                    </a:p>
                  </a:txBody>
                  <a:tcPr anchor="ctr">
                    <a:lnB w="12700" cap="flat" cmpd="sng" algn="ctr">
                      <a:solidFill>
                        <a:schemeClr val="tx1"/>
                      </a:solidFill>
                      <a:prstDash val="dash"/>
                      <a:round/>
                      <a:headEnd type="none" w="med" len="med"/>
                      <a:tailEnd type="none" w="med" len="med"/>
                    </a:lnB>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anchor="ctr">
                    <a:lnB w="12700" cap="flat" cmpd="sng" algn="ctr">
                      <a:solidFill>
                        <a:schemeClr val="tx1"/>
                      </a:solidFill>
                      <a:prstDash val="dash"/>
                      <a:round/>
                      <a:headEnd type="none" w="med" len="med"/>
                      <a:tailEnd type="none" w="med" len="med"/>
                    </a:lnB>
                  </a:tcPr>
                </a:tc>
                <a:tc rowSpan="2">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リハビリ機関</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特別支援学校</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社会福祉施設　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rowSpan="4">
                  <a:txBody>
                    <a:bodyPr/>
                    <a:lstStyle/>
                    <a:p>
                      <a:pPr marL="171450" indent="-171450">
                        <a:buFont typeface="Wingdings" panose="05000000000000000000" pitchFamily="2" charset="2"/>
                        <a:buChar char="Ø"/>
                      </a:pP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r>
              <a:tr h="360909">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理学療法士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solidFill>
                      <a:schemeClr val="accent6">
                        <a:lumMod val="20000"/>
                        <a:lumOff val="80000"/>
                      </a:schemeClr>
                    </a:solidFill>
                  </a:tcPr>
                </a:tc>
                <a:tc hMerge="1">
                  <a:txBody>
                    <a:bodyPr/>
                    <a:lstStyle/>
                    <a:p>
                      <a:endParaRPr kumimoji="1" lang="ja-JP" altLang="en-US"/>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tcPr>
                </a:tc>
                <a:tc vMerge="1">
                  <a:txBody>
                    <a:bodyPr/>
                    <a:lstStyle/>
                    <a:p>
                      <a:endParaRPr kumimoji="1" lang="ja-JP" altLang="en-US"/>
                    </a:p>
                  </a:txBody>
                  <a:tcPr/>
                </a:tc>
                <a:tc vMerge="1">
                  <a:txBody>
                    <a:bodyPr/>
                    <a:lstStyle/>
                    <a:p>
                      <a:pPr marL="171450" indent="-171450">
                        <a:buFont typeface="Wingdings" panose="05000000000000000000" pitchFamily="2" charset="2"/>
                        <a:buChar char="Ø"/>
                      </a:pPr>
                      <a:endParaRPr kumimoji="1" lang="ja-JP" altLang="en-US" sz="1200" dirty="0"/>
                    </a:p>
                  </a:txBody>
                  <a:tcPr anchor="ctr">
                    <a:lnT w="12700" cap="flat" cmpd="sng" algn="ctr">
                      <a:solidFill>
                        <a:schemeClr val="tx1"/>
                      </a:solidFill>
                      <a:prstDash val="dash"/>
                      <a:round/>
                      <a:headEnd type="none" w="med" len="med"/>
                      <a:tailEnd type="none" w="med" len="med"/>
                    </a:lnT>
                  </a:tcPr>
                </a:tc>
              </a:tr>
              <a:tr h="431256">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社会福祉士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20000"/>
                        <a:lumOff val="80000"/>
                      </a:schemeClr>
                    </a:solidFill>
                  </a:tcPr>
                </a:tc>
                <a:tc hMerge="1">
                  <a:txBody>
                    <a:bodyPr/>
                    <a:lstStyle/>
                    <a:p>
                      <a:endParaRPr kumimoji="1" lang="ja-JP" altLang="en-US"/>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両大学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自治体・学校</a:t>
                      </a: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社会福祉法人</a:t>
                      </a: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生命保険会社</a:t>
                      </a:r>
                    </a:p>
                    <a:p>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JICA</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p>
                  </a:txBody>
                  <a:tcPr anchor="ctr"/>
                </a:tc>
                <a:tc vMerge="1">
                  <a:txBody>
                    <a:bodyPr/>
                    <a:lstStyle/>
                    <a:p>
                      <a:pPr marL="171450" indent="-171450">
                        <a:buFont typeface="Wingdings" panose="05000000000000000000" pitchFamily="2" charset="2"/>
                        <a:buChar char="Ø"/>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31256">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管理栄養士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両大学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0.9%</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学校・保育園</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食品会社</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　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vMerge="1">
                  <a:txBody>
                    <a:bodyPr/>
                    <a:lstStyle/>
                    <a:p>
                      <a:pPr marL="171450" indent="-171450">
                        <a:buFont typeface="Wingdings" panose="05000000000000000000" pitchFamily="2" charset="2"/>
                        <a:buChar char="Ø"/>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r>
              <a:tr h="269535">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solidFill>
                      <a:schemeClr val="accent6">
                        <a:lumMod val="20000"/>
                        <a:lumOff val="80000"/>
                      </a:schemeClr>
                    </a:solidFill>
                  </a:tcPr>
                </a:tc>
                <a:tc hMerge="1">
                  <a:txBody>
                    <a:bodyPr/>
                    <a:lstStyle/>
                    <a:p>
                      <a:endParaRPr kumimoji="1" lang="ja-JP" altLang="en-US"/>
                    </a:p>
                  </a:txBody>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病院・診療所</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　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71450" indent="-171450">
                        <a:buFont typeface="Wingdings" panose="05000000000000000000" pitchFamily="2" charset="2"/>
                        <a:buChar char="Ø"/>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保健所や公立病院、研究所との共同研究で貢献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r>
            </a:tbl>
          </a:graphicData>
        </a:graphic>
      </p:graphicFrame>
      <p:sp>
        <p:nvSpPr>
          <p:cNvPr id="3" name="テキスト ボックス 2"/>
          <p:cNvSpPr txBox="1"/>
          <p:nvPr/>
        </p:nvSpPr>
        <p:spPr>
          <a:xfrm>
            <a:off x="539924" y="2073556"/>
            <a:ext cx="646331"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看護師</a:t>
            </a:r>
          </a:p>
        </p:txBody>
      </p:sp>
      <p:sp>
        <p:nvSpPr>
          <p:cNvPr id="7" name="テキスト ボックス 6"/>
          <p:cNvSpPr txBox="1"/>
          <p:nvPr/>
        </p:nvSpPr>
        <p:spPr>
          <a:xfrm>
            <a:off x="487487" y="6265448"/>
            <a:ext cx="8536311" cy="577081"/>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注）養成人数欄は、</a:t>
            </a:r>
            <a:r>
              <a:rPr lang="ja-JP" altLang="en-US" sz="1050" dirty="0" smtClean="0">
                <a:latin typeface="Meiryo UI" panose="020B0604030504040204" pitchFamily="50" charset="-128"/>
                <a:ea typeface="Meiryo UI" panose="020B0604030504040204" pitchFamily="50" charset="-128"/>
              </a:rPr>
              <a:t>両大学における国家</a:t>
            </a:r>
            <a:r>
              <a:rPr lang="ja-JP" altLang="en-US" sz="1050" dirty="0">
                <a:latin typeface="Meiryo UI" panose="020B0604030504040204" pitchFamily="50" charset="-128"/>
                <a:ea typeface="Meiryo UI" panose="020B0604030504040204" pitchFamily="50" charset="-128"/>
              </a:rPr>
              <a:t>資格</a:t>
            </a:r>
            <a:r>
              <a:rPr lang="ja-JP" altLang="en-US" sz="1050" dirty="0" smtClean="0">
                <a:latin typeface="Meiryo UI" panose="020B0604030504040204" pitchFamily="50" charset="-128"/>
                <a:ea typeface="Meiryo UI" panose="020B0604030504040204" pitchFamily="50" charset="-128"/>
              </a:rPr>
              <a:t>合格者数の</a:t>
            </a:r>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ヵ年平均（</a:t>
            </a:r>
            <a:r>
              <a:rPr lang="en-US" altLang="ja-JP" sz="1050" dirty="0" smtClean="0">
                <a:latin typeface="Meiryo UI" panose="020B0604030504040204" pitchFamily="50" charset="-128"/>
                <a:ea typeface="Meiryo UI" panose="020B0604030504040204" pitchFamily="50" charset="-128"/>
              </a:rPr>
              <a:t>2012</a:t>
            </a:r>
            <a:r>
              <a:rPr kumimoji="1"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2014</a:t>
            </a:r>
            <a:r>
              <a:rPr kumimoji="1" lang="ja-JP" altLang="en-US" sz="1050" dirty="0" smtClean="0">
                <a:latin typeface="Meiryo UI" panose="020B0604030504040204" pitchFamily="50" charset="-128"/>
                <a:ea typeface="Meiryo UI" panose="020B0604030504040204" pitchFamily="50" charset="-128"/>
              </a:rPr>
              <a:t>年度）</a:t>
            </a:r>
            <a:r>
              <a:rPr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ただし、ＣＮＳ養成人数は</a:t>
            </a:r>
            <a:r>
              <a:rPr kumimoji="1" lang="en-US" altLang="ja-JP" sz="1050" dirty="0" smtClean="0">
                <a:latin typeface="Meiryo UI" panose="020B0604030504040204" pitchFamily="50" charset="-128"/>
                <a:ea typeface="Meiryo UI" panose="020B0604030504040204" pitchFamily="50" charset="-128"/>
              </a:rPr>
              <a:t>15</a:t>
            </a:r>
            <a:r>
              <a:rPr kumimoji="1" lang="ja-JP" altLang="en-US" sz="1050" dirty="0" smtClean="0">
                <a:latin typeface="Meiryo UI" panose="020B0604030504040204" pitchFamily="50" charset="-128"/>
                <a:ea typeface="Meiryo UI" panose="020B0604030504040204" pitchFamily="50" charset="-128"/>
              </a:rPr>
              <a:t>年間の平均</a:t>
            </a:r>
            <a:r>
              <a:rPr kumimoji="1" lang="en-US" altLang="ja-JP" sz="1050" dirty="0" smtClean="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養成のシェア欄は、「全国合格者」欄は</a:t>
            </a:r>
            <a:r>
              <a:rPr lang="en-US" altLang="ja-JP" sz="1050" dirty="0" smtClean="0">
                <a:latin typeface="Meiryo UI" panose="020B0604030504040204" pitchFamily="50" charset="-128"/>
                <a:ea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rPr>
              <a:t>年度国家試験の全国合格者に対する、「大阪府在勤」欄は、直近統計数値（</a:t>
            </a:r>
            <a:r>
              <a:rPr lang="en-US" altLang="ja-JP" sz="1050" dirty="0" smtClean="0">
                <a:latin typeface="Meiryo UI" panose="020B0604030504040204" pitchFamily="50" charset="-128"/>
                <a:ea typeface="Meiryo UI" panose="020B0604030504040204" pitchFamily="50" charset="-128"/>
              </a:rPr>
              <a:t>2012</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rPr>
              <a:t>年）現在の</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就業者数に対する、それぞれ両大学の上記養成人数のシェア。ただし、</a:t>
            </a:r>
            <a:r>
              <a:rPr lang="en-US" altLang="ja-JP" sz="1050" dirty="0" smtClean="0">
                <a:latin typeface="Meiryo UI" panose="020B0604030504040204" pitchFamily="50" charset="-128"/>
                <a:ea typeface="Meiryo UI" panose="020B0604030504040204" pitchFamily="50" charset="-128"/>
              </a:rPr>
              <a:t>CNS</a:t>
            </a:r>
            <a:r>
              <a:rPr lang="ja-JP" altLang="en-US" sz="1050" dirty="0" smtClean="0">
                <a:latin typeface="Meiryo UI" panose="020B0604030504040204" pitchFamily="50" charset="-128"/>
                <a:ea typeface="Meiryo UI" panose="020B0604030504040204" pitchFamily="50" charset="-128"/>
              </a:rPr>
              <a:t>の「全国合格者」欄は、全国の総数に占める府大出身者のシェア</a:t>
            </a:r>
            <a:r>
              <a:rPr lang="en-US" altLang="ja-JP" sz="1050" dirty="0" smtClean="0">
                <a:latin typeface="Meiryo UI" panose="020B0604030504040204" pitchFamily="50" charset="-128"/>
                <a:ea typeface="Meiryo UI" panose="020B0604030504040204" pitchFamily="50" charset="-128"/>
              </a:rPr>
              <a:t>**</a:t>
            </a:r>
          </a:p>
        </p:txBody>
      </p:sp>
      <p:sp>
        <p:nvSpPr>
          <p:cNvPr id="2" name="テキスト ボックス 1"/>
          <p:cNvSpPr txBox="1"/>
          <p:nvPr/>
        </p:nvSpPr>
        <p:spPr>
          <a:xfrm>
            <a:off x="1157727" y="879904"/>
            <a:ext cx="6341801" cy="52322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rPr>
              <a:t>府大と市大は、パブリックヘルスを担う専門家を一定規模で養成／供給している。</a:t>
            </a:r>
            <a:endParaRPr kumimoji="1"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今後は行政と連携して、大阪・関西の健康増進に寄与する仕組みをつくっていく。</a:t>
            </a:r>
            <a:endParaRPr kumimoji="1" lang="ja-JP" altLang="en-US" sz="1400" dirty="0" smtClean="0">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pPr/>
              <a:t>26</a:t>
            </a:fld>
            <a:endParaRPr kumimoji="1" lang="ja-JP" altLang="en-US"/>
          </a:p>
        </p:txBody>
      </p:sp>
      <p:sp>
        <p:nvSpPr>
          <p:cNvPr id="11" name="右中かっこ 10"/>
          <p:cNvSpPr/>
          <p:nvPr/>
        </p:nvSpPr>
        <p:spPr>
          <a:xfrm>
            <a:off x="6848492" y="3587084"/>
            <a:ext cx="155448" cy="205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7078212" y="4463893"/>
            <a:ext cx="1742260"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教育者の育成に貢献</a:t>
            </a:r>
          </a:p>
        </p:txBody>
      </p:sp>
      <p:sp>
        <p:nvSpPr>
          <p:cNvPr id="13" name="正方形/長方形 12"/>
          <p:cNvSpPr/>
          <p:nvPr/>
        </p:nvSpPr>
        <p:spPr>
          <a:xfrm>
            <a:off x="6810700" y="88496"/>
            <a:ext cx="2268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a:t>
            </a:r>
          </a:p>
        </p:txBody>
      </p:sp>
      <p:sp>
        <p:nvSpPr>
          <p:cNvPr id="14" name="角丸四角形 13"/>
          <p:cNvSpPr/>
          <p:nvPr/>
        </p:nvSpPr>
        <p:spPr>
          <a:xfrm>
            <a:off x="673747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777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51" t="29453" r="23794" b="12062"/>
          <a:stretch/>
        </p:blipFill>
        <p:spPr bwMode="auto">
          <a:xfrm>
            <a:off x="107503" y="1091604"/>
            <a:ext cx="410660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835" t="26973" r="29133" b="15034"/>
          <a:stretch/>
        </p:blipFill>
        <p:spPr bwMode="auto">
          <a:xfrm>
            <a:off x="35496" y="4747682"/>
            <a:ext cx="2039604" cy="148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スライド番号プレースホルダー 1"/>
          <p:cNvSpPr>
            <a:spLocks noGrp="1"/>
          </p:cNvSpPr>
          <p:nvPr>
            <p:ph type="sldNum" sz="quarter" idx="12"/>
          </p:nvPr>
        </p:nvSpPr>
        <p:spPr>
          <a:xfrm>
            <a:off x="6988972" y="6534327"/>
            <a:ext cx="2133600" cy="365125"/>
          </a:xfrm>
        </p:spPr>
        <p:txBody>
          <a:bodyPr/>
          <a:lstStyle/>
          <a:p>
            <a:fld id="{7853CF83-2CA7-468D-933C-9DDBEAA5E899}" type="slidenum">
              <a:rPr kumimoji="1" lang="ja-JP" altLang="en-US" smtClean="0"/>
              <a:pPr/>
              <a:t>27</a:t>
            </a:fld>
            <a:endParaRPr kumimoji="1" lang="ja-JP" altLang="en-US"/>
          </a:p>
        </p:txBody>
      </p:sp>
      <p:sp>
        <p:nvSpPr>
          <p:cNvPr id="3" name="テキスト ボックス 2"/>
          <p:cNvSpPr txBox="1"/>
          <p:nvPr/>
        </p:nvSpPr>
        <p:spPr>
          <a:xfrm>
            <a:off x="-17440" y="4015796"/>
            <a:ext cx="2734636" cy="600164"/>
          </a:xfrm>
          <a:prstGeom prst="rect">
            <a:avLst/>
          </a:prstGeom>
          <a:noFill/>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先行事例</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①＞</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p"/>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森之宮地域スマートエイジング・シティ</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（構成員）</a:t>
            </a:r>
            <a:r>
              <a:rPr lang="zh-CN" altLang="en-US" sz="1050" dirty="0" smtClean="0">
                <a:latin typeface="Meiryo UI" panose="020B0604030504040204" pitchFamily="50" charset="-128"/>
                <a:ea typeface="Meiryo UI" panose="020B0604030504040204" pitchFamily="50" charset="-128"/>
                <a:cs typeface="Meiryo UI" panose="020B0604030504040204" pitchFamily="50" charset="-128"/>
              </a:rPr>
              <a:t>地域病医</a:t>
            </a:r>
            <a:r>
              <a:rPr lang="zh-CN" altLang="en-US" sz="1050" dirty="0">
                <a:latin typeface="Meiryo UI" panose="020B0604030504040204" pitchFamily="50" charset="-128"/>
                <a:ea typeface="Meiryo UI" panose="020B0604030504040204" pitchFamily="50" charset="-128"/>
                <a:cs typeface="Meiryo UI" panose="020B0604030504040204" pitchFamily="50" charset="-128"/>
              </a:rPr>
              <a:t>／ＵＲ／</a:t>
            </a:r>
            <a:r>
              <a:rPr lang="zh-CN" altLang="en-US" sz="1050" dirty="0" smtClean="0">
                <a:latin typeface="Meiryo UI" panose="020B0604030504040204" pitchFamily="50" charset="-128"/>
                <a:ea typeface="Meiryo UI" panose="020B0604030504040204" pitchFamily="50" charset="-128"/>
                <a:cs typeface="Meiryo UI" panose="020B0604030504040204" pitchFamily="50" charset="-128"/>
              </a:rPr>
              <a:t>城東区</a:t>
            </a:r>
            <a:endParaRPr lang="zh-CN"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211472" y="4015796"/>
            <a:ext cx="2592288" cy="769441"/>
          </a:xfrm>
          <a:prstGeom prst="rect">
            <a:avLst/>
          </a:prstGeom>
          <a:noFill/>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先行事例</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p"/>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南花台スマートエイジング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っく</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南花台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（構成員）河内長野／企業／関西大学</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6241" t="31265" r="59962" b="24168"/>
          <a:stretch/>
        </p:blipFill>
        <p:spPr bwMode="auto">
          <a:xfrm>
            <a:off x="2355488" y="4812020"/>
            <a:ext cx="1872208" cy="197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4572000" y="4015796"/>
            <a:ext cx="2970584" cy="761747"/>
          </a:xfrm>
          <a:prstGeom prst="rect">
            <a:avLst/>
          </a:prstGeom>
          <a:noFill/>
        </p:spPr>
        <p:txBody>
          <a:bodyPr wrap="square"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先行事例③</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p"/>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上新庄・淡路地区スマートエイジング</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・シティ</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err="1" smtClean="0">
                <a:latin typeface="Meiryo UI" panose="020B0604030504040204" pitchFamily="50" charset="-128"/>
                <a:ea typeface="Meiryo UI" panose="020B0604030504040204" pitchFamily="50" charset="-128"/>
                <a:cs typeface="Meiryo UI" panose="020B0604030504040204" pitchFamily="50" charset="-128"/>
              </a:rPr>
              <a:t>よど</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まちステーション」</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（構成員）</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地域病院／ＮＰＯ／大阪府</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897" t="17741" r="21861" b="14218"/>
          <a:stretch/>
        </p:blipFill>
        <p:spPr bwMode="auto">
          <a:xfrm>
            <a:off x="4731752" y="5026654"/>
            <a:ext cx="2078948" cy="143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2211472" y="3945456"/>
            <a:ext cx="0" cy="2844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587736" y="3931696"/>
            <a:ext cx="0" cy="2844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211960" y="1061800"/>
            <a:ext cx="4804520" cy="1600438"/>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スマートエイジング・シティの具体化向けて</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具体化に向けた視点＞</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①　「健康寿命の延伸」と「ＱＯＬの向上」を最重要目標とする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②　地域特性を分析し、重点的に取り組むセグメントを決定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③　地域資源を把握し、協力・推進体制を構築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④　セグメントに応じた事業メニューを検討</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⑤　実現可能性とコストパフォーマンスを加味し、事業化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⑥　これらを、まちづくり全体の中に取り込み、施策形成する。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二等辺三角形 23"/>
          <p:cNvSpPr/>
          <p:nvPr/>
        </p:nvSpPr>
        <p:spPr>
          <a:xfrm rot="10800000">
            <a:off x="5516961" y="2692042"/>
            <a:ext cx="2007367" cy="265787"/>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7" name="メモ 16"/>
          <p:cNvSpPr/>
          <p:nvPr/>
        </p:nvSpPr>
        <p:spPr>
          <a:xfrm>
            <a:off x="5547258" y="3107829"/>
            <a:ext cx="1977069" cy="360040"/>
          </a:xfrm>
          <a:prstGeom prst="foldedCorner">
            <a:avLst>
              <a:gd name="adj" fmla="val 27700"/>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5651954" y="3129315"/>
            <a:ext cx="1728358"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最適解を見出す努力</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p:nvPr/>
        </p:nvCxnSpPr>
        <p:spPr>
          <a:xfrm>
            <a:off x="193580" y="3885848"/>
            <a:ext cx="883696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959856" y="1008864"/>
            <a:ext cx="51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797552" y="571360"/>
            <a:ext cx="5472608" cy="400110"/>
          </a:xfrm>
          <a:prstGeom prst="rect">
            <a:avLst/>
          </a:prstGeom>
        </p:spPr>
        <p:txBody>
          <a:bodyPr wrap="square">
            <a:spAutoFit/>
          </a:bodyPr>
          <a:lstStyle/>
          <a:p>
            <a:pPr lvl="0"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スマートエイジング・シティ（大阪等の取り組み）</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07504" y="3527477"/>
            <a:ext cx="8315851" cy="261610"/>
          </a:xfrm>
          <a:prstGeom prst="rect">
            <a:avLst/>
          </a:prstGeom>
        </p:spPr>
        <p:txBody>
          <a:bodyPr wrap="square">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市医療戦略会議提言</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月）」に示された７つの具体的戦略の１つ「スマートエイジング・シティ」の具体化に向けた取組み</a:t>
            </a:r>
          </a:p>
        </p:txBody>
      </p:sp>
      <p:sp>
        <p:nvSpPr>
          <p:cNvPr id="25" name="正方形/長方形 24"/>
          <p:cNvSpPr/>
          <p:nvPr/>
        </p:nvSpPr>
        <p:spPr>
          <a:xfrm>
            <a:off x="6810700" y="88496"/>
            <a:ext cx="2268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a:t>
            </a:r>
          </a:p>
        </p:txBody>
      </p:sp>
      <p:sp>
        <p:nvSpPr>
          <p:cNvPr id="26" name="角丸四角形 25"/>
          <p:cNvSpPr/>
          <p:nvPr/>
        </p:nvSpPr>
        <p:spPr>
          <a:xfrm>
            <a:off x="673747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p:cNvPicPr>
            <a:picLocks noChangeAspect="1"/>
          </p:cNvPicPr>
          <p:nvPr/>
        </p:nvPicPr>
        <p:blipFill rotWithShape="1">
          <a:blip r:embed="rId6"/>
          <a:srcRect l="12455" t="18846" r="11603" b="13655"/>
          <a:stretch/>
        </p:blipFill>
        <p:spPr>
          <a:xfrm>
            <a:off x="7074867" y="4869160"/>
            <a:ext cx="1961629" cy="1432650"/>
          </a:xfrm>
          <a:prstGeom prst="rect">
            <a:avLst/>
          </a:prstGeom>
        </p:spPr>
      </p:pic>
      <p:cxnSp>
        <p:nvCxnSpPr>
          <p:cNvPr id="30" name="直線コネクタ 29"/>
          <p:cNvCxnSpPr/>
          <p:nvPr/>
        </p:nvCxnSpPr>
        <p:spPr>
          <a:xfrm>
            <a:off x="6877924" y="3903580"/>
            <a:ext cx="0" cy="2844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848120" y="4003933"/>
            <a:ext cx="2592288" cy="584775"/>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＜他府県の</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先行事例④</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p"/>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呉市糖尿病性腎症等重症化予防事業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（構成員）呉市／広島大学／住民</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6161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1298378"/>
            <a:ext cx="4320480" cy="5412496"/>
          </a:xfrm>
          <a:prstGeom prst="roundRect">
            <a:avLst>
              <a:gd name="adj" fmla="val 8853"/>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018191" y="975918"/>
            <a:ext cx="53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051720" y="566550"/>
            <a:ext cx="5472608" cy="400110"/>
          </a:xfrm>
          <a:prstGeom prst="rect">
            <a:avLst/>
          </a:prstGeom>
        </p:spPr>
        <p:txBody>
          <a:bodyPr wrap="square">
            <a:spAutoFit/>
          </a:bodyPr>
          <a:lstStyle/>
          <a:p>
            <a:pPr lvl="0" algn="ct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スマートエイジング（府大と市大の取り組み）</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descr="C:\Users\i5627738\Desktop\img_grand_de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0256" y="4853424"/>
            <a:ext cx="2448272" cy="179069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414" y="5125236"/>
            <a:ext cx="2244757" cy="149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539552" y="1124744"/>
            <a:ext cx="3637534" cy="307777"/>
          </a:xfrm>
          <a:prstGeom prst="rect">
            <a:avLst/>
          </a:prstGeom>
          <a:solidFill>
            <a:schemeClr val="bg1"/>
          </a:solidFill>
          <a:ln>
            <a:solidFill>
              <a:schemeClr val="bg1">
                <a:lumMod val="75000"/>
              </a:schemeClr>
            </a:solidFill>
          </a:ln>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泉北ほっとけないネットワークプロジェクト（市大）</a:t>
            </a:r>
          </a:p>
        </p:txBody>
      </p:sp>
      <p:sp>
        <p:nvSpPr>
          <p:cNvPr id="3" name="正方形/長方形 2"/>
          <p:cNvSpPr/>
          <p:nvPr/>
        </p:nvSpPr>
        <p:spPr>
          <a:xfrm>
            <a:off x="505704" y="1542724"/>
            <a:ext cx="3648315" cy="3308598"/>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＜推進協議会構成員＞</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大阪市立大学（大学院　居住環境学講座）</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大阪府立大学（総合リハビリテーション学科）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地元</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自治体（大阪府／堺市）</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地元自治連合会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地元ＮＰＯ団体</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＜事業概要＞</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による配食サービスや</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者によるレストラン運営、ボランティアによる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菜園など</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、多様な住民が主体的に参加し、生きがいが感じられる体制を整える。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近隣</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センターの空き店舗を活用して地域共用施設と</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時間支援センターを用意し、配食と見守り・緊急通報の連携、鍵の共有管理、地域情報の一括配信など情報共有・活動連携を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＜特徴＞</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日本都市住宅学会賞・業績賞を受賞（</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国交省高齢者等居住安定化推進事業に採択</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902236" y="1547042"/>
            <a:ext cx="4018380" cy="3300904"/>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＜研究所の組織体制＞</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世紀科学研究機構（第１群）の研究所に位置づけ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（所長）人間社会システム科学研究科教授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（研究員）</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府大教授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看護系、総合リハビリテーション系、緑地環境系、</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獣医系、航空宇宙海洋学系、戦略的研究部門</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企業</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㈱りそな銀行、㈱ＰＡＬ、㈲エムズ、㈱</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infix</a:t>
            </a: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studio-L</a:t>
            </a: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堺市議会事務局長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＜研究所の目的＞</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　福祉と医療、教育の融合のあり方</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　子育て世代と高齢者世代の融合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新たな市場としての高齢者コミュニティ・集合住宅の可能性の考察</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老朽化集合住宅の再生</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栄養学、公衆衛生学を活かした事業モデルの創造</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ソフト（高齢者を中心とする団地住民）とハード（団地躯体）の</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資源化を通じた新しいビジネス</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高齢者就労機会の創出</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700280" y="1278632"/>
            <a:ext cx="4320480" cy="5412496"/>
          </a:xfrm>
          <a:prstGeom prst="roundRect">
            <a:avLst>
              <a:gd name="adj" fmla="val 8853"/>
            </a:avLst>
          </a:prstGeom>
          <a:no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5592593" y="1144490"/>
            <a:ext cx="2723823" cy="307777"/>
          </a:xfrm>
          <a:prstGeom prst="rect">
            <a:avLst/>
          </a:prstGeom>
          <a:solidFill>
            <a:schemeClr val="bg1"/>
          </a:solidFill>
          <a:ln>
            <a:solidFill>
              <a:schemeClr val="bg1">
                <a:lumMod val="75000"/>
              </a:schemeClr>
            </a:solidFill>
          </a:ln>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コミュニティデザイン研究所（府大）</a:t>
            </a:r>
          </a:p>
        </p:txBody>
      </p:sp>
      <p:sp>
        <p:nvSpPr>
          <p:cNvPr id="1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28</a:t>
            </a:fld>
            <a:endParaRPr kumimoji="1" lang="ja-JP" altLang="en-US"/>
          </a:p>
        </p:txBody>
      </p:sp>
      <p:sp>
        <p:nvSpPr>
          <p:cNvPr id="15" name="正方形/長方形 14"/>
          <p:cNvSpPr/>
          <p:nvPr/>
        </p:nvSpPr>
        <p:spPr>
          <a:xfrm>
            <a:off x="6810700" y="88496"/>
            <a:ext cx="2268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a:t>
            </a:r>
          </a:p>
        </p:txBody>
      </p:sp>
      <p:sp>
        <p:nvSpPr>
          <p:cNvPr id="17" name="角丸四角形 16"/>
          <p:cNvSpPr/>
          <p:nvPr/>
        </p:nvSpPr>
        <p:spPr>
          <a:xfrm>
            <a:off x="673747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235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88480" y="61688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8656" y="91418"/>
            <a:ext cx="4033966" cy="461665"/>
          </a:xfrm>
          <a:prstGeom prst="rect">
            <a:avLst/>
          </a:prstGeom>
        </p:spPr>
        <p:txBody>
          <a:bodyPr wrap="square">
            <a:spAutoFit/>
          </a:bodyPr>
          <a:lstStyle/>
          <a:p>
            <a:pPr lvl="0"/>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Ｂ）スマートシティ</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pPr/>
              <a:t>29</a:t>
            </a:fld>
            <a:endParaRPr kumimoji="1" lang="ja-JP" altLang="en-US"/>
          </a:p>
        </p:txBody>
      </p:sp>
      <p:sp>
        <p:nvSpPr>
          <p:cNvPr id="2" name="テキスト ボックス 1"/>
          <p:cNvSpPr txBox="1"/>
          <p:nvPr/>
        </p:nvSpPr>
        <p:spPr>
          <a:xfrm>
            <a:off x="568696" y="908720"/>
            <a:ext cx="7963744" cy="587853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世界の大都市は、①人口過密・インフラ負荷の問題、②エネルギーの過剰消費による環境問題、③グローバル化・都市間競争に晒される経済負荷など、多様な都市課題に直面する中で、都市機能の高度化や、財政・行政サービスの効率化など、サステナビリティ（持続可能性）な都市づくりが求められてい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これからの課題解決のためには、①都市のあらゆる情報を</a:t>
            </a:r>
            <a:r>
              <a:rPr kumimoji="1" lang="en-US" altLang="ja-JP" sz="1600" dirty="0" smtClean="0">
                <a:latin typeface="Meiryo UI" panose="020B0604030504040204" pitchFamily="50" charset="-128"/>
                <a:ea typeface="Meiryo UI" panose="020B0604030504040204" pitchFamily="50" charset="-128"/>
              </a:rPr>
              <a:t>ICT</a:t>
            </a:r>
            <a:r>
              <a:rPr kumimoji="1" lang="ja-JP" altLang="en-US" sz="1600" dirty="0" smtClean="0">
                <a:latin typeface="Meiryo UI" panose="020B0604030504040204" pitchFamily="50" charset="-128"/>
                <a:ea typeface="Meiryo UI" panose="020B0604030504040204" pitchFamily="50" charset="-128"/>
              </a:rPr>
              <a:t>技術やネットワークを通じて収集し、②これを「使える情報」として加工（識別化や匿名化等）し、③潜在化した都市課題を要因分析することによって、対処が可能となる。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そのためにはＩｏＴ、ビッグデータなどの情報技術の活用</a:t>
            </a:r>
            <a:r>
              <a:rPr lang="ja-JP" altLang="en-US" sz="1600" dirty="0">
                <a:latin typeface="Meiryo UI" panose="020B0604030504040204" pitchFamily="50" charset="-128"/>
                <a:ea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rPr>
              <a:t>シェアリングエコノミー都市</a:t>
            </a:r>
            <a:r>
              <a:rPr kumimoji="1" lang="ja-JP" altLang="en-US" sz="1600" dirty="0" smtClean="0">
                <a:latin typeface="Meiryo UI" panose="020B0604030504040204" pitchFamily="50" charset="-128"/>
                <a:ea typeface="Meiryo UI" panose="020B0604030504040204" pitchFamily="50" charset="-128"/>
              </a:rPr>
              <a:t>資源の活用が有効であり、すでに世界各地で自治体</a:t>
            </a:r>
            <a:r>
              <a:rPr lang="ja-JP" altLang="en-US" sz="1600" dirty="0" smtClean="0">
                <a:latin typeface="Meiryo UI" panose="020B0604030504040204" pitchFamily="50" charset="-128"/>
                <a:ea typeface="Meiryo UI" panose="020B0604030504040204" pitchFamily="50" charset="-128"/>
              </a:rPr>
              <a:t>や企業の</a:t>
            </a:r>
            <a:r>
              <a:rPr kumimoji="1" lang="ja-JP" altLang="en-US" sz="1600" dirty="0" smtClean="0">
                <a:latin typeface="Meiryo UI" panose="020B0604030504040204" pitchFamily="50" charset="-128"/>
                <a:ea typeface="Meiryo UI" panose="020B0604030504040204" pitchFamily="50" charset="-128"/>
              </a:rPr>
              <a:t>取り組みが進んでいる</a:t>
            </a:r>
            <a:endParaRPr kumimoji="1" lang="en-US" altLang="ja-JP" sz="16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①世界都市の取り組み（ニューヨーク、シカゴの防犯対策、コペンハーゲンの</a:t>
            </a:r>
            <a:r>
              <a:rPr lang="en-US" altLang="ja-JP" sz="1400" dirty="0" smtClean="0">
                <a:latin typeface="Meiryo UI" panose="020B0604030504040204" pitchFamily="50" charset="-128"/>
                <a:ea typeface="Meiryo UI" panose="020B0604030504040204" pitchFamily="50" charset="-128"/>
              </a:rPr>
              <a:t>CO2</a:t>
            </a:r>
            <a:r>
              <a:rPr lang="ja-JP" altLang="en-US" sz="1400" dirty="0" smtClean="0">
                <a:latin typeface="Meiryo UI" panose="020B0604030504040204" pitchFamily="50" charset="-128"/>
                <a:ea typeface="Meiryo UI" panose="020B0604030504040204" pitchFamily="50" charset="-128"/>
              </a:rPr>
              <a:t>削減、ロンドン、バルセロナ</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の交通対策など）</a:t>
            </a:r>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②企</a:t>
            </a:r>
            <a:r>
              <a:rPr kumimoji="1" lang="ja-JP" altLang="en-US" sz="1400" dirty="0" smtClean="0">
                <a:latin typeface="Meiryo UI" panose="020B0604030504040204" pitchFamily="50" charset="-128"/>
                <a:ea typeface="Meiryo UI" panose="020B0604030504040204" pitchFamily="50" charset="-128"/>
              </a:rPr>
              <a:t>業の取り組み（マイクロソフト、ＣＩＳＣＯ、ＩＢＭ、ＮＴＴデータ、日立など）</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③自治体の取り組み（柏市</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東大等、藤沢市など）</a:t>
            </a:r>
            <a:endParaRPr lang="en-US" altLang="ja-JP" sz="14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従来、環境対策（スマートグリッド）が中心であったものが、近年では治安・防犯などの暮らし全般から、経済活動、交通、行政サービスや教育などのパブリックな分野まで、応用分野は重層化・多様化してきてい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新大学</a:t>
            </a:r>
            <a:r>
              <a:rPr kumimoji="1" lang="ja-JP" altLang="en-US" sz="1600" dirty="0" smtClean="0">
                <a:latin typeface="Meiryo UI" panose="020B0604030504040204" pitchFamily="50" charset="-128"/>
                <a:ea typeface="Meiryo UI" panose="020B0604030504040204" pitchFamily="50" charset="-128"/>
              </a:rPr>
              <a:t>は、府大の現代システム科学域や市大</a:t>
            </a:r>
            <a:r>
              <a:rPr lang="ja-JP" altLang="en-US" sz="1600" dirty="0">
                <a:latin typeface="Meiryo UI" panose="020B0604030504040204" pitchFamily="50" charset="-128"/>
                <a:ea typeface="Meiryo UI" panose="020B0604030504040204" pitchFamily="50" charset="-128"/>
              </a:rPr>
              <a:t>の社会科学や防災分野など</a:t>
            </a:r>
            <a:r>
              <a:rPr lang="ja-JP" altLang="en-US"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都市課題の研究や分析などで培ってきたノウハウ、データマネジメント能力やエンジニアリング能力を活用し、公立大学の強みを生かした府市との連携を強化することにより、これからの問題解決に寄与する可能性がある。</a:t>
            </a:r>
          </a:p>
        </p:txBody>
      </p:sp>
      <p:cxnSp>
        <p:nvCxnSpPr>
          <p:cNvPr id="9" name="直線コネクタ 8"/>
          <p:cNvCxnSpPr/>
          <p:nvPr/>
        </p:nvCxnSpPr>
        <p:spPr>
          <a:xfrm>
            <a:off x="216472" y="616886"/>
            <a:ext cx="8784000" cy="0"/>
          </a:xfrm>
          <a:prstGeom prst="line">
            <a:avLst/>
          </a:prstGeom>
          <a:ln/>
        </p:spPr>
        <p:style>
          <a:lnRef idx="2">
            <a:schemeClr val="dk1"/>
          </a:lnRef>
          <a:fillRef idx="0">
            <a:schemeClr val="dk1"/>
          </a:fillRef>
          <a:effectRef idx="1">
            <a:schemeClr val="dk1"/>
          </a:effectRef>
          <a:fontRef idx="minor">
            <a:schemeClr val="tx1"/>
          </a:fontRef>
        </p:style>
      </p:cxnSp>
      <p:sp>
        <p:nvSpPr>
          <p:cNvPr id="10" name="正方形/長方形 9"/>
          <p:cNvSpPr/>
          <p:nvPr/>
        </p:nvSpPr>
        <p:spPr>
          <a:xfrm>
            <a:off x="6810700" y="88496"/>
            <a:ext cx="2268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a:t>
            </a:r>
          </a:p>
        </p:txBody>
      </p:sp>
      <p:sp>
        <p:nvSpPr>
          <p:cNvPr id="11" name="角丸四角形 10"/>
          <p:cNvSpPr/>
          <p:nvPr/>
        </p:nvSpPr>
        <p:spPr>
          <a:xfrm>
            <a:off x="673747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64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3</a:t>
            </a:fld>
            <a:endParaRPr kumimoji="1" lang="ja-JP" altLang="en-US"/>
          </a:p>
        </p:txBody>
      </p:sp>
      <p:sp>
        <p:nvSpPr>
          <p:cNvPr id="2" name="正方形/長方形 1"/>
          <p:cNvSpPr/>
          <p:nvPr/>
        </p:nvSpPr>
        <p:spPr>
          <a:xfrm>
            <a:off x="899592" y="663079"/>
            <a:ext cx="1204176"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115617" y="4869160"/>
            <a:ext cx="3312368" cy="276999"/>
          </a:xfrm>
          <a:prstGeom prst="rect">
            <a:avLst/>
          </a:prstGeom>
        </p:spPr>
        <p:txBody>
          <a:bodyPr wrap="square">
            <a:spAutoFit/>
          </a:bodyPr>
          <a:lstStyle/>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）新大学に関する提言や計画等の一覧</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539552" y="4609264"/>
            <a:ext cx="792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2397505550"/>
              </p:ext>
            </p:extLst>
          </p:nvPr>
        </p:nvGraphicFramePr>
        <p:xfrm>
          <a:off x="1259633" y="5174295"/>
          <a:ext cx="6840759" cy="1295400"/>
        </p:xfrm>
        <a:graphic>
          <a:graphicData uri="http://schemas.openxmlformats.org/drawingml/2006/table">
            <a:tbl>
              <a:tblPr firstRow="1" bandRow="1">
                <a:tableStyleId>{5940675A-B579-460E-94D1-54222C63F5DA}</a:tableStyleId>
              </a:tblPr>
              <a:tblGrid>
                <a:gridCol w="2781595"/>
                <a:gridCol w="2948709"/>
                <a:gridCol w="1110455"/>
              </a:tblGrid>
              <a:tr h="0">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作成主体</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策定時期</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新大学構想＜提言＞</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大阪府市新大学構想会議（有識者会議）</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r>
              <a:tr h="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新大学ビジョン</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大阪府・大阪市・府立大学・市立大学</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「新・公立大学」大阪モデル（基本構想）</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府立大学・市立大学</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r>
            </a:tbl>
          </a:graphicData>
        </a:graphic>
      </p:graphicFrame>
      <p:sp>
        <p:nvSpPr>
          <p:cNvPr id="8" name="正方形/長方形 7"/>
          <p:cNvSpPr/>
          <p:nvPr/>
        </p:nvSpPr>
        <p:spPr>
          <a:xfrm>
            <a:off x="923458" y="1182684"/>
            <a:ext cx="7524000" cy="3323987"/>
          </a:xfrm>
          <a:prstGeom prst="rect">
            <a:avLst/>
          </a:prstGeom>
        </p:spPr>
        <p:txBody>
          <a:bodyPr wrap="square">
            <a:spAutoFit/>
          </a:bodyPr>
          <a:lstStyle/>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府市の大学統合についてはこれまで、</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年１月の有識者</a:t>
            </a:r>
            <a:r>
              <a:rPr lang="ja-JP" altLang="en-US" dirty="0">
                <a:latin typeface="Meiryo UI" panose="020B0604030504040204" pitchFamily="50" charset="-128"/>
                <a:ea typeface="Meiryo UI" panose="020B0604030504040204" pitchFamily="50" charset="-128"/>
                <a:cs typeface="Meiryo UI" panose="020B0604030504040204" pitchFamily="50" charset="-128"/>
              </a:rPr>
              <a:t>からの提言や、これを受けた形での両大学や設立団体における議論がなされ、ビジョンや計画等</a:t>
            </a:r>
            <a:r>
              <a:rPr lang="ja-JP" altLang="en-US" sz="1600" baseline="300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600" baseline="30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が策定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された。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月には副首都推進本部の下に、新大学設計４者タスクフォースが発足。</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本冊子は、これらの提言や計画等を前提に、さらに具体的な新大学のビジョンを明示する目的でとりまとめたもの。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今後は、４者タスクフォースにおいて幅広く研究者や経営者等から意見を聴きながら、仮説の検証と提案の内容を充実させていく予定。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5807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右矢印 38"/>
          <p:cNvSpPr/>
          <p:nvPr/>
        </p:nvSpPr>
        <p:spPr>
          <a:xfrm rot="5400000">
            <a:off x="6965735" y="3976880"/>
            <a:ext cx="547620" cy="1764000"/>
          </a:xfrm>
          <a:prstGeom prst="rightArrow">
            <a:avLst>
              <a:gd name="adj1" fmla="val 63325"/>
              <a:gd name="adj2" fmla="val 50000"/>
            </a:avLst>
          </a:prstGeom>
          <a:gradFill flip="none" rotWithShape="1">
            <a:lin ang="108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9" name="右矢印 18"/>
          <p:cNvSpPr/>
          <p:nvPr/>
        </p:nvSpPr>
        <p:spPr>
          <a:xfrm rot="5400000">
            <a:off x="6903170" y="2731636"/>
            <a:ext cx="672749" cy="1764000"/>
          </a:xfrm>
          <a:prstGeom prst="rightArrow">
            <a:avLst>
              <a:gd name="adj1" fmla="val 63325"/>
              <a:gd name="adj2" fmla="val 50000"/>
            </a:avLst>
          </a:prstGeom>
          <a:gradFill flip="none" rotWithShape="1">
            <a:lin ang="108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4692280"/>
            <a:ext cx="2392764" cy="1962458"/>
          </a:xfrm>
          <a:prstGeom prst="rect">
            <a:avLst/>
          </a:prstGeom>
        </p:spPr>
      </p:pic>
      <p:sp>
        <p:nvSpPr>
          <p:cNvPr id="10" name="正方形/長方形 9"/>
          <p:cNvSpPr/>
          <p:nvPr/>
        </p:nvSpPr>
        <p:spPr>
          <a:xfrm>
            <a:off x="251520" y="6609667"/>
            <a:ext cx="4499885" cy="246221"/>
          </a:xfrm>
          <a:prstGeom prst="rect">
            <a:avLst/>
          </a:prstGeom>
        </p:spPr>
        <p:txBody>
          <a:bodyPr wrap="square">
            <a:spAutoFit/>
          </a:bodyPr>
          <a:lstStyle/>
          <a:p>
            <a:r>
              <a:rPr lang="ja-JP" altLang="en-US" sz="1000" dirty="0" smtClean="0">
                <a:latin typeface="+mn-ea"/>
              </a:rPr>
              <a:t>出典：　八山幸司</a:t>
            </a:r>
            <a:r>
              <a:rPr lang="ja-JP" altLang="en-US" sz="1000" dirty="0">
                <a:latin typeface="+mn-ea"/>
              </a:rPr>
              <a:t>「</a:t>
            </a:r>
            <a:r>
              <a:rPr lang="ja-JP" altLang="en-US" sz="1000" dirty="0" smtClean="0">
                <a:latin typeface="+mn-ea"/>
              </a:rPr>
              <a:t>米国におけるスマートシティに関する取り組みの現状</a:t>
            </a:r>
            <a:r>
              <a:rPr lang="ja-JP" altLang="en-US" sz="1000" dirty="0">
                <a:latin typeface="+mn-ea"/>
              </a:rPr>
              <a:t>」</a:t>
            </a:r>
          </a:p>
        </p:txBody>
      </p:sp>
      <p:sp>
        <p:nvSpPr>
          <p:cNvPr id="13" name="スライド番号プレースホルダー 1"/>
          <p:cNvSpPr>
            <a:spLocks noGrp="1"/>
          </p:cNvSpPr>
          <p:nvPr>
            <p:ph type="sldNum" sz="quarter" idx="11"/>
          </p:nvPr>
        </p:nvSpPr>
        <p:spPr>
          <a:xfrm>
            <a:off x="8228980" y="6543655"/>
            <a:ext cx="884108" cy="299808"/>
          </a:xfrm>
        </p:spPr>
        <p:txBody>
          <a:bodyPr/>
          <a:lstStyle/>
          <a:p>
            <a:pPr algn="r"/>
            <a:fld id="{70AA781C-23AF-418E-B0A7-D018C6C7DEAF}" type="slidenum">
              <a:rPr kumimoji="1" lang="ja-JP" altLang="en-US" smtClean="0">
                <a:solidFill>
                  <a:schemeClr val="tx1"/>
                </a:solidFill>
              </a:rPr>
              <a:pPr algn="r"/>
              <a:t>30</a:t>
            </a:fld>
            <a:endParaRPr kumimoji="1" lang="ja-JP" altLang="en-US" dirty="0">
              <a:solidFill>
                <a:schemeClr val="tx1"/>
              </a:solidFill>
            </a:endParaRPr>
          </a:p>
        </p:txBody>
      </p:sp>
      <p:sp>
        <p:nvSpPr>
          <p:cNvPr id="17" name="テキスト ボックス 16"/>
          <p:cNvSpPr txBox="1"/>
          <p:nvPr/>
        </p:nvSpPr>
        <p:spPr>
          <a:xfrm>
            <a:off x="7002941" y="2882740"/>
            <a:ext cx="554960" cy="646331"/>
          </a:xfrm>
          <a:prstGeom prst="rect">
            <a:avLst/>
          </a:prstGeom>
          <a:noFill/>
        </p:spPr>
        <p:txBody>
          <a:bodyPr wrap="none" rtlCol="0">
            <a:spAutoFit/>
          </a:bodyPr>
          <a:lstStyle/>
          <a:p>
            <a:r>
              <a:rPr kumimoji="1" lang="en-US" altLang="ja-JP" sz="3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697969" y="1433949"/>
            <a:ext cx="3050380" cy="1292662"/>
          </a:xfrm>
          <a:prstGeom prst="rect">
            <a:avLst/>
          </a:prstGeom>
          <a:noFill/>
          <a:ln w="9525">
            <a:noFill/>
            <a:prstDash val="solid"/>
          </a:ln>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スマートシティ化は３つのプロセスを経て、都市機能を効率化／高度化させていくもの</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① 都市活動についての情報収集</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　② データ分析</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③ 都市</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資源の有効</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949198" y="212985"/>
            <a:ext cx="3461204" cy="461665"/>
          </a:xfrm>
          <a:prstGeom prst="rect">
            <a:avLst/>
          </a:prstGeom>
        </p:spPr>
        <p:txBody>
          <a:bodyPr wrap="none">
            <a:spAutoFit/>
          </a:bodyPr>
          <a:lstStyle/>
          <a:p>
            <a:pPr algn="ctr"/>
            <a:r>
              <a:rPr lang="ja-JP" altLang="en-US" sz="2400" dirty="0">
                <a:latin typeface="Meiryo UI" panose="020B0604030504040204" pitchFamily="50" charset="-128"/>
                <a:ea typeface="Meiryo UI" panose="020B0604030504040204" pitchFamily="50" charset="-128"/>
                <a:cs typeface="Meiryo UI" panose="020B0604030504040204" pitchFamily="50" charset="-128"/>
              </a:rPr>
              <a:t>都市の課題</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とスマートシティ</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flipV="1">
            <a:off x="2771800" y="692696"/>
            <a:ext cx="38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713626" y="866516"/>
            <a:ext cx="2747868"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世界の都市をとりまく主要課題</a:t>
            </a:r>
          </a:p>
        </p:txBody>
      </p:sp>
      <p:sp>
        <p:nvSpPr>
          <p:cNvPr id="6" name="正方形/長方形 5"/>
          <p:cNvSpPr/>
          <p:nvPr/>
        </p:nvSpPr>
        <p:spPr>
          <a:xfrm>
            <a:off x="1966696" y="1375551"/>
            <a:ext cx="1908000" cy="901628"/>
          </a:xfrm>
          <a:prstGeom prst="rect">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急速な都市化により、都市のインフラに負荷がかかり、住民の生活維持が困難</a:t>
            </a:r>
          </a:p>
        </p:txBody>
      </p:sp>
      <p:sp>
        <p:nvSpPr>
          <p:cNvPr id="5" name="角丸四角形 4"/>
          <p:cNvSpPr/>
          <p:nvPr/>
        </p:nvSpPr>
        <p:spPr>
          <a:xfrm>
            <a:off x="122252" y="1313312"/>
            <a:ext cx="1872000" cy="1008000"/>
          </a:xfrm>
          <a:prstGeom prst="roundRect">
            <a:avLst>
              <a:gd name="adj" fmla="val 8550"/>
            </a:avLst>
          </a:prstGeom>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＜急激な都市化＞</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世界人口の</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％が都市に移住</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倍の人口が都市に移住</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966696" y="2487510"/>
            <a:ext cx="1908000" cy="901628"/>
          </a:xfrm>
          <a:prstGeom prst="rect">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marL="285750" indent="-285750">
              <a:buFont typeface="Arial" panose="020B0604020202020204" pitchFamily="34" charset="0"/>
              <a:buChar cha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排出規制と環境保持が必要</a:t>
            </a:r>
          </a:p>
        </p:txBody>
      </p:sp>
      <p:sp>
        <p:nvSpPr>
          <p:cNvPr id="29" name="角丸四角形 28"/>
          <p:cNvSpPr/>
          <p:nvPr/>
        </p:nvSpPr>
        <p:spPr>
          <a:xfrm>
            <a:off x="122252" y="2434324"/>
            <a:ext cx="1872000" cy="1008000"/>
          </a:xfrm>
          <a:prstGeom prst="roundRect">
            <a:avLst>
              <a:gd name="adj" fmla="val 8550"/>
            </a:avLst>
          </a:prstGeom>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＜環境への負荷＞</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都市は世界のエネルギーの６～</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％を消費し、温室効果ガスの</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％を排出</a:t>
            </a:r>
          </a:p>
        </p:txBody>
      </p:sp>
      <p:sp>
        <p:nvSpPr>
          <p:cNvPr id="30" name="正方形/長方形 29"/>
          <p:cNvSpPr/>
          <p:nvPr/>
        </p:nvSpPr>
        <p:spPr>
          <a:xfrm>
            <a:off x="1966696" y="3611762"/>
            <a:ext cx="1908000" cy="901628"/>
          </a:xfrm>
          <a:prstGeom prst="rect">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marL="285750" indent="-2857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産業、経済、人材を引き寄せるためには、居住の快適性がより重要</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22252" y="3558576"/>
            <a:ext cx="1872000" cy="1008000"/>
          </a:xfrm>
          <a:prstGeom prst="roundRect">
            <a:avLst>
              <a:gd name="adj" fmla="val 8550"/>
            </a:avLst>
          </a:prstGeom>
          <a:ln/>
        </p:spPr>
        <p:style>
          <a:lnRef idx="1">
            <a:schemeClr val="accent1"/>
          </a:lnRef>
          <a:fillRef idx="2">
            <a:schemeClr val="accent1"/>
          </a:fillRef>
          <a:effectRef idx="1">
            <a:schemeClr val="accent1"/>
          </a:effectRef>
          <a:fontRef idx="minor">
            <a:schemeClr val="dk1"/>
          </a:fontRef>
        </p:style>
        <p:txBody>
          <a:bodyPr vert="horz" wrap="none"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＜経済成長への負荷＞</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先進国の多くは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経済成長率は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経済回復が雇用創出に結</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err="1" smtClean="0">
                <a:latin typeface="Meiryo UI" panose="020B0604030504040204" pitchFamily="50" charset="-128"/>
                <a:ea typeface="Meiryo UI" panose="020B0604030504040204" pitchFamily="50" charset="-128"/>
                <a:cs typeface="Meiryo UI" panose="020B0604030504040204" pitchFamily="50" charset="-128"/>
              </a:rPr>
              <a:t>び</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つかない</a:t>
            </a:r>
          </a:p>
        </p:txBody>
      </p:sp>
      <p:sp>
        <p:nvSpPr>
          <p:cNvPr id="7" name="フローチャート : 書類 6"/>
          <p:cNvSpPr/>
          <p:nvPr/>
        </p:nvSpPr>
        <p:spPr>
          <a:xfrm>
            <a:off x="5825755" y="2927503"/>
            <a:ext cx="1064399" cy="665120"/>
          </a:xfrm>
          <a:prstGeom prst="flowChartDocument">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フローチャート : 順次アクセス記憶 7"/>
          <p:cNvSpPr>
            <a:spLocks noChangeAspect="1"/>
          </p:cNvSpPr>
          <p:nvPr/>
        </p:nvSpPr>
        <p:spPr>
          <a:xfrm>
            <a:off x="7598738" y="2757857"/>
            <a:ext cx="936000" cy="936000"/>
          </a:xfrm>
          <a:prstGeom prst="flowChartMagneticTape">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75" name="正方形/長方形 3074"/>
          <p:cNvSpPr/>
          <p:nvPr/>
        </p:nvSpPr>
        <p:spPr>
          <a:xfrm>
            <a:off x="6258528" y="5103564"/>
            <a:ext cx="1872000" cy="1250000"/>
          </a:xfrm>
          <a:prstGeom prst="rect">
            <a:avLst/>
          </a:prstGeom>
          <a:solidFill>
            <a:schemeClr val="lt1"/>
          </a:solidFill>
          <a:ln w="12700">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rtlCol="0" anchor="ctr"/>
          <a:lstStyle/>
          <a:p>
            <a:pPr algn="ct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都市資源の有効活用</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スマートパーキング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スマート街灯</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スマートヘルスケア</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スマートラーニング　等</a:t>
            </a:r>
          </a:p>
        </p:txBody>
      </p:sp>
      <p:sp>
        <p:nvSpPr>
          <p:cNvPr id="3077" name="正方形/長方形 3076"/>
          <p:cNvSpPr/>
          <p:nvPr/>
        </p:nvSpPr>
        <p:spPr>
          <a:xfrm>
            <a:off x="7559879" y="3086607"/>
            <a:ext cx="1032655" cy="276999"/>
          </a:xfrm>
          <a:prstGeom prst="rect">
            <a:avLst/>
          </a:prstGeom>
        </p:spPr>
        <p:txBody>
          <a:bodyPr wrap="none">
            <a:spAutoFit/>
          </a:bodyPr>
          <a:lstStyle/>
          <a:p>
            <a:pPr lvl="0" algn="ct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データ分析</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5890144" y="3075385"/>
            <a:ext cx="954107" cy="276999"/>
          </a:xfrm>
          <a:prstGeom prst="rect">
            <a:avLst/>
          </a:prstGeom>
        </p:spPr>
        <p:txBody>
          <a:bodyPr wrap="none">
            <a:spAutoFit/>
          </a:bodyPr>
          <a:lstStyle/>
          <a:p>
            <a:pPr lvl="0" algn="ct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情報収集</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8127624" y="3791248"/>
            <a:ext cx="978743" cy="600164"/>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ビッグデータ等の分析技術が向上</a:t>
            </a:r>
          </a:p>
        </p:txBody>
      </p:sp>
      <p:sp>
        <p:nvSpPr>
          <p:cNvPr id="3078" name="角丸四角形 3077"/>
          <p:cNvSpPr/>
          <p:nvPr/>
        </p:nvSpPr>
        <p:spPr>
          <a:xfrm>
            <a:off x="6519544" y="3864988"/>
            <a:ext cx="1440000" cy="576000"/>
          </a:xfrm>
          <a:prstGeom prst="roundRect">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都市課題の見える化（顕在化）</a:t>
            </a:r>
          </a:p>
        </p:txBody>
      </p:sp>
      <p:sp>
        <p:nvSpPr>
          <p:cNvPr id="42" name="テキスト ボックス 41"/>
          <p:cNvSpPr txBox="1"/>
          <p:nvPr/>
        </p:nvSpPr>
        <p:spPr>
          <a:xfrm>
            <a:off x="5649040" y="3752232"/>
            <a:ext cx="900000" cy="600164"/>
          </a:xfrm>
          <a:prstGeom prst="rect">
            <a:avLst/>
          </a:prstGeom>
          <a:noFill/>
        </p:spPr>
        <p:txBody>
          <a:bodyPr wrap="square" rtlCol="0">
            <a:spAutoFit/>
          </a:bodyPr>
          <a:lstStyle/>
          <a:p>
            <a:r>
              <a:rPr kumimoji="1" lang="en-US" altLang="ja-JP" sz="1100" dirty="0" err="1" smtClean="0">
                <a:latin typeface="Meiryo UI" panose="020B0604030504040204" pitchFamily="50" charset="-128"/>
                <a:ea typeface="Meiryo UI" panose="020B0604030504040204" pitchFamily="50" charset="-128"/>
              </a:rPr>
              <a:t>IoT</a:t>
            </a:r>
            <a:r>
              <a:rPr kumimoji="1" lang="ja-JP" altLang="en-US" sz="1100" dirty="0" smtClean="0">
                <a:latin typeface="Meiryo UI" panose="020B0604030504040204" pitchFamily="50" charset="-128"/>
                <a:ea typeface="Meiryo UI" panose="020B0604030504040204" pitchFamily="50" charset="-128"/>
              </a:rPr>
              <a:t>化により情報収集範囲が拡大</a:t>
            </a:r>
          </a:p>
        </p:txBody>
      </p:sp>
      <p:sp>
        <p:nvSpPr>
          <p:cNvPr id="43" name="テキスト ボックス 42"/>
          <p:cNvSpPr txBox="1"/>
          <p:nvPr/>
        </p:nvSpPr>
        <p:spPr>
          <a:xfrm>
            <a:off x="8218249" y="5396317"/>
            <a:ext cx="978743" cy="646331"/>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ICT</a:t>
            </a:r>
            <a:r>
              <a:rPr kumimoji="1" lang="ja-JP" altLang="en-US" sz="1200" dirty="0" smtClean="0">
                <a:latin typeface="Meiryo UI" panose="020B0604030504040204" pitchFamily="50" charset="-128"/>
                <a:ea typeface="Meiryo UI" panose="020B0604030504040204" pitchFamily="50" charset="-128"/>
              </a:rPr>
              <a:t>を活用したシェアエコノミーの普及</a:t>
            </a:r>
          </a:p>
        </p:txBody>
      </p:sp>
      <p:sp>
        <p:nvSpPr>
          <p:cNvPr id="3079" name="テキスト ボックス 3078"/>
          <p:cNvSpPr txBox="1"/>
          <p:nvPr/>
        </p:nvSpPr>
        <p:spPr>
          <a:xfrm>
            <a:off x="154942" y="5332209"/>
            <a:ext cx="1351652" cy="492443"/>
          </a:xfrm>
          <a:prstGeom prst="rect">
            <a:avLst/>
          </a:prstGeom>
          <a:noFill/>
        </p:spPr>
        <p:txBody>
          <a:bodyPr wrap="none" rtlCol="0">
            <a:spAutoFit/>
          </a:bodyPr>
          <a:lstStyle/>
          <a:p>
            <a:pPr algn="ctr"/>
            <a:r>
              <a:rPr kumimoji="1" lang="ja-JP" altLang="en-US" sz="1300" dirty="0" smtClean="0">
                <a:latin typeface="Meiryo UI" panose="020B0604030504040204" pitchFamily="50" charset="-128"/>
                <a:ea typeface="Meiryo UI" panose="020B0604030504040204" pitchFamily="50" charset="-128"/>
              </a:rPr>
              <a:t>都市課題が</a:t>
            </a:r>
            <a:endParaRPr kumimoji="1" lang="en-US" altLang="ja-JP" sz="1300" dirty="0" smtClean="0">
              <a:latin typeface="Meiryo UI" panose="020B0604030504040204" pitchFamily="50" charset="-128"/>
              <a:ea typeface="Meiryo UI" panose="020B0604030504040204" pitchFamily="50" charset="-128"/>
            </a:endParaRPr>
          </a:p>
          <a:p>
            <a:pPr algn="ctr"/>
            <a:r>
              <a:rPr kumimoji="1" lang="ja-JP" altLang="en-US" sz="1300" dirty="0" smtClean="0">
                <a:latin typeface="Meiryo UI" panose="020B0604030504040204" pitchFamily="50" charset="-128"/>
                <a:ea typeface="Meiryo UI" panose="020B0604030504040204" pitchFamily="50" charset="-128"/>
              </a:rPr>
              <a:t>重層化／多様化</a:t>
            </a:r>
          </a:p>
        </p:txBody>
      </p:sp>
      <p:sp>
        <p:nvSpPr>
          <p:cNvPr id="45" name="テキスト ボックス 44"/>
          <p:cNvSpPr txBox="1"/>
          <p:nvPr/>
        </p:nvSpPr>
        <p:spPr>
          <a:xfrm>
            <a:off x="5652120" y="866516"/>
            <a:ext cx="3102131"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スマートシティによる解決のプロセス</a:t>
            </a:r>
          </a:p>
        </p:txBody>
      </p:sp>
      <p:sp>
        <p:nvSpPr>
          <p:cNvPr id="47" name="二等辺三角形 46"/>
          <p:cNvSpPr/>
          <p:nvPr/>
        </p:nvSpPr>
        <p:spPr>
          <a:xfrm rot="5400000">
            <a:off x="2796924" y="3220460"/>
            <a:ext cx="4219435" cy="552510"/>
          </a:xfrm>
          <a:prstGeom prst="triangle">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080" name="円/楕円 3079"/>
          <p:cNvSpPr/>
          <p:nvPr/>
        </p:nvSpPr>
        <p:spPr>
          <a:xfrm>
            <a:off x="3940710" y="2527156"/>
            <a:ext cx="1692000" cy="1913831"/>
          </a:xfrm>
          <a:prstGeom prst="ellipse">
            <a:avLst/>
          </a:prstGeom>
          <a:solidFill>
            <a:schemeClr val="accent6">
              <a:lumMod val="20000"/>
              <a:lumOff val="80000"/>
              <a:alpha val="66000"/>
            </a:schemeClr>
          </a:solidFill>
          <a:ln>
            <a:solidFill>
              <a:schemeClr val="accent6">
                <a:lumMod val="20000"/>
                <a:lumOff val="80000"/>
              </a:schemeClr>
            </a:solidFill>
          </a:ln>
        </p:spPr>
        <p:txBody>
          <a:bodyPr wrap="square">
            <a:noAutofit/>
          </a:bodyPr>
          <a:lstStyle/>
          <a:p>
            <a:pPr algn="ct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都市機能に適用することで都市の運用や効率を高め、経済、環境、社会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サービスを向上</a:t>
            </a:r>
            <a:endParaRPr lang="ja-JP" altLang="en-US" sz="1600" dirty="0"/>
          </a:p>
        </p:txBody>
      </p:sp>
      <p:cxnSp>
        <p:nvCxnSpPr>
          <p:cNvPr id="48" name="直線コネクタ 47"/>
          <p:cNvCxnSpPr/>
          <p:nvPr/>
        </p:nvCxnSpPr>
        <p:spPr>
          <a:xfrm flipV="1">
            <a:off x="611560" y="1200523"/>
            <a:ext cx="29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727185" y="1196752"/>
            <a:ext cx="29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6810700" y="88496"/>
            <a:ext cx="2268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a:t>
            </a:r>
          </a:p>
        </p:txBody>
      </p:sp>
      <p:sp>
        <p:nvSpPr>
          <p:cNvPr id="51" name="角丸四角形 50"/>
          <p:cNvSpPr/>
          <p:nvPr/>
        </p:nvSpPr>
        <p:spPr>
          <a:xfrm>
            <a:off x="673747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56354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pPr/>
              <a:t>31</a:t>
            </a:fld>
            <a:endParaRPr kumimoji="1" lang="ja-JP" altLang="en-US"/>
          </a:p>
        </p:txBody>
      </p:sp>
      <p:cxnSp>
        <p:nvCxnSpPr>
          <p:cNvPr id="3" name="直線コネクタ 2"/>
          <p:cNvCxnSpPr/>
          <p:nvPr/>
        </p:nvCxnSpPr>
        <p:spPr>
          <a:xfrm>
            <a:off x="2599648" y="811431"/>
            <a:ext cx="39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708527" y="335951"/>
            <a:ext cx="3882794"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スマートシティの実例（海外）</a:t>
            </a:r>
          </a:p>
        </p:txBody>
      </p:sp>
      <p:sp>
        <p:nvSpPr>
          <p:cNvPr id="10" name="テキスト ボックス 9"/>
          <p:cNvSpPr txBox="1"/>
          <p:nvPr/>
        </p:nvSpPr>
        <p:spPr>
          <a:xfrm>
            <a:off x="755576" y="984023"/>
            <a:ext cx="7704856" cy="830997"/>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家やクルマなどの生活インフラと、電気・ガス・水道などの基礎インフラという都市全体がインターネットで繋がることで、効果的な都市の管理ができ、行政サービスの向上も見込まれる。そして、この流れは多くのビジネスチャンスが生まれるため、経済も発展していく。</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836768998"/>
              </p:ext>
            </p:extLst>
          </p:nvPr>
        </p:nvGraphicFramePr>
        <p:xfrm>
          <a:off x="395537" y="2144824"/>
          <a:ext cx="8352927" cy="4392488"/>
        </p:xfrm>
        <a:graphic>
          <a:graphicData uri="http://schemas.openxmlformats.org/drawingml/2006/table">
            <a:tbl>
              <a:tblPr firstRow="1" bandRow="1">
                <a:tableStyleId>{5940675A-B579-460E-94D1-54222C63F5DA}</a:tableStyleId>
              </a:tblPr>
              <a:tblGrid>
                <a:gridCol w="2784309"/>
                <a:gridCol w="2784309"/>
                <a:gridCol w="2784309"/>
              </a:tblGrid>
              <a:tr h="2196244">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生活</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市警が捜査官に対して刑事告訴記録や犯罪歴、写真情報などを一元化し、モバイル・アクセスを提供</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シカゴ</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市のパートナー企業が警察と連携し、移動指揮車を通じて現場にテクノロジを導入</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環境</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コペンハーゲン</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シスコが３自治体と</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IoE</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による街づくりとソリューションの開発パートナーシップ協定を締結し、</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削減を目指す</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経済活動</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サンフランシスコ</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以上のデータを公開し、</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以上のスマホアプリを提供</a:t>
                      </a: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利便性高く，様々な企業がデータを活用し，交通機関，地域環境，リサイクル，犯罪情報に関するサービス提供を開始</a:t>
                      </a:r>
                    </a:p>
                  </a:txBody>
                  <a:tcPr/>
                </a:tc>
              </a:tr>
              <a:tr h="2196244">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交通</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ロンドン</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駅構内エスカレーターや監視カメラなどにセンサーを取り付け、クラウド上へそれらのデータを蓄積できるシステムを構築</a:t>
                      </a:r>
                    </a:p>
                    <a:p>
                      <a:pPr marL="285750" indent="-285750">
                        <a:buFont typeface="Arial" panose="020B0604020202020204" pitchFamily="34" charset="0"/>
                        <a:buChar char="•"/>
                      </a:pP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バルセロナ</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駐車可能な地点情報をリアルタイムで提供し、駐車場収入の増加、渋滞緩和並、観光客の滞在時間増加を期待</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アムステルダム</a:t>
                      </a:r>
                      <a:endParaRPr kumimoji="1"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既存の光ファイバーやネット環境上で、グリーンでスマートにするための行政サービスを提供し、都市の競争力を向上</a:t>
                      </a:r>
                    </a:p>
                  </a:txBody>
                  <a:tcPr/>
                </a:tc>
                <a:tc>
                  <a:txBody>
                    <a:bodyPr/>
                    <a:lstStyle/>
                    <a:p>
                      <a:pPr algn="ct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cs typeface="Meiryo UI" panose="020B0604030504040204" pitchFamily="50" charset="-128"/>
                        </a:rPr>
                        <a:t>教育</a:t>
                      </a:r>
                      <a:r>
                        <a:rPr kumimoji="1" lang="en-US" altLang="ja-JP" b="1" u="sng"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韓国</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年までにすべての小中・高等学校でクラウドコンピューティング技術を基盤とした教育ネットワーク「</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EDUNET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」を整備し、教科書の全てをデジタル化</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pic>
        <p:nvPicPr>
          <p:cNvPr id="8" name="図 7"/>
          <p:cNvPicPr>
            <a:picLocks noChangeAspect="1"/>
          </p:cNvPicPr>
          <p:nvPr/>
        </p:nvPicPr>
        <p:blipFill>
          <a:blip r:embed="rId2"/>
          <a:stretch>
            <a:fillRect/>
          </a:stretch>
        </p:blipFill>
        <p:spPr>
          <a:xfrm>
            <a:off x="4860032" y="5802276"/>
            <a:ext cx="940948" cy="651060"/>
          </a:xfrm>
          <a:prstGeom prst="rect">
            <a:avLst/>
          </a:prstGeom>
        </p:spPr>
      </p:pic>
      <p:pic>
        <p:nvPicPr>
          <p:cNvPr id="13" name="図 12"/>
          <p:cNvPicPr>
            <a:picLocks noChangeAspect="1"/>
          </p:cNvPicPr>
          <p:nvPr/>
        </p:nvPicPr>
        <p:blipFill rotWithShape="1">
          <a:blip r:embed="rId3"/>
          <a:srcRect l="24193" t="12280" r="29840" b="-9018"/>
          <a:stretch/>
        </p:blipFill>
        <p:spPr>
          <a:xfrm>
            <a:off x="2267744" y="1918759"/>
            <a:ext cx="782391" cy="862169"/>
          </a:xfrm>
          <a:prstGeom prst="rect">
            <a:avLst/>
          </a:prstGeom>
        </p:spPr>
      </p:pic>
      <p:pic>
        <p:nvPicPr>
          <p:cNvPr id="14" name="Picture 4" descr="http://i.vimeocdn.com/video/555632902_1280x720.jpg"/>
          <p:cNvPicPr>
            <a:picLocks noChangeAspect="1" noChangeArrowheads="1"/>
          </p:cNvPicPr>
          <p:nvPr/>
        </p:nvPicPr>
        <p:blipFill>
          <a:blip r:embed="rId4" cstate="print"/>
          <a:srcRect/>
          <a:stretch>
            <a:fillRect/>
          </a:stretch>
        </p:blipFill>
        <p:spPr bwMode="auto">
          <a:xfrm>
            <a:off x="8028384" y="1976440"/>
            <a:ext cx="982026" cy="536998"/>
          </a:xfrm>
          <a:prstGeom prst="rect">
            <a:avLst/>
          </a:prstGeom>
          <a:noFill/>
        </p:spPr>
      </p:pic>
      <p:pic>
        <p:nvPicPr>
          <p:cNvPr id="12" name="図 11"/>
          <p:cNvPicPr>
            <a:picLocks noChangeAspect="1"/>
          </p:cNvPicPr>
          <p:nvPr/>
        </p:nvPicPr>
        <p:blipFill>
          <a:blip r:embed="rId5"/>
          <a:stretch>
            <a:fillRect/>
          </a:stretch>
        </p:blipFill>
        <p:spPr>
          <a:xfrm>
            <a:off x="2315042" y="4318073"/>
            <a:ext cx="896134" cy="551087"/>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3521397"/>
            <a:ext cx="1004160" cy="74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1326" y="5810047"/>
            <a:ext cx="938212" cy="66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6810700" y="88496"/>
            <a:ext cx="2268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a:t>
            </a:r>
          </a:p>
        </p:txBody>
      </p:sp>
      <p:sp>
        <p:nvSpPr>
          <p:cNvPr id="16" name="角丸四角形 15"/>
          <p:cNvSpPr/>
          <p:nvPr/>
        </p:nvSpPr>
        <p:spPr>
          <a:xfrm>
            <a:off x="673747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8075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3695" y="1972331"/>
            <a:ext cx="3149643" cy="199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E:\My Documents\業務用\①統合案件\大学\シビックマネジメント\藤沢.PNG"/>
          <p:cNvPicPr>
            <a:picLocks noChangeAspect="1" noChangeArrowheads="1"/>
          </p:cNvPicPr>
          <p:nvPr/>
        </p:nvPicPr>
        <p:blipFill rotWithShape="1">
          <a:blip r:embed="rId3">
            <a:extLst>
              <a:ext uri="{28A0092B-C50C-407E-A947-70E740481C1C}">
                <a14:useLocalDpi xmlns:a14="http://schemas.microsoft.com/office/drawing/2010/main" val="0"/>
              </a:ext>
            </a:extLst>
          </a:blip>
          <a:srcRect l="57301" t="27065" r="1358" b="22900"/>
          <a:stretch/>
        </p:blipFill>
        <p:spPr bwMode="auto">
          <a:xfrm>
            <a:off x="5677386" y="4672881"/>
            <a:ext cx="3077546" cy="198330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59687" y="4365104"/>
            <a:ext cx="4932000" cy="324000"/>
          </a:xfrm>
          <a:prstGeom prst="rect">
            <a:avLst/>
          </a:prstGeom>
          <a:noFill/>
          <a:ln>
            <a:solidFill>
              <a:schemeClr val="bg1">
                <a:lumMod val="75000"/>
              </a:schemeClr>
            </a:solidFill>
          </a:ln>
        </p:spPr>
        <p:txBody>
          <a:bodyPr wrap="square" rtlCol="0">
            <a:spAutoFit/>
          </a:bodyPr>
          <a:lstStyle/>
          <a:p>
            <a:r>
              <a:rPr kumimoji="1" lang="en-US" altLang="ja-JP" sz="1400" b="1" dirty="0" smtClean="0">
                <a:latin typeface="Meiryo UI" panose="020B0604030504040204" pitchFamily="50" charset="-128"/>
                <a:ea typeface="Meiryo UI" panose="020B0604030504040204" pitchFamily="50" charset="-128"/>
              </a:rPr>
              <a:t>Fujisawa </a:t>
            </a:r>
            <a:r>
              <a:rPr kumimoji="1" lang="ja-JP" altLang="en-US" sz="1400" b="1" dirty="0" smtClean="0">
                <a:latin typeface="Meiryo UI" panose="020B0604030504040204" pitchFamily="50" charset="-128"/>
                <a:ea typeface="Meiryo UI" panose="020B0604030504040204" pitchFamily="50" charset="-128"/>
              </a:rPr>
              <a:t>サスティナブル・スマートタウン（神奈川県藤沢市）</a:t>
            </a:r>
          </a:p>
        </p:txBody>
      </p:sp>
      <p:sp>
        <p:nvSpPr>
          <p:cNvPr id="3" name="テキスト ボックス 2"/>
          <p:cNvSpPr txBox="1"/>
          <p:nvPr/>
        </p:nvSpPr>
        <p:spPr>
          <a:xfrm>
            <a:off x="327303" y="4776534"/>
            <a:ext cx="4741989" cy="1492716"/>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全ての戸建住宅で太陽光発電システムと蓄電池を備え、エコキュートやエネファーム、エアコンなどを制御可能なＨＥＭＳを標準装備</a:t>
            </a:r>
            <a:endParaRPr kumimoji="1" lang="en-US" altLang="ja-JP" sz="13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非常時に</a:t>
            </a:r>
            <a:r>
              <a:rPr lang="ja-JP" altLang="en-US" sz="1300" dirty="0" smtClean="0">
                <a:latin typeface="Meiryo UI" panose="020B0604030504040204" pitchFamily="50" charset="-128"/>
                <a:ea typeface="Meiryo UI" panose="020B0604030504040204" pitchFamily="50" charset="-128"/>
              </a:rPr>
              <a:t>は、太陽光と蓄電池を連携させた独自の創蓄連携システムで生活の継続性を確保</a:t>
            </a:r>
            <a:endParaRPr lang="en-US" altLang="ja-JP" sz="13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タウンマネジメント会社を設立し、自治会費や独自の運営収入により自治会運営支援や各種サービスを実施</a:t>
            </a:r>
            <a:endParaRPr kumimoji="1" lang="en-US" altLang="ja-JP" sz="13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80680" y="1402511"/>
            <a:ext cx="4932000" cy="324000"/>
          </a:xfrm>
          <a:prstGeom prst="rect">
            <a:avLst/>
          </a:prstGeom>
          <a:noFill/>
          <a:ln>
            <a:solidFill>
              <a:schemeClr val="bg1">
                <a:lumMod val="75000"/>
              </a:schemeClr>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柏</a:t>
            </a:r>
            <a:r>
              <a:rPr lang="ja-JP" altLang="en-US" sz="1400" b="1" dirty="0" smtClean="0">
                <a:latin typeface="Meiryo UI" panose="020B0604030504040204" pitchFamily="50" charset="-128"/>
                <a:ea typeface="Meiryo UI" panose="020B0604030504040204" pitchFamily="50" charset="-128"/>
              </a:rPr>
              <a:t>の葉スマートシティ</a:t>
            </a:r>
            <a:r>
              <a:rPr lang="ja-JP" altLang="en-US" sz="1200" b="1" dirty="0" smtClean="0">
                <a:latin typeface="Meiryo UI" panose="020B0604030504040204" pitchFamily="50" charset="-128"/>
                <a:ea typeface="Meiryo UI" panose="020B0604030504040204" pitchFamily="50" charset="-128"/>
              </a:rPr>
              <a:t>（柏市・千葉県・東大・千葉大・三井不動産）</a:t>
            </a:r>
            <a:endParaRPr kumimoji="1" lang="ja-JP" altLang="en-US" sz="1400" b="1"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79770" y="1813941"/>
            <a:ext cx="4741989" cy="2292935"/>
          </a:xfrm>
          <a:prstGeom prst="rect">
            <a:avLst/>
          </a:prstGeom>
          <a:noFill/>
        </p:spPr>
        <p:txBody>
          <a:bodyPr wrap="square" rtlCol="0">
            <a:spAutoFit/>
          </a:bodyPr>
          <a:lstStyle/>
          <a:p>
            <a:r>
              <a:rPr lang="ja-JP" altLang="en-US" sz="1300" b="1" dirty="0" smtClean="0">
                <a:latin typeface="Meiryo UI" panose="020B0604030504040204" pitchFamily="50" charset="-128"/>
                <a:ea typeface="Meiryo UI" panose="020B0604030504040204" pitchFamily="50" charset="-128"/>
              </a:rPr>
              <a:t>①環境</a:t>
            </a:r>
            <a:r>
              <a:rPr lang="ja-JP" altLang="en-US" sz="1300" b="1" dirty="0">
                <a:latin typeface="Meiryo UI" panose="020B0604030504040204" pitchFamily="50" charset="-128"/>
                <a:ea typeface="Meiryo UI" panose="020B0604030504040204" pitchFamily="50" charset="-128"/>
              </a:rPr>
              <a:t>共生</a:t>
            </a: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大規模</a:t>
            </a:r>
            <a:r>
              <a:rPr lang="ja-JP" altLang="en-US" sz="1300" dirty="0">
                <a:latin typeface="Meiryo UI" panose="020B0604030504040204" pitchFamily="50" charset="-128"/>
                <a:ea typeface="Meiryo UI" panose="020B0604030504040204" pitchFamily="50" charset="-128"/>
              </a:rPr>
              <a:t>ガス発電機や蓄電システムなどを設置</a:t>
            </a:r>
            <a:r>
              <a:rPr lang="ja-JP" altLang="en-US" sz="1300" dirty="0" smtClean="0">
                <a:latin typeface="Meiryo UI" panose="020B0604030504040204" pitchFamily="50" charset="-128"/>
                <a:ea typeface="Meiryo UI" panose="020B0604030504040204" pitchFamily="50" charset="-128"/>
              </a:rPr>
              <a:t>。蓄えた</a:t>
            </a:r>
            <a:r>
              <a:rPr lang="ja-JP" altLang="en-US" sz="1300" dirty="0">
                <a:latin typeface="Meiryo UI" panose="020B0604030504040204" pitchFamily="50" charset="-128"/>
                <a:ea typeface="Meiryo UI" panose="020B0604030504040204" pitchFamily="50" charset="-128"/>
              </a:rPr>
              <a:t>電力を住宅や商業施設、大学施設などを</a:t>
            </a:r>
            <a:r>
              <a:rPr lang="ja-JP" altLang="en-US" sz="1300" dirty="0" smtClean="0">
                <a:latin typeface="Meiryo UI" panose="020B0604030504040204" pitchFamily="50" charset="-128"/>
                <a:ea typeface="Meiryo UI" panose="020B0604030504040204" pitchFamily="50" charset="-128"/>
              </a:rPr>
              <a:t>含めた</a:t>
            </a:r>
            <a:r>
              <a:rPr lang="ja-JP" altLang="en-US" sz="1300" dirty="0">
                <a:latin typeface="Meiryo UI" panose="020B0604030504040204" pitchFamily="50" charset="-128"/>
                <a:ea typeface="Meiryo UI" panose="020B0604030504040204" pitchFamily="50" charset="-128"/>
              </a:rPr>
              <a:t>地域内で融通</a:t>
            </a:r>
            <a:r>
              <a:rPr lang="ja-JP" altLang="en-US" sz="1300" dirty="0" smtClean="0">
                <a:latin typeface="Meiryo UI" panose="020B0604030504040204" pitchFamily="50" charset="-128"/>
                <a:ea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自転車</a:t>
            </a:r>
            <a:r>
              <a:rPr lang="ja-JP" altLang="en-US" sz="1300" dirty="0">
                <a:latin typeface="Meiryo UI" panose="020B0604030504040204" pitchFamily="50" charset="-128"/>
                <a:ea typeface="Meiryo UI" panose="020B0604030504040204" pitchFamily="50" charset="-128"/>
              </a:rPr>
              <a:t>や電動バイク、電気自動車などが市内</a:t>
            </a:r>
            <a:r>
              <a:rPr lang="en-US" altLang="ja-JP" sz="1300" dirty="0">
                <a:latin typeface="Meiryo UI" panose="020B0604030504040204" pitchFamily="50" charset="-128"/>
                <a:ea typeface="Meiryo UI" panose="020B0604030504040204" pitchFamily="50" charset="-128"/>
              </a:rPr>
              <a:t>5</a:t>
            </a:r>
            <a:r>
              <a:rPr lang="ja-JP" altLang="en-US" sz="1300" dirty="0" smtClean="0">
                <a:latin typeface="Meiryo UI" panose="020B0604030504040204" pitchFamily="50" charset="-128"/>
                <a:ea typeface="Meiryo UI" panose="020B0604030504040204" pitchFamily="50" charset="-128"/>
              </a:rPr>
              <a:t>カ所の</a:t>
            </a:r>
            <a:r>
              <a:rPr lang="ja-JP" altLang="en-US" sz="1300" dirty="0">
                <a:latin typeface="Meiryo UI" panose="020B0604030504040204" pitchFamily="50" charset="-128"/>
                <a:ea typeface="Meiryo UI" panose="020B0604030504040204" pitchFamily="50" charset="-128"/>
              </a:rPr>
              <a:t>ポートに置かれており、必要なときに利用</a:t>
            </a:r>
          </a:p>
          <a:p>
            <a:r>
              <a:rPr lang="ja-JP" altLang="en-US" sz="1300" b="1" dirty="0" smtClean="0">
                <a:latin typeface="Meiryo UI" panose="020B0604030504040204" pitchFamily="50" charset="-128"/>
                <a:ea typeface="Meiryo UI" panose="020B0604030504040204" pitchFamily="50" charset="-128"/>
              </a:rPr>
              <a:t>②健康</a:t>
            </a:r>
            <a:r>
              <a:rPr lang="ja-JP" altLang="en-US" sz="1300" b="1" dirty="0">
                <a:latin typeface="Meiryo UI" panose="020B0604030504040204" pitchFamily="50" charset="-128"/>
                <a:ea typeface="Meiryo UI" panose="020B0604030504040204" pitchFamily="50" charset="-128"/>
              </a:rPr>
              <a:t>長寿</a:t>
            </a: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リストバンド型</a:t>
            </a:r>
            <a:r>
              <a:rPr lang="ja-JP" altLang="en-US" sz="1300" dirty="0">
                <a:latin typeface="Meiryo UI" panose="020B0604030504040204" pitchFamily="50" charset="-128"/>
                <a:ea typeface="Meiryo UI" panose="020B0604030504040204" pitchFamily="50" charset="-128"/>
              </a:rPr>
              <a:t>のライフレコーダー（活動量計）によってユーザーの生活パターンを「見える化」し、体重や体脂肪などを計測する通信機能付きの体組成計と合わせてユーザーの健康状態を見える化</a:t>
            </a:r>
          </a:p>
          <a:p>
            <a:r>
              <a:rPr lang="ja-JP" altLang="en-US" sz="1300" b="1" dirty="0" smtClean="0">
                <a:latin typeface="Meiryo UI" panose="020B0604030504040204" pitchFamily="50" charset="-128"/>
                <a:ea typeface="Meiryo UI" panose="020B0604030504040204" pitchFamily="50" charset="-128"/>
              </a:rPr>
              <a:t>③</a:t>
            </a:r>
            <a:r>
              <a:rPr lang="ja-JP" altLang="en-US" sz="1300" b="1" dirty="0">
                <a:latin typeface="Meiryo UI" panose="020B0604030504040204" pitchFamily="50" charset="-128"/>
                <a:ea typeface="Meiryo UI" panose="020B0604030504040204" pitchFamily="50" charset="-128"/>
              </a:rPr>
              <a:t>新産業創造</a:t>
            </a: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rPr>
              <a:t>コワーキングスペース</a:t>
            </a:r>
            <a:r>
              <a:rPr lang="ja-JP" altLang="en-US" sz="1300" dirty="0">
                <a:latin typeface="Meiryo UI" panose="020B0604030504040204" pitchFamily="50" charset="-128"/>
                <a:ea typeface="Meiryo UI" panose="020B0604030504040204" pitchFamily="50" charset="-128"/>
              </a:rPr>
              <a:t>の設置、ベンチャー支援組織の</a:t>
            </a:r>
            <a:r>
              <a:rPr lang="ja-JP" altLang="en-US" sz="1300" dirty="0" smtClean="0">
                <a:latin typeface="Meiryo UI" panose="020B0604030504040204" pitchFamily="50" charset="-128"/>
                <a:ea typeface="Meiryo UI" panose="020B0604030504040204" pitchFamily="50" charset="-128"/>
              </a:rPr>
              <a:t>活動</a:t>
            </a:r>
            <a:endParaRPr lang="ja-JP" altLang="en-US" sz="1300" dirty="0">
              <a:latin typeface="Meiryo UI" panose="020B0604030504040204" pitchFamily="50" charset="-128"/>
              <a:ea typeface="Meiryo UI" panose="020B0604030504040204" pitchFamily="50" charset="-128"/>
            </a:endParaRPr>
          </a:p>
        </p:txBody>
      </p:sp>
      <p:sp>
        <p:nvSpPr>
          <p:cNvPr id="7" name="正方形/長方形 6"/>
          <p:cNvSpPr/>
          <p:nvPr/>
        </p:nvSpPr>
        <p:spPr>
          <a:xfrm>
            <a:off x="5738203" y="1590399"/>
            <a:ext cx="3326429" cy="276999"/>
          </a:xfrm>
          <a:prstGeom prst="rect">
            <a:avLst/>
          </a:prstGeom>
        </p:spPr>
        <p:txBody>
          <a:bodyPr wrap="square">
            <a:spAutoFit/>
          </a:bodyPr>
          <a:lstStyle/>
          <a:p>
            <a:pPr lvl="0"/>
            <a:r>
              <a:rPr lang="ja-JP" altLang="en-US" sz="1200" dirty="0">
                <a:solidFill>
                  <a:prstClr val="black"/>
                </a:solidFill>
                <a:latin typeface="Meiryo UI" panose="020B0604030504040204" pitchFamily="50" charset="-128"/>
                <a:ea typeface="Meiryo UI" panose="020B0604030504040204" pitchFamily="50" charset="-128"/>
              </a:rPr>
              <a:t>＜面積：</a:t>
            </a:r>
            <a:r>
              <a:rPr lang="en-US" altLang="ja-JP" sz="1200" dirty="0">
                <a:solidFill>
                  <a:prstClr val="black"/>
                </a:solidFill>
                <a:latin typeface="Meiryo UI" panose="020B0604030504040204" pitchFamily="50" charset="-128"/>
                <a:ea typeface="Meiryo UI" panose="020B0604030504040204" pitchFamily="50" charset="-128"/>
              </a:rPr>
              <a:t>273ha</a:t>
            </a:r>
            <a:r>
              <a:rPr lang="ja-JP" altLang="en-US" sz="1200" dirty="0">
                <a:solidFill>
                  <a:prstClr val="black"/>
                </a:solidFill>
                <a:latin typeface="Meiryo UI" panose="020B0604030504040204" pitchFamily="50" charset="-128"/>
                <a:ea typeface="Meiryo UI" panose="020B0604030504040204" pitchFamily="50" charset="-128"/>
              </a:rPr>
              <a:t>／計画人口：</a:t>
            </a:r>
            <a:r>
              <a:rPr lang="en-US" altLang="ja-JP" sz="1200" dirty="0">
                <a:solidFill>
                  <a:prstClr val="black"/>
                </a:solidFill>
                <a:latin typeface="Meiryo UI" panose="020B0604030504040204" pitchFamily="50" charset="-128"/>
                <a:ea typeface="Meiryo UI" panose="020B0604030504040204" pitchFamily="50" charset="-128"/>
              </a:rPr>
              <a:t>26,000</a:t>
            </a:r>
            <a:r>
              <a:rPr lang="ja-JP" altLang="en-US" sz="1200" dirty="0">
                <a:solidFill>
                  <a:prstClr val="black"/>
                </a:solidFill>
                <a:latin typeface="Meiryo UI" panose="020B0604030504040204" pitchFamily="50" charset="-128"/>
                <a:ea typeface="Meiryo UI" panose="020B0604030504040204" pitchFamily="50" charset="-128"/>
              </a:rPr>
              <a:t>人＞</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5802605" y="4365104"/>
            <a:ext cx="2952327" cy="276999"/>
          </a:xfrm>
          <a:prstGeom prst="rect">
            <a:avLst/>
          </a:prstGeom>
        </p:spPr>
        <p:txBody>
          <a:bodyPr wrap="square">
            <a:spAutoFit/>
          </a:bodyPr>
          <a:lstStyle/>
          <a:p>
            <a:pPr lvl="0"/>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面積：１９</a:t>
            </a:r>
            <a:r>
              <a:rPr lang="en-US" altLang="ja-JP" sz="1200" dirty="0">
                <a:solidFill>
                  <a:prstClr val="black"/>
                </a:solidFill>
                <a:latin typeface="Meiryo UI" panose="020B0604030504040204" pitchFamily="50" charset="-128"/>
                <a:ea typeface="Meiryo UI" panose="020B0604030504040204" pitchFamily="50" charset="-128"/>
              </a:rPr>
              <a:t>ha</a:t>
            </a:r>
            <a:r>
              <a:rPr lang="ja-JP" altLang="en-US" sz="1200" dirty="0" smtClean="0">
                <a:solidFill>
                  <a:prstClr val="black"/>
                </a:solidFill>
                <a:latin typeface="Meiryo UI" panose="020B0604030504040204" pitchFamily="50" charset="-128"/>
                <a:ea typeface="Meiryo UI" panose="020B0604030504040204" pitchFamily="50" charset="-128"/>
              </a:rPr>
              <a:t>／計画</a:t>
            </a:r>
            <a:r>
              <a:rPr lang="ja-JP" altLang="en-US" sz="1200" dirty="0">
                <a:solidFill>
                  <a:prstClr val="black"/>
                </a:solidFill>
                <a:latin typeface="Meiryo UI" panose="020B0604030504040204" pitchFamily="50" charset="-128"/>
                <a:ea typeface="Meiryo UI" panose="020B0604030504040204" pitchFamily="50" charset="-128"/>
              </a:rPr>
              <a:t>人口：</a:t>
            </a:r>
            <a:r>
              <a:rPr lang="en-US" altLang="ja-JP" sz="1200" dirty="0">
                <a:solidFill>
                  <a:prstClr val="black"/>
                </a:solidFill>
                <a:latin typeface="Meiryo UI" panose="020B0604030504040204" pitchFamily="50" charset="-128"/>
                <a:ea typeface="Meiryo UI" panose="020B0604030504040204" pitchFamily="50" charset="-128"/>
              </a:rPr>
              <a:t>3000</a:t>
            </a:r>
            <a:r>
              <a:rPr lang="ja-JP" altLang="en-US" sz="1200" dirty="0">
                <a:solidFill>
                  <a:prstClr val="black"/>
                </a:solidFill>
                <a:latin typeface="Meiryo UI" panose="020B0604030504040204" pitchFamily="50" charset="-128"/>
                <a:ea typeface="Meiryo UI" panose="020B0604030504040204" pitchFamily="50" charset="-128"/>
              </a:rPr>
              <a:t>人＞</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828843" y="592552"/>
            <a:ext cx="3882794"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スマートシティの実例（日本）</a:t>
            </a:r>
          </a:p>
        </p:txBody>
      </p:sp>
      <p:sp>
        <p:nvSpPr>
          <p:cNvPr id="1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32</a:t>
            </a:fld>
            <a:endParaRPr kumimoji="1" lang="ja-JP" altLang="en-US"/>
          </a:p>
        </p:txBody>
      </p:sp>
      <p:cxnSp>
        <p:nvCxnSpPr>
          <p:cNvPr id="14" name="直線コネクタ 13"/>
          <p:cNvCxnSpPr/>
          <p:nvPr/>
        </p:nvCxnSpPr>
        <p:spPr>
          <a:xfrm>
            <a:off x="2808240" y="1096168"/>
            <a:ext cx="39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6810700" y="88496"/>
            <a:ext cx="2268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a:t>
            </a:r>
          </a:p>
        </p:txBody>
      </p:sp>
      <p:sp>
        <p:nvSpPr>
          <p:cNvPr id="16" name="角丸四角形 15"/>
          <p:cNvSpPr/>
          <p:nvPr/>
        </p:nvSpPr>
        <p:spPr>
          <a:xfrm>
            <a:off x="673747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1804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11982" y="360420"/>
            <a:ext cx="3847528"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rPr>
              <a:t>今後の</a:t>
            </a:r>
            <a:r>
              <a:rPr kumimoji="1" lang="ja-JP" altLang="en-US" sz="2400" dirty="0" smtClean="0">
                <a:latin typeface="Meiryo UI" panose="020B0604030504040204" pitchFamily="50" charset="-128"/>
                <a:ea typeface="Meiryo UI" panose="020B0604030504040204" pitchFamily="50" charset="-128"/>
              </a:rPr>
              <a:t>スマートシティのイメージ</a:t>
            </a:r>
          </a:p>
        </p:txBody>
      </p:sp>
      <p:cxnSp>
        <p:nvCxnSpPr>
          <p:cNvPr id="6" name="直線コネクタ 5"/>
          <p:cNvCxnSpPr/>
          <p:nvPr/>
        </p:nvCxnSpPr>
        <p:spPr>
          <a:xfrm>
            <a:off x="2285746" y="837568"/>
            <a:ext cx="45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774860" y="1075503"/>
            <a:ext cx="3648756"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参考実績</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ＩＣＴ戦略室の設置と主な事業</a:t>
            </a:r>
            <a:endParaRPr kumimoji="1" lang="ja-JP" altLang="en-US" sz="14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44003" y="1059582"/>
            <a:ext cx="3443571" cy="338554"/>
          </a:xfrm>
          <a:prstGeom prst="rect">
            <a:avLst/>
          </a:prstGeom>
          <a:noFill/>
        </p:spPr>
        <p:txBody>
          <a:bodyPr wrap="non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可能性</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　交通事業ビッグデータの活用</a:t>
            </a:r>
          </a:p>
        </p:txBody>
      </p:sp>
      <p:cxnSp>
        <p:nvCxnSpPr>
          <p:cNvPr id="10" name="直線コネクタ 9"/>
          <p:cNvCxnSpPr/>
          <p:nvPr/>
        </p:nvCxnSpPr>
        <p:spPr>
          <a:xfrm>
            <a:off x="4686520" y="1397784"/>
            <a:ext cx="41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65788" y="1397784"/>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二等辺三角形 11"/>
          <p:cNvSpPr/>
          <p:nvPr/>
        </p:nvSpPr>
        <p:spPr>
          <a:xfrm rot="10800000">
            <a:off x="386026" y="4214914"/>
            <a:ext cx="3645549" cy="252000"/>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13" name="二等辺三角形 12"/>
          <p:cNvSpPr/>
          <p:nvPr/>
        </p:nvSpPr>
        <p:spPr>
          <a:xfrm rot="10800000">
            <a:off x="4918055" y="4214914"/>
            <a:ext cx="3645549" cy="252000"/>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968" y="4933471"/>
            <a:ext cx="4032000" cy="175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スライド番号プレースホルダー 1"/>
          <p:cNvSpPr>
            <a:spLocks noGrp="1"/>
          </p:cNvSpPr>
          <p:nvPr>
            <p:ph type="sldNum" sz="quarter" idx="12"/>
          </p:nvPr>
        </p:nvSpPr>
        <p:spPr>
          <a:xfrm>
            <a:off x="6989652" y="6492875"/>
            <a:ext cx="2133600" cy="365125"/>
          </a:xfrm>
        </p:spPr>
        <p:txBody>
          <a:bodyPr/>
          <a:lstStyle/>
          <a:p>
            <a:fld id="{7853CF83-2CA7-468D-933C-9DDBEAA5E899}" type="slidenum">
              <a:rPr kumimoji="1" lang="ja-JP" altLang="en-US" smtClean="0"/>
              <a:pPr/>
              <a:t>33</a:t>
            </a:fld>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3452198725"/>
              </p:ext>
            </p:extLst>
          </p:nvPr>
        </p:nvGraphicFramePr>
        <p:xfrm>
          <a:off x="4660425" y="2045296"/>
          <a:ext cx="4176463" cy="1933920"/>
        </p:xfrm>
        <a:graphic>
          <a:graphicData uri="http://schemas.openxmlformats.org/drawingml/2006/table">
            <a:tbl>
              <a:tblPr firstRow="1" bandRow="1">
                <a:tableStyleId>{5940675A-B579-460E-94D1-54222C63F5DA}</a:tableStyleId>
              </a:tblPr>
              <a:tblGrid>
                <a:gridCol w="1152127"/>
                <a:gridCol w="3024336"/>
              </a:tblGrid>
              <a:tr h="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主な事業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最先端ＩＣＴ実証実験</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民間と共同でクルマから取れる位置情報、速度情報などを分析する実証実験。データをもとに、携帯端末から閲覧可能な交通安全マップを作成</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7084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ビックデータ分析の有効性実証調査</a:t>
                      </a:r>
                    </a:p>
                  </a:txBody>
                  <a:tcPr marL="36000" marR="36000" marT="36000" marB="36000"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生活保護費支給に用いるデータを分析し、分析結果に基づいた効果的な施策の実施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370840">
                <a:tc>
                  <a:txBody>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大阪から考える</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Civic Tech</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オープンデータの利活用による地域課題解決に向けた取組み。人材の育成やアプリ開発を支援</a:t>
                      </a:r>
                    </a:p>
                  </a:txBody>
                  <a:tcPr marL="36000" marR="36000" marT="36000" marB="36000" anchor="ctr">
                    <a:solidFill>
                      <a:schemeClr val="bg1">
                        <a:lumMod val="85000"/>
                      </a:schemeClr>
                    </a:solidFill>
                  </a:tcPr>
                </a:tc>
              </a:tr>
            </a:tbl>
          </a:graphicData>
        </a:graphic>
      </p:graphicFrame>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166" t="11987" r="50000" b="71186"/>
          <a:stretch/>
        </p:blipFill>
        <p:spPr bwMode="auto">
          <a:xfrm>
            <a:off x="7524328" y="5842696"/>
            <a:ext cx="1316191" cy="87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617553" y="4566380"/>
            <a:ext cx="4233403" cy="276999"/>
          </a:xfrm>
          <a:prstGeom prst="rect">
            <a:avLst/>
          </a:prstGeom>
          <a:noFill/>
          <a:ln>
            <a:solidFill>
              <a:schemeClr val="bg1">
                <a:lumMod val="75000"/>
              </a:schemeClr>
            </a:solidFill>
          </a:ln>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rPr>
              <a:t>C</a:t>
            </a:r>
            <a:r>
              <a:rPr kumimoji="1" lang="en-US" altLang="ja-JP" sz="1200" b="1" dirty="0" smtClean="0">
                <a:latin typeface="Meiryo UI" panose="020B0604030504040204" pitchFamily="50" charset="-128"/>
                <a:ea typeface="Meiryo UI" panose="020B0604030504040204" pitchFamily="50" charset="-128"/>
              </a:rPr>
              <a:t>ivic Tech Osaka</a:t>
            </a:r>
            <a:r>
              <a:rPr kumimoji="1" lang="ja-JP" altLang="en-US" sz="1200" b="1" dirty="0" smtClean="0">
                <a:latin typeface="Meiryo UI" panose="020B0604030504040204" pitchFamily="50" charset="-128"/>
                <a:ea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市民</a:t>
            </a: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ＩＴで地域課題に挑む新しいカタチ</a:t>
            </a:r>
            <a:r>
              <a:rPr kumimoji="1" lang="en-US" altLang="ja-JP" sz="1100" b="1" dirty="0" smtClean="0">
                <a:latin typeface="Meiryo UI" panose="020B0604030504040204" pitchFamily="50" charset="-128"/>
                <a:ea typeface="Meiryo UI" panose="020B0604030504040204" pitchFamily="50" charset="-128"/>
              </a:rPr>
              <a:t>]</a:t>
            </a:r>
            <a:endParaRPr kumimoji="1" lang="ja-JP" altLang="en-US" sz="1100"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603164" y="1512548"/>
            <a:ext cx="3606467" cy="492443"/>
          </a:xfrm>
          <a:prstGeom prst="rect">
            <a:avLst/>
          </a:prstGeom>
          <a:noFill/>
        </p:spPr>
        <p:txBody>
          <a:bodyPr wrap="square" rtlCol="0">
            <a:spAutoFit/>
          </a:bodyPr>
          <a:lstStyle/>
          <a:p>
            <a:pPr marL="285750" indent="-285750">
              <a:buFont typeface="Wingdings" panose="05000000000000000000" pitchFamily="2" charset="2"/>
              <a:buChar char="p"/>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大阪市</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戦略室の設置（</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年４月）</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予算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42.8</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572000" y="4896924"/>
            <a:ext cx="3246402" cy="1862048"/>
          </a:xfrm>
          <a:prstGeom prst="rect">
            <a:avLst/>
          </a:prstGeom>
          <a:noFill/>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rPr>
              <a:t>1.</a:t>
            </a:r>
            <a:r>
              <a:rPr kumimoji="1" lang="ja-JP" altLang="en-US" sz="1200" b="1" dirty="0" smtClean="0">
                <a:latin typeface="Meiryo UI" panose="020B0604030504040204" pitchFamily="50" charset="-128"/>
                <a:ea typeface="Meiryo UI" panose="020B0604030504040204" pitchFamily="50" charset="-128"/>
              </a:rPr>
              <a:t>オープンデータカフェ＠大阪</a:t>
            </a:r>
            <a:r>
              <a:rPr lang="ja-JP" altLang="en-US" sz="1200" b="1" dirty="0" smtClean="0">
                <a:latin typeface="Meiryo UI" panose="020B0604030504040204" pitchFamily="50" charset="-128"/>
                <a:ea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５回開催</a:t>
            </a:r>
            <a:r>
              <a:rPr lang="en-US" altLang="ja-JP" sz="1200" b="1"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　・オープンデータや</a:t>
            </a:r>
            <a:r>
              <a:rPr lang="en-US" altLang="ja-JP" sz="1200" dirty="0" smtClean="0">
                <a:latin typeface="Meiryo UI" panose="020B0604030504040204" pitchFamily="50" charset="-128"/>
                <a:ea typeface="Meiryo UI" panose="020B0604030504040204" pitchFamily="50" charset="-128"/>
              </a:rPr>
              <a:t>IT</a:t>
            </a:r>
            <a:r>
              <a:rPr lang="ja-JP" altLang="en-US" sz="1200" dirty="0" smtClean="0">
                <a:latin typeface="Meiryo UI" panose="020B0604030504040204" pitchFamily="50" charset="-128"/>
                <a:ea typeface="Meiryo UI" panose="020B0604030504040204" pitchFamily="50" charset="-128"/>
              </a:rPr>
              <a:t>を活用した市民参加のワーク</a:t>
            </a:r>
            <a:endParaRPr lang="en-US" altLang="ja-JP" sz="1200" dirty="0" smtClean="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rPr>
              <a:t>2.Civic Tech </a:t>
            </a:r>
            <a:r>
              <a:rPr kumimoji="1" lang="ja-JP" altLang="en-US" sz="1200" b="1" dirty="0" smtClean="0">
                <a:latin typeface="Meiryo UI" panose="020B0604030504040204" pitchFamily="50" charset="-128"/>
                <a:ea typeface="Meiryo UI" panose="020B0604030504040204" pitchFamily="50" charset="-128"/>
              </a:rPr>
              <a:t>アイデアソン　</a:t>
            </a:r>
            <a:r>
              <a:rPr kumimoji="1" lang="en-US" altLang="ja-JP"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２</a:t>
            </a:r>
            <a:r>
              <a:rPr kumimoji="1" lang="ja-JP" altLang="en-US" sz="1200" b="1" dirty="0" smtClean="0">
                <a:latin typeface="Meiryo UI" panose="020B0604030504040204" pitchFamily="50" charset="-128"/>
                <a:ea typeface="Meiryo UI" panose="020B0604030504040204" pitchFamily="50" charset="-128"/>
              </a:rPr>
              <a:t>回開催</a:t>
            </a:r>
            <a:r>
              <a:rPr kumimoji="1" lang="en-US" altLang="ja-JP" sz="1200" b="1"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　・子</a:t>
            </a:r>
            <a:r>
              <a:rPr lang="ja-JP" altLang="en-US" sz="1200" dirty="0">
                <a:latin typeface="Meiryo UI" panose="020B0604030504040204" pitchFamily="50" charset="-128"/>
                <a:ea typeface="Meiryo UI" panose="020B0604030504040204" pitchFamily="50" charset="-128"/>
              </a:rPr>
              <a:t>育て</a:t>
            </a:r>
            <a:r>
              <a:rPr lang="ja-JP" altLang="en-US" sz="1200" dirty="0" smtClean="0">
                <a:latin typeface="Meiryo UI" panose="020B0604030504040204" pitchFamily="50" charset="-128"/>
                <a:ea typeface="Meiryo UI" panose="020B0604030504040204" pitchFamily="50" charset="-128"/>
              </a:rPr>
              <a:t>や防災等の地域課題を</a:t>
            </a:r>
            <a:r>
              <a:rPr lang="en-US" altLang="ja-JP" sz="1200" dirty="0" smtClean="0">
                <a:latin typeface="Meiryo UI" panose="020B0604030504040204" pitchFamily="50" charset="-128"/>
                <a:ea typeface="Meiryo UI" panose="020B0604030504040204" pitchFamily="50" charset="-128"/>
              </a:rPr>
              <a:t>IT</a:t>
            </a:r>
            <a:r>
              <a:rPr lang="ja-JP" altLang="en-US" sz="1200" dirty="0" smtClean="0">
                <a:latin typeface="Meiryo UI" panose="020B0604030504040204" pitchFamily="50" charset="-128"/>
                <a:ea typeface="Meiryo UI" panose="020B0604030504040204" pitchFamily="50" charset="-128"/>
              </a:rPr>
              <a:t>分野から議論</a:t>
            </a:r>
            <a:endParaRPr kumimoji="1" lang="en-US" altLang="ja-JP" sz="1200" dirty="0" smtClean="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rPr>
              <a:t>3.Civic Tech</a:t>
            </a:r>
            <a:r>
              <a:rPr kumimoji="1" lang="ja-JP" altLang="en-US" sz="1200" b="1" dirty="0" smtClean="0">
                <a:latin typeface="Meiryo UI" panose="020B0604030504040204" pitchFamily="50" charset="-128"/>
                <a:ea typeface="Meiryo UI" panose="020B0604030504040204" pitchFamily="50" charset="-128"/>
              </a:rPr>
              <a:t>　ハッカソン　</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１回開催</a:t>
            </a:r>
            <a:r>
              <a:rPr kumimoji="1" lang="en-US" altLang="ja-JP" sz="1200" b="1" dirty="0" smtClean="0">
                <a:latin typeface="Meiryo UI" panose="020B0604030504040204" pitchFamily="50" charset="-128"/>
                <a:ea typeface="Meiryo UI" panose="020B0604030504040204" pitchFamily="50" charset="-128"/>
              </a:rPr>
              <a:t>】</a:t>
            </a:r>
          </a:p>
          <a:p>
            <a:r>
              <a:rPr lang="ja-JP" altLang="en-US" sz="10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IT</a:t>
            </a:r>
            <a:r>
              <a:rPr lang="ja-JP" altLang="en-US" sz="1200" dirty="0" smtClean="0">
                <a:latin typeface="Meiryo UI" panose="020B0604030504040204" pitchFamily="50" charset="-128"/>
                <a:ea typeface="Meiryo UI" panose="020B0604030504040204" pitchFamily="50" charset="-128"/>
              </a:rPr>
              <a:t>エンジニアが集う開発イベント</a:t>
            </a:r>
            <a:endParaRPr lang="en-US" altLang="ja-JP" sz="1200" dirty="0" smtClean="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4.</a:t>
            </a:r>
            <a:r>
              <a:rPr lang="ja-JP" altLang="en-US" sz="1200" b="1" dirty="0" smtClean="0">
                <a:latin typeface="Meiryo UI" panose="020B0604030504040204" pitchFamily="50" charset="-128"/>
                <a:ea typeface="Meiryo UI" panose="020B0604030504040204" pitchFamily="50" charset="-128"/>
              </a:rPr>
              <a:t>アプリコンテスト　</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１回開催</a:t>
            </a:r>
            <a:r>
              <a:rPr lang="en-US" altLang="ja-JP" sz="1200" b="1" dirty="0" smtClean="0">
                <a:latin typeface="Meiryo UI" panose="020B0604030504040204" pitchFamily="50" charset="-128"/>
                <a:ea typeface="Meiryo UI" panose="020B0604030504040204" pitchFamily="50" charset="-128"/>
              </a:rPr>
              <a:t>】</a:t>
            </a:r>
          </a:p>
          <a:p>
            <a:r>
              <a:rPr kumimoji="1" lang="ja-JP" altLang="en-US" sz="1200" dirty="0" smtClean="0">
                <a:latin typeface="Meiryo UI" panose="020B0604030504040204" pitchFamily="50" charset="-128"/>
                <a:ea typeface="Meiryo UI" panose="020B0604030504040204" pitchFamily="50" charset="-128"/>
              </a:rPr>
              <a:t>　・アプリやアイデアを競うコンテスト</a:t>
            </a:r>
            <a:endParaRPr kumimoji="1" lang="en-US" altLang="ja-JP" sz="12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46036" y="4566380"/>
            <a:ext cx="3672000" cy="276999"/>
          </a:xfrm>
          <a:prstGeom prst="rect">
            <a:avLst/>
          </a:prstGeom>
          <a:noFill/>
          <a:ln>
            <a:solidFill>
              <a:schemeClr val="bg1">
                <a:lumMod val="75000"/>
              </a:schemeClr>
            </a:solidFill>
          </a:ln>
        </p:spPr>
        <p:txBody>
          <a:bodyPr wrap="none" rtlCol="0">
            <a:noAutofit/>
          </a:bodyPr>
          <a:lstStyle/>
          <a:p>
            <a:pPr algn="ctr"/>
            <a:r>
              <a:rPr kumimoji="1" lang="ja-JP" altLang="en-US" sz="1200" b="1" dirty="0" smtClean="0">
                <a:latin typeface="Meiryo UI" panose="020B0604030504040204" pitchFamily="50" charset="-128"/>
                <a:ea typeface="Meiryo UI" panose="020B0604030504040204" pitchFamily="50" charset="-128"/>
              </a:rPr>
              <a:t>人の流れや車のデータを活用した交通スマート化</a:t>
            </a:r>
          </a:p>
        </p:txBody>
      </p:sp>
      <p:graphicFrame>
        <p:nvGraphicFramePr>
          <p:cNvPr id="2" name="表 1"/>
          <p:cNvGraphicFramePr>
            <a:graphicFrameLocks noGrp="1"/>
          </p:cNvGraphicFramePr>
          <p:nvPr>
            <p:extLst>
              <p:ext uri="{D42A27DB-BD31-4B8C-83A1-F6EECF244321}">
                <p14:modId xmlns:p14="http://schemas.microsoft.com/office/powerpoint/2010/main" val="3899322872"/>
              </p:ext>
            </p:extLst>
          </p:nvPr>
        </p:nvGraphicFramePr>
        <p:xfrm>
          <a:off x="271758" y="1816688"/>
          <a:ext cx="3945189" cy="2350950"/>
        </p:xfrm>
        <a:graphic>
          <a:graphicData uri="http://schemas.openxmlformats.org/drawingml/2006/table">
            <a:tbl>
              <a:tblPr firstRow="1" bandRow="1">
                <a:tableStyleId>{5940675A-B579-460E-94D1-54222C63F5DA}</a:tableStyleId>
              </a:tblPr>
              <a:tblGrid>
                <a:gridCol w="884555"/>
                <a:gridCol w="1233805"/>
                <a:gridCol w="1826829"/>
              </a:tblGrid>
              <a:tr h="263070">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種類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データ量等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活用例</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33437">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PiTaPa</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発行枚数</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・性別、年齢別の乗降データによる動向把握</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33437">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敬老パス</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敬老パス発行枚数</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・市内在住高齢者（</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歳以上）の動向把握</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33437">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地下鉄駅</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防犯カメラ</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地下鉄乗降客数</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万人／日</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・人の密度や流れを把握</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・ファッション等の市場調査</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33437">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バスドライブ</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レコーダー</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バス車両台数</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車両</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・車の渋滞状況や流れを把握</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・車の市場調査</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02711">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停留所</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停留所箇所数</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2,418</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・災害時の情報提供端末として活用</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22" name="テキスト ボックス 21"/>
          <p:cNvSpPr txBox="1"/>
          <p:nvPr/>
        </p:nvSpPr>
        <p:spPr>
          <a:xfrm>
            <a:off x="251520" y="1489373"/>
            <a:ext cx="3606467" cy="292388"/>
          </a:xfrm>
          <a:prstGeom prst="rect">
            <a:avLst/>
          </a:prstGeom>
          <a:noFill/>
        </p:spPr>
        <p:txBody>
          <a:bodyPr wrap="square" rtlCol="0">
            <a:spAutoFit/>
          </a:bodyPr>
          <a:lstStyle/>
          <a:p>
            <a:pPr marL="285750" indent="-285750">
              <a:buFont typeface="Wingdings" panose="05000000000000000000" pitchFamily="2" charset="2"/>
              <a:buChar char="p"/>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交通局</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が保有するデータなどを活用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810700" y="88496"/>
            <a:ext cx="2268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a:t>
            </a:r>
          </a:p>
        </p:txBody>
      </p:sp>
      <p:sp>
        <p:nvSpPr>
          <p:cNvPr id="24" name="角丸四角形 23"/>
          <p:cNvSpPr/>
          <p:nvPr/>
        </p:nvSpPr>
        <p:spPr>
          <a:xfrm>
            <a:off x="673747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kumimoji="1"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57672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11"/>
          </p:nvPr>
        </p:nvSpPr>
        <p:spPr>
          <a:xfrm>
            <a:off x="8258056" y="6510016"/>
            <a:ext cx="884108" cy="299808"/>
          </a:xfrm>
        </p:spPr>
        <p:txBody>
          <a:bodyPr/>
          <a:lstStyle/>
          <a:p>
            <a:pPr algn="r"/>
            <a:fld id="{70AA781C-23AF-418E-B0A7-D018C6C7DEAF}" type="slidenum">
              <a:rPr kumimoji="1" lang="ja-JP" altLang="en-US" smtClean="0">
                <a:solidFill>
                  <a:schemeClr val="tx1"/>
                </a:solidFill>
              </a:rPr>
              <a:pPr algn="r"/>
              <a:t>34</a:t>
            </a:fld>
            <a:endParaRPr kumimoji="1" lang="ja-JP" altLang="en-US" dirty="0">
              <a:solidFill>
                <a:schemeClr val="tx1"/>
              </a:solidFill>
            </a:endParaRPr>
          </a:p>
        </p:txBody>
      </p:sp>
      <p:sp>
        <p:nvSpPr>
          <p:cNvPr id="9" name="テキスト ボックス 8"/>
          <p:cNvSpPr txBox="1"/>
          <p:nvPr/>
        </p:nvSpPr>
        <p:spPr>
          <a:xfrm>
            <a:off x="2859077" y="60360"/>
            <a:ext cx="3770584" cy="461665"/>
          </a:xfrm>
          <a:prstGeom prst="rect">
            <a:avLst/>
          </a:prstGeom>
          <a:solidFill>
            <a:schemeClr val="bg1">
              <a:lumMod val="95000"/>
            </a:schemeClr>
          </a:solidFill>
          <a:ln>
            <a:solidFill>
              <a:schemeClr val="tx1"/>
            </a:solidFill>
          </a:ln>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②技術インキュベーション機能</a:t>
            </a:r>
          </a:p>
        </p:txBody>
      </p:sp>
      <p:sp>
        <p:nvSpPr>
          <p:cNvPr id="5" name="正方形/長方形 4"/>
          <p:cNvSpPr/>
          <p:nvPr/>
        </p:nvSpPr>
        <p:spPr>
          <a:xfrm>
            <a:off x="553620" y="688622"/>
            <a:ext cx="8266852" cy="6117059"/>
          </a:xfrm>
          <a:prstGeom prst="rect">
            <a:avLst/>
          </a:prstGeom>
        </p:spPr>
        <p:txBody>
          <a:bodyPr wrap="square">
            <a:spAutoFit/>
          </a:bodyPr>
          <a:lstStyle/>
          <a:p>
            <a:r>
              <a:rPr lang="ja-JP" altLang="en-US" sz="1350" b="1" dirty="0">
                <a:latin typeface="Meiryo UI" panose="020B0604030504040204" pitchFamily="50" charset="-128"/>
                <a:ea typeface="Meiryo UI" panose="020B0604030504040204" pitchFamily="50" charset="-128"/>
                <a:cs typeface="Meiryo UI" panose="020B0604030504040204" pitchFamily="50" charset="-128"/>
              </a:rPr>
              <a:t>１．“基盤領域”と“成長期待領域”の戦略的強化</a:t>
            </a:r>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sz="135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や人工知能、ビッグデータなど、第</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次産業革命と言われる情報分野は、</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兆円の付加価値を生むと言われ、今後の産業基盤を支える重要なインフラである。</a:t>
            </a:r>
            <a:endParaRPr lang="en-US" altLang="ja-JP" sz="135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50" dirty="0">
                <a:latin typeface="Meiryo UI" panose="020B0604030504040204" pitchFamily="50" charset="-128"/>
                <a:ea typeface="Meiryo UI" panose="020B0604030504040204" pitchFamily="50" charset="-128"/>
                <a:cs typeface="Meiryo UI" panose="020B0604030504040204" pitchFamily="50" charset="-128"/>
              </a:rPr>
              <a:t>バイオ医薬品の世界市場は</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90</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兆円に迫るという試算もあり、限られた資源を有効活用し、大阪の成長に寄与するためには、バイオエンジニアリング／創薬は極めて有望な産業分野と言える。</a:t>
            </a:r>
            <a:endParaRPr lang="en-US" altLang="ja-JP" sz="135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50" dirty="0">
                <a:latin typeface="Meiryo UI" panose="020B0604030504040204" pitchFamily="50" charset="-128"/>
                <a:ea typeface="Meiryo UI" panose="020B0604030504040204" pitchFamily="50" charset="-128"/>
                <a:cs typeface="Meiryo UI" panose="020B0604030504040204" pitchFamily="50" charset="-128"/>
              </a:rPr>
              <a:t>そこで、新大学の発展と大阪の成長を図るためには、基盤インフラである</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データマネジメント</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と、ポテンシャルと成長分野が融合する</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バイオエンジニアリング／創薬</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の二つの領域への戦略的な投資が重要であると考えられる。</a:t>
            </a:r>
            <a:endParaRPr lang="en-US" altLang="ja-JP" sz="13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50" b="1" dirty="0">
                <a:latin typeface="Meiryo UI" panose="020B0604030504040204" pitchFamily="50" charset="-128"/>
                <a:ea typeface="Meiryo UI" panose="020B0604030504040204" pitchFamily="50" charset="-128"/>
                <a:cs typeface="Meiryo UI" panose="020B0604030504040204" pitchFamily="50" charset="-128"/>
              </a:rPr>
              <a:t>２．オープンイノベーションの重要性の高まり</a:t>
            </a:r>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50" dirty="0">
                <a:latin typeface="Meiryo UI" panose="020B0604030504040204" pitchFamily="50" charset="-128"/>
                <a:ea typeface="Meiryo UI" panose="020B0604030504040204" pitchFamily="50" charset="-128"/>
                <a:cs typeface="Meiryo UI" panose="020B0604030504040204" pitchFamily="50" charset="-128"/>
              </a:rPr>
              <a:t>こうした推進体制のなか、企業は社内のイノベーションだけでなく、学術研究機関との協力や、オープンイノベーション領域に、技術開発を進める体制にシフトしつつある。</a:t>
            </a:r>
            <a:endParaRPr lang="en-US" altLang="ja-JP" sz="13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50" b="1" dirty="0">
                <a:latin typeface="Meiryo UI" panose="020B0604030504040204" pitchFamily="50" charset="-128"/>
                <a:ea typeface="Meiryo UI" panose="020B0604030504040204" pitchFamily="50" charset="-128"/>
                <a:cs typeface="Meiryo UI" panose="020B0604030504040204" pitchFamily="50" charset="-128"/>
              </a:rPr>
              <a:t>３．先進事例と大阪の取り組み</a:t>
            </a:r>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50" dirty="0">
                <a:latin typeface="Meiryo UI" panose="020B0604030504040204" pitchFamily="50" charset="-128"/>
                <a:ea typeface="Meiryo UI" panose="020B0604030504040204" pitchFamily="50" charset="-128"/>
                <a:cs typeface="Meiryo UI" panose="020B0604030504040204" pitchFamily="50" charset="-128"/>
              </a:rPr>
              <a:t>大阪では</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2003</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年に着手したバイオ戦略の策定をはじめ、バイオメディカルクラスター創成特区に指定されるなど、バイオエンジニアリング／創薬の下地がある。（名古屋大学では「薬学部がない創薬研究所」を創設）</a:t>
            </a:r>
          </a:p>
          <a:p>
            <a:pPr marL="285750" indent="-285750">
              <a:buFont typeface="Arial" panose="020B0604020202020204" pitchFamily="34" charset="0"/>
              <a:buChar char="•"/>
            </a:pPr>
            <a:r>
              <a:rPr lang="ja-JP" altLang="en-US" sz="1350" dirty="0">
                <a:latin typeface="Meiryo UI" panose="020B0604030504040204" pitchFamily="50" charset="-128"/>
                <a:ea typeface="Meiryo UI" panose="020B0604030504040204" pitchFamily="50" charset="-128"/>
                <a:cs typeface="Meiryo UI" panose="020B0604030504040204" pitchFamily="50" charset="-128"/>
              </a:rPr>
              <a:t>企業の人材ニーズ調査では情報系の需要が極めて高く、国策として情報系人材の育成に力を入れている。先進的な大学では、情報系学部を新設する大学も増えてきている（滋賀大学のデータサイエンス学部</a:t>
            </a:r>
            <a:r>
              <a:rPr lang="en-US" altLang="ja-JP" sz="13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50" dirty="0">
                <a:latin typeface="Meiryo UI" panose="020B0604030504040204" pitchFamily="50" charset="-128"/>
                <a:ea typeface="Meiryo UI" panose="020B0604030504040204" pitchFamily="50" charset="-128"/>
                <a:cs typeface="Meiryo UI" panose="020B0604030504040204" pitchFamily="50" charset="-128"/>
              </a:rPr>
              <a:t>年設置等）</a:t>
            </a:r>
            <a:endParaRPr lang="en-US" altLang="ja-JP" sz="13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50" b="1" dirty="0">
                <a:latin typeface="Meiryo UI" panose="020B0604030504040204" pitchFamily="50" charset="-128"/>
                <a:ea typeface="Meiryo UI" panose="020B0604030504040204" pitchFamily="50" charset="-128"/>
                <a:cs typeface="Meiryo UI" panose="020B0604030504040204" pitchFamily="50" charset="-128"/>
              </a:rPr>
              <a:t>４．技術インキュベーション機能／情報基盤の整備と成長分野への投資</a:t>
            </a:r>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50" dirty="0">
                <a:latin typeface="Meiryo UI" panose="020B0604030504040204" pitchFamily="50" charset="-128"/>
                <a:ea typeface="Meiryo UI" panose="020B0604030504040204" pitchFamily="50" charset="-128"/>
                <a:cs typeface="Meiryo UI" panose="020B0604030504040204" pitchFamily="50" charset="-128"/>
              </a:rPr>
              <a:t>両大学は企業との共同研究・受託研究を数多く行う土壌があり、今後はベンチャー育成の仕組みの強化も必要だが、むしろ現状の強みである企業連携を深めていくことで産業に貢献することが戦略的。</a:t>
            </a:r>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50" b="1" dirty="0">
                <a:latin typeface="Meiryo UI" panose="020B0604030504040204" pitchFamily="50" charset="-128"/>
                <a:ea typeface="Meiryo UI" panose="020B0604030504040204" pitchFamily="50" charset="-128"/>
                <a:cs typeface="Meiryo UI" panose="020B0604030504040204" pitchFamily="50" charset="-128"/>
              </a:rPr>
              <a:t>①データマネジメント</a:t>
            </a:r>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50" dirty="0">
                <a:latin typeface="Meiryo UI" panose="020B0604030504040204" pitchFamily="50" charset="-128"/>
                <a:ea typeface="Meiryo UI" panose="020B0604030504040204" pitchFamily="50" charset="-128"/>
                <a:cs typeface="Meiryo UI" panose="020B0604030504040204" pitchFamily="50" charset="-128"/>
              </a:rPr>
              <a:t>現在の府市両大学では、情報分野に必ずしも力点を置いておらず、大阪の成長を支える人材を輩出するためには、データマネジメント領域の更なる強化が求められる。また、都市シンクタンク機能やバイオエンジニアリング／創薬領域を支援する意味でも、データマネジメント領域の重要性は高い。</a:t>
            </a:r>
            <a:endParaRPr lang="en-US" altLang="ja-JP" sz="13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50" b="1" dirty="0">
                <a:latin typeface="Meiryo UI" panose="020B0604030504040204" pitchFamily="50" charset="-128"/>
                <a:ea typeface="Meiryo UI" panose="020B0604030504040204" pitchFamily="50" charset="-128"/>
                <a:cs typeface="Meiryo UI" panose="020B0604030504040204" pitchFamily="50" charset="-128"/>
              </a:rPr>
              <a:t>②バイオエンジニアリング／創薬</a:t>
            </a:r>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50" dirty="0">
                <a:latin typeface="Meiryo UI" panose="020B0604030504040204" pitchFamily="50" charset="-128"/>
                <a:ea typeface="Meiryo UI" panose="020B0604030504040204" pitchFamily="50" charset="-128"/>
                <a:cs typeface="Meiryo UI" panose="020B0604030504040204" pitchFamily="50" charset="-128"/>
              </a:rPr>
              <a:t>府大のバイオメディカルフォーラムを中心に、両大学の医学、獣医学、工学、理学、農学、生活科学の各分野がそれぞれの強みを持ち寄り、創薬の標的特定から最適化、薬理動態の検証まで、シームレスな研究が可能。新大学による分野の広がりにより、新しい可能性が広がる。</a:t>
            </a:r>
            <a:endParaRPr lang="en-US" altLang="ja-JP" sz="13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7627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971290" y="3478560"/>
            <a:ext cx="2406026" cy="14961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308493" y="4974685"/>
            <a:ext cx="3068823" cy="1496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6988972" y="6506191"/>
            <a:ext cx="2133600" cy="365125"/>
          </a:xfrm>
        </p:spPr>
        <p:txBody>
          <a:bodyPr/>
          <a:lstStyle/>
          <a:p>
            <a:fld id="{2788D170-ED78-4CD6-9DF7-18AA74CDFCD5}"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pPr/>
              <a:t>35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411760" y="752770"/>
            <a:ext cx="4455771" cy="400110"/>
          </a:xfrm>
          <a:prstGeom prst="rect">
            <a:avLst/>
          </a:prstGeom>
        </p:spPr>
        <p:txBody>
          <a:bodyPr wrap="square">
            <a:spAutoFit/>
          </a:bodyPr>
          <a:lstStyle/>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科学技術の産業におけるパラダイムシフト</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381468" y="1742641"/>
            <a:ext cx="30308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9152" y="1450253"/>
            <a:ext cx="1441420"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産業構造の変化</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3995936" y="1772816"/>
            <a:ext cx="48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923928" y="1450253"/>
            <a:ext cx="4769254"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バイオ・データサイエンス領域が飛躍的な産業転換を引き起こす</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20586" y="5202645"/>
            <a:ext cx="2611254" cy="1092607"/>
          </a:xfrm>
          <a:prstGeom prst="rect">
            <a:avLst/>
          </a:prstGeom>
        </p:spPr>
        <p:txBody>
          <a:bodyPr wrap="square">
            <a:spAutoFit/>
          </a:bodyPr>
          <a:lstStyle/>
          <a:p>
            <a:r>
              <a:rPr lang="en-US" altLang="ja-JP" sz="1300" b="1" i="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世紀型</a:t>
            </a:r>
            <a:endParaRPr lang="en-US" altLang="ja-JP" sz="1300" b="1" i="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機械・電気が主導</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化石燃料を使用</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同一製品・大量生産を行う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ヘビー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な時代</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43608" y="3576498"/>
            <a:ext cx="2139688" cy="1292662"/>
          </a:xfrm>
          <a:prstGeom prst="rect">
            <a:avLst/>
          </a:prstGeom>
        </p:spPr>
        <p:txBody>
          <a:bodyPr wrap="square">
            <a:spAutoFit/>
          </a:bodyPr>
          <a:lstStyle/>
          <a:p>
            <a:r>
              <a:rPr lang="en-US" altLang="ja-JP" sz="1300" b="1" i="1"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世紀型</a:t>
            </a:r>
            <a:endParaRPr lang="en-US" altLang="ja-JP" sz="1300" b="1" i="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バイオ・</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が主導</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代替エネルギーを使用</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個別化サービス・少数自動生産を行う用いた</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スマート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な時代</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974426" y="1988840"/>
            <a:ext cx="4953821" cy="2232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995936" y="4365104"/>
            <a:ext cx="4932311" cy="21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楕円 18"/>
          <p:cNvSpPr/>
          <p:nvPr/>
        </p:nvSpPr>
        <p:spPr>
          <a:xfrm>
            <a:off x="4586068" y="4142426"/>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058472" y="4508147"/>
            <a:ext cx="851515"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情報通信</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7076231" y="4508147"/>
            <a:ext cx="851515"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人工知能</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058472" y="2018914"/>
            <a:ext cx="1351652"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従来型生物工学</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076231" y="2018914"/>
            <a:ext cx="946093" cy="292388"/>
          </a:xfrm>
          <a:prstGeom prst="rect">
            <a:avLst/>
          </a:prstGeom>
          <a:noFill/>
        </p:spPr>
        <p:txBody>
          <a:bodyPr wrap="none" rtlCol="0">
            <a:spAutoFit/>
          </a:bodyPr>
          <a:lstStyle/>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ニューバイオ</a:t>
            </a:r>
          </a:p>
        </p:txBody>
      </p:sp>
      <p:sp>
        <p:nvSpPr>
          <p:cNvPr id="27" name="正方形/長方形 26"/>
          <p:cNvSpPr/>
          <p:nvPr/>
        </p:nvSpPr>
        <p:spPr>
          <a:xfrm>
            <a:off x="4440204" y="2381776"/>
            <a:ext cx="576064" cy="6225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4449049" y="3091779"/>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4450967" y="3573016"/>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国内規模</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440204" y="4834340"/>
            <a:ext cx="576064" cy="6118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49049" y="5518165"/>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4450967" y="6029075"/>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国内規模</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058472" y="2421737"/>
            <a:ext cx="1268296"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発酵・交配</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培養・変異誘発</a:t>
            </a:r>
          </a:p>
        </p:txBody>
      </p:sp>
      <p:sp>
        <p:nvSpPr>
          <p:cNvPr id="34" name="テキスト ボックス 33"/>
          <p:cNvSpPr txBox="1"/>
          <p:nvPr/>
        </p:nvSpPr>
        <p:spPr>
          <a:xfrm>
            <a:off x="5058472" y="4894841"/>
            <a:ext cx="1032655"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インターネット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ハードウェア</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7076231" y="4825023"/>
            <a:ext cx="1196161" cy="692497"/>
          </a:xfrm>
          <a:prstGeom prst="rect">
            <a:avLst/>
          </a:prstGeom>
          <a:noFill/>
        </p:spPr>
        <p:txBody>
          <a:bodyPr wrap="none" rtlCol="0">
            <a:spAutoFit/>
          </a:bodyPr>
          <a:lstStyle/>
          <a:p>
            <a:r>
              <a:rPr lang="en-US" altLang="ja-JP" sz="1300" dirty="0" err="1">
                <a:latin typeface="Meiryo UI" panose="020B0604030504040204" pitchFamily="50" charset="-128"/>
                <a:ea typeface="Meiryo UI" panose="020B0604030504040204" pitchFamily="50" charset="-128"/>
                <a:cs typeface="Meiryo UI" panose="020B0604030504040204" pitchFamily="50" charset="-128"/>
              </a:rPr>
              <a:t>IoT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データマイニング</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深層</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学習</a:t>
            </a:r>
          </a:p>
        </p:txBody>
      </p:sp>
      <p:sp>
        <p:nvSpPr>
          <p:cNvPr id="36" name="テキスト ボックス 35"/>
          <p:cNvSpPr txBox="1"/>
          <p:nvPr/>
        </p:nvSpPr>
        <p:spPr>
          <a:xfrm>
            <a:off x="5058472" y="5555080"/>
            <a:ext cx="691215" cy="292388"/>
          </a:xfrm>
          <a:prstGeom prst="rect">
            <a:avLst/>
          </a:prstGeom>
          <a:noFill/>
        </p:spPr>
        <p:txBody>
          <a:bodyPr wrap="none" rtlCol="0">
            <a:spAutoFit/>
          </a:bodyPr>
          <a:lstStyle/>
          <a:p>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産業</a:t>
            </a:r>
          </a:p>
        </p:txBody>
      </p:sp>
      <p:sp>
        <p:nvSpPr>
          <p:cNvPr id="37" name="テキスト ボックス 36"/>
          <p:cNvSpPr txBox="1"/>
          <p:nvPr/>
        </p:nvSpPr>
        <p:spPr>
          <a:xfrm>
            <a:off x="7076231" y="5461400"/>
            <a:ext cx="1518364" cy="492443"/>
          </a:xfrm>
          <a:prstGeom prst="rect">
            <a:avLst/>
          </a:prstGeom>
          <a:noFill/>
        </p:spPr>
        <p:txBody>
          <a:bodyPr wrap="none" rtlCol="0">
            <a:spAutoFit/>
          </a:bodyPr>
          <a:lstStyle/>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物流・製造・</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医療・小売・金融</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7076231" y="3039343"/>
            <a:ext cx="1675459"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ヘルスケア全般・食品・</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エネルギー</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5058472" y="3117678"/>
            <a:ext cx="934871"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医療・食品</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7076231" y="2407517"/>
            <a:ext cx="1431802"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遺伝子工学</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細胞・タンパク工学</a:t>
            </a:r>
          </a:p>
        </p:txBody>
      </p:sp>
      <p:sp>
        <p:nvSpPr>
          <p:cNvPr id="45" name="テキスト ボックス 44"/>
          <p:cNvSpPr txBox="1"/>
          <p:nvPr/>
        </p:nvSpPr>
        <p:spPr>
          <a:xfrm>
            <a:off x="7076231" y="3588007"/>
            <a:ext cx="1973617" cy="492443"/>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日本政府目標</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6" name="テキスト ボックス 45"/>
          <p:cNvSpPr txBox="1"/>
          <p:nvPr/>
        </p:nvSpPr>
        <p:spPr>
          <a:xfrm>
            <a:off x="7076231" y="6053418"/>
            <a:ext cx="1362874" cy="492443"/>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推定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7" name="テキスト ボックス 46"/>
          <p:cNvSpPr txBox="1"/>
          <p:nvPr/>
        </p:nvSpPr>
        <p:spPr>
          <a:xfrm>
            <a:off x="5058472" y="3591523"/>
            <a:ext cx="1446230" cy="292388"/>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058472" y="6053419"/>
            <a:ext cx="1353256" cy="292388"/>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2479645" y="1196752"/>
            <a:ext cx="43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200335" y="4133975"/>
            <a:ext cx="851515" cy="292388"/>
          </a:xfrm>
          <a:prstGeom prst="rect">
            <a:avLst/>
          </a:prstGeom>
          <a:noFill/>
        </p:spPr>
        <p:txBody>
          <a:bodyPr wrap="none" rtlCol="0">
            <a:spAutoFit/>
          </a:bodyPr>
          <a:lstStyle/>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相乗効果</a:t>
            </a:r>
          </a:p>
        </p:txBody>
      </p:sp>
      <p:cxnSp>
        <p:nvCxnSpPr>
          <p:cNvPr id="55" name="直線コネクタ 54"/>
          <p:cNvCxnSpPr/>
          <p:nvPr/>
        </p:nvCxnSpPr>
        <p:spPr>
          <a:xfrm flipV="1">
            <a:off x="3377316" y="2004230"/>
            <a:ext cx="618620" cy="14743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412537" y="4974685"/>
            <a:ext cx="572644" cy="15642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矢印: 右カーブ 1"/>
          <p:cNvSpPr/>
          <p:nvPr/>
        </p:nvSpPr>
        <p:spPr>
          <a:xfrm>
            <a:off x="6055877" y="4039326"/>
            <a:ext cx="302255" cy="538016"/>
          </a:xfrm>
          <a:prstGeom prst="curvedRightArrow">
            <a:avLst>
              <a:gd name="adj1" fmla="val 23013"/>
              <a:gd name="adj2" fmla="val 61862"/>
              <a:gd name="adj3" fmla="val 57527"/>
            </a:avLst>
          </a:prstGeom>
          <a:solidFill>
            <a:schemeClr val="tx1">
              <a:lumMod val="65000"/>
              <a:lumOff val="35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矢印: 右カーブ 48"/>
          <p:cNvSpPr/>
          <p:nvPr/>
        </p:nvSpPr>
        <p:spPr>
          <a:xfrm rot="10616017">
            <a:off x="6900722" y="3989943"/>
            <a:ext cx="302255" cy="538016"/>
          </a:xfrm>
          <a:prstGeom prst="curvedRightArrow">
            <a:avLst>
              <a:gd name="adj1" fmla="val 23013"/>
              <a:gd name="adj2" fmla="val 61862"/>
              <a:gd name="adj3" fmla="val 57527"/>
            </a:avLst>
          </a:prstGeom>
          <a:solidFill>
            <a:schemeClr val="tx1">
              <a:lumMod val="65000"/>
              <a:lumOff val="35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矢印: 右 9"/>
          <p:cNvSpPr/>
          <p:nvPr/>
        </p:nvSpPr>
        <p:spPr>
          <a:xfrm>
            <a:off x="6667360" y="2848619"/>
            <a:ext cx="280904" cy="640726"/>
          </a:xfrm>
          <a:prstGeom prst="rightArrow">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矢印: 右 52"/>
          <p:cNvSpPr/>
          <p:nvPr/>
        </p:nvSpPr>
        <p:spPr>
          <a:xfrm>
            <a:off x="6665650" y="5308554"/>
            <a:ext cx="280904" cy="640726"/>
          </a:xfrm>
          <a:prstGeom prst="rightArrow">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5058472" y="2295403"/>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076231" y="2295403"/>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5058472" y="4790053"/>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7076231" y="4790053"/>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699792" y="60360"/>
            <a:ext cx="3770584" cy="461665"/>
          </a:xfrm>
          <a:prstGeom prst="rect">
            <a:avLst/>
          </a:prstGeom>
          <a:solidFill>
            <a:schemeClr val="bg1">
              <a:lumMod val="95000"/>
            </a:schemeClr>
          </a:solidFill>
          <a:ln>
            <a:solidFill>
              <a:schemeClr val="tx1"/>
            </a:solidFill>
          </a:ln>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rPr>
              <a:t>②技術インキュベーション機能</a:t>
            </a:r>
          </a:p>
        </p:txBody>
      </p:sp>
      <p:sp>
        <p:nvSpPr>
          <p:cNvPr id="11" name="正方形/長方形 10"/>
          <p:cNvSpPr/>
          <p:nvPr/>
        </p:nvSpPr>
        <p:spPr>
          <a:xfrm>
            <a:off x="3985181" y="1990162"/>
            <a:ext cx="324000" cy="2196000"/>
          </a:xfrm>
          <a:prstGeom prst="rect">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バイオ</a:t>
            </a:r>
          </a:p>
        </p:txBody>
      </p:sp>
      <p:sp>
        <p:nvSpPr>
          <p:cNvPr id="62" name="正方形/長方形 61"/>
          <p:cNvSpPr/>
          <p:nvPr/>
        </p:nvSpPr>
        <p:spPr>
          <a:xfrm>
            <a:off x="3985181" y="4365104"/>
            <a:ext cx="324000" cy="2196000"/>
          </a:xfrm>
          <a:prstGeom prst="rect">
            <a:avLst/>
          </a:prstGeom>
          <a:solidFill>
            <a:schemeClr val="lt1"/>
          </a:solidFill>
          <a:ln w="12700"/>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データマネジメント</a:t>
            </a:r>
          </a:p>
        </p:txBody>
      </p:sp>
      <p:sp>
        <p:nvSpPr>
          <p:cNvPr id="61" name="テキスト ボックス 60"/>
          <p:cNvSpPr txBox="1"/>
          <p:nvPr/>
        </p:nvSpPr>
        <p:spPr>
          <a:xfrm>
            <a:off x="430161" y="6595351"/>
            <a:ext cx="2954655"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参考：経済産業省資料、</a:t>
            </a:r>
            <a:r>
              <a:rPr lang="en-US" altLang="ja-JP" sz="1100" dirty="0">
                <a:latin typeface="Meiryo UI" panose="020B0604030504040204" pitchFamily="50" charset="-128"/>
                <a:ea typeface="Meiryo UI" panose="020B0604030504040204" pitchFamily="50" charset="-128"/>
              </a:rPr>
              <a:t>EY</a:t>
            </a:r>
            <a:r>
              <a:rPr lang="ja-JP" altLang="en-US" sz="1100" dirty="0">
                <a:latin typeface="Meiryo UI" panose="020B0604030504040204" pitchFamily="50" charset="-128"/>
                <a:ea typeface="Meiryo UI" panose="020B0604030504040204" pitchFamily="50" charset="-128"/>
              </a:rPr>
              <a:t>総合研究所資料</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0868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50192" y="781438"/>
            <a:ext cx="3756156"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技術インキュベーション機能のあり方</a:t>
            </a:r>
          </a:p>
        </p:txBody>
      </p:sp>
      <p:cxnSp>
        <p:nvCxnSpPr>
          <p:cNvPr id="5" name="直線コネクタ 4"/>
          <p:cNvCxnSpPr/>
          <p:nvPr/>
        </p:nvCxnSpPr>
        <p:spPr>
          <a:xfrm>
            <a:off x="2771800" y="1195960"/>
            <a:ext cx="48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051720" y="1743764"/>
            <a:ext cx="29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153219" y="1440028"/>
            <a:ext cx="2012089"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しくみ</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人材・資金・立地</a:t>
            </a:r>
            <a:r>
              <a:rPr lang="en-US" altLang="ja-JP" sz="1400" b="1" dirty="0">
                <a:latin typeface="Meiryo UI" panose="020B0604030504040204" pitchFamily="50" charset="-128"/>
                <a:ea typeface="Meiryo UI" panose="020B0604030504040204" pitchFamily="50" charset="-128"/>
              </a:rPr>
              <a:t>)</a:t>
            </a:r>
          </a:p>
        </p:txBody>
      </p:sp>
      <p:sp>
        <p:nvSpPr>
          <p:cNvPr id="11" name="角丸四角形 10"/>
          <p:cNvSpPr/>
          <p:nvPr/>
        </p:nvSpPr>
        <p:spPr>
          <a:xfrm>
            <a:off x="401665" y="1868448"/>
            <a:ext cx="1332000" cy="144000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000000"/>
                </a:solidFill>
                <a:latin typeface="Meiryo UI" panose="020B0604030504040204" pitchFamily="50" charset="-128"/>
                <a:ea typeface="Meiryo UI" panose="020B0604030504040204" pitchFamily="50" charset="-128"/>
              </a:rPr>
              <a:t>①共同運営型</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95536" y="5207229"/>
            <a:ext cx="1332000" cy="1436733"/>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③ベンチャー</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創業型</a:t>
            </a:r>
          </a:p>
        </p:txBody>
      </p:sp>
      <p:cxnSp>
        <p:nvCxnSpPr>
          <p:cNvPr id="10" name="直線コネクタ 9"/>
          <p:cNvCxnSpPr/>
          <p:nvPr/>
        </p:nvCxnSpPr>
        <p:spPr>
          <a:xfrm>
            <a:off x="401665" y="3408537"/>
            <a:ext cx="82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01665" y="5118225"/>
            <a:ext cx="82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395536" y="3502675"/>
            <a:ext cx="1332000" cy="154800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②共同研究型</a:t>
            </a:r>
          </a:p>
        </p:txBody>
      </p:sp>
      <p:sp>
        <p:nvSpPr>
          <p:cNvPr id="24"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36</a:t>
            </a:fld>
            <a:endParaRPr kumimoji="1" lang="ja-JP" altLang="en-US" dirty="0"/>
          </a:p>
        </p:txBody>
      </p:sp>
      <p:sp>
        <p:nvSpPr>
          <p:cNvPr id="25" name="正方形/長方形 24"/>
          <p:cNvSpPr/>
          <p:nvPr/>
        </p:nvSpPr>
        <p:spPr>
          <a:xfrm>
            <a:off x="1958886" y="5207229"/>
            <a:ext cx="3023024" cy="954107"/>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研究者・大学側から主体的にベンチャーを創業、またはファンドとして育成し、技術シーズからを市場に出していく</a:t>
            </a:r>
            <a:endParaRPr lang="en-US" altLang="ja-JP" sz="1400" dirty="0">
              <a:latin typeface="Meiryo UI" panose="020B0604030504040204" pitchFamily="50" charset="-128"/>
              <a:ea typeface="Meiryo UI" panose="020B0604030504040204" pitchFamily="50" charset="-128"/>
            </a:endParaRPr>
          </a:p>
        </p:txBody>
      </p:sp>
      <p:sp>
        <p:nvSpPr>
          <p:cNvPr id="26" name="正方形/長方形 25"/>
          <p:cNvSpPr/>
          <p:nvPr/>
        </p:nvSpPr>
        <p:spPr>
          <a:xfrm>
            <a:off x="1958885" y="3506018"/>
            <a:ext cx="2941420" cy="1600438"/>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中小企業中心。企業側が切り出した個別の研究に関して個別研究室が受託対応</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営利事業としての見立て以前の実験的取り組みや、委託可能な分析など、企業</a:t>
            </a:r>
            <a:r>
              <a:rPr lang="en-US" altLang="ja-JP" sz="1400" dirty="0">
                <a:latin typeface="Meiryo UI" panose="020B0604030504040204" pitchFamily="50" charset="-128"/>
                <a:ea typeface="Meiryo UI" panose="020B0604030504040204" pitchFamily="50" charset="-128"/>
              </a:rPr>
              <a:t>R&amp;D</a:t>
            </a:r>
            <a:r>
              <a:rPr lang="ja-JP" altLang="en-US" sz="1400" dirty="0">
                <a:latin typeface="Meiryo UI" panose="020B0604030504040204" pitchFamily="50" charset="-128"/>
                <a:ea typeface="Meiryo UI" panose="020B0604030504040204" pitchFamily="50" charset="-128"/>
              </a:rPr>
              <a:t>の外注としての産業の仕組み</a:t>
            </a:r>
            <a:endParaRPr lang="en-US" altLang="ja-JP" sz="1400" dirty="0">
              <a:latin typeface="Meiryo UI" panose="020B0604030504040204" pitchFamily="50" charset="-128"/>
              <a:ea typeface="Meiryo UI" panose="020B0604030504040204" pitchFamily="50" charset="-128"/>
            </a:endParaRPr>
          </a:p>
        </p:txBody>
      </p:sp>
      <p:sp>
        <p:nvSpPr>
          <p:cNvPr id="27" name="正方形/長方形 26"/>
          <p:cNvSpPr/>
          <p:nvPr/>
        </p:nvSpPr>
        <p:spPr>
          <a:xfrm>
            <a:off x="1958885" y="1868448"/>
            <a:ext cx="3006087" cy="954107"/>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大企業・国際的企業との研究開発における物理的な拠点を共有</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双方向的なコラボレーションにより長期的には</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産業クラスター</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を形成</a:t>
            </a:r>
            <a:endParaRPr lang="en-US" altLang="ja-JP" sz="1400" dirty="0">
              <a:latin typeface="Meiryo UI" panose="020B0604030504040204" pitchFamily="50" charset="-128"/>
              <a:ea typeface="Meiryo UI" panose="020B0604030504040204" pitchFamily="50" charset="-128"/>
            </a:endParaRPr>
          </a:p>
        </p:txBody>
      </p:sp>
      <p:sp>
        <p:nvSpPr>
          <p:cNvPr id="28" name="正方形/長方形 27"/>
          <p:cNvSpPr/>
          <p:nvPr/>
        </p:nvSpPr>
        <p:spPr>
          <a:xfrm>
            <a:off x="2400348" y="1431681"/>
            <a:ext cx="2243660" cy="307777"/>
          </a:xfrm>
          <a:prstGeom prst="rect">
            <a:avLst/>
          </a:prstGeom>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機能</a:t>
            </a:r>
            <a:endParaRPr lang="en-US" altLang="ja-JP" sz="1400"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5460250" y="1868448"/>
            <a:ext cx="3062244" cy="1384995"/>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研究員の長期的な相互派遣</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主に企業が大学を研究拠点として機器・施設などをカバー</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大学内・周辺の物理的な企業研究拠点の設置</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p:txBody>
      </p:sp>
      <p:sp>
        <p:nvSpPr>
          <p:cNvPr id="32" name="正方形/長方形 31"/>
          <p:cNvSpPr/>
          <p:nvPr/>
        </p:nvSpPr>
        <p:spPr>
          <a:xfrm>
            <a:off x="5481225" y="3506018"/>
            <a:ext cx="3036730" cy="1384995"/>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物理的な派遣はなく、</a:t>
            </a:r>
            <a:r>
              <a:rPr lang="ja-JP" altLang="en-US" sz="1400" dirty="0" smtClean="0">
                <a:latin typeface="Meiryo UI" panose="020B0604030504040204" pitchFamily="50" charset="-128"/>
                <a:ea typeface="Meiryo UI" panose="020B0604030504040204" pitchFamily="50" charset="-128"/>
              </a:rPr>
              <a:t>マイルストーンに応じた進捗共有</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研究費は企業が負担</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地域企業が主体になりがち</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859077" y="60360"/>
            <a:ext cx="3770584" cy="461665"/>
          </a:xfrm>
          <a:prstGeom prst="rect">
            <a:avLst/>
          </a:prstGeom>
          <a:solidFill>
            <a:schemeClr val="bg1">
              <a:lumMod val="95000"/>
            </a:schemeClr>
          </a:solidFill>
          <a:ln>
            <a:solidFill>
              <a:schemeClr val="tx1"/>
            </a:solidFill>
          </a:ln>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②技術インキュベーション機能</a:t>
            </a:r>
          </a:p>
        </p:txBody>
      </p:sp>
      <p:cxnSp>
        <p:nvCxnSpPr>
          <p:cNvPr id="21" name="直線コネクタ 20"/>
          <p:cNvCxnSpPr/>
          <p:nvPr/>
        </p:nvCxnSpPr>
        <p:spPr>
          <a:xfrm>
            <a:off x="5541590" y="1743764"/>
            <a:ext cx="29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460250" y="5167990"/>
            <a:ext cx="3146835" cy="1600438"/>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外部企業との人材交流なし、双方の情報収集程度</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資金は研究者・創業者がリスクを負う。主にファンド、</a:t>
            </a:r>
            <a:r>
              <a:rPr lang="en-US" altLang="ja-JP" sz="1400" dirty="0" smtClean="0">
                <a:latin typeface="Meiryo UI" panose="020B0604030504040204" pitchFamily="50" charset="-128"/>
                <a:ea typeface="Meiryo UI" panose="020B0604030504040204" pitchFamily="50" charset="-128"/>
              </a:rPr>
              <a:t>LP</a:t>
            </a:r>
            <a:r>
              <a:rPr lang="ja-JP" altLang="en-US" sz="1400" dirty="0" smtClean="0">
                <a:latin typeface="Meiryo UI" panose="020B0604030504040204" pitchFamily="50" charset="-128"/>
                <a:ea typeface="Meiryo UI" panose="020B0604030504040204" pitchFamily="50" charset="-128"/>
              </a:rPr>
              <a:t>（出資者）として</a:t>
            </a:r>
            <a:r>
              <a:rPr lang="ja-JP" altLang="en-US" sz="1400" dirty="0">
                <a:latin typeface="Meiryo UI" panose="020B0604030504040204" pitchFamily="50" charset="-128"/>
                <a:ea typeface="Meiryo UI" panose="020B0604030504040204" pitchFamily="50" charset="-128"/>
              </a:rPr>
              <a:t>大企業が参画の場合あり</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ファンドは大学法人設立型でなければ都市部の産学連携ファンドが担う</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5097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 12"/>
          <p:cNvSpPr>
            <a:spLocks noGrp="1"/>
          </p:cNvSpPr>
          <p:nvPr>
            <p:ph type="sldNum" sz="quarter" idx="12"/>
          </p:nvPr>
        </p:nvSpPr>
        <p:spPr>
          <a:xfrm>
            <a:off x="7006204" y="6507052"/>
            <a:ext cx="2133600" cy="365125"/>
          </a:xfrm>
        </p:spPr>
        <p:txBody>
          <a:bodyPr/>
          <a:lstStyle/>
          <a:p>
            <a:fld id="{2788D170-ED78-4CD6-9DF7-18AA74CDFCD5}" type="slidenum">
              <a:rPr kumimoji="1" lang="ja-JP" altLang="en-US" smtClean="0"/>
              <a:pPr/>
              <a:t>37</a:t>
            </a:fld>
            <a:endParaRPr kumimoji="1" lang="ja-JP" altLang="en-US" dirty="0"/>
          </a:p>
        </p:txBody>
      </p:sp>
      <p:cxnSp>
        <p:nvCxnSpPr>
          <p:cNvPr id="5" name="直線コネクタ 4"/>
          <p:cNvCxnSpPr/>
          <p:nvPr/>
        </p:nvCxnSpPr>
        <p:spPr>
          <a:xfrm>
            <a:off x="1729712" y="532478"/>
            <a:ext cx="55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902580" y="35146"/>
            <a:ext cx="5162265" cy="461665"/>
          </a:xfrm>
          <a:prstGeom prst="rect">
            <a:avLst/>
          </a:prstGeom>
        </p:spPr>
        <p:txBody>
          <a:bodyPr wrap="square">
            <a:spAutoFit/>
          </a:bodyPr>
          <a:lstStyle/>
          <a:p>
            <a:pPr lvl="0" algn="ct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技術インキュベーション機能の現状評価</a:t>
            </a:r>
          </a:p>
        </p:txBody>
      </p:sp>
      <p:sp>
        <p:nvSpPr>
          <p:cNvPr id="11" name="テキスト ボックス 10"/>
          <p:cNvSpPr txBox="1"/>
          <p:nvPr/>
        </p:nvSpPr>
        <p:spPr>
          <a:xfrm>
            <a:off x="2469284" y="669748"/>
            <a:ext cx="403218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現状評価</a:t>
            </a:r>
          </a:p>
        </p:txBody>
      </p:sp>
      <p:cxnSp>
        <p:nvCxnSpPr>
          <p:cNvPr id="13" name="直線コネクタ 12"/>
          <p:cNvCxnSpPr/>
          <p:nvPr/>
        </p:nvCxnSpPr>
        <p:spPr>
          <a:xfrm>
            <a:off x="5424004" y="990046"/>
            <a:ext cx="34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95247" y="1406613"/>
            <a:ext cx="4968000" cy="17361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endParaRPr kumimoji="1" lang="en-US" altLang="ja-JP" sz="1200" dirty="0">
              <a:solidFill>
                <a:schemeClr val="tx1"/>
              </a:solidFill>
            </a:endParaRPr>
          </a:p>
        </p:txBody>
      </p:sp>
      <p:sp>
        <p:nvSpPr>
          <p:cNvPr id="18" name="角丸四角形 10"/>
          <p:cNvSpPr/>
          <p:nvPr/>
        </p:nvSpPr>
        <p:spPr>
          <a:xfrm>
            <a:off x="229406" y="1484912"/>
            <a:ext cx="1239270" cy="1599013"/>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300" b="1" dirty="0">
                <a:solidFill>
                  <a:srgbClr val="000000"/>
                </a:solidFill>
                <a:latin typeface="Meiryo UI" panose="020B0604030504040204" pitchFamily="50" charset="-128"/>
                <a:ea typeface="Meiryo UI" panose="020B0604030504040204" pitchFamily="50" charset="-128"/>
              </a:rPr>
              <a:t>①共同運営型</a:t>
            </a:r>
            <a:endParaRPr lang="en-US" altLang="ja-JP" sz="1300" b="1" dirty="0">
              <a:solidFill>
                <a:srgbClr val="000000"/>
              </a:solidFill>
              <a:latin typeface="Meiryo UI" panose="020B0604030504040204" pitchFamily="50" charset="-128"/>
              <a:ea typeface="Meiryo UI" panose="020B0604030504040204" pitchFamily="50" charset="-128"/>
            </a:endParaRPr>
          </a:p>
          <a:p>
            <a:pPr algn="ctr"/>
            <a:r>
              <a:rPr lang="en-US" altLang="ja-JP" sz="1200" b="1" dirty="0">
                <a:solidFill>
                  <a:srgbClr val="000000"/>
                </a:solidFill>
                <a:latin typeface="Meiryo UI" panose="020B0604030504040204" pitchFamily="50" charset="-128"/>
                <a:ea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rPr>
              <a:t>大企業志向</a:t>
            </a:r>
            <a:r>
              <a:rPr lang="en-US" altLang="ja-JP" sz="1200" b="1" dirty="0">
                <a:solidFill>
                  <a:srgbClr val="000000"/>
                </a:solidFill>
                <a:latin typeface="Meiryo UI" panose="020B0604030504040204" pitchFamily="50" charset="-128"/>
                <a:ea typeface="Meiryo UI" panose="020B0604030504040204" pitchFamily="50" charset="-128"/>
              </a:rPr>
              <a:t>)</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1"/>
          <p:cNvSpPr/>
          <p:nvPr/>
        </p:nvSpPr>
        <p:spPr>
          <a:xfrm>
            <a:off x="223384" y="4985040"/>
            <a:ext cx="1239270" cy="154800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③ベンチャー</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創業型</a:t>
            </a:r>
          </a:p>
        </p:txBody>
      </p:sp>
      <p:sp>
        <p:nvSpPr>
          <p:cNvPr id="20" name="角丸四角形 17"/>
          <p:cNvSpPr/>
          <p:nvPr/>
        </p:nvSpPr>
        <p:spPr>
          <a:xfrm>
            <a:off x="223384" y="3270916"/>
            <a:ext cx="1239270" cy="1461026"/>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②共同研究型</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中小企業志向</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490522" y="1073381"/>
            <a:ext cx="509042" cy="2816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特色</a:t>
            </a:r>
            <a:endParaRPr lang="en-US" altLang="ja-JP" sz="1300" dirty="0">
              <a:latin typeface="Meiryo UI" panose="020B0604030504040204" pitchFamily="50" charset="-128"/>
              <a:ea typeface="Meiryo UI" panose="020B0604030504040204" pitchFamily="50" charset="-128"/>
            </a:endParaRPr>
          </a:p>
        </p:txBody>
      </p:sp>
      <p:sp>
        <p:nvSpPr>
          <p:cNvPr id="26" name="正方形/長方形 25"/>
          <p:cNvSpPr/>
          <p:nvPr/>
        </p:nvSpPr>
        <p:spPr>
          <a:xfrm>
            <a:off x="2107992" y="4932418"/>
            <a:ext cx="2376000" cy="1092607"/>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理工系の研究レベルの高さに対し実績が少ない。国立大に比べ小規模であり、個別ファンド組成などのリスクマネーは出しにくい</a:t>
            </a:r>
            <a:endParaRPr lang="en-US" altLang="ja-JP" sz="1300" dirty="0">
              <a:latin typeface="Meiryo UI" panose="020B0604030504040204" pitchFamily="50" charset="-128"/>
              <a:ea typeface="Meiryo UI" panose="020B0604030504040204" pitchFamily="50" charset="-128"/>
            </a:endParaRPr>
          </a:p>
        </p:txBody>
      </p:sp>
      <p:sp>
        <p:nvSpPr>
          <p:cNvPr id="27" name="正方形/長方形 26"/>
          <p:cNvSpPr/>
          <p:nvPr/>
        </p:nvSpPr>
        <p:spPr>
          <a:xfrm>
            <a:off x="2107992" y="1500615"/>
            <a:ext cx="2376000" cy="892552"/>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トヨタ・日立・サムスンなど主要企業含め関係構築が進んでおり、国立大学水準</a:t>
            </a:r>
            <a:endParaRPr lang="en-US" altLang="ja-JP" sz="13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510424" y="1693532"/>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府大</a:t>
            </a:r>
            <a:endParaRPr lang="en-US" altLang="ja-JP" sz="13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501062" y="2474046"/>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市大</a:t>
            </a:r>
            <a:endParaRPr lang="en-US" altLang="ja-JP" sz="1300" b="1" dirty="0">
              <a:latin typeface="Meiryo UI" panose="020B0604030504040204" pitchFamily="50" charset="-128"/>
              <a:ea typeface="Meiryo UI" panose="020B0604030504040204" pitchFamily="50" charset="-128"/>
            </a:endParaRPr>
          </a:p>
        </p:txBody>
      </p:sp>
      <p:sp>
        <p:nvSpPr>
          <p:cNvPr id="9" name="二等辺三角形 8"/>
          <p:cNvSpPr/>
          <p:nvPr/>
        </p:nvSpPr>
        <p:spPr>
          <a:xfrm>
            <a:off x="4629014" y="5174809"/>
            <a:ext cx="319910" cy="270415"/>
          </a:xfrm>
          <a:prstGeom prst="triangle">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525973" y="5845484"/>
            <a:ext cx="525992" cy="607852"/>
          </a:xfrm>
          <a:prstGeom prst="rect">
            <a:avLst/>
          </a:prstGeom>
          <a:noFill/>
        </p:spPr>
        <p:txBody>
          <a:bodyPr wrap="square" rtlCol="0">
            <a:spAutoFit/>
          </a:bodyPr>
          <a:lstStyle/>
          <a:p>
            <a:r>
              <a:rPr kumimoji="1" lang="en-US" altLang="ja-JP" sz="3500" dirty="0">
                <a:latin typeface="Meiryo UI" panose="020B0604030504040204" pitchFamily="50" charset="-128"/>
                <a:ea typeface="Meiryo UI" panose="020B0604030504040204" pitchFamily="50" charset="-128"/>
              </a:rPr>
              <a:t>×</a:t>
            </a:r>
            <a:endParaRPr kumimoji="1" lang="ja-JP" altLang="en-US" sz="3500" dirty="0">
              <a:latin typeface="Meiryo UI" panose="020B0604030504040204" pitchFamily="50" charset="-128"/>
              <a:ea typeface="Meiryo UI" panose="020B0604030504040204" pitchFamily="50" charset="-128"/>
            </a:endParaRPr>
          </a:p>
        </p:txBody>
      </p:sp>
      <p:grpSp>
        <p:nvGrpSpPr>
          <p:cNvPr id="2048" name="グループ化 2047"/>
          <p:cNvGrpSpPr/>
          <p:nvPr/>
        </p:nvGrpSpPr>
        <p:grpSpPr>
          <a:xfrm>
            <a:off x="4647238" y="3539883"/>
            <a:ext cx="283463" cy="277944"/>
            <a:chOff x="5383812" y="3751277"/>
            <a:chExt cx="288502" cy="288502"/>
          </a:xfrm>
        </p:grpSpPr>
        <p:sp>
          <p:nvSpPr>
            <p:cNvPr id="8" name="楕円 7"/>
            <p:cNvSpPr/>
            <p:nvPr/>
          </p:nvSpPr>
          <p:spPr>
            <a:xfrm>
              <a:off x="5383812" y="3751277"/>
              <a:ext cx="288502" cy="288502"/>
            </a:xfrm>
            <a:prstGeom prst="ellipse">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楕円 35"/>
            <p:cNvSpPr/>
            <p:nvPr/>
          </p:nvSpPr>
          <p:spPr>
            <a:xfrm>
              <a:off x="5447653" y="3813066"/>
              <a:ext cx="160820" cy="160820"/>
            </a:xfrm>
            <a:prstGeom prst="ellipse">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41" name="直線コネクタ 40"/>
          <p:cNvCxnSpPr/>
          <p:nvPr/>
        </p:nvCxnSpPr>
        <p:spPr>
          <a:xfrm>
            <a:off x="251519" y="3203134"/>
            <a:ext cx="49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1519" y="4855092"/>
            <a:ext cx="49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484256" y="1360509"/>
            <a:ext cx="6694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483768" y="1360509"/>
            <a:ext cx="1861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5372162" y="650827"/>
            <a:ext cx="723275"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実績＊</a:t>
            </a:r>
            <a:endParaRPr kumimoji="1" lang="ja-JP" altLang="en-US" sz="1400" dirty="0">
              <a:latin typeface="Meiryo UI" panose="020B0604030504040204" pitchFamily="50" charset="-128"/>
              <a:ea typeface="Meiryo UI" panose="020B0604030504040204" pitchFamily="50" charset="-128"/>
            </a:endParaRPr>
          </a:p>
        </p:txBody>
      </p:sp>
      <p:cxnSp>
        <p:nvCxnSpPr>
          <p:cNvPr id="53" name="直線コネクタ 52"/>
          <p:cNvCxnSpPr/>
          <p:nvPr/>
        </p:nvCxnSpPr>
        <p:spPr>
          <a:xfrm>
            <a:off x="2483768" y="98292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3648436" y="713593"/>
            <a:ext cx="180000" cy="1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endParaRPr kumimoji="1" lang="en-US" altLang="ja-JP" sz="1200" dirty="0">
              <a:solidFill>
                <a:schemeClr val="tx1"/>
              </a:solidFill>
            </a:endParaRPr>
          </a:p>
        </p:txBody>
      </p:sp>
      <p:sp>
        <p:nvSpPr>
          <p:cNvPr id="58" name="正方形/長方形 57"/>
          <p:cNvSpPr/>
          <p:nvPr/>
        </p:nvSpPr>
        <p:spPr>
          <a:xfrm>
            <a:off x="3822424" y="582367"/>
            <a:ext cx="201622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100" dirty="0">
                <a:solidFill>
                  <a:srgbClr val="000000"/>
                </a:solidFill>
                <a:latin typeface="Meiryo UI" panose="020B0604030504040204" pitchFamily="50" charset="-128"/>
                <a:ea typeface="Meiryo UI" panose="020B0604030504040204" pitchFamily="50" charset="-128"/>
              </a:rPr>
              <a:t>新大学において強化</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550763" y="3529297"/>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府大</a:t>
            </a:r>
            <a:endParaRPr lang="en-US" altLang="ja-JP" sz="1300" b="1"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541401" y="4295743"/>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市大</a:t>
            </a:r>
            <a:endParaRPr lang="en-US" altLang="ja-JP" sz="1300" b="1"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560250" y="5310920"/>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府大</a:t>
            </a:r>
            <a:endParaRPr lang="en-US" altLang="ja-JP" sz="1300" b="1"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1550888" y="6129476"/>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市大</a:t>
            </a:r>
            <a:endParaRPr lang="en-US" altLang="ja-JP" sz="1300" b="1" dirty="0">
              <a:latin typeface="Meiryo UI" panose="020B0604030504040204" pitchFamily="50" charset="-128"/>
              <a:ea typeface="Meiryo UI" panose="020B0604030504040204" pitchFamily="50" charset="-128"/>
            </a:endParaRPr>
          </a:p>
        </p:txBody>
      </p:sp>
      <p:graphicFrame>
        <p:nvGraphicFramePr>
          <p:cNvPr id="55" name="グラフ 54"/>
          <p:cNvGraphicFramePr>
            <a:graphicFrameLocks/>
          </p:cNvGraphicFramePr>
          <p:nvPr>
            <p:extLst>
              <p:ext uri="{D42A27DB-BD31-4B8C-83A1-F6EECF244321}">
                <p14:modId xmlns:p14="http://schemas.microsoft.com/office/powerpoint/2010/main" val="3407155051"/>
              </p:ext>
            </p:extLst>
          </p:nvPr>
        </p:nvGraphicFramePr>
        <p:xfrm>
          <a:off x="5290348" y="1303832"/>
          <a:ext cx="1822413" cy="19802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6" name="グラフ 55"/>
          <p:cNvGraphicFramePr>
            <a:graphicFrameLocks/>
          </p:cNvGraphicFramePr>
          <p:nvPr>
            <p:extLst>
              <p:ext uri="{D42A27DB-BD31-4B8C-83A1-F6EECF244321}">
                <p14:modId xmlns:p14="http://schemas.microsoft.com/office/powerpoint/2010/main" val="3625893879"/>
              </p:ext>
            </p:extLst>
          </p:nvPr>
        </p:nvGraphicFramePr>
        <p:xfrm>
          <a:off x="7283510" y="1303832"/>
          <a:ext cx="1760400" cy="1966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グラフ 60"/>
          <p:cNvGraphicFramePr>
            <a:graphicFrameLocks/>
          </p:cNvGraphicFramePr>
          <p:nvPr>
            <p:extLst>
              <p:ext uri="{D42A27DB-BD31-4B8C-83A1-F6EECF244321}">
                <p14:modId xmlns:p14="http://schemas.microsoft.com/office/powerpoint/2010/main" val="3400312224"/>
              </p:ext>
            </p:extLst>
          </p:nvPr>
        </p:nvGraphicFramePr>
        <p:xfrm>
          <a:off x="7242102" y="3153714"/>
          <a:ext cx="1814435" cy="1887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グラフ 62"/>
          <p:cNvGraphicFramePr>
            <a:graphicFrameLocks/>
          </p:cNvGraphicFramePr>
          <p:nvPr>
            <p:extLst>
              <p:ext uri="{D42A27DB-BD31-4B8C-83A1-F6EECF244321}">
                <p14:modId xmlns:p14="http://schemas.microsoft.com/office/powerpoint/2010/main" val="4201571885"/>
              </p:ext>
            </p:extLst>
          </p:nvPr>
        </p:nvGraphicFramePr>
        <p:xfrm>
          <a:off x="5307207" y="3266233"/>
          <a:ext cx="1805554" cy="1727559"/>
        </p:xfrm>
        <a:graphic>
          <a:graphicData uri="http://schemas.openxmlformats.org/drawingml/2006/chart">
            <c:chart xmlns:c="http://schemas.openxmlformats.org/drawingml/2006/chart" xmlns:r="http://schemas.openxmlformats.org/officeDocument/2006/relationships" r:id="rId5"/>
          </a:graphicData>
        </a:graphic>
      </p:graphicFrame>
      <p:sp>
        <p:nvSpPr>
          <p:cNvPr id="68" name="テキスト ボックス 67"/>
          <p:cNvSpPr txBox="1"/>
          <p:nvPr/>
        </p:nvSpPr>
        <p:spPr>
          <a:xfrm>
            <a:off x="5362356" y="1068031"/>
            <a:ext cx="518091" cy="292388"/>
          </a:xfrm>
          <a:prstGeom prst="rect">
            <a:avLst/>
          </a:prstGeom>
          <a:noFill/>
        </p:spPr>
        <p:txBody>
          <a:bodyPr wrap="none" rtlCol="0">
            <a:spAutoFit/>
          </a:bodyPr>
          <a:lstStyle/>
          <a:p>
            <a:r>
              <a:rPr lang="ja-JP" altLang="en-US" sz="1300" dirty="0" smtClean="0">
                <a:latin typeface="Meiryo UI" panose="020B0604030504040204" pitchFamily="50" charset="-128"/>
                <a:ea typeface="Meiryo UI" panose="020B0604030504040204" pitchFamily="50" charset="-128"/>
              </a:rPr>
              <a:t>件数</a:t>
            </a:r>
            <a:endParaRPr lang="en-US" altLang="ja-JP" sz="1300" dirty="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5397907" y="1360509"/>
            <a:ext cx="1692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7236296" y="1068031"/>
            <a:ext cx="1165704"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総額</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百万円</a:t>
            </a:r>
            <a:r>
              <a:rPr lang="en-US" altLang="ja-JP" sz="1300" dirty="0">
                <a:latin typeface="Meiryo UI" panose="020B0604030504040204" pitchFamily="50" charset="-128"/>
                <a:ea typeface="Meiryo UI" panose="020B0604030504040204" pitchFamily="50" charset="-128"/>
              </a:rPr>
              <a:t>)</a:t>
            </a:r>
          </a:p>
        </p:txBody>
      </p:sp>
      <p:cxnSp>
        <p:nvCxnSpPr>
          <p:cNvPr id="71" name="直線コネクタ 70"/>
          <p:cNvCxnSpPr/>
          <p:nvPr/>
        </p:nvCxnSpPr>
        <p:spPr>
          <a:xfrm>
            <a:off x="7247220" y="1360509"/>
            <a:ext cx="1692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370468" y="1580460"/>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8676456" y="1641971"/>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650397" y="1580460"/>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7596336" y="1628800"/>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5650397" y="3361987"/>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524328" y="3370037"/>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5866412" y="3370163"/>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7740352" y="3370163"/>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447450" y="1598099"/>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514337" y="1602531"/>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5514337" y="3361987"/>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7458984" y="3354277"/>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90" name="グラフ 89"/>
          <p:cNvGraphicFramePr>
            <a:graphicFrameLocks/>
          </p:cNvGraphicFramePr>
          <p:nvPr>
            <p:extLst>
              <p:ext uri="{D42A27DB-BD31-4B8C-83A1-F6EECF244321}">
                <p14:modId xmlns:p14="http://schemas.microsoft.com/office/powerpoint/2010/main" val="3066010521"/>
              </p:ext>
            </p:extLst>
          </p:nvPr>
        </p:nvGraphicFramePr>
        <p:xfrm>
          <a:off x="5342515" y="4831936"/>
          <a:ext cx="1532009" cy="1837424"/>
        </p:xfrm>
        <a:graphic>
          <a:graphicData uri="http://schemas.openxmlformats.org/drawingml/2006/chart">
            <c:chart xmlns:c="http://schemas.openxmlformats.org/drawingml/2006/chart" xmlns:r="http://schemas.openxmlformats.org/officeDocument/2006/relationships" r:id="rId6"/>
          </a:graphicData>
        </a:graphic>
      </p:graphicFrame>
      <p:cxnSp>
        <p:nvCxnSpPr>
          <p:cNvPr id="91" name="直線コネクタ 90"/>
          <p:cNvCxnSpPr/>
          <p:nvPr/>
        </p:nvCxnSpPr>
        <p:spPr>
          <a:xfrm>
            <a:off x="5499589" y="4954339"/>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53" name="テキスト ボックス 2052"/>
          <p:cNvSpPr txBox="1"/>
          <p:nvPr/>
        </p:nvSpPr>
        <p:spPr>
          <a:xfrm>
            <a:off x="6221535"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95" name="テキスト ボックス 94"/>
          <p:cNvSpPr txBox="1"/>
          <p:nvPr/>
        </p:nvSpPr>
        <p:spPr>
          <a:xfrm>
            <a:off x="5496810"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96" name="テキスト ボックス 95"/>
          <p:cNvSpPr txBox="1"/>
          <p:nvPr/>
        </p:nvSpPr>
        <p:spPr>
          <a:xfrm>
            <a:off x="8507179"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97" name="テキスト ボックス 96"/>
          <p:cNvSpPr txBox="1"/>
          <p:nvPr/>
        </p:nvSpPr>
        <p:spPr>
          <a:xfrm>
            <a:off x="7452212"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98" name="テキスト ボックス 97"/>
          <p:cNvSpPr txBox="1"/>
          <p:nvPr/>
        </p:nvSpPr>
        <p:spPr>
          <a:xfrm>
            <a:off x="7555259"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99" name="テキスト ボックス 98"/>
          <p:cNvSpPr txBox="1"/>
          <p:nvPr/>
        </p:nvSpPr>
        <p:spPr>
          <a:xfrm>
            <a:off x="7346793"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100" name="テキスト ボックス 99"/>
          <p:cNvSpPr txBox="1"/>
          <p:nvPr/>
        </p:nvSpPr>
        <p:spPr>
          <a:xfrm>
            <a:off x="5679711"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101" name="テキスト ボックス 100"/>
          <p:cNvSpPr txBox="1"/>
          <p:nvPr/>
        </p:nvSpPr>
        <p:spPr>
          <a:xfrm>
            <a:off x="5471245"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2056" name="テキスト ボックス 2055"/>
          <p:cNvSpPr txBox="1"/>
          <p:nvPr/>
        </p:nvSpPr>
        <p:spPr>
          <a:xfrm>
            <a:off x="6364663" y="3518550"/>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145</a:t>
            </a:r>
            <a:endParaRPr kumimoji="1" lang="ja-JP" altLang="en-US" sz="1100" dirty="0">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5833825" y="4182961"/>
            <a:ext cx="495496"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56</a:t>
            </a:r>
            <a:endParaRPr kumimoji="1" lang="ja-JP" altLang="en-US" sz="1100" dirty="0">
              <a:latin typeface="Meiryo UI" panose="020B0604030504040204" pitchFamily="50" charset="-128"/>
              <a:ea typeface="Meiryo UI" panose="020B0604030504040204" pitchFamily="50" charset="-128"/>
            </a:endParaRPr>
          </a:p>
        </p:txBody>
      </p:sp>
      <p:sp>
        <p:nvSpPr>
          <p:cNvPr id="115" name="テキスト ボックス 114"/>
          <p:cNvSpPr txBox="1"/>
          <p:nvPr/>
        </p:nvSpPr>
        <p:spPr>
          <a:xfrm>
            <a:off x="7665128" y="4263367"/>
            <a:ext cx="495496"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56</a:t>
            </a:r>
            <a:endParaRPr kumimoji="1" lang="ja-JP" altLang="en-US" sz="1100"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7786443" y="3518550"/>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112</a:t>
            </a:r>
            <a:endParaRPr kumimoji="1" lang="ja-JP" altLang="en-US" sz="1100"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6530341" y="1690335"/>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183</a:t>
            </a:r>
            <a:endParaRPr kumimoji="1" lang="ja-JP" altLang="en-US" sz="1100" dirty="0">
              <a:latin typeface="Meiryo UI" panose="020B0604030504040204" pitchFamily="50" charset="-128"/>
              <a:ea typeface="Meiryo UI" panose="020B0604030504040204" pitchFamily="50" charset="-128"/>
            </a:endParaRPr>
          </a:p>
        </p:txBody>
      </p:sp>
      <p:sp>
        <p:nvSpPr>
          <p:cNvPr id="118" name="テキスト ボックス 117"/>
          <p:cNvSpPr txBox="1"/>
          <p:nvPr/>
        </p:nvSpPr>
        <p:spPr>
          <a:xfrm>
            <a:off x="6774761" y="2478735"/>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213</a:t>
            </a:r>
            <a:endParaRPr kumimoji="1" lang="ja-JP" altLang="en-US" sz="1100" dirty="0">
              <a:latin typeface="Meiryo UI" panose="020B0604030504040204" pitchFamily="50" charset="-128"/>
              <a:ea typeface="Meiryo UI" panose="020B0604030504040204" pitchFamily="50" charset="-128"/>
            </a:endParaRPr>
          </a:p>
        </p:txBody>
      </p:sp>
      <p:sp>
        <p:nvSpPr>
          <p:cNvPr id="119" name="テキスト ボックス 118"/>
          <p:cNvSpPr txBox="1"/>
          <p:nvPr/>
        </p:nvSpPr>
        <p:spPr>
          <a:xfrm>
            <a:off x="8284292" y="1676433"/>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263</a:t>
            </a:r>
            <a:endParaRPr kumimoji="1" lang="ja-JP" altLang="en-US" sz="1100" dirty="0">
              <a:latin typeface="Meiryo UI" panose="020B0604030504040204" pitchFamily="50" charset="-128"/>
              <a:ea typeface="Meiryo UI" panose="020B0604030504040204" pitchFamily="50" charset="-128"/>
            </a:endParaRPr>
          </a:p>
        </p:txBody>
      </p:sp>
      <p:sp>
        <p:nvSpPr>
          <p:cNvPr id="120" name="テキスト ボックス 119"/>
          <p:cNvSpPr txBox="1"/>
          <p:nvPr/>
        </p:nvSpPr>
        <p:spPr>
          <a:xfrm>
            <a:off x="8233971" y="2457797"/>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245</a:t>
            </a:r>
            <a:endParaRPr kumimoji="1" lang="ja-JP" altLang="en-US" sz="1100" dirty="0">
              <a:latin typeface="Meiryo UI" panose="020B0604030504040204" pitchFamily="50" charset="-128"/>
              <a:ea typeface="Meiryo UI" panose="020B0604030504040204" pitchFamily="50" charset="-128"/>
            </a:endParaRPr>
          </a:p>
        </p:txBody>
      </p:sp>
      <p:sp>
        <p:nvSpPr>
          <p:cNvPr id="121" name="テキスト ボックス 120"/>
          <p:cNvSpPr txBox="1"/>
          <p:nvPr/>
        </p:nvSpPr>
        <p:spPr>
          <a:xfrm>
            <a:off x="5650397" y="5207129"/>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30</a:t>
            </a:r>
            <a:endParaRPr kumimoji="1" lang="ja-JP" altLang="en-US" sz="1100" dirty="0">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5531645" y="5876243"/>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p:txBody>
      </p:sp>
      <p:sp>
        <p:nvSpPr>
          <p:cNvPr id="2059" name="楕円 2058"/>
          <p:cNvSpPr/>
          <p:nvPr/>
        </p:nvSpPr>
        <p:spPr>
          <a:xfrm>
            <a:off x="6154444" y="5160433"/>
            <a:ext cx="674259" cy="357088"/>
          </a:xfrm>
          <a:prstGeom prst="ellipse">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sp>
        <p:nvSpPr>
          <p:cNvPr id="125" name="楕円 124"/>
          <p:cNvSpPr/>
          <p:nvPr/>
        </p:nvSpPr>
        <p:spPr>
          <a:xfrm>
            <a:off x="6154444" y="5805866"/>
            <a:ext cx="674259" cy="357088"/>
          </a:xfrm>
          <a:prstGeom prst="ellipse">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圏外</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0" name="テキスト ボックス 2059"/>
          <p:cNvSpPr txBox="1"/>
          <p:nvPr/>
        </p:nvSpPr>
        <p:spPr>
          <a:xfrm>
            <a:off x="8006688" y="525761"/>
            <a:ext cx="1043876"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国</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国立平均　</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公</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公立平均</a:t>
            </a:r>
          </a:p>
        </p:txBody>
      </p:sp>
      <p:sp>
        <p:nvSpPr>
          <p:cNvPr id="132" name="正方形/長方形 131"/>
          <p:cNvSpPr/>
          <p:nvPr/>
        </p:nvSpPr>
        <p:spPr>
          <a:xfrm>
            <a:off x="2107992" y="6075339"/>
            <a:ext cx="2376000" cy="692497"/>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機能が非常に限定的で、主要大学から遅れを取っている</a:t>
            </a:r>
            <a:endParaRPr lang="en-US" altLang="ja-JP" sz="1300" dirty="0">
              <a:latin typeface="Meiryo UI" panose="020B0604030504040204" pitchFamily="50" charset="-128"/>
              <a:ea typeface="Meiryo UI" panose="020B0604030504040204" pitchFamily="50" charset="-128"/>
            </a:endParaRPr>
          </a:p>
        </p:txBody>
      </p:sp>
      <p:sp>
        <p:nvSpPr>
          <p:cNvPr id="133" name="楕円 132"/>
          <p:cNvSpPr/>
          <p:nvPr/>
        </p:nvSpPr>
        <p:spPr>
          <a:xfrm>
            <a:off x="4647238" y="1689862"/>
            <a:ext cx="283463" cy="277944"/>
          </a:xfrm>
          <a:prstGeom prst="ellipse">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楕円 133"/>
          <p:cNvSpPr/>
          <p:nvPr/>
        </p:nvSpPr>
        <p:spPr>
          <a:xfrm>
            <a:off x="4647238" y="2461469"/>
            <a:ext cx="283463" cy="277944"/>
          </a:xfrm>
          <a:prstGeom prst="ellipse">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二等辺三角形 134"/>
          <p:cNvSpPr/>
          <p:nvPr/>
        </p:nvSpPr>
        <p:spPr>
          <a:xfrm>
            <a:off x="4629014" y="4223543"/>
            <a:ext cx="319910" cy="270415"/>
          </a:xfrm>
          <a:prstGeom prst="triangle">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テキスト ボックス 136"/>
          <p:cNvSpPr txBox="1"/>
          <p:nvPr/>
        </p:nvSpPr>
        <p:spPr>
          <a:xfrm>
            <a:off x="430161" y="6595351"/>
            <a:ext cx="4796506"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参考：大学等における産学連携等実施状況</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文科省　平成</a:t>
            </a:r>
            <a:r>
              <a:rPr lang="en-US" altLang="ja-JP" sz="1100" dirty="0">
                <a:latin typeface="Meiryo UI" panose="020B0604030504040204" pitchFamily="50" charset="-128"/>
                <a:ea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ヒアリング</a:t>
            </a:r>
            <a:endParaRPr lang="en-US" altLang="ja-JP" sz="11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120044" y="5378187"/>
            <a:ext cx="2160239" cy="1061829"/>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実績欄の数値について</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①共同運営型と②共同研究型は</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2014</a:t>
            </a:r>
            <a:r>
              <a:rPr lang="ja-JP" altLang="en-US" sz="1050" dirty="0" smtClean="0">
                <a:latin typeface="Meiryo UI" panose="020B0604030504040204" pitchFamily="50" charset="-128"/>
                <a:ea typeface="Meiryo UI" panose="020B0604030504040204" pitchFamily="50" charset="-128"/>
              </a:rPr>
              <a:t>年度</a:t>
            </a:r>
            <a:r>
              <a:rPr kumimoji="1" lang="ja-JP" altLang="en-US" sz="1050" dirty="0" smtClean="0">
                <a:latin typeface="Meiryo UI" panose="020B0604030504040204" pitchFamily="50" charset="-128"/>
                <a:ea typeface="Meiryo UI" panose="020B0604030504040204" pitchFamily="50" charset="-128"/>
              </a:rPr>
              <a:t>外部資金の獲得状況（共同研究・受託研究の合計）</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③ベンチャー創業型は、</a:t>
            </a:r>
            <a:endParaRPr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大学発ベンチャー企業数</a:t>
            </a:r>
          </a:p>
        </p:txBody>
      </p:sp>
      <p:sp>
        <p:nvSpPr>
          <p:cNvPr id="3" name="大かっこ 2"/>
          <p:cNvSpPr/>
          <p:nvPr/>
        </p:nvSpPr>
        <p:spPr>
          <a:xfrm>
            <a:off x="3566601" y="644778"/>
            <a:ext cx="1584000" cy="288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 name="大かっこ 91"/>
          <p:cNvSpPr/>
          <p:nvPr/>
        </p:nvSpPr>
        <p:spPr>
          <a:xfrm>
            <a:off x="7122534" y="5353129"/>
            <a:ext cx="1928030" cy="1083206"/>
          </a:xfrm>
          <a:prstGeom prst="bracketPair">
            <a:avLst>
              <a:gd name="adj" fmla="val 71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正方形/長方形 87"/>
          <p:cNvSpPr/>
          <p:nvPr/>
        </p:nvSpPr>
        <p:spPr>
          <a:xfrm>
            <a:off x="2107992" y="2389403"/>
            <a:ext cx="2376000" cy="892552"/>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医学部・理学部生命系が大手と提携。件数の多さは強みだが、個別の金額が小さい</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300" dirty="0">
              <a:latin typeface="Meiryo UI" panose="020B0604030504040204" pitchFamily="50" charset="-128"/>
              <a:ea typeface="Meiryo UI" panose="020B0604030504040204" pitchFamily="50" charset="-128"/>
            </a:endParaRPr>
          </a:p>
        </p:txBody>
      </p:sp>
      <p:sp>
        <p:nvSpPr>
          <p:cNvPr id="89" name="テキスト ボックス 88"/>
          <p:cNvSpPr txBox="1"/>
          <p:nvPr/>
        </p:nvSpPr>
        <p:spPr>
          <a:xfrm>
            <a:off x="4442167" y="939138"/>
            <a:ext cx="849913" cy="461665"/>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取り組みの</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深度</a:t>
            </a:r>
            <a:endParaRPr lang="en-US" altLang="ja-JP" sz="1200" dirty="0">
              <a:latin typeface="Meiryo UI" panose="020B0604030504040204" pitchFamily="50" charset="-128"/>
              <a:ea typeface="Meiryo UI" panose="020B0604030504040204" pitchFamily="50" charset="-128"/>
            </a:endParaRPr>
          </a:p>
        </p:txBody>
      </p:sp>
      <p:sp>
        <p:nvSpPr>
          <p:cNvPr id="93" name="正方形/長方形 92"/>
          <p:cNvSpPr/>
          <p:nvPr/>
        </p:nvSpPr>
        <p:spPr>
          <a:xfrm>
            <a:off x="2107992" y="3329889"/>
            <a:ext cx="2376000" cy="692497"/>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全国トップレベルの受託研究・共同研究件数と額を誇る。地元企業の割合が高い</a:t>
            </a:r>
            <a:endParaRPr lang="en-US" altLang="ja-JP" sz="1300" dirty="0">
              <a:latin typeface="Meiryo UI" panose="020B0604030504040204" pitchFamily="50" charset="-128"/>
              <a:ea typeface="Meiryo UI" panose="020B0604030504040204" pitchFamily="50" charset="-128"/>
            </a:endParaRPr>
          </a:p>
        </p:txBody>
      </p:sp>
      <p:sp>
        <p:nvSpPr>
          <p:cNvPr id="94" name="正方形/長方形 93"/>
          <p:cNvSpPr/>
          <p:nvPr/>
        </p:nvSpPr>
        <p:spPr>
          <a:xfrm>
            <a:off x="2107992" y="4053934"/>
            <a:ext cx="2376000" cy="692497"/>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公立大学としては優秀。大学として中小企業より地元外の大企業中心に提携</a:t>
            </a:r>
            <a:endParaRPr lang="en-US" altLang="ja-JP"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5246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03040" y="6476387"/>
            <a:ext cx="2133600" cy="365125"/>
          </a:xfrm>
        </p:spPr>
        <p:txBody>
          <a:bodyPr/>
          <a:lstStyle/>
          <a:p>
            <a:fld id="{2788D170-ED78-4CD6-9DF7-18AA74CDFCD5}" type="slidenum">
              <a:rPr kumimoji="1" lang="ja-JP" altLang="en-US" smtClean="0"/>
              <a:pPr/>
              <a:t>38</a:t>
            </a:fld>
            <a:endParaRPr kumimoji="1" lang="ja-JP" altLang="en-US"/>
          </a:p>
        </p:txBody>
      </p:sp>
      <p:cxnSp>
        <p:nvCxnSpPr>
          <p:cNvPr id="5" name="直線コネクタ 4"/>
          <p:cNvCxnSpPr/>
          <p:nvPr/>
        </p:nvCxnSpPr>
        <p:spPr>
          <a:xfrm>
            <a:off x="288480" y="61688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23528" y="91418"/>
            <a:ext cx="4396789" cy="461665"/>
          </a:xfrm>
          <a:prstGeom prst="rect">
            <a:avLst/>
          </a:prstGeom>
        </p:spPr>
        <p:txBody>
          <a:bodyPr wrap="square">
            <a:spAutoFit/>
          </a:bodyPr>
          <a:lstStyle/>
          <a:p>
            <a:pPr lvl="0"/>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Ｃ）バイオエンジニアリング／創薬</a:t>
            </a:r>
          </a:p>
        </p:txBody>
      </p:sp>
      <p:sp>
        <p:nvSpPr>
          <p:cNvPr id="9" name="正方形/長方形 8"/>
          <p:cNvSpPr/>
          <p:nvPr/>
        </p:nvSpPr>
        <p:spPr>
          <a:xfrm>
            <a:off x="755576" y="821605"/>
            <a:ext cx="7704856" cy="5847755"/>
          </a:xfrm>
          <a:prstGeom prst="rect">
            <a:avLst/>
          </a:prstGeom>
        </p:spPr>
        <p:txBody>
          <a:bodyPr wrap="square">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バイオエンジニアリングに関する方向性</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バイオエンジニアリングとは、工学原理</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(Engineering principles)</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の生物・医学的応用を指す分野横断的な、新分野である</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少子高齢化の進展・持続的発展を希求する社会において、医療への需要、環境負荷の低減への需要は高まっている</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一方で、この</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年で生命現象の機構解明が進み、</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年代に入ってヒトゲノムの解明、ナノテクノロジー等の進歩により、これまでブラックボックスであった生命の仕組みを工学的に利用し、産業への応用が飛躍的に盛んとなってきている</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産業・行政と大学の結びつきも強くなり、当該分野の科研費も増加する中で、バイオテクノロジー領域の研究は今後ますます重要となる</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府大・市大はそれぞれ、高い実績を持つ工学・獣医学・農学、医学・理学を保有、今回の統合において、そのシナジーが最も生まれる部分である、</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バイオ</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を共通項とした新領域研究を全学的な戦略領域ととらえるべき</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特に、これまで国際的な実績があり、将来性のある分野として「創薬科学」「比較動物医学（獣医・医・工連携）」</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水素</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エネルギー／人工光合成」の</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700" dirty="0" err="1">
                <a:latin typeface="Meiryo UI" panose="020B0604030504040204" pitchFamily="50" charset="-128"/>
                <a:ea typeface="Meiryo UI" panose="020B0604030504040204" pitchFamily="50" charset="-128"/>
                <a:cs typeface="Meiryo UI" panose="020B0604030504040204" pitchFamily="50" charset="-128"/>
              </a:rPr>
              <a:t>つを</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戦略テーマと位置付けたい</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13" name="角丸四角形 12"/>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6300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77410" y="404664"/>
            <a:ext cx="3388700" cy="346050"/>
          </a:xfrm>
        </p:spPr>
        <p:txBody>
          <a:bodyPr>
            <a:noAutofit/>
          </a:bodyPr>
          <a:lstStyle/>
          <a:p>
            <a:r>
              <a:rPr lang="ja-JP" altLang="en-US" sz="2400" dirty="0">
                <a:latin typeface="Meiryo UI" panose="020B0604030504040204" pitchFamily="50" charset="-128"/>
                <a:ea typeface="Meiryo UI" panose="020B0604030504040204" pitchFamily="50" charset="-128"/>
              </a:rPr>
              <a:t>バイオエンジニアリングとは</a:t>
            </a:r>
            <a:endParaRPr kumimoji="1" lang="ja-JP" altLang="en-US" sz="24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39552" y="975929"/>
            <a:ext cx="8147248" cy="830997"/>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バイオエンジニアリング</a:t>
            </a:r>
            <a:r>
              <a:rPr lang="en-US" altLang="ja-JP" sz="1200" dirty="0">
                <a:latin typeface="Meiryo UI" panose="020B0604030504040204" pitchFamily="50" charset="-128"/>
                <a:ea typeface="Meiryo UI" panose="020B0604030504040204" pitchFamily="50" charset="-128"/>
              </a:rPr>
              <a:t>(Bioengineering)</a:t>
            </a:r>
            <a:r>
              <a:rPr lang="ja-JP" altLang="en-US" sz="1200" dirty="0">
                <a:latin typeface="Meiryo UI" panose="020B0604030504040204" pitchFamily="50" charset="-128"/>
                <a:ea typeface="Meiryo UI" panose="020B0604030504040204" pitchFamily="50" charset="-128"/>
              </a:rPr>
              <a:t>とは、工学原理</a:t>
            </a:r>
            <a:r>
              <a:rPr lang="en-US" altLang="ja-JP" sz="1200" dirty="0">
                <a:latin typeface="Meiryo UI" panose="020B0604030504040204" pitchFamily="50" charset="-128"/>
                <a:ea typeface="Meiryo UI" panose="020B0604030504040204" pitchFamily="50" charset="-128"/>
              </a:rPr>
              <a:t>(Engineering principles)</a:t>
            </a:r>
            <a:r>
              <a:rPr lang="ja-JP" altLang="en-US" sz="1200" dirty="0">
                <a:latin typeface="Meiryo UI" panose="020B0604030504040204" pitchFamily="50" charset="-128"/>
                <a:ea typeface="Meiryo UI" panose="020B0604030504040204" pitchFamily="50" charset="-128"/>
              </a:rPr>
              <a:t>の生物・医学的応用を指す新分野である。近年は分子・細胞レベルから医療機器といった大型の実用まで至り、ヘルスケアのみならずエネルギー・環境領域にまで応用は及ぶ。その学問範囲は広く、電気・機械、コンピュータサイエンス、材料工学、化学の要素を含む。</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(UC Berkley Department</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of</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Bioengineering</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Webpage, “What is bioengineering?” </a:t>
            </a:r>
            <a:r>
              <a:rPr lang="ja-JP" altLang="en-US" sz="1200" dirty="0">
                <a:latin typeface="Meiryo UI" panose="020B0604030504040204" pitchFamily="50" charset="-128"/>
                <a:ea typeface="Meiryo UI" panose="020B0604030504040204" pitchFamily="50" charset="-128"/>
              </a:rPr>
              <a:t>より</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8" name="正方形/長方形 7"/>
          <p:cNvSpPr/>
          <p:nvPr/>
        </p:nvSpPr>
        <p:spPr>
          <a:xfrm>
            <a:off x="3227025" y="3121936"/>
            <a:ext cx="1458060" cy="441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化学・材料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3226952" y="3715344"/>
            <a:ext cx="1450558" cy="450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電気・機械</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3232237" y="4534722"/>
            <a:ext cx="1490097" cy="439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情報工学</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8137328" y="3785554"/>
            <a:ext cx="850369" cy="684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医療</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ヘルスケア</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8137328" y="4727135"/>
            <a:ext cx="850369" cy="721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環境</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エネルギー</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18" name="二等辺三角形 17"/>
          <p:cNvSpPr/>
          <p:nvPr/>
        </p:nvSpPr>
        <p:spPr>
          <a:xfrm rot="5400000">
            <a:off x="7015214" y="4480988"/>
            <a:ext cx="1797078" cy="20811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645280" y="2409771"/>
            <a:ext cx="800219"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生物学系</a:t>
            </a:r>
            <a:endParaRPr lang="en-US" altLang="ja-JP"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222846" y="2407114"/>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工学</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941398" y="1927173"/>
            <a:ext cx="949111"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応用領域</a:t>
            </a:r>
            <a:endParaRPr kumimoji="1" lang="en-US" altLang="ja-JP" sz="1200" b="1" dirty="0">
              <a:latin typeface="Meiryo UI" panose="020B0604030504040204" pitchFamily="50" charset="-128"/>
              <a:ea typeface="Meiryo UI" panose="020B0604030504040204" pitchFamily="50" charset="-128"/>
            </a:endParaRPr>
          </a:p>
        </p:txBody>
      </p:sp>
      <p:sp>
        <p:nvSpPr>
          <p:cNvPr id="29" name="楕円 28"/>
          <p:cNvSpPr/>
          <p:nvPr/>
        </p:nvSpPr>
        <p:spPr>
          <a:xfrm>
            <a:off x="2936304" y="2421776"/>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1691682" y="3342844"/>
            <a:ext cx="145055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249192" y="2740026"/>
            <a:ext cx="10898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rot="5400000">
            <a:off x="1806456" y="5716977"/>
            <a:ext cx="623511"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a:t>
            </a:r>
          </a:p>
        </p:txBody>
      </p:sp>
      <p:sp>
        <p:nvSpPr>
          <p:cNvPr id="37" name="角丸四角形 36"/>
          <p:cNvSpPr/>
          <p:nvPr/>
        </p:nvSpPr>
        <p:spPr>
          <a:xfrm>
            <a:off x="1691682" y="3112517"/>
            <a:ext cx="1414937" cy="4606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生物学</a:t>
            </a:r>
          </a:p>
        </p:txBody>
      </p:sp>
      <p:sp>
        <p:nvSpPr>
          <p:cNvPr id="38" name="角丸四角形 37"/>
          <p:cNvSpPr/>
          <p:nvPr/>
        </p:nvSpPr>
        <p:spPr>
          <a:xfrm>
            <a:off x="1691681" y="3710264"/>
            <a:ext cx="1414937" cy="4606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分子生物学</a:t>
            </a:r>
          </a:p>
        </p:txBody>
      </p:sp>
      <p:sp>
        <p:nvSpPr>
          <p:cNvPr id="39" name="角丸四角形 38"/>
          <p:cNvSpPr/>
          <p:nvPr/>
        </p:nvSpPr>
        <p:spPr>
          <a:xfrm>
            <a:off x="1691681" y="4524386"/>
            <a:ext cx="1414937" cy="4606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生化学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0" name="角丸四角形 39"/>
          <p:cNvSpPr/>
          <p:nvPr/>
        </p:nvSpPr>
        <p:spPr>
          <a:xfrm>
            <a:off x="1691680" y="5201394"/>
            <a:ext cx="1414937" cy="4606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生物</a:t>
            </a:r>
            <a:r>
              <a:rPr kumimoji="1" lang="ja-JP" altLang="en-US" sz="1200" dirty="0">
                <a:solidFill>
                  <a:schemeClr val="tx1"/>
                </a:solidFill>
                <a:latin typeface="Meiryo UI" panose="020B0604030504040204" pitchFamily="50" charset="-128"/>
                <a:ea typeface="Meiryo UI" panose="020B0604030504040204" pitchFamily="50" charset="-128"/>
              </a:rPr>
              <a:t>物理学</a:t>
            </a:r>
          </a:p>
        </p:txBody>
      </p:sp>
      <p:cxnSp>
        <p:nvCxnSpPr>
          <p:cNvPr id="43" name="直線コネクタ 42"/>
          <p:cNvCxnSpPr/>
          <p:nvPr/>
        </p:nvCxnSpPr>
        <p:spPr>
          <a:xfrm>
            <a:off x="7927957" y="2209046"/>
            <a:ext cx="10898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645280" y="2748900"/>
            <a:ext cx="11988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399516" y="3204345"/>
            <a:ext cx="1314784"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バイオテクノロジー</a:t>
            </a:r>
            <a:endParaRPr kumimoji="1" lang="ja-JP" altLang="en-US" sz="1200" b="1" dirty="0">
              <a:latin typeface="Meiryo UI" panose="020B0604030504040204" pitchFamily="50" charset="-128"/>
              <a:ea typeface="Meiryo UI" panose="020B0604030504040204" pitchFamily="50" charset="-128"/>
            </a:endParaRPr>
          </a:p>
        </p:txBody>
      </p:sp>
      <p:sp>
        <p:nvSpPr>
          <p:cNvPr id="49" name="正方形/長方形 48"/>
          <p:cNvSpPr/>
          <p:nvPr/>
        </p:nvSpPr>
        <p:spPr>
          <a:xfrm>
            <a:off x="4289437" y="5270777"/>
            <a:ext cx="1751016" cy="138499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ナノバイオテクノロジー</a:t>
            </a:r>
            <a:endParaRPr lang="en-US" altLang="ja-JP" sz="12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一部が接点として利用される</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専業のプレーヤは未形成</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単独では市場未形成</a:t>
            </a:r>
            <a:endParaRPr lang="en-US" altLang="ja-JP" sz="1200" dirty="0">
              <a:latin typeface="Meiryo UI" panose="020B0604030504040204" pitchFamily="50" charset="-128"/>
              <a:ea typeface="Meiryo UI" panose="020B0604030504040204" pitchFamily="50" charset="-128"/>
            </a:endParaRPr>
          </a:p>
        </p:txBody>
      </p:sp>
      <p:sp>
        <p:nvSpPr>
          <p:cNvPr id="50" name="正方形/長方形 49"/>
          <p:cNvSpPr/>
          <p:nvPr/>
        </p:nvSpPr>
        <p:spPr>
          <a:xfrm>
            <a:off x="6022964" y="5271852"/>
            <a:ext cx="1667213" cy="1569660"/>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バイオインフォマティクス</a:t>
            </a:r>
            <a:endParaRPr lang="en-US" altLang="ja-JP" sz="12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バイオの各分野を広く支える</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情報技術関連企業が進出</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固有の市場が認識される</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endParaRPr>
          </a:p>
        </p:txBody>
      </p:sp>
      <p:sp>
        <p:nvSpPr>
          <p:cNvPr id="52" name="楕円 51"/>
          <p:cNvSpPr/>
          <p:nvPr/>
        </p:nvSpPr>
        <p:spPr>
          <a:xfrm>
            <a:off x="4234112" y="2418244"/>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58" name="楕円 57"/>
          <p:cNvSpPr/>
          <p:nvPr/>
        </p:nvSpPr>
        <p:spPr>
          <a:xfrm>
            <a:off x="8415954" y="4449979"/>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a:t>
            </a:r>
          </a:p>
        </p:txBody>
      </p:sp>
      <p:cxnSp>
        <p:nvCxnSpPr>
          <p:cNvPr id="59" name="直線コネクタ 58"/>
          <p:cNvCxnSpPr/>
          <p:nvPr/>
        </p:nvCxnSpPr>
        <p:spPr>
          <a:xfrm>
            <a:off x="4561793" y="2732421"/>
            <a:ext cx="30345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4514080" y="2425705"/>
            <a:ext cx="1457450"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バイオエンジニアリング</a:t>
            </a:r>
            <a:endParaRPr lang="en-US" altLang="ja-JP" sz="1200" dirty="0">
              <a:latin typeface="Meiryo UI" panose="020B0604030504040204" pitchFamily="50" charset="-128"/>
              <a:ea typeface="Meiryo UI" panose="020B0604030504040204" pitchFamily="50" charset="-128"/>
            </a:endParaRPr>
          </a:p>
        </p:txBody>
      </p:sp>
      <p:cxnSp>
        <p:nvCxnSpPr>
          <p:cNvPr id="61" name="直線コネクタ 60"/>
          <p:cNvCxnSpPr/>
          <p:nvPr/>
        </p:nvCxnSpPr>
        <p:spPr>
          <a:xfrm>
            <a:off x="1645280" y="2209046"/>
            <a:ext cx="59264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1645280" y="1927173"/>
            <a:ext cx="800219"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構成要素</a:t>
            </a:r>
            <a:endParaRPr lang="en-US" altLang="ja-JP" sz="1200" b="1" dirty="0">
              <a:latin typeface="Meiryo UI" panose="020B0604030504040204" pitchFamily="50" charset="-128"/>
              <a:ea typeface="Meiryo UI" panose="020B0604030504040204" pitchFamily="50" charset="-128"/>
            </a:endParaRPr>
          </a:p>
        </p:txBody>
      </p:sp>
      <p:cxnSp>
        <p:nvCxnSpPr>
          <p:cNvPr id="63" name="直線コネクタ 62"/>
          <p:cNvCxnSpPr/>
          <p:nvPr/>
        </p:nvCxnSpPr>
        <p:spPr>
          <a:xfrm>
            <a:off x="467544" y="2209046"/>
            <a:ext cx="1063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467544" y="1927173"/>
            <a:ext cx="954107"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発展の背景</a:t>
            </a:r>
            <a:endParaRPr lang="en-US" altLang="ja-JP" sz="1200" b="1" dirty="0">
              <a:latin typeface="Meiryo UI" panose="020B0604030504040204" pitchFamily="50" charset="-128"/>
              <a:ea typeface="Meiryo UI" panose="020B0604030504040204" pitchFamily="50" charset="-128"/>
            </a:endParaRPr>
          </a:p>
        </p:txBody>
      </p:sp>
      <p:sp>
        <p:nvSpPr>
          <p:cNvPr id="65" name="正方形/長方形 64"/>
          <p:cNvSpPr/>
          <p:nvPr/>
        </p:nvSpPr>
        <p:spPr>
          <a:xfrm>
            <a:off x="467544" y="2918956"/>
            <a:ext cx="1051131" cy="1586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200" b="1" u="sng" dirty="0">
                <a:solidFill>
                  <a:srgbClr val="000000"/>
                </a:solidFill>
                <a:latin typeface="Meiryo UI" panose="020B0604030504040204" pitchFamily="50" charset="-128"/>
                <a:ea typeface="Meiryo UI" panose="020B0604030504040204" pitchFamily="50" charset="-128"/>
              </a:rPr>
              <a:t>社会的要請</a:t>
            </a:r>
            <a:endParaRPr lang="en-US" altLang="ja-JP" sz="1200" b="1" u="sng" dirty="0">
              <a:solidFill>
                <a:srgbClr val="000000"/>
              </a:solidFill>
              <a:latin typeface="Meiryo UI" panose="020B0604030504040204" pitchFamily="50" charset="-128"/>
              <a:ea typeface="Meiryo UI" panose="020B0604030504040204" pitchFamily="50" charset="-128"/>
            </a:endParaRPr>
          </a:p>
          <a:p>
            <a:pPr>
              <a:buSzPts val="1600"/>
            </a:pPr>
            <a:endParaRPr lang="en-US" altLang="ja-JP" sz="1200" u="sng" dirty="0">
              <a:solidFill>
                <a:srgbClr val="000000"/>
              </a:solidFill>
              <a:latin typeface="Meiryo UI" panose="020B0604030504040204" pitchFamily="50" charset="-128"/>
              <a:ea typeface="Meiryo UI" panose="020B0604030504040204" pitchFamily="50" charset="-128"/>
            </a:endParaRPr>
          </a:p>
          <a:p>
            <a:pPr>
              <a:buSzPts val="1600"/>
            </a:pPr>
            <a:r>
              <a:rPr lang="ja-JP" altLang="ja-JP" sz="1200" dirty="0">
                <a:solidFill>
                  <a:srgbClr val="000000"/>
                </a:solidFill>
                <a:latin typeface="Meiryo UI" panose="020B0604030504040204" pitchFamily="50" charset="-128"/>
                <a:ea typeface="Meiryo UI" panose="020B0604030504040204" pitchFamily="50" charset="-128"/>
              </a:rPr>
              <a:t>少子高齢化・持続的発展</a:t>
            </a:r>
            <a:r>
              <a:rPr lang="ja-JP" altLang="en-US" sz="1200" dirty="0">
                <a:solidFill>
                  <a:srgbClr val="000000"/>
                </a:solidFill>
                <a:latin typeface="Meiryo UI" panose="020B0604030504040204" pitchFamily="50" charset="-128"/>
                <a:ea typeface="Meiryo UI" panose="020B0604030504040204" pitchFamily="50" charset="-128"/>
              </a:rPr>
              <a:t>社会に対応する</a:t>
            </a:r>
            <a:r>
              <a:rPr lang="ja-JP" altLang="ja-JP" sz="1200" dirty="0">
                <a:solidFill>
                  <a:srgbClr val="000000"/>
                </a:solidFill>
                <a:latin typeface="Meiryo UI" panose="020B0604030504040204" pitchFamily="50" charset="-128"/>
                <a:ea typeface="Meiryo UI" panose="020B0604030504040204" pitchFamily="50" charset="-128"/>
              </a:rPr>
              <a:t>、医療</a:t>
            </a:r>
            <a:r>
              <a:rPr lang="ja-JP" altLang="en-US" sz="1200" dirty="0">
                <a:solidFill>
                  <a:srgbClr val="000000"/>
                </a:solidFill>
                <a:latin typeface="Meiryo UI" panose="020B0604030504040204" pitchFamily="50" charset="-128"/>
                <a:ea typeface="Meiryo UI" panose="020B0604030504040204" pitchFamily="50" charset="-128"/>
              </a:rPr>
              <a:t>進歩</a:t>
            </a:r>
            <a:r>
              <a:rPr lang="ja-JP" altLang="ja-JP" sz="1200" dirty="0">
                <a:solidFill>
                  <a:srgbClr val="000000"/>
                </a:solidFill>
                <a:latin typeface="Meiryo UI" panose="020B0604030504040204" pitchFamily="50" charset="-128"/>
                <a:ea typeface="Meiryo UI" panose="020B0604030504040204" pitchFamily="50" charset="-128"/>
              </a:rPr>
              <a:t>、環境負荷の低減</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6" name="正方形/長方形 65"/>
          <p:cNvSpPr/>
          <p:nvPr/>
        </p:nvSpPr>
        <p:spPr>
          <a:xfrm>
            <a:off x="467544" y="4650823"/>
            <a:ext cx="1051131" cy="1586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200" b="1" u="sng" dirty="0">
                <a:solidFill>
                  <a:srgbClr val="000000"/>
                </a:solidFill>
                <a:latin typeface="Meiryo UI" panose="020B0604030504040204" pitchFamily="50" charset="-128"/>
                <a:ea typeface="Meiryo UI" panose="020B0604030504040204" pitchFamily="50" charset="-128"/>
              </a:rPr>
              <a:t>技術的進歩</a:t>
            </a:r>
            <a:endParaRPr lang="en-US" altLang="ja-JP" sz="1200" b="1" u="sng" dirty="0">
              <a:solidFill>
                <a:srgbClr val="000000"/>
              </a:solidFill>
              <a:latin typeface="Meiryo UI" panose="020B0604030504040204" pitchFamily="50" charset="-128"/>
              <a:ea typeface="Meiryo UI" panose="020B0604030504040204" pitchFamily="50" charset="-128"/>
            </a:endParaRPr>
          </a:p>
          <a:p>
            <a:pPr>
              <a:buSzPts val="1600"/>
            </a:pPr>
            <a:endParaRPr lang="en-US" altLang="ja-JP" sz="1200" dirty="0">
              <a:solidFill>
                <a:srgbClr val="000000"/>
              </a:solidFill>
              <a:latin typeface="Meiryo UI" panose="020B0604030504040204" pitchFamily="50" charset="-128"/>
              <a:ea typeface="Meiryo UI" panose="020B0604030504040204" pitchFamily="50" charset="-128"/>
            </a:endParaRPr>
          </a:p>
          <a:p>
            <a:pPr>
              <a:buSzPts val="1600"/>
            </a:pPr>
            <a:r>
              <a:rPr lang="ja-JP" altLang="ja-JP" sz="1200" dirty="0">
                <a:solidFill>
                  <a:srgbClr val="000000"/>
                </a:solidFill>
                <a:latin typeface="Meiryo UI" panose="020B0604030504040204" pitchFamily="50" charset="-128"/>
                <a:ea typeface="Meiryo UI" panose="020B0604030504040204" pitchFamily="50" charset="-128"/>
              </a:rPr>
              <a:t>生命現象の機構解明</a:t>
            </a:r>
            <a:r>
              <a:rPr lang="ja-JP" altLang="en-US" sz="1200" dirty="0">
                <a:solidFill>
                  <a:srgbClr val="000000"/>
                </a:solidFill>
                <a:latin typeface="Meiryo UI" panose="020B0604030504040204" pitchFamily="50" charset="-128"/>
                <a:ea typeface="Meiryo UI" panose="020B0604030504040204" pitchFamily="50" charset="-128"/>
              </a:rPr>
              <a:t>の進歩と</a:t>
            </a:r>
            <a:r>
              <a:rPr lang="ja-JP" altLang="ja-JP" sz="1200" dirty="0">
                <a:solidFill>
                  <a:srgbClr val="000000"/>
                </a:solidFill>
                <a:latin typeface="Meiryo UI" panose="020B0604030504040204" pitchFamily="50" charset="-128"/>
                <a:ea typeface="Meiryo UI" panose="020B0604030504040204" pitchFamily="50" charset="-128"/>
              </a:rPr>
              <a:t>、ナノテクノロジー等の</a:t>
            </a:r>
            <a:r>
              <a:rPr lang="ja-JP" altLang="en-US" sz="1200" dirty="0">
                <a:solidFill>
                  <a:srgbClr val="000000"/>
                </a:solidFill>
                <a:latin typeface="Meiryo UI" panose="020B0604030504040204" pitchFamily="50" charset="-128"/>
                <a:ea typeface="Meiryo UI" panose="020B0604030504040204" pitchFamily="50" charset="-128"/>
              </a:rPr>
              <a:t>工学的</a:t>
            </a:r>
            <a:r>
              <a:rPr lang="ja-JP" altLang="ja-JP" sz="1200" dirty="0">
                <a:solidFill>
                  <a:srgbClr val="000000"/>
                </a:solidFill>
                <a:latin typeface="Meiryo UI" panose="020B0604030504040204" pitchFamily="50" charset="-128"/>
                <a:ea typeface="Meiryo UI" panose="020B0604030504040204" pitchFamily="50" charset="-128"/>
              </a:rPr>
              <a:t>進歩</a:t>
            </a:r>
            <a:endParaRPr lang="ja-JP" altLang="en-US" sz="1200" dirty="0">
              <a:solidFill>
                <a:srgbClr val="000000"/>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4439971" y="4451180"/>
            <a:ext cx="800219"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情報技術</a:t>
            </a:r>
          </a:p>
        </p:txBody>
      </p:sp>
      <p:sp>
        <p:nvSpPr>
          <p:cNvPr id="68" name="テキスト ボックス 67"/>
          <p:cNvSpPr txBox="1"/>
          <p:nvPr/>
        </p:nvSpPr>
        <p:spPr>
          <a:xfrm>
            <a:off x="4455086" y="3802092"/>
            <a:ext cx="1160895"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ナノテクノロジー</a:t>
            </a:r>
          </a:p>
        </p:txBody>
      </p:sp>
      <p:sp>
        <p:nvSpPr>
          <p:cNvPr id="69" name="楕円 68"/>
          <p:cNvSpPr/>
          <p:nvPr/>
        </p:nvSpPr>
        <p:spPr>
          <a:xfrm>
            <a:off x="5625093" y="3175631"/>
            <a:ext cx="1657294" cy="1680499"/>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4459286" y="4261303"/>
            <a:ext cx="2816025" cy="66129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正方形/長方形 70"/>
          <p:cNvSpPr/>
          <p:nvPr/>
        </p:nvSpPr>
        <p:spPr>
          <a:xfrm>
            <a:off x="4455086" y="3722527"/>
            <a:ext cx="2062381" cy="43580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15" name="直線コネクタ 14"/>
          <p:cNvCxnSpPr>
            <a:stCxn id="49" idx="0"/>
          </p:cNvCxnSpPr>
          <p:nvPr/>
        </p:nvCxnSpPr>
        <p:spPr>
          <a:xfrm flipV="1">
            <a:off x="5164945" y="3940428"/>
            <a:ext cx="858020" cy="1330349"/>
          </a:xfrm>
          <a:prstGeom prst="line">
            <a:avLst/>
          </a:prstGeom>
          <a:ln w="15875"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flipV="1">
            <a:off x="6394787" y="4566676"/>
            <a:ext cx="310" cy="608458"/>
          </a:xfrm>
          <a:prstGeom prst="line">
            <a:avLst/>
          </a:prstGeom>
          <a:ln w="15875"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411760" y="836712"/>
            <a:ext cx="43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48" name="角丸四角形 47"/>
          <p:cNvSpPr/>
          <p:nvPr/>
        </p:nvSpPr>
        <p:spPr>
          <a:xfrm>
            <a:off x="6491064" y="60360"/>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39</a:t>
            </a:fld>
            <a:endParaRPr kumimoji="1" lang="ja-JP" altLang="en-US"/>
          </a:p>
        </p:txBody>
      </p:sp>
    </p:spTree>
    <p:extLst>
      <p:ext uri="{BB962C8B-B14F-4D97-AF65-F5344CB8AC3E}">
        <p14:creationId xmlns:p14="http://schemas.microsoft.com/office/powerpoint/2010/main" val="220380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23728" y="332656"/>
            <a:ext cx="4996881"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４者タスクフォースでこれまでに行った調査・分析</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899535857"/>
              </p:ext>
            </p:extLst>
          </p:nvPr>
        </p:nvGraphicFramePr>
        <p:xfrm>
          <a:off x="179512" y="1031304"/>
          <a:ext cx="8854083" cy="5278016"/>
        </p:xfrm>
        <a:graphic>
          <a:graphicData uri="http://schemas.openxmlformats.org/drawingml/2006/table">
            <a:tbl>
              <a:tblPr firstRow="1" bandRow="1">
                <a:tableStyleId>{5940675A-B579-460E-94D1-54222C63F5DA}</a:tableStyleId>
              </a:tblPr>
              <a:tblGrid>
                <a:gridCol w="953281"/>
                <a:gridCol w="745216"/>
                <a:gridCol w="1342951"/>
                <a:gridCol w="1590993"/>
                <a:gridCol w="1452880"/>
                <a:gridCol w="1384381"/>
                <a:gridCol w="1384381"/>
              </a:tblGrid>
              <a:tr h="317634">
                <a:tc gridSpan="2">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hMerge="1">
                  <a:txBody>
                    <a:bodyPr/>
                    <a:lstStyle/>
                    <a:p>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r>
              <a:tr h="4536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有識者</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ヒアリング</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・阪大教授（情報系）</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・東京在勤の技術者</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OB</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681041">
                <a:tc rowSpan="3">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府大・市大関係者への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ヒアリング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・府大地域保健</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・市大看護</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・市大生科</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・府大獣医</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・府大工学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・府大生命</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・市大理工</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・市大文</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・市大共通</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・府大現代システム</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・市大医学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・府大共通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・社会人大学院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・府大創薬・バイオ</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・府大産官学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・市大人工光合成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720446">
                <a:tc vMerge="1">
                  <a:txBody>
                    <a:bodyPr/>
                    <a:lstStyle/>
                    <a:p>
                      <a:endParaRPr kumimoji="1" lang="ja-JP" altLang="en-US"/>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教職員等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・市大荒川</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・市大宮野</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・市大櫻木</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・府大松本</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・府大辻</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・府大村田</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・市大京極</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614576">
                <a:tc v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キャンパス視察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施設見学</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・阿倍野、附属病院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・羽曳野</a:t>
                      </a: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・りんくう</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・杉本</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（全学教育棟等）</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・なかもず（</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・健康科学イノベーションセンター</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50047">
                <a:tc gridSpan="7">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ap="flat" cmpd="sng" algn="ctr">
                      <a:noFill/>
                      <a:prstDash val="solid"/>
                      <a:round/>
                      <a:headEnd type="none" w="med" len="med"/>
                      <a:tailEnd type="none" w="med" len="med"/>
                    </a:lnR>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mpd="sng">
                      <a:noFill/>
                    </a:lnR>
                  </a:tcPr>
                </a:tc>
              </a:tr>
              <a:tr h="720446">
                <a:tc rowSpan="2">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タスクフォース</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打合わせ</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第４回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第５回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第６回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第７回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第８回</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第９回</a:t>
                      </a: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54807">
                <a:tc vMerge="1">
                  <a:txBody>
                    <a:bodyPr/>
                    <a:lstStyle/>
                    <a:p>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チーム別</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打合わせ</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4</a:t>
            </a:fld>
            <a:endParaRPr kumimoji="1" lang="ja-JP" altLang="en-US"/>
          </a:p>
        </p:txBody>
      </p:sp>
      <p:sp>
        <p:nvSpPr>
          <p:cNvPr id="2" name="テキスト ボックス 1"/>
          <p:cNvSpPr txBox="1"/>
          <p:nvPr/>
        </p:nvSpPr>
        <p:spPr>
          <a:xfrm>
            <a:off x="193580" y="6381328"/>
            <a:ext cx="1640193" cy="261610"/>
          </a:xfrm>
          <a:prstGeom prst="rect">
            <a:avLst/>
          </a:prstGeom>
          <a:noFill/>
        </p:spPr>
        <p:txBody>
          <a:bodyPr wrap="none" rtlCol="0">
            <a:spAutoFit/>
          </a:bodyPr>
          <a:lstStyle/>
          <a:p>
            <a:r>
              <a:rPr lang="en-US" altLang="ja-JP" sz="1100" dirty="0" smtClean="0"/>
              <a:t>※</a:t>
            </a:r>
            <a:r>
              <a:rPr lang="ja-JP" altLang="en-US" sz="1100" dirty="0" smtClean="0"/>
              <a:t>　教職員等は敬称略。</a:t>
            </a:r>
            <a:endParaRPr kumimoji="1" lang="ja-JP" altLang="en-US" sz="1100" dirty="0"/>
          </a:p>
        </p:txBody>
      </p:sp>
    </p:spTree>
    <p:extLst>
      <p:ext uri="{BB962C8B-B14F-4D97-AF65-F5344CB8AC3E}">
        <p14:creationId xmlns:p14="http://schemas.microsoft.com/office/powerpoint/2010/main" val="4167930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7434" y="6474293"/>
            <a:ext cx="2133600" cy="365125"/>
          </a:xfrm>
        </p:spPr>
        <p:txBody>
          <a:bodyPr/>
          <a:lstStyle/>
          <a:p>
            <a:fld id="{2788D170-ED78-4CD6-9DF7-18AA74CDFCD5}" type="slidenum">
              <a:rPr kumimoji="1" lang="ja-JP" altLang="en-US" smtClean="0">
                <a:latin typeface="Meiryo UI" panose="020B0604030504040204" pitchFamily="50" charset="-128"/>
                <a:ea typeface="Meiryo UI" panose="020B0604030504040204" pitchFamily="50" charset="-128"/>
              </a:rPr>
              <a:pPr/>
              <a:t>40</a:t>
            </a:fld>
            <a:endParaRPr kumimoji="1" lang="ja-JP" altLang="en-US">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7091" y="609217"/>
            <a:ext cx="8476798" cy="584775"/>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府大は工学・獣医学・農学、市大は医学・理学に特色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バイオエンジニアリング領域において、掛け合わせで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戦略テーマを設定している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73350" y="1690099"/>
            <a:ext cx="492443"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府大</a:t>
            </a:r>
            <a:endParaRPr kumimoji="1" lang="ja-JP" altLang="en-US" sz="12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366898" y="1690099"/>
            <a:ext cx="870751"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戦略テーマ</a:t>
            </a:r>
            <a:endParaRPr kumimoji="1" lang="ja-JP" altLang="en-US" sz="12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110425" y="1690099"/>
            <a:ext cx="1760255"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主な現在の研究テーマ</a:t>
            </a:r>
            <a:endParaRPr kumimoji="1" lang="ja-JP" altLang="en-US" sz="12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9753" y="1576061"/>
            <a:ext cx="1552028" cy="461665"/>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バイオエンジニアリング</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大分類</a:t>
            </a:r>
            <a:endParaRPr kumimoji="1" lang="ja-JP" altLang="en-US" sz="1200" b="1"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91957" y="2001037"/>
            <a:ext cx="1598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9753" y="2889651"/>
            <a:ext cx="1661672"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生物システム工学</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Biological systems engineering</a:t>
            </a:r>
          </a:p>
        </p:txBody>
      </p:sp>
      <p:sp>
        <p:nvSpPr>
          <p:cNvPr id="15" name="正方形/長方形 14"/>
          <p:cNvSpPr/>
          <p:nvPr/>
        </p:nvSpPr>
        <p:spPr>
          <a:xfrm>
            <a:off x="49753" y="4493384"/>
            <a:ext cx="1661672"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医用工学</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Biomedical engineering</a:t>
            </a:r>
          </a:p>
        </p:txBody>
      </p:sp>
      <p:sp>
        <p:nvSpPr>
          <p:cNvPr id="16" name="正方形/長方形 15"/>
          <p:cNvSpPr/>
          <p:nvPr/>
        </p:nvSpPr>
        <p:spPr>
          <a:xfrm>
            <a:off x="49753" y="2157656"/>
            <a:ext cx="1661672"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遺伝子工学</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Genetic engineering</a:t>
            </a:r>
          </a:p>
        </p:txBody>
      </p:sp>
      <p:sp>
        <p:nvSpPr>
          <p:cNvPr id="17" name="正方形/長方形 16"/>
          <p:cNvSpPr/>
          <p:nvPr/>
        </p:nvSpPr>
        <p:spPr>
          <a:xfrm>
            <a:off x="49753" y="5293263"/>
            <a:ext cx="1661672"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生物プロセス工学</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Bioprocess engineering</a:t>
            </a:r>
          </a:p>
        </p:txBody>
      </p:sp>
      <p:sp>
        <p:nvSpPr>
          <p:cNvPr id="18" name="正方形/長方形 17"/>
          <p:cNvSpPr/>
          <p:nvPr/>
        </p:nvSpPr>
        <p:spPr>
          <a:xfrm>
            <a:off x="49753" y="3690898"/>
            <a:ext cx="1661672"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細胞工学</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Cellular engineering</a:t>
            </a:r>
          </a:p>
        </p:txBody>
      </p:sp>
      <p:sp>
        <p:nvSpPr>
          <p:cNvPr id="19" name="正方形/長方形 18"/>
          <p:cNvSpPr/>
          <p:nvPr/>
        </p:nvSpPr>
        <p:spPr>
          <a:xfrm>
            <a:off x="49753" y="5982659"/>
            <a:ext cx="1661672"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バイオ・ミメティック</a:t>
            </a:r>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生物模倣</a:t>
            </a:r>
            <a:r>
              <a:rPr lang="en-US" altLang="ja-JP" sz="1200" dirty="0">
                <a:latin typeface="Meiryo UI" panose="020B0604030504040204" pitchFamily="50" charset="-128"/>
                <a:ea typeface="Meiryo UI" panose="020B0604030504040204" pitchFamily="50" charset="-128"/>
              </a:rPr>
              <a:t>)</a:t>
            </a:r>
          </a:p>
          <a:p>
            <a:r>
              <a:rPr lang="en-US" altLang="ja-JP" sz="1200" dirty="0" err="1">
                <a:latin typeface="Meiryo UI" panose="020B0604030504040204" pitchFamily="50" charset="-128"/>
                <a:ea typeface="Meiryo UI" panose="020B0604030504040204" pitchFamily="50" charset="-128"/>
              </a:rPr>
              <a:t>Biomimetics</a:t>
            </a:r>
            <a:endParaRPr lang="en-US" altLang="ja-JP" sz="1200" dirty="0">
              <a:latin typeface="Meiryo UI" panose="020B0604030504040204" pitchFamily="50" charset="-128"/>
              <a:ea typeface="Meiryo UI" panose="020B0604030504040204" pitchFamily="50" charset="-128"/>
            </a:endParaRPr>
          </a:p>
        </p:txBody>
      </p:sp>
      <p:cxnSp>
        <p:nvCxnSpPr>
          <p:cNvPr id="20" name="直線コネクタ 19"/>
          <p:cNvCxnSpPr/>
          <p:nvPr/>
        </p:nvCxnSpPr>
        <p:spPr>
          <a:xfrm>
            <a:off x="1834013" y="2001037"/>
            <a:ext cx="15023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435482" y="2001037"/>
            <a:ext cx="152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435482" y="1690099"/>
            <a:ext cx="492443"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市大</a:t>
            </a:r>
            <a:endParaRPr kumimoji="1" lang="ja-JP" altLang="en-US" sz="1200" b="1" dirty="0">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1837938" y="1608108"/>
            <a:ext cx="29786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873350" y="1352209"/>
            <a:ext cx="1082348"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関連する資産</a:t>
            </a:r>
            <a:endParaRPr kumimoji="1" lang="ja-JP" altLang="en-US" sz="1200" b="1"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a:off x="5119928" y="2001037"/>
            <a:ext cx="19945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5060121" y="5982659"/>
            <a:ext cx="2123889" cy="430887"/>
          </a:xfrm>
          <a:prstGeom prst="rect">
            <a:avLst/>
          </a:prstGeom>
        </p:spPr>
        <p:txBody>
          <a:bodyPr wrap="square">
            <a:spAutoFit/>
          </a:bodyPr>
          <a:lstStyle/>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光合成タンパク質構造解析</a:t>
            </a:r>
            <a:endParaRPr lang="en-US"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酸素発生機構の解明</a:t>
            </a:r>
            <a:endParaRPr lang="en-US" altLang="ja-JP" sz="1100" dirty="0">
              <a:latin typeface="Meiryo UI" panose="020B0604030504040204" pitchFamily="50" charset="-128"/>
              <a:ea typeface="Meiryo UI" panose="020B0604030504040204" pitchFamily="50" charset="-128"/>
            </a:endParaRPr>
          </a:p>
        </p:txBody>
      </p:sp>
      <p:sp>
        <p:nvSpPr>
          <p:cNvPr id="29" name="正方形/長方形 28"/>
          <p:cNvSpPr/>
          <p:nvPr/>
        </p:nvSpPr>
        <p:spPr>
          <a:xfrm>
            <a:off x="5060121" y="5293263"/>
            <a:ext cx="2173171" cy="430887"/>
          </a:xfrm>
          <a:prstGeom prst="rect">
            <a:avLst/>
          </a:prstGeom>
        </p:spPr>
        <p:txBody>
          <a:bodyPr wrap="square">
            <a:spAutoFit/>
          </a:bodyPr>
          <a:lstStyle/>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太陽光駆動型バイオマス</a:t>
            </a:r>
            <a:endParaRPr lang="en-US"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en-US" altLang="ja-JP" sz="1100" dirty="0">
                <a:latin typeface="Meiryo UI" panose="020B0604030504040204" pitchFamily="50" charset="-128"/>
                <a:ea typeface="Meiryo UI" panose="020B0604030504040204" pitchFamily="50" charset="-128"/>
              </a:rPr>
              <a:t>CO2</a:t>
            </a:r>
            <a:r>
              <a:rPr lang="ja-JP" altLang="en-US" sz="1100" dirty="0">
                <a:latin typeface="Meiryo UI" panose="020B0604030504040204" pitchFamily="50" charset="-128"/>
                <a:ea typeface="Meiryo UI" panose="020B0604030504040204" pitchFamily="50" charset="-128"/>
              </a:rPr>
              <a:t>還元バイオデバイス開発</a:t>
            </a:r>
            <a:endParaRPr lang="en-US" altLang="ja-JP" sz="1100" dirty="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7456225" y="2001037"/>
            <a:ext cx="1621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7571304" y="2649613"/>
            <a:ext cx="1607193"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創薬科学</a:t>
            </a:r>
            <a:endParaRPr lang="en-US" altLang="ja-JP" sz="1200" dirty="0">
              <a:latin typeface="Meiryo UI" panose="020B0604030504040204" pitchFamily="50" charset="-128"/>
              <a:ea typeface="Meiryo UI" panose="020B0604030504040204" pitchFamily="50" charset="-128"/>
            </a:endParaRPr>
          </a:p>
        </p:txBody>
      </p:sp>
      <p:sp>
        <p:nvSpPr>
          <p:cNvPr id="36" name="正方形/長方形 35"/>
          <p:cNvSpPr/>
          <p:nvPr/>
        </p:nvSpPr>
        <p:spPr>
          <a:xfrm>
            <a:off x="7571304" y="4072369"/>
            <a:ext cx="1839300"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比較動物医学</a:t>
            </a:r>
            <a:endParaRPr lang="en-US" altLang="ja-JP" sz="1200" dirty="0">
              <a:latin typeface="Meiryo UI" panose="020B0604030504040204" pitchFamily="50" charset="-128"/>
              <a:ea typeface="Meiryo UI" panose="020B0604030504040204" pitchFamily="50" charset="-128"/>
            </a:endParaRPr>
          </a:p>
        </p:txBody>
      </p:sp>
      <p:sp>
        <p:nvSpPr>
          <p:cNvPr id="37" name="正方形/長方形 36"/>
          <p:cNvSpPr/>
          <p:nvPr/>
        </p:nvSpPr>
        <p:spPr>
          <a:xfrm>
            <a:off x="7571304" y="5481666"/>
            <a:ext cx="1564282" cy="461665"/>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 水素</a:t>
            </a:r>
            <a:r>
              <a:rPr lang="ja-JP" altLang="en-US" sz="1200" dirty="0" smtClean="0">
                <a:latin typeface="Meiryo UI" panose="020B0604030504040204" pitchFamily="50" charset="-128"/>
                <a:ea typeface="Meiryo UI" panose="020B0604030504040204" pitchFamily="50" charset="-128"/>
              </a:rPr>
              <a:t>エネルギー</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人工</a:t>
            </a:r>
            <a:r>
              <a:rPr lang="ja-JP" altLang="en-US" sz="1200" dirty="0">
                <a:latin typeface="Meiryo UI" panose="020B0604030504040204" pitchFamily="50" charset="-128"/>
                <a:ea typeface="Meiryo UI" panose="020B0604030504040204" pitchFamily="50" charset="-128"/>
              </a:rPr>
              <a:t>光合成</a:t>
            </a:r>
            <a:endParaRPr lang="en-US" altLang="ja-JP" sz="1200" dirty="0">
              <a:latin typeface="Meiryo UI" panose="020B0604030504040204" pitchFamily="50" charset="-128"/>
              <a:ea typeface="Meiryo UI" panose="020B0604030504040204" pitchFamily="50" charset="-128"/>
            </a:endParaRPr>
          </a:p>
        </p:txBody>
      </p:sp>
      <p:sp>
        <p:nvSpPr>
          <p:cNvPr id="57" name="正方形/長方形 56"/>
          <p:cNvSpPr/>
          <p:nvPr/>
        </p:nvSpPr>
        <p:spPr>
          <a:xfrm>
            <a:off x="5060121" y="2157656"/>
            <a:ext cx="2457002" cy="600164"/>
          </a:xfrm>
          <a:prstGeom prst="rect">
            <a:avLst/>
          </a:prstGeom>
        </p:spPr>
        <p:txBody>
          <a:bodyPr wrap="square">
            <a:spAutoFit/>
          </a:bodyPr>
          <a:lstStyle/>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核内移行性核酸構造体の研究</a:t>
            </a:r>
            <a:endParaRPr lang="en-US"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人工遺伝子デリバリーシステム</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p:txBody>
      </p:sp>
      <p:sp>
        <p:nvSpPr>
          <p:cNvPr id="58" name="正方形/長方形 57"/>
          <p:cNvSpPr/>
          <p:nvPr/>
        </p:nvSpPr>
        <p:spPr>
          <a:xfrm>
            <a:off x="5060120" y="3690898"/>
            <a:ext cx="2232000" cy="769441"/>
          </a:xfrm>
          <a:prstGeom prst="rect">
            <a:avLst/>
          </a:prstGeom>
        </p:spPr>
        <p:txBody>
          <a:bodyPr wrap="square">
            <a:spAutoFit/>
          </a:bodyPr>
          <a:lstStyle/>
          <a:p>
            <a:pPr marL="90488" indent="-90488">
              <a:buFont typeface="Arial" panose="020B0604020202020204" pitchFamily="34" charset="0"/>
              <a:buChar char="•"/>
            </a:pPr>
            <a:r>
              <a:rPr lang="ja-JP" altLang="en-US" sz="1100" dirty="0">
                <a:solidFill>
                  <a:srgbClr val="333333"/>
                </a:solidFill>
                <a:latin typeface="Meiryo UI" panose="020B0604030504040204" pitchFamily="50" charset="-128"/>
                <a:ea typeface="Meiryo UI" panose="020B0604030504040204" pitchFamily="50" charset="-128"/>
              </a:rPr>
              <a:t>細菌性人獣共通感染症の感染成立機序、宿主応答機構</a:t>
            </a:r>
            <a:endParaRPr lang="en-US" altLang="ja-JP" sz="1100" dirty="0">
              <a:solidFill>
                <a:srgbClr val="333333"/>
              </a:solidFill>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ja-JP" altLang="en-US" sz="1100" dirty="0">
                <a:solidFill>
                  <a:srgbClr val="333333"/>
                </a:solidFill>
                <a:latin typeface="Meiryo UI" panose="020B0604030504040204" pitchFamily="50" charset="-128"/>
                <a:ea typeface="Meiryo UI" panose="020B0604030504040204" pitchFamily="50" charset="-128"/>
              </a:rPr>
              <a:t>組換え大腸菌による</a:t>
            </a:r>
            <a:r>
              <a:rPr lang="en-US" altLang="ja-JP" sz="1100" dirty="0">
                <a:solidFill>
                  <a:srgbClr val="333333"/>
                </a:solidFill>
                <a:latin typeface="Meiryo UI" panose="020B0604030504040204" pitchFamily="50" charset="-128"/>
                <a:ea typeface="Meiryo UI" panose="020B0604030504040204" pitchFamily="50" charset="-128"/>
              </a:rPr>
              <a:t>1-</a:t>
            </a:r>
            <a:r>
              <a:rPr lang="ja-JP" altLang="en-US" sz="1100" dirty="0">
                <a:solidFill>
                  <a:srgbClr val="333333"/>
                </a:solidFill>
                <a:latin typeface="Meiryo UI" panose="020B0604030504040204" pitchFamily="50" charset="-128"/>
                <a:ea typeface="Meiryo UI" panose="020B0604030504040204" pitchFamily="50" charset="-128"/>
              </a:rPr>
              <a:t>プロパノール発酵生産の為の代謝工学</a:t>
            </a:r>
            <a:endParaRPr lang="en-US" altLang="ja-JP" sz="1100" dirty="0">
              <a:latin typeface="Meiryo UI" panose="020B0604030504040204" pitchFamily="50" charset="-128"/>
              <a:ea typeface="Meiryo UI" panose="020B0604030504040204" pitchFamily="50" charset="-128"/>
            </a:endParaRPr>
          </a:p>
        </p:txBody>
      </p:sp>
      <p:cxnSp>
        <p:nvCxnSpPr>
          <p:cNvPr id="66" name="直線コネクタ 65"/>
          <p:cNvCxnSpPr/>
          <p:nvPr/>
        </p:nvCxnSpPr>
        <p:spPr>
          <a:xfrm>
            <a:off x="936496" y="1197172"/>
            <a:ext cx="72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正方形/長方形 73"/>
          <p:cNvSpPr/>
          <p:nvPr/>
        </p:nvSpPr>
        <p:spPr>
          <a:xfrm>
            <a:off x="5060121" y="2889651"/>
            <a:ext cx="2306777" cy="769441"/>
          </a:xfrm>
          <a:prstGeom prst="rect">
            <a:avLst/>
          </a:prstGeom>
        </p:spPr>
        <p:txBody>
          <a:bodyPr wrap="square">
            <a:spAutoFit/>
          </a:bodyPr>
          <a:lstStyle/>
          <a:p>
            <a:pPr marL="90488" indent="-90488">
              <a:buFont typeface="Arial" panose="020B0604020202020204" pitchFamily="34" charset="0"/>
              <a:buChar char="•"/>
            </a:pPr>
            <a:r>
              <a:rPr lang="ja-JP" altLang="en-US" sz="1100" dirty="0">
                <a:solidFill>
                  <a:srgbClr val="000000"/>
                </a:solidFill>
                <a:latin typeface="Meiryo UI" panose="020B0604030504040204" pitchFamily="50" charset="-128"/>
                <a:ea typeface="Meiryo UI" panose="020B0604030504040204" pitchFamily="50" charset="-128"/>
              </a:rPr>
              <a:t>医薬品開発を目指したキナーゼタンパク質の高分解能結晶構造解析</a:t>
            </a:r>
          </a:p>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医薬品結晶多形制御</a:t>
            </a:r>
            <a:endParaRPr lang="en-US"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難水溶性化合部の微粒子化</a:t>
            </a:r>
            <a:endParaRPr lang="en-US" altLang="ja-JP" sz="1100" dirty="0">
              <a:latin typeface="Meiryo UI" panose="020B0604030504040204" pitchFamily="50" charset="-128"/>
              <a:ea typeface="Meiryo UI" panose="020B0604030504040204" pitchFamily="50" charset="-128"/>
            </a:endParaRPr>
          </a:p>
        </p:txBody>
      </p:sp>
      <p:sp>
        <p:nvSpPr>
          <p:cNvPr id="75" name="正方形/長方形 74"/>
          <p:cNvSpPr/>
          <p:nvPr/>
        </p:nvSpPr>
        <p:spPr>
          <a:xfrm>
            <a:off x="5060121" y="4493384"/>
            <a:ext cx="2151273" cy="769441"/>
          </a:xfrm>
          <a:prstGeom prst="rect">
            <a:avLst/>
          </a:prstGeom>
        </p:spPr>
        <p:txBody>
          <a:bodyPr wrap="square">
            <a:spAutoFit/>
          </a:bodyPr>
          <a:lstStyle/>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脳外科手術に用いるバイオハイドロゲル止血剤の開発</a:t>
            </a:r>
            <a:endParaRPr lang="en-US"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血管新生療法の為のナノテク微粒子</a:t>
            </a:r>
            <a:endParaRPr lang="en-US" altLang="ja-JP" sz="1100" dirty="0">
              <a:latin typeface="Meiryo UI" panose="020B0604030504040204" pitchFamily="50" charset="-128"/>
              <a:ea typeface="Meiryo UI" panose="020B0604030504040204" pitchFamily="50" charset="-128"/>
            </a:endParaRPr>
          </a:p>
        </p:txBody>
      </p:sp>
      <p:sp>
        <p:nvSpPr>
          <p:cNvPr id="86" name="正方形/長方形 85"/>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技術インキュベーション</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87" name="角丸四角形 86"/>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二等辺三角形 102"/>
          <p:cNvSpPr/>
          <p:nvPr/>
        </p:nvSpPr>
        <p:spPr>
          <a:xfrm rot="5400000">
            <a:off x="7015843" y="5588324"/>
            <a:ext cx="1064601" cy="12328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1716543" y="2157656"/>
            <a:ext cx="1678709" cy="892552"/>
          </a:xfrm>
          <a:prstGeom prst="rect">
            <a:avLst/>
          </a:prstGeom>
          <a:noFill/>
        </p:spPr>
        <p:txBody>
          <a:bodyPr wrap="square">
            <a:spAutoFit/>
          </a:bodyPr>
          <a:lstStyle/>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生命環境</a:t>
            </a:r>
            <a:r>
              <a:rPr lang="ja-JP" altLang="en-US" sz="1100" dirty="0" smtClean="0">
                <a:latin typeface="Meiryo UI" panose="020B0604030504040204" pitchFamily="50" charset="-128"/>
                <a:ea typeface="Meiryo UI" panose="020B0604030504040204" pitchFamily="50" charset="-128"/>
              </a:rPr>
              <a:t>科学域</a:t>
            </a:r>
            <a:endParaRPr lang="en-US" altLang="ja-JP" sz="11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応用生命科学類</a:t>
            </a:r>
            <a:r>
              <a:rPr lang="en-US" altLang="ja-JP"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自然科</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学類</a:t>
            </a:r>
            <a:r>
              <a:rPr lang="en-US" altLang="ja-JP" sz="1000" dirty="0" smtClean="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分子科学・</a:t>
            </a:r>
            <a:r>
              <a:rPr lang="ja-JP" altLang="en-US" sz="1000" dirty="0" smtClean="0">
                <a:latin typeface="Meiryo UI" panose="020B0604030504040204" pitchFamily="50" charset="-128"/>
                <a:ea typeface="Meiryo UI" panose="020B0604030504040204" pitchFamily="50" charset="-128"/>
              </a:rPr>
              <a:t>生物科</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学</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endParaRPr lang="en-US" altLang="ja-JP" sz="1100" dirty="0">
              <a:latin typeface="Meiryo UI" panose="020B0604030504040204" pitchFamily="50" charset="-128"/>
              <a:ea typeface="Meiryo UI" panose="020B0604030504040204" pitchFamily="50" charset="-128"/>
            </a:endParaRPr>
          </a:p>
        </p:txBody>
      </p:sp>
      <p:sp>
        <p:nvSpPr>
          <p:cNvPr id="108" name="正方形/長方形 107"/>
          <p:cNvSpPr/>
          <p:nvPr/>
        </p:nvSpPr>
        <p:spPr>
          <a:xfrm>
            <a:off x="3366373" y="2157656"/>
            <a:ext cx="1766662" cy="600164"/>
          </a:xfrm>
          <a:prstGeom prst="rect">
            <a:avLst/>
          </a:prstGeom>
          <a:noFill/>
        </p:spPr>
        <p:txBody>
          <a:bodyPr wrap="square">
            <a:spAutoFit/>
          </a:bodyPr>
          <a:lstStyle/>
          <a:p>
            <a:pPr marL="90488" indent="-90488">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工学部</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化学バイオ工学科</a:t>
            </a:r>
            <a:r>
              <a:rPr lang="en-US" altLang="ja-JP" sz="105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endParaRPr lang="en-US" altLang="ja-JP" sz="1100" dirty="0">
              <a:latin typeface="Meiryo UI" panose="020B0604030504040204" pitchFamily="50" charset="-128"/>
              <a:ea typeface="Meiryo UI" panose="020B0604030504040204" pitchFamily="50" charset="-128"/>
            </a:endParaRPr>
          </a:p>
        </p:txBody>
      </p:sp>
      <p:sp>
        <p:nvSpPr>
          <p:cNvPr id="109" name="正方形/長方形 108"/>
          <p:cNvSpPr/>
          <p:nvPr/>
        </p:nvSpPr>
        <p:spPr>
          <a:xfrm>
            <a:off x="1716543" y="2889651"/>
            <a:ext cx="1702474" cy="584775"/>
          </a:xfrm>
          <a:prstGeom prst="rect">
            <a:avLst/>
          </a:prstGeom>
          <a:noFill/>
        </p:spPr>
        <p:txBody>
          <a:bodyPr wrap="square">
            <a:spAutoFit/>
          </a:bodyPr>
          <a:lstStyle/>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生命環境</a:t>
            </a:r>
            <a:r>
              <a:rPr lang="ja-JP" altLang="en-US" sz="1100" dirty="0" smtClean="0">
                <a:latin typeface="Meiryo UI" panose="020B0604030504040204" pitchFamily="50" charset="-128"/>
                <a:ea typeface="Meiryo UI" panose="020B0604030504040204" pitchFamily="50" charset="-128"/>
              </a:rPr>
              <a:t>科学域</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応用生命科学類</a:t>
            </a:r>
            <a:r>
              <a:rPr lang="en-US" altLang="ja-JP" sz="1000" dirty="0">
                <a:latin typeface="Meiryo UI" panose="020B0604030504040204" pitchFamily="50" charset="-128"/>
                <a:ea typeface="Meiryo UI" panose="020B0604030504040204" pitchFamily="50" charset="-128"/>
              </a:rPr>
              <a:t>)</a:t>
            </a:r>
          </a:p>
          <a:p>
            <a:endParaRPr lang="en-US" altLang="ja-JP" sz="1000" dirty="0">
              <a:latin typeface="Meiryo UI" panose="020B0604030504040204" pitchFamily="50" charset="-128"/>
              <a:ea typeface="Meiryo UI" panose="020B0604030504040204" pitchFamily="50" charset="-128"/>
            </a:endParaRPr>
          </a:p>
        </p:txBody>
      </p:sp>
      <p:sp>
        <p:nvSpPr>
          <p:cNvPr id="110" name="正方形/長方形 109"/>
          <p:cNvSpPr/>
          <p:nvPr/>
        </p:nvSpPr>
        <p:spPr>
          <a:xfrm>
            <a:off x="3366373" y="2889651"/>
            <a:ext cx="1723051" cy="600164"/>
          </a:xfrm>
          <a:prstGeom prst="rect">
            <a:avLst/>
          </a:prstGeom>
          <a:noFill/>
        </p:spPr>
        <p:txBody>
          <a:bodyPr wrap="square">
            <a:spAutoFit/>
          </a:bodyPr>
          <a:lstStyle/>
          <a:p>
            <a:pPr marL="90488" indent="-90488">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工学部</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化学バイオ工学科</a:t>
            </a:r>
            <a:r>
              <a:rPr lang="en-US" altLang="ja-JP" sz="105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理学部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化学科</a:t>
            </a:r>
            <a:r>
              <a:rPr lang="en-US" altLang="ja-JP" sz="1100" dirty="0">
                <a:latin typeface="Meiryo UI" panose="020B0604030504040204" pitchFamily="50" charset="-128"/>
                <a:ea typeface="Meiryo UI" panose="020B0604030504040204" pitchFamily="50" charset="-128"/>
              </a:rPr>
              <a:t>)</a:t>
            </a:r>
          </a:p>
        </p:txBody>
      </p:sp>
      <p:sp>
        <p:nvSpPr>
          <p:cNvPr id="111" name="正方形/長方形 110"/>
          <p:cNvSpPr/>
          <p:nvPr/>
        </p:nvSpPr>
        <p:spPr>
          <a:xfrm>
            <a:off x="3366373" y="4493384"/>
            <a:ext cx="1947477" cy="938719"/>
          </a:xfrm>
          <a:prstGeom prst="rect">
            <a:avLst/>
          </a:prstGeom>
          <a:noFill/>
        </p:spPr>
        <p:txBody>
          <a:bodyPr wrap="square">
            <a:spAutoFit/>
          </a:bodyPr>
          <a:lstStyle/>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医学部</a:t>
            </a:r>
            <a:endParaRPr lang="en-US"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ja-JP" altLang="ja-JP" sz="1100" dirty="0">
                <a:solidFill>
                  <a:srgbClr val="000000"/>
                </a:solidFill>
                <a:latin typeface="Meiryo UI" panose="020B0604030504040204" pitchFamily="50" charset="-128"/>
                <a:ea typeface="Meiryo UI" panose="020B0604030504040204" pitchFamily="50" charset="-128"/>
              </a:rPr>
              <a:t>工学部</a:t>
            </a:r>
            <a:r>
              <a:rPr lang="en-US" altLang="ja-JP" sz="1050" dirty="0">
                <a:solidFill>
                  <a:srgbClr val="000000"/>
                </a:solidFill>
                <a:latin typeface="Meiryo UI" panose="020B0604030504040204" pitchFamily="50" charset="-128"/>
                <a:ea typeface="Meiryo UI" panose="020B0604030504040204" pitchFamily="50" charset="-128"/>
              </a:rPr>
              <a:t>(</a:t>
            </a:r>
            <a:r>
              <a:rPr lang="ja-JP" altLang="ja-JP" sz="1050" dirty="0">
                <a:solidFill>
                  <a:srgbClr val="000000"/>
                </a:solidFill>
                <a:latin typeface="Meiryo UI" panose="020B0604030504040204" pitchFamily="50" charset="-128"/>
                <a:ea typeface="Meiryo UI" panose="020B0604030504040204" pitchFamily="50" charset="-128"/>
              </a:rPr>
              <a:t>電気情報工学科</a:t>
            </a:r>
            <a:r>
              <a:rPr lang="en-US" altLang="ja-JP" sz="1050" dirty="0">
                <a:solidFill>
                  <a:srgbClr val="000000"/>
                </a:solidFill>
                <a:latin typeface="Meiryo UI" panose="020B0604030504040204" pitchFamily="50" charset="-128"/>
                <a:ea typeface="Meiryo UI" panose="020B0604030504040204" pitchFamily="50" charset="-128"/>
              </a:rPr>
              <a:t>)</a:t>
            </a:r>
          </a:p>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理学部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化学科</a:t>
            </a:r>
            <a:r>
              <a:rPr lang="en-US" altLang="ja-JP" sz="1100" dirty="0">
                <a:latin typeface="Meiryo UI" panose="020B0604030504040204" pitchFamily="50" charset="-128"/>
                <a:ea typeface="Meiryo UI" panose="020B0604030504040204" pitchFamily="50" charset="-128"/>
              </a:rPr>
              <a:t>)</a:t>
            </a:r>
          </a:p>
          <a:p>
            <a:pPr marL="90488" indent="-90488">
              <a:buFont typeface="Arial" panose="020B0604020202020204" pitchFamily="34" charset="0"/>
              <a:buChar char="•"/>
            </a:pPr>
            <a:endParaRPr lang="ja-JP"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endParaRPr lang="en-US" altLang="ja-JP" sz="1100" dirty="0">
              <a:latin typeface="Meiryo UI" panose="020B0604030504040204" pitchFamily="50" charset="-128"/>
              <a:ea typeface="Meiryo UI" panose="020B0604030504040204" pitchFamily="50" charset="-128"/>
            </a:endParaRPr>
          </a:p>
        </p:txBody>
      </p:sp>
      <p:sp>
        <p:nvSpPr>
          <p:cNvPr id="113" name="正方形/長方形 112"/>
          <p:cNvSpPr/>
          <p:nvPr/>
        </p:nvSpPr>
        <p:spPr>
          <a:xfrm>
            <a:off x="1716543" y="4493384"/>
            <a:ext cx="1702474" cy="446276"/>
          </a:xfrm>
          <a:prstGeom prst="rect">
            <a:avLst/>
          </a:prstGeom>
          <a:noFill/>
        </p:spPr>
        <p:txBody>
          <a:bodyPr wrap="square">
            <a:spAutoFit/>
          </a:bodyPr>
          <a:lstStyle/>
          <a:p>
            <a:pPr marL="91440" indent="-91440">
              <a:buSzPts val="900"/>
              <a:buFont typeface="Arial" panose="020B0604020202020204" pitchFamily="34" charset="0"/>
              <a:buChar char="•"/>
            </a:pPr>
            <a:r>
              <a:rPr lang="ja-JP" altLang="ja-JP" sz="1100" dirty="0" smtClean="0">
                <a:solidFill>
                  <a:srgbClr val="000000"/>
                </a:solidFill>
                <a:latin typeface="Meiryo UI" panose="020B0604030504040204" pitchFamily="50" charset="-128"/>
                <a:ea typeface="Meiryo UI" panose="020B0604030504040204" pitchFamily="50" charset="-128"/>
              </a:rPr>
              <a:t>工学域</a:t>
            </a:r>
            <a:endParaRPr lang="en-US" altLang="ja-JP" sz="1100" dirty="0" smtClean="0">
              <a:solidFill>
                <a:srgbClr val="000000"/>
              </a:solidFill>
              <a:latin typeface="Meiryo UI" panose="020B0604030504040204" pitchFamily="50" charset="-128"/>
              <a:ea typeface="Meiryo UI" panose="020B0604030504040204" pitchFamily="50" charset="-128"/>
            </a:endParaRPr>
          </a:p>
          <a:p>
            <a:pPr>
              <a:buSzPts val="900"/>
            </a:pPr>
            <a:r>
              <a:rPr lang="ja-JP" altLang="en-US" sz="1200" dirty="0" smtClean="0">
                <a:solidFill>
                  <a:srgbClr val="000000"/>
                </a:solidFill>
                <a:latin typeface="Meiryo UI" panose="020B0604030504040204" pitchFamily="50" charset="-128"/>
                <a:ea typeface="Meiryo UI" panose="020B0604030504040204" pitchFamily="50" charset="-128"/>
              </a:rPr>
              <a:t>　</a:t>
            </a:r>
            <a:r>
              <a:rPr lang="en-US" altLang="ja-JP" sz="1050" dirty="0" smtClean="0">
                <a:solidFill>
                  <a:srgbClr val="000000"/>
                </a:solidFill>
                <a:latin typeface="Meiryo UI" panose="020B0604030504040204" pitchFamily="50" charset="-128"/>
                <a:ea typeface="Meiryo UI" panose="020B0604030504040204" pitchFamily="50" charset="-128"/>
              </a:rPr>
              <a:t>(</a:t>
            </a:r>
            <a:r>
              <a:rPr lang="ja-JP" altLang="ja-JP" sz="1050" dirty="0">
                <a:solidFill>
                  <a:srgbClr val="000000"/>
                </a:solidFill>
                <a:latin typeface="Meiryo UI" panose="020B0604030504040204" pitchFamily="50" charset="-128"/>
                <a:ea typeface="Meiryo UI" panose="020B0604030504040204" pitchFamily="50" charset="-128"/>
              </a:rPr>
              <a:t>物質化学系学類</a:t>
            </a:r>
            <a:r>
              <a:rPr lang="en-US" altLang="ja-JP" sz="1050" dirty="0">
                <a:solidFill>
                  <a:srgbClr val="000000"/>
                </a:solidFill>
                <a:latin typeface="Meiryo UI" panose="020B0604030504040204" pitchFamily="50" charset="-128"/>
                <a:ea typeface="Meiryo UI" panose="020B0604030504040204" pitchFamily="50" charset="-128"/>
              </a:rPr>
              <a:t>)</a:t>
            </a:r>
          </a:p>
        </p:txBody>
      </p:sp>
      <p:sp>
        <p:nvSpPr>
          <p:cNvPr id="114" name="正方形/長方形 113"/>
          <p:cNvSpPr/>
          <p:nvPr/>
        </p:nvSpPr>
        <p:spPr>
          <a:xfrm>
            <a:off x="3366373" y="3690898"/>
            <a:ext cx="1842285" cy="769441"/>
          </a:xfrm>
          <a:prstGeom prst="rect">
            <a:avLst/>
          </a:prstGeom>
          <a:noFill/>
        </p:spPr>
        <p:txBody>
          <a:bodyPr wrap="square">
            <a:spAutoFit/>
          </a:bodyPr>
          <a:lstStyle/>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医学部</a:t>
            </a:r>
            <a:endParaRPr lang="en-US" altLang="ja-JP" sz="1100" dirty="0">
              <a:solidFill>
                <a:srgbClr val="000000"/>
              </a:solidFill>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ja-JP" altLang="ja-JP" sz="1100" dirty="0">
                <a:solidFill>
                  <a:srgbClr val="000000"/>
                </a:solidFill>
                <a:latin typeface="Meiryo UI" panose="020B0604030504040204" pitchFamily="50" charset="-128"/>
                <a:ea typeface="Meiryo UI" panose="020B0604030504040204" pitchFamily="50" charset="-128"/>
              </a:rPr>
              <a:t>理学部</a:t>
            </a:r>
            <a:r>
              <a:rPr lang="en-US" altLang="ja-JP" sz="1100" dirty="0">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生</a:t>
            </a:r>
            <a:r>
              <a:rPr lang="ja-JP" altLang="ja-JP" sz="1100" dirty="0">
                <a:solidFill>
                  <a:srgbClr val="000000"/>
                </a:solidFill>
                <a:latin typeface="Meiryo UI" panose="020B0604030504040204" pitchFamily="50" charset="-128"/>
                <a:ea typeface="Meiryo UI" panose="020B0604030504040204" pitchFamily="50" charset="-128"/>
              </a:rPr>
              <a:t>物学科</a:t>
            </a:r>
            <a:r>
              <a:rPr lang="en-US" altLang="ja-JP" sz="1100" dirty="0">
                <a:solidFill>
                  <a:srgbClr val="000000"/>
                </a:solidFill>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a:p>
            <a:pPr>
              <a:buSzPts val="900"/>
            </a:pPr>
            <a:endParaRPr lang="ja-JP"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endParaRPr lang="en-US" altLang="ja-JP" sz="1100" dirty="0">
              <a:latin typeface="Meiryo UI" panose="020B0604030504040204" pitchFamily="50" charset="-128"/>
              <a:ea typeface="Meiryo UI" panose="020B0604030504040204" pitchFamily="50" charset="-128"/>
            </a:endParaRPr>
          </a:p>
        </p:txBody>
      </p:sp>
      <p:sp>
        <p:nvSpPr>
          <p:cNvPr id="115" name="正方形/長方形 114"/>
          <p:cNvSpPr/>
          <p:nvPr/>
        </p:nvSpPr>
        <p:spPr>
          <a:xfrm>
            <a:off x="1716543" y="3690898"/>
            <a:ext cx="1891902" cy="600164"/>
          </a:xfrm>
          <a:prstGeom prst="rect">
            <a:avLst/>
          </a:prstGeom>
          <a:noFill/>
        </p:spPr>
        <p:txBody>
          <a:bodyPr wrap="square">
            <a:spAutoFit/>
          </a:bodyPr>
          <a:lstStyle/>
          <a:p>
            <a:pPr marL="91440" indent="-91440">
              <a:buSzPts val="900"/>
              <a:buFont typeface="Arial" panose="020B0604020202020204" pitchFamily="34" charset="0"/>
              <a:buChar char="•"/>
            </a:pPr>
            <a:r>
              <a:rPr lang="ja-JP" altLang="ja-JP" sz="1100" dirty="0">
                <a:solidFill>
                  <a:srgbClr val="000000"/>
                </a:solidFill>
                <a:latin typeface="Meiryo UI" panose="020B0604030504040204" pitchFamily="50" charset="-128"/>
                <a:ea typeface="Meiryo UI" panose="020B0604030504040204" pitchFamily="50" charset="-128"/>
              </a:rPr>
              <a:t>生命環境科学域</a:t>
            </a:r>
            <a:endParaRPr lang="en-US" altLang="ja-JP" sz="1100" dirty="0">
              <a:solidFill>
                <a:srgbClr val="000000"/>
              </a:solidFill>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ja-JP" altLang="ja-JP" sz="1100" dirty="0">
                <a:solidFill>
                  <a:srgbClr val="000000"/>
                </a:solidFill>
                <a:latin typeface="Meiryo UI" panose="020B0604030504040204" pitchFamily="50" charset="-128"/>
                <a:ea typeface="Meiryo UI" panose="020B0604030504040204" pitchFamily="50" charset="-128"/>
              </a:rPr>
              <a:t>獣医学類</a:t>
            </a:r>
            <a:endParaRPr lang="en-US" altLang="ja-JP" sz="1100" dirty="0">
              <a:solidFill>
                <a:srgbClr val="000000"/>
              </a:solidFill>
              <a:latin typeface="Meiryo UI" panose="020B0604030504040204" pitchFamily="50" charset="-128"/>
              <a:ea typeface="Meiryo UI" panose="020B0604030504040204" pitchFamily="50" charset="-128"/>
            </a:endParaRPr>
          </a:p>
          <a:p>
            <a:pPr marL="91440" indent="-91440">
              <a:buSzPts val="900"/>
              <a:buFont typeface="Arial" panose="020B0604020202020204" pitchFamily="34" charset="0"/>
              <a:buChar char="•"/>
            </a:pPr>
            <a:r>
              <a:rPr lang="ja-JP" altLang="ja-JP" sz="1100" dirty="0">
                <a:solidFill>
                  <a:srgbClr val="000000"/>
                </a:solidFill>
                <a:latin typeface="Meiryo UI" panose="020B0604030504040204" pitchFamily="50" charset="-128"/>
                <a:ea typeface="Meiryo UI" panose="020B0604030504040204" pitchFamily="50" charset="-128"/>
              </a:rPr>
              <a:t>微生物制御研究センター</a:t>
            </a:r>
            <a:endParaRPr lang="ja-JP" altLang="ja-JP" sz="1100" dirty="0">
              <a:latin typeface="Meiryo UI" panose="020B0604030504040204" pitchFamily="50" charset="-128"/>
              <a:ea typeface="Meiryo UI" panose="020B0604030504040204" pitchFamily="50" charset="-128"/>
            </a:endParaRPr>
          </a:p>
        </p:txBody>
      </p:sp>
      <p:sp>
        <p:nvSpPr>
          <p:cNvPr id="117" name="正方形/長方形 116"/>
          <p:cNvSpPr/>
          <p:nvPr/>
        </p:nvSpPr>
        <p:spPr>
          <a:xfrm>
            <a:off x="1716543" y="5293263"/>
            <a:ext cx="1702474" cy="600164"/>
          </a:xfrm>
          <a:prstGeom prst="rect">
            <a:avLst/>
          </a:prstGeom>
          <a:noFill/>
        </p:spPr>
        <p:txBody>
          <a:bodyPr wrap="square">
            <a:spAutoFit/>
          </a:bodyPr>
          <a:lstStyle/>
          <a:p>
            <a:pPr marL="90488" indent="-90488">
              <a:buFont typeface="Arial" panose="020B0604020202020204" pitchFamily="34" charset="0"/>
              <a:buChar char="•"/>
            </a:pPr>
            <a:r>
              <a:rPr lang="ja-JP" altLang="ja-JP" sz="1100" dirty="0">
                <a:solidFill>
                  <a:srgbClr val="000000"/>
                </a:solidFill>
                <a:latin typeface="Meiryo UI" panose="020B0604030504040204" pitchFamily="50" charset="-128"/>
                <a:ea typeface="Meiryo UI" panose="020B0604030504040204" pitchFamily="50" charset="-128"/>
              </a:rPr>
              <a:t>生命環境</a:t>
            </a:r>
            <a:r>
              <a:rPr lang="ja-JP" altLang="ja-JP" sz="1100" dirty="0" smtClean="0">
                <a:solidFill>
                  <a:srgbClr val="000000"/>
                </a:solidFill>
                <a:latin typeface="Meiryo UI" panose="020B0604030504040204" pitchFamily="50" charset="-128"/>
                <a:ea typeface="Meiryo UI" panose="020B0604030504040204" pitchFamily="50" charset="-128"/>
              </a:rPr>
              <a:t>科学域</a:t>
            </a:r>
            <a:endParaRPr lang="en-US" altLang="ja-JP" sz="1100" dirty="0" smtClean="0">
              <a:solidFill>
                <a:srgbClr val="000000"/>
              </a:solidFill>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ja-JP" altLang="en-US" sz="1100" dirty="0" smtClean="0">
                <a:solidFill>
                  <a:srgbClr val="000000"/>
                </a:solidFill>
                <a:latin typeface="Meiryo UI" panose="020B0604030504040204" pitchFamily="50" charset="-128"/>
                <a:ea typeface="Meiryo UI" panose="020B0604030504040204" pitchFamily="50" charset="-128"/>
              </a:rPr>
              <a:t>　</a:t>
            </a:r>
            <a:r>
              <a:rPr lang="en-US" altLang="ja-JP" sz="1100" dirty="0" smtClean="0">
                <a:solidFill>
                  <a:srgbClr val="000000"/>
                </a:solidFill>
                <a:latin typeface="Meiryo UI" panose="020B0604030504040204" pitchFamily="50" charset="-128"/>
                <a:ea typeface="Meiryo UI" panose="020B0604030504040204" pitchFamily="50" charset="-128"/>
              </a:rPr>
              <a:t>(</a:t>
            </a:r>
            <a:r>
              <a:rPr lang="ja-JP" altLang="ja-JP" sz="1100" dirty="0">
                <a:solidFill>
                  <a:srgbClr val="000000"/>
                </a:solidFill>
                <a:latin typeface="Meiryo UI" panose="020B0604030504040204" pitchFamily="50" charset="-128"/>
                <a:ea typeface="Meiryo UI" panose="020B0604030504040204" pitchFamily="50" charset="-128"/>
              </a:rPr>
              <a:t>応用生命科学類</a:t>
            </a:r>
            <a:r>
              <a:rPr lang="en-US" altLang="ja-JP" sz="1100" dirty="0">
                <a:solidFill>
                  <a:srgbClr val="000000"/>
                </a:solidFill>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endParaRPr lang="en-US" altLang="ja-JP" sz="1100" dirty="0">
              <a:latin typeface="Meiryo UI" panose="020B0604030504040204" pitchFamily="50" charset="-128"/>
              <a:ea typeface="Meiryo UI" panose="020B0604030504040204" pitchFamily="50" charset="-128"/>
            </a:endParaRPr>
          </a:p>
        </p:txBody>
      </p:sp>
      <p:sp>
        <p:nvSpPr>
          <p:cNvPr id="118" name="正方形/長方形 117"/>
          <p:cNvSpPr/>
          <p:nvPr/>
        </p:nvSpPr>
        <p:spPr>
          <a:xfrm>
            <a:off x="3366373" y="5982659"/>
            <a:ext cx="1704998" cy="769441"/>
          </a:xfrm>
          <a:prstGeom prst="rect">
            <a:avLst/>
          </a:prstGeom>
          <a:noFill/>
        </p:spPr>
        <p:txBody>
          <a:bodyPr wrap="square">
            <a:spAutoFit/>
          </a:bodyPr>
          <a:lstStyle/>
          <a:p>
            <a:pPr marL="90488" indent="-90488">
              <a:buFont typeface="Arial" panose="020B0604020202020204" pitchFamily="34" charset="0"/>
              <a:buChar char="•"/>
            </a:pPr>
            <a:r>
              <a:rPr lang="ja-JP" altLang="ja-JP" sz="1100" dirty="0">
                <a:solidFill>
                  <a:srgbClr val="000000"/>
                </a:solidFill>
                <a:latin typeface="Meiryo UI" panose="020B0604030504040204" pitchFamily="50" charset="-128"/>
                <a:ea typeface="Meiryo UI" panose="020B0604030504040204" pitchFamily="50" charset="-128"/>
              </a:rPr>
              <a:t>人工光合成研究センター</a:t>
            </a:r>
            <a:endParaRPr lang="en-US"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r>
              <a:rPr lang="ja-JP" altLang="ja-JP" sz="1100" dirty="0">
                <a:solidFill>
                  <a:srgbClr val="000000"/>
                </a:solidFill>
                <a:latin typeface="Meiryo UI" panose="020B0604030504040204" pitchFamily="50" charset="-128"/>
                <a:ea typeface="Meiryo UI" panose="020B0604030504040204" pitchFamily="50" charset="-128"/>
              </a:rPr>
              <a:t>理学部</a:t>
            </a:r>
            <a:r>
              <a:rPr lang="en-US" altLang="ja-JP" sz="1100" dirty="0">
                <a:solidFill>
                  <a:srgbClr val="000000"/>
                </a:solidFill>
                <a:latin typeface="Meiryo UI" panose="020B0604030504040204" pitchFamily="50" charset="-128"/>
                <a:ea typeface="Meiryo UI" panose="020B0604030504040204" pitchFamily="50" charset="-128"/>
              </a:rPr>
              <a:t>(</a:t>
            </a:r>
            <a:r>
              <a:rPr lang="ja-JP" altLang="ja-JP" sz="1100" dirty="0">
                <a:solidFill>
                  <a:srgbClr val="000000"/>
                </a:solidFill>
                <a:latin typeface="Meiryo UI" panose="020B0604030504040204" pitchFamily="50" charset="-128"/>
                <a:ea typeface="Meiryo UI" panose="020B0604030504040204" pitchFamily="50" charset="-128"/>
              </a:rPr>
              <a:t>化学科</a:t>
            </a:r>
            <a:r>
              <a:rPr lang="en-US" altLang="ja-JP" sz="1100" dirty="0">
                <a:solidFill>
                  <a:srgbClr val="000000"/>
                </a:solidFill>
                <a:latin typeface="Meiryo UI" panose="020B0604030504040204" pitchFamily="50" charset="-128"/>
                <a:ea typeface="Meiryo UI" panose="020B0604030504040204" pitchFamily="50" charset="-128"/>
              </a:rPr>
              <a:t>)</a:t>
            </a:r>
          </a:p>
          <a:p>
            <a:pPr marL="90488" indent="-90488">
              <a:buFont typeface="Arial" panose="020B0604020202020204" pitchFamily="34" charset="0"/>
              <a:buChar char="•"/>
            </a:pPr>
            <a:endParaRPr lang="ja-JP" altLang="ja-JP" sz="1100" dirty="0">
              <a:latin typeface="Meiryo UI" panose="020B0604030504040204" pitchFamily="50" charset="-128"/>
              <a:ea typeface="Meiryo UI" panose="020B0604030504040204" pitchFamily="50" charset="-128"/>
            </a:endParaRPr>
          </a:p>
          <a:p>
            <a:pPr marL="90488" indent="-90488">
              <a:buFont typeface="Arial" panose="020B0604020202020204" pitchFamily="34" charset="0"/>
              <a:buChar char="•"/>
            </a:pPr>
            <a:endParaRPr lang="en-US" altLang="ja-JP" sz="1100" dirty="0">
              <a:latin typeface="Meiryo UI" panose="020B0604030504040204" pitchFamily="50" charset="-128"/>
              <a:ea typeface="Meiryo UI" panose="020B0604030504040204" pitchFamily="50" charset="-128"/>
            </a:endParaRPr>
          </a:p>
        </p:txBody>
      </p:sp>
      <p:sp>
        <p:nvSpPr>
          <p:cNvPr id="119" name="正方形/長方形 118"/>
          <p:cNvSpPr/>
          <p:nvPr/>
        </p:nvSpPr>
        <p:spPr>
          <a:xfrm>
            <a:off x="1716543" y="5982659"/>
            <a:ext cx="1702474" cy="738664"/>
          </a:xfrm>
          <a:prstGeom prst="rect">
            <a:avLst/>
          </a:prstGeom>
          <a:noFill/>
        </p:spPr>
        <p:txBody>
          <a:bodyPr wrap="square">
            <a:spAutoFit/>
          </a:bodyPr>
          <a:lstStyle/>
          <a:p>
            <a:pPr marL="91440" indent="-91440">
              <a:buSzPts val="900"/>
              <a:buFont typeface="Arial" panose="020B0604020202020204" pitchFamily="34" charset="0"/>
              <a:buChar char="•"/>
            </a:pPr>
            <a:r>
              <a:rPr lang="ja-JP" altLang="ja-JP" sz="1100" dirty="0">
                <a:solidFill>
                  <a:srgbClr val="000000"/>
                </a:solidFill>
                <a:latin typeface="Meiryo UI" panose="020B0604030504040204" pitchFamily="50" charset="-128"/>
                <a:ea typeface="Meiryo UI" panose="020B0604030504040204" pitchFamily="50" charset="-128"/>
              </a:rPr>
              <a:t>生命環境科学域</a:t>
            </a:r>
            <a:endParaRPr lang="ja-JP" altLang="ja-JP" sz="1100" dirty="0">
              <a:latin typeface="Meiryo UI" panose="020B0604030504040204" pitchFamily="50" charset="-128"/>
              <a:ea typeface="Meiryo UI" panose="020B0604030504040204" pitchFamily="50" charset="-128"/>
            </a:endParaRPr>
          </a:p>
          <a:p>
            <a:pPr marL="91440" indent="-91440"/>
            <a:r>
              <a:rPr lang="ja-JP" altLang="en-US" sz="1000" dirty="0" smtClean="0">
                <a:solidFill>
                  <a:srgbClr val="000000"/>
                </a:solidFill>
                <a:latin typeface="Meiryo UI" panose="020B0604030504040204" pitchFamily="50" charset="-128"/>
                <a:ea typeface="Meiryo UI" panose="020B0604030504040204" pitchFamily="50" charset="-128"/>
              </a:rPr>
              <a:t>（</a:t>
            </a:r>
            <a:r>
              <a:rPr lang="ja-JP" altLang="ja-JP" sz="1000" dirty="0">
                <a:solidFill>
                  <a:srgbClr val="000000"/>
                </a:solidFill>
                <a:latin typeface="Meiryo UI" panose="020B0604030504040204" pitchFamily="50" charset="-128"/>
                <a:ea typeface="Meiryo UI" panose="020B0604030504040204" pitchFamily="50" charset="-128"/>
              </a:rPr>
              <a:t>応用生命科学類</a:t>
            </a:r>
            <a:r>
              <a:rPr lang="en-US" altLang="ja-JP" sz="1000" dirty="0" smtClean="0">
                <a:solidFill>
                  <a:srgbClr val="000000"/>
                </a:solidFill>
                <a:latin typeface="Meiryo UI" panose="020B0604030504040204" pitchFamily="50" charset="-128"/>
                <a:ea typeface="Meiryo UI" panose="020B0604030504040204" pitchFamily="50" charset="-128"/>
              </a:rPr>
              <a:t>)</a:t>
            </a:r>
          </a:p>
          <a:p>
            <a:pPr marL="91440" indent="-91440"/>
            <a:r>
              <a:rPr lang="ja-JP" altLang="en-US" sz="1000" dirty="0">
                <a:solidFill>
                  <a:srgbClr val="000000"/>
                </a:solidFill>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ja-JP" sz="1000" dirty="0">
                <a:solidFill>
                  <a:srgbClr val="000000"/>
                </a:solidFill>
                <a:latin typeface="Meiryo UI" panose="020B0604030504040204" pitchFamily="50" charset="-128"/>
                <a:ea typeface="Meiryo UI" panose="020B0604030504040204" pitchFamily="50" charset="-128"/>
              </a:rPr>
              <a:t>自然科学類</a:t>
            </a:r>
            <a:r>
              <a:rPr lang="en-US" altLang="ja-JP" sz="1000" dirty="0">
                <a:latin typeface="Meiryo UI" panose="020B0604030504040204" pitchFamily="50" charset="-128"/>
                <a:ea typeface="Meiryo UI" panose="020B0604030504040204" pitchFamily="50" charset="-128"/>
              </a:rPr>
              <a:t>, </a:t>
            </a:r>
            <a:r>
              <a:rPr lang="ja-JP" altLang="ja-JP" sz="1000" dirty="0">
                <a:solidFill>
                  <a:srgbClr val="000000"/>
                </a:solidFill>
                <a:latin typeface="Meiryo UI" panose="020B0604030504040204" pitchFamily="50" charset="-128"/>
                <a:ea typeface="Meiryo UI" panose="020B0604030504040204" pitchFamily="50" charset="-128"/>
              </a:rPr>
              <a:t>分子科学・生物科学</a:t>
            </a:r>
            <a:r>
              <a:rPr lang="en-US" altLang="ja-JP" sz="1000" dirty="0">
                <a:solidFill>
                  <a:srgbClr val="000000"/>
                </a:solidFill>
                <a:latin typeface="Meiryo UI" panose="020B0604030504040204" pitchFamily="50" charset="-128"/>
                <a:ea typeface="Meiryo UI" panose="020B0604030504040204" pitchFamily="50" charset="-128"/>
              </a:rPr>
              <a:t>)</a:t>
            </a:r>
            <a:endParaRPr lang="ja-JP" altLang="ja-JP" sz="1000" dirty="0">
              <a:effectLst/>
              <a:latin typeface="Meiryo UI" panose="020B0604030504040204" pitchFamily="50" charset="-128"/>
              <a:ea typeface="Meiryo UI" panose="020B0604030504040204" pitchFamily="50" charset="-128"/>
            </a:endParaRPr>
          </a:p>
        </p:txBody>
      </p:sp>
      <p:cxnSp>
        <p:nvCxnSpPr>
          <p:cNvPr id="120" name="直線コネクタ 119"/>
          <p:cNvCxnSpPr/>
          <p:nvPr/>
        </p:nvCxnSpPr>
        <p:spPr>
          <a:xfrm>
            <a:off x="91957" y="2881072"/>
            <a:ext cx="4911952"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1957" y="3680477"/>
            <a:ext cx="497602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1957" y="4473618"/>
            <a:ext cx="497602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1957" y="5262834"/>
            <a:ext cx="497602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1957" y="5977416"/>
            <a:ext cx="497602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6" name="正方形/長方形 125"/>
          <p:cNvSpPr/>
          <p:nvPr/>
        </p:nvSpPr>
        <p:spPr>
          <a:xfrm>
            <a:off x="3366373" y="5293263"/>
            <a:ext cx="1723051" cy="600164"/>
          </a:xfrm>
          <a:prstGeom prst="rect">
            <a:avLst/>
          </a:prstGeom>
          <a:noFill/>
        </p:spPr>
        <p:txBody>
          <a:bodyPr wrap="square">
            <a:spAutoFit/>
          </a:bodyPr>
          <a:lstStyle/>
          <a:p>
            <a:pPr marL="90488" indent="-90488">
              <a:buFont typeface="Arial" panose="020B0604020202020204" pitchFamily="34" charset="0"/>
              <a:buChar char="•"/>
            </a:pPr>
            <a:r>
              <a:rPr lang="ja-JP" altLang="en-US" sz="1100" dirty="0" smtClean="0">
                <a:latin typeface="Meiryo UI" panose="020B0604030504040204" pitchFamily="50" charset="-128"/>
                <a:ea typeface="Meiryo UI" panose="020B0604030504040204" pitchFamily="50" charset="-128"/>
              </a:rPr>
              <a:t>工学部</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化学バイオ工学科</a:t>
            </a:r>
            <a:r>
              <a:rPr lang="en-US" altLang="ja-JP" sz="1100" dirty="0">
                <a:latin typeface="Meiryo UI" panose="020B0604030504040204" pitchFamily="50" charset="-128"/>
                <a:ea typeface="Meiryo UI" panose="020B0604030504040204" pitchFamily="50" charset="-128"/>
              </a:rPr>
              <a:t>)</a:t>
            </a:r>
          </a:p>
          <a:p>
            <a:pPr marL="90488" indent="-90488">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理学部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化学科</a:t>
            </a:r>
            <a:r>
              <a:rPr lang="en-US" altLang="ja-JP" sz="1100" dirty="0">
                <a:latin typeface="Meiryo UI" panose="020B0604030504040204" pitchFamily="50" charset="-128"/>
                <a:ea typeface="Meiryo UI" panose="020B0604030504040204" pitchFamily="50" charset="-128"/>
              </a:rPr>
              <a:t>)</a:t>
            </a:r>
          </a:p>
        </p:txBody>
      </p:sp>
      <p:sp>
        <p:nvSpPr>
          <p:cNvPr id="59" name="二等辺三角形 58"/>
          <p:cNvSpPr/>
          <p:nvPr/>
        </p:nvSpPr>
        <p:spPr>
          <a:xfrm rot="5400000">
            <a:off x="7015843" y="2725698"/>
            <a:ext cx="1064601" cy="12328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60" name="二等辺三角形 59"/>
          <p:cNvSpPr/>
          <p:nvPr/>
        </p:nvSpPr>
        <p:spPr>
          <a:xfrm rot="5400000">
            <a:off x="7015843" y="4151134"/>
            <a:ext cx="1064601" cy="12328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67342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4904" y="6492123"/>
            <a:ext cx="2133600" cy="365125"/>
          </a:xfrm>
        </p:spPr>
        <p:txBody>
          <a:bodyPr/>
          <a:lstStyle/>
          <a:p>
            <a:fld id="{2788D170-ED78-4CD6-9DF7-18AA74CDFCD5}" type="slidenum">
              <a:rPr kumimoji="1" lang="ja-JP" altLang="en-US" smtClean="0">
                <a:latin typeface="Meiryo UI" panose="020B0604030504040204" pitchFamily="50" charset="-128"/>
                <a:ea typeface="Meiryo UI" panose="020B0604030504040204" pitchFamily="50" charset="-128"/>
              </a:rPr>
              <a:pPr/>
              <a:t>41</a:t>
            </a:fld>
            <a:endParaRPr kumimoji="1" lang="ja-JP" altLang="en-US" dirty="0">
              <a:latin typeface="Meiryo UI" panose="020B0604030504040204" pitchFamily="50" charset="-128"/>
              <a:ea typeface="Meiryo UI" panose="020B0604030504040204" pitchFamily="50" charset="-128"/>
            </a:endParaRPr>
          </a:p>
        </p:txBody>
      </p:sp>
      <p:sp>
        <p:nvSpPr>
          <p:cNvPr id="16" name="正方形/長方形 15"/>
          <p:cNvSpPr/>
          <p:nvPr/>
        </p:nvSpPr>
        <p:spPr>
          <a:xfrm>
            <a:off x="141613" y="1920316"/>
            <a:ext cx="1477533" cy="830997"/>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①バイオ医薬品</a:t>
            </a:r>
            <a:r>
              <a:rPr lang="ja-JP" altLang="en-US" sz="1200" b="1" dirty="0" smtClean="0">
                <a:latin typeface="Meiryo UI" panose="020B0604030504040204" pitchFamily="50" charset="-128"/>
                <a:ea typeface="Meiryo UI" panose="020B0604030504040204" pitchFamily="50" charset="-128"/>
              </a:rPr>
              <a:t>の</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割合</a:t>
            </a:r>
            <a:r>
              <a:rPr lang="ja-JP" altLang="en-US" sz="1200" b="1" dirty="0">
                <a:latin typeface="Meiryo UI" panose="020B0604030504040204" pitchFamily="50" charset="-128"/>
                <a:ea typeface="Meiryo UI" panose="020B0604030504040204" pitchFamily="50" charset="-128"/>
              </a:rPr>
              <a:t>の急速な</a:t>
            </a:r>
            <a:r>
              <a:rPr lang="ja-JP" altLang="en-US" sz="1200" b="1" dirty="0" smtClean="0">
                <a:latin typeface="Meiryo UI" panose="020B0604030504040204" pitchFamily="50" charset="-128"/>
                <a:ea typeface="Meiryo UI" panose="020B0604030504040204" pitchFamily="50" charset="-128"/>
              </a:rPr>
              <a:t>高</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dirty="0" err="1" smtClean="0">
                <a:latin typeface="Meiryo UI" panose="020B0604030504040204" pitchFamily="50" charset="-128"/>
                <a:ea typeface="Meiryo UI" panose="020B0604030504040204" pitchFamily="50" charset="-128"/>
              </a:rPr>
              <a:t>まりと</a:t>
            </a:r>
            <a:r>
              <a:rPr lang="ja-JP" altLang="en-US" sz="1200" b="1" dirty="0">
                <a:latin typeface="Meiryo UI" panose="020B0604030504040204" pitchFamily="50" charset="-128"/>
                <a:ea typeface="Meiryo UI" panose="020B0604030504040204" pitchFamily="50" charset="-128"/>
              </a:rPr>
              <a:t>コスト</a:t>
            </a:r>
            <a:r>
              <a:rPr lang="ja-JP" altLang="en-US" sz="1200" b="1" dirty="0" smtClean="0">
                <a:latin typeface="Meiryo UI" panose="020B0604030504040204" pitchFamily="50" charset="-128"/>
                <a:ea typeface="Meiryo UI" panose="020B0604030504040204" pitchFamily="50" charset="-128"/>
              </a:rPr>
              <a:t>減少</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への</a:t>
            </a:r>
            <a:r>
              <a:rPr lang="ja-JP" altLang="en-US" sz="1200" b="1" dirty="0">
                <a:latin typeface="Meiryo UI" panose="020B0604030504040204" pitchFamily="50" charset="-128"/>
                <a:ea typeface="Meiryo UI" panose="020B0604030504040204" pitchFamily="50" charset="-128"/>
              </a:rPr>
              <a:t>要請</a:t>
            </a:r>
            <a:endParaRPr lang="en-US" altLang="ja-JP" sz="1200" dirty="0">
              <a:latin typeface="Meiryo UI" panose="020B0604030504040204" pitchFamily="50" charset="-128"/>
              <a:ea typeface="Meiryo UI" panose="020B0604030504040204" pitchFamily="50" charset="-128"/>
            </a:endParaRPr>
          </a:p>
        </p:txBody>
      </p:sp>
      <p:cxnSp>
        <p:nvCxnSpPr>
          <p:cNvPr id="18" name="直線コネクタ 17"/>
          <p:cNvCxnSpPr/>
          <p:nvPr/>
        </p:nvCxnSpPr>
        <p:spPr>
          <a:xfrm>
            <a:off x="1860687" y="1735315"/>
            <a:ext cx="46925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85552" y="1422237"/>
            <a:ext cx="1621520" cy="276999"/>
          </a:xfrm>
          <a:prstGeom prst="rect">
            <a:avLst/>
          </a:prstGeom>
          <a:noFill/>
        </p:spPr>
        <p:txBody>
          <a:bodyPr wrap="square" rtlCol="0">
            <a:spAutoFit/>
          </a:bodyPr>
          <a:lstStyle/>
          <a:p>
            <a:r>
              <a:rPr lang="en-US" altLang="ja-JP" sz="1200" b="1" dirty="0">
                <a:latin typeface="Meiryo UI" panose="020B0604030504040204" pitchFamily="50" charset="-128"/>
                <a:ea typeface="Meiryo UI" panose="020B0604030504040204" pitchFamily="50" charset="-128"/>
              </a:rPr>
              <a:t>3</a:t>
            </a:r>
            <a:r>
              <a:rPr lang="ja-JP" altLang="en-US" sz="1200" b="1" dirty="0" err="1">
                <a:latin typeface="Meiryo UI" panose="020B0604030504040204" pitchFamily="50" charset="-128"/>
                <a:ea typeface="Meiryo UI" panose="020B0604030504040204" pitchFamily="50" charset="-128"/>
              </a:rPr>
              <a:t>つの</a:t>
            </a:r>
            <a:r>
              <a:rPr lang="ja-JP" altLang="en-US" sz="1200" b="1" dirty="0">
                <a:latin typeface="Meiryo UI" panose="020B0604030504040204" pitchFamily="50" charset="-128"/>
                <a:ea typeface="Meiryo UI" panose="020B0604030504040204" pitchFamily="50" charset="-128"/>
              </a:rPr>
              <a:t>変化</a:t>
            </a:r>
            <a:endParaRPr kumimoji="1" lang="en-US" altLang="ja-JP" sz="1200" b="1" dirty="0">
              <a:latin typeface="Meiryo UI" panose="020B0604030504040204" pitchFamily="50" charset="-128"/>
              <a:ea typeface="Meiryo UI" panose="020B0604030504040204" pitchFamily="50" charset="-128"/>
            </a:endParaRPr>
          </a:p>
        </p:txBody>
      </p:sp>
      <p:sp>
        <p:nvSpPr>
          <p:cNvPr id="20" name="Title 1"/>
          <p:cNvSpPr>
            <a:spLocks noGrp="1"/>
          </p:cNvSpPr>
          <p:nvPr>
            <p:ph type="title"/>
          </p:nvPr>
        </p:nvSpPr>
        <p:spPr>
          <a:xfrm>
            <a:off x="2433740" y="764305"/>
            <a:ext cx="3863038" cy="344703"/>
          </a:xfrm>
        </p:spPr>
        <p:txBody>
          <a:bodyPr>
            <a:noAutofit/>
          </a:bodyPr>
          <a:lstStyle/>
          <a:p>
            <a:pPr>
              <a:spcBef>
                <a:spcPts val="0"/>
              </a:spcBef>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戦略テーマ</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創薬の世界観の変化</a:t>
            </a:r>
            <a:endParaRPr lang="ja-JP" altLang="ja-JP" sz="18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二等辺三角形 20"/>
          <p:cNvSpPr/>
          <p:nvPr/>
        </p:nvSpPr>
        <p:spPr>
          <a:xfrm rot="5400000">
            <a:off x="5878109" y="3915720"/>
            <a:ext cx="1606243" cy="18601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17742" y="5389885"/>
            <a:ext cx="1430526" cy="646331"/>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③大学等の基礎</a:t>
            </a:r>
            <a:r>
              <a:rPr lang="ja-JP" altLang="en-US" sz="1200" b="1" dirty="0" smtClean="0">
                <a:latin typeface="Meiryo UI" panose="020B0604030504040204" pitchFamily="50" charset="-128"/>
                <a:ea typeface="Meiryo UI" panose="020B0604030504040204" pitchFamily="50" charset="-128"/>
              </a:rPr>
              <a:t>研</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究</a:t>
            </a:r>
            <a:r>
              <a:rPr lang="ja-JP" altLang="en-US" sz="1200" b="1" dirty="0">
                <a:latin typeface="Meiryo UI" panose="020B0604030504040204" pitchFamily="50" charset="-128"/>
                <a:ea typeface="Meiryo UI" panose="020B0604030504040204" pitchFamily="50" charset="-128"/>
              </a:rPr>
              <a:t>機関の</a:t>
            </a:r>
            <a:r>
              <a:rPr lang="ja-JP" altLang="en-US" sz="1200" b="1" dirty="0" smtClean="0">
                <a:latin typeface="Meiryo UI" panose="020B0604030504040204" pitchFamily="50" charset="-128"/>
                <a:ea typeface="Meiryo UI" panose="020B0604030504040204" pitchFamily="50" charset="-128"/>
              </a:rPr>
              <a:t>重要性</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rPr>
              <a:t>高まり</a:t>
            </a:r>
            <a:endParaRPr lang="en-US" altLang="ja-JP" sz="12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37806" y="3894750"/>
            <a:ext cx="1358518"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②求められる</a:t>
            </a:r>
            <a:r>
              <a:rPr lang="ja-JP" altLang="en-US" sz="1200" b="1" dirty="0" smtClean="0">
                <a:latin typeface="Meiryo UI" panose="020B0604030504040204" pitchFamily="50" charset="-128"/>
                <a:ea typeface="Meiryo UI" panose="020B0604030504040204" pitchFamily="50" charset="-128"/>
              </a:rPr>
              <a:t>学問</a:t>
            </a:r>
            <a:endParaRPr lang="en-US" altLang="ja-JP" sz="1200" b="1" dirty="0" smtClean="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分野</a:t>
            </a:r>
            <a:r>
              <a:rPr lang="ja-JP" altLang="en-US" sz="1200" b="1" dirty="0">
                <a:latin typeface="Meiryo UI" panose="020B0604030504040204" pitchFamily="50" charset="-128"/>
                <a:ea typeface="Meiryo UI" panose="020B0604030504040204" pitchFamily="50" charset="-128"/>
              </a:rPr>
              <a:t>の広がり</a:t>
            </a:r>
            <a:endParaRPr lang="en-US" altLang="ja-JP" sz="1200" b="1" dirty="0">
              <a:latin typeface="Meiryo UI" panose="020B0604030504040204" pitchFamily="50" charset="-128"/>
              <a:ea typeface="Meiryo UI" panose="020B0604030504040204" pitchFamily="50" charset="-128"/>
            </a:endParaRPr>
          </a:p>
        </p:txBody>
      </p:sp>
      <p:cxnSp>
        <p:nvCxnSpPr>
          <p:cNvPr id="52" name="直線コネクタ 51"/>
          <p:cNvCxnSpPr/>
          <p:nvPr/>
        </p:nvCxnSpPr>
        <p:spPr>
          <a:xfrm>
            <a:off x="6860237" y="1735315"/>
            <a:ext cx="16722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6824024" y="1422237"/>
            <a:ext cx="1204360"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意味合い・事例</a:t>
            </a:r>
            <a:endParaRPr kumimoji="1" lang="en-US" altLang="ja-JP" sz="1200" b="1"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3926011" y="1984980"/>
            <a:ext cx="2437052" cy="1501105"/>
            <a:chOff x="4019083" y="2869670"/>
            <a:chExt cx="4650931" cy="2864747"/>
          </a:xfrm>
        </p:grpSpPr>
        <p:sp>
          <p:nvSpPr>
            <p:cNvPr id="55" name="正方形/長方形 54"/>
            <p:cNvSpPr/>
            <p:nvPr/>
          </p:nvSpPr>
          <p:spPr>
            <a:xfrm>
              <a:off x="4920482" y="5058103"/>
              <a:ext cx="952173" cy="648072"/>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6" name="正方形/長方形 55"/>
            <p:cNvSpPr/>
            <p:nvPr/>
          </p:nvSpPr>
          <p:spPr>
            <a:xfrm>
              <a:off x="4961313" y="3840604"/>
              <a:ext cx="952173" cy="18722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58" name="正方形/長方形 57"/>
            <p:cNvSpPr/>
            <p:nvPr/>
          </p:nvSpPr>
          <p:spPr>
            <a:xfrm>
              <a:off x="7087344" y="3375800"/>
              <a:ext cx="952172" cy="235861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cxnSp>
          <p:nvCxnSpPr>
            <p:cNvPr id="59" name="直線コネクタ 58"/>
            <p:cNvCxnSpPr/>
            <p:nvPr/>
          </p:nvCxnSpPr>
          <p:spPr>
            <a:xfrm>
              <a:off x="4932400" y="5719429"/>
              <a:ext cx="3228025" cy="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4019083" y="2881979"/>
              <a:ext cx="3004804" cy="469894"/>
            </a:xfrm>
            <a:prstGeom prst="rect">
              <a:avLst/>
            </a:prstGeom>
            <a:noFill/>
          </p:spPr>
          <p:txBody>
            <a:bodyPr wrap="square" rtlCol="0">
              <a:spAutoFit/>
            </a:bodyPr>
            <a:lstStyle/>
            <a:p>
              <a:pPr algn="ctr"/>
              <a:r>
                <a:rPr kumimoji="1" lang="en-US" altLang="ja-JP" sz="1000" dirty="0">
                  <a:latin typeface="Meiryo UI" panose="020B0604030504040204" pitchFamily="50" charset="-128"/>
                  <a:ea typeface="Meiryo UI" panose="020B0604030504040204" pitchFamily="50" charset="-128"/>
                </a:rPr>
                <a:t>‘08</a:t>
              </a:r>
              <a:r>
                <a:rPr kumimoji="1" lang="ja-JP" altLang="en-US" sz="1000" dirty="0">
                  <a:latin typeface="Meiryo UI" panose="020B0604030504040204" pitchFamily="50" charset="-128"/>
                  <a:ea typeface="Meiryo UI" panose="020B0604030504040204" pitchFamily="50" charset="-128"/>
                </a:rPr>
                <a:t>年</a:t>
              </a:r>
              <a:r>
                <a:rPr lang="ja-JP" altLang="en-US" sz="1000" dirty="0">
                  <a:latin typeface="Meiryo UI" panose="020B0604030504040204" pitchFamily="50" charset="-128"/>
                  <a:ea typeface="Meiryo UI" panose="020B0604030504040204" pitchFamily="50" charset="-128"/>
                </a:rPr>
                <a:t>（実績）</a:t>
              </a:r>
              <a:endParaRPr kumimoji="1" lang="ja-JP" altLang="en-US" sz="1000" dirty="0">
                <a:latin typeface="Meiryo UI" panose="020B0604030504040204" pitchFamily="50" charset="-128"/>
                <a:ea typeface="Meiryo UI" panose="020B0604030504040204" pitchFamily="50" charset="-128"/>
              </a:endParaRPr>
            </a:p>
          </p:txBody>
        </p:sp>
        <p:cxnSp>
          <p:nvCxnSpPr>
            <p:cNvPr id="61" name="直線コネクタ 60"/>
            <p:cNvCxnSpPr/>
            <p:nvPr/>
          </p:nvCxnSpPr>
          <p:spPr>
            <a:xfrm>
              <a:off x="4934491" y="2869670"/>
              <a:ext cx="31050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6507831" y="2869672"/>
              <a:ext cx="2162183" cy="469894"/>
            </a:xfrm>
            <a:prstGeom prst="rect">
              <a:avLst/>
            </a:prstGeom>
            <a:noFill/>
          </p:spPr>
          <p:txBody>
            <a:bodyPr wrap="square" rtlCol="0">
              <a:spAutoFit/>
            </a:bodyPr>
            <a:lstStyle/>
            <a:p>
              <a:pPr algn="ctr"/>
              <a:r>
                <a:rPr kumimoji="1" lang="en-US" altLang="ja-JP" sz="1000" dirty="0">
                  <a:latin typeface="Meiryo UI" panose="020B0604030504040204" pitchFamily="50" charset="-128"/>
                  <a:ea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rPr>
                <a:t>（予測）</a:t>
              </a:r>
              <a:endParaRPr kumimoji="1" lang="ja-JP" altLang="en-US" sz="1000" dirty="0">
                <a:latin typeface="Meiryo UI" panose="020B0604030504040204" pitchFamily="50" charset="-128"/>
                <a:ea typeface="Meiryo UI" panose="020B0604030504040204" pitchFamily="50" charset="-128"/>
              </a:endParaRPr>
            </a:p>
          </p:txBody>
        </p:sp>
        <p:cxnSp>
          <p:nvCxnSpPr>
            <p:cNvPr id="66" name="直線コネクタ 65"/>
            <p:cNvCxnSpPr/>
            <p:nvPr/>
          </p:nvCxnSpPr>
          <p:spPr>
            <a:xfrm>
              <a:off x="4961311" y="5095078"/>
              <a:ext cx="95217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087344" y="4294257"/>
              <a:ext cx="9521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4932401" y="4826214"/>
              <a:ext cx="952173" cy="76358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33</a:t>
              </a:r>
              <a:r>
                <a:rPr lang="ja-JP" altLang="en-US"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71" name="正方形/長方形 70"/>
            <p:cNvSpPr/>
            <p:nvPr/>
          </p:nvSpPr>
          <p:spPr>
            <a:xfrm>
              <a:off x="7087344" y="4294257"/>
              <a:ext cx="952172" cy="1440160"/>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7096914" y="4726306"/>
              <a:ext cx="1043306" cy="469894"/>
            </a:xfrm>
            <a:prstGeom prst="rect">
              <a:avLst/>
            </a:prstGeom>
            <a:noFill/>
          </p:spPr>
          <p:txBody>
            <a:bodyPr wrap="square" rtlCol="0">
              <a:spAutoFit/>
            </a:bodyPr>
            <a:lstStyle/>
            <a:p>
              <a:pPr algn="r"/>
              <a:r>
                <a:rPr lang="en-US" altLang="ja-JP" sz="1000" dirty="0">
                  <a:latin typeface="Meiryo UI" panose="020B0604030504040204" pitchFamily="50" charset="-128"/>
                  <a:ea typeface="Meiryo UI" panose="020B0604030504040204" pitchFamily="50" charset="-128"/>
                </a:rPr>
                <a:t>64</a:t>
              </a:r>
              <a:r>
                <a:rPr lang="ja-JP" altLang="en-US"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cxnSp>
          <p:nvCxnSpPr>
            <p:cNvPr id="73" name="直線コネクタ 72"/>
            <p:cNvCxnSpPr/>
            <p:nvPr/>
          </p:nvCxnSpPr>
          <p:spPr>
            <a:xfrm flipV="1">
              <a:off x="5913485" y="4256332"/>
              <a:ext cx="1147221" cy="8387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5002144" y="4138937"/>
              <a:ext cx="952173" cy="469894"/>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67</a:t>
              </a:r>
              <a:r>
                <a:rPr lang="ja-JP" altLang="en-US"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7102923" y="3636246"/>
              <a:ext cx="1043306" cy="763580"/>
            </a:xfrm>
            <a:prstGeom prst="rect">
              <a:avLst/>
            </a:prstGeom>
            <a:noFill/>
          </p:spPr>
          <p:txBody>
            <a:bodyPr wrap="square" rtlCol="0">
              <a:spAutoFit/>
            </a:bodyPr>
            <a:lstStyle/>
            <a:p>
              <a:endParaRPr kumimoji="1" lang="en-US" altLang="ja-JP" sz="1000" dirty="0">
                <a:latin typeface="Meiryo UI" panose="020B0604030504040204" pitchFamily="50" charset="-128"/>
                <a:ea typeface="Meiryo UI" panose="020B0604030504040204" pitchFamily="50" charset="-128"/>
              </a:endParaRPr>
            </a:p>
            <a:p>
              <a:pPr algn="r"/>
              <a:r>
                <a:rPr lang="en-US" altLang="ja-JP" sz="1000" dirty="0">
                  <a:latin typeface="Meiryo UI" panose="020B0604030504040204" pitchFamily="50" charset="-128"/>
                  <a:ea typeface="Meiryo UI" panose="020B0604030504040204" pitchFamily="50" charset="-128"/>
                </a:rPr>
                <a:t>36</a:t>
              </a:r>
              <a:r>
                <a:rPr lang="ja-JP" altLang="en-US"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cxnSp>
          <p:nvCxnSpPr>
            <p:cNvPr id="78" name="直線コネクタ 77"/>
            <p:cNvCxnSpPr/>
            <p:nvPr/>
          </p:nvCxnSpPr>
          <p:spPr>
            <a:xfrm flipV="1">
              <a:off x="5872655" y="3360242"/>
              <a:ext cx="1173859" cy="4728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グループ化 100"/>
          <p:cNvGrpSpPr/>
          <p:nvPr/>
        </p:nvGrpSpPr>
        <p:grpSpPr>
          <a:xfrm>
            <a:off x="4508241" y="5324402"/>
            <a:ext cx="2079983" cy="1343290"/>
            <a:chOff x="467544" y="1806294"/>
            <a:chExt cx="3619395" cy="4887578"/>
          </a:xfrm>
        </p:grpSpPr>
        <p:sp>
          <p:nvSpPr>
            <p:cNvPr id="102" name="正方形/長方形 101"/>
            <p:cNvSpPr/>
            <p:nvPr/>
          </p:nvSpPr>
          <p:spPr>
            <a:xfrm>
              <a:off x="755576" y="5534147"/>
              <a:ext cx="1152128" cy="164905"/>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666160" y="1806294"/>
              <a:ext cx="3420779" cy="895878"/>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rPr>
                <a:t>日米新薬数比較（</a:t>
              </a:r>
              <a:r>
                <a:rPr lang="en-US" altLang="ja-JP" sz="1000" b="1" dirty="0">
                  <a:latin typeface="Meiryo UI" panose="020B0604030504040204" pitchFamily="50" charset="-128"/>
                  <a:ea typeface="Meiryo UI" panose="020B0604030504040204" pitchFamily="50" charset="-128"/>
                </a:rPr>
                <a:t>’00</a:t>
              </a:r>
              <a:r>
                <a:rPr lang="ja-JP" altLang="en-US" sz="1000" b="1" dirty="0">
                  <a:latin typeface="Meiryo UI" panose="020B0604030504040204" pitchFamily="50" charset="-128"/>
                  <a:ea typeface="Meiryo UI" panose="020B0604030504040204" pitchFamily="50" charset="-128"/>
                </a:rPr>
                <a:t>年以降）</a:t>
              </a:r>
              <a:endParaRPr kumimoji="1" lang="ja-JP" altLang="en-US" sz="1000" b="1" dirty="0">
                <a:latin typeface="Meiryo UI" panose="020B0604030504040204" pitchFamily="50" charset="-128"/>
                <a:ea typeface="Meiryo UI" panose="020B0604030504040204" pitchFamily="50" charset="-128"/>
              </a:endParaRPr>
            </a:p>
          </p:txBody>
        </p:sp>
        <p:cxnSp>
          <p:nvCxnSpPr>
            <p:cNvPr id="104" name="直線コネクタ 103"/>
            <p:cNvCxnSpPr/>
            <p:nvPr/>
          </p:nvCxnSpPr>
          <p:spPr>
            <a:xfrm>
              <a:off x="755576" y="2585576"/>
              <a:ext cx="30243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755576" y="5125020"/>
              <a:ext cx="1152128" cy="576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106" name="正方形/長方形 105"/>
            <p:cNvSpPr/>
            <p:nvPr/>
          </p:nvSpPr>
          <p:spPr>
            <a:xfrm>
              <a:off x="2123728" y="3334759"/>
              <a:ext cx="1152128" cy="235861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cxnSp>
          <p:nvCxnSpPr>
            <p:cNvPr id="107" name="直線コネクタ 106"/>
            <p:cNvCxnSpPr/>
            <p:nvPr/>
          </p:nvCxnSpPr>
          <p:spPr>
            <a:xfrm>
              <a:off x="467544" y="5701084"/>
              <a:ext cx="33843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2123728" y="2781008"/>
              <a:ext cx="1152127" cy="895878"/>
            </a:xfrm>
            <a:prstGeom prst="rect">
              <a:avLst/>
            </a:prstGeom>
            <a:noFill/>
          </p:spPr>
          <p:txBody>
            <a:bodyPr wrap="square" rtlCol="0">
              <a:spAutoFit/>
            </a:bodyPr>
            <a:lstStyle/>
            <a:p>
              <a:pPr algn="ctr"/>
              <a:endParaRPr kumimoji="1" lang="ja-JP" altLang="en-US" sz="1000" dirty="0">
                <a:latin typeface="Meiryo UI" panose="020B0604030504040204" pitchFamily="50" charset="-128"/>
                <a:ea typeface="Meiryo UI" panose="020B0604030504040204" pitchFamily="50" charset="-128"/>
              </a:endParaRPr>
            </a:p>
          </p:txBody>
        </p:sp>
        <p:cxnSp>
          <p:nvCxnSpPr>
            <p:cNvPr id="111" name="直線コネクタ 110"/>
            <p:cNvCxnSpPr/>
            <p:nvPr/>
          </p:nvCxnSpPr>
          <p:spPr>
            <a:xfrm>
              <a:off x="755576" y="5527251"/>
              <a:ext cx="1152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2123728" y="4248551"/>
              <a:ext cx="11521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950845" y="5629163"/>
              <a:ext cx="1348274" cy="895878"/>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17%</a:t>
              </a:r>
              <a:endParaRPr kumimoji="1" lang="ja-JP" altLang="en-US" sz="1000" dirty="0">
                <a:latin typeface="Meiryo UI" panose="020B0604030504040204" pitchFamily="50" charset="-128"/>
                <a:ea typeface="Meiryo UI" panose="020B0604030504040204" pitchFamily="50" charset="-128"/>
              </a:endParaRPr>
            </a:p>
          </p:txBody>
        </p:sp>
        <p:sp>
          <p:nvSpPr>
            <p:cNvPr id="114" name="正方形/長方形 113"/>
            <p:cNvSpPr/>
            <p:nvPr/>
          </p:nvSpPr>
          <p:spPr>
            <a:xfrm>
              <a:off x="2133668" y="4262789"/>
              <a:ext cx="1152127" cy="1440160"/>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Meiryo UI" panose="020B0604030504040204" pitchFamily="50" charset="-128"/>
                <a:ea typeface="Meiryo UI" panose="020B0604030504040204" pitchFamily="50" charset="-128"/>
              </a:endParaRPr>
            </a:p>
          </p:txBody>
        </p:sp>
        <p:sp>
          <p:nvSpPr>
            <p:cNvPr id="119" name="テキスト ボックス 118"/>
            <p:cNvSpPr txBox="1"/>
            <p:nvPr/>
          </p:nvSpPr>
          <p:spPr>
            <a:xfrm>
              <a:off x="2353473" y="5597472"/>
              <a:ext cx="1224136" cy="895878"/>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p:txBody>
        </p:sp>
        <p:sp>
          <p:nvSpPr>
            <p:cNvPr id="121" name="テキスト ボックス 120"/>
            <p:cNvSpPr txBox="1"/>
            <p:nvPr/>
          </p:nvSpPr>
          <p:spPr>
            <a:xfrm>
              <a:off x="1776251" y="5797994"/>
              <a:ext cx="321452" cy="895878"/>
            </a:xfrm>
            <a:prstGeom prst="rect">
              <a:avLst/>
            </a:prstGeom>
            <a:noFill/>
          </p:spPr>
          <p:txBody>
            <a:bodyPr wrap="none" rtlCol="0">
              <a:spAutoFit/>
            </a:bodyPr>
            <a:lstStyle/>
            <a:p>
              <a:endParaRPr kumimoji="1" lang="ja-JP" altLang="en-US" sz="1000" dirty="0">
                <a:latin typeface="Meiryo UI" panose="020B0604030504040204" pitchFamily="50" charset="-128"/>
                <a:ea typeface="Meiryo UI" panose="020B0604030504040204" pitchFamily="50" charset="-128"/>
              </a:endParaRPr>
            </a:p>
          </p:txBody>
        </p:sp>
      </p:grpSp>
      <p:sp>
        <p:nvSpPr>
          <p:cNvPr id="124" name="正方形/長方形 123"/>
          <p:cNvSpPr/>
          <p:nvPr/>
        </p:nvSpPr>
        <p:spPr>
          <a:xfrm>
            <a:off x="3923791" y="2498718"/>
            <a:ext cx="675603" cy="369332"/>
          </a:xfrm>
          <a:prstGeom prst="rect">
            <a:avLst/>
          </a:prstGeom>
          <a:noFill/>
        </p:spPr>
        <p:txBody>
          <a:bodyPr wrap="square">
            <a:spAutoFit/>
          </a:bodyPr>
          <a:lstStyle/>
          <a:p>
            <a:r>
              <a:rPr lang="ja-JP" altLang="en-US" sz="900" b="1" dirty="0">
                <a:latin typeface="Meiryo UI" panose="020B0604030504040204" pitchFamily="50" charset="-128"/>
                <a:ea typeface="Meiryo UI" panose="020B0604030504040204" pitchFamily="50" charset="-128"/>
              </a:rPr>
              <a:t>一般</a:t>
            </a:r>
            <a:endParaRPr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医薬品</a:t>
            </a:r>
            <a:endParaRPr lang="en-US" altLang="ja-JP" sz="900" b="1" dirty="0">
              <a:latin typeface="Meiryo UI" panose="020B0604030504040204" pitchFamily="50" charset="-128"/>
              <a:ea typeface="Meiryo UI" panose="020B0604030504040204" pitchFamily="50" charset="-128"/>
            </a:endParaRPr>
          </a:p>
        </p:txBody>
      </p:sp>
      <p:sp>
        <p:nvSpPr>
          <p:cNvPr id="125" name="正方形/長方形 124"/>
          <p:cNvSpPr/>
          <p:nvPr/>
        </p:nvSpPr>
        <p:spPr>
          <a:xfrm>
            <a:off x="3892843" y="3107470"/>
            <a:ext cx="675603" cy="369332"/>
          </a:xfrm>
          <a:prstGeom prst="rect">
            <a:avLst/>
          </a:prstGeom>
          <a:noFill/>
        </p:spPr>
        <p:txBody>
          <a:bodyPr wrap="square">
            <a:spAutoFit/>
          </a:bodyPr>
          <a:lstStyle/>
          <a:p>
            <a:r>
              <a:rPr lang="ja-JP" altLang="en-US" sz="900" b="1" dirty="0">
                <a:latin typeface="Meiryo UI" panose="020B0604030504040204" pitchFamily="50" charset="-128"/>
                <a:ea typeface="Meiryo UI" panose="020B0604030504040204" pitchFamily="50" charset="-128"/>
              </a:rPr>
              <a:t>バイオ</a:t>
            </a:r>
            <a:endParaRPr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医薬品</a:t>
            </a:r>
            <a:endParaRPr lang="en-US" altLang="ja-JP" sz="900" b="1" dirty="0">
              <a:latin typeface="Meiryo UI" panose="020B0604030504040204" pitchFamily="50" charset="-128"/>
              <a:ea typeface="Meiryo UI" panose="020B0604030504040204" pitchFamily="50" charset="-128"/>
            </a:endParaRPr>
          </a:p>
        </p:txBody>
      </p:sp>
      <p:sp>
        <p:nvSpPr>
          <p:cNvPr id="127" name="正方形/長方形 126"/>
          <p:cNvSpPr/>
          <p:nvPr/>
        </p:nvSpPr>
        <p:spPr>
          <a:xfrm>
            <a:off x="3970741" y="5903720"/>
            <a:ext cx="761648" cy="230832"/>
          </a:xfrm>
          <a:prstGeom prst="rect">
            <a:avLst/>
          </a:prstGeom>
          <a:noFill/>
        </p:spPr>
        <p:txBody>
          <a:bodyPr wrap="square">
            <a:spAutoFit/>
          </a:bodyPr>
          <a:lstStyle/>
          <a:p>
            <a:r>
              <a:rPr lang="ja-JP" altLang="en-US" sz="900" b="1" dirty="0">
                <a:latin typeface="Meiryo UI" panose="020B0604030504040204" pitchFamily="50" charset="-128"/>
                <a:ea typeface="Meiryo UI" panose="020B0604030504040204" pitchFamily="50" charset="-128"/>
              </a:rPr>
              <a:t>製薬企業発</a:t>
            </a:r>
            <a:endParaRPr lang="en-US" altLang="ja-JP" sz="900" b="1" dirty="0">
              <a:latin typeface="Meiryo UI" panose="020B0604030504040204" pitchFamily="50" charset="-128"/>
              <a:ea typeface="Meiryo UI" panose="020B0604030504040204" pitchFamily="50" charset="-128"/>
            </a:endParaRPr>
          </a:p>
        </p:txBody>
      </p:sp>
      <p:sp>
        <p:nvSpPr>
          <p:cNvPr id="128" name="正方形/長方形 127"/>
          <p:cNvSpPr/>
          <p:nvPr/>
        </p:nvSpPr>
        <p:spPr>
          <a:xfrm>
            <a:off x="3972652" y="6204182"/>
            <a:ext cx="800507" cy="230832"/>
          </a:xfrm>
          <a:prstGeom prst="rect">
            <a:avLst/>
          </a:prstGeom>
          <a:noFill/>
        </p:spPr>
        <p:txBody>
          <a:bodyPr wrap="square">
            <a:spAutoFit/>
          </a:bodyPr>
          <a:lstStyle/>
          <a:p>
            <a:r>
              <a:rPr lang="ja-JP" altLang="en-US" sz="900" b="1" dirty="0">
                <a:latin typeface="Meiryo UI" panose="020B0604030504040204" pitchFamily="50" charset="-128"/>
                <a:ea typeface="Meiryo UI" panose="020B0604030504040204" pitchFamily="50" charset="-128"/>
              </a:rPr>
              <a:t>大学発</a:t>
            </a:r>
            <a:endParaRPr lang="en-US" altLang="ja-JP" sz="900" b="1" dirty="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2376192" y="1138812"/>
            <a:ext cx="39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1827618" y="1422237"/>
            <a:ext cx="1621520"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概要</a:t>
            </a:r>
            <a:endParaRPr kumimoji="1" lang="en-US" altLang="ja-JP" sz="1200" b="1" dirty="0">
              <a:latin typeface="Meiryo UI" panose="020B0604030504040204" pitchFamily="50" charset="-128"/>
              <a:ea typeface="Meiryo UI" panose="020B0604030504040204" pitchFamily="50" charset="-128"/>
            </a:endParaRPr>
          </a:p>
        </p:txBody>
      </p:sp>
      <p:cxnSp>
        <p:nvCxnSpPr>
          <p:cNvPr id="95" name="直線コネクタ 94"/>
          <p:cNvCxnSpPr/>
          <p:nvPr/>
        </p:nvCxnSpPr>
        <p:spPr>
          <a:xfrm flipV="1">
            <a:off x="237452" y="1735315"/>
            <a:ext cx="15055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237452" y="3717032"/>
            <a:ext cx="61059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237452" y="5282198"/>
            <a:ext cx="6105916"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9" name="正方形/長方形 98"/>
          <p:cNvSpPr/>
          <p:nvPr/>
        </p:nvSpPr>
        <p:spPr>
          <a:xfrm>
            <a:off x="1871136" y="5371602"/>
            <a:ext cx="2095803" cy="1015663"/>
          </a:xfrm>
          <a:prstGeom prst="rect">
            <a:avLst/>
          </a:prstGeom>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バイオ医薬へのシフトによる要素技術の多様化を背景とした総合大学への期待</a:t>
            </a:r>
            <a:endParaRPr lang="en-US" altLang="ja-JP" sz="12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欧米型の大学・企業間コラボレーションの浸透</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正方形/長方形 99"/>
          <p:cNvSpPr/>
          <p:nvPr/>
        </p:nvSpPr>
        <p:spPr>
          <a:xfrm>
            <a:off x="1842046" y="3864029"/>
            <a:ext cx="2050797" cy="1200329"/>
          </a:xfrm>
          <a:prstGeom prst="rect">
            <a:avLst/>
          </a:prstGeom>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既存の薬学研究は、化学・生物科学研究が背景となり進められてきた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今後はさらにその他の領域がむしろ研究において重要性を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1835744" y="1872960"/>
            <a:ext cx="2032131" cy="1384995"/>
          </a:xfrm>
          <a:prstGeom prst="rect">
            <a:avLst/>
          </a:prstGeom>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構造が複雑で、分野的多様性・高度化が必要</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分子量が高くジェネリックにしにくい</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一方で、医療財政の点からも医薬品のコスト減少が求められている</a:t>
            </a:r>
            <a:endParaRPr lang="en-US" altLang="ja-JP" sz="1200" dirty="0">
              <a:latin typeface="Meiryo UI" panose="020B0604030504040204" pitchFamily="50" charset="-128"/>
              <a:ea typeface="Meiryo UI" panose="020B0604030504040204" pitchFamily="50" charset="-128"/>
            </a:endParaRPr>
          </a:p>
        </p:txBody>
      </p:sp>
      <p:sp>
        <p:nvSpPr>
          <p:cNvPr id="109" name="テキスト ボックス 108"/>
          <p:cNvSpPr txBox="1"/>
          <p:nvPr/>
        </p:nvSpPr>
        <p:spPr>
          <a:xfrm>
            <a:off x="4409611" y="5544676"/>
            <a:ext cx="1132967"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endParaRPr>
          </a:p>
        </p:txBody>
      </p:sp>
      <p:sp>
        <p:nvSpPr>
          <p:cNvPr id="115" name="テキスト ボックス 114"/>
          <p:cNvSpPr txBox="1"/>
          <p:nvPr/>
        </p:nvSpPr>
        <p:spPr>
          <a:xfrm>
            <a:off x="5216151" y="5539138"/>
            <a:ext cx="1132967"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米</a:t>
            </a:r>
            <a:endParaRPr lang="en-US" altLang="ja-JP" sz="1000"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4234943" y="1765983"/>
            <a:ext cx="1965843" cy="246221"/>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rPr>
              <a:t>世界製薬売上</a:t>
            </a:r>
            <a:endParaRPr kumimoji="1" lang="ja-JP" altLang="en-US" sz="1000" b="1" dirty="0">
              <a:latin typeface="Meiryo UI" panose="020B0604030504040204" pitchFamily="50" charset="-128"/>
              <a:ea typeface="Meiryo UI" panose="020B0604030504040204" pitchFamily="50" charset="-128"/>
            </a:endParaRPr>
          </a:p>
        </p:txBody>
      </p:sp>
      <p:sp>
        <p:nvSpPr>
          <p:cNvPr id="74" name="正方形/長方形 73"/>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技術インキュベーション</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79" name="角丸四角形 78"/>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4206572" y="3742041"/>
            <a:ext cx="2086582" cy="1471743"/>
          </a:xfrm>
          <a:prstGeom prst="rect">
            <a:avLst/>
          </a:prstGeom>
        </p:spPr>
      </p:pic>
      <p:sp>
        <p:nvSpPr>
          <p:cNvPr id="76" name="テキスト ボックス 75"/>
          <p:cNvSpPr txBox="1"/>
          <p:nvPr/>
        </p:nvSpPr>
        <p:spPr>
          <a:xfrm>
            <a:off x="6920699" y="3011020"/>
            <a:ext cx="1967700" cy="1938992"/>
          </a:xfrm>
          <a:prstGeom prst="rect">
            <a:avLst/>
          </a:prstGeom>
          <a:noFill/>
        </p:spPr>
        <p:txBody>
          <a:bodyPr wrap="square" rtlCol="0">
            <a:spAutoFit/>
          </a:bodyPr>
          <a:lstStyle/>
          <a:p>
            <a:pPr marL="171450" indent="-171450">
              <a:buFont typeface="Arial" panose="020B0604020202020204" pitchFamily="34" charset="0"/>
              <a:buChar char="•"/>
            </a:pPr>
            <a:r>
              <a:rPr lang="ja-JP" altLang="ja-JP" sz="1200" dirty="0">
                <a:solidFill>
                  <a:srgbClr val="000000"/>
                </a:solidFill>
                <a:latin typeface="Meiryo UI" panose="020B0604030504040204" pitchFamily="50" charset="-128"/>
                <a:ea typeface="Meiryo UI" panose="020B0604030504040204" pitchFamily="50" charset="-128"/>
              </a:rPr>
              <a:t>既存の薬学部ではない、工学その他の大学研究を主体とする創薬が産業において重要になり、かつ周辺のヘルスケア領域まで</a:t>
            </a:r>
            <a:r>
              <a:rPr lang="ja-JP" altLang="ja-JP" sz="1200" dirty="0" smtClean="0">
                <a:solidFill>
                  <a:srgbClr val="000000"/>
                </a:solidFill>
                <a:latin typeface="Meiryo UI" panose="020B0604030504040204" pitchFamily="50" charset="-128"/>
                <a:ea typeface="Meiryo UI" panose="020B0604030504040204" pitchFamily="50" charset="-128"/>
              </a:rPr>
              <a:t>拡大</a:t>
            </a:r>
            <a:endParaRPr lang="en-US" altLang="ja-JP" sz="1200" dirty="0" smtClean="0">
              <a:solidFill>
                <a:srgbClr val="000000"/>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名古屋大学では、薬学部を持たない中で創薬科学研究科が作られた</a:t>
            </a:r>
            <a:r>
              <a:rPr lang="en-US" altLang="ja-JP" sz="1200" dirty="0">
                <a:latin typeface="Meiryo UI" panose="020B0604030504040204" pitchFamily="50" charset="-128"/>
                <a:ea typeface="Meiryo UI" panose="020B0604030504040204" pitchFamily="50" charset="-128"/>
              </a:rPr>
              <a:t>(2012)</a:t>
            </a:r>
          </a:p>
        </p:txBody>
      </p:sp>
    </p:spTree>
    <p:extLst>
      <p:ext uri="{BB962C8B-B14F-4D97-AF65-F5344CB8AC3E}">
        <p14:creationId xmlns:p14="http://schemas.microsoft.com/office/powerpoint/2010/main" val="1513725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スライド番号プレースホルダ 12"/>
          <p:cNvSpPr>
            <a:spLocks noGrp="1"/>
          </p:cNvSpPr>
          <p:nvPr>
            <p:ph type="sldNum" sz="quarter" idx="12"/>
          </p:nvPr>
        </p:nvSpPr>
        <p:spPr>
          <a:xfrm>
            <a:off x="7003040" y="6478630"/>
            <a:ext cx="2133600" cy="365125"/>
          </a:xfrm>
        </p:spPr>
        <p:txBody>
          <a:bodyPr/>
          <a:lstStyle/>
          <a:p>
            <a:fld id="{2788D170-ED78-4CD6-9DF7-18AA74CDFCD5}" type="slidenum">
              <a:rPr kumimoji="1" lang="ja-JP" altLang="en-US" smtClean="0">
                <a:latin typeface="Meiryo UI" panose="020B0604030504040204" pitchFamily="50" charset="-128"/>
                <a:ea typeface="Meiryo UI" panose="020B0604030504040204" pitchFamily="50" charset="-128"/>
              </a:rPr>
              <a:pPr/>
              <a:t>42</a:t>
            </a:fld>
            <a:endParaRPr kumimoji="1"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109660" y="1470716"/>
            <a:ext cx="2936926"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現状の組織と今後の巻き込み</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7029175" y="1484947"/>
            <a:ext cx="1540315"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4" name="直線コネクタ 43"/>
          <p:cNvCxnSpPr/>
          <p:nvPr/>
        </p:nvCxnSpPr>
        <p:spPr>
          <a:xfrm>
            <a:off x="337596" y="1829487"/>
            <a:ext cx="6020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6706186" y="1826575"/>
            <a:ext cx="21862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706186" y="2151083"/>
            <a:ext cx="2344378" cy="4524315"/>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両大学の研究領域の融合により、一体的な創薬研究組織を形成。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戦略的な分野の絞り込みが重要：獣医・医学･工学との連携した低コスト</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薬剤製造、加工分野等の強化により、積極的な共同研究、国家的な研究費を獲得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世界的研究機関との共同研究を推進し、創薬研究拠点としてのブランドを確立。併せて優秀な研究人材を育成。</a:t>
            </a: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◆中期的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新たな創薬シーズの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創</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薬研究拠点と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ブランド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の確立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創薬研究人材の育成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◆長期的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バイオ産業の活性化と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経済成長への貢献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二等辺三角形 50"/>
          <p:cNvSpPr/>
          <p:nvPr/>
        </p:nvSpPr>
        <p:spPr>
          <a:xfrm rot="5400000">
            <a:off x="5582107" y="4255267"/>
            <a:ext cx="2007367" cy="265787"/>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62" name="山形 61"/>
          <p:cNvSpPr/>
          <p:nvPr/>
        </p:nvSpPr>
        <p:spPr bwMode="auto">
          <a:xfrm>
            <a:off x="3492181" y="2248144"/>
            <a:ext cx="836008" cy="468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1000" b="1" kern="0" dirty="0">
                <a:latin typeface="Meiryo UI" panose="020B0604030504040204" pitchFamily="50" charset="-128"/>
                <a:ea typeface="Meiryo UI" panose="020B0604030504040204" pitchFamily="50" charset="-128"/>
                <a:cs typeface="ヒラギノ角ゴ Pro W6"/>
              </a:rPr>
              <a:t>創薬標的</a:t>
            </a:r>
            <a:endParaRPr kumimoji="0" lang="en-US" altLang="ja-JP" sz="1000"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1000" b="1" kern="0" dirty="0">
                <a:latin typeface="Meiryo UI" panose="020B0604030504040204" pitchFamily="50" charset="-128"/>
                <a:ea typeface="Meiryo UI" panose="020B0604030504040204" pitchFamily="50" charset="-128"/>
                <a:cs typeface="ヒラギノ角ゴ Pro W6"/>
              </a:rPr>
              <a:t>特定検証</a:t>
            </a:r>
          </a:p>
        </p:txBody>
      </p:sp>
      <p:sp>
        <p:nvSpPr>
          <p:cNvPr id="63" name="山形 62"/>
          <p:cNvSpPr/>
          <p:nvPr/>
        </p:nvSpPr>
        <p:spPr bwMode="auto">
          <a:xfrm>
            <a:off x="4328189" y="2248144"/>
            <a:ext cx="762243" cy="468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1000" b="1" kern="0" dirty="0">
                <a:latin typeface="Meiryo UI" panose="020B0604030504040204" pitchFamily="50" charset="-128"/>
                <a:ea typeface="Meiryo UI" panose="020B0604030504040204" pitchFamily="50" charset="-128"/>
                <a:cs typeface="ヒラギノ角ゴ Pro W6"/>
              </a:rPr>
              <a:t>分子標的薬</a:t>
            </a:r>
            <a:endParaRPr kumimoji="0" lang="en-US" altLang="ja-JP" sz="1000"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1000" b="1" kern="0" dirty="0">
                <a:latin typeface="Meiryo UI" panose="020B0604030504040204" pitchFamily="50" charset="-128"/>
                <a:ea typeface="Meiryo UI" panose="020B0604030504040204" pitchFamily="50" charset="-128"/>
                <a:cs typeface="ヒラギノ角ゴ Pro W6"/>
              </a:rPr>
              <a:t>検索</a:t>
            </a:r>
          </a:p>
        </p:txBody>
      </p:sp>
      <p:sp>
        <p:nvSpPr>
          <p:cNvPr id="64" name="山形 63"/>
          <p:cNvSpPr/>
          <p:nvPr/>
        </p:nvSpPr>
        <p:spPr bwMode="auto">
          <a:xfrm>
            <a:off x="5056891" y="2248144"/>
            <a:ext cx="675220" cy="468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1000" b="1" kern="0" dirty="0">
                <a:latin typeface="Meiryo UI" panose="020B0604030504040204" pitchFamily="50" charset="-128"/>
                <a:ea typeface="Meiryo UI" panose="020B0604030504040204" pitchFamily="50" charset="-128"/>
                <a:cs typeface="ヒラギノ角ゴ Pro W6"/>
              </a:rPr>
              <a:t>最適化</a:t>
            </a:r>
          </a:p>
        </p:txBody>
      </p:sp>
      <p:sp>
        <p:nvSpPr>
          <p:cNvPr id="65" name="山形 64"/>
          <p:cNvSpPr/>
          <p:nvPr/>
        </p:nvSpPr>
        <p:spPr bwMode="auto">
          <a:xfrm>
            <a:off x="5724128" y="2248144"/>
            <a:ext cx="737655" cy="468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1000" b="1" kern="0" dirty="0">
                <a:latin typeface="Meiryo UI" panose="020B0604030504040204" pitchFamily="50" charset="-128"/>
                <a:ea typeface="Meiryo UI" panose="020B0604030504040204" pitchFamily="50" charset="-128"/>
                <a:cs typeface="ヒラギノ角ゴ Pro W6"/>
              </a:rPr>
              <a:t>薬理動態</a:t>
            </a:r>
            <a:endParaRPr kumimoji="0" lang="en-US" altLang="ja-JP" sz="1000"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1000" b="1" kern="0" dirty="0">
                <a:latin typeface="Meiryo UI" panose="020B0604030504040204" pitchFamily="50" charset="-128"/>
                <a:ea typeface="Meiryo UI" panose="020B0604030504040204" pitchFamily="50" charset="-128"/>
                <a:cs typeface="ヒラギノ角ゴ Pro W6"/>
              </a:rPr>
              <a:t>・安全性</a:t>
            </a:r>
          </a:p>
        </p:txBody>
      </p:sp>
      <p:sp>
        <p:nvSpPr>
          <p:cNvPr id="56" name="正方形/長方形 55"/>
          <p:cNvSpPr/>
          <p:nvPr/>
        </p:nvSpPr>
        <p:spPr bwMode="auto">
          <a:xfrm>
            <a:off x="188631" y="2879795"/>
            <a:ext cx="1044000" cy="1025304"/>
          </a:xfrm>
          <a:prstGeom prst="rect">
            <a:avLst/>
          </a:prstGeom>
          <a:solidFill>
            <a:schemeClr val="bg1">
              <a:lumMod val="65000"/>
            </a:schemeClr>
          </a:solidFill>
          <a:ln w="9525" cap="flat" cmpd="sng" algn="ctr">
            <a:noFill/>
            <a:prstDash val="solid"/>
          </a:ln>
          <a:effectLst/>
        </p:spPr>
        <p:txBody>
          <a:bodyPr wrap="square" anchor="ctr"/>
          <a:lstStyle/>
          <a:p>
            <a:pPr algn="ctr">
              <a:defRPr/>
            </a:pPr>
            <a:r>
              <a:rPr kumimoji="0" lang="ja-JP" altLang="en-US" sz="1100" b="1" kern="0" dirty="0">
                <a:latin typeface="Meiryo UI" panose="020B0604030504040204" pitchFamily="50" charset="-128"/>
                <a:ea typeface="Meiryo UI" panose="020B0604030504040204" pitchFamily="50" charset="-128"/>
                <a:cs typeface="ヒラギノ角ゴ Pro W6"/>
              </a:rPr>
              <a:t>府大</a:t>
            </a:r>
            <a:endParaRPr kumimoji="0" lang="en-US" altLang="ja-JP" sz="1100"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1100" b="1" kern="0" dirty="0">
                <a:latin typeface="Meiryo UI" panose="020B0604030504040204" pitchFamily="50" charset="-128"/>
                <a:ea typeface="Meiryo UI" panose="020B0604030504040204" pitchFamily="50" charset="-128"/>
                <a:cs typeface="ヒラギノ角ゴ Pro W6"/>
              </a:rPr>
              <a:t>バイオ・メディカル・フォーラム</a:t>
            </a:r>
            <a:endParaRPr kumimoji="0" lang="en-US" altLang="ja-JP" sz="1100" b="1" kern="0" dirty="0">
              <a:latin typeface="Meiryo UI" panose="020B0604030504040204" pitchFamily="50" charset="-128"/>
              <a:ea typeface="Meiryo UI" panose="020B0604030504040204" pitchFamily="50" charset="-128"/>
              <a:cs typeface="ヒラギノ角ゴ Pro W6"/>
            </a:endParaRPr>
          </a:p>
          <a:p>
            <a:pPr algn="ctr">
              <a:defRPr/>
            </a:pPr>
            <a:r>
              <a:rPr kumimoji="0" lang="en-US" altLang="ja-JP" sz="1100" b="1" kern="0" dirty="0">
                <a:latin typeface="Meiryo UI" panose="020B0604030504040204" pitchFamily="50" charset="-128"/>
                <a:ea typeface="Meiryo UI" panose="020B0604030504040204" pitchFamily="50" charset="-128"/>
                <a:cs typeface="ヒラギノ角ゴ Pro W6"/>
              </a:rPr>
              <a:t>(</a:t>
            </a:r>
            <a:r>
              <a:rPr kumimoji="0" lang="ja-JP" altLang="en-US" sz="1100" b="1" kern="0" dirty="0">
                <a:latin typeface="Meiryo UI" panose="020B0604030504040204" pitchFamily="50" charset="-128"/>
                <a:ea typeface="Meiryo UI" panose="020B0604030504040204" pitchFamily="50" charset="-128"/>
                <a:cs typeface="ヒラギノ角ゴ Pro W6"/>
              </a:rPr>
              <a:t>主体</a:t>
            </a:r>
            <a:r>
              <a:rPr kumimoji="0" lang="en-US" altLang="ja-JP" sz="1100" b="1" kern="0" dirty="0">
                <a:latin typeface="Meiryo UI" panose="020B0604030504040204" pitchFamily="50" charset="-128"/>
                <a:ea typeface="Meiryo UI" panose="020B0604030504040204" pitchFamily="50" charset="-128"/>
                <a:cs typeface="ヒラギノ角ゴ Pro W6"/>
              </a:rPr>
              <a:t>)</a:t>
            </a:r>
            <a:endParaRPr kumimoji="0" lang="ja-JP" altLang="en-US" sz="1100" b="1" kern="0" dirty="0">
              <a:latin typeface="Meiryo UI" panose="020B0604030504040204" pitchFamily="50" charset="-128"/>
              <a:ea typeface="Meiryo UI" panose="020B0604030504040204" pitchFamily="50" charset="-128"/>
              <a:cs typeface="ヒラギノ角ゴ Pro W6"/>
            </a:endParaRPr>
          </a:p>
        </p:txBody>
      </p:sp>
      <p:cxnSp>
        <p:nvCxnSpPr>
          <p:cNvPr id="46" name="直線コネクタ 45"/>
          <p:cNvCxnSpPr/>
          <p:nvPr/>
        </p:nvCxnSpPr>
        <p:spPr>
          <a:xfrm>
            <a:off x="2051720" y="1238956"/>
            <a:ext cx="48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260939" y="2889436"/>
            <a:ext cx="2543727" cy="1015663"/>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ライブセルイメージング研究所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ケミカルバイオロジー研究所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BNCT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研究センター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食品安全科学研究センター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バイオメディカルファシリティーセンター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260940" y="4172225"/>
            <a:ext cx="2344378" cy="461665"/>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獣医学類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工学域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情報</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3" name="テキスト ボックス 52"/>
          <p:cNvSpPr txBox="1"/>
          <p:nvPr/>
        </p:nvSpPr>
        <p:spPr>
          <a:xfrm>
            <a:off x="1260940" y="4787150"/>
            <a:ext cx="2344378" cy="830997"/>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医学部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理学部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生物・化学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工学部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化学バイオ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生活科学部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188631" y="4135584"/>
            <a:ext cx="1044000" cy="639016"/>
          </a:xfrm>
          <a:prstGeom prst="rect">
            <a:avLst/>
          </a:prstGeom>
          <a:solidFill>
            <a:schemeClr val="bg1">
              <a:lumMod val="85000"/>
            </a:schemeClr>
          </a:solidFill>
          <a:ln w="9525" cap="flat" cmpd="sng" algn="ctr">
            <a:noFill/>
            <a:prstDash val="solid"/>
          </a:ln>
          <a:effectLst/>
        </p:spPr>
        <p:txBody>
          <a:bodyPr wrap="square" anchor="ctr"/>
          <a:lstStyle/>
          <a:p>
            <a:pPr algn="ctr">
              <a:defRPr/>
            </a:pPr>
            <a:r>
              <a:rPr kumimoji="0" lang="ja-JP" altLang="en-US" sz="1100" b="1" kern="0" dirty="0">
                <a:latin typeface="Meiryo UI" panose="020B0604030504040204" pitchFamily="50" charset="-128"/>
                <a:ea typeface="Meiryo UI" panose="020B0604030504040204" pitchFamily="50" charset="-128"/>
                <a:cs typeface="ヒラギノ角ゴ Pro W6"/>
              </a:rPr>
              <a:t>府大</a:t>
            </a:r>
            <a:endParaRPr kumimoji="0" lang="en-US" altLang="ja-JP" sz="1100"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1100" b="1" kern="0" dirty="0">
                <a:latin typeface="Meiryo UI" panose="020B0604030504040204" pitchFamily="50" charset="-128"/>
                <a:ea typeface="Meiryo UI" panose="020B0604030504040204" pitchFamily="50" charset="-128"/>
                <a:cs typeface="ヒラギノ角ゴ Pro W6"/>
              </a:rPr>
              <a:t>他学部の</a:t>
            </a:r>
            <a:endParaRPr kumimoji="0" lang="en-US" altLang="ja-JP" sz="1100"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1100" b="1" kern="0" dirty="0">
                <a:latin typeface="Meiryo UI" panose="020B0604030504040204" pitchFamily="50" charset="-128"/>
                <a:ea typeface="Meiryo UI" panose="020B0604030504040204" pitchFamily="50" charset="-128"/>
                <a:cs typeface="ヒラギノ角ゴ Pro W6"/>
              </a:rPr>
              <a:t>巻き込み</a:t>
            </a:r>
          </a:p>
        </p:txBody>
      </p:sp>
      <p:sp>
        <p:nvSpPr>
          <p:cNvPr id="57" name="正方形/長方形 56"/>
          <p:cNvSpPr/>
          <p:nvPr/>
        </p:nvSpPr>
        <p:spPr bwMode="auto">
          <a:xfrm>
            <a:off x="185812" y="4864162"/>
            <a:ext cx="1044000" cy="815697"/>
          </a:xfrm>
          <a:prstGeom prst="rect">
            <a:avLst/>
          </a:prstGeom>
          <a:solidFill>
            <a:schemeClr val="bg1">
              <a:lumMod val="85000"/>
            </a:schemeClr>
          </a:solidFill>
          <a:ln w="9525" cap="flat" cmpd="sng" algn="ctr">
            <a:noFill/>
            <a:prstDash val="solid"/>
          </a:ln>
          <a:effectLst/>
        </p:spPr>
        <p:txBody>
          <a:bodyPr wrap="square" anchor="ctr"/>
          <a:lstStyle/>
          <a:p>
            <a:pPr algn="ctr">
              <a:defRPr/>
            </a:pPr>
            <a:r>
              <a:rPr kumimoji="0" lang="ja-JP" altLang="en-US" sz="1100" b="1" kern="0" dirty="0">
                <a:latin typeface="Meiryo UI" panose="020B0604030504040204" pitchFamily="50" charset="-128"/>
                <a:ea typeface="Meiryo UI" panose="020B0604030504040204" pitchFamily="50" charset="-128"/>
                <a:cs typeface="ヒラギノ角ゴ Pro W6"/>
              </a:rPr>
              <a:t>市大の</a:t>
            </a:r>
            <a:endParaRPr kumimoji="0" lang="en-US" altLang="ja-JP" sz="1100"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1100" b="1" kern="0" dirty="0">
                <a:latin typeface="Meiryo UI" panose="020B0604030504040204" pitchFamily="50" charset="-128"/>
                <a:ea typeface="Meiryo UI" panose="020B0604030504040204" pitchFamily="50" charset="-128"/>
                <a:cs typeface="ヒラギノ角ゴ Pro W6"/>
              </a:rPr>
              <a:t>巻き込み</a:t>
            </a:r>
          </a:p>
        </p:txBody>
      </p:sp>
      <p:sp>
        <p:nvSpPr>
          <p:cNvPr id="58" name="正方形/長方形 57"/>
          <p:cNvSpPr/>
          <p:nvPr/>
        </p:nvSpPr>
        <p:spPr bwMode="auto">
          <a:xfrm>
            <a:off x="179512" y="5789779"/>
            <a:ext cx="1044000" cy="787431"/>
          </a:xfrm>
          <a:prstGeom prst="rect">
            <a:avLst/>
          </a:prstGeom>
          <a:solidFill>
            <a:schemeClr val="bg1">
              <a:lumMod val="85000"/>
            </a:schemeClr>
          </a:solidFill>
          <a:ln w="9525" cap="flat" cmpd="sng" algn="ctr">
            <a:noFill/>
            <a:prstDash val="solid"/>
          </a:ln>
          <a:effectLst/>
        </p:spPr>
        <p:txBody>
          <a:bodyPr wrap="square" anchor="ctr"/>
          <a:lstStyle/>
          <a:p>
            <a:pPr algn="ctr">
              <a:defRPr/>
            </a:pPr>
            <a:r>
              <a:rPr kumimoji="0" lang="ja-JP" altLang="en-US" sz="1100" b="1" kern="0" dirty="0">
                <a:latin typeface="Meiryo UI" panose="020B0604030504040204" pitchFamily="50" charset="-128"/>
                <a:ea typeface="Meiryo UI" panose="020B0604030504040204" pitchFamily="50" charset="-128"/>
                <a:cs typeface="ヒラギノ角ゴ Pro W6"/>
              </a:rPr>
              <a:t>外部の</a:t>
            </a:r>
            <a:endParaRPr kumimoji="0" lang="en-US" altLang="ja-JP" sz="1100"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1100" b="1" kern="0" dirty="0">
                <a:latin typeface="Meiryo UI" panose="020B0604030504040204" pitchFamily="50" charset="-128"/>
                <a:ea typeface="Meiryo UI" panose="020B0604030504040204" pitchFamily="50" charset="-128"/>
                <a:cs typeface="ヒラギノ角ゴ Pro W6"/>
              </a:rPr>
              <a:t>巻き込み</a:t>
            </a:r>
          </a:p>
        </p:txBody>
      </p:sp>
      <p:cxnSp>
        <p:nvCxnSpPr>
          <p:cNvPr id="66" name="直線矢印コネクタ 65"/>
          <p:cNvCxnSpPr/>
          <p:nvPr/>
        </p:nvCxnSpPr>
        <p:spPr>
          <a:xfrm>
            <a:off x="3498157" y="3018947"/>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4319155" y="3197639"/>
            <a:ext cx="133296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4319155" y="3392447"/>
            <a:ext cx="133296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5652120" y="3557679"/>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5642968" y="3773703"/>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3498157" y="4864162"/>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4319155" y="5055950"/>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5708830" y="5560006"/>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4328189" y="5272010"/>
            <a:ext cx="72407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3473774" y="5902125"/>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4314528" y="6138596"/>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5090432" y="6352094"/>
            <a:ext cx="133296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544299" y="5834505"/>
            <a:ext cx="2278194"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戦略的提携</a:t>
            </a:r>
          </a:p>
        </p:txBody>
      </p:sp>
      <p:sp>
        <p:nvSpPr>
          <p:cNvPr id="95" name="テキスト ボックス 94"/>
          <p:cNvSpPr txBox="1"/>
          <p:nvPr/>
        </p:nvSpPr>
        <p:spPr>
          <a:xfrm>
            <a:off x="4593014" y="6095375"/>
            <a:ext cx="2278194"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すり合わせ</a:t>
            </a:r>
          </a:p>
        </p:txBody>
      </p:sp>
      <p:sp>
        <p:nvSpPr>
          <p:cNvPr id="96" name="テキスト ボックス 95"/>
          <p:cNvSpPr txBox="1"/>
          <p:nvPr/>
        </p:nvSpPr>
        <p:spPr>
          <a:xfrm>
            <a:off x="2701465" y="5630697"/>
            <a:ext cx="2278194"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共同研究</a:t>
            </a:r>
          </a:p>
        </p:txBody>
      </p:sp>
      <p:cxnSp>
        <p:nvCxnSpPr>
          <p:cNvPr id="98" name="直線矢印コネクタ 97"/>
          <p:cNvCxnSpPr/>
          <p:nvPr/>
        </p:nvCxnSpPr>
        <p:spPr>
          <a:xfrm>
            <a:off x="5636647" y="4216493"/>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4328189" y="4469664"/>
            <a:ext cx="130845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3498157" y="4196806"/>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4176691" y="4864162"/>
            <a:ext cx="2197692" cy="0"/>
          </a:xfrm>
          <a:prstGeom prst="straightConnector1">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1309388" y="2165461"/>
            <a:ext cx="20599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1424404" y="1866933"/>
            <a:ext cx="1823600" cy="276999"/>
          </a:xfrm>
          <a:prstGeom prst="rect">
            <a:avLst/>
          </a:prstGeom>
          <a:noFill/>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名称</a:t>
            </a:r>
          </a:p>
        </p:txBody>
      </p:sp>
      <p:cxnSp>
        <p:nvCxnSpPr>
          <p:cNvPr id="109" name="直線コネクタ 108"/>
          <p:cNvCxnSpPr/>
          <p:nvPr/>
        </p:nvCxnSpPr>
        <p:spPr>
          <a:xfrm>
            <a:off x="323528" y="2163168"/>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425586" y="1877801"/>
            <a:ext cx="639161"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所属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1" name="直線コネクタ 110"/>
          <p:cNvCxnSpPr/>
          <p:nvPr/>
        </p:nvCxnSpPr>
        <p:spPr>
          <a:xfrm>
            <a:off x="3471679" y="2161391"/>
            <a:ext cx="3015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a:off x="3644692" y="1871846"/>
            <a:ext cx="2669933"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創薬プロセス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bwMode="auto">
          <a:xfrm>
            <a:off x="3506810" y="3960475"/>
            <a:ext cx="2897675" cy="156865"/>
          </a:xfrm>
          <a:prstGeom prst="rect">
            <a:avLst/>
          </a:prstGeom>
          <a:noFill/>
          <a:ln w="9525" cap="flat" cmpd="sng" algn="ctr">
            <a:noFill/>
            <a:prstDash val="solid"/>
          </a:ln>
          <a:effectLst/>
        </p:spPr>
        <p:txBody>
          <a:bodyPr wrap="square" anchor="ctr"/>
          <a:lstStyle/>
          <a:p>
            <a:pPr algn="ctr">
              <a:defRPr/>
            </a:pPr>
            <a:r>
              <a:rPr kumimoji="0" lang="ja-JP" altLang="en-US" sz="1100" b="1" kern="0" dirty="0">
                <a:latin typeface="Meiryo UI" panose="020B0604030504040204" pitchFamily="50" charset="-128"/>
                <a:ea typeface="Meiryo UI" panose="020B0604030504040204" pitchFamily="50" charset="-128"/>
                <a:cs typeface="ヒラギノ角ゴ Pro W6"/>
              </a:rPr>
              <a:t>バーチャルでない一体的な予算付組織へ</a:t>
            </a:r>
          </a:p>
        </p:txBody>
      </p:sp>
      <p:sp>
        <p:nvSpPr>
          <p:cNvPr id="114" name="正方形/長方形 113"/>
          <p:cNvSpPr/>
          <p:nvPr/>
        </p:nvSpPr>
        <p:spPr bwMode="auto">
          <a:xfrm>
            <a:off x="1309389" y="2879795"/>
            <a:ext cx="5080468" cy="1020908"/>
          </a:xfrm>
          <a:prstGeom prst="rect">
            <a:avLst/>
          </a:prstGeom>
          <a:noFill/>
          <a:ln w="9525" cap="flat" cmpd="sng" algn="ctr">
            <a:solidFill>
              <a:schemeClr val="tx1"/>
            </a:solidFill>
            <a:prstDash val="sysDash"/>
          </a:ln>
          <a:effectLst/>
        </p:spPr>
        <p:txBody>
          <a:bodyPr wrap="square" anchor="ctr"/>
          <a:lstStyle/>
          <a:p>
            <a:pPr algn="ctr">
              <a:defRPr/>
            </a:pPr>
            <a:endParaRPr kumimoji="0" lang="ja-JP" altLang="en-US" sz="1100" kern="0" dirty="0">
              <a:latin typeface="Meiryo UI" panose="020B0604030504040204" pitchFamily="50" charset="-128"/>
              <a:ea typeface="Meiryo UI" panose="020B0604030504040204" pitchFamily="50" charset="-128"/>
              <a:cs typeface="ヒラギノ角ゴ Pro W6"/>
            </a:endParaRPr>
          </a:p>
        </p:txBody>
      </p:sp>
      <p:sp>
        <p:nvSpPr>
          <p:cNvPr id="115" name="テキスト ボックス 114"/>
          <p:cNvSpPr txBox="1"/>
          <p:nvPr/>
        </p:nvSpPr>
        <p:spPr>
          <a:xfrm>
            <a:off x="1260940" y="5723097"/>
            <a:ext cx="2344378" cy="830997"/>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阪大個別研究室等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世界的大学・研究機関</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府バイオ戦略・各種施設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・企業</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技術インキュベーション</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59" name="角丸四角形 58"/>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Title 1"/>
          <p:cNvSpPr>
            <a:spLocks noGrp="1"/>
          </p:cNvSpPr>
          <p:nvPr>
            <p:ph type="title"/>
          </p:nvPr>
        </p:nvSpPr>
        <p:spPr>
          <a:xfrm>
            <a:off x="1979712" y="822245"/>
            <a:ext cx="4993704" cy="416711"/>
          </a:xfrm>
        </p:spPr>
        <p:txBody>
          <a:bodyPr>
            <a:noAutofit/>
          </a:bodyPr>
          <a:lstStyle/>
          <a:p>
            <a:pPr>
              <a:spcBef>
                <a:spcPts val="0"/>
              </a:spcBef>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戦略テーマ</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創薬研究組織の取り組みイメージ</a:t>
            </a:r>
            <a:endParaRPr lang="ja-JP" altLang="ja-JP" sz="1800" dirty="0">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650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03639" y="635097"/>
            <a:ext cx="3354493" cy="589791"/>
          </a:xfrm>
        </p:spPr>
        <p:txBody>
          <a:bodyPr>
            <a:noAutofit/>
          </a:bodyPr>
          <a:lstStyle/>
          <a:p>
            <a:pPr>
              <a:spcBef>
                <a:spcPts val="0"/>
              </a:spcBef>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戦略テーマ</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比較</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動物医学</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動物科学の社会的活用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2916208" y="1268760"/>
            <a:ext cx="35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技術インキュベーション</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26" name="角丸四角形 25"/>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ホームベース 9"/>
          <p:cNvSpPr>
            <a:spLocks/>
          </p:cNvSpPr>
          <p:nvPr/>
        </p:nvSpPr>
        <p:spPr bwMode="gray">
          <a:xfrm>
            <a:off x="-20776" y="2637112"/>
            <a:ext cx="1728192" cy="3154069"/>
          </a:xfrm>
          <a:prstGeom prst="homePlate">
            <a:avLst>
              <a:gd name="adj" fmla="val 16396"/>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noAutofit/>
          </a:bodyPr>
          <a:lstStyle/>
          <a:p>
            <a:pPr marL="285750" indent="-285750">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獣医を持つ大学は全国的に見て少ない</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solidFill>
                  <a:schemeClr val="tx1"/>
                </a:solidFill>
                <a:latin typeface="Meiryo UI" panose="020B0604030504040204" pitchFamily="50" charset="-128"/>
                <a:ea typeface="Meiryo UI" panose="020B0604030504040204" pitchFamily="50" charset="-128"/>
              </a:rPr>
              <a:t>獣医関連施設を用いて、これまでリーチできていなかった研究が可能</a:t>
            </a:r>
          </a:p>
        </p:txBody>
      </p:sp>
      <p:sp>
        <p:nvSpPr>
          <p:cNvPr id="32" name="テキスト ボックス 31"/>
          <p:cNvSpPr txBox="1"/>
          <p:nvPr/>
        </p:nvSpPr>
        <p:spPr>
          <a:xfrm>
            <a:off x="79368" y="1577655"/>
            <a:ext cx="1052055"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背景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121572" y="1916832"/>
            <a:ext cx="1308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二等辺三角形 34"/>
          <p:cNvSpPr/>
          <p:nvPr/>
        </p:nvSpPr>
        <p:spPr>
          <a:xfrm rot="5400000">
            <a:off x="1093437" y="4118394"/>
            <a:ext cx="1150461" cy="172640"/>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40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774253" y="1577655"/>
            <a:ext cx="330180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府大獣医学類の連携学部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1835696" y="1916832"/>
            <a:ext cx="2133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スライド番号プレースホルダ 6"/>
          <p:cNvSpPr>
            <a:spLocks noGrp="1"/>
          </p:cNvSpPr>
          <p:nvPr>
            <p:ph type="sldNum" sz="quarter" idx="12"/>
          </p:nvPr>
        </p:nvSpPr>
        <p:spPr>
          <a:xfrm>
            <a:off x="6974904" y="6492875"/>
            <a:ext cx="2133600" cy="365125"/>
          </a:xfrm>
        </p:spPr>
        <p:txBody>
          <a:bodyPr/>
          <a:lstStyle/>
          <a:p>
            <a:fld id="{2788D170-ED78-4CD6-9DF7-18AA74CDFCD5}" type="slidenum">
              <a:rPr kumimoji="1" lang="ja-JP" altLang="en-US" smtClean="0"/>
              <a:pPr/>
              <a:t>43</a:t>
            </a:fld>
            <a:endParaRPr kumimoji="1" lang="ja-JP" altLang="en-US" dirty="0"/>
          </a:p>
        </p:txBody>
      </p:sp>
      <p:sp>
        <p:nvSpPr>
          <p:cNvPr id="39" name="正方形/長方形 38"/>
          <p:cNvSpPr/>
          <p:nvPr/>
        </p:nvSpPr>
        <p:spPr>
          <a:xfrm>
            <a:off x="1835696" y="2044952"/>
            <a:ext cx="2133138" cy="1008000"/>
          </a:xfrm>
          <a:prstGeom prst="rect">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市大学医学部（認知症）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府大工学域</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4042145" y="2060848"/>
            <a:ext cx="3262461" cy="91440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アルツハイマー病等神経変性疾患の予防・治療に関与する新しい抗体臨床・診断デバイス</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予防医療プロジェクトの生体データ収集</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既存薬のリポジショニング研究</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1835696" y="5747436"/>
            <a:ext cx="2133138" cy="1008000"/>
          </a:xfrm>
          <a:prstGeom prst="rect">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市大医学部（精神科）</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文学部人間行動学科</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1835696" y="3280231"/>
            <a:ext cx="2133138" cy="1008000"/>
          </a:xfrm>
          <a:prstGeom prst="rect">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市大医学部（感染症）</a:t>
            </a: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rPr>
              <a:t>大阪府市危機管理</a:t>
            </a:r>
          </a:p>
        </p:txBody>
      </p:sp>
      <p:sp>
        <p:nvSpPr>
          <p:cNvPr id="46" name="正方形/長方形 45"/>
          <p:cNvSpPr/>
          <p:nvPr/>
        </p:nvSpPr>
        <p:spPr>
          <a:xfrm>
            <a:off x="1835696" y="4555141"/>
            <a:ext cx="2133138" cy="1008000"/>
          </a:xfrm>
          <a:prstGeom prst="rect">
            <a:avLst/>
          </a:prstGeom>
          <a:solidFill>
            <a:schemeClr val="bg1">
              <a:lumMod val="8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市大学</a:t>
            </a:r>
            <a:r>
              <a:rPr lang="ja-JP" altLang="en-US" sz="1400" b="1" dirty="0">
                <a:solidFill>
                  <a:schemeClr val="tx1"/>
                </a:solidFill>
                <a:latin typeface="Meiryo UI" panose="020B0604030504040204" pitchFamily="50" charset="-128"/>
                <a:ea typeface="Meiryo UI" panose="020B0604030504040204" pitchFamily="50" charset="-128"/>
              </a:rPr>
              <a:t>生活科学部（栄養）</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食品栄養科学科</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大阪府市健康局</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4040841" y="3270253"/>
            <a:ext cx="3262461" cy="1050979"/>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人獣共通感染症の発生予防、および感染制御</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感染動物の保護・病原体の分離や抗体検出</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感染症の基礎研究、医薬品開発、診断機器・デバイスの開発</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4040841" y="5516862"/>
            <a:ext cx="3262461" cy="963563"/>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アニマルセラピー（動物による医師を通した患者の機能向上の手助け）</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4045843" y="4491060"/>
            <a:ext cx="3262461" cy="110033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食品内化学物質等食の安全･安心に向けた調査研究</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食品を介した細菌等による感染症対策</a:t>
            </a:r>
            <a:endPar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生活習慣病予防機能の食品成分のメカニズム</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4045843" y="1577655"/>
            <a:ext cx="2357641"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研究の広がり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コネクタ 50"/>
          <p:cNvCxnSpPr/>
          <p:nvPr/>
        </p:nvCxnSpPr>
        <p:spPr>
          <a:xfrm>
            <a:off x="4112849" y="1916832"/>
            <a:ext cx="30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864456" y="3140968"/>
            <a:ext cx="53280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1864456" y="4437112"/>
            <a:ext cx="53280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1864456" y="5675316"/>
            <a:ext cx="5328000"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7353844" y="1916832"/>
            <a:ext cx="1764000" cy="239216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Comparative Medicine(</a:t>
            </a:r>
            <a:r>
              <a:rPr lang="ja-JP"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比較動物医学</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の延長</a:t>
            </a:r>
            <a:endParaRPr lang="en-US" altLang="ja-JP" sz="1400" dirty="0"/>
          </a:p>
          <a:p>
            <a:pPr marL="171450" indent="-171450">
              <a:buFont typeface="Arial" panose="020B0604020202020204" pitchFamily="34" charset="0"/>
              <a:buChar char="•"/>
            </a:pPr>
            <a:endParaRPr lang="en-US" altLang="ja-JP"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ヒト</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への適用の実験としての</a:t>
            </a:r>
            <a:r>
              <a:rPr lang="ja-JP"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獣医施設を</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有効</a:t>
            </a:r>
            <a:r>
              <a:rPr lang="ja-JP"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活用し、広く医学・工学・人間社会に寄与する</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研究分野</a:t>
            </a:r>
            <a:endParaRPr lang="ja-JP" altLang="ja-JP" sz="1400" dirty="0">
              <a:effectLst/>
            </a:endParaRPr>
          </a:p>
        </p:txBody>
      </p:sp>
      <p:sp>
        <p:nvSpPr>
          <p:cNvPr id="57" name="テキスト ボックス 56"/>
          <p:cNvSpPr txBox="1"/>
          <p:nvPr/>
        </p:nvSpPr>
        <p:spPr>
          <a:xfrm>
            <a:off x="7380312" y="1577655"/>
            <a:ext cx="2357641"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研究の方向性</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8" name="直線コネクタ 57"/>
          <p:cNvCxnSpPr/>
          <p:nvPr/>
        </p:nvCxnSpPr>
        <p:spPr>
          <a:xfrm>
            <a:off x="7438252" y="1916832"/>
            <a:ext cx="15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253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16678" y="750436"/>
            <a:ext cx="4773646" cy="344703"/>
          </a:xfrm>
        </p:spPr>
        <p:txBody>
          <a:bodyPr>
            <a:noAutofit/>
          </a:bodyPr>
          <a:lstStyle/>
          <a:p>
            <a:pPr>
              <a:spcBef>
                <a:spcPts val="0"/>
              </a:spcBef>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戦略テーマ</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水素エネルギー／人工光合成</a:t>
            </a:r>
            <a:endParaRPr lang="ja-JP" altLang="ja-JP" sz="1800" dirty="0">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2253501" y="1138812"/>
            <a:ext cx="45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95961" y="1347346"/>
            <a:ext cx="2936926"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現状の研究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代表例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と今後の方向性</a:t>
            </a:r>
          </a:p>
        </p:txBody>
      </p:sp>
      <p:sp>
        <p:nvSpPr>
          <p:cNvPr id="7" name="テキスト ボックス 6"/>
          <p:cNvSpPr txBox="1"/>
          <p:nvPr/>
        </p:nvSpPr>
        <p:spPr>
          <a:xfrm>
            <a:off x="6911213" y="1356649"/>
            <a:ext cx="1540315"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907704" y="1701189"/>
            <a:ext cx="45365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588224" y="1698277"/>
            <a:ext cx="21862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ホームベース 6"/>
          <p:cNvSpPr/>
          <p:nvPr/>
        </p:nvSpPr>
        <p:spPr>
          <a:xfrm>
            <a:off x="4866228" y="1916832"/>
            <a:ext cx="1619701" cy="313919"/>
          </a:xfrm>
          <a:prstGeom prst="homePlat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   　実用</a:t>
            </a:r>
          </a:p>
        </p:txBody>
      </p:sp>
      <p:sp>
        <p:nvSpPr>
          <p:cNvPr id="14" name="ホームベース 7"/>
          <p:cNvSpPr/>
          <p:nvPr/>
        </p:nvSpPr>
        <p:spPr>
          <a:xfrm>
            <a:off x="3849439" y="1916832"/>
            <a:ext cx="1390533" cy="313919"/>
          </a:xfrm>
          <a:prstGeom prst="homePlat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rPr>
              <a:t>開発</a:t>
            </a:r>
          </a:p>
        </p:txBody>
      </p:sp>
      <p:sp>
        <p:nvSpPr>
          <p:cNvPr id="15" name="ホームベース 8"/>
          <p:cNvSpPr/>
          <p:nvPr/>
        </p:nvSpPr>
        <p:spPr>
          <a:xfrm>
            <a:off x="2735614" y="1916832"/>
            <a:ext cx="1304544" cy="313919"/>
          </a:xfrm>
          <a:prstGeom prst="homePlat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基礎</a:t>
            </a:r>
          </a:p>
        </p:txBody>
      </p:sp>
      <p:sp>
        <p:nvSpPr>
          <p:cNvPr id="16" name="正方形/長方形 15"/>
          <p:cNvSpPr/>
          <p:nvPr/>
        </p:nvSpPr>
        <p:spPr bwMode="auto">
          <a:xfrm>
            <a:off x="1691680" y="2420888"/>
            <a:ext cx="972000" cy="1440160"/>
          </a:xfrm>
          <a:prstGeom prst="rect">
            <a:avLst/>
          </a:prstGeom>
          <a:solidFill>
            <a:schemeClr val="bg1">
              <a:lumMod val="65000"/>
            </a:schemeClr>
          </a:solidFill>
          <a:ln w="9525" cap="flat" cmpd="sng" algn="ctr">
            <a:noFill/>
            <a:prstDash val="solid"/>
          </a:ln>
          <a:effectLst/>
        </p:spPr>
        <p:txBody>
          <a:bodyPr wrap="square" anchor="ctr"/>
          <a:lstStyle/>
          <a:p>
            <a:pPr algn="ctr">
              <a:defRPr/>
            </a:pPr>
            <a:r>
              <a:rPr kumimoji="0" lang="ja-JP" altLang="en-US" sz="1100" kern="0" dirty="0">
                <a:latin typeface="Meiryo UI" panose="020B0604030504040204" pitchFamily="50" charset="-128"/>
                <a:ea typeface="Meiryo UI" panose="020B0604030504040204" pitchFamily="50" charset="-128"/>
                <a:cs typeface="ヒラギノ角ゴ Pro W6"/>
              </a:rPr>
              <a:t>市大</a:t>
            </a:r>
            <a:endParaRPr kumimoji="0" lang="en-US" altLang="ja-JP" sz="1100"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1100" kern="0" dirty="0">
                <a:latin typeface="Meiryo UI" panose="020B0604030504040204" pitchFamily="50" charset="-128"/>
                <a:ea typeface="Meiryo UI" panose="020B0604030504040204" pitchFamily="50" charset="-128"/>
                <a:cs typeface="ヒラギノ角ゴ Pro W6"/>
              </a:rPr>
              <a:t>人工光合成研究センター</a:t>
            </a:r>
            <a:endParaRPr kumimoji="0" lang="en-US" altLang="ja-JP" sz="1100" kern="0" dirty="0">
              <a:latin typeface="Meiryo UI" panose="020B0604030504040204" pitchFamily="50" charset="-128"/>
              <a:ea typeface="Meiryo UI" panose="020B0604030504040204" pitchFamily="50" charset="-128"/>
              <a:cs typeface="ヒラギノ角ゴ Pro W6"/>
            </a:endParaRPr>
          </a:p>
          <a:p>
            <a:pPr algn="ctr">
              <a:defRPr/>
            </a:pPr>
            <a:r>
              <a:rPr kumimoji="0" lang="en-US" altLang="ja-JP" sz="1100" kern="0" dirty="0">
                <a:latin typeface="Meiryo UI" panose="020B0604030504040204" pitchFamily="50" charset="-128"/>
                <a:ea typeface="Meiryo UI" panose="020B0604030504040204" pitchFamily="50" charset="-128"/>
                <a:cs typeface="ヒラギノ角ゴ Pro W6"/>
              </a:rPr>
              <a:t>(</a:t>
            </a:r>
            <a:r>
              <a:rPr kumimoji="0" lang="ja-JP" altLang="en-US" sz="1100" kern="0" dirty="0">
                <a:latin typeface="Meiryo UI" panose="020B0604030504040204" pitchFamily="50" charset="-128"/>
                <a:ea typeface="Meiryo UI" panose="020B0604030504040204" pitchFamily="50" charset="-128"/>
                <a:cs typeface="ヒラギノ角ゴ Pro W6"/>
              </a:rPr>
              <a:t>主体</a:t>
            </a:r>
            <a:r>
              <a:rPr kumimoji="0" lang="en-US" altLang="ja-JP" sz="1100" kern="0" dirty="0">
                <a:latin typeface="Meiryo UI" panose="020B0604030504040204" pitchFamily="50" charset="-128"/>
                <a:ea typeface="Meiryo UI" panose="020B0604030504040204" pitchFamily="50" charset="-128"/>
                <a:cs typeface="ヒラギノ角ゴ Pro W6"/>
              </a:rPr>
              <a:t>)</a:t>
            </a:r>
          </a:p>
        </p:txBody>
      </p:sp>
      <p:sp>
        <p:nvSpPr>
          <p:cNvPr id="17" name="正方形/長方形 16"/>
          <p:cNvSpPr/>
          <p:nvPr/>
        </p:nvSpPr>
        <p:spPr bwMode="auto">
          <a:xfrm>
            <a:off x="1691680" y="4081374"/>
            <a:ext cx="972000" cy="1422218"/>
          </a:xfrm>
          <a:prstGeom prst="rect">
            <a:avLst/>
          </a:prstGeom>
          <a:solidFill>
            <a:schemeClr val="bg1">
              <a:lumMod val="85000"/>
            </a:schemeClr>
          </a:solidFill>
          <a:ln w="9525" cap="flat" cmpd="sng" algn="ctr">
            <a:noFill/>
            <a:prstDash val="solid"/>
          </a:ln>
          <a:effectLst/>
        </p:spPr>
        <p:txBody>
          <a:bodyPr wrap="square" anchor="ctr"/>
          <a:lstStyle/>
          <a:p>
            <a:pPr algn="ctr">
              <a:defRPr/>
            </a:pPr>
            <a:r>
              <a:rPr kumimoji="0" lang="ja-JP" altLang="en-US" sz="1100" kern="0" dirty="0">
                <a:latin typeface="Meiryo UI" panose="020B0604030504040204" pitchFamily="50" charset="-128"/>
                <a:ea typeface="Meiryo UI" panose="020B0604030504040204" pitchFamily="50" charset="-128"/>
                <a:cs typeface="ヒラギノ角ゴ Pro W6"/>
              </a:rPr>
              <a:t>府大</a:t>
            </a:r>
            <a:endParaRPr kumimoji="0" lang="en-US" altLang="ja-JP" sz="1100" kern="0" dirty="0">
              <a:latin typeface="Meiryo UI" panose="020B0604030504040204" pitchFamily="50" charset="-128"/>
              <a:ea typeface="Meiryo UI" panose="020B0604030504040204" pitchFamily="50" charset="-128"/>
              <a:cs typeface="ヒラギノ角ゴ Pro W6"/>
            </a:endParaRPr>
          </a:p>
        </p:txBody>
      </p:sp>
      <p:sp>
        <p:nvSpPr>
          <p:cNvPr id="19" name="正方形/長方形 18"/>
          <p:cNvSpPr/>
          <p:nvPr/>
        </p:nvSpPr>
        <p:spPr bwMode="auto">
          <a:xfrm>
            <a:off x="1691680" y="5675744"/>
            <a:ext cx="972000" cy="1021752"/>
          </a:xfrm>
          <a:prstGeom prst="rect">
            <a:avLst/>
          </a:prstGeom>
          <a:solidFill>
            <a:schemeClr val="bg1">
              <a:lumMod val="85000"/>
            </a:schemeClr>
          </a:solidFill>
          <a:ln w="9525" cap="flat" cmpd="sng" algn="ctr">
            <a:noFill/>
            <a:prstDash val="solid"/>
          </a:ln>
          <a:effectLst/>
        </p:spPr>
        <p:txBody>
          <a:bodyPr wrap="square" anchor="ctr"/>
          <a:lstStyle/>
          <a:p>
            <a:pPr algn="ctr">
              <a:defRPr/>
            </a:pPr>
            <a:r>
              <a:rPr kumimoji="0" lang="ja-JP" altLang="en-US" sz="1100" kern="0" dirty="0">
                <a:latin typeface="Meiryo UI" panose="020B0604030504040204" pitchFamily="50" charset="-128"/>
                <a:ea typeface="Meiryo UI" panose="020B0604030504040204" pitchFamily="50" charset="-128"/>
                <a:cs typeface="ヒラギノ角ゴ Pro W6"/>
              </a:rPr>
              <a:t>その他</a:t>
            </a:r>
          </a:p>
        </p:txBody>
      </p:sp>
      <p:sp>
        <p:nvSpPr>
          <p:cNvPr id="23" name="ホームベース 9"/>
          <p:cNvSpPr>
            <a:spLocks/>
          </p:cNvSpPr>
          <p:nvPr/>
        </p:nvSpPr>
        <p:spPr bwMode="gray">
          <a:xfrm>
            <a:off x="49564" y="2198151"/>
            <a:ext cx="1512409" cy="3154069"/>
          </a:xfrm>
          <a:prstGeom prst="homePlate">
            <a:avLst>
              <a:gd name="adj" fmla="val 16396"/>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noAutofit/>
          </a:bodyPr>
          <a:lstStyle/>
          <a:p>
            <a:pPr marL="285750" indent="-285750">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水素エネルギーの国際的な高まりの中で、基礎から実証研究までが求められて</a:t>
            </a:r>
            <a:r>
              <a:rPr lang="ja-JP" altLang="en-US" sz="1100" dirty="0" smtClean="0">
                <a:solidFill>
                  <a:schemeClr val="tx1"/>
                </a:solidFill>
                <a:latin typeface="Meiryo UI" panose="020B0604030504040204" pitchFamily="50" charset="-128"/>
                <a:ea typeface="Meiryo UI" panose="020B0604030504040204" pitchFamily="50" charset="-128"/>
              </a:rPr>
              <a:t>いる</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府大・市大が強みを有し、</a:t>
            </a:r>
            <a:r>
              <a:rPr lang="en-US" altLang="ja-JP" sz="1100" dirty="0">
                <a:solidFill>
                  <a:schemeClr val="tx1"/>
                </a:solidFill>
                <a:latin typeface="Meiryo UI" panose="020B0604030504040204" pitchFamily="50" charset="-128"/>
                <a:ea typeface="Meiryo UI" panose="020B0604030504040204" pitchFamily="50" charset="-128"/>
              </a:rPr>
              <a:t>H2Osaka</a:t>
            </a:r>
            <a:r>
              <a:rPr lang="ja-JP" altLang="en-US" sz="1100" dirty="0">
                <a:solidFill>
                  <a:schemeClr val="tx1"/>
                </a:solidFill>
                <a:latin typeface="Meiryo UI" panose="020B0604030504040204" pitchFamily="50" charset="-128"/>
                <a:ea typeface="Meiryo UI" panose="020B0604030504040204" pitchFamily="50" charset="-128"/>
              </a:rPr>
              <a:t>ビジョンなど府の戦略とも方向性が一致する</a:t>
            </a:r>
            <a:endParaRPr lang="en-US" altLang="ja-JP" sz="11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707828" y="2335017"/>
            <a:ext cx="1332330" cy="1569660"/>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光合成の中核をなす、金属・タンパク質からなる複合体の構造解明</a:t>
            </a:r>
            <a:r>
              <a:rPr lang="en-US" altLang="ja-JP" sz="1200" dirty="0">
                <a:latin typeface="Meiryo UI" panose="020B0604030504040204" pitchFamily="50" charset="-128"/>
                <a:ea typeface="Meiryo UI" panose="020B0604030504040204" pitchFamily="50" charset="-128"/>
              </a:rPr>
              <a:t>(Science</a:t>
            </a:r>
            <a:r>
              <a:rPr lang="ja-JP" altLang="en-US" sz="1200" dirty="0">
                <a:latin typeface="Meiryo UI" panose="020B0604030504040204" pitchFamily="50" charset="-128"/>
                <a:ea typeface="Meiryo UI" panose="020B0604030504040204" pitchFamily="50" charset="-128"/>
              </a:rPr>
              <a:t>誌</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大ブレイクスルー</a:t>
            </a:r>
            <a:r>
              <a:rPr lang="en-US" altLang="ja-JP" sz="1200" dirty="0">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887862" y="5675744"/>
            <a:ext cx="2793488" cy="1015663"/>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関西空港水素グリッドプロジェクト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トヨタ、三井物産など</a:t>
            </a:r>
            <a:r>
              <a:rPr lang="en-US" altLang="ja-JP" sz="1200" dirty="0">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堺市水素エネルギー社会推進協議会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トヨタ、大阪ガスなど</a:t>
            </a:r>
            <a:r>
              <a:rPr lang="en-US" altLang="ja-JP" sz="1200" dirty="0">
                <a:latin typeface="Meiryo UI" panose="020B0604030504040204" pitchFamily="50" charset="-128"/>
                <a:ea typeface="Meiryo UI" panose="020B0604030504040204" pitchFamily="50" charset="-128"/>
              </a:rPr>
              <a:t>)</a:t>
            </a: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製鉄会社など</a:t>
            </a:r>
            <a:r>
              <a:rPr lang="en-US" altLang="ja-JP" sz="1200" dirty="0">
                <a:latin typeface="Meiryo UI" panose="020B0604030504040204" pitchFamily="50" charset="-128"/>
                <a:ea typeface="Meiryo UI" panose="020B0604030504040204" pitchFamily="50" charset="-128"/>
              </a:rPr>
              <a:t>CO2</a:t>
            </a:r>
            <a:r>
              <a:rPr lang="ja-JP" altLang="en-US" sz="1200" dirty="0">
                <a:latin typeface="Meiryo UI" panose="020B0604030504040204" pitchFamily="50" charset="-128"/>
                <a:ea typeface="Meiryo UI" panose="020B0604030504040204" pitchFamily="50" charset="-128"/>
              </a:rPr>
              <a:t>排出の多い業種</a:t>
            </a:r>
            <a:endParaRPr lang="en-US" altLang="ja-JP" sz="1200" dirty="0">
              <a:latin typeface="Meiryo UI" panose="020B0604030504040204" pitchFamily="50" charset="-128"/>
              <a:ea typeface="Meiryo UI" panose="020B0604030504040204" pitchFamily="50" charset="-128"/>
            </a:endParaRPr>
          </a:p>
        </p:txBody>
      </p:sp>
      <p:cxnSp>
        <p:nvCxnSpPr>
          <p:cNvPr id="47" name="直線矢印コネクタ 46"/>
          <p:cNvCxnSpPr/>
          <p:nvPr/>
        </p:nvCxnSpPr>
        <p:spPr>
          <a:xfrm>
            <a:off x="2746377" y="3805966"/>
            <a:ext cx="230425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20797" y="1373485"/>
            <a:ext cx="1052055"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背景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246202" y="1703963"/>
            <a:ext cx="1308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二等辺三角形 56"/>
          <p:cNvSpPr/>
          <p:nvPr/>
        </p:nvSpPr>
        <p:spPr>
          <a:xfrm rot="5400000">
            <a:off x="870029" y="3591612"/>
            <a:ext cx="1222077" cy="161810"/>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3877113" y="4146733"/>
            <a:ext cx="1509993" cy="1107996"/>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機能性高分子・微粒子の合成</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金属間化合物合金触媒の開発</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個々のデバイス・エレクトロニクス技術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5254040" y="4125428"/>
            <a:ext cx="1441378" cy="938719"/>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分離回収システム</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ステンレス鋼の水素脆化問題（水素貯蔵）解決に向けた研究開発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5276790" y="5300726"/>
            <a:ext cx="518091" cy="292388"/>
          </a:xfrm>
          <a:prstGeom prst="rect">
            <a:avLst/>
          </a:prstGeom>
          <a:noFill/>
        </p:spPr>
        <p:txBody>
          <a:bodyPr wrap="none" rtlCol="0">
            <a:spAutoFit/>
          </a:bodyPr>
          <a:lstStyle/>
          <a:p>
            <a:r>
              <a:rPr kumimoji="1" lang="ja-JP" altLang="en-US" sz="1300" b="1" dirty="0"/>
              <a:t>提携</a:t>
            </a:r>
          </a:p>
        </p:txBody>
      </p:sp>
      <p:sp>
        <p:nvSpPr>
          <p:cNvPr id="83" name="上下矢印 36"/>
          <p:cNvSpPr/>
          <p:nvPr/>
        </p:nvSpPr>
        <p:spPr>
          <a:xfrm>
            <a:off x="5766183" y="5229200"/>
            <a:ext cx="324000" cy="431968"/>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85" name="テキスト ボックス 84"/>
          <p:cNvSpPr txBox="1"/>
          <p:nvPr/>
        </p:nvSpPr>
        <p:spPr>
          <a:xfrm>
            <a:off x="3928179" y="2341848"/>
            <a:ext cx="1407677" cy="1569660"/>
          </a:xfrm>
          <a:prstGeom prst="rect">
            <a:avLst/>
          </a:prstGeom>
          <a:noFill/>
        </p:spPr>
        <p:txBody>
          <a:bodyPr wrap="square" rtlCol="0">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鉄触媒による水素結合付加反応の創製</a:t>
            </a: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金属連錯体の光化学物性と光有機反応挙動の媒体制御</a:t>
            </a: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技術インキュベーション</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30" name="角丸四角形 29"/>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44</a:t>
            </a:fld>
            <a:endParaRPr kumimoji="1" lang="ja-JP" altLang="en-US"/>
          </a:p>
        </p:txBody>
      </p:sp>
      <p:pic>
        <p:nvPicPr>
          <p:cNvPr id="32" name="Picture 1" descr="経産省概要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8543" y="5218771"/>
            <a:ext cx="2434029" cy="134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正方形/長方形 33"/>
          <p:cNvSpPr/>
          <p:nvPr/>
        </p:nvSpPr>
        <p:spPr>
          <a:xfrm>
            <a:off x="6495875" y="2351847"/>
            <a:ext cx="2539170" cy="789121"/>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人工光合成から水素利用社会におけるエネルギーシステムの実装に渡る研究拠点の形成</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744816" y="4771787"/>
            <a:ext cx="2268356" cy="430887"/>
          </a:xfrm>
          <a:prstGeom prst="rect">
            <a:avLst/>
          </a:prstGeom>
          <a:noFill/>
        </p:spPr>
        <p:txBody>
          <a:bodyPr wrap="square" rtlCol="0">
            <a:sp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水素エネルギー等を活用した持続可能・循環型社会のイメージ</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2768344" y="3799830"/>
            <a:ext cx="2564464" cy="400110"/>
          </a:xfrm>
          <a:prstGeom prst="rect">
            <a:avLst/>
          </a:prstGeom>
          <a:noFill/>
          <a:ln w="6350">
            <a:noFill/>
            <a:prstDash val="solid"/>
          </a:ln>
        </p:spPr>
        <p:txBody>
          <a:bodyPr wrap="square" rtlCol="0">
            <a:spAutoFit/>
          </a:bodyPr>
          <a:lstStyle/>
          <a:p>
            <a:r>
              <a:rPr lang="ja-JP" altLang="en-US" sz="1000" dirty="0">
                <a:latin typeface="Meiryo UI" panose="020B0604030504040204" pitchFamily="50" charset="-128"/>
                <a:ea typeface="Meiryo UI" panose="020B0604030504040204" pitchFamily="50" charset="-128"/>
              </a:rPr>
              <a:t>バイオ・物理化学の研究員を抱える点で光触媒に偏りがちな日本においてユニーク</a:t>
            </a:r>
            <a:endParaRPr lang="en-US" altLang="ja-JP" sz="1000" dirty="0">
              <a:latin typeface="Meiryo UI" panose="020B0604030504040204" pitchFamily="50" charset="-128"/>
              <a:ea typeface="Meiryo UI" panose="020B0604030504040204" pitchFamily="50" charset="-128"/>
            </a:endParaRPr>
          </a:p>
        </p:txBody>
      </p:sp>
      <p:sp>
        <p:nvSpPr>
          <p:cNvPr id="2" name="正方形/長方形 1"/>
          <p:cNvSpPr/>
          <p:nvPr/>
        </p:nvSpPr>
        <p:spPr>
          <a:xfrm>
            <a:off x="6200064" y="2949242"/>
            <a:ext cx="2844000" cy="1277273"/>
          </a:xfrm>
          <a:prstGeom prst="rect">
            <a:avLst/>
          </a:prstGeom>
        </p:spPr>
        <p:txBody>
          <a:bodyPr wrap="square">
            <a:spAutoFit/>
          </a:bodyPr>
          <a:lstStyle/>
          <a:p>
            <a:pPr marL="742950" lvl="1" indent="-285750">
              <a:buFont typeface="Wingdings" panose="05000000000000000000" pitchFamily="2" charset="2"/>
              <a:buChar char="Ø"/>
            </a:pPr>
            <a:r>
              <a:rPr lang="ja-JP" altLang="en-US" sz="1100" dirty="0">
                <a:solidFill>
                  <a:prstClr val="black"/>
                </a:solidFill>
                <a:latin typeface="Meiryo UI" panose="020B0604030504040204" pitchFamily="50" charset="-128"/>
                <a:ea typeface="Meiryo UI" panose="020B0604030504040204" pitchFamily="50" charset="-128"/>
              </a:rPr>
              <a:t>ハイブリッド光合成膜デバイスの</a:t>
            </a:r>
            <a:r>
              <a:rPr lang="ja-JP" altLang="en-US" sz="1100" dirty="0" smtClean="0">
                <a:solidFill>
                  <a:prstClr val="black"/>
                </a:solidFill>
                <a:latin typeface="Meiryo UI" panose="020B0604030504040204" pitchFamily="50" charset="-128"/>
                <a:ea typeface="Meiryo UI" panose="020B0604030504040204" pitchFamily="50" charset="-128"/>
              </a:rPr>
              <a:t>完成（</a:t>
            </a:r>
            <a:r>
              <a:rPr lang="en-US" altLang="ja-JP" sz="1100" dirty="0" smtClean="0">
                <a:solidFill>
                  <a:prstClr val="black"/>
                </a:solidFill>
                <a:latin typeface="Meiryo UI" panose="020B0604030504040204" pitchFamily="50" charset="-128"/>
                <a:ea typeface="Meiryo UI" panose="020B0604030504040204" pitchFamily="50" charset="-128"/>
              </a:rPr>
              <a:t>2016</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Ø"/>
            </a:pPr>
            <a:r>
              <a:rPr lang="ja-JP" altLang="en-US" sz="1100" dirty="0">
                <a:solidFill>
                  <a:prstClr val="black"/>
                </a:solidFill>
                <a:latin typeface="Meiryo UI" panose="020B0604030504040204" pitchFamily="50" charset="-128"/>
                <a:ea typeface="Meiryo UI" panose="020B0604030504040204" pitchFamily="50" charset="-128"/>
              </a:rPr>
              <a:t>ハイブリッド光合成モジュールの</a:t>
            </a:r>
            <a:r>
              <a:rPr lang="ja-JP" altLang="en-US" sz="1100" dirty="0" smtClean="0">
                <a:solidFill>
                  <a:prstClr val="black"/>
                </a:solidFill>
                <a:latin typeface="Meiryo UI" panose="020B0604030504040204" pitchFamily="50" charset="-128"/>
                <a:ea typeface="Meiryo UI" panose="020B0604030504040204" pitchFamily="50" charset="-128"/>
              </a:rPr>
              <a:t>完成（</a:t>
            </a:r>
            <a:r>
              <a:rPr lang="en-US" altLang="ja-JP" sz="1100" dirty="0" smtClean="0">
                <a:solidFill>
                  <a:prstClr val="black"/>
                </a:solidFill>
                <a:latin typeface="Meiryo UI" panose="020B0604030504040204" pitchFamily="50" charset="-128"/>
                <a:ea typeface="Meiryo UI" panose="020B0604030504040204" pitchFamily="50" charset="-128"/>
              </a:rPr>
              <a:t>2019</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Ø"/>
            </a:pPr>
            <a:r>
              <a:rPr lang="ja-JP" altLang="en-US" sz="1100" dirty="0">
                <a:solidFill>
                  <a:prstClr val="black"/>
                </a:solidFill>
                <a:latin typeface="Meiryo UI" panose="020B0604030504040204" pitchFamily="50" charset="-128"/>
                <a:ea typeface="Meiryo UI" panose="020B0604030504040204" pitchFamily="50" charset="-128"/>
              </a:rPr>
              <a:t>試験生産・実証プラントの</a:t>
            </a:r>
            <a:r>
              <a:rPr lang="ja-JP" altLang="en-US" sz="1100" dirty="0" smtClean="0">
                <a:solidFill>
                  <a:prstClr val="black"/>
                </a:solidFill>
                <a:latin typeface="Meiryo UI" panose="020B0604030504040204" pitchFamily="50" charset="-128"/>
                <a:ea typeface="Meiryo UI" panose="020B0604030504040204" pitchFamily="50" charset="-128"/>
              </a:rPr>
              <a:t>作成（</a:t>
            </a:r>
            <a:r>
              <a:rPr lang="en-US" altLang="ja-JP" sz="1100" dirty="0" smtClean="0">
                <a:solidFill>
                  <a:prstClr val="black"/>
                </a:solidFill>
                <a:latin typeface="Meiryo UI" panose="020B0604030504040204" pitchFamily="50" charset="-128"/>
                <a:ea typeface="Meiryo UI" panose="020B0604030504040204" pitchFamily="50" charset="-128"/>
              </a:rPr>
              <a:t>2025</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a:solidFill>
                <a:prstClr val="black"/>
              </a:solidFill>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Ø"/>
            </a:pPr>
            <a:r>
              <a:rPr lang="ja-JP" altLang="en-US" sz="1100" dirty="0">
                <a:solidFill>
                  <a:prstClr val="black"/>
                </a:solidFill>
                <a:latin typeface="Meiryo UI" panose="020B0604030504040204" pitchFamily="50" charset="-128"/>
                <a:ea typeface="Meiryo UI" panose="020B0604030504040204" pitchFamily="50" charset="-128"/>
              </a:rPr>
              <a:t>商業</a:t>
            </a:r>
            <a:r>
              <a:rPr lang="ja-JP" altLang="en-US" sz="1100" dirty="0" smtClean="0">
                <a:solidFill>
                  <a:prstClr val="black"/>
                </a:solidFill>
                <a:latin typeface="Meiryo UI" panose="020B0604030504040204" pitchFamily="50" charset="-128"/>
                <a:ea typeface="Meiryo UI" panose="020B0604030504040204" pitchFamily="50" charset="-128"/>
              </a:rPr>
              <a:t>生産</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産業化</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rPr>
              <a:t>2030</a:t>
            </a:r>
            <a:r>
              <a:rPr lang="ja-JP" altLang="en-US" sz="1050" dirty="0" smtClean="0">
                <a:solidFill>
                  <a:prstClr val="black"/>
                </a:solidFill>
                <a:latin typeface="Meiryo UI" panose="020B0604030504040204" pitchFamily="50" charset="-128"/>
                <a:ea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843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88480" y="61688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23528" y="91418"/>
            <a:ext cx="4396789" cy="461665"/>
          </a:xfrm>
          <a:prstGeom prst="rect">
            <a:avLst/>
          </a:prstGeom>
        </p:spPr>
        <p:txBody>
          <a:bodyPr wrap="square">
            <a:spAutoFit/>
          </a:bodyPr>
          <a:lstStyle/>
          <a:p>
            <a:pPr lvl="0"/>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Ｄ）データマネジメント</a:t>
            </a:r>
          </a:p>
        </p:txBody>
      </p:sp>
      <p:sp>
        <p:nvSpPr>
          <p:cNvPr id="11" name="正方形/長方形 10"/>
          <p:cNvSpPr/>
          <p:nvPr/>
        </p:nvSpPr>
        <p:spPr>
          <a:xfrm>
            <a:off x="867889" y="764704"/>
            <a:ext cx="7448527" cy="5982013"/>
          </a:xfrm>
          <a:prstGeom prst="rect">
            <a:avLst/>
          </a:prstGeom>
        </p:spPr>
        <p:txBody>
          <a:bodyPr wrap="square" lIns="36000" tIns="36000" rIns="36000" bIns="3600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データサイエンス活用による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産業構造の大転換</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が始まりつつある。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ビッグデータ解析</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（モノのインターネット）の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進化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スマートシティの取り組み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すでに先進大学や、感度の高い大学は情報系に集中投資し始めている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一方、両大学の情報領域の研究者は府大で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名、市大では約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名にとどまり、全学的な教育体制の確立や情報領域内の分野多様性の観点から不足している</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情報系領域は「基礎」</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「応用」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「実践」の三層構造となっているが、新大学では基礎（阪大等）と実践（企業研究所）をつなぐ応用分野の研究・教育体制を強化していくべき。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具体的な目標は</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①研究分野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パブリックヘルス／スマートエイジング、スマートシティ、バイオエンジニアリングそれぞれの領域を、データを用いてけん引する。新大学では公立大学であることの強みを最大化し、政策シンクタンク・産業への貢献を目指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②教育分野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リテラシーとしての情報教育を徹底する。また、理系学生に対して応用統計学、コンピュータサイエンスの技能を持たせ、情報系人材を大量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養成</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企業ニーズに応えるとともに、産業構造の転換に対応する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技術インキュベーション</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13" name="角丸四角形 12"/>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45</a:t>
            </a:fld>
            <a:endParaRPr kumimoji="1" lang="ja-JP" altLang="en-US"/>
          </a:p>
        </p:txBody>
      </p:sp>
    </p:spTree>
    <p:extLst>
      <p:ext uri="{BB962C8B-B14F-4D97-AF65-F5344CB8AC3E}">
        <p14:creationId xmlns:p14="http://schemas.microsoft.com/office/powerpoint/2010/main" val="3874470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直線コネクタ 65"/>
          <p:cNvCxnSpPr/>
          <p:nvPr/>
        </p:nvCxnSpPr>
        <p:spPr>
          <a:xfrm>
            <a:off x="323528" y="3147994"/>
            <a:ext cx="38913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23528" y="4372130"/>
            <a:ext cx="38913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316917" y="5596266"/>
            <a:ext cx="38913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スライド番号プレースホルダ 3"/>
          <p:cNvSpPr>
            <a:spLocks noGrp="1"/>
          </p:cNvSpPr>
          <p:nvPr>
            <p:ph type="sldNum" sz="quarter" idx="12"/>
          </p:nvPr>
        </p:nvSpPr>
        <p:spPr>
          <a:xfrm>
            <a:off x="6948264" y="6482962"/>
            <a:ext cx="2133600" cy="365125"/>
          </a:xfrm>
        </p:spPr>
        <p:txBody>
          <a:bodyPr/>
          <a:lstStyle/>
          <a:p>
            <a:fld id="{2788D170-ED78-4CD6-9DF7-18AA74CDFCD5}" type="slidenum">
              <a:rPr kumimoji="1" lang="ja-JP" altLang="en-US" smtClean="0"/>
              <a:pPr/>
              <a:t>46</a:t>
            </a:fld>
            <a:endParaRPr kumimoji="1" lang="ja-JP" altLang="en-US" dirty="0"/>
          </a:p>
        </p:txBody>
      </p:sp>
      <p:sp>
        <p:nvSpPr>
          <p:cNvPr id="40" name="正方形/長方形 39"/>
          <p:cNvSpPr/>
          <p:nvPr/>
        </p:nvSpPr>
        <p:spPr>
          <a:xfrm>
            <a:off x="2414640" y="2090880"/>
            <a:ext cx="1800200" cy="472813"/>
          </a:xfrm>
          <a:prstGeom prst="rect">
            <a:avLst/>
          </a:prstGeom>
        </p:spPr>
        <p:txBody>
          <a:bodyPr wrap="square" lIns="36000" tIns="36000" rIns="36000" bIns="3600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情報処理の高速化と</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に至る深層学習の加速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414640" y="3290226"/>
            <a:ext cx="1917747" cy="872922"/>
          </a:xfrm>
          <a:prstGeom prst="rect">
            <a:avLst/>
          </a:prstGeom>
        </p:spPr>
        <p:txBody>
          <a:bodyPr wrap="square" lIns="36000" tIns="36000" rIns="36000" bIns="3600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小型化・高性能化により多様なデータ収集・デバイス間の情報交換・相互制御を行う</a:t>
            </a:r>
            <a:r>
              <a:rPr lang="en-US" altLang="ja-JP" sz="1300" dirty="0" err="1"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2414640" y="4559337"/>
            <a:ext cx="1728192" cy="472813"/>
          </a:xfrm>
          <a:prstGeom prst="rect">
            <a:avLst/>
          </a:prstGeom>
        </p:spPr>
        <p:txBody>
          <a:bodyPr wrap="square" lIns="36000" tIns="36000" rIns="36000" bIns="3600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ビッグデータ保管・検索・共有・解析が加速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414640" y="5695414"/>
            <a:ext cx="1917747" cy="672867"/>
          </a:xfrm>
          <a:prstGeom prst="rect">
            <a:avLst/>
          </a:prstGeom>
        </p:spPr>
        <p:txBody>
          <a:bodyPr wrap="square" lIns="36000" tIns="36000" rIns="36000" bIns="3600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データアナリシスによる必要な意味合いの抽出、多業種への応用の普及</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4653723" y="2859962"/>
            <a:ext cx="1725492" cy="2873470"/>
          </a:xfrm>
          <a:prstGeom prst="rect">
            <a:avLst/>
          </a:prstGeom>
        </p:spPr>
        <p:txBody>
          <a:bodyPr wrap="square" lIns="36000" tIns="36000" rIns="36000" bIns="36000">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処理を問わず、ＩＴ／データ活用は大前提</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データマネジメント</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のモデルが必須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（ネットワーク、データ</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ベース、解析）</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意味</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あるデータの価値増大</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セキュリティ</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への不安増大</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6631440" y="2859962"/>
            <a:ext cx="2189032" cy="1273032"/>
          </a:xfrm>
          <a:prstGeom prst="rect">
            <a:avLst/>
          </a:prstGeom>
        </p:spPr>
        <p:txBody>
          <a:bodyPr wrap="square" lIns="36000" tIns="36000" rIns="36000" bIns="3600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800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万人分の豊富な</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行政</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データ</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は豊かな資産</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　都市統計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　レセプト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　健康診断</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　学力テスト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6631440" y="4208836"/>
            <a:ext cx="2189032" cy="672867"/>
          </a:xfrm>
          <a:prstGeom prst="rect">
            <a:avLst/>
          </a:prstGeom>
        </p:spPr>
        <p:txBody>
          <a:bodyPr wrap="square" lIns="36000" tIns="36000" rIns="36000" bIns="3600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②データは都市問題の解決の他</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企業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の商品・サービス開発に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も</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活用</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可能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6612831" y="5030437"/>
            <a:ext cx="2189032" cy="1072977"/>
          </a:xfrm>
          <a:prstGeom prst="rect">
            <a:avLst/>
          </a:prstGeom>
        </p:spPr>
        <p:txBody>
          <a:bodyPr wrap="square" lIns="36000" tIns="36000" rIns="36000" bIns="3600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③事例として世界各都市が</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デー</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タ</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活用したサービスを開始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例）スマートパーキング、</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健康戦略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2379821" y="796642"/>
            <a:ext cx="4568443" cy="400110"/>
          </a:xfrm>
          <a:prstGeom prst="rect">
            <a:avLst/>
          </a:prstGeom>
        </p:spPr>
        <p:txBody>
          <a:bodyPr wrap="square">
            <a:spAutoFit/>
          </a:bodyPr>
          <a:lstStyle/>
          <a:p>
            <a:pPr lvl="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データマネジメント</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の社会的重要性の高まり</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a:off x="331776" y="1922117"/>
            <a:ext cx="19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6917" y="1421750"/>
            <a:ext cx="1872208" cy="492443"/>
          </a:xfrm>
          <a:prstGeom prst="rect">
            <a:avLst/>
          </a:prstGeom>
          <a:noFill/>
        </p:spPr>
        <p:txBody>
          <a:bodyPr wrap="square" rtlCol="0">
            <a:spAutoFit/>
          </a:bodyPr>
          <a:lstStyle/>
          <a:p>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データに関する</a:t>
            </a:r>
            <a:endParaRPr kumimoji="1"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300" b="1"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要素の相乗効果</a:t>
            </a:r>
          </a:p>
        </p:txBody>
      </p:sp>
      <p:cxnSp>
        <p:nvCxnSpPr>
          <p:cNvPr id="32" name="直線コネクタ 31"/>
          <p:cNvCxnSpPr/>
          <p:nvPr/>
        </p:nvCxnSpPr>
        <p:spPr>
          <a:xfrm>
            <a:off x="4671757" y="1922117"/>
            <a:ext cx="17672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574156" y="1624444"/>
            <a:ext cx="2427276" cy="292388"/>
          </a:xfrm>
          <a:prstGeom prst="rect">
            <a:avLst/>
          </a:prstGeom>
          <a:noFill/>
        </p:spPr>
        <p:txBody>
          <a:bodyPr wrap="square" rtlCol="0">
            <a:spAutoFit/>
          </a:bodyPr>
          <a:lstStyle/>
          <a:p>
            <a:r>
              <a:rPr kumimoji="1" lang="ja-JP" altLang="en-US" sz="1300" b="1" dirty="0">
                <a:latin typeface="Meiryo UI" panose="020B0604030504040204" pitchFamily="50" charset="-128"/>
                <a:ea typeface="Meiryo UI" panose="020B0604030504040204" pitchFamily="50" charset="-128"/>
                <a:cs typeface="Meiryo UI" panose="020B0604030504040204" pitchFamily="50" charset="-128"/>
              </a:rPr>
              <a:t>府市／新</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大学</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おける意味合い</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2469958" y="1601528"/>
            <a:ext cx="1368152" cy="292388"/>
          </a:xfrm>
          <a:prstGeom prst="rect">
            <a:avLst/>
          </a:prstGeom>
          <a:noFill/>
        </p:spPr>
        <p:txBody>
          <a:bodyPr wrap="square" rtlCol="0">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0" name="直線コネクタ 49"/>
          <p:cNvCxnSpPr/>
          <p:nvPr/>
        </p:nvCxnSpPr>
        <p:spPr>
          <a:xfrm>
            <a:off x="6631440" y="1922117"/>
            <a:ext cx="23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4687880" y="1624444"/>
            <a:ext cx="1204360" cy="292388"/>
          </a:xfrm>
          <a:prstGeom prst="rect">
            <a:avLst/>
          </a:prstGeom>
          <a:noFill/>
        </p:spPr>
        <p:txBody>
          <a:bodyPr wrap="square" rtlCol="0">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意味合い</a:t>
            </a:r>
            <a:endParaRPr kumimoji="1"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p:nvPr/>
        </p:nvCxnSpPr>
        <p:spPr>
          <a:xfrm>
            <a:off x="2469480" y="1922117"/>
            <a:ext cx="181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二等辺三角形 53"/>
          <p:cNvSpPr/>
          <p:nvPr/>
        </p:nvSpPr>
        <p:spPr>
          <a:xfrm rot="5400000">
            <a:off x="3573830" y="4169858"/>
            <a:ext cx="1821676" cy="221968"/>
          </a:xfrm>
          <a:prstGeom prst="triangle">
            <a:avLst>
              <a:gd name="adj" fmla="val 50677"/>
            </a:avLst>
          </a:prstGeom>
          <a:solidFill>
            <a:schemeClr val="bg1">
              <a:lumMod val="7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300"/>
          </a:p>
        </p:txBody>
      </p:sp>
      <p:cxnSp>
        <p:nvCxnSpPr>
          <p:cNvPr id="56" name="直線コネクタ 55"/>
          <p:cNvCxnSpPr/>
          <p:nvPr/>
        </p:nvCxnSpPr>
        <p:spPr>
          <a:xfrm>
            <a:off x="2322520" y="1196752"/>
            <a:ext cx="44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308249" y="2060275"/>
            <a:ext cx="1924350" cy="9589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１）コンピューティング</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機能の飛躍的増大</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323528" y="3261991"/>
            <a:ext cx="1924350" cy="9685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２）センサーの発達</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08249" y="4495797"/>
            <a:ext cx="1924350" cy="980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）データの増大</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316917" y="5688514"/>
            <a:ext cx="1924350" cy="9808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）データサイエンス</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発展</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楕円 57"/>
          <p:cNvSpPr/>
          <p:nvPr/>
        </p:nvSpPr>
        <p:spPr>
          <a:xfrm>
            <a:off x="1139145" y="2981748"/>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endParaRPr kumimoji="1" lang="ja-JP" altLang="en-US" sz="1300" b="1" dirty="0">
              <a:solidFill>
                <a:schemeClr val="bg1"/>
              </a:solidFill>
              <a:latin typeface="Meiryo UI" panose="020B0604030504040204" pitchFamily="50" charset="-128"/>
              <a:ea typeface="Meiryo UI" panose="020B0604030504040204" pitchFamily="50" charset="-128"/>
            </a:endParaRPr>
          </a:p>
        </p:txBody>
      </p:sp>
      <p:sp>
        <p:nvSpPr>
          <p:cNvPr id="60" name="楕円 59"/>
          <p:cNvSpPr/>
          <p:nvPr/>
        </p:nvSpPr>
        <p:spPr>
          <a:xfrm>
            <a:off x="1139145" y="4227028"/>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endParaRPr kumimoji="1" lang="ja-JP" altLang="en-US" sz="1300" b="1" dirty="0">
              <a:solidFill>
                <a:schemeClr val="bg1"/>
              </a:solidFill>
              <a:latin typeface="Meiryo UI" panose="020B0604030504040204" pitchFamily="50" charset="-128"/>
              <a:ea typeface="Meiryo UI" panose="020B0604030504040204" pitchFamily="50" charset="-128"/>
            </a:endParaRPr>
          </a:p>
        </p:txBody>
      </p:sp>
      <p:sp>
        <p:nvSpPr>
          <p:cNvPr id="61" name="楕円 60"/>
          <p:cNvSpPr/>
          <p:nvPr/>
        </p:nvSpPr>
        <p:spPr>
          <a:xfrm>
            <a:off x="1139145" y="5432744"/>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b="1" dirty="0">
                <a:solidFill>
                  <a:schemeClr val="bg1"/>
                </a:solidFill>
                <a:latin typeface="Meiryo UI" panose="020B0604030504040204" pitchFamily="50" charset="-128"/>
                <a:ea typeface="Meiryo UI" panose="020B0604030504040204" pitchFamily="50" charset="-128"/>
              </a:rPr>
              <a:t>×</a:t>
            </a:r>
            <a:endParaRPr kumimoji="1" lang="ja-JP" altLang="en-US" sz="1300" b="1" dirty="0">
              <a:solidFill>
                <a:schemeClr val="bg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36" name="角丸四角形 35"/>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2482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141537069"/>
              </p:ext>
            </p:extLst>
          </p:nvPr>
        </p:nvGraphicFramePr>
        <p:xfrm>
          <a:off x="1475656" y="2939692"/>
          <a:ext cx="6336703" cy="3600400"/>
        </p:xfrm>
        <a:graphic>
          <a:graphicData uri="http://schemas.openxmlformats.org/drawingml/2006/table">
            <a:tbl>
              <a:tblPr firstRow="1" bandRow="1">
                <a:tableStyleId>{5940675A-B579-460E-94D1-54222C63F5DA}</a:tableStyleId>
              </a:tblPr>
              <a:tblGrid>
                <a:gridCol w="3312367"/>
                <a:gridCol w="3024336"/>
              </a:tblGrid>
              <a:tr h="1800200">
                <a:tc>
                  <a:txBody>
                    <a:bodyPr/>
                    <a:lstStyle/>
                    <a:p>
                      <a:endParaRPr kumimoji="1" lang="ja-JP" altLang="en-US" dirty="0"/>
                    </a:p>
                  </a:txBody>
                  <a:tcPr/>
                </a:tc>
                <a:tc>
                  <a:txBody>
                    <a:bodyPr/>
                    <a:lstStyle/>
                    <a:p>
                      <a:endParaRPr kumimoji="1" lang="ja-JP" altLang="en-US" dirty="0"/>
                    </a:p>
                  </a:txBody>
                  <a:tcPr/>
                </a:tc>
              </a:tr>
              <a:tr h="1800200">
                <a:tc>
                  <a:txBody>
                    <a:bodyPr/>
                    <a:lstStyle/>
                    <a:p>
                      <a:endParaRPr kumimoji="1" lang="ja-JP" altLang="en-US" dirty="0"/>
                    </a:p>
                  </a:txBody>
                  <a:tcPr/>
                </a:tc>
                <a:tc>
                  <a:txBody>
                    <a:bodyPr/>
                    <a:lstStyle/>
                    <a:p>
                      <a:endParaRPr kumimoji="1" lang="ja-JP" altLang="en-US" dirty="0"/>
                    </a:p>
                  </a:txBody>
                  <a:tcPr/>
                </a:tc>
              </a:tr>
            </a:tbl>
          </a:graphicData>
        </a:graphic>
      </p:graphicFrame>
      <p:sp>
        <p:nvSpPr>
          <p:cNvPr id="112" name="角丸四角形 111"/>
          <p:cNvSpPr/>
          <p:nvPr/>
        </p:nvSpPr>
        <p:spPr>
          <a:xfrm>
            <a:off x="1728824" y="4899222"/>
            <a:ext cx="5916568" cy="1512000"/>
          </a:xfrm>
          <a:prstGeom prst="roundRect">
            <a:avLst>
              <a:gd name="adj" fmla="val 10216"/>
            </a:avLst>
          </a:prstGeom>
          <a:solidFill>
            <a:schemeClr val="accent3">
              <a:lumMod val="60000"/>
              <a:lumOff val="40000"/>
              <a:alpha val="60000"/>
            </a:schemeClr>
          </a:solidFill>
          <a:ln w="12700">
            <a:solidFill>
              <a:schemeClr val="accent3"/>
            </a:solidFill>
          </a:ln>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角丸四角形 108"/>
          <p:cNvSpPr/>
          <p:nvPr/>
        </p:nvSpPr>
        <p:spPr>
          <a:xfrm>
            <a:off x="1964662" y="3133110"/>
            <a:ext cx="2636362" cy="3348000"/>
          </a:xfrm>
          <a:prstGeom prst="roundRect">
            <a:avLst>
              <a:gd name="adj" fmla="val 10216"/>
            </a:avLst>
          </a:prstGeom>
          <a:solidFill>
            <a:schemeClr val="accent6">
              <a:lumMod val="20000"/>
              <a:lumOff val="80000"/>
              <a:alpha val="60000"/>
            </a:schemeClr>
          </a:solidFill>
          <a:ln w="12700">
            <a:solidFill>
              <a:schemeClr val="accent2">
                <a:lumMod val="60000"/>
                <a:lumOff val="40000"/>
              </a:schemeClr>
            </a:solidFill>
          </a:ln>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624860" y="6565194"/>
            <a:ext cx="6331516" cy="261610"/>
          </a:xfrm>
          <a:prstGeom prst="rect">
            <a:avLst/>
          </a:prstGeom>
        </p:spPr>
        <p:txBody>
          <a:bodyPr wrap="square">
            <a:spAutoFit/>
          </a:bodyPr>
          <a:lstStyle/>
          <a:p>
            <a:r>
              <a:rPr lang="zh-TW" altLang="en-US" sz="1050" dirty="0" smtClean="0">
                <a:latin typeface="ＭＳ Ｐゴシック" panose="020B0600070205080204" pitchFamily="50" charset="-128"/>
                <a:ea typeface="ＭＳ Ｐゴシック" panose="020B0600070205080204" pitchFamily="50" charset="-128"/>
              </a:rPr>
              <a:t>千葉市総務局情報経営部</a:t>
            </a:r>
            <a:r>
              <a:rPr lang="ja-JP" altLang="en-US" sz="1050" dirty="0" smtClean="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a:t>
            </a:r>
            <a:r>
              <a:rPr lang="ja-JP" altLang="en-US" sz="1050" dirty="0" smtClean="0">
                <a:latin typeface="ＭＳ Ｐゴシック" panose="020B0600070205080204" pitchFamily="50" charset="-128"/>
                <a:ea typeface="ＭＳ Ｐゴシック" panose="020B0600070205080204" pitchFamily="50" charset="-128"/>
              </a:rPr>
              <a:t>千葉市が取り組む ビッグデータ</a:t>
            </a:r>
            <a:r>
              <a:rPr lang="en-US" altLang="ja-JP" sz="1050" dirty="0" smtClean="0">
                <a:latin typeface="ＭＳ Ｐゴシック" panose="020B0600070205080204" pitchFamily="50" charset="-128"/>
                <a:ea typeface="ＭＳ Ｐゴシック" panose="020B0600070205080204" pitchFamily="50" charset="-128"/>
              </a:rPr>
              <a:t>/</a:t>
            </a:r>
            <a:r>
              <a:rPr lang="ja-JP" altLang="en-US" sz="1050" dirty="0" smtClean="0">
                <a:latin typeface="ＭＳ Ｐゴシック" panose="020B0600070205080204" pitchFamily="50" charset="-128"/>
                <a:ea typeface="ＭＳ Ｐゴシック" panose="020B0600070205080204" pitchFamily="50" charset="-128"/>
              </a:rPr>
              <a:t>オープンデータ施策群</a:t>
            </a:r>
            <a:r>
              <a:rPr lang="en-US" altLang="ja-JP" sz="1050" dirty="0" smtClean="0">
                <a:latin typeface="ＭＳ Ｐゴシック" panose="020B0600070205080204" pitchFamily="50" charset="-128"/>
                <a:ea typeface="ＭＳ Ｐゴシック" panose="020B0600070205080204" pitchFamily="50" charset="-128"/>
              </a:rPr>
              <a:t>』</a:t>
            </a:r>
            <a:r>
              <a:rPr lang="ja-JP" altLang="en-US" sz="1050" dirty="0" smtClean="0">
                <a:latin typeface="ＭＳ Ｐゴシック" panose="020B0600070205080204" pitchFamily="50" charset="-128"/>
                <a:ea typeface="ＭＳ Ｐゴシック" panose="020B0600070205080204" pitchFamily="50" charset="-128"/>
              </a:rPr>
              <a:t>を加工 </a:t>
            </a:r>
            <a:endParaRPr lang="ja-JP" altLang="en-US" sz="1050" dirty="0">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3186652" y="230844"/>
            <a:ext cx="2651688"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パブリックデータの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活用例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flipV="1">
            <a:off x="2771800" y="650492"/>
            <a:ext cx="34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51520" y="764704"/>
            <a:ext cx="8714320" cy="738664"/>
          </a:xfrm>
          <a:prstGeom prst="rect">
            <a:avLst/>
          </a:prstGeom>
        </p:spPr>
        <p:txBody>
          <a:bodyPr wrap="square">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自治体の保有データ（パブリックデータ）は、オープンデータと個人情報を含むパーソナルデータに分類できる。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パーソナル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データ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、「インターネット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における新しい石油であり、デジタル世界における新たな通貨である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」（世界経済フォーラム）といわれるなど、分析・活用により、新たな利便性の高いサービスを生む可能性が高い。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p:cNvGrpSpPr/>
          <p:nvPr/>
        </p:nvGrpSpPr>
        <p:grpSpPr>
          <a:xfrm>
            <a:off x="2180890" y="3328612"/>
            <a:ext cx="950950" cy="246221"/>
            <a:chOff x="1845427" y="2800830"/>
            <a:chExt cx="950950" cy="246221"/>
          </a:xfrm>
        </p:grpSpPr>
        <p:sp>
          <p:nvSpPr>
            <p:cNvPr id="5" name="フローチャート : 磁気ディスク 4"/>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957686" y="2800830"/>
              <a:ext cx="838691"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サービス情報</a:t>
              </a:r>
            </a:p>
          </p:txBody>
        </p:sp>
      </p:grpSp>
      <p:sp>
        <p:nvSpPr>
          <p:cNvPr id="7" name="テキスト ボックス 6"/>
          <p:cNvSpPr txBox="1"/>
          <p:nvPr/>
        </p:nvSpPr>
        <p:spPr>
          <a:xfrm>
            <a:off x="1291861" y="1585717"/>
            <a:ext cx="6793848" cy="646331"/>
          </a:xfrm>
          <a:prstGeom prst="rect">
            <a:avLst/>
          </a:prstGeom>
          <a:solidFill>
            <a:schemeClr val="bg1"/>
          </a:solidFill>
          <a:ln>
            <a:solidFill>
              <a:schemeClr val="bg1">
                <a:lumMod val="75000"/>
              </a:schemeClr>
            </a:solidFill>
          </a:ln>
        </p:spPr>
        <p:txBody>
          <a:bodyPr wrap="none" rtlCol="0">
            <a:spAutoFit/>
          </a:bodyPr>
          <a:lstStyle/>
          <a:p>
            <a:r>
              <a:rPr lang="en-US" altLang="ja-JP" sz="1200" dirty="0" smtClean="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オープン</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スモール</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法人に関わる情報、各種位置情報、公共サービス・施設情報　等</a:t>
            </a:r>
            <a:endParaRPr lang="en-US" altLang="ja-JP" sz="12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オープン</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ビッグ</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環境系測定データ、情報の統計化されたもの、既存のアナログアーカイブ（図書館）等</a:t>
            </a:r>
            <a:endParaRPr kumimoji="1" lang="en-US" altLang="ja-JP" sz="1200" dirty="0" smtClean="0">
              <a:latin typeface="Meiryo UI" panose="020B0604030504040204" pitchFamily="50" charset="-128"/>
              <a:ea typeface="Meiryo UI" panose="020B0604030504040204" pitchFamily="50" charset="-128"/>
            </a:endParaRPr>
          </a:p>
          <a:p>
            <a:r>
              <a:rPr lang="en-US" altLang="ja-JP"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C</a:t>
            </a: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en-US" altLang="ja-JP"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クローズド</a:t>
            </a:r>
            <a:r>
              <a:rPr lang="en-US" altLang="ja-JP"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ビッグ</a:t>
            </a:r>
            <a:r>
              <a:rPr lang="en-US" altLang="ja-JP"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医療、福祉、税、教育など個人情報（機微の情報）が中心</a:t>
            </a:r>
            <a:endParaRPr lang="en-US" altLang="ja-JP" sz="12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 name="フローチャート : 論理和 7"/>
          <p:cNvSpPr>
            <a:spLocks noChangeAspect="1"/>
          </p:cNvSpPr>
          <p:nvPr/>
        </p:nvSpPr>
        <p:spPr>
          <a:xfrm>
            <a:off x="4208496" y="4149080"/>
            <a:ext cx="1152000" cy="1152000"/>
          </a:xfrm>
          <a:prstGeom prst="flowChartOr">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347198" y="4200659"/>
            <a:ext cx="431528" cy="523220"/>
          </a:xfrm>
          <a:prstGeom prst="rect">
            <a:avLst/>
          </a:prstGeom>
          <a:noFill/>
        </p:spPr>
        <p:txBody>
          <a:bodyPr wrap="none" rtlCol="0">
            <a:spAutoFit/>
          </a:bodyPr>
          <a:lstStyle/>
          <a:p>
            <a:r>
              <a:rPr kumimoji="1" lang="en-US" altLang="ja-JP" sz="2800" b="1" dirty="0" smtClean="0">
                <a:latin typeface="HGP創英角ﾎﾟｯﾌﾟ体" panose="040B0A00000000000000" pitchFamily="50" charset="-128"/>
                <a:ea typeface="HGP創英角ﾎﾟｯﾌﾟ体" panose="040B0A00000000000000" pitchFamily="50" charset="-128"/>
              </a:rPr>
              <a:t>A</a:t>
            </a:r>
            <a:endParaRPr kumimoji="1" lang="ja-JP" altLang="en-US" sz="2800" b="1" dirty="0" smtClean="0">
              <a:latin typeface="HGP創英角ﾎﾟｯﾌﾟ体" panose="040B0A00000000000000" pitchFamily="50" charset="-128"/>
              <a:ea typeface="HGP創英角ﾎﾟｯﾌﾟ体" panose="040B0A00000000000000" pitchFamily="50" charset="-128"/>
            </a:endParaRPr>
          </a:p>
        </p:txBody>
      </p:sp>
      <p:sp>
        <p:nvSpPr>
          <p:cNvPr id="16" name="テキスト ボックス 15"/>
          <p:cNvSpPr txBox="1"/>
          <p:nvPr/>
        </p:nvSpPr>
        <p:spPr>
          <a:xfrm>
            <a:off x="4368684" y="4676484"/>
            <a:ext cx="413896" cy="523220"/>
          </a:xfrm>
          <a:prstGeom prst="rect">
            <a:avLst/>
          </a:prstGeom>
          <a:noFill/>
        </p:spPr>
        <p:txBody>
          <a:bodyPr wrap="none" rtlCol="0">
            <a:spAutoFit/>
          </a:bodyPr>
          <a:lstStyle/>
          <a:p>
            <a:r>
              <a:rPr lang="en-US" altLang="ja-JP" sz="2800" b="1" dirty="0">
                <a:latin typeface="HGP創英角ﾎﾟｯﾌﾟ体" panose="040B0A00000000000000" pitchFamily="50" charset="-128"/>
                <a:ea typeface="HGP創英角ﾎﾟｯﾌﾟ体" panose="040B0A00000000000000" pitchFamily="50" charset="-128"/>
              </a:rPr>
              <a:t>B</a:t>
            </a:r>
            <a:endParaRPr kumimoji="1" lang="ja-JP" altLang="en-US" sz="2800" b="1" dirty="0" smtClean="0">
              <a:latin typeface="HGP創英角ﾎﾟｯﾌﾟ体" panose="040B0A00000000000000" pitchFamily="50" charset="-128"/>
              <a:ea typeface="HGP創英角ﾎﾟｯﾌﾟ体" panose="040B0A00000000000000" pitchFamily="50" charset="-128"/>
            </a:endParaRPr>
          </a:p>
        </p:txBody>
      </p:sp>
      <p:sp>
        <p:nvSpPr>
          <p:cNvPr id="17" name="テキスト ボックス 16"/>
          <p:cNvSpPr txBox="1"/>
          <p:nvPr/>
        </p:nvSpPr>
        <p:spPr>
          <a:xfrm>
            <a:off x="4828740" y="4695584"/>
            <a:ext cx="412292" cy="523220"/>
          </a:xfrm>
          <a:prstGeom prst="rect">
            <a:avLst/>
          </a:prstGeom>
          <a:noFill/>
        </p:spPr>
        <p:txBody>
          <a:bodyPr wrap="none" rtlCol="0">
            <a:spAutoFit/>
          </a:bodyPr>
          <a:lstStyle/>
          <a:p>
            <a:r>
              <a:rPr lang="en-US" altLang="ja-JP" sz="2800" b="1" dirty="0">
                <a:latin typeface="HGP創英角ﾎﾟｯﾌﾟ体" panose="040B0A00000000000000" pitchFamily="50" charset="-128"/>
                <a:ea typeface="HGP創英角ﾎﾟｯﾌﾟ体" panose="040B0A00000000000000" pitchFamily="50" charset="-128"/>
              </a:rPr>
              <a:t>C</a:t>
            </a:r>
            <a:endParaRPr kumimoji="1" lang="ja-JP" altLang="en-US" sz="2800" b="1" dirty="0" smtClean="0">
              <a:latin typeface="HGP創英角ﾎﾟｯﾌﾟ体" panose="040B0A00000000000000" pitchFamily="50" charset="-128"/>
              <a:ea typeface="HGP創英角ﾎﾟｯﾌﾟ体" panose="040B0A00000000000000" pitchFamily="50" charset="-128"/>
            </a:endParaRPr>
          </a:p>
        </p:txBody>
      </p:sp>
      <p:grpSp>
        <p:nvGrpSpPr>
          <p:cNvPr id="19" name="グループ化 18"/>
          <p:cNvGrpSpPr/>
          <p:nvPr/>
        </p:nvGrpSpPr>
        <p:grpSpPr>
          <a:xfrm>
            <a:off x="2036874" y="3572687"/>
            <a:ext cx="874006" cy="246221"/>
            <a:chOff x="1845427" y="2800830"/>
            <a:chExt cx="874006" cy="246221"/>
          </a:xfrm>
        </p:grpSpPr>
        <p:sp>
          <p:nvSpPr>
            <p:cNvPr id="20" name="フローチャート : 磁気ディスク 19"/>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957686" y="2800830"/>
              <a:ext cx="76174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路線・交通</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22" name="グループ化 21"/>
          <p:cNvGrpSpPr/>
          <p:nvPr/>
        </p:nvGrpSpPr>
        <p:grpSpPr>
          <a:xfrm>
            <a:off x="3203848" y="4047948"/>
            <a:ext cx="1130486" cy="246221"/>
            <a:chOff x="1845427" y="2800830"/>
            <a:chExt cx="1130486" cy="246221"/>
          </a:xfrm>
        </p:grpSpPr>
        <p:sp>
          <p:nvSpPr>
            <p:cNvPr id="23" name="フローチャート : 磁気ディスク 22"/>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957686" y="2800830"/>
              <a:ext cx="101822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飲食店開・廃業</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25" name="グループ化 24"/>
          <p:cNvGrpSpPr/>
          <p:nvPr/>
        </p:nvGrpSpPr>
        <p:grpSpPr>
          <a:xfrm>
            <a:off x="4459159" y="6082388"/>
            <a:ext cx="874006" cy="246221"/>
            <a:chOff x="1845427" y="2800830"/>
            <a:chExt cx="874006" cy="246221"/>
          </a:xfrm>
        </p:grpSpPr>
        <p:sp>
          <p:nvSpPr>
            <p:cNvPr id="26" name="フローチャート : 磁気ディスク 25"/>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957686" y="2800830"/>
              <a:ext cx="76174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図書・論文</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28" name="グループ化 27"/>
          <p:cNvGrpSpPr/>
          <p:nvPr/>
        </p:nvGrpSpPr>
        <p:grpSpPr>
          <a:xfrm>
            <a:off x="6108566" y="4983349"/>
            <a:ext cx="874006" cy="246221"/>
            <a:chOff x="1845427" y="2800830"/>
            <a:chExt cx="874006" cy="246221"/>
          </a:xfrm>
        </p:grpSpPr>
        <p:sp>
          <p:nvSpPr>
            <p:cNvPr id="29" name="フローチャート : 磁気ディスク 28"/>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1957686" y="2800830"/>
              <a:ext cx="76174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学習・成績</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31" name="グループ化 30"/>
          <p:cNvGrpSpPr/>
          <p:nvPr/>
        </p:nvGrpSpPr>
        <p:grpSpPr>
          <a:xfrm>
            <a:off x="5357251" y="4983349"/>
            <a:ext cx="553405" cy="246221"/>
            <a:chOff x="1845427" y="2800830"/>
            <a:chExt cx="553405" cy="246221"/>
          </a:xfrm>
        </p:grpSpPr>
        <p:sp>
          <p:nvSpPr>
            <p:cNvPr id="32" name="フローチャート : 磁気ディスク 31"/>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957686" y="2800830"/>
              <a:ext cx="4411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犯罪</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34" name="グループ化 33"/>
          <p:cNvGrpSpPr/>
          <p:nvPr/>
        </p:nvGrpSpPr>
        <p:grpSpPr>
          <a:xfrm>
            <a:off x="6408296" y="5675295"/>
            <a:ext cx="809886" cy="246221"/>
            <a:chOff x="1845427" y="2800830"/>
            <a:chExt cx="809886" cy="246221"/>
          </a:xfrm>
        </p:grpSpPr>
        <p:sp>
          <p:nvSpPr>
            <p:cNvPr id="35" name="フローチャート : 磁気ディスク 34"/>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957686" y="2800830"/>
              <a:ext cx="69762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健康保険</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37" name="グループ化 36"/>
          <p:cNvGrpSpPr/>
          <p:nvPr/>
        </p:nvGrpSpPr>
        <p:grpSpPr>
          <a:xfrm>
            <a:off x="5565364" y="5576224"/>
            <a:ext cx="681646" cy="246221"/>
            <a:chOff x="1845427" y="2800830"/>
            <a:chExt cx="681646" cy="246221"/>
          </a:xfrm>
        </p:grpSpPr>
        <p:sp>
          <p:nvSpPr>
            <p:cNvPr id="38" name="フローチャート : 磁気ディスク 37"/>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957686" y="2800830"/>
              <a:ext cx="56938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薬</a:t>
              </a:r>
              <a:r>
                <a:rPr lang="ja-JP" altLang="en-US" sz="1000" dirty="0">
                  <a:latin typeface="Meiryo UI" panose="020B0604030504040204" pitchFamily="50" charset="-128"/>
                  <a:ea typeface="Meiryo UI" panose="020B0604030504040204" pitchFamily="50" charset="-128"/>
                </a:rPr>
                <a:t>手帳</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40" name="グループ化 39"/>
          <p:cNvGrpSpPr/>
          <p:nvPr/>
        </p:nvGrpSpPr>
        <p:grpSpPr>
          <a:xfrm>
            <a:off x="6129493" y="6082388"/>
            <a:ext cx="553405" cy="246221"/>
            <a:chOff x="1845427" y="2800830"/>
            <a:chExt cx="553405" cy="246221"/>
          </a:xfrm>
        </p:grpSpPr>
        <p:sp>
          <p:nvSpPr>
            <p:cNvPr id="41" name="フローチャート : 磁気ディスク 40"/>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1957686" y="2800830"/>
              <a:ext cx="4411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納税</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43" name="グループ化 42"/>
          <p:cNvGrpSpPr/>
          <p:nvPr/>
        </p:nvGrpSpPr>
        <p:grpSpPr>
          <a:xfrm>
            <a:off x="6741890" y="5285759"/>
            <a:ext cx="874006" cy="246221"/>
            <a:chOff x="1845427" y="2800830"/>
            <a:chExt cx="874006" cy="246221"/>
          </a:xfrm>
        </p:grpSpPr>
        <p:sp>
          <p:nvSpPr>
            <p:cNvPr id="44" name="フローチャート : 磁気ディスク 43"/>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1957686" y="2800830"/>
              <a:ext cx="76174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福祉・介護</a:t>
              </a:r>
            </a:p>
          </p:txBody>
        </p:sp>
      </p:grpSp>
      <p:grpSp>
        <p:nvGrpSpPr>
          <p:cNvPr id="46" name="グループ化 45"/>
          <p:cNvGrpSpPr/>
          <p:nvPr/>
        </p:nvGrpSpPr>
        <p:grpSpPr>
          <a:xfrm>
            <a:off x="6699378" y="6082388"/>
            <a:ext cx="809886" cy="246221"/>
            <a:chOff x="1845427" y="2800830"/>
            <a:chExt cx="809886" cy="246221"/>
          </a:xfrm>
        </p:grpSpPr>
        <p:sp>
          <p:nvSpPr>
            <p:cNvPr id="47" name="フローチャート : 磁気ディスク 46"/>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957686" y="2800830"/>
              <a:ext cx="69762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健康診断</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49" name="グループ化 48"/>
          <p:cNvGrpSpPr/>
          <p:nvPr/>
        </p:nvGrpSpPr>
        <p:grpSpPr>
          <a:xfrm>
            <a:off x="7238954" y="5660547"/>
            <a:ext cx="846755" cy="246221"/>
            <a:chOff x="1845427" y="2800830"/>
            <a:chExt cx="846755" cy="246221"/>
          </a:xfrm>
        </p:grpSpPr>
        <p:sp>
          <p:nvSpPr>
            <p:cNvPr id="50" name="フローチャート : 磁気ディスク 49"/>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1957686" y="2800830"/>
              <a:ext cx="734496"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医療</a:t>
              </a:r>
              <a:r>
                <a:rPr lang="ja-JP" altLang="en-US" sz="1000" dirty="0">
                  <a:latin typeface="Meiryo UI" panose="020B0604030504040204" pitchFamily="50" charset="-128"/>
                  <a:ea typeface="Meiryo UI" panose="020B0604030504040204" pitchFamily="50" charset="-128"/>
                </a:rPr>
                <a:t>カルテ</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55" name="グループ化 54"/>
          <p:cNvGrpSpPr/>
          <p:nvPr/>
        </p:nvGrpSpPr>
        <p:grpSpPr>
          <a:xfrm>
            <a:off x="7059418" y="4983349"/>
            <a:ext cx="1130486" cy="246221"/>
            <a:chOff x="1845427" y="2800830"/>
            <a:chExt cx="1130486" cy="246221"/>
          </a:xfrm>
        </p:grpSpPr>
        <p:sp>
          <p:nvSpPr>
            <p:cNvPr id="56" name="フローチャート : 磁気ディスク 55"/>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1957686" y="2800830"/>
              <a:ext cx="101822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戸籍・世帯情報</a:t>
              </a:r>
              <a:endParaRPr kumimoji="1" lang="ja-JP" altLang="en-US" sz="1000" dirty="0" smtClean="0">
                <a:latin typeface="Meiryo UI" panose="020B0604030504040204" pitchFamily="50" charset="-128"/>
                <a:ea typeface="Meiryo UI" panose="020B0604030504040204" pitchFamily="50" charset="-128"/>
              </a:endParaRPr>
            </a:p>
          </p:txBody>
        </p:sp>
      </p:grpSp>
      <p:sp>
        <p:nvSpPr>
          <p:cNvPr id="58" name="スライド番号プレースホルダー 1"/>
          <p:cNvSpPr>
            <a:spLocks noGrp="1"/>
          </p:cNvSpPr>
          <p:nvPr>
            <p:ph type="sldNum" sz="quarter" idx="12"/>
          </p:nvPr>
        </p:nvSpPr>
        <p:spPr>
          <a:xfrm>
            <a:off x="6988972" y="6481472"/>
            <a:ext cx="2133600" cy="365125"/>
          </a:xfrm>
        </p:spPr>
        <p:txBody>
          <a:bodyPr/>
          <a:lstStyle/>
          <a:p>
            <a:fld id="{7853CF83-2CA7-468D-933C-9DDBEAA5E899}" type="slidenum">
              <a:rPr kumimoji="1" lang="ja-JP" altLang="en-US" smtClean="0"/>
              <a:pPr/>
              <a:t>47</a:t>
            </a:fld>
            <a:endParaRPr kumimoji="1" lang="ja-JP" altLang="en-US"/>
          </a:p>
        </p:txBody>
      </p:sp>
      <p:grpSp>
        <p:nvGrpSpPr>
          <p:cNvPr id="59" name="グループ化 58"/>
          <p:cNvGrpSpPr/>
          <p:nvPr/>
        </p:nvGrpSpPr>
        <p:grpSpPr>
          <a:xfrm>
            <a:off x="2479327" y="6210984"/>
            <a:ext cx="874006" cy="246221"/>
            <a:chOff x="1845427" y="2800830"/>
            <a:chExt cx="874006" cy="246221"/>
          </a:xfrm>
        </p:grpSpPr>
        <p:sp>
          <p:nvSpPr>
            <p:cNvPr id="60" name="フローチャート : 磁気ディスク 59"/>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1957686" y="2800830"/>
              <a:ext cx="76174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気象・海流</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62" name="グループ化 61"/>
          <p:cNvGrpSpPr/>
          <p:nvPr/>
        </p:nvGrpSpPr>
        <p:grpSpPr>
          <a:xfrm>
            <a:off x="2036874" y="5949960"/>
            <a:ext cx="874006" cy="246221"/>
            <a:chOff x="1845427" y="2800830"/>
            <a:chExt cx="874006" cy="246221"/>
          </a:xfrm>
        </p:grpSpPr>
        <p:sp>
          <p:nvSpPr>
            <p:cNvPr id="63" name="フローチャート : 磁気ディスク 62"/>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1957686" y="2800830"/>
              <a:ext cx="76174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地形・地図</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65" name="グループ化 64"/>
          <p:cNvGrpSpPr/>
          <p:nvPr/>
        </p:nvGrpSpPr>
        <p:grpSpPr>
          <a:xfrm>
            <a:off x="2483768" y="5717807"/>
            <a:ext cx="809886" cy="246221"/>
            <a:chOff x="1845427" y="2800830"/>
            <a:chExt cx="809886" cy="246221"/>
          </a:xfrm>
        </p:grpSpPr>
        <p:sp>
          <p:nvSpPr>
            <p:cNvPr id="66" name="フローチャート : 磁気ディスク 65"/>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957686" y="2800830"/>
              <a:ext cx="69762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河川水量</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68" name="グループ化 67"/>
          <p:cNvGrpSpPr/>
          <p:nvPr/>
        </p:nvGrpSpPr>
        <p:grpSpPr>
          <a:xfrm>
            <a:off x="3419872" y="5315956"/>
            <a:ext cx="874006" cy="246221"/>
            <a:chOff x="1845427" y="2800830"/>
            <a:chExt cx="874006" cy="246221"/>
          </a:xfrm>
        </p:grpSpPr>
        <p:sp>
          <p:nvSpPr>
            <p:cNvPr id="69" name="フローチャート : 磁気ディスク 68"/>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1957686" y="2800830"/>
              <a:ext cx="76174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特許・技術</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71" name="グループ化 70"/>
          <p:cNvGrpSpPr/>
          <p:nvPr/>
        </p:nvGrpSpPr>
        <p:grpSpPr>
          <a:xfrm>
            <a:off x="2667246" y="4983349"/>
            <a:ext cx="809886" cy="246221"/>
            <a:chOff x="1845427" y="2800830"/>
            <a:chExt cx="809886" cy="246221"/>
          </a:xfrm>
        </p:grpSpPr>
        <p:sp>
          <p:nvSpPr>
            <p:cNvPr id="72" name="フローチャート : 磁気ディスク 71"/>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957686" y="2800830"/>
              <a:ext cx="69762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大気汚染</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74" name="グループ化 73"/>
          <p:cNvGrpSpPr/>
          <p:nvPr/>
        </p:nvGrpSpPr>
        <p:grpSpPr>
          <a:xfrm>
            <a:off x="3578538" y="4983349"/>
            <a:ext cx="553405" cy="246221"/>
            <a:chOff x="1845427" y="2800830"/>
            <a:chExt cx="553405" cy="246221"/>
          </a:xfrm>
        </p:grpSpPr>
        <p:sp>
          <p:nvSpPr>
            <p:cNvPr id="75" name="フローチャート : 磁気ディスク 74"/>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1957686" y="2800830"/>
              <a:ext cx="4411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雇用</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77" name="グループ化 76"/>
          <p:cNvGrpSpPr/>
          <p:nvPr/>
        </p:nvGrpSpPr>
        <p:grpSpPr>
          <a:xfrm>
            <a:off x="3419774" y="5660547"/>
            <a:ext cx="553405" cy="246221"/>
            <a:chOff x="1845427" y="2800830"/>
            <a:chExt cx="553405" cy="246221"/>
          </a:xfrm>
        </p:grpSpPr>
        <p:sp>
          <p:nvSpPr>
            <p:cNvPr id="78" name="フローチャート : 磁気ディスク 77"/>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957686" y="2800830"/>
              <a:ext cx="441146"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地質</a:t>
              </a:r>
            </a:p>
          </p:txBody>
        </p:sp>
      </p:grpSp>
      <p:grpSp>
        <p:nvGrpSpPr>
          <p:cNvPr id="80" name="グループ化 79"/>
          <p:cNvGrpSpPr/>
          <p:nvPr/>
        </p:nvGrpSpPr>
        <p:grpSpPr>
          <a:xfrm>
            <a:off x="2180890" y="5315956"/>
            <a:ext cx="809886" cy="246221"/>
            <a:chOff x="1845427" y="2800830"/>
            <a:chExt cx="809886" cy="246221"/>
          </a:xfrm>
        </p:grpSpPr>
        <p:sp>
          <p:nvSpPr>
            <p:cNvPr id="81" name="フローチャート : 磁気ディスク 80"/>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1957686" y="2800830"/>
              <a:ext cx="69762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人口</a:t>
              </a:r>
              <a:r>
                <a:rPr lang="ja-JP" altLang="en-US" sz="1000" dirty="0">
                  <a:latin typeface="Meiryo UI" panose="020B0604030504040204" pitchFamily="50" charset="-128"/>
                  <a:ea typeface="Meiryo UI" panose="020B0604030504040204" pitchFamily="50" charset="-128"/>
                </a:rPr>
                <a:t>移動</a:t>
              </a:r>
              <a:endParaRPr kumimoji="1" lang="ja-JP" altLang="en-US" sz="1000" dirty="0" smtClean="0">
                <a:latin typeface="Meiryo UI" panose="020B0604030504040204" pitchFamily="50" charset="-128"/>
                <a:ea typeface="Meiryo UI" panose="020B0604030504040204" pitchFamily="50" charset="-128"/>
              </a:endParaRPr>
            </a:p>
          </p:txBody>
        </p:sp>
      </p:grpSp>
      <p:sp>
        <p:nvSpPr>
          <p:cNvPr id="83" name="正方形/長方形 82"/>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84" name="角丸四角形 83"/>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5213877" y="3679536"/>
            <a:ext cx="2371258" cy="292388"/>
          </a:xfrm>
          <a:prstGeom prst="rect">
            <a:avLst/>
          </a:prstGeom>
          <a:noFill/>
        </p:spPr>
        <p:txBody>
          <a:bodyPr wrap="square" rtlCol="0">
            <a:spAutoFit/>
          </a:bodyPr>
          <a:lstStyle/>
          <a:p>
            <a:r>
              <a:rPr kumimoji="1" lang="ja-JP" altLang="en-US" sz="1300" b="1" u="sng" dirty="0" smtClean="0">
                <a:latin typeface="Meiryo UI" panose="020B0604030504040204" pitchFamily="50" charset="-128"/>
                <a:ea typeface="Meiryo UI" panose="020B0604030504040204" pitchFamily="50" charset="-128"/>
                <a:cs typeface="Meiryo UI" panose="020B0604030504040204" pitchFamily="50" charset="-128"/>
              </a:rPr>
              <a:t>今後、活用の期待が高まる分野</a:t>
            </a:r>
            <a:endParaRPr kumimoji="1" lang="ja-JP" altLang="en-US" sz="1300" b="1" u="sng"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5" name="グループ化 84"/>
          <p:cNvGrpSpPr/>
          <p:nvPr/>
        </p:nvGrpSpPr>
        <p:grpSpPr>
          <a:xfrm>
            <a:off x="2392825" y="3989987"/>
            <a:ext cx="681646" cy="246221"/>
            <a:chOff x="1845427" y="2800830"/>
            <a:chExt cx="681646" cy="246221"/>
          </a:xfrm>
        </p:grpSpPr>
        <p:sp>
          <p:nvSpPr>
            <p:cNvPr id="86" name="フローチャート : 磁気ディスク 85"/>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1957686" y="2800830"/>
              <a:ext cx="56938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イベント</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88" name="グループ化 87"/>
          <p:cNvGrpSpPr/>
          <p:nvPr/>
        </p:nvGrpSpPr>
        <p:grpSpPr>
          <a:xfrm>
            <a:off x="2222227" y="4322871"/>
            <a:ext cx="553405" cy="246221"/>
            <a:chOff x="1845427" y="2800830"/>
            <a:chExt cx="553405" cy="246221"/>
          </a:xfrm>
        </p:grpSpPr>
        <p:sp>
          <p:nvSpPr>
            <p:cNvPr id="89" name="フローチャート : 磁気ディスク 88"/>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1957686" y="2800830"/>
              <a:ext cx="4411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観光</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91" name="グループ化 90"/>
          <p:cNvGrpSpPr/>
          <p:nvPr/>
        </p:nvGrpSpPr>
        <p:grpSpPr>
          <a:xfrm>
            <a:off x="3851920" y="3615199"/>
            <a:ext cx="1130486" cy="246221"/>
            <a:chOff x="1845427" y="2800830"/>
            <a:chExt cx="1130486" cy="246221"/>
          </a:xfrm>
        </p:grpSpPr>
        <p:sp>
          <p:nvSpPr>
            <p:cNvPr id="92" name="フローチャート : 磁気ディスク 91"/>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1957686" y="2800830"/>
              <a:ext cx="101822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公共経営・予算</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94" name="グループ化 93"/>
          <p:cNvGrpSpPr/>
          <p:nvPr/>
        </p:nvGrpSpPr>
        <p:grpSpPr>
          <a:xfrm>
            <a:off x="3650538" y="3334078"/>
            <a:ext cx="809886" cy="246221"/>
            <a:chOff x="1845427" y="2800830"/>
            <a:chExt cx="809886" cy="246221"/>
          </a:xfrm>
        </p:grpSpPr>
        <p:sp>
          <p:nvSpPr>
            <p:cNvPr id="95" name="フローチャート : 磁気ディスク 94"/>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1957686" y="2800830"/>
              <a:ext cx="69762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施設位置</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97" name="グループ化 96"/>
          <p:cNvGrpSpPr/>
          <p:nvPr/>
        </p:nvGrpSpPr>
        <p:grpSpPr>
          <a:xfrm>
            <a:off x="2987824" y="4335587"/>
            <a:ext cx="809886" cy="246221"/>
            <a:chOff x="1845427" y="2800830"/>
            <a:chExt cx="809886" cy="246221"/>
          </a:xfrm>
        </p:grpSpPr>
        <p:sp>
          <p:nvSpPr>
            <p:cNvPr id="98" name="フローチャート : 磁気ディスク 97"/>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1957686" y="2800830"/>
              <a:ext cx="69762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産業</a:t>
              </a:r>
              <a:r>
                <a:rPr lang="ja-JP" altLang="en-US" sz="1000" dirty="0">
                  <a:latin typeface="Meiryo UI" panose="020B0604030504040204" pitchFamily="50" charset="-128"/>
                  <a:ea typeface="Meiryo UI" panose="020B0604030504040204" pitchFamily="50" charset="-128"/>
                </a:rPr>
                <a:t>統計</a:t>
              </a:r>
              <a:endParaRPr kumimoji="1" lang="ja-JP" altLang="en-US" sz="1000" dirty="0" smtClean="0">
                <a:latin typeface="Meiryo UI" panose="020B0604030504040204" pitchFamily="50" charset="-128"/>
                <a:ea typeface="Meiryo UI" panose="020B0604030504040204" pitchFamily="50" charset="-128"/>
              </a:endParaRPr>
            </a:p>
          </p:txBody>
        </p:sp>
      </p:grpSp>
      <p:grpSp>
        <p:nvGrpSpPr>
          <p:cNvPr id="100" name="グループ化 99"/>
          <p:cNvGrpSpPr/>
          <p:nvPr/>
        </p:nvGrpSpPr>
        <p:grpSpPr>
          <a:xfrm>
            <a:off x="4139952" y="3859688"/>
            <a:ext cx="809886" cy="246221"/>
            <a:chOff x="1845427" y="2800830"/>
            <a:chExt cx="809886" cy="246221"/>
          </a:xfrm>
        </p:grpSpPr>
        <p:sp>
          <p:nvSpPr>
            <p:cNvPr id="101" name="フローチャート : 磁気ディスク 100"/>
            <p:cNvSpPr/>
            <p:nvPr/>
          </p:nvSpPr>
          <p:spPr>
            <a:xfrm>
              <a:off x="1845427" y="2823635"/>
              <a:ext cx="144000" cy="180000"/>
            </a:xfrm>
            <a:prstGeom prst="flowChartMagneticDisk">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テキスト ボックス 101"/>
            <p:cNvSpPr txBox="1"/>
            <p:nvPr/>
          </p:nvSpPr>
          <p:spPr>
            <a:xfrm>
              <a:off x="1957686" y="2800830"/>
              <a:ext cx="69762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法人</a:t>
              </a:r>
              <a:r>
                <a:rPr lang="ja-JP" altLang="en-US" sz="1000" dirty="0">
                  <a:latin typeface="Meiryo UI" panose="020B0604030504040204" pitchFamily="50" charset="-128"/>
                  <a:ea typeface="Meiryo UI" panose="020B0604030504040204" pitchFamily="50" charset="-128"/>
                </a:rPr>
                <a:t>登記</a:t>
              </a:r>
              <a:endParaRPr kumimoji="1" lang="ja-JP" altLang="en-US" sz="1000" dirty="0" smtClean="0">
                <a:latin typeface="Meiryo UI" panose="020B0604030504040204" pitchFamily="50" charset="-128"/>
                <a:ea typeface="Meiryo UI" panose="020B0604030504040204" pitchFamily="50" charset="-128"/>
              </a:endParaRPr>
            </a:p>
          </p:txBody>
        </p:sp>
      </p:grpSp>
      <p:sp>
        <p:nvSpPr>
          <p:cNvPr id="9" name="円/楕円 8"/>
          <p:cNvSpPr/>
          <p:nvPr/>
        </p:nvSpPr>
        <p:spPr>
          <a:xfrm>
            <a:off x="4949838" y="4644475"/>
            <a:ext cx="2899336" cy="1863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2" name="直線矢印コネクタ 51"/>
          <p:cNvCxnSpPr/>
          <p:nvPr/>
        </p:nvCxnSpPr>
        <p:spPr>
          <a:xfrm>
            <a:off x="1290116" y="2997632"/>
            <a:ext cx="0" cy="3459573"/>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flipH="1">
            <a:off x="1568170" y="2793944"/>
            <a:ext cx="6248522"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円/楕円 53"/>
          <p:cNvSpPr/>
          <p:nvPr/>
        </p:nvSpPr>
        <p:spPr>
          <a:xfrm>
            <a:off x="395536" y="2982884"/>
            <a:ext cx="720000" cy="396000"/>
          </a:xfrm>
          <a:prstGeom prst="ellipse">
            <a:avLst/>
          </a:prstGeom>
          <a:ln/>
        </p:spPr>
        <p:style>
          <a:lnRef idx="1">
            <a:schemeClr val="dk1"/>
          </a:lnRef>
          <a:fillRef idx="2">
            <a:schemeClr val="dk1"/>
          </a:fillRef>
          <a:effectRef idx="1">
            <a:schemeClr val="dk1"/>
          </a:effectRef>
          <a:fontRef idx="minor">
            <a:schemeClr val="dk1"/>
          </a:fontRef>
        </p:style>
        <p:txBody>
          <a:bodyPr vert="horz" wrap="none"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スモール</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円/楕円 104"/>
          <p:cNvSpPr/>
          <p:nvPr/>
        </p:nvSpPr>
        <p:spPr>
          <a:xfrm>
            <a:off x="410284" y="6068628"/>
            <a:ext cx="720000" cy="396000"/>
          </a:xfrm>
          <a:prstGeom prst="ellipse">
            <a:avLst/>
          </a:prstGeom>
          <a:ln/>
        </p:spPr>
        <p:style>
          <a:lnRef idx="1">
            <a:schemeClr val="dk1"/>
          </a:lnRef>
          <a:fillRef idx="2">
            <a:schemeClr val="dk1"/>
          </a:fillRef>
          <a:effectRef idx="1">
            <a:schemeClr val="dk1"/>
          </a:effectRef>
          <a:fontRef idx="minor">
            <a:schemeClr val="dk1"/>
          </a:fontRef>
        </p:style>
        <p:txBody>
          <a:bodyPr vert="horz" wrap="none"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ビッグ</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円/楕円 106"/>
          <p:cNvSpPr/>
          <p:nvPr/>
        </p:nvSpPr>
        <p:spPr>
          <a:xfrm>
            <a:off x="7336405" y="2276872"/>
            <a:ext cx="720000" cy="396000"/>
          </a:xfrm>
          <a:prstGeom prst="ellipse">
            <a:avLst/>
          </a:prstGeom>
          <a:ln/>
        </p:spPr>
        <p:style>
          <a:lnRef idx="1">
            <a:schemeClr val="dk1"/>
          </a:lnRef>
          <a:fillRef idx="2">
            <a:schemeClr val="dk1"/>
          </a:fillRef>
          <a:effectRef idx="1">
            <a:schemeClr val="dk1"/>
          </a:effectRef>
          <a:fontRef idx="minor">
            <a:schemeClr val="dk1"/>
          </a:fontRef>
        </p:style>
        <p:txBody>
          <a:bodyPr vert="horz" wrap="none"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クローズド</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604662" y="2276292"/>
            <a:ext cx="720000" cy="396000"/>
          </a:xfrm>
          <a:prstGeom prst="ellipse">
            <a:avLst/>
          </a:prstGeom>
          <a:ln/>
        </p:spPr>
        <p:style>
          <a:lnRef idx="1">
            <a:schemeClr val="dk1"/>
          </a:lnRef>
          <a:fillRef idx="2">
            <a:schemeClr val="dk1"/>
          </a:fillRef>
          <a:effectRef idx="1">
            <a:schemeClr val="dk1"/>
          </a:effectRef>
          <a:fontRef idx="minor">
            <a:schemeClr val="dk1"/>
          </a:fontRef>
        </p:style>
        <p:txBody>
          <a:bodyPr vert="horz" wrap="none"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オープン</a:t>
            </a:r>
            <a:endPar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410284" y="4525676"/>
            <a:ext cx="800219"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＜量＞</a:t>
            </a:r>
          </a:p>
        </p:txBody>
      </p:sp>
      <p:sp>
        <p:nvSpPr>
          <p:cNvPr id="110" name="テキスト ボックス 109"/>
          <p:cNvSpPr txBox="1"/>
          <p:nvPr/>
        </p:nvSpPr>
        <p:spPr>
          <a:xfrm>
            <a:off x="4283968" y="2333738"/>
            <a:ext cx="1005403" cy="338554"/>
          </a:xfrm>
          <a:prstGeom prst="rect">
            <a:avLst/>
          </a:prstGeom>
          <a:noFill/>
        </p:spPr>
        <p:txBody>
          <a:bodyPr wrap="none" rtlCol="0">
            <a:spAutoFit/>
          </a:bodyPr>
          <a:lstStyle/>
          <a:p>
            <a:r>
              <a:rPr kumimoji="1" lang="ja-JP" altLang="en-US" sz="1600" b="1" dirty="0" smtClean="0">
                <a:latin typeface="Meiryo UI" panose="020B0604030504040204" pitchFamily="50" charset="-128"/>
                <a:ea typeface="Meiryo UI" panose="020B0604030504040204" pitchFamily="50" charset="-128"/>
              </a:rPr>
              <a:t>＜開示＞</a:t>
            </a:r>
          </a:p>
        </p:txBody>
      </p:sp>
      <p:sp>
        <p:nvSpPr>
          <p:cNvPr id="111" name="テキスト ボックス 110"/>
          <p:cNvSpPr txBox="1"/>
          <p:nvPr/>
        </p:nvSpPr>
        <p:spPr>
          <a:xfrm>
            <a:off x="2692501" y="2978047"/>
            <a:ext cx="1231427" cy="307777"/>
          </a:xfrm>
          <a:prstGeom prst="rect">
            <a:avLst/>
          </a:prstGeom>
          <a:solidFill>
            <a:schemeClr val="bg1"/>
          </a:solidFill>
          <a:ln>
            <a:solidFill>
              <a:schemeClr val="accent2">
                <a:lumMod val="60000"/>
                <a:lumOff val="40000"/>
              </a:schemeClr>
            </a:solidFill>
          </a:ln>
        </p:spPr>
        <p:txBody>
          <a:bodyPr wrap="none" rtlCol="0">
            <a:spAutoFit/>
          </a:bodyPr>
          <a:lstStyle/>
          <a:p>
            <a:r>
              <a:rPr kumimoji="1"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オープンデータ</a:t>
            </a:r>
          </a:p>
        </p:txBody>
      </p:sp>
      <p:sp>
        <p:nvSpPr>
          <p:cNvPr id="114" name="テキスト ボックス 113"/>
          <p:cNvSpPr txBox="1"/>
          <p:nvPr/>
        </p:nvSpPr>
        <p:spPr>
          <a:xfrm>
            <a:off x="1549372" y="5095897"/>
            <a:ext cx="360000" cy="1169551"/>
          </a:xfrm>
          <a:prstGeom prst="rect">
            <a:avLst/>
          </a:prstGeom>
          <a:solidFill>
            <a:schemeClr val="bg1"/>
          </a:solidFill>
          <a:ln>
            <a:solidFill>
              <a:schemeClr val="accent3"/>
            </a:solidFill>
          </a:ln>
        </p:spPr>
        <p:txBody>
          <a:bodyPr vert="eaVert" wrap="none" rtlCol="0">
            <a:spAutoFit/>
          </a:bodyPr>
          <a:lstStyle/>
          <a:p>
            <a:pPr algn="ctr"/>
            <a:r>
              <a:rPr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ビッグ</a:t>
            </a:r>
            <a:r>
              <a:rPr kumimoji="1" lang="ja-JP" altLang="en-US" sz="1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データ</a:t>
            </a:r>
          </a:p>
        </p:txBody>
      </p:sp>
      <p:cxnSp>
        <p:nvCxnSpPr>
          <p:cNvPr id="18" name="直線矢印コネクタ 17"/>
          <p:cNvCxnSpPr/>
          <p:nvPr/>
        </p:nvCxnSpPr>
        <p:spPr>
          <a:xfrm>
            <a:off x="6390747" y="4048992"/>
            <a:ext cx="0" cy="50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548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805179" y="927558"/>
            <a:ext cx="7655253" cy="759182"/>
          </a:xfrm>
          <a:prstGeom prst="rect">
            <a:avLst/>
          </a:prstGeom>
          <a:noFill/>
        </p:spPr>
        <p:txBody>
          <a:bodyPr wrap="square" rtlCol="0">
            <a:spAutoFit/>
          </a:bodyPr>
          <a:lstStyle/>
          <a:p>
            <a:pPr>
              <a:lnSpc>
                <a:spcPts val="26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府大は幅広い分野に教員がいるが、市大は特に教員の絶対数が少ない。領域・機能別では</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データエンジニアリング</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応用領域</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解析分野で教員数が多い。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 12"/>
          <p:cNvSpPr>
            <a:spLocks noGrp="1"/>
          </p:cNvSpPr>
          <p:nvPr>
            <p:ph type="sldNum" sz="quarter" idx="12"/>
          </p:nvPr>
        </p:nvSpPr>
        <p:spPr>
          <a:xfrm>
            <a:off x="6974904" y="6440758"/>
            <a:ext cx="2133600" cy="365125"/>
          </a:xfrm>
        </p:spPr>
        <p:txBody>
          <a:bodyPr/>
          <a:lstStyle/>
          <a:p>
            <a:fld id="{2788D170-ED78-4CD6-9DF7-18AA74CDFCD5}" type="slidenum">
              <a:rPr kumimoji="1" lang="ja-JP" altLang="en-US" smtClean="0"/>
              <a:pPr/>
              <a:t>48</a:t>
            </a:fld>
            <a:endParaRPr kumimoji="1" lang="ja-JP" altLang="en-US"/>
          </a:p>
        </p:txBody>
      </p:sp>
      <p:sp>
        <p:nvSpPr>
          <p:cNvPr id="14" name="テキスト ボックス 13"/>
          <p:cNvSpPr txBox="1"/>
          <p:nvPr/>
        </p:nvSpPr>
        <p:spPr>
          <a:xfrm>
            <a:off x="467544" y="1858892"/>
            <a:ext cx="4269117" cy="307777"/>
          </a:xfrm>
          <a:prstGeom prst="rect">
            <a:avLst/>
          </a:prstGeom>
          <a:noFill/>
        </p:spPr>
        <p:txBody>
          <a:bodyPr wrap="none" rtlCol="0">
            <a:spAutoFit/>
          </a:bodyPr>
          <a:lstStyle/>
          <a:p>
            <a:r>
              <a:rPr lang="ja-JP" altLang="en-US" sz="1400" b="1" dirty="0"/>
              <a:t>データサイエンスに関する研究領域と両大学の教員数</a:t>
            </a:r>
            <a:endParaRPr kumimoji="1" lang="ja-JP" altLang="en-US" sz="1400" b="1" dirty="0"/>
          </a:p>
        </p:txBody>
      </p:sp>
      <p:cxnSp>
        <p:nvCxnSpPr>
          <p:cNvPr id="15" name="直線コネクタ 14"/>
          <p:cNvCxnSpPr/>
          <p:nvPr/>
        </p:nvCxnSpPr>
        <p:spPr>
          <a:xfrm>
            <a:off x="395536" y="2146924"/>
            <a:ext cx="468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1445148" y="2362948"/>
            <a:ext cx="2262756" cy="22322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437036" y="3803108"/>
            <a:ext cx="2262756" cy="22322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453260" y="3803108"/>
            <a:ext cx="2262756" cy="2232248"/>
          </a:xfrm>
          <a:prstGeom prst="ellipse">
            <a:avLst/>
          </a:prstGeom>
          <a:solidFill>
            <a:schemeClr val="bg1">
              <a:lumMod val="75000"/>
              <a:alpha val="4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59793" y="4480539"/>
            <a:ext cx="2339752" cy="646331"/>
          </a:xfrm>
          <a:prstGeom prst="rect">
            <a:avLst/>
          </a:prstGeom>
          <a:noFill/>
        </p:spPr>
        <p:txBody>
          <a:bodyPr wrap="square" rtlCol="0">
            <a:spAutoFit/>
          </a:bodyPr>
          <a:lstStyle/>
          <a:p>
            <a:r>
              <a:rPr kumimoji="1" lang="ja-JP" altLang="en-US" i="1" dirty="0"/>
              <a:t>データサイエンス領域（基礎）</a:t>
            </a:r>
          </a:p>
        </p:txBody>
      </p:sp>
      <p:sp>
        <p:nvSpPr>
          <p:cNvPr id="22" name="テキスト ボックス 21"/>
          <p:cNvSpPr txBox="1"/>
          <p:nvPr/>
        </p:nvSpPr>
        <p:spPr>
          <a:xfrm>
            <a:off x="2630910" y="4500283"/>
            <a:ext cx="2589162" cy="646331"/>
          </a:xfrm>
          <a:prstGeom prst="rect">
            <a:avLst/>
          </a:prstGeom>
          <a:noFill/>
        </p:spPr>
        <p:txBody>
          <a:bodyPr wrap="square" rtlCol="0">
            <a:spAutoFit/>
          </a:bodyPr>
          <a:lstStyle/>
          <a:p>
            <a:r>
              <a:rPr kumimoji="1" lang="ja-JP" altLang="en-US" i="1" dirty="0"/>
              <a:t>データエンジニアリング領域（応用）</a:t>
            </a:r>
          </a:p>
        </p:txBody>
      </p:sp>
      <p:sp>
        <p:nvSpPr>
          <p:cNvPr id="23" name="テキスト ボックス 22"/>
          <p:cNvSpPr txBox="1"/>
          <p:nvPr/>
        </p:nvSpPr>
        <p:spPr>
          <a:xfrm>
            <a:off x="1187624" y="2650980"/>
            <a:ext cx="3384376" cy="369332"/>
          </a:xfrm>
          <a:prstGeom prst="rect">
            <a:avLst/>
          </a:prstGeom>
          <a:noFill/>
        </p:spPr>
        <p:txBody>
          <a:bodyPr wrap="square" rtlCol="0">
            <a:spAutoFit/>
          </a:bodyPr>
          <a:lstStyle/>
          <a:p>
            <a:r>
              <a:rPr lang="ja-JP" altLang="en-US" i="1" dirty="0" smtClean="0"/>
              <a:t>ビジネス展開</a:t>
            </a:r>
            <a:r>
              <a:rPr kumimoji="1" lang="ja-JP" altLang="en-US" i="1" dirty="0"/>
              <a:t>領域（開発・実践）</a:t>
            </a:r>
          </a:p>
        </p:txBody>
      </p:sp>
      <p:sp>
        <p:nvSpPr>
          <p:cNvPr id="24" name="テキスト ボックス 23"/>
          <p:cNvSpPr txBox="1"/>
          <p:nvPr/>
        </p:nvSpPr>
        <p:spPr>
          <a:xfrm>
            <a:off x="817180" y="5196361"/>
            <a:ext cx="1540197"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大阪府立大学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843808" y="5210482"/>
            <a:ext cx="1556836"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大阪府立大学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大阪市立大学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802353" y="3227044"/>
            <a:ext cx="1710725"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大阪府立大学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大阪市立大学　約</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444208" y="1858892"/>
            <a:ext cx="1082348" cy="307777"/>
          </a:xfrm>
          <a:prstGeom prst="rect">
            <a:avLst/>
          </a:prstGeom>
          <a:noFill/>
        </p:spPr>
        <p:txBody>
          <a:bodyPr wrap="none" rtlCol="0">
            <a:spAutoFit/>
          </a:bodyPr>
          <a:lstStyle/>
          <a:p>
            <a:r>
              <a:rPr kumimoji="1" lang="ja-JP" altLang="en-US" sz="1400" b="1" dirty="0"/>
              <a:t>機能別分類</a:t>
            </a:r>
          </a:p>
        </p:txBody>
      </p:sp>
      <p:cxnSp>
        <p:nvCxnSpPr>
          <p:cNvPr id="31" name="直線コネクタ 30"/>
          <p:cNvCxnSpPr/>
          <p:nvPr/>
        </p:nvCxnSpPr>
        <p:spPr>
          <a:xfrm>
            <a:off x="5424432" y="2146924"/>
            <a:ext cx="3324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5580112" y="2290940"/>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5580112" y="3371060"/>
            <a:ext cx="3096344" cy="936104"/>
          </a:xfrm>
          <a:prstGeom prst="roundRect">
            <a:avLst/>
          </a:prstGeom>
          <a:solidFill>
            <a:schemeClr val="bg2">
              <a:lumMod val="90000"/>
              <a:alpha val="10000"/>
            </a:schemeClr>
          </a:solidFill>
          <a:ln w="254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5580112" y="4451180"/>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5580112" y="5531300"/>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5580112" y="2290940"/>
            <a:ext cx="2723823" cy="307777"/>
          </a:xfrm>
          <a:prstGeom prst="rect">
            <a:avLst/>
          </a:prstGeom>
          <a:noFill/>
        </p:spPr>
        <p:txBody>
          <a:bodyPr wrap="none" rtlCol="0">
            <a:sp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グループ　収集・ﾃﾞｰﾀﾍﾞｰｽ・保管</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580112" y="3371060"/>
            <a:ext cx="2472152" cy="307777"/>
          </a:xfrm>
          <a:prstGeom prst="rect">
            <a:avLst/>
          </a:prstGeom>
          <a:noFill/>
        </p:spPr>
        <p:txBody>
          <a:bodyPr wrap="none" rtlCol="0">
            <a:sp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グループ　解析・</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・ﾏｲﾆﾝｸﾞ</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5580112" y="4451180"/>
            <a:ext cx="2542684" cy="307777"/>
          </a:xfrm>
          <a:prstGeom prst="rect">
            <a:avLst/>
          </a:prstGeom>
          <a:noFill/>
        </p:spPr>
        <p:txBody>
          <a:bodyPr wrap="none" rtlCol="0">
            <a:sp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グループ　認識・予測・ｾﾝｼﾝｸﾞ</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580112" y="5531300"/>
            <a:ext cx="3096344" cy="307777"/>
          </a:xfrm>
          <a:prstGeom prst="rect">
            <a:avLst/>
          </a:prstGeom>
          <a:noFill/>
        </p:spPr>
        <p:txBody>
          <a:bodyPr wrap="square" rtlCol="0">
            <a:spAutoFit/>
          </a:bodyPr>
          <a:lstStyle/>
          <a:p>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グループ　通信・ｼｽﾃﾑ・ﾊｰﾄﾞｳｪｱ</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6372200" y="2662013"/>
            <a:ext cx="1460656"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大阪府立大学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444208" y="4811220"/>
            <a:ext cx="1566454"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大阪府立大学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大阪市立大学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6444208" y="5891340"/>
            <a:ext cx="1566454"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大阪府立大学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大阪市立大学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6396144" y="3698742"/>
            <a:ext cx="1710725" cy="461665"/>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大阪府立大学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大阪市立大学　約</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2843808" y="398298"/>
            <a:ext cx="4568443" cy="400110"/>
          </a:xfrm>
          <a:prstGeom prst="rect">
            <a:avLst/>
          </a:prstGeom>
        </p:spPr>
        <p:txBody>
          <a:bodyPr wrap="square">
            <a:spAutoFit/>
          </a:bodyPr>
          <a:lstStyle/>
          <a:p>
            <a:pPr lvl="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データサイエンス系教員の分布</a:t>
            </a:r>
          </a:p>
        </p:txBody>
      </p:sp>
      <p:cxnSp>
        <p:nvCxnSpPr>
          <p:cNvPr id="46" name="直線コネクタ 45"/>
          <p:cNvCxnSpPr/>
          <p:nvPr/>
        </p:nvCxnSpPr>
        <p:spPr>
          <a:xfrm>
            <a:off x="2282451" y="795881"/>
            <a:ext cx="44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62952" y="6444476"/>
            <a:ext cx="3645870"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両大学提供資料、研究科</a:t>
            </a:r>
            <a:r>
              <a:rPr lang="en-US" altLang="ja-JP" sz="1200" dirty="0">
                <a:latin typeface="Meiryo UI" panose="020B0604030504040204" pitchFamily="50" charset="-128"/>
                <a:ea typeface="Meiryo UI" panose="020B0604030504040204" pitchFamily="50" charset="-128"/>
              </a:rPr>
              <a:t>HP</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研究者ヒアリング</a:t>
            </a:r>
            <a:r>
              <a:rPr kumimoji="1" lang="en-US" altLang="ja-JP" sz="1200" dirty="0">
                <a:latin typeface="Meiryo UI" panose="020B0604030504040204" pitchFamily="50" charset="-128"/>
                <a:ea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endParaRPr>
          </a:p>
        </p:txBody>
      </p:sp>
      <p:sp>
        <p:nvSpPr>
          <p:cNvPr id="47" name="正方形/長方形 46"/>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技術インキュベーション</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48" name="角丸四角形 83"/>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4491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977938" y="676960"/>
            <a:ext cx="5028941" cy="400110"/>
          </a:xfrm>
          <a:prstGeom prst="rect">
            <a:avLst/>
          </a:prstGeom>
          <a:noFill/>
        </p:spPr>
        <p:txBody>
          <a:bodyPr wrap="non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データマネジメント分野における新大学の方向性</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 12"/>
          <p:cNvSpPr>
            <a:spLocks noGrp="1"/>
          </p:cNvSpPr>
          <p:nvPr>
            <p:ph type="sldNum" sz="quarter" idx="12"/>
          </p:nvPr>
        </p:nvSpPr>
        <p:spPr>
          <a:xfrm>
            <a:off x="6960836" y="6467404"/>
            <a:ext cx="2133600" cy="365125"/>
          </a:xfrm>
        </p:spPr>
        <p:txBody>
          <a:bodyPr/>
          <a:lstStyle/>
          <a:p>
            <a:fld id="{2788D170-ED78-4CD6-9DF7-18AA74CDFCD5}" type="slidenum">
              <a:rPr kumimoji="1" lang="ja-JP" altLang="en-US" smtClean="0"/>
              <a:pPr/>
              <a:t>49</a:t>
            </a:fld>
            <a:endParaRPr kumimoji="1" lang="ja-JP" altLang="en-US" dirty="0"/>
          </a:p>
        </p:txBody>
      </p:sp>
      <p:sp>
        <p:nvSpPr>
          <p:cNvPr id="19" name="正方形/長方形 18"/>
          <p:cNvSpPr/>
          <p:nvPr/>
        </p:nvSpPr>
        <p:spPr>
          <a:xfrm>
            <a:off x="2483768" y="2195414"/>
            <a:ext cx="2124000" cy="108012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ビックデータ、ＡＩ、フィンテック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、ＩｏＴ</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等のイノベーションを創出する商品技術開発と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市場の開拓</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483768" y="4008194"/>
            <a:ext cx="2124000" cy="13320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系企業やベンチャーの開発部門（現場）を担うデータサイエンティストを育成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イノベーションを創造する独創的な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人材を育成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2483768" y="5516344"/>
            <a:ext cx="2124000" cy="108012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分野の先端領域を切り開く、基礎研究をベースとしたサイエンティストを育成</a:t>
            </a:r>
          </a:p>
        </p:txBody>
      </p:sp>
      <p:sp>
        <p:nvSpPr>
          <p:cNvPr id="22" name="正方形/長方形 21"/>
          <p:cNvSpPr/>
          <p:nvPr/>
        </p:nvSpPr>
        <p:spPr>
          <a:xfrm>
            <a:off x="4685984" y="2478828"/>
            <a:ext cx="2910351" cy="108012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＜大企業（例）＞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・日立グループ</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＜関西のＩＴ系研究所（例）＞</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NTT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コミュニケーション科学基礎研究所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NEC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関西研究所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・パナソニック先端研究本部</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・野村総合研究所大阪総合センター</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4717000" y="4099156"/>
            <a:ext cx="2502136" cy="13320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＜府立大学＞</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・工学域　電気電子系学類</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・工学研究科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電気</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情報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系専攻</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・工学部　電気情報工学科</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・工学研究科　電子情報系専攻</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4717828" y="5719188"/>
            <a:ext cx="2556000" cy="108012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＜大阪大学＞</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・基礎工学部（工学部）、研究科</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・サイバーメディアセンター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＜京都大学＞</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・工学部　情報学科、研究科</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852945" y="2008660"/>
            <a:ext cx="1404156"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役割・内容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770864" y="2046780"/>
            <a:ext cx="2448272" cy="276999"/>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主体・提携機関</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552184" y="3630956"/>
            <a:ext cx="1725073" cy="646331"/>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産学連携・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先端</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技術のアップデート（リカレント教育）</a:t>
            </a:r>
          </a:p>
        </p:txBody>
      </p:sp>
      <p:sp>
        <p:nvSpPr>
          <p:cNvPr id="29" name="テキスト ボックス 28"/>
          <p:cNvSpPr txBox="1"/>
          <p:nvPr/>
        </p:nvSpPr>
        <p:spPr>
          <a:xfrm>
            <a:off x="6597000" y="5443623"/>
            <a:ext cx="1600361" cy="461665"/>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基礎と応用の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コネクション</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（共同研究）</a:t>
            </a:r>
          </a:p>
        </p:txBody>
      </p:sp>
      <p:sp>
        <p:nvSpPr>
          <p:cNvPr id="30" name="テキスト ボックス 29"/>
          <p:cNvSpPr txBox="1"/>
          <p:nvPr/>
        </p:nvSpPr>
        <p:spPr>
          <a:xfrm>
            <a:off x="7761796" y="4346637"/>
            <a:ext cx="1229954" cy="830997"/>
          </a:xfrm>
          <a:prstGeom prst="rect">
            <a:avLst/>
          </a:prstGeom>
          <a:noFill/>
        </p:spPr>
        <p:txBody>
          <a:bodyPr vert="horz"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・新たなサービスの創出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・既存ビジネスの効率化</a:t>
            </a:r>
          </a:p>
        </p:txBody>
      </p:sp>
      <p:cxnSp>
        <p:nvCxnSpPr>
          <p:cNvPr id="32" name="直線コネクタ 31"/>
          <p:cNvCxnSpPr/>
          <p:nvPr/>
        </p:nvCxnSpPr>
        <p:spPr>
          <a:xfrm>
            <a:off x="2493023" y="2313008"/>
            <a:ext cx="21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717000" y="2332347"/>
            <a:ext cx="25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二等辺三角形 35"/>
          <p:cNvSpPr/>
          <p:nvPr/>
        </p:nvSpPr>
        <p:spPr>
          <a:xfrm rot="5400000">
            <a:off x="7197385" y="4766418"/>
            <a:ext cx="919673" cy="121770"/>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7" name="上下矢印 36"/>
          <p:cNvSpPr/>
          <p:nvPr/>
        </p:nvSpPr>
        <p:spPr>
          <a:xfrm>
            <a:off x="6261617" y="3782603"/>
            <a:ext cx="324000" cy="431968"/>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38" name="上下矢印 37"/>
          <p:cNvSpPr/>
          <p:nvPr/>
        </p:nvSpPr>
        <p:spPr>
          <a:xfrm>
            <a:off x="6228184" y="5457424"/>
            <a:ext cx="324000" cy="409288"/>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34" name="円/楕円 15"/>
          <p:cNvSpPr/>
          <p:nvPr/>
        </p:nvSpPr>
        <p:spPr>
          <a:xfrm>
            <a:off x="245781" y="4351036"/>
            <a:ext cx="1223114" cy="1206623"/>
          </a:xfrm>
          <a:prstGeom prst="ellipse">
            <a:avLst/>
          </a:prstGeom>
          <a:solidFill>
            <a:schemeClr val="tx1">
              <a:lumMod val="50000"/>
              <a:lumOff val="50000"/>
              <a:alpha val="4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円/楕円 18"/>
          <p:cNvSpPr/>
          <p:nvPr/>
        </p:nvSpPr>
        <p:spPr>
          <a:xfrm>
            <a:off x="1170310" y="4166626"/>
            <a:ext cx="1223114" cy="1206623"/>
          </a:xfrm>
          <a:prstGeom prst="ellipse">
            <a:avLst/>
          </a:prstGeom>
          <a:solidFill>
            <a:schemeClr val="tx1">
              <a:lumMod val="50000"/>
              <a:lumOff val="50000"/>
              <a:alpha val="4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1" name="円/楕円 19"/>
          <p:cNvSpPr/>
          <p:nvPr/>
        </p:nvSpPr>
        <p:spPr>
          <a:xfrm>
            <a:off x="608021" y="3466194"/>
            <a:ext cx="1223114" cy="1206623"/>
          </a:xfrm>
          <a:prstGeom prst="ellipse">
            <a:avLst/>
          </a:prstGeom>
          <a:solidFill>
            <a:schemeClr val="tx1">
              <a:lumMod val="50000"/>
              <a:lumOff val="50000"/>
              <a:alpha val="4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2" name="テキスト ボックス 41"/>
          <p:cNvSpPr txBox="1"/>
          <p:nvPr/>
        </p:nvSpPr>
        <p:spPr>
          <a:xfrm>
            <a:off x="334979" y="4701574"/>
            <a:ext cx="994037" cy="646331"/>
          </a:xfrm>
          <a:prstGeom prst="rect">
            <a:avLst/>
          </a:prstGeom>
          <a:noFill/>
        </p:spPr>
        <p:txBody>
          <a:bodyPr wrap="square" rtlCol="0">
            <a:spAutoFit/>
          </a:bodyPr>
          <a:lstStyle/>
          <a:p>
            <a:r>
              <a:rPr kumimoji="1" lang="ja-JP" altLang="en-US" sz="1200" i="1" dirty="0"/>
              <a:t>データサイエンス</a:t>
            </a:r>
            <a:endParaRPr kumimoji="1" lang="en-US" altLang="ja-JP" sz="1200" i="1" dirty="0"/>
          </a:p>
          <a:p>
            <a:r>
              <a:rPr kumimoji="1" lang="ja-JP" altLang="en-US" sz="1200" i="1" dirty="0"/>
              <a:t>領域（基礎）</a:t>
            </a:r>
          </a:p>
        </p:txBody>
      </p:sp>
      <p:sp>
        <p:nvSpPr>
          <p:cNvPr id="43" name="テキスト ボックス 42"/>
          <p:cNvSpPr txBox="1"/>
          <p:nvPr/>
        </p:nvSpPr>
        <p:spPr>
          <a:xfrm>
            <a:off x="1420936" y="4540799"/>
            <a:ext cx="1007369" cy="646331"/>
          </a:xfrm>
          <a:prstGeom prst="rect">
            <a:avLst/>
          </a:prstGeom>
          <a:noFill/>
        </p:spPr>
        <p:txBody>
          <a:bodyPr wrap="square" rtlCol="0">
            <a:spAutoFit/>
          </a:bodyPr>
          <a:lstStyle/>
          <a:p>
            <a:r>
              <a:rPr kumimoji="1" lang="ja-JP" altLang="en-US" sz="1200" i="1" dirty="0"/>
              <a:t>データエンジ</a:t>
            </a:r>
            <a:endParaRPr kumimoji="1" lang="en-US" altLang="ja-JP" sz="1200" i="1" dirty="0"/>
          </a:p>
          <a:p>
            <a:r>
              <a:rPr kumimoji="1" lang="ja-JP" altLang="en-US" sz="1200" i="1" dirty="0"/>
              <a:t>ニアリング</a:t>
            </a:r>
            <a:endParaRPr kumimoji="1" lang="en-US" altLang="ja-JP" sz="1200" i="1" dirty="0"/>
          </a:p>
          <a:p>
            <a:r>
              <a:rPr kumimoji="1" lang="ja-JP" altLang="en-US" sz="1200" i="1" dirty="0"/>
              <a:t>領域（応用）</a:t>
            </a:r>
          </a:p>
        </p:txBody>
      </p:sp>
      <p:sp>
        <p:nvSpPr>
          <p:cNvPr id="44" name="テキスト ボックス 43"/>
          <p:cNvSpPr txBox="1"/>
          <p:nvPr/>
        </p:nvSpPr>
        <p:spPr>
          <a:xfrm>
            <a:off x="735917" y="3721695"/>
            <a:ext cx="1071457" cy="646331"/>
          </a:xfrm>
          <a:prstGeom prst="rect">
            <a:avLst/>
          </a:prstGeom>
          <a:noFill/>
        </p:spPr>
        <p:txBody>
          <a:bodyPr wrap="square" rtlCol="0">
            <a:spAutoFit/>
          </a:bodyPr>
          <a:lstStyle/>
          <a:p>
            <a:r>
              <a:rPr lang="ja-JP" altLang="en-US" sz="1200" i="1" dirty="0"/>
              <a:t>ビジネス展開</a:t>
            </a:r>
            <a:r>
              <a:rPr kumimoji="1" lang="ja-JP" altLang="en-US" sz="1200" i="1" dirty="0"/>
              <a:t>領域（開発・実践）</a:t>
            </a:r>
          </a:p>
        </p:txBody>
      </p:sp>
      <p:cxnSp>
        <p:nvCxnSpPr>
          <p:cNvPr id="16" name="カギ線コネクタ 15"/>
          <p:cNvCxnSpPr>
            <a:stCxn id="41" idx="0"/>
          </p:cNvCxnSpPr>
          <p:nvPr/>
        </p:nvCxnSpPr>
        <p:spPr>
          <a:xfrm rot="5400000" flipH="1" flipV="1">
            <a:off x="1366151" y="2511673"/>
            <a:ext cx="807948" cy="1101094"/>
          </a:xfrm>
          <a:prstGeom prst="bentConnector2">
            <a:avLst/>
          </a:prstGeom>
        </p:spPr>
        <p:style>
          <a:lnRef idx="1">
            <a:schemeClr val="dk1"/>
          </a:lnRef>
          <a:fillRef idx="0">
            <a:schemeClr val="dk1"/>
          </a:fillRef>
          <a:effectRef idx="0">
            <a:schemeClr val="dk1"/>
          </a:effectRef>
          <a:fontRef idx="minor">
            <a:schemeClr val="tx1"/>
          </a:fontRef>
        </p:style>
      </p:cxnSp>
      <p:cxnSp>
        <p:nvCxnSpPr>
          <p:cNvPr id="51" name="カギ線コネクタ 50"/>
          <p:cNvCxnSpPr>
            <a:stCxn id="34" idx="4"/>
            <a:endCxn id="21" idx="1"/>
          </p:cNvCxnSpPr>
          <p:nvPr/>
        </p:nvCxnSpPr>
        <p:spPr>
          <a:xfrm rot="16200000" flipH="1">
            <a:off x="1421181" y="4993816"/>
            <a:ext cx="498745" cy="1626430"/>
          </a:xfrm>
          <a:prstGeom prst="bentConnector2">
            <a:avLst/>
          </a:prstGeom>
        </p:spPr>
        <p:style>
          <a:lnRef idx="1">
            <a:schemeClr val="dk1"/>
          </a:lnRef>
          <a:fillRef idx="0">
            <a:schemeClr val="dk1"/>
          </a:fillRef>
          <a:effectRef idx="0">
            <a:schemeClr val="dk1"/>
          </a:effectRef>
          <a:fontRef idx="minor">
            <a:schemeClr val="tx1"/>
          </a:fontRef>
        </p:style>
      </p:cxnSp>
      <p:cxnSp>
        <p:nvCxnSpPr>
          <p:cNvPr id="57" name="直線コネクタ 56"/>
          <p:cNvCxnSpPr/>
          <p:nvPr/>
        </p:nvCxnSpPr>
        <p:spPr>
          <a:xfrm>
            <a:off x="2195736" y="4367466"/>
            <a:ext cx="300509" cy="0"/>
          </a:xfrm>
          <a:prstGeom prst="line">
            <a:avLst/>
          </a:prstGeom>
        </p:spPr>
        <p:style>
          <a:lnRef idx="1">
            <a:schemeClr val="dk1"/>
          </a:lnRef>
          <a:fillRef idx="0">
            <a:schemeClr val="dk1"/>
          </a:fillRef>
          <a:effectRef idx="0">
            <a:schemeClr val="dk1"/>
          </a:effectRef>
          <a:fontRef idx="minor">
            <a:schemeClr val="tx1"/>
          </a:fontRef>
        </p:style>
      </p:cxnSp>
      <p:cxnSp>
        <p:nvCxnSpPr>
          <p:cNvPr id="61" name="直線コネクタ 60"/>
          <p:cNvCxnSpPr/>
          <p:nvPr/>
        </p:nvCxnSpPr>
        <p:spPr>
          <a:xfrm>
            <a:off x="2583344" y="3990996"/>
            <a:ext cx="35830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55776" y="5647180"/>
            <a:ext cx="35830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530425" y="1143582"/>
            <a:ext cx="8290047" cy="759182"/>
          </a:xfrm>
          <a:prstGeom prst="rect">
            <a:avLst/>
          </a:prstGeom>
        </p:spPr>
        <p:txBody>
          <a:bodyPr wrap="square">
            <a:spAutoFit/>
          </a:bodyPr>
          <a:lstStyle/>
          <a:p>
            <a:pPr lvl="0">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応用研究を中心とし、企業との共同研究やリカレント教育を通じ、データサイエンスによる産業への貢献を果たし、大企業と共同で実施する新たなサービスの創出や、既存ビジネスの効率化を実現する。</a:t>
            </a:r>
          </a:p>
        </p:txBody>
      </p:sp>
      <p:cxnSp>
        <p:nvCxnSpPr>
          <p:cNvPr id="39" name="直線コネクタ 38"/>
          <p:cNvCxnSpPr/>
          <p:nvPr/>
        </p:nvCxnSpPr>
        <p:spPr>
          <a:xfrm>
            <a:off x="1936408" y="1118008"/>
            <a:ext cx="51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45" name="角丸四角形 44"/>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7326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5</a:t>
            </a:fld>
            <a:endParaRPr kumimoji="1" lang="ja-JP" altLang="en-US"/>
          </a:p>
        </p:txBody>
      </p:sp>
      <p:sp>
        <p:nvSpPr>
          <p:cNvPr id="3" name="正方形/長方形 2"/>
          <p:cNvSpPr/>
          <p:nvPr/>
        </p:nvSpPr>
        <p:spPr>
          <a:xfrm>
            <a:off x="1512168" y="1772816"/>
            <a:ext cx="6156176" cy="2800767"/>
          </a:xfrm>
          <a:prstGeom prst="rect">
            <a:avLst/>
          </a:prstGeom>
        </p:spPr>
        <p:txBody>
          <a:bodyPr wrap="square">
            <a:spAutoFit/>
          </a:bodyPr>
          <a:lstStyle/>
          <a:p>
            <a:r>
              <a:rPr lang="en-US" altLang="ja-JP" sz="24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大学における連携・共同の動き</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（１）全国各地における大学の再編・統合の動き</a:t>
            </a:r>
          </a:p>
          <a:p>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（２）現在進行中の府大・市大の連携・共同事業</a:t>
            </a: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（３）府大・市大の連携大学院構想</a:t>
            </a:r>
          </a:p>
        </p:txBody>
      </p:sp>
    </p:spTree>
    <p:extLst>
      <p:ext uri="{BB962C8B-B14F-4D97-AF65-F5344CB8AC3E}">
        <p14:creationId xmlns:p14="http://schemas.microsoft.com/office/powerpoint/2010/main" val="1482621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984587169"/>
              </p:ext>
            </p:extLst>
          </p:nvPr>
        </p:nvGraphicFramePr>
        <p:xfrm>
          <a:off x="272220" y="1604289"/>
          <a:ext cx="4515804" cy="5063403"/>
        </p:xfrm>
        <a:graphic>
          <a:graphicData uri="http://schemas.openxmlformats.org/drawingml/2006/table">
            <a:tbl>
              <a:tblPr firstRow="1" bandRow="1">
                <a:tableStyleId>{5940675A-B579-460E-94D1-54222C63F5DA}</a:tableStyleId>
              </a:tblPr>
              <a:tblGrid>
                <a:gridCol w="1009968"/>
                <a:gridCol w="1575118"/>
                <a:gridCol w="1930718"/>
              </a:tblGrid>
              <a:tr h="257376">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データ区分</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noFill/>
                  </a:tcPr>
                </a:tc>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パブリックデータ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h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r>
              <a:tr h="271265">
                <a:tc vMerge="1">
                  <a:txBody>
                    <a:bodyPr/>
                    <a:lstStyle/>
                    <a:p>
                      <a:pPr algn="ct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パーソナルデータ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solidFill>
                      <a:schemeClr val="bg1">
                        <a:lumMod val="85000"/>
                      </a:schemeClr>
                    </a:solidFill>
                  </a:tcPr>
                </a:tc>
              </a:tr>
              <a:tr h="49486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住民情報</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人口、世帯数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平均余命、婚姻数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住民票、戸籍</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個人税情報</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solidFill>
                      <a:schemeClr val="bg1">
                        <a:lumMod val="85000"/>
                      </a:schemeClr>
                    </a:solidFill>
                  </a:tcPr>
                </a:tc>
              </a:tr>
              <a:tr h="49486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疾患発生状況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死因別死亡者数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個人の健診受診データ</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個人のカルテデータ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r>
              <a:tr h="49486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福祉</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医療費負担状況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扶助別保護費額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国民保険（レセプト）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生活保護（生活暦等）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r>
              <a:tr h="49486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構造別建築物</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居住者情報</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世帯収入等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r>
              <a:tr h="49486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学校数、生徒数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不就学生徒数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生徒別学力／体力テスト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保護者情報</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r>
              <a:tr h="49486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産業就業者数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経済センサス</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法人税情報</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企業別雇用情報</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r>
              <a:tr h="49486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交通量、乗客数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車両保有状況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地下鉄ＩＣカード情報</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バスドライブレコーダー</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r>
              <a:tr h="49486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ライフライン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水道給水状況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下水道処理状況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世帯別水道使用量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世帯別下水道使用量</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r>
              <a:tr h="494867">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刑法犯認知状況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裁判所取扱件数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防犯カメラ（交通含む）</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ストーカー情報</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r>
            </a:tbl>
          </a:graphicData>
        </a:graphic>
      </p:graphicFrame>
      <p:sp>
        <p:nvSpPr>
          <p:cNvPr id="10" name="二等辺三角形 9"/>
          <p:cNvSpPr/>
          <p:nvPr/>
        </p:nvSpPr>
        <p:spPr>
          <a:xfrm rot="5400000">
            <a:off x="3006080" y="4323272"/>
            <a:ext cx="4320000" cy="252000"/>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1"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50</a:t>
            </a:fld>
            <a:endParaRPr kumimoji="1" lang="ja-JP" altLang="en-US"/>
          </a:p>
        </p:txBody>
      </p:sp>
      <p:sp>
        <p:nvSpPr>
          <p:cNvPr id="5" name="正方形/長方形 4"/>
          <p:cNvSpPr/>
          <p:nvPr/>
        </p:nvSpPr>
        <p:spPr>
          <a:xfrm>
            <a:off x="3003927" y="750636"/>
            <a:ext cx="3164649"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パブリックデータの活用可能性</a:t>
            </a:r>
          </a:p>
        </p:txBody>
      </p:sp>
      <p:sp>
        <p:nvSpPr>
          <p:cNvPr id="8" name="テキスト ボックス 7"/>
          <p:cNvSpPr txBox="1"/>
          <p:nvPr/>
        </p:nvSpPr>
        <p:spPr>
          <a:xfrm>
            <a:off x="5961164" y="1398480"/>
            <a:ext cx="2571275" cy="369332"/>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取り組み</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flipV="1">
            <a:off x="5955554" y="1781880"/>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5961165" y="3745156"/>
            <a:ext cx="2592000" cy="10080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rPr>
              <a:t>大学の持つ分析・解析スキル</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先端技術や新たな解析手法</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データサイエンティストの育成</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3" name="角丸四角形 12"/>
          <p:cNvSpPr/>
          <p:nvPr/>
        </p:nvSpPr>
        <p:spPr>
          <a:xfrm>
            <a:off x="5955436" y="1890273"/>
            <a:ext cx="2592000" cy="10080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rPr>
              <a:t>行政の持つ広範なデータ</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行政は人口</a:t>
            </a:r>
            <a:r>
              <a:rPr lang="ja-JP" altLang="en-US" sz="1100" dirty="0">
                <a:solidFill>
                  <a:schemeClr val="tx1"/>
                </a:solidFill>
                <a:latin typeface="Meiryo UI" panose="020B0604030504040204" pitchFamily="50" charset="-128"/>
                <a:ea typeface="Meiryo UI" panose="020B0604030504040204" pitchFamily="50" charset="-128"/>
              </a:rPr>
              <a:t>・工業・環境・社会保障など広範な情報を保有</a:t>
            </a:r>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多分野</a:t>
            </a:r>
            <a:r>
              <a:rPr lang="ja-JP" altLang="en-US" sz="1100" dirty="0">
                <a:solidFill>
                  <a:schemeClr val="tx1"/>
                </a:solidFill>
                <a:latin typeface="Meiryo UI" panose="020B0604030504040204" pitchFamily="50" charset="-128"/>
                <a:ea typeface="Meiryo UI" panose="020B0604030504040204" pitchFamily="50" charset="-128"/>
              </a:rPr>
              <a:t>におけるダイナミックなデータの取得が</a:t>
            </a:r>
            <a:r>
              <a:rPr lang="ja-JP" altLang="en-US" sz="1100" dirty="0" smtClean="0">
                <a:solidFill>
                  <a:schemeClr val="tx1"/>
                </a:solidFill>
                <a:latin typeface="Meiryo UI" panose="020B0604030504040204" pitchFamily="50" charset="-128"/>
                <a:ea typeface="Meiryo UI" panose="020B0604030504040204" pitchFamily="50" charset="-128"/>
              </a:rPr>
              <a:t>可能</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14" name="角丸四角形 13"/>
          <p:cNvSpPr/>
          <p:nvPr/>
        </p:nvSpPr>
        <p:spPr>
          <a:xfrm>
            <a:off x="5955436" y="5606637"/>
            <a:ext cx="2592000" cy="100800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rPr>
              <a:t>企業</a:t>
            </a:r>
            <a:r>
              <a:rPr lang="ja-JP" altLang="en-US" sz="1200" b="1" dirty="0">
                <a:solidFill>
                  <a:schemeClr val="tx1"/>
                </a:solidFill>
                <a:latin typeface="Meiryo UI" panose="020B0604030504040204" pitchFamily="50" charset="-128"/>
                <a:ea typeface="Meiryo UI" panose="020B0604030504040204" pitchFamily="50" charset="-128"/>
              </a:rPr>
              <a:t>の</a:t>
            </a:r>
            <a:r>
              <a:rPr lang="ja-JP" altLang="en-US" sz="1200" b="1" dirty="0" smtClean="0">
                <a:solidFill>
                  <a:schemeClr val="tx1"/>
                </a:solidFill>
                <a:latin typeface="Meiryo UI" panose="020B0604030504040204" pitchFamily="50" charset="-128"/>
                <a:ea typeface="Meiryo UI" panose="020B0604030504040204" pitchFamily="50" charset="-128"/>
              </a:rPr>
              <a:t>持つ商品開発力</a:t>
            </a:r>
            <a:endParaRPr lang="en-US" altLang="ja-JP" sz="1200" b="1" dirty="0" smtClean="0">
              <a:solidFill>
                <a:schemeClr val="tx1"/>
              </a:solidFill>
              <a:latin typeface="Meiryo UI" panose="020B0604030504040204" pitchFamily="50" charset="-128"/>
              <a:ea typeface="Meiryo UI" panose="020B0604030504040204" pitchFamily="50" charset="-128"/>
            </a:endParaRPr>
          </a:p>
          <a:p>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ビッグデータ、</a:t>
            </a:r>
            <a:r>
              <a:rPr lang="en-US" altLang="ja-JP" sz="1100" dirty="0" err="1" smtClean="0">
                <a:solidFill>
                  <a:schemeClr val="tx1"/>
                </a:solidFill>
                <a:latin typeface="Meiryo UI" panose="020B0604030504040204" pitchFamily="50" charset="-128"/>
                <a:ea typeface="Meiryo UI" panose="020B0604030504040204" pitchFamily="50" charset="-128"/>
              </a:rPr>
              <a:t>IoT</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AI</a:t>
            </a:r>
            <a:r>
              <a:rPr lang="ja-JP" altLang="en-US" sz="1100" dirty="0" err="1" smtClean="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フィンテックなどのイノベーションを創出する商品技術開発と</a:t>
            </a:r>
            <a:r>
              <a:rPr lang="en-US" altLang="ja-JP" sz="1100" dirty="0" smtClean="0">
                <a:solidFill>
                  <a:schemeClr val="tx1"/>
                </a:solidFill>
                <a:latin typeface="Meiryo UI" panose="020B0604030504040204" pitchFamily="50" charset="-128"/>
                <a:ea typeface="Meiryo UI" panose="020B0604030504040204" pitchFamily="50" charset="-128"/>
              </a:rPr>
              <a:t>ICT</a:t>
            </a:r>
            <a:r>
              <a:rPr lang="ja-JP" altLang="en-US" sz="1100" dirty="0" smtClean="0">
                <a:solidFill>
                  <a:schemeClr val="tx1"/>
                </a:solidFill>
                <a:latin typeface="Meiryo UI" panose="020B0604030504040204" pitchFamily="50" charset="-128"/>
                <a:ea typeface="Meiryo UI" panose="020B0604030504040204" pitchFamily="50" charset="-128"/>
              </a:rPr>
              <a:t>市場開発</a:t>
            </a:r>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16" name="上下矢印 15"/>
          <p:cNvSpPr/>
          <p:nvPr/>
        </p:nvSpPr>
        <p:spPr>
          <a:xfrm>
            <a:off x="6183657" y="2994742"/>
            <a:ext cx="304918" cy="669044"/>
          </a:xfrm>
          <a:prstGeom prst="up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下矢印 16"/>
          <p:cNvSpPr/>
          <p:nvPr/>
        </p:nvSpPr>
        <p:spPr>
          <a:xfrm>
            <a:off x="6183657" y="4847873"/>
            <a:ext cx="304918" cy="669044"/>
          </a:xfrm>
          <a:prstGeom prst="upDown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660232" y="4854726"/>
            <a:ext cx="1725073" cy="646331"/>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産学連携・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先端</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技術のアップデート（リカレント教育）</a:t>
            </a:r>
          </a:p>
        </p:txBody>
      </p:sp>
      <p:sp>
        <p:nvSpPr>
          <p:cNvPr id="19" name="テキスト ボックス 18"/>
          <p:cNvSpPr txBox="1"/>
          <p:nvPr/>
        </p:nvSpPr>
        <p:spPr>
          <a:xfrm>
            <a:off x="6660232" y="3068627"/>
            <a:ext cx="1725073" cy="461665"/>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行政データを活用した</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都市課題の解決</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flipV="1">
            <a:off x="2808192" y="1154548"/>
            <a:ext cx="34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22" name="角丸四角形 21"/>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084050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4553706" y="3317953"/>
            <a:ext cx="4227324" cy="307777"/>
          </a:xfrm>
          <a:prstGeom prst="rect">
            <a:avLst/>
          </a:prstGeom>
          <a:noFill/>
          <a:ln>
            <a:noFill/>
          </a:ln>
        </p:spPr>
        <p:txBody>
          <a:bodyPr wrap="square" rtlCol="0">
            <a:spAutoFit/>
          </a:bodyPr>
          <a:lstStyle/>
          <a:p>
            <a:pPr algn="ctr"/>
            <a:r>
              <a:rPr kumimoji="1"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スマートヘルスケア・シティ</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の事業スキーム</a:t>
            </a:r>
            <a:endParaRPr lang="en-US" altLang="ja-JP" sz="1400" u="sng"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descr="E:\My Documents\業務用\①統合案件\大学\バックデータ\自治医大①.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625730"/>
            <a:ext cx="4445070" cy="299511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10" name="角丸四角形 9"/>
          <p:cNvSpPr/>
          <p:nvPr/>
        </p:nvSpPr>
        <p:spPr>
          <a:xfrm>
            <a:off x="6516216" y="5869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988402" y="692696"/>
            <a:ext cx="5008102" cy="369332"/>
          </a:xfrm>
          <a:prstGeom prst="rect">
            <a:avLst/>
          </a:prstGeom>
        </p:spPr>
        <p:txBody>
          <a:bodyPr wrap="none">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地域医療情報データバンク（自治医科大の事例）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979712" y="1095248"/>
            <a:ext cx="48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582064" y="1282258"/>
            <a:ext cx="8208912" cy="1762021"/>
          </a:xfrm>
          <a:prstGeom prst="rect">
            <a:avLst/>
          </a:prstGeom>
        </p:spPr>
        <p:txBody>
          <a:bodyPr wrap="square">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全国の地域医療の現状を把握・分析、地域医療を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体系化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したものを「地域医療データバンク」として構築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。自治体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に対して解析結果を提供し、地域医療の向上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・発展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へ向けた地域医療行政の支援を目指す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都道府県の国民健康保険団体連合会、後期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高齢者広域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連合、協力医療機関からの医療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情報／介護情報／特定健診受療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状況等の情報を収集・解析</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解析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結果を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LG-WAN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（行政ネットワーク）にて自治体に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解析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データ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80,513,337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協力</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医療機関 ６２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病院</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467544" y="3755355"/>
            <a:ext cx="3845084" cy="2769989"/>
          </a:xfrm>
          <a:prstGeom prst="rect">
            <a:avLst/>
          </a:prstGeom>
          <a:ln>
            <a:solidFill>
              <a:schemeClr val="bg1">
                <a:lumMod val="75000"/>
              </a:schemeClr>
            </a:solidFill>
          </a:ln>
        </p:spPr>
        <p:txBody>
          <a:bodyPr wrap="square">
            <a:spAutoFit/>
          </a:bodyPr>
          <a:lstStyle/>
          <a:p>
            <a:pPr lvl="0" algn="ct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＜スマートヘルスケア・シティ・コンソーシアム＞</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医療データバンクと地域支援システムの構築・普及と利活用を推進する産学共同によるコンソーシアム</a:t>
            </a:r>
          </a:p>
          <a:p>
            <a:pPr lvl="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（構成団体）</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医科大学、 東京大学、産業医科大学</a:t>
            </a:r>
          </a:p>
          <a:p>
            <a:pPr marL="285750" lvl="0" indent="-285750">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天草市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天草都市医師会立、天草地域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buFont typeface="Arial" panose="020B0604020202020204" pitchFamily="34" charset="0"/>
              <a:buChar cha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ィ・ティ・ドコモ、エスアールエル、東京エレクトロニツクシステムズ、伊藤喜三郎建築研究所、表示灯、ジェーシービー、シャープ、ＬＳＩメディエンス、オムロンヘルスケア、測位衛星技術、大日本印刷、インターシステムズジャパン、三菱電機情報ネットワーク、三菱総合研究所 ほか</a:t>
            </a:r>
          </a:p>
        </p:txBody>
      </p:sp>
      <p:sp>
        <p:nvSpPr>
          <p:cNvPr id="4" name="正方形/長方形 3"/>
          <p:cNvSpPr/>
          <p:nvPr/>
        </p:nvSpPr>
        <p:spPr>
          <a:xfrm>
            <a:off x="589996" y="3193231"/>
            <a:ext cx="2448272" cy="307777"/>
          </a:xfrm>
          <a:prstGeom prst="rect">
            <a:avLst/>
          </a:prstGeom>
        </p:spPr>
        <p:txBody>
          <a:bodyPr wrap="square">
            <a:spAutoFit/>
          </a:bodyPr>
          <a:lstStyle/>
          <a:p>
            <a:pPr lvl="0"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第２回</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プラチナ大賞を</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受賞</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51</a:t>
            </a:fld>
            <a:endParaRPr kumimoji="1" lang="ja-JP" altLang="en-US"/>
          </a:p>
        </p:txBody>
      </p:sp>
    </p:spTree>
    <p:extLst>
      <p:ext uri="{BB962C8B-B14F-4D97-AF65-F5344CB8AC3E}">
        <p14:creationId xmlns:p14="http://schemas.microsoft.com/office/powerpoint/2010/main" val="2142769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角丸四角形 55"/>
          <p:cNvSpPr/>
          <p:nvPr/>
        </p:nvSpPr>
        <p:spPr>
          <a:xfrm>
            <a:off x="7449697" y="4544890"/>
            <a:ext cx="1196441" cy="397694"/>
          </a:xfrm>
          <a:prstGeom prst="roundRect">
            <a:avLst>
              <a:gd name="adj" fmla="val 5000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資金</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直方体 33"/>
          <p:cNvSpPr/>
          <p:nvPr/>
        </p:nvSpPr>
        <p:spPr>
          <a:xfrm>
            <a:off x="3030028" y="3063919"/>
            <a:ext cx="1241187" cy="1080169"/>
          </a:xfrm>
          <a:prstGeom prst="cube">
            <a:avLst>
              <a:gd name="adj" fmla="val 18488"/>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2581425" y="2505046"/>
            <a:ext cx="4316046" cy="3617530"/>
          </a:xfrm>
          <a:prstGeom prst="roundRect">
            <a:avLst>
              <a:gd name="adj" fmla="val 733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491880" y="2342446"/>
            <a:ext cx="2431655" cy="369332"/>
          </a:xfrm>
          <a:prstGeom prst="rect">
            <a:avLst/>
          </a:prstGeom>
          <a:solidFill>
            <a:schemeClr val="bg1"/>
          </a:solidFill>
          <a:ln w="28575">
            <a:solidFill>
              <a:schemeClr val="tx1"/>
            </a:solidFill>
          </a:ln>
        </p:spPr>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府立</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大学／市立大学</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70551" y="2505046"/>
            <a:ext cx="1794661" cy="3617530"/>
          </a:xfrm>
          <a:prstGeom prst="roundRect">
            <a:avLst>
              <a:gd name="adj" fmla="val 11964"/>
            </a:avLst>
          </a:prstGeom>
          <a:noFill/>
          <a:ln w="9525"/>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フローチャート: 処理 34"/>
          <p:cNvSpPr/>
          <p:nvPr/>
        </p:nvSpPr>
        <p:spPr>
          <a:xfrm>
            <a:off x="525652" y="2342446"/>
            <a:ext cx="1512000" cy="360040"/>
          </a:xfrm>
          <a:prstGeom prst="flowChartProcess">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大阪府／大阪市</a:t>
            </a:r>
          </a:p>
        </p:txBody>
      </p:sp>
      <p:sp>
        <p:nvSpPr>
          <p:cNvPr id="37" name="角丸四角形 36"/>
          <p:cNvSpPr/>
          <p:nvPr/>
        </p:nvSpPr>
        <p:spPr>
          <a:xfrm>
            <a:off x="7175366" y="2505046"/>
            <a:ext cx="1717114" cy="3617529"/>
          </a:xfrm>
          <a:prstGeom prst="roundRect">
            <a:avLst/>
          </a:prstGeom>
          <a:noFill/>
          <a:ln w="9525"/>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ローチャート: 処理 37"/>
          <p:cNvSpPr/>
          <p:nvPr/>
        </p:nvSpPr>
        <p:spPr>
          <a:xfrm>
            <a:off x="7466388" y="2342446"/>
            <a:ext cx="1188000" cy="360040"/>
          </a:xfrm>
          <a:prstGeom prst="flowChartProcess">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民間企業等</a:t>
            </a:r>
            <a:endPar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右矢印 26"/>
          <p:cNvSpPr/>
          <p:nvPr/>
        </p:nvSpPr>
        <p:spPr>
          <a:xfrm>
            <a:off x="2051720" y="3464547"/>
            <a:ext cx="1035970" cy="504000"/>
          </a:xfrm>
          <a:prstGeom prst="rightArrow">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064480" y="1035313"/>
            <a:ext cx="7107920" cy="1092607"/>
          </a:xfrm>
          <a:prstGeom prst="rect">
            <a:avLst/>
          </a:prstGeom>
        </p:spPr>
        <p:txBody>
          <a:bodyPr wrap="square">
            <a:spAutoFit/>
          </a:bodyPr>
          <a:lstStyle/>
          <a:p>
            <a:pPr marL="342900" lvl="0" indent="-342900">
              <a:buFont typeface="+mj-ea"/>
              <a:buAutoNum type="circleNumDbPlain"/>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の保有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するパーソナルデータを府大・市大に提供（協定を締結して利用範囲制限）</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j-ea"/>
              <a:buAutoNum type="circleNumDbPlain"/>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大・市大は</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、パーソナルデータを分析可能なデータに加工</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j-ea"/>
              <a:buAutoNum type="circleNumDbPlain"/>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データが「目的外使用」にあたらないように、データの匿名化を</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施す</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j-ea"/>
              <a:buAutoNum type="circleNumDbPlain"/>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当該データを活用し、「行政課題の解決」や「成長産業の振興」に資する調査・分析を行う</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buFont typeface="+mj-ea"/>
              <a:buAutoNum type="circleNumDbPlain"/>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分析結果をアウトプットとして成果物に加工。行政施策や新産業創出に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フローチャート : 磁気ディスク 2"/>
          <p:cNvSpPr/>
          <p:nvPr/>
        </p:nvSpPr>
        <p:spPr>
          <a:xfrm>
            <a:off x="630161" y="3244003"/>
            <a:ext cx="1206930" cy="720000"/>
          </a:xfrm>
          <a:prstGeom prst="flowChartMagneticDisk">
            <a:avLst/>
          </a:prstGeom>
          <a:solidFill>
            <a:schemeClr val="bg1">
              <a:lumMod val="95000"/>
            </a:schemeClr>
          </a:solid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625928" y="3578048"/>
            <a:ext cx="1215397" cy="276999"/>
          </a:xfrm>
          <a:prstGeom prst="rect">
            <a:avLst/>
          </a:prstGeom>
        </p:spPr>
        <p:txBody>
          <a:bodyPr wrap="none">
            <a:spAutoFit/>
          </a:bodyPr>
          <a:lstStyle/>
          <a:p>
            <a:pPr lvl="0"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パーソナルデータ</a:t>
            </a:r>
          </a:p>
        </p:txBody>
      </p:sp>
      <p:sp>
        <p:nvSpPr>
          <p:cNvPr id="41" name="フローチャート : 磁気ディスク 40"/>
          <p:cNvSpPr/>
          <p:nvPr/>
        </p:nvSpPr>
        <p:spPr>
          <a:xfrm>
            <a:off x="630161" y="4253830"/>
            <a:ext cx="1206930" cy="720000"/>
          </a:xfrm>
          <a:prstGeom prst="flowChartMagneticDisk">
            <a:avLst/>
          </a:prstGeom>
          <a:solidFill>
            <a:schemeClr val="bg1">
              <a:lumMod val="95000"/>
            </a:schemeClr>
          </a:solid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691651" y="4577878"/>
            <a:ext cx="1083951" cy="276999"/>
          </a:xfrm>
          <a:prstGeom prst="rect">
            <a:avLst/>
          </a:prstGeom>
        </p:spPr>
        <p:txBody>
          <a:bodyPr wrap="none">
            <a:spAutoFit/>
          </a:bodyPr>
          <a:lstStyle/>
          <a:p>
            <a:pPr lvl="0"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オープンデータ</a:t>
            </a: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742" y="5696216"/>
            <a:ext cx="576866" cy="576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フローチャート : 複数書類 5"/>
          <p:cNvSpPr/>
          <p:nvPr/>
        </p:nvSpPr>
        <p:spPr>
          <a:xfrm>
            <a:off x="656603" y="5205355"/>
            <a:ext cx="1154046" cy="646639"/>
          </a:xfrm>
          <a:prstGeom prst="flowChartMultidocument">
            <a:avLst/>
          </a:prstGeom>
          <a:solidFill>
            <a:schemeClr val="bg1">
              <a:lumMod val="95000"/>
            </a:schemeClr>
          </a:solid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712144" y="5434639"/>
            <a:ext cx="800219" cy="276999"/>
          </a:xfrm>
          <a:prstGeom prst="rect">
            <a:avLst/>
          </a:prstGeom>
        </p:spPr>
        <p:txBody>
          <a:bodyPr wrap="none">
            <a:spAutoFit/>
          </a:bodyPr>
          <a:lstStyle/>
          <a:p>
            <a:pPr lvl="0"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行政課題</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直方体 41"/>
          <p:cNvSpPr/>
          <p:nvPr/>
        </p:nvSpPr>
        <p:spPr>
          <a:xfrm>
            <a:off x="5101487" y="3063919"/>
            <a:ext cx="1241187" cy="1080169"/>
          </a:xfrm>
          <a:prstGeom prst="cube">
            <a:avLst>
              <a:gd name="adj" fmla="val 18488"/>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993321" y="3480141"/>
            <a:ext cx="1257452" cy="472813"/>
          </a:xfrm>
          <a:prstGeom prst="rect">
            <a:avLst/>
          </a:prstGeom>
          <a:noFill/>
        </p:spPr>
        <p:txBody>
          <a:bodyPr wrap="square" lIns="36000" tIns="36000" rIns="36000" bIns="36000" rtlCol="0">
            <a:spAutoFit/>
          </a:bodyPr>
          <a:lstStyle/>
          <a:p>
            <a:pPr algn="ct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匿名化</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データベース</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001892" y="3480141"/>
            <a:ext cx="1103557" cy="472813"/>
          </a:xfrm>
          <a:prstGeom prst="rect">
            <a:avLst/>
          </a:prstGeom>
          <a:noFill/>
        </p:spPr>
        <p:txBody>
          <a:bodyPr wrap="square" lIns="36000" tIns="36000" rIns="36000" bIns="36000" rtlCol="0">
            <a:spAutoFit/>
          </a:bodyPr>
          <a:lstStyle/>
          <a:p>
            <a:pPr algn="ct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パーソナル</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データベース</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右矢印 42"/>
          <p:cNvSpPr/>
          <p:nvPr/>
        </p:nvSpPr>
        <p:spPr>
          <a:xfrm>
            <a:off x="4395437" y="3464547"/>
            <a:ext cx="796499" cy="504000"/>
          </a:xfrm>
          <a:prstGeom prst="rightArrow">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匿名化</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381" y="2711334"/>
            <a:ext cx="742153" cy="55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右矢印 43"/>
          <p:cNvSpPr/>
          <p:nvPr/>
        </p:nvSpPr>
        <p:spPr>
          <a:xfrm>
            <a:off x="2057370" y="4490078"/>
            <a:ext cx="3168000" cy="324000"/>
          </a:xfrm>
          <a:prstGeom prst="rightArrow">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右矢印 44"/>
          <p:cNvSpPr/>
          <p:nvPr/>
        </p:nvSpPr>
        <p:spPr>
          <a:xfrm>
            <a:off x="2051720" y="5324370"/>
            <a:ext cx="3168000" cy="324000"/>
          </a:xfrm>
          <a:prstGeom prst="rightArrow">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7449697" y="5158608"/>
            <a:ext cx="1196441" cy="397694"/>
          </a:xfrm>
          <a:prstGeom prst="roundRect">
            <a:avLst>
              <a:gd name="adj" fmla="val 5000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アイデア</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フローチャート : 磁気ディスク 56"/>
          <p:cNvSpPr/>
          <p:nvPr/>
        </p:nvSpPr>
        <p:spPr>
          <a:xfrm>
            <a:off x="7444452" y="3347222"/>
            <a:ext cx="1206930" cy="648000"/>
          </a:xfrm>
          <a:prstGeom prst="flowChartMagneticDisk">
            <a:avLst/>
          </a:prstGeom>
          <a:solidFill>
            <a:schemeClr val="bg1">
              <a:lumMod val="95000"/>
            </a:schemeClr>
          </a:solidFill>
          <a:ln w="127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7440219" y="3624995"/>
            <a:ext cx="1215397" cy="276999"/>
          </a:xfrm>
          <a:prstGeom prst="rect">
            <a:avLst/>
          </a:prstGeom>
        </p:spPr>
        <p:txBody>
          <a:bodyPr wrap="none">
            <a:spAutoFit/>
          </a:bodyPr>
          <a:lstStyle/>
          <a:p>
            <a:pPr lvl="0"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パーソナルデータ</a:t>
            </a:r>
          </a:p>
        </p:txBody>
      </p:sp>
      <p:sp>
        <p:nvSpPr>
          <p:cNvPr id="59" name="右矢印 58"/>
          <p:cNvSpPr/>
          <p:nvPr/>
        </p:nvSpPr>
        <p:spPr>
          <a:xfrm rot="10800000">
            <a:off x="6250772" y="3450758"/>
            <a:ext cx="1115341" cy="504000"/>
          </a:xfrm>
          <a:prstGeom prst="rightArrow">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右矢印 59"/>
          <p:cNvSpPr/>
          <p:nvPr/>
        </p:nvSpPr>
        <p:spPr>
          <a:xfrm rot="10800000">
            <a:off x="6250772" y="4798623"/>
            <a:ext cx="1103944" cy="504000"/>
          </a:xfrm>
          <a:prstGeom prst="rightArrow">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wrap="none" rtlCol="0" anchor="ctr"/>
          <a:lstStyle/>
          <a:p>
            <a:pPr algn="ct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386272" y="3564280"/>
            <a:ext cx="948131" cy="288147"/>
          </a:xfrm>
          <a:prstGeom prst="rect">
            <a:avLst/>
          </a:prstGeom>
          <a:noFill/>
        </p:spPr>
        <p:txBody>
          <a:bodyPr wrap="square" lIns="36000" tIns="36000" rIns="36000" bIns="36000"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匿名化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下カーブ矢印 8"/>
          <p:cNvSpPr/>
          <p:nvPr/>
        </p:nvSpPr>
        <p:spPr>
          <a:xfrm rot="10800000">
            <a:off x="971597" y="5984649"/>
            <a:ext cx="4750481" cy="697551"/>
          </a:xfrm>
          <a:prstGeom prst="curvedDownArrow">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699792" y="6237312"/>
            <a:ext cx="1553630"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行政施策での活用</a:t>
            </a:r>
          </a:p>
        </p:txBody>
      </p:sp>
      <p:sp>
        <p:nvSpPr>
          <p:cNvPr id="29" name="星 8 28"/>
          <p:cNvSpPr/>
          <p:nvPr/>
        </p:nvSpPr>
        <p:spPr>
          <a:xfrm>
            <a:off x="5115555" y="4071536"/>
            <a:ext cx="1116000" cy="1969385"/>
          </a:xfrm>
          <a:prstGeom prst="star8">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2580520" y="534612"/>
            <a:ext cx="3982180" cy="400110"/>
          </a:xfrm>
          <a:prstGeom prst="rect">
            <a:avLst/>
          </a:prstGeom>
        </p:spPr>
        <p:txBody>
          <a:bodyPr wrap="none">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大阪におけるパブリックデータ</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活用例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2" name="直線コネクタ 61"/>
          <p:cNvCxnSpPr/>
          <p:nvPr/>
        </p:nvCxnSpPr>
        <p:spPr>
          <a:xfrm flipV="1">
            <a:off x="2339752" y="938524"/>
            <a:ext cx="44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52</a:t>
            </a:fld>
            <a:endParaRPr kumimoji="1" lang="ja-JP" altLang="en-US"/>
          </a:p>
        </p:txBody>
      </p:sp>
      <p:sp>
        <p:nvSpPr>
          <p:cNvPr id="64" name="正方形/長方形 63"/>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65" name="角丸四角形 64"/>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下カーブ矢印 45"/>
          <p:cNvSpPr/>
          <p:nvPr/>
        </p:nvSpPr>
        <p:spPr>
          <a:xfrm rot="10800000" flipH="1">
            <a:off x="5622047" y="5973518"/>
            <a:ext cx="2694369" cy="697551"/>
          </a:xfrm>
          <a:prstGeom prst="curvedDownArrow">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6265396" y="6168405"/>
            <a:ext cx="1553630"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産業</a:t>
            </a:r>
            <a:r>
              <a:rPr lang="ja-JP" altLang="en-US" sz="1400" dirty="0" smtClean="0">
                <a:latin typeface="Meiryo UI" panose="020B0604030504040204" pitchFamily="50" charset="-128"/>
                <a:ea typeface="Meiryo UI" panose="020B0604030504040204" pitchFamily="50" charset="-128"/>
              </a:rPr>
              <a:t>振興での</a:t>
            </a:r>
            <a:r>
              <a:rPr kumimoji="1" lang="ja-JP" altLang="en-US" sz="1400" dirty="0" smtClean="0">
                <a:latin typeface="Meiryo UI" panose="020B0604030504040204" pitchFamily="50" charset="-128"/>
                <a:ea typeface="Meiryo UI" panose="020B0604030504040204" pitchFamily="50" charset="-128"/>
              </a:rPr>
              <a:t>活用</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5378" y="2636912"/>
            <a:ext cx="526862" cy="526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416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55776" y="764704"/>
            <a:ext cx="4356000" cy="590465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51520" y="3997328"/>
            <a:ext cx="6854116" cy="1188000"/>
          </a:xfrm>
          <a:prstGeom prst="rect">
            <a:avLst/>
          </a:prstGeom>
          <a:solidFill>
            <a:schemeClr val="lt1">
              <a:alpha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51520" y="2637184"/>
            <a:ext cx="6854116" cy="1188000"/>
          </a:xfrm>
          <a:prstGeom prst="rect">
            <a:avLst/>
          </a:prstGeom>
          <a:solidFill>
            <a:schemeClr val="lt1">
              <a:alpha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38164" y="5365480"/>
            <a:ext cx="6854116" cy="1188000"/>
          </a:xfrm>
          <a:prstGeom prst="rect">
            <a:avLst/>
          </a:prstGeom>
          <a:solidFill>
            <a:schemeClr val="lt1">
              <a:alpha val="75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82332" y="2950883"/>
            <a:ext cx="1997663" cy="553998"/>
          </a:xfrm>
          <a:prstGeom prst="rect">
            <a:avLst/>
          </a:prstGeom>
          <a:noFill/>
        </p:spPr>
        <p:txBody>
          <a:bodyPr wrap="none" rtlCol="0">
            <a:spAutoFit/>
          </a:bodyPr>
          <a:lstStyle/>
          <a:p>
            <a:r>
              <a:rPr kumimoji="1" lang="ja-JP" altLang="en-US" sz="15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Ａ）パブリックヘルス／</a:t>
            </a:r>
            <a:endParaRPr kumimoji="1" lang="en-US" altLang="ja-JP" sz="15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5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5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15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スマートエイジング</a:t>
            </a:r>
          </a:p>
        </p:txBody>
      </p:sp>
      <p:sp>
        <p:nvSpPr>
          <p:cNvPr id="10" name="テキスト ボックス 9"/>
          <p:cNvSpPr txBox="1"/>
          <p:nvPr/>
        </p:nvSpPr>
        <p:spPr>
          <a:xfrm>
            <a:off x="3592464" y="808576"/>
            <a:ext cx="2097049" cy="338554"/>
          </a:xfrm>
          <a:prstGeom prst="rect">
            <a:avLst/>
          </a:prstGeom>
          <a:noFill/>
        </p:spPr>
        <p:txBody>
          <a:bodyPr wrap="non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Ｄ）データマネジメント</a:t>
            </a:r>
          </a:p>
        </p:txBody>
      </p:sp>
      <p:sp>
        <p:nvSpPr>
          <p:cNvPr id="11" name="テキスト ボックス 10"/>
          <p:cNvSpPr txBox="1"/>
          <p:nvPr/>
        </p:nvSpPr>
        <p:spPr>
          <a:xfrm>
            <a:off x="2829740" y="1210354"/>
            <a:ext cx="3756180" cy="984885"/>
          </a:xfrm>
          <a:prstGeom prst="rect">
            <a:avLst/>
          </a:prstGeom>
          <a:noFill/>
          <a:ln>
            <a:noFill/>
          </a:ln>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①両大学のデータ解析とレポート力</a:t>
            </a:r>
            <a:r>
              <a:rPr kumimoji="1" lang="en-US" altLang="ja-JP" sz="1300" dirty="0" smtClean="0">
                <a:latin typeface="Meiryo UI" panose="020B0604030504040204" pitchFamily="50" charset="-128"/>
                <a:ea typeface="Meiryo UI" panose="020B0604030504040204" pitchFamily="50" charset="-128"/>
              </a:rPr>
              <a:t>】</a:t>
            </a:r>
          </a:p>
          <a:p>
            <a:r>
              <a:rPr kumimoji="1" lang="ja-JP" altLang="en-US" sz="1300" dirty="0" smtClean="0">
                <a:latin typeface="Meiryo UI" panose="020B0604030504040204" pitchFamily="50" charset="-128"/>
                <a:ea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②</a:t>
            </a:r>
            <a:r>
              <a:rPr lang="ja-JP" altLang="en-US" sz="1300" dirty="0" smtClean="0">
                <a:latin typeface="Meiryo UI" panose="020B0604030504040204" pitchFamily="50" charset="-128"/>
                <a:ea typeface="Meiryo UI" panose="020B0604030504040204" pitchFamily="50" charset="-128"/>
              </a:rPr>
              <a:t>行政</a:t>
            </a:r>
            <a:r>
              <a:rPr kumimoji="1" lang="ja-JP" altLang="en-US" sz="1300" dirty="0" smtClean="0">
                <a:latin typeface="Meiryo UI" panose="020B0604030504040204" pitchFamily="50" charset="-128"/>
                <a:ea typeface="Meiryo UI" panose="020B0604030504040204" pitchFamily="50" charset="-128"/>
              </a:rPr>
              <a:t>のパブリックデータとセキュリティ力</a:t>
            </a:r>
            <a:r>
              <a:rPr kumimoji="1" lang="en-US" altLang="ja-JP" sz="1300" dirty="0" smtClean="0">
                <a:latin typeface="Meiryo UI" panose="020B0604030504040204" pitchFamily="50" charset="-128"/>
                <a:ea typeface="Meiryo UI" panose="020B0604030504040204" pitchFamily="50" charset="-128"/>
              </a:rPr>
              <a:t>】</a:t>
            </a:r>
          </a:p>
          <a:p>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③大学と行政の豊富な人材力</a:t>
            </a:r>
            <a:r>
              <a:rPr kumimoji="1" lang="en-US" altLang="ja-JP" sz="1300" dirty="0" smtClean="0">
                <a:latin typeface="Meiryo UI" panose="020B0604030504040204" pitchFamily="50" charset="-128"/>
                <a:ea typeface="Meiryo UI" panose="020B0604030504040204" pitchFamily="50" charset="-128"/>
              </a:rPr>
              <a:t>】 </a:t>
            </a:r>
          </a:p>
          <a:p>
            <a:endParaRPr kumimoji="1" lang="en-US" altLang="ja-JP" sz="6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　　三つの力を最大限に活かした課題解決システム</a:t>
            </a:r>
          </a:p>
        </p:txBody>
      </p:sp>
      <p:sp>
        <p:nvSpPr>
          <p:cNvPr id="12" name="テキスト ボックス 11"/>
          <p:cNvSpPr txBox="1"/>
          <p:nvPr/>
        </p:nvSpPr>
        <p:spPr>
          <a:xfrm>
            <a:off x="2699792" y="2723353"/>
            <a:ext cx="4068000" cy="1015663"/>
          </a:xfrm>
          <a:prstGeom prst="rect">
            <a:avLst/>
          </a:prstGeom>
          <a:solidFill>
            <a:schemeClr val="accent6">
              <a:lumMod val="20000"/>
              <a:lumOff val="80000"/>
            </a:schemeClr>
          </a:solidFill>
          <a:ln>
            <a:solidFill>
              <a:schemeClr val="bg1">
                <a:lumMod val="85000"/>
              </a:schemeClr>
            </a:solidFill>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＜保健医療系＞</a:t>
            </a: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診療</a:t>
            </a:r>
            <a:r>
              <a:rPr kumimoji="1" lang="ja-JP" altLang="en-US" sz="1200" dirty="0" smtClean="0">
                <a:latin typeface="Meiryo UI" panose="020B0604030504040204" pitchFamily="50" charset="-128"/>
                <a:ea typeface="Meiryo UI" panose="020B0604030504040204" pitchFamily="50" charset="-128"/>
              </a:rPr>
              <a:t>データ、投薬データ、健診データ、保健指導データ、国民健康保険データ　</a:t>
            </a:r>
            <a:r>
              <a:rPr lang="ja-JP" altLang="en-US" sz="1200" dirty="0">
                <a:latin typeface="Meiryo UI" panose="020B0604030504040204" pitchFamily="50" charset="-128"/>
                <a:ea typeface="Meiryo UI" panose="020B0604030504040204" pitchFamily="50" charset="-128"/>
              </a:rPr>
              <a:t>等</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＜福祉系＞</a:t>
            </a: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介護保険データ、児童支援データ、生活保護データ　等</a:t>
            </a:r>
            <a:endParaRPr kumimoji="1" lang="en-US" altLang="ja-JP" sz="1200"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82332" y="4437112"/>
            <a:ext cx="1733167" cy="338554"/>
          </a:xfrm>
          <a:prstGeom prst="rect">
            <a:avLst/>
          </a:prstGeom>
          <a:noFill/>
        </p:spPr>
        <p:txBody>
          <a:bodyPr wrap="none" rtlCol="0">
            <a:spAutoFit/>
          </a:bodyPr>
          <a:lstStyle/>
          <a:p>
            <a:r>
              <a:rPr kumimoji="1"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Ｂ）スマートシティ</a:t>
            </a:r>
          </a:p>
        </p:txBody>
      </p:sp>
      <p:sp>
        <p:nvSpPr>
          <p:cNvPr id="14" name="二等辺三角形 13"/>
          <p:cNvSpPr/>
          <p:nvPr/>
        </p:nvSpPr>
        <p:spPr>
          <a:xfrm rot="10800000">
            <a:off x="2687392" y="2233048"/>
            <a:ext cx="4068000" cy="432000"/>
          </a:xfrm>
          <a:prstGeom prst="triangle">
            <a:avLst/>
          </a:prstGeom>
          <a:gradFill flip="none" rotWithShape="1">
            <a:lin ang="5400000" scaled="1"/>
            <a:tileRect/>
          </a:gra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250947" y="2257127"/>
            <a:ext cx="958917"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データ事例</a:t>
            </a:r>
          </a:p>
        </p:txBody>
      </p:sp>
      <p:sp>
        <p:nvSpPr>
          <p:cNvPr id="16" name="テキスト ボックス 15"/>
          <p:cNvSpPr txBox="1"/>
          <p:nvPr/>
        </p:nvSpPr>
        <p:spPr>
          <a:xfrm>
            <a:off x="395536" y="1124744"/>
            <a:ext cx="1963999" cy="923330"/>
          </a:xfrm>
          <a:prstGeom prst="rect">
            <a:avLst/>
          </a:prstGeom>
          <a:noFill/>
        </p:spPr>
        <p:txBody>
          <a:bodyPr wrap="none" rtlCol="0">
            <a:spAutoFit/>
          </a:bodyPr>
          <a:lstStyle/>
          <a:p>
            <a:pPr algn="ctr"/>
            <a:r>
              <a:rPr lang="ja-JP" altLang="en-US" dirty="0" smtClean="0">
                <a:latin typeface="Meiryo UI" panose="020B0604030504040204" pitchFamily="50" charset="-128"/>
                <a:ea typeface="Meiryo UI" panose="020B0604030504040204" pitchFamily="50" charset="-128"/>
              </a:rPr>
              <a:t>各領域における</a:t>
            </a:r>
            <a:endParaRPr lang="en-US" altLang="ja-JP" dirty="0" smtClean="0">
              <a:latin typeface="Meiryo UI" panose="020B0604030504040204" pitchFamily="50" charset="-128"/>
              <a:ea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rPr>
              <a:t>データマネジメントの</a:t>
            </a:r>
            <a:endParaRPr lang="en-US" altLang="ja-JP" dirty="0" smtClean="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活用</a:t>
            </a:r>
            <a:r>
              <a:rPr lang="ja-JP" altLang="en-US" dirty="0" smtClean="0">
                <a:latin typeface="Meiryo UI" panose="020B0604030504040204" pitchFamily="50" charset="-128"/>
                <a:ea typeface="Meiryo UI" panose="020B0604030504040204" pitchFamily="50" charset="-128"/>
              </a:rPr>
              <a:t>例</a:t>
            </a:r>
            <a:endParaRPr kumimoji="1" lang="ja-JP" altLang="en-US"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699792" y="4077072"/>
            <a:ext cx="4068000" cy="1015663"/>
          </a:xfrm>
          <a:prstGeom prst="rect">
            <a:avLst/>
          </a:prstGeom>
          <a:solidFill>
            <a:schemeClr val="accent6">
              <a:lumMod val="20000"/>
              <a:lumOff val="80000"/>
            </a:schemeClr>
          </a:solidFill>
          <a:ln>
            <a:solidFill>
              <a:schemeClr val="bg1">
                <a:lumMod val="85000"/>
              </a:schemeClr>
            </a:solidFill>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＜交通・住宅・防犯系＞</a:t>
            </a: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交通</a:t>
            </a:r>
            <a:r>
              <a:rPr lang="ja-JP" altLang="en-US" sz="1200" dirty="0">
                <a:latin typeface="Meiryo UI" panose="020B0604030504040204" pitchFamily="50" charset="-128"/>
                <a:ea typeface="Meiryo UI" panose="020B0604030504040204" pitchFamily="50" charset="-128"/>
              </a:rPr>
              <a:t>センサス</a:t>
            </a:r>
            <a:r>
              <a:rPr lang="ja-JP" altLang="en-US" sz="1200" dirty="0" smtClean="0">
                <a:latin typeface="Meiryo UI" panose="020B0604030504040204" pitchFamily="50" charset="-128"/>
                <a:ea typeface="Meiryo UI" panose="020B0604030504040204" pitchFamily="50" charset="-128"/>
              </a:rPr>
              <a:t>データー、交通</a:t>
            </a:r>
            <a:r>
              <a:rPr lang="en-US" altLang="ja-JP" sz="1200" dirty="0" smtClean="0">
                <a:latin typeface="Meiryo UI" panose="020B0604030504040204" pitchFamily="50" charset="-128"/>
                <a:ea typeface="Meiryo UI" panose="020B0604030504040204" pitchFamily="50" charset="-128"/>
              </a:rPr>
              <a:t>IC</a:t>
            </a:r>
            <a:r>
              <a:rPr kumimoji="1" lang="ja-JP" altLang="en-US" sz="1200" dirty="0" smtClean="0">
                <a:latin typeface="Meiryo UI" panose="020B0604030504040204" pitchFamily="50" charset="-128"/>
                <a:ea typeface="Meiryo UI" panose="020B0604030504040204" pitchFamily="50" charset="-128"/>
              </a:rPr>
              <a:t>データ、街頭カメラデータ、事故データ、犯罪データ、消防救急データ、居住情報データ　等</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＜経済・産業・環境系＞</a:t>
            </a:r>
            <a:endParaRPr kumimoji="1"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課税</a:t>
            </a:r>
            <a:r>
              <a:rPr lang="ja-JP" altLang="en-US" sz="1200" dirty="0" smtClean="0">
                <a:latin typeface="Meiryo UI" panose="020B0604030504040204" pitchFamily="50" charset="-128"/>
                <a:ea typeface="Meiryo UI" panose="020B0604030504040204" pitchFamily="50" charset="-128"/>
              </a:rPr>
              <a:t>データ、経済センサスデータ、環境アセスメントデータ　　等</a:t>
            </a:r>
            <a:endParaRPr kumimoji="1" lang="en-US" altLang="ja-JP" sz="1200"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82332" y="5662989"/>
            <a:ext cx="2278188" cy="553998"/>
          </a:xfrm>
          <a:prstGeom prst="rect">
            <a:avLst/>
          </a:prstGeom>
          <a:noFill/>
        </p:spPr>
        <p:txBody>
          <a:bodyPr wrap="none" rtlCol="0">
            <a:spAutoFit/>
          </a:bodyPr>
          <a:lstStyle/>
          <a:p>
            <a:r>
              <a:rPr lang="ja-JP" altLang="en-US" sz="15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Ｃ）バイオエンジニアリング</a:t>
            </a:r>
            <a:endParaRPr lang="en-US" altLang="ja-JP" sz="15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5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15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創薬</a:t>
            </a:r>
          </a:p>
        </p:txBody>
      </p:sp>
      <p:sp>
        <p:nvSpPr>
          <p:cNvPr id="19" name="テキスト ボックス 18"/>
          <p:cNvSpPr txBox="1"/>
          <p:nvPr/>
        </p:nvSpPr>
        <p:spPr>
          <a:xfrm>
            <a:off x="2713860" y="5472352"/>
            <a:ext cx="4068000" cy="969496"/>
          </a:xfrm>
          <a:prstGeom prst="rect">
            <a:avLst/>
          </a:prstGeom>
          <a:solidFill>
            <a:schemeClr val="accent6">
              <a:lumMod val="20000"/>
              <a:lumOff val="80000"/>
            </a:schemeClr>
          </a:solidFill>
          <a:ln>
            <a:solidFill>
              <a:schemeClr val="bg1">
                <a:lumMod val="85000"/>
              </a:schemeClr>
            </a:solidFill>
          </a:ln>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＜対象データ＞</a:t>
            </a:r>
            <a:endParaRPr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臨床データ、動物実験データ、遺伝子データ、生体データ　等</a:t>
            </a:r>
            <a:endParaRPr lang="en-US" altLang="ja-JP" sz="1200" dirty="0" smtClean="0">
              <a:latin typeface="Meiryo UI" panose="020B0604030504040204" pitchFamily="50" charset="-128"/>
              <a:ea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＜分析手法＞</a:t>
            </a:r>
            <a:endParaRPr lang="en-US" altLang="ja-JP" sz="12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rPr>
              <a:t>バイオインフォマティクス、バイオシミュレーション　等</a:t>
            </a:r>
            <a:endParaRPr lang="en-US" altLang="ja-JP" sz="12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468056" y="3047839"/>
            <a:ext cx="1444626" cy="400110"/>
          </a:xfrm>
          <a:prstGeom prst="rect">
            <a:avLst/>
          </a:prstGeom>
          <a:noFill/>
        </p:spPr>
        <p:txBody>
          <a:bodyPr wrap="none" rtlCol="0">
            <a:spAutoFit/>
          </a:bodyPr>
          <a:lstStyle/>
          <a:p>
            <a:r>
              <a:rPr lang="ja-JP" altLang="en-US" sz="2000" dirty="0">
                <a:latin typeface="HGP創英角ﾎﾟｯﾌﾟ体" panose="040B0A00000000000000" pitchFamily="50" charset="-128"/>
                <a:ea typeface="HGP創英角ﾎﾟｯﾌﾟ体" panose="040B0A00000000000000" pitchFamily="50" charset="-128"/>
              </a:rPr>
              <a:t>健康</a:t>
            </a:r>
            <a:r>
              <a:rPr kumimoji="1" lang="ja-JP" altLang="en-US" sz="2000" dirty="0" smtClean="0">
                <a:latin typeface="HGP創英角ﾎﾟｯﾌﾟ体" panose="040B0A00000000000000" pitchFamily="50" charset="-128"/>
                <a:ea typeface="HGP創英角ﾎﾟｯﾌﾟ体" panose="040B0A00000000000000" pitchFamily="50" charset="-128"/>
              </a:rPr>
              <a:t>を改善</a:t>
            </a:r>
          </a:p>
        </p:txBody>
      </p:sp>
      <p:sp>
        <p:nvSpPr>
          <p:cNvPr id="21" name="テキスト ボックス 20"/>
          <p:cNvSpPr txBox="1"/>
          <p:nvPr/>
        </p:nvSpPr>
        <p:spPr>
          <a:xfrm>
            <a:off x="7468056" y="4442629"/>
            <a:ext cx="1636987" cy="400110"/>
          </a:xfrm>
          <a:prstGeom prst="rect">
            <a:avLst/>
          </a:prstGeom>
          <a:noFill/>
        </p:spPr>
        <p:txBody>
          <a:bodyPr wrap="none" rtlCol="0">
            <a:spAutoFit/>
          </a:bodyPr>
          <a:lstStyle/>
          <a:p>
            <a:r>
              <a:rPr lang="ja-JP" altLang="en-US" sz="2000" dirty="0">
                <a:latin typeface="HGP創英角ﾎﾟｯﾌﾟ体" panose="040B0A00000000000000" pitchFamily="50" charset="-128"/>
                <a:ea typeface="HGP創英角ﾎﾟｯﾌﾟ体" panose="040B0A00000000000000" pitchFamily="50" charset="-128"/>
              </a:rPr>
              <a:t>暮らし</a:t>
            </a:r>
            <a:r>
              <a:rPr kumimoji="1" lang="ja-JP" altLang="en-US" sz="2000" dirty="0" smtClean="0">
                <a:latin typeface="HGP創英角ﾎﾟｯﾌﾟ体" panose="040B0A00000000000000" pitchFamily="50" charset="-128"/>
                <a:ea typeface="HGP創英角ﾎﾟｯﾌﾟ体" panose="040B0A00000000000000" pitchFamily="50" charset="-128"/>
              </a:rPr>
              <a:t>を快適</a:t>
            </a:r>
          </a:p>
        </p:txBody>
      </p:sp>
      <p:sp>
        <p:nvSpPr>
          <p:cNvPr id="22" name="テキスト ボックス 21"/>
          <p:cNvSpPr txBox="1"/>
          <p:nvPr/>
        </p:nvSpPr>
        <p:spPr>
          <a:xfrm>
            <a:off x="7468056" y="5773906"/>
            <a:ext cx="1444626" cy="400110"/>
          </a:xfrm>
          <a:prstGeom prst="rect">
            <a:avLst/>
          </a:prstGeom>
          <a:noFill/>
        </p:spPr>
        <p:txBody>
          <a:bodyPr wrap="none" rtlCol="0">
            <a:spAutoFit/>
          </a:bodyPr>
          <a:lstStyle/>
          <a:p>
            <a:r>
              <a:rPr lang="ja-JP" altLang="en-US" sz="2000" dirty="0">
                <a:latin typeface="HGP創英角ﾎﾟｯﾌﾟ体" panose="040B0A00000000000000" pitchFamily="50" charset="-128"/>
                <a:ea typeface="HGP創英角ﾎﾟｯﾌﾟ体" panose="040B0A00000000000000" pitchFamily="50" charset="-128"/>
              </a:rPr>
              <a:t>産業</a:t>
            </a:r>
            <a:r>
              <a:rPr lang="ja-JP" altLang="en-US" sz="2000" dirty="0" smtClean="0">
                <a:latin typeface="HGP創英角ﾎﾟｯﾌﾟ体" panose="040B0A00000000000000" pitchFamily="50" charset="-128"/>
                <a:ea typeface="HGP創英角ﾎﾟｯﾌﾟ体" panose="040B0A00000000000000" pitchFamily="50" charset="-128"/>
              </a:rPr>
              <a:t>を創造</a:t>
            </a:r>
            <a:endParaRPr kumimoji="1" lang="ja-JP" altLang="en-US" sz="2000" dirty="0" smtClean="0">
              <a:latin typeface="HGP創英角ﾎﾟｯﾌﾟ体" panose="040B0A00000000000000" pitchFamily="50" charset="-128"/>
              <a:ea typeface="HGP創英角ﾎﾟｯﾌﾟ体" panose="040B0A00000000000000" pitchFamily="50" charset="-128"/>
            </a:endParaRPr>
          </a:p>
        </p:txBody>
      </p:sp>
      <p:sp>
        <p:nvSpPr>
          <p:cNvPr id="23" name="二等辺三角形 22"/>
          <p:cNvSpPr/>
          <p:nvPr/>
        </p:nvSpPr>
        <p:spPr>
          <a:xfrm rot="5400000">
            <a:off x="6766229" y="3123184"/>
            <a:ext cx="1099909" cy="216000"/>
          </a:xfrm>
          <a:prstGeom prst="triangle">
            <a:avLst/>
          </a:prstGeom>
          <a:gradFill flip="none" rotWithShape="1">
            <a:lin ang="5400000" scaled="1"/>
            <a:tileRect/>
          </a:gra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二等辺三角形 25"/>
          <p:cNvSpPr/>
          <p:nvPr/>
        </p:nvSpPr>
        <p:spPr>
          <a:xfrm rot="5400000">
            <a:off x="6766206" y="4490891"/>
            <a:ext cx="1099909" cy="216000"/>
          </a:xfrm>
          <a:prstGeom prst="triangle">
            <a:avLst/>
          </a:prstGeom>
          <a:gradFill flip="none" rotWithShape="1">
            <a:lin ang="5400000" scaled="1"/>
            <a:tileRect/>
          </a:gra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二等辺三角形 26"/>
          <p:cNvSpPr/>
          <p:nvPr/>
        </p:nvSpPr>
        <p:spPr>
          <a:xfrm rot="5400000">
            <a:off x="6766206" y="5823517"/>
            <a:ext cx="1099909" cy="216000"/>
          </a:xfrm>
          <a:prstGeom prst="triangle">
            <a:avLst/>
          </a:prstGeom>
          <a:gradFill flip="none" rotWithShape="1">
            <a:lin ang="5400000" scaled="1"/>
            <a:tileRect/>
          </a:gradFill>
          <a:ln>
            <a:no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979712" y="116632"/>
            <a:ext cx="5368587" cy="400110"/>
          </a:xfrm>
          <a:prstGeom prst="rect">
            <a:avLst/>
          </a:prstGeom>
        </p:spPr>
        <p:txBody>
          <a:bodyPr wrap="square">
            <a:spAutoFit/>
          </a:bodyPr>
          <a:lstStyle/>
          <a:p>
            <a:pPr lvl="0" algn="ct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戦略領域とデータマネジメント</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pPr/>
              <a:t>53</a:t>
            </a:fld>
            <a:endParaRPr kumimoji="1" lang="ja-JP" altLang="en-US"/>
          </a:p>
        </p:txBody>
      </p:sp>
      <p:cxnSp>
        <p:nvCxnSpPr>
          <p:cNvPr id="30" name="直線コネクタ 29"/>
          <p:cNvCxnSpPr/>
          <p:nvPr/>
        </p:nvCxnSpPr>
        <p:spPr>
          <a:xfrm flipV="1">
            <a:off x="2843808" y="548680"/>
            <a:ext cx="34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6589440" y="88496"/>
            <a:ext cx="248400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33" name="角丸四角形 32"/>
          <p:cNvSpPr/>
          <p:nvPr/>
        </p:nvSpPr>
        <p:spPr>
          <a:xfrm>
            <a:off x="6516216" y="59432"/>
            <a:ext cx="457200" cy="460184"/>
          </a:xfrm>
          <a:prstGeom prst="round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vert="horz" rtlCol="0" anchor="ctr"/>
          <a:lstStyle/>
          <a:p>
            <a:pPr algn="ct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32304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20730" y="738538"/>
            <a:ext cx="7955726" cy="6078587"/>
          </a:xfrm>
          <a:prstGeom prst="rect">
            <a:avLst/>
          </a:prstGeom>
        </p:spPr>
        <p:txBody>
          <a:bodyPr wrap="square">
            <a:spAutoFit/>
          </a:bodyPr>
          <a:lstStyle/>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府大と市大を今の内容のままで、単に一つの法人に統合するのみでは、効果は限定的。例えば</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共同管理コストの低減</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将来的な土地・建物の効率的活用の可能性</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しかし、両大学を合わせることによる規模の大きさと、カバーする領域の広さに着目すると、教育・研究面での質の向上、新分野</a:t>
            </a:r>
            <a:r>
              <a:rPr lang="ja-JP" altLang="en-US" dirty="0">
                <a:latin typeface="Meiryo UI" panose="020B0604030504040204" pitchFamily="50" charset="-128"/>
                <a:ea typeface="Meiryo UI" panose="020B0604030504040204" pitchFamily="50" charset="-128"/>
                <a:cs typeface="Meiryo UI" panose="020B0604030504040204" pitchFamily="50" charset="-128"/>
              </a:rPr>
              <a:t>への展開、国際競争力の向上が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見込める。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提供学位プログラムの広がり、副専攻プログラムの</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基幹教育の充実、リベラルアーツ教育の強化</a:t>
            </a:r>
          </a:p>
          <a:p>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学術研究の幅の広がり</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共同利用を前提とした大型機材の購入</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さらに府市や企業群（コンソーシアム）との連携を加えることにより、（１）で述べたビジョン（都市シンクタンク機能及び技術インキュベーション機能）が</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可能になる。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ただし、これらの効果はいずれも新大学法人の経営陣が、強力なリーダーシップを発揮するとともに、設立団体である府市から統合に関する継続的かつ安定した人的・資金的支援が必要。</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単に法人を統合しただけでは、見込める効果は限定的</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「都市シンクタンク」、「技術インキュベーション」の２つの新機能の構築は、行政や企業　　</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　　との連携が前提</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54</a:t>
            </a:fld>
            <a:endParaRPr kumimoji="1" lang="ja-JP" altLang="en-US"/>
          </a:p>
        </p:txBody>
      </p:sp>
      <p:sp>
        <p:nvSpPr>
          <p:cNvPr id="2" name="正方形/長方形 1"/>
          <p:cNvSpPr/>
          <p:nvPr/>
        </p:nvSpPr>
        <p:spPr>
          <a:xfrm>
            <a:off x="467544" y="116632"/>
            <a:ext cx="2339102"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）統合効果</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625627" y="66075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6365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p:nvPr>
            <p:extLst>
              <p:ext uri="{D42A27DB-BD31-4B8C-83A1-F6EECF244321}">
                <p14:modId xmlns:p14="http://schemas.microsoft.com/office/powerpoint/2010/main" val="2993803285"/>
              </p:ext>
            </p:extLst>
          </p:nvPr>
        </p:nvGraphicFramePr>
        <p:xfrm>
          <a:off x="4620597" y="2098016"/>
          <a:ext cx="4464000" cy="4496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p:nvPr>
            <p:extLst>
              <p:ext uri="{D42A27DB-BD31-4B8C-83A1-F6EECF244321}">
                <p14:modId xmlns:p14="http://schemas.microsoft.com/office/powerpoint/2010/main" val="3437470312"/>
              </p:ext>
            </p:extLst>
          </p:nvPr>
        </p:nvGraphicFramePr>
        <p:xfrm>
          <a:off x="14712" y="2116824"/>
          <a:ext cx="4464000" cy="449656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3349532" y="86828"/>
            <a:ext cx="2632452" cy="523220"/>
          </a:xfrm>
          <a:prstGeom prst="rect">
            <a:avLst/>
          </a:prstGeom>
          <a:noFill/>
        </p:spPr>
        <p:txBody>
          <a:bodyPr wrap="non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過去の経営努力</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2"/>
          </p:nvPr>
        </p:nvSpPr>
        <p:spPr>
          <a:xfrm>
            <a:off x="7006204" y="6506191"/>
            <a:ext cx="2133600" cy="365125"/>
          </a:xfrm>
        </p:spPr>
        <p:txBody>
          <a:bodyPr/>
          <a:lstStyle/>
          <a:p>
            <a:fld id="{7853CF83-2CA7-468D-933C-9DDBEAA5E899}" type="slidenum">
              <a:rPr kumimoji="1" lang="ja-JP" altLang="en-US" smtClean="0"/>
              <a:pPr/>
              <a:t>55</a:t>
            </a:fld>
            <a:endParaRPr kumimoji="1" lang="ja-JP" altLang="en-US"/>
          </a:p>
        </p:txBody>
      </p:sp>
      <p:sp>
        <p:nvSpPr>
          <p:cNvPr id="23" name="テキスト ボックス 22"/>
          <p:cNvSpPr txBox="1"/>
          <p:nvPr/>
        </p:nvSpPr>
        <p:spPr>
          <a:xfrm>
            <a:off x="7078212" y="3814715"/>
            <a:ext cx="800219" cy="276999"/>
          </a:xfrm>
          <a:prstGeom prst="rect">
            <a:avLst/>
          </a:prstGeom>
          <a:noFill/>
        </p:spPr>
        <p:txBody>
          <a:bodyPr wrap="none" rtlCol="0">
            <a:spAutoFit/>
          </a:bodyPr>
          <a:lstStyle/>
          <a:p>
            <a:r>
              <a:rPr kumimoji="1" lang="ja-JP" altLang="en-US" sz="1200" u="sng" dirty="0" smtClean="0">
                <a:latin typeface="HGP創英角ﾎﾟｯﾌﾟ体" panose="040B0A00000000000000" pitchFamily="50" charset="-128"/>
                <a:ea typeface="HGP創英角ﾎﾟｯﾌﾟ体" panose="040B0A00000000000000" pitchFamily="50" charset="-128"/>
              </a:rPr>
              <a:t>市立大学</a:t>
            </a:r>
            <a:endParaRPr kumimoji="1" lang="ja-JP" altLang="en-US" sz="1200" u="sng" dirty="0">
              <a:latin typeface="HGP創英角ﾎﾟｯﾌﾟ体" panose="040B0A00000000000000" pitchFamily="50" charset="-128"/>
              <a:ea typeface="HGP創英角ﾎﾟｯﾌﾟ体" panose="040B0A00000000000000" pitchFamily="50" charset="-128"/>
            </a:endParaRPr>
          </a:p>
        </p:txBody>
      </p:sp>
      <p:sp>
        <p:nvSpPr>
          <p:cNvPr id="24" name="テキスト ボックス 23"/>
          <p:cNvSpPr txBox="1"/>
          <p:nvPr/>
        </p:nvSpPr>
        <p:spPr>
          <a:xfrm>
            <a:off x="6170244" y="4769016"/>
            <a:ext cx="800219" cy="276999"/>
          </a:xfrm>
          <a:prstGeom prst="rect">
            <a:avLst/>
          </a:prstGeom>
          <a:noFill/>
        </p:spPr>
        <p:txBody>
          <a:bodyPr wrap="none" rtlCol="0">
            <a:spAutoFit/>
          </a:bodyPr>
          <a:lstStyle/>
          <a:p>
            <a:r>
              <a:rPr lang="ja-JP" altLang="en-US" sz="1200" u="sng" dirty="0">
                <a:latin typeface="HGP創英角ﾎﾟｯﾌﾟ体" panose="040B0A00000000000000" pitchFamily="50" charset="-128"/>
                <a:ea typeface="HGP創英角ﾎﾟｯﾌﾟ体" panose="040B0A00000000000000" pitchFamily="50" charset="-128"/>
              </a:rPr>
              <a:t>府立</a:t>
            </a:r>
            <a:r>
              <a:rPr kumimoji="1" lang="ja-JP" altLang="en-US" sz="1200" u="sng" dirty="0" smtClean="0">
                <a:latin typeface="HGP創英角ﾎﾟｯﾌﾟ体" panose="040B0A00000000000000" pitchFamily="50" charset="-128"/>
                <a:ea typeface="HGP創英角ﾎﾟｯﾌﾟ体" panose="040B0A00000000000000" pitchFamily="50" charset="-128"/>
              </a:rPr>
              <a:t>大学</a:t>
            </a:r>
            <a:endParaRPr kumimoji="1" lang="ja-JP" altLang="en-US" sz="1200" u="sng" dirty="0">
              <a:latin typeface="HGP創英角ﾎﾟｯﾌﾟ体" panose="040B0A00000000000000" pitchFamily="50" charset="-128"/>
              <a:ea typeface="HGP創英角ﾎﾟｯﾌﾟ体" panose="040B0A00000000000000" pitchFamily="50" charset="-128"/>
            </a:endParaRPr>
          </a:p>
        </p:txBody>
      </p:sp>
      <p:sp>
        <p:nvSpPr>
          <p:cNvPr id="6" name="テキスト ボックス 5"/>
          <p:cNvSpPr txBox="1"/>
          <p:nvPr/>
        </p:nvSpPr>
        <p:spPr>
          <a:xfrm>
            <a:off x="8309489" y="2320744"/>
            <a:ext cx="684803"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首都大学 </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8447641" y="5156452"/>
            <a:ext cx="530915"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横浜市</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461628" y="2938179"/>
            <a:ext cx="800219" cy="276999"/>
          </a:xfrm>
          <a:prstGeom prst="rect">
            <a:avLst/>
          </a:prstGeom>
          <a:noFill/>
        </p:spPr>
        <p:txBody>
          <a:bodyPr wrap="none" rtlCol="0">
            <a:spAutoFit/>
          </a:bodyPr>
          <a:lstStyle/>
          <a:p>
            <a:pPr algn="r"/>
            <a:r>
              <a:rPr lang="ja-JP" altLang="en-US" sz="1200" u="sng" dirty="0">
                <a:latin typeface="HGP創英角ﾎﾟｯﾌﾟ体" panose="040B0A00000000000000" pitchFamily="50" charset="-128"/>
                <a:ea typeface="HGP創英角ﾎﾟｯﾌﾟ体" panose="040B0A00000000000000" pitchFamily="50" charset="-128"/>
              </a:rPr>
              <a:t>市</a:t>
            </a:r>
            <a:r>
              <a:rPr kumimoji="1" lang="ja-JP" altLang="en-US" sz="1200" u="sng" dirty="0" smtClean="0">
                <a:latin typeface="HGP創英角ﾎﾟｯﾌﾟ体" panose="040B0A00000000000000" pitchFamily="50" charset="-128"/>
                <a:ea typeface="HGP創英角ﾎﾟｯﾌﾟ体" panose="040B0A00000000000000" pitchFamily="50" charset="-128"/>
              </a:rPr>
              <a:t>立大学</a:t>
            </a:r>
            <a:endParaRPr kumimoji="1" lang="en-US" altLang="ja-JP" sz="1200" u="sng" dirty="0" smtClean="0">
              <a:latin typeface="HGP創英角ﾎﾟｯﾌﾟ体" panose="040B0A00000000000000" pitchFamily="50" charset="-128"/>
              <a:ea typeface="HGP創英角ﾎﾟｯﾌﾟ体" panose="040B0A00000000000000" pitchFamily="50" charset="-128"/>
            </a:endParaRPr>
          </a:p>
        </p:txBody>
      </p:sp>
      <p:sp>
        <p:nvSpPr>
          <p:cNvPr id="20" name="テキスト ボックス 19"/>
          <p:cNvSpPr txBox="1"/>
          <p:nvPr/>
        </p:nvSpPr>
        <p:spPr>
          <a:xfrm>
            <a:off x="1214802" y="4505417"/>
            <a:ext cx="800219" cy="276999"/>
          </a:xfrm>
          <a:prstGeom prst="rect">
            <a:avLst/>
          </a:prstGeom>
          <a:noFill/>
        </p:spPr>
        <p:txBody>
          <a:bodyPr wrap="none" rtlCol="0">
            <a:spAutoFit/>
          </a:bodyPr>
          <a:lstStyle/>
          <a:p>
            <a:pPr algn="r"/>
            <a:r>
              <a:rPr lang="ja-JP" altLang="en-US" sz="1200" u="sng" dirty="0">
                <a:latin typeface="HGP創英角ﾎﾟｯﾌﾟ体" panose="040B0A00000000000000" pitchFamily="50" charset="-128"/>
                <a:ea typeface="HGP創英角ﾎﾟｯﾌﾟ体" panose="040B0A00000000000000" pitchFamily="50" charset="-128"/>
              </a:rPr>
              <a:t>府</a:t>
            </a:r>
            <a:r>
              <a:rPr kumimoji="1" lang="ja-JP" altLang="en-US" sz="1200" u="sng" dirty="0" smtClean="0">
                <a:latin typeface="HGP創英角ﾎﾟｯﾌﾟ体" panose="040B0A00000000000000" pitchFamily="50" charset="-128"/>
                <a:ea typeface="HGP創英角ﾎﾟｯﾌﾟ体" panose="040B0A00000000000000" pitchFamily="50" charset="-128"/>
              </a:rPr>
              <a:t>立大学</a:t>
            </a:r>
            <a:endParaRPr kumimoji="1" lang="ja-JP" altLang="en-US" sz="1200" u="sng" dirty="0">
              <a:latin typeface="HGP創英角ﾎﾟｯﾌﾟ体" panose="040B0A00000000000000" pitchFamily="50" charset="-128"/>
              <a:ea typeface="HGP創英角ﾎﾟｯﾌﾟ体" panose="040B0A00000000000000" pitchFamily="50" charset="-128"/>
            </a:endParaRPr>
          </a:p>
        </p:txBody>
      </p:sp>
      <p:cxnSp>
        <p:nvCxnSpPr>
          <p:cNvPr id="13" name="直線コネクタ 12"/>
          <p:cNvCxnSpPr/>
          <p:nvPr/>
        </p:nvCxnSpPr>
        <p:spPr>
          <a:xfrm>
            <a:off x="1702284" y="3068960"/>
            <a:ext cx="71948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600844" y="3692044"/>
            <a:ext cx="0" cy="7013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79512" y="1888696"/>
            <a:ext cx="441146" cy="246221"/>
          </a:xfrm>
          <a:prstGeom prst="rect">
            <a:avLst/>
          </a:prstGeom>
          <a:noFill/>
        </p:spPr>
        <p:txBody>
          <a:bodyPr wrap="none" rtlCol="0">
            <a:spAutoFit/>
          </a:bodyPr>
          <a:lstStyle/>
          <a:p>
            <a:r>
              <a:rPr kumimoji="1" lang="ja-JP" altLang="en-US" sz="1000" dirty="0" smtClean="0"/>
              <a:t>（人）</a:t>
            </a:r>
            <a:endParaRPr kumimoji="1" lang="ja-JP" altLang="en-US" sz="1000" dirty="0"/>
          </a:p>
        </p:txBody>
      </p:sp>
      <p:sp>
        <p:nvSpPr>
          <p:cNvPr id="28" name="テキスト ボックス 27"/>
          <p:cNvSpPr txBox="1"/>
          <p:nvPr/>
        </p:nvSpPr>
        <p:spPr>
          <a:xfrm>
            <a:off x="4601804" y="1929834"/>
            <a:ext cx="569387" cy="246221"/>
          </a:xfrm>
          <a:prstGeom prst="rect">
            <a:avLst/>
          </a:prstGeom>
          <a:noFill/>
        </p:spPr>
        <p:txBody>
          <a:bodyPr wrap="none" rtlCol="0">
            <a:spAutoFit/>
          </a:bodyPr>
          <a:lstStyle/>
          <a:p>
            <a:r>
              <a:rPr kumimoji="1" lang="ja-JP" altLang="en-US" sz="1000" dirty="0" smtClean="0"/>
              <a:t>（億円）</a:t>
            </a:r>
            <a:endParaRPr kumimoji="1" lang="ja-JP" altLang="en-US" sz="1000" dirty="0"/>
          </a:p>
        </p:txBody>
      </p:sp>
      <p:cxnSp>
        <p:nvCxnSpPr>
          <p:cNvPr id="29" name="直線コネクタ 28"/>
          <p:cNvCxnSpPr/>
          <p:nvPr/>
        </p:nvCxnSpPr>
        <p:spPr>
          <a:xfrm>
            <a:off x="6624273" y="3955250"/>
            <a:ext cx="43585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307830" y="4322638"/>
            <a:ext cx="0" cy="4597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807140" y="1556792"/>
            <a:ext cx="1550424"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教員数の推移</a:t>
            </a:r>
          </a:p>
        </p:txBody>
      </p:sp>
      <p:sp>
        <p:nvSpPr>
          <p:cNvPr id="9" name="正方形/長方形 8"/>
          <p:cNvSpPr/>
          <p:nvPr/>
        </p:nvSpPr>
        <p:spPr>
          <a:xfrm>
            <a:off x="6014283" y="1545885"/>
            <a:ext cx="2242923" cy="369332"/>
          </a:xfrm>
          <a:prstGeom prst="rect">
            <a:avLst/>
          </a:prstGeom>
        </p:spPr>
        <p:txBody>
          <a:bodyPr wrap="none">
            <a:spAutoFit/>
          </a:bodyPr>
          <a:lstStyle/>
          <a:p>
            <a:pPr lvl="0"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運営費交付金の推移</a:t>
            </a:r>
          </a:p>
        </p:txBody>
      </p:sp>
      <p:cxnSp>
        <p:nvCxnSpPr>
          <p:cNvPr id="12" name="直線コネクタ 11"/>
          <p:cNvCxnSpPr/>
          <p:nvPr/>
        </p:nvCxnSpPr>
        <p:spPr>
          <a:xfrm>
            <a:off x="1672634" y="1916832"/>
            <a:ext cx="18194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037744" y="1916832"/>
            <a:ext cx="21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083552" y="6582544"/>
            <a:ext cx="3650358"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首都大学東京の</a:t>
            </a:r>
            <a:r>
              <a:rPr lang="en-US" altLang="ja-JP" sz="900" dirty="0" smtClean="0">
                <a:latin typeface="Meiryo UI" panose="020B0604030504040204" pitchFamily="50" charset="-128"/>
                <a:ea typeface="Meiryo UI" panose="020B0604030504040204" pitchFamily="50" charset="-128"/>
              </a:rPr>
              <a:t>2008</a:t>
            </a:r>
            <a:r>
              <a:rPr kumimoji="1" lang="ja-JP" altLang="en-US" sz="900" dirty="0" smtClean="0">
                <a:latin typeface="Meiryo UI" panose="020B0604030504040204" pitchFamily="50" charset="-128"/>
                <a:ea typeface="Meiryo UI" panose="020B0604030504040204" pitchFamily="50" charset="-128"/>
              </a:rPr>
              <a:t>年度数値は公表されていないため、ブランクとした</a:t>
            </a:r>
          </a:p>
        </p:txBody>
      </p:sp>
      <p:cxnSp>
        <p:nvCxnSpPr>
          <p:cNvPr id="31" name="直線コネクタ 30"/>
          <p:cNvCxnSpPr/>
          <p:nvPr/>
        </p:nvCxnSpPr>
        <p:spPr>
          <a:xfrm>
            <a:off x="2475696" y="620688"/>
            <a:ext cx="42126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003632" y="859145"/>
            <a:ext cx="7378943"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府大も市大も、府市の財政事情を反映し、近年は継続的に合理化と縮小を続けている。</a:t>
            </a:r>
          </a:p>
        </p:txBody>
      </p:sp>
    </p:spTree>
    <p:extLst>
      <p:ext uri="{BB962C8B-B14F-4D97-AF65-F5344CB8AC3E}">
        <p14:creationId xmlns:p14="http://schemas.microsoft.com/office/powerpoint/2010/main" val="4305190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56</a:t>
            </a:fld>
            <a:endParaRPr kumimoji="1" lang="ja-JP" altLang="en-US"/>
          </a:p>
        </p:txBody>
      </p:sp>
      <p:sp>
        <p:nvSpPr>
          <p:cNvPr id="2" name="テキスト ボックス 1"/>
          <p:cNvSpPr txBox="1"/>
          <p:nvPr/>
        </p:nvSpPr>
        <p:spPr>
          <a:xfrm>
            <a:off x="755576" y="937175"/>
            <a:ext cx="7848872" cy="646331"/>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新大学では両大学が行ってきた改革をさらに進め、大阪の都市問題解決と産業競争力の強化に貢献し、大学間競争に勝ち抜く公立大学として飛躍する。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155517" y="137309"/>
            <a:ext cx="2993127" cy="523220"/>
          </a:xfrm>
          <a:prstGeom prst="rect">
            <a:avLst/>
          </a:prstGeom>
          <a:noFill/>
        </p:spPr>
        <p:txBody>
          <a:bodyPr wrap="non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さら</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なる改革の推進</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6360606" y="3013076"/>
            <a:ext cx="2776722" cy="3570208"/>
          </a:xfrm>
          <a:prstGeom prst="rect">
            <a:avLst/>
          </a:prstGeom>
          <a:noFill/>
        </p:spPr>
        <p:txBody>
          <a:bodyPr wrap="none" rtlCol="0">
            <a:spAutoFit/>
          </a:bodyPr>
          <a:lstStyle/>
          <a:p>
            <a:r>
              <a:rPr lang="en-US" altLang="ja-JP" sz="1600" b="1" dirty="0" smtClean="0">
                <a:latin typeface="Meiryo UI" panose="020B0604030504040204" pitchFamily="50" charset="-128"/>
                <a:ea typeface="Meiryo UI" panose="020B0604030504040204" pitchFamily="50" charset="-128"/>
              </a:rPr>
              <a:t>1.</a:t>
            </a:r>
            <a:r>
              <a:rPr lang="ja-JP" altLang="en-US" sz="1600" b="1" dirty="0" smtClean="0">
                <a:latin typeface="Meiryo UI" panose="020B0604030504040204" pitchFamily="50" charset="-128"/>
                <a:ea typeface="Meiryo UI" panose="020B0604030504040204" pitchFamily="50" charset="-128"/>
              </a:rPr>
              <a:t>新大学までの連携強化</a:t>
            </a:r>
            <a:endParaRPr lang="en-US" altLang="ja-JP" sz="16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国際交流拠点の共同設置等</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の連携・共同事業</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連携大学院の</a:t>
            </a:r>
            <a:r>
              <a:rPr lang="ja-JP" altLang="en-US" sz="1400" dirty="0">
                <a:latin typeface="Meiryo UI" panose="020B0604030504040204" pitchFamily="50" charset="-128"/>
                <a:ea typeface="Meiryo UI" panose="020B0604030504040204" pitchFamily="50" charset="-128"/>
              </a:rPr>
              <a:t>創設</a:t>
            </a:r>
            <a:endParaRPr lang="en-US" altLang="ja-JP" sz="14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b="1" dirty="0" smtClean="0">
                <a:latin typeface="Meiryo UI" panose="020B0604030504040204" pitchFamily="50" charset="-128"/>
                <a:ea typeface="Meiryo UI" panose="020B0604030504040204" pitchFamily="50" charset="-128"/>
              </a:rPr>
              <a:t>2.</a:t>
            </a:r>
            <a:r>
              <a:rPr lang="ja-JP" altLang="en-US" sz="1600" b="1" dirty="0" smtClean="0">
                <a:latin typeface="Meiryo UI" panose="020B0604030504040204" pitchFamily="50" charset="-128"/>
                <a:ea typeface="Meiryo UI" panose="020B0604030504040204" pitchFamily="50" charset="-128"/>
              </a:rPr>
              <a:t>新しい領域への投資</a:t>
            </a:r>
            <a:endParaRPr lang="en-US" altLang="ja-JP" sz="16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①　都市シンクタンク機能</a:t>
            </a:r>
            <a:endParaRPr lang="en-US" altLang="ja-JP" sz="14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rPr>
              <a:t>パブリックヘルス／スマートエイジング</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rPr>
              <a:t>）スマートシティ</a:t>
            </a:r>
            <a:endParaRPr lang="en-US" altLang="ja-JP" sz="12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②</a:t>
            </a:r>
            <a:r>
              <a:rPr lang="ja-JP" altLang="en-US" sz="1400" dirty="0" smtClean="0">
                <a:latin typeface="Meiryo UI" panose="020B0604030504040204" pitchFamily="50" charset="-128"/>
                <a:ea typeface="Meiryo UI" panose="020B0604030504040204" pitchFamily="50" charset="-128"/>
              </a:rPr>
              <a:t>　技術インキュベーション機能</a:t>
            </a:r>
            <a:endParaRPr lang="en-US" altLang="ja-JP" sz="14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rPr>
              <a:t>）バイオエンジニアリング／創薬</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D</a:t>
            </a:r>
            <a:r>
              <a:rPr lang="ja-JP" altLang="en-US" sz="1200" dirty="0" smtClean="0">
                <a:latin typeface="Meiryo UI" panose="020B0604030504040204" pitchFamily="50" charset="-128"/>
                <a:ea typeface="Meiryo UI" panose="020B0604030504040204" pitchFamily="50" charset="-128"/>
              </a:rPr>
              <a:t>）データマネジメント</a:t>
            </a:r>
            <a:endParaRPr lang="en-US" altLang="ja-JP" sz="1200" dirty="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r>
              <a:rPr lang="en-US" altLang="ja-JP" sz="1600" b="1" dirty="0" smtClean="0">
                <a:latin typeface="Meiryo UI" panose="020B0604030504040204" pitchFamily="50" charset="-128"/>
                <a:ea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rPr>
              <a:t>戦略的な教育組織と研究</a:t>
            </a:r>
            <a:endParaRPr lang="en-US" altLang="ja-JP" sz="16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少子化を見越した学部・学域</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　執行部主導の研究プロジェクト</a:t>
            </a:r>
            <a:endParaRPr lang="en-US" altLang="ja-JP" sz="1400"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25136" y="2308656"/>
            <a:ext cx="1454244"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合理化・縮小</a:t>
            </a:r>
            <a:endParaRPr kumimoji="1" lang="ja-JP" altLang="en-US" dirty="0" smtClean="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09316" y="2695824"/>
            <a:ext cx="23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55776" y="692696"/>
            <a:ext cx="42126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二等辺三角形 20"/>
          <p:cNvSpPr/>
          <p:nvPr/>
        </p:nvSpPr>
        <p:spPr>
          <a:xfrm rot="5400000">
            <a:off x="4575433" y="4628433"/>
            <a:ext cx="3240000" cy="265789"/>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 name="テキスト ボックス 21"/>
          <p:cNvSpPr txBox="1"/>
          <p:nvPr/>
        </p:nvSpPr>
        <p:spPr>
          <a:xfrm>
            <a:off x="3737847" y="2308656"/>
            <a:ext cx="1558440" cy="369332"/>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ガバナンス</a:t>
            </a:r>
            <a:r>
              <a:rPr lang="ja-JP" altLang="en-US" dirty="0">
                <a:latin typeface="Meiryo UI" panose="020B0604030504040204" pitchFamily="50" charset="-128"/>
                <a:ea typeface="Meiryo UI" panose="020B0604030504040204" pitchFamily="50" charset="-128"/>
              </a:rPr>
              <a:t>改革</a:t>
            </a:r>
            <a:endParaRPr kumimoji="1" lang="ja-JP" altLang="en-US" dirty="0" smtClean="0">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3227822" y="2712142"/>
            <a:ext cx="2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875437" y="1930900"/>
            <a:ext cx="1612942" cy="646331"/>
          </a:xfrm>
          <a:prstGeom prst="rect">
            <a:avLst/>
          </a:prstGeom>
          <a:noFill/>
        </p:spPr>
        <p:txBody>
          <a:bodyPr wrap="none" rtlCol="0">
            <a:spAutoFit/>
          </a:bodyPr>
          <a:lstStyle/>
          <a:p>
            <a:pPr algn="ctr"/>
            <a:r>
              <a:rPr lang="ja-JP" altLang="en-US" dirty="0" smtClean="0">
                <a:latin typeface="Meiryo UI" panose="020B0604030504040204" pitchFamily="50" charset="-128"/>
                <a:ea typeface="Meiryo UI" panose="020B0604030504040204" pitchFamily="50" charset="-128"/>
              </a:rPr>
              <a:t>新大学における</a:t>
            </a:r>
            <a:endParaRPr lang="en-US" altLang="ja-JP" dirty="0" smtClean="0">
              <a:latin typeface="Meiryo UI" panose="020B0604030504040204" pitchFamily="50" charset="-128"/>
              <a:ea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rPr>
              <a:t>攻めの改革</a:t>
            </a:r>
            <a:endParaRPr lang="en-US" altLang="ja-JP" dirty="0" smtClean="0">
              <a:latin typeface="Meiryo UI" panose="020B0604030504040204" pitchFamily="50" charset="-128"/>
              <a:ea typeface="Meiryo UI" panose="020B0604030504040204" pitchFamily="50" charset="-128"/>
            </a:endParaRPr>
          </a:p>
        </p:txBody>
      </p:sp>
      <p:cxnSp>
        <p:nvCxnSpPr>
          <p:cNvPr id="25" name="直線コネクタ 24"/>
          <p:cNvCxnSpPr/>
          <p:nvPr/>
        </p:nvCxnSpPr>
        <p:spPr>
          <a:xfrm>
            <a:off x="6444208" y="2712142"/>
            <a:ext cx="24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95104" y="2976674"/>
            <a:ext cx="2536272" cy="3724096"/>
          </a:xfrm>
          <a:prstGeom prst="rect">
            <a:avLst/>
          </a:prstGeom>
          <a:noFill/>
        </p:spPr>
        <p:txBody>
          <a:bodyPr wrap="none" rtlCol="0">
            <a:spAutoFit/>
          </a:bodyPr>
          <a:lstStyle/>
          <a:p>
            <a:r>
              <a:rPr lang="en-US" altLang="ja-JP" sz="1600" b="1" dirty="0" smtClean="0">
                <a:latin typeface="Meiryo UI" panose="020B0604030504040204" pitchFamily="50" charset="-128"/>
                <a:ea typeface="Meiryo UI" panose="020B0604030504040204" pitchFamily="50" charset="-128"/>
              </a:rPr>
              <a:t>1.</a:t>
            </a:r>
            <a:r>
              <a:rPr kumimoji="1" lang="ja-JP" altLang="en-US" sz="1600" b="1" dirty="0" smtClean="0">
                <a:latin typeface="Meiryo UI" panose="020B0604030504040204" pitchFamily="50" charset="-128"/>
                <a:ea typeface="Meiryo UI" panose="020B0604030504040204" pitchFamily="50" charset="-128"/>
              </a:rPr>
              <a:t>運営費交付金の削減</a:t>
            </a:r>
            <a:endParaRPr kumimoji="1" lang="en-US" altLang="ja-JP" sz="1600" b="1" dirty="0" smtClean="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en-US" altLang="ja-JP" sz="1400" u="sng" dirty="0" smtClean="0">
                <a:latin typeface="Meiryo UI" panose="020B0604030504040204" pitchFamily="50" charset="-128"/>
                <a:ea typeface="Meiryo UI" panose="020B0604030504040204" pitchFamily="50" charset="-128"/>
              </a:rPr>
              <a:t>2006</a:t>
            </a:r>
            <a:r>
              <a:rPr lang="ja-JP" altLang="en-US" sz="1400" u="sng" dirty="0" smtClean="0">
                <a:latin typeface="Meiryo UI" panose="020B0604030504040204" pitchFamily="50" charset="-128"/>
                <a:ea typeface="Meiryo UI" panose="020B0604030504040204" pitchFamily="50" charset="-128"/>
              </a:rPr>
              <a:t>年度→</a:t>
            </a:r>
            <a:r>
              <a:rPr lang="en-US" altLang="ja-JP" sz="1400" u="sng" dirty="0" smtClean="0">
                <a:latin typeface="Meiryo UI" panose="020B0604030504040204" pitchFamily="50" charset="-128"/>
                <a:ea typeface="Meiryo UI" panose="020B0604030504040204" pitchFamily="50" charset="-128"/>
              </a:rPr>
              <a:t>2015</a:t>
            </a:r>
            <a:r>
              <a:rPr lang="ja-JP" altLang="en-US" sz="1400" u="sng" dirty="0" smtClean="0">
                <a:latin typeface="Meiryo UI" panose="020B0604030504040204" pitchFamily="50" charset="-128"/>
                <a:ea typeface="Meiryo UI" panose="020B0604030504040204" pitchFamily="50" charset="-128"/>
              </a:rPr>
              <a:t>年度</a:t>
            </a:r>
            <a:endParaRPr lang="en-US" altLang="ja-JP" sz="1400" u="sng"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府大</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rPr>
              <a:t>億円</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23%</a:t>
            </a:r>
            <a:r>
              <a:rPr lang="ja-JP" altLang="en-US" sz="12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市大</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rPr>
              <a:t>億円</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b="1" dirty="0" smtClean="0">
                <a:latin typeface="Meiryo UI" panose="020B0604030504040204" pitchFamily="50" charset="-128"/>
                <a:ea typeface="Meiryo UI" panose="020B0604030504040204" pitchFamily="50" charset="-128"/>
              </a:rPr>
              <a:t>2.</a:t>
            </a:r>
            <a:r>
              <a:rPr kumimoji="1" lang="ja-JP" altLang="en-US" sz="1600" b="1" dirty="0" smtClean="0">
                <a:latin typeface="Meiryo UI" panose="020B0604030504040204" pitchFamily="50" charset="-128"/>
                <a:ea typeface="Meiryo UI" panose="020B0604030504040204" pitchFamily="50" charset="-128"/>
              </a:rPr>
              <a:t>教員の削減</a:t>
            </a:r>
            <a:endParaRPr lang="en-US" altLang="ja-JP" sz="1600" b="1" dirty="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r>
              <a:rPr lang="en-US" altLang="ja-JP" sz="1400" u="sng" dirty="0" smtClean="0">
                <a:latin typeface="Meiryo UI" panose="020B0604030504040204" pitchFamily="50" charset="-128"/>
                <a:ea typeface="Meiryo UI" panose="020B0604030504040204" pitchFamily="50" charset="-128"/>
              </a:rPr>
              <a:t>2002</a:t>
            </a:r>
            <a:r>
              <a:rPr lang="ja-JP" altLang="en-US" sz="1400" u="sng" dirty="0" smtClean="0">
                <a:latin typeface="Meiryo UI" panose="020B0604030504040204" pitchFamily="50" charset="-128"/>
                <a:ea typeface="Meiryo UI" panose="020B0604030504040204" pitchFamily="50" charset="-128"/>
              </a:rPr>
              <a:t>年度→</a:t>
            </a:r>
            <a:r>
              <a:rPr lang="en-US" altLang="ja-JP" sz="1400" u="sng" dirty="0" smtClean="0">
                <a:latin typeface="Meiryo UI" panose="020B0604030504040204" pitchFamily="50" charset="-128"/>
                <a:ea typeface="Meiryo UI" panose="020B0604030504040204" pitchFamily="50" charset="-128"/>
              </a:rPr>
              <a:t>2015</a:t>
            </a:r>
            <a:r>
              <a:rPr lang="ja-JP" altLang="en-US" sz="1400" u="sng" dirty="0" smtClean="0">
                <a:latin typeface="Meiryo UI" panose="020B0604030504040204" pitchFamily="50" charset="-128"/>
                <a:ea typeface="Meiryo UI" panose="020B0604030504040204" pitchFamily="50" charset="-128"/>
              </a:rPr>
              <a:t>年度</a:t>
            </a:r>
            <a:endParaRPr lang="en-US" altLang="ja-JP" sz="1400" u="sng"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府大</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a:t>
            </a:r>
            <a:r>
              <a:rPr lang="ja-JP" altLang="en-US" sz="1400" dirty="0">
                <a:latin typeface="Meiryo UI" panose="020B0604030504040204" pitchFamily="50" charset="-128"/>
                <a:ea typeface="Meiryo UI" panose="020B0604030504040204" pitchFamily="50" charset="-128"/>
              </a:rPr>
              <a:t>人</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23%</a:t>
            </a:r>
            <a:r>
              <a:rPr lang="ja-JP" altLang="en-US" sz="12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市大</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167</a:t>
            </a:r>
            <a:r>
              <a:rPr lang="ja-JP" altLang="en-US" sz="1400" dirty="0">
                <a:latin typeface="Meiryo UI" panose="020B0604030504040204" pitchFamily="50" charset="-128"/>
                <a:ea typeface="Meiryo UI" panose="020B0604030504040204" pitchFamily="50" charset="-128"/>
              </a:rPr>
              <a:t>人</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19%</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en-US" altLang="ja-JP" sz="1600" b="1" dirty="0" smtClean="0">
                <a:latin typeface="Meiryo UI" panose="020B0604030504040204" pitchFamily="50" charset="-128"/>
                <a:ea typeface="Meiryo UI" panose="020B0604030504040204" pitchFamily="50" charset="-128"/>
              </a:rPr>
              <a:t>3.</a:t>
            </a:r>
            <a:r>
              <a:rPr kumimoji="1" lang="ja-JP" altLang="en-US" sz="1600" b="1" dirty="0" smtClean="0">
                <a:latin typeface="Meiryo UI" panose="020B0604030504040204" pitchFamily="50" charset="-128"/>
                <a:ea typeface="Meiryo UI" panose="020B0604030504040204" pitchFamily="50" charset="-128"/>
              </a:rPr>
              <a:t>事務職員の削減</a:t>
            </a:r>
            <a:endParaRPr kumimoji="1" lang="en-US" altLang="ja-JP" sz="1600" b="1" dirty="0" smtClean="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kumimoji="1" lang="en-US" altLang="ja-JP" sz="1400" u="sng" dirty="0" smtClean="0">
                <a:latin typeface="Meiryo UI" panose="020B0604030504040204" pitchFamily="50" charset="-128"/>
                <a:ea typeface="Meiryo UI" panose="020B0604030504040204" pitchFamily="50" charset="-128"/>
              </a:rPr>
              <a:t>2002</a:t>
            </a:r>
            <a:r>
              <a:rPr kumimoji="1" lang="ja-JP" altLang="en-US" sz="1400" u="sng" dirty="0" smtClean="0">
                <a:latin typeface="Meiryo UI" panose="020B0604030504040204" pitchFamily="50" charset="-128"/>
                <a:ea typeface="Meiryo UI" panose="020B0604030504040204" pitchFamily="50" charset="-128"/>
              </a:rPr>
              <a:t>年度→</a:t>
            </a:r>
            <a:r>
              <a:rPr kumimoji="1" lang="en-US" altLang="ja-JP" sz="1400" u="sng" dirty="0" smtClean="0">
                <a:latin typeface="Meiryo UI" panose="020B0604030504040204" pitchFamily="50" charset="-128"/>
                <a:ea typeface="Meiryo UI" panose="020B0604030504040204" pitchFamily="50" charset="-128"/>
              </a:rPr>
              <a:t>2015</a:t>
            </a:r>
            <a:r>
              <a:rPr kumimoji="1" lang="ja-JP" altLang="en-US" sz="1400" u="sng" dirty="0" smtClean="0">
                <a:latin typeface="Meiryo UI" panose="020B0604030504040204" pitchFamily="50" charset="-128"/>
                <a:ea typeface="Meiryo UI" panose="020B0604030504040204" pitchFamily="50" charset="-128"/>
              </a:rPr>
              <a:t>年度</a:t>
            </a:r>
            <a:endParaRPr kumimoji="1" lang="en-US" altLang="ja-JP" sz="1400" u="sng"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府大</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160</a:t>
            </a:r>
            <a:r>
              <a:rPr lang="ja-JP" altLang="en-US" sz="1400" dirty="0">
                <a:latin typeface="Meiryo UI" panose="020B0604030504040204" pitchFamily="50" charset="-128"/>
                <a:ea typeface="Meiryo UI" panose="020B0604030504040204" pitchFamily="50" charset="-128"/>
              </a:rPr>
              <a:t>人</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市大</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134</a:t>
            </a:r>
            <a:r>
              <a:rPr lang="ja-JP" altLang="en-US" sz="1400" dirty="0">
                <a:latin typeface="Meiryo UI" panose="020B0604030504040204" pitchFamily="50" charset="-128"/>
                <a:ea typeface="Meiryo UI" panose="020B0604030504040204" pitchFamily="50" charset="-128"/>
              </a:rPr>
              <a:t>人</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42%</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市大については医学部除く</a:t>
            </a:r>
            <a:endParaRPr lang="en-US" altLang="ja-JP" sz="1200" dirty="0" smtClean="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524405" y="4442469"/>
            <a:ext cx="595035" cy="584775"/>
          </a:xfrm>
          <a:prstGeom prst="rect">
            <a:avLst/>
          </a:prstGeom>
          <a:noFill/>
        </p:spPr>
        <p:txBody>
          <a:bodyPr wrap="none" rtlCol="0">
            <a:spAutoFit/>
          </a:bodyPr>
          <a:lstStyle/>
          <a:p>
            <a:r>
              <a:rPr kumimoji="1" lang="ja-JP" altLang="en-US" sz="3200" b="1" dirty="0" smtClean="0">
                <a:latin typeface="Meiryo UI" panose="020B0604030504040204" pitchFamily="50" charset="-128"/>
                <a:ea typeface="Meiryo UI" panose="020B0604030504040204" pitchFamily="50" charset="-128"/>
              </a:rPr>
              <a:t>＋</a:t>
            </a:r>
          </a:p>
        </p:txBody>
      </p:sp>
      <p:cxnSp>
        <p:nvCxnSpPr>
          <p:cNvPr id="18" name="直線コネクタ 17"/>
          <p:cNvCxnSpPr/>
          <p:nvPr/>
        </p:nvCxnSpPr>
        <p:spPr>
          <a:xfrm>
            <a:off x="251520" y="2222154"/>
            <a:ext cx="54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448925" y="1827468"/>
            <a:ext cx="2993127"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両大学におけるこれまでの努力</a:t>
            </a:r>
          </a:p>
        </p:txBody>
      </p:sp>
      <p:sp>
        <p:nvSpPr>
          <p:cNvPr id="26" name="テキスト ボックス 25"/>
          <p:cNvSpPr txBox="1"/>
          <p:nvPr/>
        </p:nvSpPr>
        <p:spPr>
          <a:xfrm>
            <a:off x="2987824" y="3013076"/>
            <a:ext cx="3093034" cy="3731791"/>
          </a:xfrm>
          <a:prstGeom prst="rect">
            <a:avLst/>
          </a:prstGeom>
          <a:noFill/>
          <a:ln>
            <a:noFill/>
          </a:ln>
        </p:spPr>
        <p:txBody>
          <a:bodyPr wrap="square" rtlCol="0">
            <a:sp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教員人事のガバナンス改革</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教員人事を教授会から法人</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委員会による選考に変更</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631825" indent="-631825"/>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marL="631825" indent="-631825"/>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市大</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教員</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人事を教授会から法人の人事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委員会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による選考に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変更（</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人事計画策定会議</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」創設</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教員組織と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教育</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組織の分離</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府大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教員を適材適所に配置するため、教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員組織として学術研究院を設置</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marL="631825" indent="-631825"/>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市大</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教育研究の組織編制に柔軟に対応するため、教員組織として研究院設置</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631825" indent="-631825"/>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631825" indent="-631825"/>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学長裁量による予算重点化</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府大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全学的な課題に対応するための重点</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戦略予算や学長裁量経費等を創設</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627063" indent="-627063"/>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marL="627063" indent="-627063"/>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市大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学長裁量経費や各推進本部経費等</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627063" indent="-627063"/>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により戦略的な予算配分を実施</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448756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スライド番号プレースホルダー 1"/>
          <p:cNvSpPr>
            <a:spLocks noGrp="1"/>
          </p:cNvSpPr>
          <p:nvPr>
            <p:ph type="sldNum" sz="quarter" idx="12"/>
          </p:nvPr>
        </p:nvSpPr>
        <p:spPr>
          <a:xfrm>
            <a:off x="7003040" y="6506191"/>
            <a:ext cx="2133600" cy="365125"/>
          </a:xfrm>
        </p:spPr>
        <p:txBody>
          <a:bodyPr/>
          <a:lstStyle/>
          <a:p>
            <a:fld id="{7853CF83-2CA7-468D-933C-9DDBEAA5E899}" type="slidenum">
              <a:rPr kumimoji="1" lang="ja-JP" altLang="en-US" smtClean="0"/>
              <a:pPr/>
              <a:t>57</a:t>
            </a:fld>
            <a:endParaRPr kumimoji="1" lang="ja-JP" altLang="en-US"/>
          </a:p>
        </p:txBody>
      </p:sp>
      <p:graphicFrame>
        <p:nvGraphicFramePr>
          <p:cNvPr id="20" name="表 19"/>
          <p:cNvGraphicFramePr>
            <a:graphicFrameLocks noGrp="1"/>
          </p:cNvGraphicFramePr>
          <p:nvPr>
            <p:extLst>
              <p:ext uri="{D42A27DB-BD31-4B8C-83A1-F6EECF244321}">
                <p14:modId xmlns:p14="http://schemas.microsoft.com/office/powerpoint/2010/main" val="1216747008"/>
              </p:ext>
            </p:extLst>
          </p:nvPr>
        </p:nvGraphicFramePr>
        <p:xfrm>
          <a:off x="93436" y="908720"/>
          <a:ext cx="8919527" cy="5500752"/>
        </p:xfrm>
        <a:graphic>
          <a:graphicData uri="http://schemas.openxmlformats.org/drawingml/2006/table">
            <a:tbl>
              <a:tblPr firstRow="1" bandRow="1">
                <a:tableStyleId>{5940675A-B579-460E-94D1-54222C63F5DA}</a:tableStyleId>
              </a:tblPr>
              <a:tblGrid>
                <a:gridCol w="678180"/>
                <a:gridCol w="792480"/>
                <a:gridCol w="678180"/>
                <a:gridCol w="678180"/>
                <a:gridCol w="667067"/>
                <a:gridCol w="678180"/>
                <a:gridCol w="678180"/>
                <a:gridCol w="678180"/>
                <a:gridCol w="678180"/>
                <a:gridCol w="678180"/>
                <a:gridCol w="678180"/>
                <a:gridCol w="678180"/>
                <a:gridCol w="678180"/>
              </a:tblGrid>
              <a:tr h="229198">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大分類</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R w="12700" cap="flat" cmpd="sng" algn="ctr">
                      <a:solidFill>
                        <a:schemeClr val="tx1"/>
                      </a:solidFill>
                      <a:prstDash val="dash"/>
                      <a:round/>
                      <a:headEnd type="none" w="med" len="med"/>
                      <a:tailEnd type="none" w="med" len="med"/>
                    </a:lnR>
                  </a:tcPr>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中分類</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市立大学</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首都大学</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兵庫県大</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横浜市大</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名古屋市</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神戸大学</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関西大学</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同志社大</a:t>
                      </a:r>
                      <a:endParaRPr kumimoji="1"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r>
              <a:tr h="229198">
                <a:tc rowSpan="5">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理学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R w="12700" cap="flat" cmpd="sng" algn="ctr">
                      <a:solidFill>
                        <a:schemeClr val="tx1"/>
                      </a:solidFill>
                      <a:prstDash val="dash"/>
                      <a:round/>
                      <a:headEnd type="none" w="med" len="med"/>
                      <a:tailEnd type="none" w="med" len="med"/>
                    </a:lnR>
                  </a:tcPr>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数学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物理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化学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生物・生命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rowSpan="6">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工学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R w="12700" cap="flat" cmpd="sng" algn="ctr">
                      <a:solidFill>
                        <a:schemeClr val="tx1"/>
                      </a:solidFill>
                      <a:prstDash val="dash"/>
                      <a:round/>
                      <a:headEnd type="none" w="med" len="med"/>
                      <a:tailEnd type="none" w="med" len="med"/>
                    </a:lnR>
                  </a:tcPr>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機械工</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電気通信工</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土木建築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応用化学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情報工学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船舶・航空</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rowSpan="2">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農学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R w="12700" cap="flat" cmpd="sng" algn="ctr">
                      <a:solidFill>
                        <a:schemeClr val="tx1"/>
                      </a:solidFill>
                      <a:prstDash val="dash"/>
                      <a:round/>
                      <a:headEnd type="none" w="med" len="med"/>
                      <a:tailEnd type="none" w="med" len="med"/>
                    </a:lnR>
                  </a:tcPr>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農学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獣医学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rowSpan="4">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保健</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R w="12700" cap="flat" cmpd="sng" algn="ctr">
                      <a:solidFill>
                        <a:schemeClr val="tx1"/>
                      </a:solidFill>
                      <a:prstDash val="dash"/>
                      <a:round/>
                      <a:headEnd type="none" w="med" len="med"/>
                      <a:tailEnd type="none" w="med" len="med"/>
                    </a:lnR>
                  </a:tcPr>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医学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歯学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vMerge="1">
                  <a:txBody>
                    <a:bodyPr/>
                    <a:lstStyle/>
                    <a:p>
                      <a:endParaRPr kumimoji="1" lang="ja-JP" altLang="en-US"/>
                    </a:p>
                  </a:txBody>
                  <a:tcPr/>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看護学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薬学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家政</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R w="12700" cap="flat" cmpd="sng" algn="ctr">
                      <a:solidFill>
                        <a:schemeClr val="tx1"/>
                      </a:solidFill>
                      <a:prstDash val="dash"/>
                      <a:round/>
                      <a:headEnd type="none" w="med" len="med"/>
                      <a:tailEnd type="none" w="med" len="med"/>
                    </a:lnR>
                  </a:tcPr>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家政学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芸術</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R w="12700" cap="flat" cmpd="sng" algn="ctr">
                      <a:solidFill>
                        <a:schemeClr val="tx1"/>
                      </a:solidFill>
                      <a:prstDash val="dash"/>
                      <a:round/>
                      <a:headEnd type="none" w="med" len="med"/>
                      <a:tailEnd type="none" w="med" len="med"/>
                    </a:lnR>
                  </a:tcPr>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美術・音楽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229198">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人文科学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R w="12700" cap="flat" cmpd="sng" algn="ctr">
                      <a:solidFill>
                        <a:schemeClr val="tx1"/>
                      </a:solidFill>
                      <a:prstDash val="dash"/>
                      <a:round/>
                      <a:headEnd type="none" w="med" len="med"/>
                      <a:tailEnd type="none" w="med" len="med"/>
                    </a:lnR>
                  </a:tcPr>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文学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r>
              <a:tr h="229198">
                <a:tc rowSpan="3">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社会科学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R w="12700" cap="flat" cmpd="sng" algn="ctr">
                      <a:solidFill>
                        <a:schemeClr val="tx1"/>
                      </a:solidFill>
                      <a:prstDash val="dash"/>
                      <a:round/>
                      <a:headEnd type="none" w="med" len="med"/>
                      <a:tailEnd type="none" w="med" len="med"/>
                    </a:lnR>
                  </a:tcPr>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法学・政治</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no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R w="12700" cap="flat" cmpd="sng" algn="ctr">
                      <a:solidFill>
                        <a:schemeClr val="tx1"/>
                      </a:solidFill>
                      <a:prstDash val="dash"/>
                      <a:round/>
                      <a:headEnd type="none" w="med" len="med"/>
                      <a:tailEnd type="none" w="med" len="med"/>
                    </a:lnR>
                  </a:tcPr>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商学・経済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r>
              <a:tr h="229198">
                <a:tc vMerge="1">
                  <a:txBody>
                    <a:bodyPr/>
                    <a:lstStyle/>
                    <a:p>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R w="12700" cap="flat" cmpd="sng" algn="ctr">
                      <a:solidFill>
                        <a:schemeClr val="tx1"/>
                      </a:solidFill>
                      <a:prstDash val="dash"/>
                      <a:round/>
                      <a:headEnd type="none" w="med" len="med"/>
                      <a:tailEnd type="none" w="med" len="med"/>
                    </a:lnR>
                  </a:tcPr>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lnL w="12700" cap="flat" cmpd="sng" algn="ctr">
                      <a:solidFill>
                        <a:schemeClr val="tx1"/>
                      </a:solidFill>
                      <a:prstDash val="dash"/>
                      <a:round/>
                      <a:headEnd type="none" w="med" len="med"/>
                      <a:tailEnd type="none" w="med" len="med"/>
                    </a:ln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c>
                  <a:txBody>
                    <a:bodyPr/>
                    <a:lstStyle/>
                    <a:p>
                      <a:pPr algn="ct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solidFill>
                      <a:schemeClr val="bg1">
                        <a:lumMod val="75000"/>
                      </a:schemeClr>
                    </a:solidFill>
                  </a:tcPr>
                </a:tc>
              </a:tr>
            </a:tbl>
          </a:graphicData>
        </a:graphic>
      </p:graphicFrame>
      <p:sp>
        <p:nvSpPr>
          <p:cNvPr id="22" name="正方形/長方形 21"/>
          <p:cNvSpPr/>
          <p:nvPr/>
        </p:nvSpPr>
        <p:spPr>
          <a:xfrm>
            <a:off x="2929884" y="908728"/>
            <a:ext cx="684000" cy="55150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221064" y="146436"/>
            <a:ext cx="5159248" cy="461665"/>
          </a:xfrm>
          <a:prstGeom prst="rect">
            <a:avLst/>
          </a:prstGeom>
          <a:noFill/>
        </p:spPr>
        <p:txBody>
          <a:bodyPr wrap="square" rtlCol="0">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教育面では提供できるメニューが拡大</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51520" y="6525344"/>
            <a:ext cx="4254691"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注</a:t>
            </a:r>
            <a:r>
              <a:rPr kumimoji="1" lang="ja-JP" altLang="en-US" sz="1050" dirty="0" smtClean="0">
                <a:latin typeface="Meiryo UI" panose="020B0604030504040204" pitchFamily="50" charset="-128"/>
                <a:ea typeface="Meiryo UI" panose="020B0604030504040204" pitchFamily="50" charset="-128"/>
              </a:rPr>
              <a:t>）各大学のホームページ等から、該当する学部・学類を抽出してマーキング</a:t>
            </a:r>
          </a:p>
        </p:txBody>
      </p:sp>
      <p:sp>
        <p:nvSpPr>
          <p:cNvPr id="8" name="正方形/長方形 7"/>
          <p:cNvSpPr/>
          <p:nvPr/>
        </p:nvSpPr>
        <p:spPr>
          <a:xfrm>
            <a:off x="1573064" y="904500"/>
            <a:ext cx="1296000" cy="551509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2424688" y="650492"/>
            <a:ext cx="47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7907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76804" y="96887"/>
            <a:ext cx="4282920" cy="461665"/>
          </a:xfrm>
          <a:prstGeom prst="rect">
            <a:avLst/>
          </a:prstGeom>
          <a:noFill/>
        </p:spPr>
        <p:txBody>
          <a:bodyPr wrap="square" rtlCol="0">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研究面では</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対象分野が</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重層</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化</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グラフ 1"/>
          <p:cNvGraphicFramePr/>
          <p:nvPr>
            <p:extLst>
              <p:ext uri="{D42A27DB-BD31-4B8C-83A1-F6EECF244321}">
                <p14:modId xmlns:p14="http://schemas.microsoft.com/office/powerpoint/2010/main" val="3891607625"/>
              </p:ext>
            </p:extLst>
          </p:nvPr>
        </p:nvGraphicFramePr>
        <p:xfrm>
          <a:off x="2860552" y="1040336"/>
          <a:ext cx="2988000"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p:nvPr>
            <p:extLst>
              <p:ext uri="{D42A27DB-BD31-4B8C-83A1-F6EECF244321}">
                <p14:modId xmlns:p14="http://schemas.microsoft.com/office/powerpoint/2010/main" val="990427305"/>
              </p:ext>
            </p:extLst>
          </p:nvPr>
        </p:nvGraphicFramePr>
        <p:xfrm>
          <a:off x="-105919" y="1040336"/>
          <a:ext cx="2988000"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251520" y="1240670"/>
            <a:ext cx="1261884" cy="307777"/>
          </a:xfrm>
          <a:prstGeom prst="rect">
            <a:avLst/>
          </a:prstGeom>
          <a:noFill/>
          <a:ln>
            <a:solidFill>
              <a:schemeClr val="bg1">
                <a:lumMod val="85000"/>
              </a:schemeClr>
            </a:solidFill>
          </a:ln>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大阪府立大学</a:t>
            </a:r>
          </a:p>
        </p:txBody>
      </p:sp>
      <p:sp>
        <p:nvSpPr>
          <p:cNvPr id="7" name="テキスト ボックス 6"/>
          <p:cNvSpPr txBox="1"/>
          <p:nvPr/>
        </p:nvSpPr>
        <p:spPr>
          <a:xfrm>
            <a:off x="3411928" y="1240670"/>
            <a:ext cx="1261884" cy="307777"/>
          </a:xfrm>
          <a:prstGeom prst="rect">
            <a:avLst/>
          </a:prstGeom>
          <a:noFill/>
          <a:ln>
            <a:solidFill>
              <a:schemeClr val="bg1">
                <a:lumMod val="85000"/>
              </a:schemeClr>
            </a:solid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大阪市</a:t>
            </a:r>
            <a:r>
              <a:rPr kumimoji="1" lang="ja-JP" altLang="en-US" sz="1400" b="1" dirty="0" smtClean="0">
                <a:latin typeface="Meiryo UI" panose="020B0604030504040204" pitchFamily="50" charset="-128"/>
                <a:ea typeface="Meiryo UI" panose="020B0604030504040204" pitchFamily="50" charset="-128"/>
              </a:rPr>
              <a:t>立大学</a:t>
            </a:r>
          </a:p>
        </p:txBody>
      </p:sp>
      <p:graphicFrame>
        <p:nvGraphicFramePr>
          <p:cNvPr id="8" name="グラフ 7"/>
          <p:cNvGraphicFramePr/>
          <p:nvPr>
            <p:extLst>
              <p:ext uri="{D42A27DB-BD31-4B8C-83A1-F6EECF244321}">
                <p14:modId xmlns:p14="http://schemas.microsoft.com/office/powerpoint/2010/main" val="51993395"/>
              </p:ext>
            </p:extLst>
          </p:nvPr>
        </p:nvGraphicFramePr>
        <p:xfrm>
          <a:off x="6104768" y="1040336"/>
          <a:ext cx="2988000"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6882186" y="1240670"/>
            <a:ext cx="723275" cy="307777"/>
          </a:xfrm>
          <a:prstGeom prst="rect">
            <a:avLst/>
          </a:prstGeom>
          <a:noFill/>
          <a:ln>
            <a:solidFill>
              <a:schemeClr val="bg1">
                <a:lumMod val="85000"/>
              </a:schemeClr>
            </a:solidFill>
          </a:ln>
        </p:spPr>
        <p:txBody>
          <a:bodyPr wrap="none" rtlCol="0">
            <a:spAutoFit/>
          </a:bodyPr>
          <a:lstStyle/>
          <a:p>
            <a:r>
              <a:rPr lang="ja-JP" altLang="en-US" sz="1400" b="1" dirty="0">
                <a:latin typeface="Meiryo UI" panose="020B0604030504040204" pitchFamily="50" charset="-128"/>
                <a:ea typeface="Meiryo UI" panose="020B0604030504040204" pitchFamily="50" charset="-128"/>
              </a:rPr>
              <a:t>新</a:t>
            </a:r>
            <a:r>
              <a:rPr lang="ja-JP" altLang="en-US" sz="1400" b="1" dirty="0" smtClean="0">
                <a:latin typeface="Meiryo UI" panose="020B0604030504040204" pitchFamily="50" charset="-128"/>
                <a:ea typeface="Meiryo UI" panose="020B0604030504040204" pitchFamily="50" charset="-128"/>
              </a:rPr>
              <a:t>大学</a:t>
            </a:r>
            <a:endParaRPr kumimoji="1" lang="ja-JP" altLang="en-US" sz="1400" b="1" dirty="0" smtClean="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469700" y="1022932"/>
            <a:ext cx="800219" cy="830997"/>
          </a:xfrm>
          <a:prstGeom prst="rect">
            <a:avLst/>
          </a:prstGeom>
          <a:noFill/>
        </p:spPr>
        <p:txBody>
          <a:bodyPr wrap="none" rtlCol="0">
            <a:spAutoFit/>
          </a:bodyPr>
          <a:lstStyle/>
          <a:p>
            <a:r>
              <a:rPr kumimoji="1" lang="ja-JP" altLang="en-US" sz="4800" b="1" dirty="0" smtClean="0">
                <a:latin typeface="Meiryo UI" panose="020B0604030504040204" pitchFamily="50" charset="-128"/>
                <a:ea typeface="Meiryo UI" panose="020B0604030504040204" pitchFamily="50" charset="-128"/>
              </a:rPr>
              <a:t>＋</a:t>
            </a:r>
          </a:p>
        </p:txBody>
      </p:sp>
      <p:graphicFrame>
        <p:nvGraphicFramePr>
          <p:cNvPr id="12" name="グラフ 11"/>
          <p:cNvGraphicFramePr/>
          <p:nvPr>
            <p:extLst>
              <p:ext uri="{D42A27DB-BD31-4B8C-83A1-F6EECF244321}">
                <p14:modId xmlns:p14="http://schemas.microsoft.com/office/powerpoint/2010/main" val="389861536"/>
              </p:ext>
            </p:extLst>
          </p:nvPr>
        </p:nvGraphicFramePr>
        <p:xfrm>
          <a:off x="347464" y="4278385"/>
          <a:ext cx="2988000"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13" name="テキスト ボックス 12"/>
          <p:cNvSpPr txBox="1"/>
          <p:nvPr/>
        </p:nvSpPr>
        <p:spPr>
          <a:xfrm>
            <a:off x="779512" y="4221047"/>
            <a:ext cx="1107996" cy="276999"/>
          </a:xfrm>
          <a:prstGeom prst="rect">
            <a:avLst/>
          </a:prstGeom>
          <a:noFill/>
          <a:ln>
            <a:solidFill>
              <a:schemeClr val="bg1">
                <a:lumMod val="85000"/>
              </a:schemeClr>
            </a:solidFill>
          </a:ln>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首都大学東京</a:t>
            </a:r>
            <a:endParaRPr kumimoji="1" lang="ja-JP" altLang="en-US" sz="1200" b="1" dirty="0" smtClean="0">
              <a:latin typeface="Meiryo UI" panose="020B0604030504040204" pitchFamily="50" charset="-128"/>
              <a:ea typeface="Meiryo UI" panose="020B0604030504040204" pitchFamily="50" charset="-128"/>
            </a:endParaRPr>
          </a:p>
        </p:txBody>
      </p:sp>
      <p:sp>
        <p:nvSpPr>
          <p:cNvPr id="15" name="スライド番号プレースホルダー 1"/>
          <p:cNvSpPr>
            <a:spLocks noGrp="1"/>
          </p:cNvSpPr>
          <p:nvPr>
            <p:ph type="sldNum" sz="quarter" idx="12"/>
          </p:nvPr>
        </p:nvSpPr>
        <p:spPr>
          <a:xfrm>
            <a:off x="6988972" y="6490455"/>
            <a:ext cx="2133600" cy="365125"/>
          </a:xfrm>
        </p:spPr>
        <p:txBody>
          <a:bodyPr/>
          <a:lstStyle/>
          <a:p>
            <a:fld id="{7853CF83-2CA7-468D-933C-9DDBEAA5E899}" type="slidenum">
              <a:rPr kumimoji="1" lang="ja-JP" altLang="en-US" smtClean="0"/>
              <a:pPr/>
              <a:t>58</a:t>
            </a:fld>
            <a:endParaRPr kumimoji="1" lang="ja-JP" altLang="en-US"/>
          </a:p>
        </p:txBody>
      </p:sp>
      <p:graphicFrame>
        <p:nvGraphicFramePr>
          <p:cNvPr id="16" name="グラフ 15"/>
          <p:cNvGraphicFramePr/>
          <p:nvPr>
            <p:extLst>
              <p:ext uri="{D42A27DB-BD31-4B8C-83A1-F6EECF244321}">
                <p14:modId xmlns:p14="http://schemas.microsoft.com/office/powerpoint/2010/main" val="916140844"/>
              </p:ext>
            </p:extLst>
          </p:nvPr>
        </p:nvGraphicFramePr>
        <p:xfrm>
          <a:off x="2992828" y="4281420"/>
          <a:ext cx="2988000"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17" name="テキスト ボックス 16"/>
          <p:cNvSpPr txBox="1"/>
          <p:nvPr/>
        </p:nvSpPr>
        <p:spPr>
          <a:xfrm>
            <a:off x="3597028" y="4224082"/>
            <a:ext cx="1261884" cy="276999"/>
          </a:xfrm>
          <a:prstGeom prst="rect">
            <a:avLst/>
          </a:prstGeom>
          <a:noFill/>
          <a:ln>
            <a:solidFill>
              <a:schemeClr val="bg1">
                <a:lumMod val="85000"/>
              </a:schemeClr>
            </a:solidFill>
          </a:ln>
        </p:spPr>
        <p:txBody>
          <a:bodyPr wrap="none" rtlCol="0">
            <a:spAutoFit/>
          </a:bodyPr>
          <a:lstStyle/>
          <a:p>
            <a:r>
              <a:rPr lang="ja-JP" altLang="en-US" sz="1200" b="1" dirty="0">
                <a:latin typeface="Meiryo UI" panose="020B0604030504040204" pitchFamily="50" charset="-128"/>
                <a:ea typeface="Meiryo UI" panose="020B0604030504040204" pitchFamily="50" charset="-128"/>
              </a:rPr>
              <a:t>名古屋</a:t>
            </a:r>
            <a:r>
              <a:rPr lang="ja-JP" altLang="en-US" sz="1200" b="1" dirty="0" smtClean="0">
                <a:latin typeface="Meiryo UI" panose="020B0604030504040204" pitchFamily="50" charset="-128"/>
                <a:ea typeface="Meiryo UI" panose="020B0604030504040204" pitchFamily="50" charset="-128"/>
              </a:rPr>
              <a:t>市立</a:t>
            </a:r>
            <a:r>
              <a:rPr kumimoji="1" lang="ja-JP" altLang="en-US" sz="1200" b="1" dirty="0" smtClean="0">
                <a:latin typeface="Meiryo UI" panose="020B0604030504040204" pitchFamily="50" charset="-128"/>
                <a:ea typeface="Meiryo UI" panose="020B0604030504040204" pitchFamily="50" charset="-128"/>
              </a:rPr>
              <a:t>大学</a:t>
            </a:r>
          </a:p>
        </p:txBody>
      </p:sp>
      <p:graphicFrame>
        <p:nvGraphicFramePr>
          <p:cNvPr id="18" name="グラフ 17"/>
          <p:cNvGraphicFramePr/>
          <p:nvPr>
            <p:extLst>
              <p:ext uri="{D42A27DB-BD31-4B8C-83A1-F6EECF244321}">
                <p14:modId xmlns:p14="http://schemas.microsoft.com/office/powerpoint/2010/main" val="3653865917"/>
              </p:ext>
            </p:extLst>
          </p:nvPr>
        </p:nvGraphicFramePr>
        <p:xfrm>
          <a:off x="5635520" y="4281420"/>
          <a:ext cx="2988000" cy="2664296"/>
        </p:xfrm>
        <a:graphic>
          <a:graphicData uri="http://schemas.openxmlformats.org/drawingml/2006/chart">
            <c:chart xmlns:c="http://schemas.openxmlformats.org/drawingml/2006/chart" xmlns:r="http://schemas.openxmlformats.org/officeDocument/2006/relationships" r:id="rId7"/>
          </a:graphicData>
        </a:graphic>
      </p:graphicFrame>
      <p:sp>
        <p:nvSpPr>
          <p:cNvPr id="19" name="テキスト ボックス 18"/>
          <p:cNvSpPr txBox="1"/>
          <p:nvPr/>
        </p:nvSpPr>
        <p:spPr>
          <a:xfrm>
            <a:off x="6499616" y="4224082"/>
            <a:ext cx="800219" cy="276999"/>
          </a:xfrm>
          <a:prstGeom prst="rect">
            <a:avLst/>
          </a:prstGeom>
          <a:noFill/>
          <a:ln>
            <a:solidFill>
              <a:schemeClr val="bg1">
                <a:lumMod val="85000"/>
              </a:schemeClr>
            </a:solidFill>
          </a:ln>
        </p:spPr>
        <p:txBody>
          <a:bodyPr wrap="none" rtlCol="0">
            <a:spAutoFit/>
          </a:bodyPr>
          <a:lstStyle/>
          <a:p>
            <a:r>
              <a:rPr lang="ja-JP" altLang="en-US" sz="1200" b="1" dirty="0">
                <a:latin typeface="Meiryo UI" panose="020B0604030504040204" pitchFamily="50" charset="-128"/>
                <a:ea typeface="Meiryo UI" panose="020B0604030504040204" pitchFamily="50" charset="-128"/>
              </a:rPr>
              <a:t>神戸</a:t>
            </a:r>
            <a:r>
              <a:rPr lang="ja-JP" altLang="en-US" sz="1200" b="1" dirty="0" smtClean="0">
                <a:latin typeface="Meiryo UI" panose="020B0604030504040204" pitchFamily="50" charset="-128"/>
                <a:ea typeface="Meiryo UI" panose="020B0604030504040204" pitchFamily="50" charset="-128"/>
              </a:rPr>
              <a:t>大学</a:t>
            </a:r>
            <a:endParaRPr kumimoji="1" lang="ja-JP" altLang="en-US" sz="1200" b="1"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527527" y="1256059"/>
            <a:ext cx="777777" cy="276999"/>
          </a:xfrm>
          <a:prstGeom prst="rect">
            <a:avLst/>
          </a:prstGeom>
          <a:noFill/>
        </p:spPr>
        <p:txBody>
          <a:bodyPr wrap="none" rtlCol="0">
            <a:spAutoFit/>
          </a:bodyPr>
          <a:lstStyle/>
          <a:p>
            <a:r>
              <a:rPr lang="en-US" altLang="ja-JP" sz="1200" u="sng" dirty="0" smtClean="0">
                <a:latin typeface="Meiryo UI" panose="020B0604030504040204" pitchFamily="50" charset="-128"/>
                <a:ea typeface="Meiryo UI" panose="020B0604030504040204" pitchFamily="50" charset="-128"/>
              </a:rPr>
              <a:t>1,676</a:t>
            </a:r>
            <a:r>
              <a:rPr lang="ja-JP" altLang="en-US" sz="1200" u="sng" dirty="0" smtClean="0">
                <a:latin typeface="Meiryo UI" panose="020B0604030504040204" pitchFamily="50" charset="-128"/>
                <a:ea typeface="Meiryo UI" panose="020B0604030504040204" pitchFamily="50" charset="-128"/>
              </a:rPr>
              <a:t>件</a:t>
            </a:r>
            <a:endParaRPr kumimoji="1" lang="ja-JP" altLang="en-US" sz="1200" u="sng"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843767" y="585207"/>
            <a:ext cx="3348994"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～科学研究費の採択件数の分野別分布～</a:t>
            </a:r>
          </a:p>
        </p:txBody>
      </p:sp>
      <p:sp>
        <p:nvSpPr>
          <p:cNvPr id="23" name="テキスト ボックス 22"/>
          <p:cNvSpPr txBox="1"/>
          <p:nvPr/>
        </p:nvSpPr>
        <p:spPr>
          <a:xfrm>
            <a:off x="4658319" y="1256059"/>
            <a:ext cx="777777" cy="276999"/>
          </a:xfrm>
          <a:prstGeom prst="rect">
            <a:avLst/>
          </a:prstGeom>
          <a:noFill/>
        </p:spPr>
        <p:txBody>
          <a:bodyPr wrap="none" rtlCol="0">
            <a:spAutoFit/>
          </a:bodyPr>
          <a:lstStyle/>
          <a:p>
            <a:r>
              <a:rPr lang="en-US" altLang="ja-JP" sz="1200" u="sng" dirty="0" smtClean="0">
                <a:latin typeface="Meiryo UI" panose="020B0604030504040204" pitchFamily="50" charset="-128"/>
                <a:ea typeface="Meiryo UI" panose="020B0604030504040204" pitchFamily="50" charset="-128"/>
              </a:rPr>
              <a:t>1,733</a:t>
            </a:r>
            <a:r>
              <a:rPr lang="ja-JP" altLang="en-US" sz="1200" u="sng" dirty="0" smtClean="0">
                <a:latin typeface="Meiryo UI" panose="020B0604030504040204" pitchFamily="50" charset="-128"/>
                <a:ea typeface="Meiryo UI" panose="020B0604030504040204" pitchFamily="50" charset="-128"/>
              </a:rPr>
              <a:t>件</a:t>
            </a:r>
            <a:endParaRPr kumimoji="1" lang="ja-JP" altLang="en-US" sz="1200" u="sng"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7624715" y="1256059"/>
            <a:ext cx="777777" cy="276999"/>
          </a:xfrm>
          <a:prstGeom prst="rect">
            <a:avLst/>
          </a:prstGeom>
          <a:noFill/>
        </p:spPr>
        <p:txBody>
          <a:bodyPr wrap="none" rtlCol="0">
            <a:spAutoFit/>
          </a:bodyPr>
          <a:lstStyle/>
          <a:p>
            <a:r>
              <a:rPr lang="en-US" altLang="ja-JP" sz="1200" u="sng" dirty="0" smtClean="0">
                <a:latin typeface="Meiryo UI" panose="020B0604030504040204" pitchFamily="50" charset="-128"/>
                <a:ea typeface="Meiryo UI" panose="020B0604030504040204" pitchFamily="50" charset="-128"/>
              </a:rPr>
              <a:t>3,409</a:t>
            </a:r>
            <a:r>
              <a:rPr lang="ja-JP" altLang="en-US" sz="1200" u="sng" dirty="0" smtClean="0">
                <a:latin typeface="Meiryo UI" panose="020B0604030504040204" pitchFamily="50" charset="-128"/>
                <a:ea typeface="Meiryo UI" panose="020B0604030504040204" pitchFamily="50" charset="-128"/>
              </a:rPr>
              <a:t>件</a:t>
            </a:r>
            <a:endParaRPr kumimoji="1" lang="ja-JP" altLang="en-US" sz="1200" u="sng"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915886" y="4237548"/>
            <a:ext cx="777777" cy="276999"/>
          </a:xfrm>
          <a:prstGeom prst="rect">
            <a:avLst/>
          </a:prstGeom>
          <a:noFill/>
        </p:spPr>
        <p:txBody>
          <a:bodyPr wrap="none" rtlCol="0">
            <a:spAutoFit/>
          </a:bodyPr>
          <a:lstStyle/>
          <a:p>
            <a:r>
              <a:rPr lang="en-US" altLang="ja-JP" sz="1200" u="sng" dirty="0" smtClean="0">
                <a:latin typeface="Meiryo UI" panose="020B0604030504040204" pitchFamily="50" charset="-128"/>
                <a:ea typeface="Meiryo UI" panose="020B0604030504040204" pitchFamily="50" charset="-128"/>
              </a:rPr>
              <a:t>1,848</a:t>
            </a:r>
            <a:r>
              <a:rPr lang="ja-JP" altLang="en-US" sz="1200" u="sng" dirty="0" smtClean="0">
                <a:latin typeface="Meiryo UI" panose="020B0604030504040204" pitchFamily="50" charset="-128"/>
                <a:ea typeface="Meiryo UI" panose="020B0604030504040204" pitchFamily="50" charset="-128"/>
              </a:rPr>
              <a:t>件</a:t>
            </a:r>
            <a:endParaRPr kumimoji="1" lang="ja-JP" altLang="en-US" sz="1200" u="sng"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835475" y="4237849"/>
            <a:ext cx="777777" cy="276999"/>
          </a:xfrm>
          <a:prstGeom prst="rect">
            <a:avLst/>
          </a:prstGeom>
          <a:noFill/>
        </p:spPr>
        <p:txBody>
          <a:bodyPr wrap="none" rtlCol="0">
            <a:spAutoFit/>
          </a:bodyPr>
          <a:lstStyle/>
          <a:p>
            <a:r>
              <a:rPr lang="en-US" altLang="ja-JP" sz="1200" u="sng" dirty="0" smtClean="0">
                <a:latin typeface="Meiryo UI" panose="020B0604030504040204" pitchFamily="50" charset="-128"/>
                <a:ea typeface="Meiryo UI" panose="020B0604030504040204" pitchFamily="50" charset="-128"/>
              </a:rPr>
              <a:t>1,392</a:t>
            </a:r>
            <a:r>
              <a:rPr lang="ja-JP" altLang="en-US" sz="1200" u="sng" dirty="0" smtClean="0">
                <a:latin typeface="Meiryo UI" panose="020B0604030504040204" pitchFamily="50" charset="-128"/>
                <a:ea typeface="Meiryo UI" panose="020B0604030504040204" pitchFamily="50" charset="-128"/>
              </a:rPr>
              <a:t>件</a:t>
            </a:r>
            <a:endParaRPr kumimoji="1" lang="ja-JP" altLang="en-US" sz="1200" u="sng"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312478" y="4225148"/>
            <a:ext cx="777777" cy="276999"/>
          </a:xfrm>
          <a:prstGeom prst="rect">
            <a:avLst/>
          </a:prstGeom>
          <a:noFill/>
        </p:spPr>
        <p:txBody>
          <a:bodyPr wrap="none" rtlCol="0">
            <a:spAutoFit/>
          </a:bodyPr>
          <a:lstStyle/>
          <a:p>
            <a:r>
              <a:rPr lang="en-US" altLang="ja-JP" sz="1200" u="sng" dirty="0" smtClean="0">
                <a:latin typeface="Meiryo UI" panose="020B0604030504040204" pitchFamily="50" charset="-128"/>
                <a:ea typeface="Meiryo UI" panose="020B0604030504040204" pitchFamily="50" charset="-128"/>
              </a:rPr>
              <a:t>4,548</a:t>
            </a:r>
            <a:r>
              <a:rPr lang="ja-JP" altLang="en-US" sz="1200" u="sng" dirty="0" smtClean="0">
                <a:latin typeface="Meiryo UI" panose="020B0604030504040204" pitchFamily="50" charset="-128"/>
                <a:ea typeface="Meiryo UI" panose="020B0604030504040204" pitchFamily="50" charset="-128"/>
              </a:rPr>
              <a:t>件</a:t>
            </a:r>
            <a:endParaRPr kumimoji="1" lang="ja-JP" altLang="en-US" sz="1200" u="sng" dirty="0" smtClean="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802465" y="3980248"/>
            <a:ext cx="1082348"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都道府県立１位</a:t>
            </a:r>
          </a:p>
        </p:txBody>
      </p:sp>
      <p:sp>
        <p:nvSpPr>
          <p:cNvPr id="29" name="テキスト ボックス 28"/>
          <p:cNvSpPr txBox="1"/>
          <p:nvPr/>
        </p:nvSpPr>
        <p:spPr>
          <a:xfrm>
            <a:off x="3783248" y="3973898"/>
            <a:ext cx="95410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政令市立</a:t>
            </a:r>
            <a:r>
              <a:rPr lang="ja-JP" altLang="en-US" sz="1000" dirty="0">
                <a:latin typeface="Meiryo UI" panose="020B0604030504040204" pitchFamily="50" charset="-128"/>
                <a:ea typeface="Meiryo UI" panose="020B0604030504040204" pitchFamily="50" charset="-128"/>
              </a:rPr>
              <a:t>２</a:t>
            </a:r>
            <a:r>
              <a:rPr kumimoji="1" lang="ja-JP" altLang="en-US" sz="1000" dirty="0" smtClean="0">
                <a:latin typeface="Meiryo UI" panose="020B0604030504040204" pitchFamily="50" charset="-128"/>
                <a:ea typeface="Meiryo UI" panose="020B0604030504040204" pitchFamily="50" charset="-128"/>
              </a:rPr>
              <a:t>位</a:t>
            </a:r>
          </a:p>
        </p:txBody>
      </p:sp>
      <p:sp>
        <p:nvSpPr>
          <p:cNvPr id="30" name="テキスト ボックス 29"/>
          <p:cNvSpPr txBox="1"/>
          <p:nvPr/>
        </p:nvSpPr>
        <p:spPr>
          <a:xfrm>
            <a:off x="6588218" y="3987966"/>
            <a:ext cx="646331"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rPr>
              <a:t>国立</a:t>
            </a:r>
            <a:r>
              <a:rPr lang="ja-JP" altLang="en-US" sz="900" dirty="0">
                <a:latin typeface="Meiryo UI" panose="020B0604030504040204" pitchFamily="50" charset="-128"/>
                <a:ea typeface="Meiryo UI" panose="020B0604030504040204" pitchFamily="50" charset="-128"/>
              </a:rPr>
              <a:t>９</a:t>
            </a:r>
            <a:r>
              <a:rPr kumimoji="1" lang="ja-JP" altLang="en-US" sz="900" dirty="0" smtClean="0">
                <a:latin typeface="Meiryo UI" panose="020B0604030504040204" pitchFamily="50" charset="-128"/>
                <a:ea typeface="Meiryo UI" panose="020B0604030504040204" pitchFamily="50" charset="-128"/>
              </a:rPr>
              <a:t>位</a:t>
            </a:r>
          </a:p>
        </p:txBody>
      </p:sp>
      <p:sp>
        <p:nvSpPr>
          <p:cNvPr id="31" name="正方形/長方形 30"/>
          <p:cNvSpPr/>
          <p:nvPr/>
        </p:nvSpPr>
        <p:spPr>
          <a:xfrm>
            <a:off x="18034" y="6637888"/>
            <a:ext cx="8073044"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rPr>
              <a:t>注）研究</a:t>
            </a:r>
            <a:r>
              <a:rPr lang="ja-JP" altLang="en-US" sz="900" dirty="0">
                <a:latin typeface="Meiryo UI" panose="020B0604030504040204" pitchFamily="50" charset="-128"/>
                <a:ea typeface="Meiryo UI" panose="020B0604030504040204" pitchFamily="50" charset="-128"/>
              </a:rPr>
              <a:t>開始年度が</a:t>
            </a:r>
            <a:r>
              <a:rPr lang="en-US" altLang="ja-JP" sz="900" dirty="0">
                <a:latin typeface="Meiryo UI" panose="020B0604030504040204" pitchFamily="50" charset="-128"/>
                <a:ea typeface="Meiryo UI" panose="020B0604030504040204" pitchFamily="50" charset="-128"/>
              </a:rPr>
              <a:t>2006</a:t>
            </a:r>
            <a:r>
              <a:rPr lang="ja-JP" altLang="en-US" sz="900" dirty="0">
                <a:latin typeface="Meiryo UI" panose="020B0604030504040204" pitchFamily="50" charset="-128"/>
                <a:ea typeface="Meiryo UI" panose="020B0604030504040204" pitchFamily="50" charset="-128"/>
              </a:rPr>
              <a:t>年</a:t>
            </a:r>
            <a:r>
              <a:rPr lang="ja-JP" altLang="en-US" sz="900" dirty="0" smtClean="0">
                <a:latin typeface="Meiryo UI" panose="020B0604030504040204" pitchFamily="50" charset="-128"/>
                <a:ea typeface="Meiryo UI" panose="020B0604030504040204" pitchFamily="50" charset="-128"/>
              </a:rPr>
              <a:t>以降の研究分野別の科研費採択件数。いずれの大学も「その他の分野」が</a:t>
            </a:r>
            <a:r>
              <a:rPr lang="ja-JP" altLang="en-US" sz="900" dirty="0">
                <a:latin typeface="Meiryo UI" panose="020B0604030504040204" pitchFamily="50" charset="-128"/>
                <a:ea typeface="Meiryo UI" panose="020B0604030504040204" pitchFamily="50" charset="-128"/>
              </a:rPr>
              <a:t>１</a:t>
            </a:r>
            <a:r>
              <a:rPr lang="ja-JP" altLang="en-US" sz="900" dirty="0" smtClean="0">
                <a:latin typeface="Meiryo UI" panose="020B0604030504040204" pitchFamily="50" charset="-128"/>
                <a:ea typeface="Meiryo UI" panose="020B0604030504040204" pitchFamily="50" charset="-128"/>
              </a:rPr>
              <a:t>～２割程度存在するが、分布をわかりやすくするため省略した。</a:t>
            </a:r>
            <a:endParaRPr lang="ja-JP" altLang="en-US" sz="1200" dirty="0"/>
          </a:p>
        </p:txBody>
      </p:sp>
      <p:sp>
        <p:nvSpPr>
          <p:cNvPr id="32" name="テキスト ボックス 31"/>
          <p:cNvSpPr txBox="1"/>
          <p:nvPr/>
        </p:nvSpPr>
        <p:spPr>
          <a:xfrm>
            <a:off x="383679" y="1002814"/>
            <a:ext cx="103425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都道府県立</a:t>
            </a:r>
            <a:r>
              <a:rPr kumimoji="1" lang="en-US" altLang="ja-JP" sz="1000" dirty="0" smtClean="0">
                <a:latin typeface="Meiryo UI" panose="020B0604030504040204" pitchFamily="50" charset="-128"/>
                <a:ea typeface="Meiryo UI" panose="020B0604030504040204" pitchFamily="50" charset="-128"/>
              </a:rPr>
              <a:t>2</a:t>
            </a:r>
            <a:r>
              <a:rPr kumimoji="1" lang="ja-JP" altLang="en-US" sz="1000" dirty="0" smtClean="0">
                <a:latin typeface="Meiryo UI" panose="020B0604030504040204" pitchFamily="50" charset="-128"/>
                <a:ea typeface="Meiryo UI" panose="020B0604030504040204" pitchFamily="50" charset="-128"/>
              </a:rPr>
              <a:t>位</a:t>
            </a:r>
          </a:p>
        </p:txBody>
      </p:sp>
      <p:sp>
        <p:nvSpPr>
          <p:cNvPr id="33" name="テキスト ボックス 32"/>
          <p:cNvSpPr txBox="1"/>
          <p:nvPr/>
        </p:nvSpPr>
        <p:spPr>
          <a:xfrm>
            <a:off x="3545885" y="996464"/>
            <a:ext cx="90601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rPr>
              <a:t>政令市立</a:t>
            </a:r>
            <a:r>
              <a:rPr lang="en-US" altLang="ja-JP" sz="1000" dirty="0">
                <a:latin typeface="Meiryo UI" panose="020B0604030504040204" pitchFamily="50" charset="-128"/>
                <a:ea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rPr>
              <a:t>位</a:t>
            </a:r>
          </a:p>
        </p:txBody>
      </p:sp>
      <p:sp>
        <p:nvSpPr>
          <p:cNvPr id="14" name="正方形/長方形 13"/>
          <p:cNvSpPr/>
          <p:nvPr/>
        </p:nvSpPr>
        <p:spPr>
          <a:xfrm>
            <a:off x="6228184" y="996464"/>
            <a:ext cx="2700000" cy="2808000"/>
          </a:xfrm>
          <a:prstGeom prst="rect">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トライプ矢印 3"/>
          <p:cNvSpPr/>
          <p:nvPr/>
        </p:nvSpPr>
        <p:spPr>
          <a:xfrm>
            <a:off x="5724128" y="1152242"/>
            <a:ext cx="690376" cy="484632"/>
          </a:xfrm>
          <a:prstGeom prst="stripedRightArrow">
            <a:avLst/>
          </a:prstGeom>
          <a:gradFill flip="none" rotWithShape="1">
            <a:lin ang="10800000" scaled="1"/>
            <a:tileRect/>
          </a:gra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大かっこ 9"/>
          <p:cNvSpPr/>
          <p:nvPr/>
        </p:nvSpPr>
        <p:spPr>
          <a:xfrm>
            <a:off x="395536" y="3933056"/>
            <a:ext cx="8208912" cy="2704832"/>
          </a:xfrm>
          <a:prstGeom prst="bracketPair">
            <a:avLst>
              <a:gd name="adj" fmla="val 481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4" name="直線コネクタ 33"/>
          <p:cNvCxnSpPr/>
          <p:nvPr/>
        </p:nvCxnSpPr>
        <p:spPr>
          <a:xfrm>
            <a:off x="2088264" y="548680"/>
            <a:ext cx="48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871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p:nvPr>
            <p:extLst>
              <p:ext uri="{D42A27DB-BD31-4B8C-83A1-F6EECF244321}">
                <p14:modId xmlns:p14="http://schemas.microsoft.com/office/powerpoint/2010/main" val="3896464006"/>
              </p:ext>
            </p:extLst>
          </p:nvPr>
        </p:nvGraphicFramePr>
        <p:xfrm>
          <a:off x="380579" y="1700808"/>
          <a:ext cx="403167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29" name="テキスト ボックス 28"/>
          <p:cNvSpPr txBox="1"/>
          <p:nvPr/>
        </p:nvSpPr>
        <p:spPr>
          <a:xfrm>
            <a:off x="1071265" y="262389"/>
            <a:ext cx="7461175" cy="646331"/>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統合後の新大学における教員は、学問分野の広がりに応じて多様な</a:t>
            </a:r>
            <a:r>
              <a:rPr lang="ja-JP" altLang="en-US" dirty="0">
                <a:latin typeface="Meiryo UI" panose="020B0604030504040204" pitchFamily="50" charset="-128"/>
                <a:ea typeface="Meiryo UI" panose="020B0604030504040204" pitchFamily="50" charset="-128"/>
                <a:cs typeface="Meiryo UI" panose="020B0604030504040204" pitchFamily="50" charset="-128"/>
              </a:rPr>
              <a:t>人材</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が一定規模で存在し、網羅性がある。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t>59</a:t>
            </a:fld>
            <a:endParaRPr kumimoji="1" lang="ja-JP" altLang="en-US" dirty="0"/>
          </a:p>
        </p:txBody>
      </p:sp>
      <p:sp>
        <p:nvSpPr>
          <p:cNvPr id="31" name="テキスト ボックス 30"/>
          <p:cNvSpPr txBox="1"/>
          <p:nvPr/>
        </p:nvSpPr>
        <p:spPr>
          <a:xfrm>
            <a:off x="1979712" y="1146230"/>
            <a:ext cx="2451312"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範囲が広がることによる効果</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80579" y="6285972"/>
            <a:ext cx="6266459" cy="577081"/>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日現在</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一般的に家政は社会科学に分類されるが、「パブリックヘルス領域」の観点から看護保健の分野でカウントした。</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府大は、高等教育推進部門と戦略的研究部門の教員数を各分野の教員数割合により按分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864761" y="2290940"/>
            <a:ext cx="1244251" cy="3508653"/>
          </a:xfrm>
          <a:prstGeom prst="rect">
            <a:avLst/>
          </a:prstGeom>
          <a:noFill/>
        </p:spPr>
        <p:txBody>
          <a:bodyPr wrap="none" rtlCol="0">
            <a:spAutoFit/>
          </a:bodyPr>
          <a:lstStyle/>
          <a:p>
            <a:r>
              <a:rPr lang="en-US" altLang="ja-JP" sz="1200" dirty="0" smtClean="0">
                <a:latin typeface="Meiryo UI" panose="020B0604030504040204" pitchFamily="50" charset="-128"/>
                <a:ea typeface="Meiryo UI" panose="020B0604030504040204" pitchFamily="50" charset="-128"/>
              </a:rPr>
              <a:t>201</a:t>
            </a:r>
            <a:r>
              <a:rPr kumimoji="1" lang="ja-JP" altLang="en-US" sz="1200" dirty="0" smtClean="0">
                <a:latin typeface="Meiryo UI" panose="020B0604030504040204" pitchFamily="50" charset="-128"/>
                <a:ea typeface="Meiryo UI" panose="020B0604030504040204" pitchFamily="50" charset="-128"/>
              </a:rPr>
              <a:t>人　</a:t>
            </a:r>
            <a:r>
              <a:rPr kumimoji="1" lang="en-US" altLang="ja-JP"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15</a:t>
            </a:r>
            <a:r>
              <a:rPr kumimoji="1" lang="en-US" altLang="ja-JP" sz="1200" dirty="0" smtClean="0">
                <a:latin typeface="Meiryo UI" panose="020B0604030504040204" pitchFamily="50" charset="-128"/>
                <a:ea typeface="Meiryo UI" panose="020B0604030504040204" pitchFamily="50" charset="-128"/>
              </a:rPr>
              <a:t>%】</a:t>
            </a:r>
          </a:p>
          <a:p>
            <a:endParaRPr lang="en-US" altLang="ja-JP" sz="2300" dirty="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340</a:t>
            </a:r>
            <a:r>
              <a:rPr kumimoji="1" lang="ja-JP" altLang="en-US" sz="1200" dirty="0" smtClean="0">
                <a:latin typeface="Meiryo UI" panose="020B0604030504040204" pitchFamily="50" charset="-128"/>
                <a:ea typeface="Meiryo UI" panose="020B0604030504040204" pitchFamily="50" charset="-128"/>
              </a:rPr>
              <a:t>人　</a:t>
            </a:r>
            <a:r>
              <a:rPr kumimoji="1" lang="en-US" altLang="ja-JP"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25</a:t>
            </a:r>
            <a:r>
              <a:rPr kumimoji="1" lang="en-US" altLang="ja-JP" sz="1200" dirty="0" smtClean="0">
                <a:latin typeface="Meiryo UI" panose="020B0604030504040204" pitchFamily="50" charset="-128"/>
                <a:ea typeface="Meiryo UI" panose="020B0604030504040204" pitchFamily="50" charset="-128"/>
              </a:rPr>
              <a:t>%】</a:t>
            </a:r>
          </a:p>
          <a:p>
            <a:endParaRPr lang="en-US" altLang="ja-JP" sz="2300" dirty="0" smtClean="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127</a:t>
            </a:r>
            <a:r>
              <a:rPr kumimoji="1" lang="ja-JP" altLang="en-US" sz="1200" dirty="0" smtClean="0">
                <a:latin typeface="Meiryo UI" panose="020B0604030504040204" pitchFamily="50" charset="-128"/>
                <a:ea typeface="Meiryo UI" panose="020B0604030504040204" pitchFamily="50" charset="-128"/>
              </a:rPr>
              <a:t>人　</a:t>
            </a:r>
            <a:r>
              <a:rPr kumimoji="1" lang="en-US" altLang="ja-JP"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9</a:t>
            </a:r>
            <a:r>
              <a:rPr kumimoji="1" lang="en-US" altLang="ja-JP" sz="1200" dirty="0" smtClean="0">
                <a:latin typeface="Meiryo UI" panose="020B0604030504040204" pitchFamily="50" charset="-128"/>
                <a:ea typeface="Meiryo UI" panose="020B0604030504040204" pitchFamily="50" charset="-128"/>
              </a:rPr>
              <a:t>%】</a:t>
            </a:r>
          </a:p>
          <a:p>
            <a:endParaRPr lang="en-US" altLang="ja-JP" sz="23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243</a:t>
            </a:r>
            <a:r>
              <a:rPr lang="ja-JP" altLang="en-US" sz="1200" dirty="0" smtClean="0">
                <a:latin typeface="Meiryo UI" panose="020B0604030504040204" pitchFamily="50" charset="-128"/>
                <a:ea typeface="Meiryo UI" panose="020B0604030504040204" pitchFamily="50" charset="-128"/>
              </a:rPr>
              <a:t>人 </a:t>
            </a:r>
            <a:r>
              <a:rPr lang="en-US" altLang="ja-JP" sz="1200" dirty="0" smtClean="0">
                <a:latin typeface="Meiryo UI" panose="020B0604030504040204" pitchFamily="50" charset="-128"/>
                <a:ea typeface="Meiryo UI" panose="020B0604030504040204" pitchFamily="50" charset="-128"/>
              </a:rPr>
              <a:t>【18%】</a:t>
            </a:r>
          </a:p>
          <a:p>
            <a:endParaRPr lang="en-US" altLang="ja-JP" sz="23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1</a:t>
            </a:r>
            <a:r>
              <a:rPr kumimoji="1" lang="en-US" altLang="ja-JP" sz="1200" dirty="0" smtClean="0">
                <a:latin typeface="Meiryo UI" panose="020B0604030504040204" pitchFamily="50" charset="-128"/>
                <a:ea typeface="Meiryo UI" panose="020B0604030504040204" pitchFamily="50" charset="-128"/>
              </a:rPr>
              <a:t>55</a:t>
            </a:r>
            <a:r>
              <a:rPr kumimoji="1" lang="ja-JP" altLang="en-US" sz="1200" dirty="0" smtClean="0">
                <a:latin typeface="Meiryo UI" panose="020B0604030504040204" pitchFamily="50" charset="-128"/>
                <a:ea typeface="Meiryo UI" panose="020B0604030504040204" pitchFamily="50" charset="-128"/>
              </a:rPr>
              <a:t>人　</a:t>
            </a:r>
            <a:r>
              <a:rPr kumimoji="1" lang="en-US" altLang="ja-JP"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11</a:t>
            </a:r>
            <a:r>
              <a:rPr kumimoji="1" lang="en-US" altLang="ja-JP" sz="1200" dirty="0" smtClean="0">
                <a:latin typeface="Meiryo UI" panose="020B0604030504040204" pitchFamily="50" charset="-128"/>
                <a:ea typeface="Meiryo UI" panose="020B0604030504040204" pitchFamily="50" charset="-128"/>
              </a:rPr>
              <a:t>%】</a:t>
            </a:r>
          </a:p>
          <a:p>
            <a:endParaRPr lang="en-US" altLang="ja-JP" sz="2300" dirty="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146</a:t>
            </a:r>
            <a:r>
              <a:rPr kumimoji="1" lang="ja-JP" altLang="en-US" sz="1200" dirty="0" smtClean="0">
                <a:latin typeface="Meiryo UI" panose="020B0604030504040204" pitchFamily="50" charset="-128"/>
                <a:ea typeface="Meiryo UI" panose="020B0604030504040204" pitchFamily="50" charset="-128"/>
              </a:rPr>
              <a:t>人　</a:t>
            </a:r>
            <a:r>
              <a:rPr kumimoji="1" lang="en-US" altLang="ja-JP"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11</a:t>
            </a:r>
            <a:r>
              <a:rPr kumimoji="1" lang="en-US" altLang="ja-JP" sz="1200" dirty="0" smtClean="0">
                <a:latin typeface="Meiryo UI" panose="020B0604030504040204" pitchFamily="50" charset="-128"/>
                <a:ea typeface="Meiryo UI" panose="020B0604030504040204" pitchFamily="50" charset="-128"/>
              </a:rPr>
              <a:t>%】</a:t>
            </a:r>
          </a:p>
          <a:p>
            <a:endParaRPr lang="en-US" altLang="ja-JP" sz="2300" dirty="0">
              <a:latin typeface="Meiryo UI" panose="020B0604030504040204" pitchFamily="50" charset="-128"/>
              <a:ea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rPr>
              <a:t>145</a:t>
            </a:r>
            <a:r>
              <a:rPr kumimoji="1" lang="ja-JP" altLang="en-US" sz="1200" dirty="0" smtClean="0">
                <a:latin typeface="Meiryo UI" panose="020B0604030504040204" pitchFamily="50" charset="-128"/>
                <a:ea typeface="Meiryo UI" panose="020B0604030504040204" pitchFamily="50" charset="-128"/>
              </a:rPr>
              <a:t>人　</a:t>
            </a:r>
            <a:r>
              <a:rPr kumimoji="1" lang="en-US" altLang="ja-JP" sz="1200" dirty="0" smtClean="0">
                <a:latin typeface="Meiryo UI" panose="020B0604030504040204" pitchFamily="50" charset="-128"/>
                <a:ea typeface="Meiryo UI" panose="020B0604030504040204" pitchFamily="50" charset="-128"/>
              </a:rPr>
              <a:t>【10%】</a:t>
            </a:r>
          </a:p>
        </p:txBody>
      </p:sp>
      <p:sp>
        <p:nvSpPr>
          <p:cNvPr id="34" name="正方形/長方形 33"/>
          <p:cNvSpPr/>
          <p:nvPr/>
        </p:nvSpPr>
        <p:spPr>
          <a:xfrm>
            <a:off x="3269810" y="1771084"/>
            <a:ext cx="1842171" cy="276999"/>
          </a:xfrm>
          <a:prstGeom prst="rect">
            <a:avLst/>
          </a:prstGeom>
        </p:spPr>
        <p:txBody>
          <a:bodyPr wrap="none">
            <a:spAutoFit/>
          </a:bodyPr>
          <a:lstStyle/>
          <a:p>
            <a:pPr lvl="0"/>
            <a:r>
              <a:rPr lang="ja-JP" altLang="en-US" sz="1200" u="sng" dirty="0" smtClean="0">
                <a:latin typeface="Meiryo UI" panose="020B0604030504040204" pitchFamily="50" charset="-128"/>
                <a:ea typeface="Meiryo UI" panose="020B0604030504040204" pitchFamily="50" charset="-128"/>
              </a:rPr>
              <a:t>合計　</a:t>
            </a:r>
            <a:r>
              <a:rPr lang="en-US" altLang="ja-JP" sz="1200" u="sng" dirty="0" smtClean="0">
                <a:latin typeface="Meiryo UI" panose="020B0604030504040204" pitchFamily="50" charset="-128"/>
                <a:ea typeface="Meiryo UI" panose="020B0604030504040204" pitchFamily="50" charset="-128"/>
              </a:rPr>
              <a:t>1,357</a:t>
            </a:r>
            <a:r>
              <a:rPr lang="ja-JP" altLang="en-US" sz="1200" u="sng" dirty="0" smtClean="0">
                <a:latin typeface="Meiryo UI" panose="020B0604030504040204" pitchFamily="50" charset="-128"/>
                <a:ea typeface="Meiryo UI" panose="020B0604030504040204" pitchFamily="50" charset="-128"/>
              </a:rPr>
              <a:t>人 </a:t>
            </a:r>
            <a:r>
              <a:rPr lang="en-US" altLang="ja-JP" sz="1200" u="sng" dirty="0">
                <a:latin typeface="Meiryo UI" panose="020B0604030504040204" pitchFamily="50" charset="-128"/>
                <a:ea typeface="Meiryo UI" panose="020B0604030504040204" pitchFamily="50" charset="-128"/>
              </a:rPr>
              <a:t>【100%】</a:t>
            </a:r>
            <a:endParaRPr lang="ja-JP" altLang="en-US" sz="1200" u="sng" dirty="0">
              <a:latin typeface="Meiryo UI" panose="020B0604030504040204" pitchFamily="50" charset="-128"/>
              <a:ea typeface="Meiryo UI" panose="020B0604030504040204" pitchFamily="50" charset="-128"/>
            </a:endParaRPr>
          </a:p>
        </p:txBody>
      </p:sp>
      <p:graphicFrame>
        <p:nvGraphicFramePr>
          <p:cNvPr id="35" name="グラフ 34"/>
          <p:cNvGraphicFramePr/>
          <p:nvPr>
            <p:extLst>
              <p:ext uri="{D42A27DB-BD31-4B8C-83A1-F6EECF244321}">
                <p14:modId xmlns:p14="http://schemas.microsoft.com/office/powerpoint/2010/main" val="4153793891"/>
              </p:ext>
            </p:extLst>
          </p:nvPr>
        </p:nvGraphicFramePr>
        <p:xfrm>
          <a:off x="5436096" y="2086143"/>
          <a:ext cx="3707904" cy="4223177"/>
        </p:xfrm>
        <a:graphic>
          <a:graphicData uri="http://schemas.openxmlformats.org/drawingml/2006/chart">
            <c:chart xmlns:c="http://schemas.openxmlformats.org/drawingml/2006/chart" xmlns:r="http://schemas.openxmlformats.org/officeDocument/2006/relationships" r:id="rId3"/>
          </a:graphicData>
        </a:graphic>
      </p:graphicFrame>
      <p:sp>
        <p:nvSpPr>
          <p:cNvPr id="36" name="テキスト ボックス 35"/>
          <p:cNvSpPr txBox="1"/>
          <p:nvPr/>
        </p:nvSpPr>
        <p:spPr>
          <a:xfrm>
            <a:off x="6175943" y="2411257"/>
            <a:ext cx="585417" cy="400110"/>
          </a:xfrm>
          <a:prstGeom prst="rect">
            <a:avLst/>
          </a:prstGeom>
          <a:noFill/>
        </p:spPr>
        <p:txBody>
          <a:bodyPr wrap="none" rtlCol="0">
            <a:spAutoFit/>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237</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5976248" y="1728451"/>
            <a:ext cx="828000" cy="461665"/>
          </a:xfrm>
          <a:prstGeom prst="rect">
            <a:avLst/>
          </a:prstGeom>
          <a:noFill/>
        </p:spPr>
        <p:txBody>
          <a:bodyPr wrap="square" rtlCol="0">
            <a:spAutoFit/>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統合</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時</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p:cNvCxnSpPr/>
          <p:nvPr/>
        </p:nvCxnSpPr>
        <p:spPr>
          <a:xfrm>
            <a:off x="6932528" y="1760263"/>
            <a:ext cx="0" cy="446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7278742" y="3197325"/>
            <a:ext cx="1311000" cy="276999"/>
          </a:xfrm>
          <a:prstGeom prst="rect">
            <a:avLst/>
          </a:prstGeom>
          <a:solidFill>
            <a:schemeClr val="bg1"/>
          </a:solidFill>
          <a:ln>
            <a:solidFill>
              <a:schemeClr val="bg1">
                <a:lumMod val="85000"/>
              </a:schemeClr>
            </a:solidFill>
          </a:ln>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退職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241069" y="5744289"/>
            <a:ext cx="2075347" cy="276999"/>
          </a:xfrm>
          <a:prstGeom prst="rect">
            <a:avLst/>
          </a:prstGeom>
          <a:solidFill>
            <a:schemeClr val="bg1"/>
          </a:solidFill>
          <a:ln>
            <a:solidFill>
              <a:schemeClr val="bg1">
                <a:lumMod val="85000"/>
              </a:schemeClr>
            </a:solidFill>
          </a:ln>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現員数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35496" y="2190116"/>
            <a:ext cx="288000" cy="3692672"/>
          </a:xfrm>
          <a:prstGeom prst="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6933976" y="1729952"/>
            <a:ext cx="1044024" cy="461665"/>
          </a:xfrm>
          <a:prstGeom prst="rect">
            <a:avLst/>
          </a:prstGeom>
          <a:noFill/>
        </p:spPr>
        <p:txBody>
          <a:bodyPr wrap="square" rtlCol="0">
            <a:spAutoFit/>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2032</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当初</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4" name="直線コネクタ 43"/>
          <p:cNvCxnSpPr/>
          <p:nvPr/>
        </p:nvCxnSpPr>
        <p:spPr>
          <a:xfrm>
            <a:off x="1958647" y="1484784"/>
            <a:ext cx="23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721488" y="1154548"/>
            <a:ext cx="1378904"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教員数の推移</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a:off x="6204079" y="1493102"/>
            <a:ext cx="23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7956376" y="1700808"/>
            <a:ext cx="1044024" cy="461665"/>
          </a:xfrm>
          <a:prstGeom prst="rect">
            <a:avLst/>
          </a:prstGeom>
          <a:noFill/>
        </p:spPr>
        <p:txBody>
          <a:bodyPr wrap="square" rtlCol="0">
            <a:spAutoFit/>
          </a:bodyP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2042</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次</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7168644" y="2411257"/>
            <a:ext cx="585417" cy="400110"/>
          </a:xfrm>
          <a:prstGeom prst="rect">
            <a:avLst/>
          </a:prstGeom>
          <a:noFill/>
        </p:spPr>
        <p:txBody>
          <a:bodyPr wrap="none" rtlCol="0">
            <a:spAutoFit/>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745</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161634" y="2420400"/>
            <a:ext cx="633507" cy="400110"/>
          </a:xfrm>
          <a:prstGeom prst="rect">
            <a:avLst/>
          </a:prstGeom>
          <a:noFill/>
        </p:spPr>
        <p:txBody>
          <a:bodyPr wrap="none" rtlCol="0">
            <a:spAutoFit/>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1193</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[88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52057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1560" y="1071475"/>
            <a:ext cx="7946396" cy="4154984"/>
          </a:xfrm>
          <a:prstGeom prst="rect">
            <a:avLst/>
          </a:prstGeom>
        </p:spPr>
        <p:txBody>
          <a:bodyPr wrap="square">
            <a:spAutoFit/>
          </a:bodyPr>
          <a:lstStyle/>
          <a:p>
            <a:pPr marL="342900" indent="-34290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近隣の大学同士の連携、事業の共同化、統合が各地で進行中。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文科省の「国立大学再編・統合」の方針</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2001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600" baseline="30000" dirty="0" smtClean="0">
                <a:latin typeface="Meiryo UI" panose="020B0604030504040204" pitchFamily="50" charset="-128"/>
                <a:ea typeface="Meiryo UI" panose="020B0604030504040204" pitchFamily="50" charset="-128"/>
                <a:cs typeface="Meiryo UI" panose="020B0604030504040204" pitchFamily="50" charset="-128"/>
              </a:rPr>
              <a:t>（注１）</a:t>
            </a:r>
            <a:endPar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地方では私立大学の公立大学化や再編が相次ぐ</a:t>
            </a:r>
            <a:r>
              <a:rPr lang="ja-JP" altLang="en-US" sz="1600" baseline="3000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1600" baseline="30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baseline="30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aseline="30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大阪でも国公私立大学の統合・再編が進行中</a:t>
            </a:r>
            <a:r>
              <a:rPr lang="ja-JP" altLang="en-US" sz="16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aseline="3000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1600" baseline="30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baseline="30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aseline="30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府大では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2005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年に３大学を統合し、府大も市大も合理化や独法化を経てきている。また、両大学ではで</a:t>
            </a:r>
            <a:r>
              <a:rPr lang="en-US" altLang="ja-JP" dirty="0">
                <a:latin typeface="Meiryo UI" panose="020B0604030504040204" pitchFamily="50" charset="-128"/>
                <a:ea typeface="Meiryo UI" panose="020B0604030504040204" pitchFamily="50" charset="-128"/>
                <a:cs typeface="Meiryo UI" panose="020B0604030504040204" pitchFamily="50" charset="-128"/>
              </a:rPr>
              <a:t>2007</a:t>
            </a:r>
            <a:r>
              <a:rPr lang="ja-JP" altLang="en-US" dirty="0">
                <a:latin typeface="Meiryo UI" panose="020B0604030504040204" pitchFamily="50" charset="-128"/>
                <a:ea typeface="Meiryo UI" panose="020B0604030504040204" pitchFamily="50" charset="-128"/>
                <a:cs typeface="Meiryo UI" panose="020B0604030504040204" pitchFamily="50" charset="-128"/>
              </a:rPr>
              <a:t>年に包括連携協定を締結するなどして、段階的に連携を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深めている。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しかしながら、少子化時代の大学間競争に打ち勝つためには規模の限界に直面しつつあり、将来に向け</a:t>
            </a:r>
            <a:r>
              <a:rPr lang="ja-JP" altLang="en-US" dirty="0">
                <a:latin typeface="Meiryo UI" panose="020B0604030504040204" pitchFamily="50" charset="-128"/>
                <a:ea typeface="Meiryo UI" panose="020B0604030504040204" pitchFamily="50" charset="-128"/>
                <a:cs typeface="Meiryo UI" panose="020B0604030504040204" pitchFamily="50" charset="-128"/>
              </a:rPr>
              <a:t>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懸念がある。</a:t>
            </a:r>
            <a:r>
              <a:rPr lang="ja-JP" altLang="en-US" sz="1600" baseline="3000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1600" baseline="30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baseline="30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aseline="30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Arial" panose="020B0604020202020204" pitchFamily="34" charset="0"/>
              <a:buChar cha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両大学の潜在能力を最大限</a:t>
            </a:r>
            <a:r>
              <a:rPr lang="ja-JP" altLang="en-US" dirty="0">
                <a:latin typeface="Meiryo UI" panose="020B0604030504040204" pitchFamily="50" charset="-128"/>
                <a:ea typeface="Meiryo UI" panose="020B0604030504040204" pitchFamily="50" charset="-128"/>
                <a:cs typeface="Meiryo UI" panose="020B0604030504040204" pitchFamily="50" charset="-128"/>
              </a:rPr>
              <a:t>に引き出し、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研究分野に</a:t>
            </a:r>
            <a:r>
              <a:rPr lang="ja-JP" altLang="en-US" dirty="0">
                <a:latin typeface="Meiryo UI" panose="020B0604030504040204" pitchFamily="50" charset="-128"/>
                <a:ea typeface="Meiryo UI" panose="020B0604030504040204" pitchFamily="50" charset="-128"/>
                <a:cs typeface="Meiryo UI" panose="020B0604030504040204" pitchFamily="50" charset="-128"/>
              </a:rPr>
              <a:t>おける新たなイノベーションの創出</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や、人材ニーズへの対応するには、別々の法人・大学のままでの連携には</a:t>
            </a:r>
            <a:r>
              <a:rPr lang="ja-JP" altLang="en-US" dirty="0">
                <a:latin typeface="Meiryo UI" panose="020B0604030504040204" pitchFamily="50" charset="-128"/>
                <a:ea typeface="Meiryo UI" panose="020B0604030504040204" pitchFamily="50" charset="-128"/>
                <a:cs typeface="Meiryo UI" panose="020B0604030504040204" pitchFamily="50" charset="-128"/>
              </a:rPr>
              <a:t>限界が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6</a:t>
            </a:fld>
            <a:endParaRPr kumimoji="1" lang="ja-JP" altLang="en-US" dirty="0"/>
          </a:p>
        </p:txBody>
      </p:sp>
      <p:sp>
        <p:nvSpPr>
          <p:cNvPr id="2" name="正方形/長方形 1"/>
          <p:cNvSpPr/>
          <p:nvPr/>
        </p:nvSpPr>
        <p:spPr>
          <a:xfrm>
            <a:off x="225585" y="404664"/>
            <a:ext cx="6362639" cy="461665"/>
          </a:xfrm>
          <a:prstGeom prst="rect">
            <a:avLst/>
          </a:prstGeom>
        </p:spPr>
        <p:txBody>
          <a:bodyPr wrap="none">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（１）全国各地における大学の再編・統合の動き</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540496" y="5315276"/>
            <a:ext cx="8496000" cy="1277273"/>
          </a:xfrm>
          <a:prstGeom prst="rect">
            <a:avLst/>
          </a:prstGeom>
        </p:spPr>
        <p:txBody>
          <a:bodyPr wrap="square">
            <a:spAutoFit/>
          </a:bodyPr>
          <a:lstStyle/>
          <a:p>
            <a:pPr lvl="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神戸大学と神戸商船</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大学の再編・統合（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2003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年度に神戸大学）をはじめ、</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大学が再編・統合を実施</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私立大学の公立大学化</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の例／高知工科大学（高知県）、長岡造形大学（新潟県）、名桜大学（沖縄県）、福知山公立大学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latin typeface="Meiryo UI" panose="020B0604030504040204" pitchFamily="50" charset="-128"/>
                <a:ea typeface="Meiryo UI" panose="020B0604030504040204" pitchFamily="50" charset="-128"/>
                <a:cs typeface="Meiryo UI" panose="020B0604030504040204" pitchFamily="50" charset="-128"/>
              </a:rPr>
              <a:t>　　　　　　（京都府）、静岡文化芸術大学（静岡県）、公立鳥取環境大学（鳥取県）、山口東京理科大学（山口県）　　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校</a:t>
            </a:r>
          </a:p>
          <a:p>
            <a:pPr lvl="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2002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　大阪国際大学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大阪国際女子大学　⇒大阪国際大学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私立</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pPr lvl="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2005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　大阪府立大学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大阪府立女子大学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大阪府立看護大学　⇒大阪府立大学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公立</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p>
          <a:p>
            <a:pPr lvl="0"/>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2007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　大阪大学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大阪外国語大学　⇒大阪大学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国立</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p>
          <a:p>
            <a:pPr lvl="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新大学構想会議提言（</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539552" y="5211796"/>
            <a:ext cx="817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9010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表 66"/>
          <p:cNvGraphicFramePr>
            <a:graphicFrameLocks noGrp="1"/>
          </p:cNvGraphicFramePr>
          <p:nvPr>
            <p:extLst>
              <p:ext uri="{D42A27DB-BD31-4B8C-83A1-F6EECF244321}">
                <p14:modId xmlns:p14="http://schemas.microsoft.com/office/powerpoint/2010/main" val="2806630012"/>
              </p:ext>
            </p:extLst>
          </p:nvPr>
        </p:nvGraphicFramePr>
        <p:xfrm>
          <a:off x="4852451" y="2320739"/>
          <a:ext cx="3824005" cy="3870268"/>
        </p:xfrm>
        <a:graphic>
          <a:graphicData uri="http://schemas.openxmlformats.org/drawingml/2006/table">
            <a:tbl>
              <a:tblPr firstRow="1" bandRow="1">
                <a:tableStyleId>{616DA210-FB5B-4158-B5E0-FEB733F419BA}</a:tableStyleId>
              </a:tblPr>
              <a:tblGrid>
                <a:gridCol w="943685"/>
                <a:gridCol w="1008112"/>
                <a:gridCol w="1008112"/>
                <a:gridCol w="864096"/>
              </a:tblGrid>
              <a:tr h="340656">
                <a:tc>
                  <a:txBody>
                    <a:bodyPr/>
                    <a:lstStyle/>
                    <a:p>
                      <a:r>
                        <a:rPr kumimoji="1" lang="ja-JP" altLang="en-US" sz="1600" b="0" dirty="0" smtClean="0">
                          <a:latin typeface="+mn-ea"/>
                          <a:ea typeface="+mn-ea"/>
                        </a:rPr>
                        <a:t>１年</a:t>
                      </a:r>
                      <a:endParaRPr kumimoji="1" lang="ja-JP" altLang="en-US" sz="1600" b="0" dirty="0">
                        <a:latin typeface="+mn-ea"/>
                        <a:ea typeface="+mn-ea"/>
                      </a:endParaRPr>
                    </a:p>
                  </a:txBody>
                  <a:tcPr/>
                </a:tc>
                <a:tc>
                  <a:txBody>
                    <a:bodyPr/>
                    <a:lstStyle/>
                    <a:p>
                      <a:r>
                        <a:rPr kumimoji="1" lang="ja-JP" altLang="en-US" sz="1600" b="0" dirty="0" smtClean="0">
                          <a:latin typeface="+mn-ea"/>
                          <a:ea typeface="+mn-ea"/>
                        </a:rPr>
                        <a:t>２年</a:t>
                      </a:r>
                      <a:endParaRPr kumimoji="1" lang="ja-JP" altLang="en-US" sz="1600" b="0" dirty="0">
                        <a:latin typeface="+mn-ea"/>
                        <a:ea typeface="+mn-ea"/>
                      </a:endParaRPr>
                    </a:p>
                  </a:txBody>
                  <a:tcPr/>
                </a:tc>
                <a:tc>
                  <a:txBody>
                    <a:bodyPr/>
                    <a:lstStyle/>
                    <a:p>
                      <a:r>
                        <a:rPr kumimoji="1" lang="ja-JP" altLang="en-US" sz="1600" b="0" dirty="0" smtClean="0">
                          <a:latin typeface="+mn-ea"/>
                          <a:ea typeface="+mn-ea"/>
                        </a:rPr>
                        <a:t>３年</a:t>
                      </a:r>
                      <a:endParaRPr kumimoji="1" lang="ja-JP" altLang="en-US" sz="1600" b="0" dirty="0">
                        <a:latin typeface="+mn-ea"/>
                        <a:ea typeface="+mn-ea"/>
                      </a:endParaRPr>
                    </a:p>
                  </a:txBody>
                  <a:tcPr/>
                </a:tc>
                <a:tc>
                  <a:txBody>
                    <a:bodyPr/>
                    <a:lstStyle/>
                    <a:p>
                      <a:r>
                        <a:rPr kumimoji="1" lang="ja-JP" altLang="en-US" sz="1600" b="0" dirty="0" smtClean="0">
                          <a:latin typeface="+mn-ea"/>
                          <a:ea typeface="+mn-ea"/>
                        </a:rPr>
                        <a:t>４年</a:t>
                      </a:r>
                      <a:endParaRPr kumimoji="1" lang="ja-JP" altLang="en-US" sz="1600" b="0" dirty="0">
                        <a:latin typeface="+mn-ea"/>
                        <a:ea typeface="+mn-ea"/>
                      </a:endParaRPr>
                    </a:p>
                  </a:txBody>
                  <a:tcPr/>
                </a:tc>
              </a:tr>
              <a:tr h="3529612">
                <a:tc>
                  <a:txBody>
                    <a:bodyPr/>
                    <a:lstStyle/>
                    <a:p>
                      <a:pPr algn="r"/>
                      <a:endParaRPr kumimoji="1" lang="ja-JP" altLang="en-US" sz="1800" dirty="0"/>
                    </a:p>
                  </a:txBody>
                  <a:tcPr/>
                </a:tc>
                <a:tc>
                  <a:txBody>
                    <a:bodyPr/>
                    <a:lstStyle/>
                    <a:p>
                      <a:endParaRPr kumimoji="1" lang="ja-JP" altLang="en-US" sz="1800" dirty="0"/>
                    </a:p>
                  </a:txBody>
                  <a:tcPr/>
                </a:tc>
                <a:tc>
                  <a:txBody>
                    <a:bodyPr/>
                    <a:lstStyle/>
                    <a:p>
                      <a:endParaRPr kumimoji="1" lang="ja-JP" altLang="en-US" sz="1800" dirty="0"/>
                    </a:p>
                  </a:txBody>
                  <a:tcPr/>
                </a:tc>
                <a:tc>
                  <a:txBody>
                    <a:bodyPr/>
                    <a:lstStyle/>
                    <a:p>
                      <a:endParaRPr kumimoji="1" lang="ja-JP" altLang="en-US" sz="1800" dirty="0"/>
                    </a:p>
                  </a:txBody>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866447614"/>
              </p:ext>
            </p:extLst>
          </p:nvPr>
        </p:nvGraphicFramePr>
        <p:xfrm>
          <a:off x="96369" y="2320740"/>
          <a:ext cx="2946846" cy="3847164"/>
        </p:xfrm>
        <a:graphic>
          <a:graphicData uri="http://schemas.openxmlformats.org/drawingml/2006/table">
            <a:tbl>
              <a:tblPr firstRow="1" bandRow="1">
                <a:tableStyleId>{616DA210-FB5B-4158-B5E0-FEB733F419BA}</a:tableStyleId>
              </a:tblPr>
              <a:tblGrid>
                <a:gridCol w="770430"/>
                <a:gridCol w="725472"/>
                <a:gridCol w="725472"/>
                <a:gridCol w="725472"/>
              </a:tblGrid>
              <a:tr h="402530">
                <a:tc>
                  <a:txBody>
                    <a:bodyPr/>
                    <a:lstStyle/>
                    <a:p>
                      <a:r>
                        <a:rPr kumimoji="1" lang="ja-JP" altLang="en-US" sz="1600" b="0" dirty="0" smtClean="0">
                          <a:latin typeface="+mn-ea"/>
                          <a:ea typeface="+mn-ea"/>
                        </a:rPr>
                        <a:t>１年</a:t>
                      </a:r>
                      <a:endParaRPr kumimoji="1" lang="ja-JP" altLang="en-US" sz="1600" b="0" dirty="0">
                        <a:latin typeface="+mn-ea"/>
                        <a:ea typeface="+mn-ea"/>
                      </a:endParaRPr>
                    </a:p>
                  </a:txBody>
                  <a:tcPr/>
                </a:tc>
                <a:tc>
                  <a:txBody>
                    <a:bodyPr/>
                    <a:lstStyle/>
                    <a:p>
                      <a:r>
                        <a:rPr kumimoji="1" lang="ja-JP" altLang="en-US" sz="1600" b="0" dirty="0" smtClean="0">
                          <a:latin typeface="+mn-ea"/>
                          <a:ea typeface="+mn-ea"/>
                        </a:rPr>
                        <a:t>２年</a:t>
                      </a:r>
                      <a:endParaRPr kumimoji="1" lang="ja-JP" altLang="en-US" sz="1600" b="0" dirty="0">
                        <a:latin typeface="+mn-ea"/>
                        <a:ea typeface="+mn-ea"/>
                      </a:endParaRPr>
                    </a:p>
                  </a:txBody>
                  <a:tcPr/>
                </a:tc>
                <a:tc>
                  <a:txBody>
                    <a:bodyPr/>
                    <a:lstStyle/>
                    <a:p>
                      <a:r>
                        <a:rPr kumimoji="1" lang="ja-JP" altLang="en-US" sz="1600" b="0" dirty="0" smtClean="0">
                          <a:latin typeface="+mn-ea"/>
                          <a:ea typeface="+mn-ea"/>
                        </a:rPr>
                        <a:t>３年</a:t>
                      </a:r>
                      <a:endParaRPr kumimoji="1" lang="ja-JP" altLang="en-US" sz="1600" b="0" dirty="0">
                        <a:latin typeface="+mn-ea"/>
                        <a:ea typeface="+mn-ea"/>
                      </a:endParaRPr>
                    </a:p>
                  </a:txBody>
                  <a:tcPr/>
                </a:tc>
                <a:tc>
                  <a:txBody>
                    <a:bodyPr/>
                    <a:lstStyle/>
                    <a:p>
                      <a:r>
                        <a:rPr kumimoji="1" lang="ja-JP" altLang="en-US" sz="1600" b="0" dirty="0" smtClean="0">
                          <a:latin typeface="+mn-ea"/>
                          <a:ea typeface="+mn-ea"/>
                        </a:rPr>
                        <a:t>４年</a:t>
                      </a:r>
                      <a:endParaRPr kumimoji="1" lang="ja-JP" altLang="en-US" sz="1600" b="0" dirty="0">
                        <a:latin typeface="+mn-ea"/>
                        <a:ea typeface="+mn-ea"/>
                      </a:endParaRPr>
                    </a:p>
                  </a:txBody>
                  <a:tcPr/>
                </a:tc>
              </a:tr>
              <a:tr h="3444634">
                <a:tc>
                  <a:txBody>
                    <a:bodyPr/>
                    <a:lstStyle/>
                    <a:p>
                      <a:pPr algn="r"/>
                      <a:endParaRPr kumimoji="1" lang="ja-JP" altLang="en-US" sz="1800" dirty="0"/>
                    </a:p>
                  </a:txBody>
                  <a:tcPr/>
                </a:tc>
                <a:tc>
                  <a:txBody>
                    <a:bodyPr/>
                    <a:lstStyle/>
                    <a:p>
                      <a:endParaRPr kumimoji="1" lang="ja-JP" altLang="en-US" sz="1800" dirty="0"/>
                    </a:p>
                  </a:txBody>
                  <a:tcPr/>
                </a:tc>
                <a:tc>
                  <a:txBody>
                    <a:bodyPr/>
                    <a:lstStyle/>
                    <a:p>
                      <a:endParaRPr kumimoji="1" lang="ja-JP" altLang="en-US" sz="1800" dirty="0"/>
                    </a:p>
                  </a:txBody>
                  <a:tcPr/>
                </a:tc>
                <a:tc>
                  <a:txBody>
                    <a:bodyPr/>
                    <a:lstStyle/>
                    <a:p>
                      <a:endParaRPr kumimoji="1" lang="ja-JP" altLang="en-US" sz="1800" dirty="0"/>
                    </a:p>
                  </a:txBody>
                  <a:tcPr/>
                </a:tc>
              </a:tr>
            </a:tbl>
          </a:graphicData>
        </a:graphic>
      </p:graphicFrame>
      <p:grpSp>
        <p:nvGrpSpPr>
          <p:cNvPr id="17" name="グループ化 16"/>
          <p:cNvGrpSpPr/>
          <p:nvPr/>
        </p:nvGrpSpPr>
        <p:grpSpPr>
          <a:xfrm>
            <a:off x="4864569" y="2839823"/>
            <a:ext cx="1944000" cy="1703380"/>
            <a:chOff x="-2814790" y="469678"/>
            <a:chExt cx="2204457" cy="1601776"/>
          </a:xfrm>
          <a:pattFill prst="wdUpDiag">
            <a:fgClr>
              <a:schemeClr val="tx2">
                <a:lumMod val="40000"/>
                <a:lumOff val="60000"/>
              </a:schemeClr>
            </a:fgClr>
            <a:bgClr>
              <a:schemeClr val="bg1"/>
            </a:bgClr>
          </a:pattFill>
        </p:grpSpPr>
        <p:sp>
          <p:nvSpPr>
            <p:cNvPr id="70" name="正方形/長方形 67"/>
            <p:cNvSpPr/>
            <p:nvPr/>
          </p:nvSpPr>
          <p:spPr>
            <a:xfrm>
              <a:off x="-2813533" y="469678"/>
              <a:ext cx="2203200" cy="791980"/>
            </a:xfrm>
            <a:custGeom>
              <a:avLst/>
              <a:gdLst>
                <a:gd name="connsiteX0" fmla="*/ 0 w 3924000"/>
                <a:gd name="connsiteY0" fmla="*/ 0 h 1195803"/>
                <a:gd name="connsiteX1" fmla="*/ 3924000 w 3924000"/>
                <a:gd name="connsiteY1" fmla="*/ 0 h 1195803"/>
                <a:gd name="connsiteX2" fmla="*/ 3924000 w 3924000"/>
                <a:gd name="connsiteY2" fmla="*/ 1195803 h 1195803"/>
                <a:gd name="connsiteX3" fmla="*/ 0 w 3924000"/>
                <a:gd name="connsiteY3" fmla="*/ 1195803 h 1195803"/>
                <a:gd name="connsiteX4" fmla="*/ 0 w 3924000"/>
                <a:gd name="connsiteY4" fmla="*/ 0 h 1195803"/>
                <a:gd name="connsiteX0" fmla="*/ 0 w 3924000"/>
                <a:gd name="connsiteY0" fmla="*/ 0 h 1195803"/>
                <a:gd name="connsiteX1" fmla="*/ 3924000 w 3924000"/>
                <a:gd name="connsiteY1" fmla="*/ 447675 h 1195803"/>
                <a:gd name="connsiteX2" fmla="*/ 3924000 w 3924000"/>
                <a:gd name="connsiteY2" fmla="*/ 1195803 h 1195803"/>
                <a:gd name="connsiteX3" fmla="*/ 0 w 3924000"/>
                <a:gd name="connsiteY3" fmla="*/ 1195803 h 1195803"/>
                <a:gd name="connsiteX4" fmla="*/ 0 w 3924000"/>
                <a:gd name="connsiteY4" fmla="*/ 0 h 1195803"/>
                <a:gd name="connsiteX0" fmla="*/ 9525 w 3924000"/>
                <a:gd name="connsiteY0" fmla="*/ 0 h 1472028"/>
                <a:gd name="connsiteX1" fmla="*/ 3924000 w 3924000"/>
                <a:gd name="connsiteY1" fmla="*/ 723900 h 1472028"/>
                <a:gd name="connsiteX2" fmla="*/ 3924000 w 3924000"/>
                <a:gd name="connsiteY2" fmla="*/ 1472028 h 1472028"/>
                <a:gd name="connsiteX3" fmla="*/ 0 w 3924000"/>
                <a:gd name="connsiteY3" fmla="*/ 1472028 h 1472028"/>
                <a:gd name="connsiteX4" fmla="*/ 9525 w 3924000"/>
                <a:gd name="connsiteY4" fmla="*/ 0 h 1472028"/>
                <a:gd name="connsiteX0" fmla="*/ 9525 w 3924000"/>
                <a:gd name="connsiteY0" fmla="*/ 0 h 1472028"/>
                <a:gd name="connsiteX1" fmla="*/ 3924000 w 3924000"/>
                <a:gd name="connsiteY1" fmla="*/ 723900 h 1472028"/>
                <a:gd name="connsiteX2" fmla="*/ 3924000 w 3924000"/>
                <a:gd name="connsiteY2" fmla="*/ 1472028 h 1472028"/>
                <a:gd name="connsiteX3" fmla="*/ 0 w 3924000"/>
                <a:gd name="connsiteY3" fmla="*/ 1472028 h 1472028"/>
                <a:gd name="connsiteX4" fmla="*/ 9525 w 3924000"/>
                <a:gd name="connsiteY4" fmla="*/ 0 h 1472028"/>
                <a:gd name="connsiteX0" fmla="*/ 9525 w 3924000"/>
                <a:gd name="connsiteY0" fmla="*/ 46467 h 1518495"/>
                <a:gd name="connsiteX1" fmla="*/ 2038905 w 3924000"/>
                <a:gd name="connsiteY1" fmla="*/ 404252 h 1518495"/>
                <a:gd name="connsiteX2" fmla="*/ 3924000 w 3924000"/>
                <a:gd name="connsiteY2" fmla="*/ 770367 h 1518495"/>
                <a:gd name="connsiteX3" fmla="*/ 3924000 w 3924000"/>
                <a:gd name="connsiteY3" fmla="*/ 1518495 h 1518495"/>
                <a:gd name="connsiteX4" fmla="*/ 0 w 3924000"/>
                <a:gd name="connsiteY4" fmla="*/ 1518495 h 1518495"/>
                <a:gd name="connsiteX5" fmla="*/ 9525 w 3924000"/>
                <a:gd name="connsiteY5" fmla="*/ 46467 h 1518495"/>
                <a:gd name="connsiteX0" fmla="*/ 9525 w 3924000"/>
                <a:gd name="connsiteY0" fmla="*/ 54675 h 1526703"/>
                <a:gd name="connsiteX1" fmla="*/ 1972230 w 3924000"/>
                <a:gd name="connsiteY1" fmla="*/ 326735 h 1526703"/>
                <a:gd name="connsiteX2" fmla="*/ 3924000 w 3924000"/>
                <a:gd name="connsiteY2" fmla="*/ 778575 h 1526703"/>
                <a:gd name="connsiteX3" fmla="*/ 3924000 w 3924000"/>
                <a:gd name="connsiteY3" fmla="*/ 1526703 h 1526703"/>
                <a:gd name="connsiteX4" fmla="*/ 0 w 3924000"/>
                <a:gd name="connsiteY4" fmla="*/ 1526703 h 1526703"/>
                <a:gd name="connsiteX5" fmla="*/ 9525 w 3924000"/>
                <a:gd name="connsiteY5" fmla="*/ 54675 h 1526703"/>
                <a:gd name="connsiteX0" fmla="*/ 9525 w 3924000"/>
                <a:gd name="connsiteY0" fmla="*/ 64711 h 1460539"/>
                <a:gd name="connsiteX1" fmla="*/ 1972230 w 3924000"/>
                <a:gd name="connsiteY1" fmla="*/ 260571 h 1460539"/>
                <a:gd name="connsiteX2" fmla="*/ 3924000 w 3924000"/>
                <a:gd name="connsiteY2" fmla="*/ 712411 h 1460539"/>
                <a:gd name="connsiteX3" fmla="*/ 3924000 w 3924000"/>
                <a:gd name="connsiteY3" fmla="*/ 1460539 h 1460539"/>
                <a:gd name="connsiteX4" fmla="*/ 0 w 3924000"/>
                <a:gd name="connsiteY4" fmla="*/ 1460539 h 1460539"/>
                <a:gd name="connsiteX5" fmla="*/ 9525 w 3924000"/>
                <a:gd name="connsiteY5" fmla="*/ 64711 h 1460539"/>
                <a:gd name="connsiteX0" fmla="*/ 9525 w 3924000"/>
                <a:gd name="connsiteY0" fmla="*/ 3553 h 1399381"/>
                <a:gd name="connsiteX1" fmla="*/ 1972230 w 3924000"/>
                <a:gd name="connsiteY1" fmla="*/ 199413 h 1399381"/>
                <a:gd name="connsiteX2" fmla="*/ 3924000 w 3924000"/>
                <a:gd name="connsiteY2" fmla="*/ 651253 h 1399381"/>
                <a:gd name="connsiteX3" fmla="*/ 3924000 w 3924000"/>
                <a:gd name="connsiteY3" fmla="*/ 1399381 h 1399381"/>
                <a:gd name="connsiteX4" fmla="*/ 0 w 3924000"/>
                <a:gd name="connsiteY4" fmla="*/ 1399381 h 1399381"/>
                <a:gd name="connsiteX5" fmla="*/ 9525 w 3924000"/>
                <a:gd name="connsiteY5" fmla="*/ 3553 h 1399381"/>
                <a:gd name="connsiteX0" fmla="*/ 9525 w 3924000"/>
                <a:gd name="connsiteY0" fmla="*/ 2088 h 1483641"/>
                <a:gd name="connsiteX1" fmla="*/ 1972230 w 3924000"/>
                <a:gd name="connsiteY1" fmla="*/ 283673 h 1483641"/>
                <a:gd name="connsiteX2" fmla="*/ 3924000 w 3924000"/>
                <a:gd name="connsiteY2" fmla="*/ 735513 h 1483641"/>
                <a:gd name="connsiteX3" fmla="*/ 3924000 w 3924000"/>
                <a:gd name="connsiteY3" fmla="*/ 1483641 h 1483641"/>
                <a:gd name="connsiteX4" fmla="*/ 0 w 3924000"/>
                <a:gd name="connsiteY4" fmla="*/ 1483641 h 1483641"/>
                <a:gd name="connsiteX5" fmla="*/ 9525 w 3924000"/>
                <a:gd name="connsiteY5" fmla="*/ 2088 h 1483641"/>
                <a:gd name="connsiteX0" fmla="*/ 9525 w 3924000"/>
                <a:gd name="connsiteY0" fmla="*/ 0 h 1481553"/>
                <a:gd name="connsiteX1" fmla="*/ 1972230 w 3924000"/>
                <a:gd name="connsiteY1" fmla="*/ 281585 h 1481553"/>
                <a:gd name="connsiteX2" fmla="*/ 3924000 w 3924000"/>
                <a:gd name="connsiteY2" fmla="*/ 733425 h 1481553"/>
                <a:gd name="connsiteX3" fmla="*/ 3924000 w 3924000"/>
                <a:gd name="connsiteY3" fmla="*/ 1481553 h 1481553"/>
                <a:gd name="connsiteX4" fmla="*/ 0 w 3924000"/>
                <a:gd name="connsiteY4" fmla="*/ 1481553 h 1481553"/>
                <a:gd name="connsiteX5" fmla="*/ 9525 w 3924000"/>
                <a:gd name="connsiteY5" fmla="*/ 0 h 148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4000" h="1481553">
                  <a:moveTo>
                    <a:pt x="9525" y="0"/>
                  </a:moveTo>
                  <a:cubicBezTo>
                    <a:pt x="777967" y="71468"/>
                    <a:pt x="1319818" y="160935"/>
                    <a:pt x="1972230" y="281585"/>
                  </a:cubicBezTo>
                  <a:cubicBezTo>
                    <a:pt x="2624643" y="402235"/>
                    <a:pt x="3609818" y="547718"/>
                    <a:pt x="3924000" y="733425"/>
                  </a:cubicBezTo>
                  <a:lnTo>
                    <a:pt x="3924000" y="1481553"/>
                  </a:lnTo>
                  <a:lnTo>
                    <a:pt x="0" y="1481553"/>
                  </a:lnTo>
                  <a:lnTo>
                    <a:pt x="95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814790" y="1249509"/>
              <a:ext cx="2203200" cy="821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正方形/長方形 72"/>
          <p:cNvSpPr/>
          <p:nvPr/>
        </p:nvSpPr>
        <p:spPr>
          <a:xfrm>
            <a:off x="4865743" y="3970874"/>
            <a:ext cx="1920525" cy="719711"/>
          </a:xfrm>
          <a:prstGeom prst="rect">
            <a:avLst/>
          </a:prstGeom>
          <a:pattFill prst="wdUpDiag">
            <a:fgClr>
              <a:schemeClr val="accent6">
                <a:lumMod val="75000"/>
              </a:schemeClr>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85890" tIns="42945" rIns="85890" bIns="42945" rtlCol="0" anchor="ctr"/>
          <a:lstStyle/>
          <a:p>
            <a:pPr algn="ctr"/>
            <a:endParaRPr kumimoji="1" lang="ja-JP" altLang="en-US"/>
          </a:p>
        </p:txBody>
      </p:sp>
      <p:sp>
        <p:nvSpPr>
          <p:cNvPr id="72" name="正方形/長方形 67"/>
          <p:cNvSpPr/>
          <p:nvPr/>
        </p:nvSpPr>
        <p:spPr>
          <a:xfrm>
            <a:off x="4865743" y="3501711"/>
            <a:ext cx="1920525" cy="614678"/>
          </a:xfrm>
          <a:custGeom>
            <a:avLst/>
            <a:gdLst>
              <a:gd name="connsiteX0" fmla="*/ 0 w 3924000"/>
              <a:gd name="connsiteY0" fmla="*/ 0 h 1195803"/>
              <a:gd name="connsiteX1" fmla="*/ 3924000 w 3924000"/>
              <a:gd name="connsiteY1" fmla="*/ 0 h 1195803"/>
              <a:gd name="connsiteX2" fmla="*/ 3924000 w 3924000"/>
              <a:gd name="connsiteY2" fmla="*/ 1195803 h 1195803"/>
              <a:gd name="connsiteX3" fmla="*/ 0 w 3924000"/>
              <a:gd name="connsiteY3" fmla="*/ 1195803 h 1195803"/>
              <a:gd name="connsiteX4" fmla="*/ 0 w 3924000"/>
              <a:gd name="connsiteY4" fmla="*/ 0 h 1195803"/>
              <a:gd name="connsiteX0" fmla="*/ 0 w 3924000"/>
              <a:gd name="connsiteY0" fmla="*/ 0 h 1195803"/>
              <a:gd name="connsiteX1" fmla="*/ 3924000 w 3924000"/>
              <a:gd name="connsiteY1" fmla="*/ 447675 h 1195803"/>
              <a:gd name="connsiteX2" fmla="*/ 3924000 w 3924000"/>
              <a:gd name="connsiteY2" fmla="*/ 1195803 h 1195803"/>
              <a:gd name="connsiteX3" fmla="*/ 0 w 3924000"/>
              <a:gd name="connsiteY3" fmla="*/ 1195803 h 1195803"/>
              <a:gd name="connsiteX4" fmla="*/ 0 w 3924000"/>
              <a:gd name="connsiteY4" fmla="*/ 0 h 1195803"/>
              <a:gd name="connsiteX0" fmla="*/ 9525 w 3924000"/>
              <a:gd name="connsiteY0" fmla="*/ 0 h 1472028"/>
              <a:gd name="connsiteX1" fmla="*/ 3924000 w 3924000"/>
              <a:gd name="connsiteY1" fmla="*/ 723900 h 1472028"/>
              <a:gd name="connsiteX2" fmla="*/ 3924000 w 3924000"/>
              <a:gd name="connsiteY2" fmla="*/ 1472028 h 1472028"/>
              <a:gd name="connsiteX3" fmla="*/ 0 w 3924000"/>
              <a:gd name="connsiteY3" fmla="*/ 1472028 h 1472028"/>
              <a:gd name="connsiteX4" fmla="*/ 9525 w 3924000"/>
              <a:gd name="connsiteY4" fmla="*/ 0 h 1472028"/>
              <a:gd name="connsiteX0" fmla="*/ 9525 w 3924000"/>
              <a:gd name="connsiteY0" fmla="*/ 0 h 1472028"/>
              <a:gd name="connsiteX1" fmla="*/ 3924000 w 3924000"/>
              <a:gd name="connsiteY1" fmla="*/ 723900 h 1472028"/>
              <a:gd name="connsiteX2" fmla="*/ 3924000 w 3924000"/>
              <a:gd name="connsiteY2" fmla="*/ 1472028 h 1472028"/>
              <a:gd name="connsiteX3" fmla="*/ 0 w 3924000"/>
              <a:gd name="connsiteY3" fmla="*/ 1472028 h 1472028"/>
              <a:gd name="connsiteX4" fmla="*/ 9525 w 3924000"/>
              <a:gd name="connsiteY4" fmla="*/ 0 h 1472028"/>
              <a:gd name="connsiteX0" fmla="*/ 9525 w 3924000"/>
              <a:gd name="connsiteY0" fmla="*/ 46467 h 1518495"/>
              <a:gd name="connsiteX1" fmla="*/ 2038905 w 3924000"/>
              <a:gd name="connsiteY1" fmla="*/ 404252 h 1518495"/>
              <a:gd name="connsiteX2" fmla="*/ 3924000 w 3924000"/>
              <a:gd name="connsiteY2" fmla="*/ 770367 h 1518495"/>
              <a:gd name="connsiteX3" fmla="*/ 3924000 w 3924000"/>
              <a:gd name="connsiteY3" fmla="*/ 1518495 h 1518495"/>
              <a:gd name="connsiteX4" fmla="*/ 0 w 3924000"/>
              <a:gd name="connsiteY4" fmla="*/ 1518495 h 1518495"/>
              <a:gd name="connsiteX5" fmla="*/ 9525 w 3924000"/>
              <a:gd name="connsiteY5" fmla="*/ 46467 h 1518495"/>
              <a:gd name="connsiteX0" fmla="*/ 9525 w 3924000"/>
              <a:gd name="connsiteY0" fmla="*/ 54675 h 1526703"/>
              <a:gd name="connsiteX1" fmla="*/ 1972230 w 3924000"/>
              <a:gd name="connsiteY1" fmla="*/ 326735 h 1526703"/>
              <a:gd name="connsiteX2" fmla="*/ 3924000 w 3924000"/>
              <a:gd name="connsiteY2" fmla="*/ 778575 h 1526703"/>
              <a:gd name="connsiteX3" fmla="*/ 3924000 w 3924000"/>
              <a:gd name="connsiteY3" fmla="*/ 1526703 h 1526703"/>
              <a:gd name="connsiteX4" fmla="*/ 0 w 3924000"/>
              <a:gd name="connsiteY4" fmla="*/ 1526703 h 1526703"/>
              <a:gd name="connsiteX5" fmla="*/ 9525 w 3924000"/>
              <a:gd name="connsiteY5" fmla="*/ 54675 h 1526703"/>
              <a:gd name="connsiteX0" fmla="*/ 9525 w 3924000"/>
              <a:gd name="connsiteY0" fmla="*/ 64711 h 1460539"/>
              <a:gd name="connsiteX1" fmla="*/ 1972230 w 3924000"/>
              <a:gd name="connsiteY1" fmla="*/ 260571 h 1460539"/>
              <a:gd name="connsiteX2" fmla="*/ 3924000 w 3924000"/>
              <a:gd name="connsiteY2" fmla="*/ 712411 h 1460539"/>
              <a:gd name="connsiteX3" fmla="*/ 3924000 w 3924000"/>
              <a:gd name="connsiteY3" fmla="*/ 1460539 h 1460539"/>
              <a:gd name="connsiteX4" fmla="*/ 0 w 3924000"/>
              <a:gd name="connsiteY4" fmla="*/ 1460539 h 1460539"/>
              <a:gd name="connsiteX5" fmla="*/ 9525 w 3924000"/>
              <a:gd name="connsiteY5" fmla="*/ 64711 h 1460539"/>
              <a:gd name="connsiteX0" fmla="*/ 9525 w 3924000"/>
              <a:gd name="connsiteY0" fmla="*/ 3553 h 1399381"/>
              <a:gd name="connsiteX1" fmla="*/ 1972230 w 3924000"/>
              <a:gd name="connsiteY1" fmla="*/ 199413 h 1399381"/>
              <a:gd name="connsiteX2" fmla="*/ 3924000 w 3924000"/>
              <a:gd name="connsiteY2" fmla="*/ 651253 h 1399381"/>
              <a:gd name="connsiteX3" fmla="*/ 3924000 w 3924000"/>
              <a:gd name="connsiteY3" fmla="*/ 1399381 h 1399381"/>
              <a:gd name="connsiteX4" fmla="*/ 0 w 3924000"/>
              <a:gd name="connsiteY4" fmla="*/ 1399381 h 1399381"/>
              <a:gd name="connsiteX5" fmla="*/ 9525 w 3924000"/>
              <a:gd name="connsiteY5" fmla="*/ 3553 h 1399381"/>
              <a:gd name="connsiteX0" fmla="*/ 9525 w 3924000"/>
              <a:gd name="connsiteY0" fmla="*/ 2088 h 1483641"/>
              <a:gd name="connsiteX1" fmla="*/ 1972230 w 3924000"/>
              <a:gd name="connsiteY1" fmla="*/ 283673 h 1483641"/>
              <a:gd name="connsiteX2" fmla="*/ 3924000 w 3924000"/>
              <a:gd name="connsiteY2" fmla="*/ 735513 h 1483641"/>
              <a:gd name="connsiteX3" fmla="*/ 3924000 w 3924000"/>
              <a:gd name="connsiteY3" fmla="*/ 1483641 h 1483641"/>
              <a:gd name="connsiteX4" fmla="*/ 0 w 3924000"/>
              <a:gd name="connsiteY4" fmla="*/ 1483641 h 1483641"/>
              <a:gd name="connsiteX5" fmla="*/ 9525 w 3924000"/>
              <a:gd name="connsiteY5" fmla="*/ 2088 h 1483641"/>
              <a:gd name="connsiteX0" fmla="*/ 9525 w 3924000"/>
              <a:gd name="connsiteY0" fmla="*/ 0 h 1481553"/>
              <a:gd name="connsiteX1" fmla="*/ 1972230 w 3924000"/>
              <a:gd name="connsiteY1" fmla="*/ 281585 h 1481553"/>
              <a:gd name="connsiteX2" fmla="*/ 3924000 w 3924000"/>
              <a:gd name="connsiteY2" fmla="*/ 733425 h 1481553"/>
              <a:gd name="connsiteX3" fmla="*/ 3924000 w 3924000"/>
              <a:gd name="connsiteY3" fmla="*/ 1481553 h 1481553"/>
              <a:gd name="connsiteX4" fmla="*/ 0 w 3924000"/>
              <a:gd name="connsiteY4" fmla="*/ 1481553 h 1481553"/>
              <a:gd name="connsiteX5" fmla="*/ 9525 w 3924000"/>
              <a:gd name="connsiteY5" fmla="*/ 0 h 148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4000" h="1481553">
                <a:moveTo>
                  <a:pt x="9525" y="0"/>
                </a:moveTo>
                <a:cubicBezTo>
                  <a:pt x="777967" y="71468"/>
                  <a:pt x="1319818" y="160935"/>
                  <a:pt x="1972230" y="281585"/>
                </a:cubicBezTo>
                <a:cubicBezTo>
                  <a:pt x="2624643" y="402235"/>
                  <a:pt x="3609818" y="547718"/>
                  <a:pt x="3924000" y="733425"/>
                </a:cubicBezTo>
                <a:lnTo>
                  <a:pt x="3924000" y="1481553"/>
                </a:lnTo>
                <a:lnTo>
                  <a:pt x="0" y="1481553"/>
                </a:lnTo>
                <a:lnTo>
                  <a:pt x="9525" y="0"/>
                </a:lnTo>
                <a:close/>
              </a:path>
            </a:pathLst>
          </a:custGeom>
          <a:pattFill prst="wdUpDiag">
            <a:fgClr>
              <a:schemeClr val="accent6">
                <a:lumMod val="75000"/>
              </a:schemeClr>
            </a:fgClr>
            <a:bgClr>
              <a:schemeClr val="accent6">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85890" tIns="42945" rIns="85890" bIns="42945" rtlCol="0" anchor="ctr"/>
          <a:lstStyle/>
          <a:p>
            <a:pPr algn="ctr"/>
            <a:endParaRPr kumimoji="1" lang="ja-JP" altLang="en-US"/>
          </a:p>
        </p:txBody>
      </p:sp>
      <p:sp>
        <p:nvSpPr>
          <p:cNvPr id="58" name="正方形/長方形 57"/>
          <p:cNvSpPr/>
          <p:nvPr/>
        </p:nvSpPr>
        <p:spPr>
          <a:xfrm>
            <a:off x="108260" y="1922579"/>
            <a:ext cx="2952000" cy="327726"/>
          </a:xfrm>
          <a:prstGeom prst="rect">
            <a:avLst/>
          </a:prstGeom>
          <a:pattFill prst="pct20">
            <a:fgClr>
              <a:schemeClr val="accent1"/>
            </a:fgClr>
            <a:bgClr>
              <a:schemeClr val="bg1"/>
            </a:bgClr>
          </a:patt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従来の</a:t>
            </a: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共通教育</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9" name="正方形/長方形 58"/>
          <p:cNvSpPr/>
          <p:nvPr/>
        </p:nvSpPr>
        <p:spPr>
          <a:xfrm>
            <a:off x="4878268" y="1939392"/>
            <a:ext cx="3816000" cy="311663"/>
          </a:xfrm>
          <a:prstGeom prst="rect">
            <a:avLst/>
          </a:prstGeom>
          <a:pattFill prst="pct20">
            <a:fgClr>
              <a:schemeClr val="accent1"/>
            </a:fgClr>
            <a:bgClr>
              <a:schemeClr val="bg1"/>
            </a:bgClr>
          </a:patt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r>
              <a:rPr lang="ja-JP" altLang="en-US"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両大学が目指す基幹教育</a:t>
            </a:r>
            <a:endParaRPr lang="en-US" altLang="ja-JP"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正方形/長方形 15"/>
          <p:cNvSpPr/>
          <p:nvPr/>
        </p:nvSpPr>
        <p:spPr>
          <a:xfrm>
            <a:off x="80070" y="3479767"/>
            <a:ext cx="2848718" cy="2709582"/>
          </a:xfrm>
          <a:custGeom>
            <a:avLst/>
            <a:gdLst>
              <a:gd name="connsiteX0" fmla="*/ 0 w 1684800"/>
              <a:gd name="connsiteY0" fmla="*/ 0 h 2093242"/>
              <a:gd name="connsiteX1" fmla="*/ 1684800 w 1684800"/>
              <a:gd name="connsiteY1" fmla="*/ 0 h 2093242"/>
              <a:gd name="connsiteX2" fmla="*/ 1684800 w 1684800"/>
              <a:gd name="connsiteY2" fmla="*/ 2093242 h 2093242"/>
              <a:gd name="connsiteX3" fmla="*/ 0 w 1684800"/>
              <a:gd name="connsiteY3" fmla="*/ 2093242 h 2093242"/>
              <a:gd name="connsiteX4" fmla="*/ 0 w 1684800"/>
              <a:gd name="connsiteY4" fmla="*/ 0 h 2093242"/>
              <a:gd name="connsiteX0" fmla="*/ 0 w 3256425"/>
              <a:gd name="connsiteY0" fmla="*/ 0 h 2214563"/>
              <a:gd name="connsiteX1" fmla="*/ 3256425 w 3256425"/>
              <a:gd name="connsiteY1" fmla="*/ 2214563 h 2214563"/>
              <a:gd name="connsiteX2" fmla="*/ 1684800 w 3256425"/>
              <a:gd name="connsiteY2" fmla="*/ 2093242 h 2214563"/>
              <a:gd name="connsiteX3" fmla="*/ 0 w 3256425"/>
              <a:gd name="connsiteY3" fmla="*/ 2093242 h 2214563"/>
              <a:gd name="connsiteX4" fmla="*/ 0 w 3256425"/>
              <a:gd name="connsiteY4" fmla="*/ 0 h 2214563"/>
              <a:gd name="connsiteX0" fmla="*/ 0 w 3256425"/>
              <a:gd name="connsiteY0" fmla="*/ 0 h 2214563"/>
              <a:gd name="connsiteX1" fmla="*/ 3256425 w 3256425"/>
              <a:gd name="connsiteY1" fmla="*/ 2214563 h 2214563"/>
              <a:gd name="connsiteX2" fmla="*/ 1684800 w 3256425"/>
              <a:gd name="connsiteY2" fmla="*/ 2093242 h 2214563"/>
              <a:gd name="connsiteX3" fmla="*/ 0 w 3256425"/>
              <a:gd name="connsiteY3" fmla="*/ 2093242 h 2214563"/>
              <a:gd name="connsiteX4" fmla="*/ 0 w 3256425"/>
              <a:gd name="connsiteY4" fmla="*/ 0 h 2214563"/>
              <a:gd name="connsiteX0" fmla="*/ 0 w 3256425"/>
              <a:gd name="connsiteY0" fmla="*/ 0 h 2214563"/>
              <a:gd name="connsiteX1" fmla="*/ 3256425 w 3256425"/>
              <a:gd name="connsiteY1" fmla="*/ 2214563 h 2214563"/>
              <a:gd name="connsiteX2" fmla="*/ 1413338 w 3256425"/>
              <a:gd name="connsiteY2" fmla="*/ 650204 h 2214563"/>
              <a:gd name="connsiteX3" fmla="*/ 0 w 3256425"/>
              <a:gd name="connsiteY3" fmla="*/ 2093242 h 2214563"/>
              <a:gd name="connsiteX4" fmla="*/ 0 w 3256425"/>
              <a:gd name="connsiteY4" fmla="*/ 0 h 2214563"/>
              <a:gd name="connsiteX0" fmla="*/ 0 w 3256425"/>
              <a:gd name="connsiteY0" fmla="*/ 0 h 2250404"/>
              <a:gd name="connsiteX1" fmla="*/ 3256425 w 3256425"/>
              <a:gd name="connsiteY1" fmla="*/ 2214563 h 2250404"/>
              <a:gd name="connsiteX2" fmla="*/ 2170575 w 3256425"/>
              <a:gd name="connsiteY2" fmla="*/ 2250404 h 2250404"/>
              <a:gd name="connsiteX3" fmla="*/ 0 w 3256425"/>
              <a:gd name="connsiteY3" fmla="*/ 2093242 h 2250404"/>
              <a:gd name="connsiteX4" fmla="*/ 0 w 3256425"/>
              <a:gd name="connsiteY4" fmla="*/ 0 h 2250404"/>
              <a:gd name="connsiteX0" fmla="*/ 0 w 3285000"/>
              <a:gd name="connsiteY0" fmla="*/ 0 h 2664742"/>
              <a:gd name="connsiteX1" fmla="*/ 3285000 w 3285000"/>
              <a:gd name="connsiteY1" fmla="*/ 2628901 h 2664742"/>
              <a:gd name="connsiteX2" fmla="*/ 2199150 w 3285000"/>
              <a:gd name="connsiteY2" fmla="*/ 2664742 h 2664742"/>
              <a:gd name="connsiteX3" fmla="*/ 28575 w 3285000"/>
              <a:gd name="connsiteY3" fmla="*/ 2507580 h 2664742"/>
              <a:gd name="connsiteX4" fmla="*/ 0 w 3285000"/>
              <a:gd name="connsiteY4" fmla="*/ 0 h 2664742"/>
              <a:gd name="connsiteX0" fmla="*/ 0 w 3285000"/>
              <a:gd name="connsiteY0" fmla="*/ 0 h 2664742"/>
              <a:gd name="connsiteX1" fmla="*/ 3285000 w 3285000"/>
              <a:gd name="connsiteY1" fmla="*/ 2628901 h 2664742"/>
              <a:gd name="connsiteX2" fmla="*/ 2199150 w 3285000"/>
              <a:gd name="connsiteY2" fmla="*/ 2664742 h 2664742"/>
              <a:gd name="connsiteX3" fmla="*/ 28575 w 3285000"/>
              <a:gd name="connsiteY3" fmla="*/ 2507580 h 2664742"/>
              <a:gd name="connsiteX4" fmla="*/ 0 w 3285000"/>
              <a:gd name="connsiteY4" fmla="*/ 0 h 2664742"/>
              <a:gd name="connsiteX0" fmla="*/ 0 w 2756362"/>
              <a:gd name="connsiteY0" fmla="*/ 0 h 2664742"/>
              <a:gd name="connsiteX1" fmla="*/ 2756362 w 2756362"/>
              <a:gd name="connsiteY1" fmla="*/ 2557464 h 2664742"/>
              <a:gd name="connsiteX2" fmla="*/ 2199150 w 2756362"/>
              <a:gd name="connsiteY2" fmla="*/ 2664742 h 2664742"/>
              <a:gd name="connsiteX3" fmla="*/ 28575 w 2756362"/>
              <a:gd name="connsiteY3" fmla="*/ 2507580 h 2664742"/>
              <a:gd name="connsiteX4" fmla="*/ 0 w 2756362"/>
              <a:gd name="connsiteY4" fmla="*/ 0 h 2664742"/>
              <a:gd name="connsiteX0" fmla="*/ 0 w 2756362"/>
              <a:gd name="connsiteY0" fmla="*/ 0 h 2664742"/>
              <a:gd name="connsiteX1" fmla="*/ 2756362 w 2756362"/>
              <a:gd name="connsiteY1" fmla="*/ 2557464 h 2664742"/>
              <a:gd name="connsiteX2" fmla="*/ 2199150 w 2756362"/>
              <a:gd name="connsiteY2" fmla="*/ 2664742 h 2664742"/>
              <a:gd name="connsiteX3" fmla="*/ 28575 w 2756362"/>
              <a:gd name="connsiteY3" fmla="*/ 2507580 h 2664742"/>
              <a:gd name="connsiteX4" fmla="*/ 0 w 2756362"/>
              <a:gd name="connsiteY4" fmla="*/ 0 h 2664742"/>
              <a:gd name="connsiteX0" fmla="*/ 0 w 3270712"/>
              <a:gd name="connsiteY0" fmla="*/ 0 h 2728914"/>
              <a:gd name="connsiteX1" fmla="*/ 3270712 w 3270712"/>
              <a:gd name="connsiteY1" fmla="*/ 2728914 h 2728914"/>
              <a:gd name="connsiteX2" fmla="*/ 2199150 w 3270712"/>
              <a:gd name="connsiteY2" fmla="*/ 2664742 h 2728914"/>
              <a:gd name="connsiteX3" fmla="*/ 28575 w 3270712"/>
              <a:gd name="connsiteY3" fmla="*/ 2507580 h 2728914"/>
              <a:gd name="connsiteX4" fmla="*/ 0 w 3270712"/>
              <a:gd name="connsiteY4" fmla="*/ 0 h 2728914"/>
              <a:gd name="connsiteX0" fmla="*/ 0 w 2199150"/>
              <a:gd name="connsiteY0" fmla="*/ 0 h 2664742"/>
              <a:gd name="connsiteX1" fmla="*/ 2070562 w 2199150"/>
              <a:gd name="connsiteY1" fmla="*/ 2200277 h 2664742"/>
              <a:gd name="connsiteX2" fmla="*/ 2199150 w 2199150"/>
              <a:gd name="connsiteY2" fmla="*/ 2664742 h 2664742"/>
              <a:gd name="connsiteX3" fmla="*/ 28575 w 2199150"/>
              <a:gd name="connsiteY3" fmla="*/ 2507580 h 2664742"/>
              <a:gd name="connsiteX4" fmla="*/ 0 w 2199150"/>
              <a:gd name="connsiteY4" fmla="*/ 0 h 2664742"/>
              <a:gd name="connsiteX0" fmla="*/ 0 w 2199150"/>
              <a:gd name="connsiteY0" fmla="*/ 0 h 2664742"/>
              <a:gd name="connsiteX1" fmla="*/ 2170575 w 2199150"/>
              <a:gd name="connsiteY1" fmla="*/ 2228852 h 2664742"/>
              <a:gd name="connsiteX2" fmla="*/ 2199150 w 2199150"/>
              <a:gd name="connsiteY2" fmla="*/ 2664742 h 2664742"/>
              <a:gd name="connsiteX3" fmla="*/ 28575 w 2199150"/>
              <a:gd name="connsiteY3" fmla="*/ 2507580 h 2664742"/>
              <a:gd name="connsiteX4" fmla="*/ 0 w 2199150"/>
              <a:gd name="connsiteY4" fmla="*/ 0 h 2664742"/>
              <a:gd name="connsiteX0" fmla="*/ 0 w 2643715"/>
              <a:gd name="connsiteY0" fmla="*/ 0 h 2664742"/>
              <a:gd name="connsiteX1" fmla="*/ 2170575 w 2643715"/>
              <a:gd name="connsiteY1" fmla="*/ 2228852 h 2664742"/>
              <a:gd name="connsiteX2" fmla="*/ 2199150 w 2643715"/>
              <a:gd name="connsiteY2" fmla="*/ 2664742 h 2664742"/>
              <a:gd name="connsiteX3" fmla="*/ 28575 w 2643715"/>
              <a:gd name="connsiteY3" fmla="*/ 2507580 h 2664742"/>
              <a:gd name="connsiteX4" fmla="*/ 0 w 2643715"/>
              <a:gd name="connsiteY4" fmla="*/ 0 h 2664742"/>
              <a:gd name="connsiteX0" fmla="*/ 0 w 3284224"/>
              <a:gd name="connsiteY0" fmla="*/ 0 h 2744566"/>
              <a:gd name="connsiteX1" fmla="*/ 2956388 w 3284224"/>
              <a:gd name="connsiteY1" fmla="*/ 2557464 h 2744566"/>
              <a:gd name="connsiteX2" fmla="*/ 2199150 w 3284224"/>
              <a:gd name="connsiteY2" fmla="*/ 2664742 h 2744566"/>
              <a:gd name="connsiteX3" fmla="*/ 28575 w 3284224"/>
              <a:gd name="connsiteY3" fmla="*/ 2507580 h 2744566"/>
              <a:gd name="connsiteX4" fmla="*/ 0 w 3284224"/>
              <a:gd name="connsiteY4" fmla="*/ 0 h 2744566"/>
              <a:gd name="connsiteX0" fmla="*/ 0 w 3284224"/>
              <a:gd name="connsiteY0" fmla="*/ 23221 h 2767787"/>
              <a:gd name="connsiteX1" fmla="*/ 1013396 w 3284224"/>
              <a:gd name="connsiteY1" fmla="*/ 1618453 h 2767787"/>
              <a:gd name="connsiteX2" fmla="*/ 2956388 w 3284224"/>
              <a:gd name="connsiteY2" fmla="*/ 2580685 h 2767787"/>
              <a:gd name="connsiteX3" fmla="*/ 2199150 w 3284224"/>
              <a:gd name="connsiteY3" fmla="*/ 2687963 h 2767787"/>
              <a:gd name="connsiteX4" fmla="*/ 28575 w 3284224"/>
              <a:gd name="connsiteY4" fmla="*/ 2530801 h 2767787"/>
              <a:gd name="connsiteX5" fmla="*/ 0 w 3284224"/>
              <a:gd name="connsiteY5" fmla="*/ 23221 h 2767787"/>
              <a:gd name="connsiteX0" fmla="*/ 0 w 3284224"/>
              <a:gd name="connsiteY0" fmla="*/ 25824 h 2770390"/>
              <a:gd name="connsiteX1" fmla="*/ 1113408 w 3284224"/>
              <a:gd name="connsiteY1" fmla="*/ 1463893 h 2770390"/>
              <a:gd name="connsiteX2" fmla="*/ 2956388 w 3284224"/>
              <a:gd name="connsiteY2" fmla="*/ 2583288 h 2770390"/>
              <a:gd name="connsiteX3" fmla="*/ 2199150 w 3284224"/>
              <a:gd name="connsiteY3" fmla="*/ 2690566 h 2770390"/>
              <a:gd name="connsiteX4" fmla="*/ 28575 w 3284224"/>
              <a:gd name="connsiteY4" fmla="*/ 2533404 h 2770390"/>
              <a:gd name="connsiteX5" fmla="*/ 0 w 3284224"/>
              <a:gd name="connsiteY5" fmla="*/ 25824 h 2770390"/>
              <a:gd name="connsiteX0" fmla="*/ 0 w 3284224"/>
              <a:gd name="connsiteY0" fmla="*/ 25824 h 2770390"/>
              <a:gd name="connsiteX1" fmla="*/ 1113408 w 3284224"/>
              <a:gd name="connsiteY1" fmla="*/ 1463893 h 2770390"/>
              <a:gd name="connsiteX2" fmla="*/ 1984946 w 3284224"/>
              <a:gd name="connsiteY2" fmla="*/ 2249707 h 2770390"/>
              <a:gd name="connsiteX3" fmla="*/ 2956388 w 3284224"/>
              <a:gd name="connsiteY3" fmla="*/ 2583288 h 2770390"/>
              <a:gd name="connsiteX4" fmla="*/ 2199150 w 3284224"/>
              <a:gd name="connsiteY4" fmla="*/ 2690566 h 2770390"/>
              <a:gd name="connsiteX5" fmla="*/ 28575 w 3284224"/>
              <a:gd name="connsiteY5" fmla="*/ 2533404 h 2770390"/>
              <a:gd name="connsiteX6" fmla="*/ 0 w 3284224"/>
              <a:gd name="connsiteY6" fmla="*/ 25824 h 2770390"/>
              <a:gd name="connsiteX0" fmla="*/ 0 w 3284224"/>
              <a:gd name="connsiteY0" fmla="*/ 25824 h 2770390"/>
              <a:gd name="connsiteX1" fmla="*/ 1113408 w 3284224"/>
              <a:gd name="connsiteY1" fmla="*/ 1463893 h 2770390"/>
              <a:gd name="connsiteX2" fmla="*/ 1713483 w 3284224"/>
              <a:gd name="connsiteY2" fmla="*/ 2178269 h 2770390"/>
              <a:gd name="connsiteX3" fmla="*/ 1984946 w 3284224"/>
              <a:gd name="connsiteY3" fmla="*/ 2249707 h 2770390"/>
              <a:gd name="connsiteX4" fmla="*/ 2956388 w 3284224"/>
              <a:gd name="connsiteY4" fmla="*/ 2583288 h 2770390"/>
              <a:gd name="connsiteX5" fmla="*/ 2199150 w 3284224"/>
              <a:gd name="connsiteY5" fmla="*/ 2690566 h 2770390"/>
              <a:gd name="connsiteX6" fmla="*/ 28575 w 3284224"/>
              <a:gd name="connsiteY6" fmla="*/ 2533404 h 2770390"/>
              <a:gd name="connsiteX7" fmla="*/ 0 w 3284224"/>
              <a:gd name="connsiteY7" fmla="*/ 25824 h 2770390"/>
              <a:gd name="connsiteX0" fmla="*/ 0 w 3284224"/>
              <a:gd name="connsiteY0" fmla="*/ 66096 h 2810662"/>
              <a:gd name="connsiteX1" fmla="*/ 984820 w 3284224"/>
              <a:gd name="connsiteY1" fmla="*/ 632627 h 2810662"/>
              <a:gd name="connsiteX2" fmla="*/ 1713483 w 3284224"/>
              <a:gd name="connsiteY2" fmla="*/ 2218541 h 2810662"/>
              <a:gd name="connsiteX3" fmla="*/ 1984946 w 3284224"/>
              <a:gd name="connsiteY3" fmla="*/ 2289979 h 2810662"/>
              <a:gd name="connsiteX4" fmla="*/ 2956388 w 3284224"/>
              <a:gd name="connsiteY4" fmla="*/ 2623560 h 2810662"/>
              <a:gd name="connsiteX5" fmla="*/ 2199150 w 3284224"/>
              <a:gd name="connsiteY5" fmla="*/ 2730838 h 2810662"/>
              <a:gd name="connsiteX6" fmla="*/ 28575 w 3284224"/>
              <a:gd name="connsiteY6" fmla="*/ 2573676 h 2810662"/>
              <a:gd name="connsiteX7" fmla="*/ 0 w 3284224"/>
              <a:gd name="connsiteY7" fmla="*/ 66096 h 2810662"/>
              <a:gd name="connsiteX0" fmla="*/ 0 w 3284224"/>
              <a:gd name="connsiteY0" fmla="*/ 59347 h 2803913"/>
              <a:gd name="connsiteX1" fmla="*/ 984820 w 3284224"/>
              <a:gd name="connsiteY1" fmla="*/ 625878 h 2803913"/>
              <a:gd name="connsiteX2" fmla="*/ 1713483 w 3284224"/>
              <a:gd name="connsiteY2" fmla="*/ 2211792 h 2803913"/>
              <a:gd name="connsiteX3" fmla="*/ 1984946 w 3284224"/>
              <a:gd name="connsiteY3" fmla="*/ 2283230 h 2803913"/>
              <a:gd name="connsiteX4" fmla="*/ 2956388 w 3284224"/>
              <a:gd name="connsiteY4" fmla="*/ 2616811 h 2803913"/>
              <a:gd name="connsiteX5" fmla="*/ 2199150 w 3284224"/>
              <a:gd name="connsiteY5" fmla="*/ 2724089 h 2803913"/>
              <a:gd name="connsiteX6" fmla="*/ 28575 w 3284224"/>
              <a:gd name="connsiteY6" fmla="*/ 2566927 h 2803913"/>
              <a:gd name="connsiteX7" fmla="*/ 0 w 3284224"/>
              <a:gd name="connsiteY7" fmla="*/ 59347 h 2803913"/>
              <a:gd name="connsiteX0" fmla="*/ 0 w 3284224"/>
              <a:gd name="connsiteY0" fmla="*/ 59347 h 2803913"/>
              <a:gd name="connsiteX1" fmla="*/ 984820 w 3284224"/>
              <a:gd name="connsiteY1" fmla="*/ 625878 h 2803913"/>
              <a:gd name="connsiteX2" fmla="*/ 1713483 w 3284224"/>
              <a:gd name="connsiteY2" fmla="*/ 2211792 h 2803913"/>
              <a:gd name="connsiteX3" fmla="*/ 2156396 w 3284224"/>
              <a:gd name="connsiteY3" fmla="*/ 2426105 h 2803913"/>
              <a:gd name="connsiteX4" fmla="*/ 2956388 w 3284224"/>
              <a:gd name="connsiteY4" fmla="*/ 2616811 h 2803913"/>
              <a:gd name="connsiteX5" fmla="*/ 2199150 w 3284224"/>
              <a:gd name="connsiteY5" fmla="*/ 2724089 h 2803913"/>
              <a:gd name="connsiteX6" fmla="*/ 28575 w 3284224"/>
              <a:gd name="connsiteY6" fmla="*/ 2566927 h 2803913"/>
              <a:gd name="connsiteX7" fmla="*/ 0 w 3284224"/>
              <a:gd name="connsiteY7" fmla="*/ 59347 h 2803913"/>
              <a:gd name="connsiteX0" fmla="*/ 0 w 3327639"/>
              <a:gd name="connsiteY0" fmla="*/ 59347 h 2815093"/>
              <a:gd name="connsiteX1" fmla="*/ 984820 w 3327639"/>
              <a:gd name="connsiteY1" fmla="*/ 625878 h 2815093"/>
              <a:gd name="connsiteX2" fmla="*/ 1713483 w 3327639"/>
              <a:gd name="connsiteY2" fmla="*/ 2211792 h 2815093"/>
              <a:gd name="connsiteX3" fmla="*/ 3284224 w 3327639"/>
              <a:gd name="connsiteY3" fmla="*/ 2803913 h 2815093"/>
              <a:gd name="connsiteX4" fmla="*/ 2956388 w 3327639"/>
              <a:gd name="connsiteY4" fmla="*/ 2616811 h 2815093"/>
              <a:gd name="connsiteX5" fmla="*/ 2199150 w 3327639"/>
              <a:gd name="connsiteY5" fmla="*/ 2724089 h 2815093"/>
              <a:gd name="connsiteX6" fmla="*/ 28575 w 3327639"/>
              <a:gd name="connsiteY6" fmla="*/ 2566927 h 2815093"/>
              <a:gd name="connsiteX7" fmla="*/ 0 w 3327639"/>
              <a:gd name="connsiteY7" fmla="*/ 59347 h 2815093"/>
              <a:gd name="connsiteX0" fmla="*/ 0 w 3327639"/>
              <a:gd name="connsiteY0" fmla="*/ 59347 h 2815093"/>
              <a:gd name="connsiteX1" fmla="*/ 984820 w 3327639"/>
              <a:gd name="connsiteY1" fmla="*/ 625878 h 2815093"/>
              <a:gd name="connsiteX2" fmla="*/ 1742058 w 3327639"/>
              <a:gd name="connsiteY2" fmla="*/ 2297517 h 2815093"/>
              <a:gd name="connsiteX3" fmla="*/ 3284224 w 3327639"/>
              <a:gd name="connsiteY3" fmla="*/ 2803913 h 2815093"/>
              <a:gd name="connsiteX4" fmla="*/ 2956388 w 3327639"/>
              <a:gd name="connsiteY4" fmla="*/ 2616811 h 2815093"/>
              <a:gd name="connsiteX5" fmla="*/ 2199150 w 3327639"/>
              <a:gd name="connsiteY5" fmla="*/ 2724089 h 2815093"/>
              <a:gd name="connsiteX6" fmla="*/ 28575 w 3327639"/>
              <a:gd name="connsiteY6" fmla="*/ 2566927 h 2815093"/>
              <a:gd name="connsiteX7" fmla="*/ 0 w 3327639"/>
              <a:gd name="connsiteY7" fmla="*/ 59347 h 2815093"/>
              <a:gd name="connsiteX0" fmla="*/ 0 w 3327639"/>
              <a:gd name="connsiteY0" fmla="*/ 59347 h 2815093"/>
              <a:gd name="connsiteX1" fmla="*/ 984820 w 3327639"/>
              <a:gd name="connsiteY1" fmla="*/ 625878 h 2815093"/>
              <a:gd name="connsiteX2" fmla="*/ 1742058 w 3327639"/>
              <a:gd name="connsiteY2" fmla="*/ 2297517 h 2815093"/>
              <a:gd name="connsiteX3" fmla="*/ 3284224 w 3327639"/>
              <a:gd name="connsiteY3" fmla="*/ 2803913 h 2815093"/>
              <a:gd name="connsiteX4" fmla="*/ 2956388 w 3327639"/>
              <a:gd name="connsiteY4" fmla="*/ 2616811 h 2815093"/>
              <a:gd name="connsiteX5" fmla="*/ 2199150 w 3327639"/>
              <a:gd name="connsiteY5" fmla="*/ 2724089 h 2815093"/>
              <a:gd name="connsiteX6" fmla="*/ 28575 w 3327639"/>
              <a:gd name="connsiteY6" fmla="*/ 2566927 h 2815093"/>
              <a:gd name="connsiteX7" fmla="*/ 0 w 3327639"/>
              <a:gd name="connsiteY7" fmla="*/ 59347 h 2815093"/>
              <a:gd name="connsiteX0" fmla="*/ 0 w 3346726"/>
              <a:gd name="connsiteY0" fmla="*/ 59347 h 2815093"/>
              <a:gd name="connsiteX1" fmla="*/ 984820 w 3346726"/>
              <a:gd name="connsiteY1" fmla="*/ 625878 h 2815093"/>
              <a:gd name="connsiteX2" fmla="*/ 1742058 w 3346726"/>
              <a:gd name="connsiteY2" fmla="*/ 2297517 h 2815093"/>
              <a:gd name="connsiteX3" fmla="*/ 3284224 w 3346726"/>
              <a:gd name="connsiteY3" fmla="*/ 2803913 h 2815093"/>
              <a:gd name="connsiteX4" fmla="*/ 3027826 w 3346726"/>
              <a:gd name="connsiteY4" fmla="*/ 2616811 h 2815093"/>
              <a:gd name="connsiteX5" fmla="*/ 2199150 w 3346726"/>
              <a:gd name="connsiteY5" fmla="*/ 2724089 h 2815093"/>
              <a:gd name="connsiteX6" fmla="*/ 28575 w 3346726"/>
              <a:gd name="connsiteY6" fmla="*/ 2566927 h 2815093"/>
              <a:gd name="connsiteX7" fmla="*/ 0 w 3346726"/>
              <a:gd name="connsiteY7" fmla="*/ 59347 h 2815093"/>
              <a:gd name="connsiteX0" fmla="*/ 0 w 3332772"/>
              <a:gd name="connsiteY0" fmla="*/ 59347 h 2815093"/>
              <a:gd name="connsiteX1" fmla="*/ 984820 w 3332772"/>
              <a:gd name="connsiteY1" fmla="*/ 625878 h 2815093"/>
              <a:gd name="connsiteX2" fmla="*/ 1742058 w 3332772"/>
              <a:gd name="connsiteY2" fmla="*/ 2297517 h 2815093"/>
              <a:gd name="connsiteX3" fmla="*/ 3284224 w 3332772"/>
              <a:gd name="connsiteY3" fmla="*/ 2803913 h 2815093"/>
              <a:gd name="connsiteX4" fmla="*/ 3027826 w 3332772"/>
              <a:gd name="connsiteY4" fmla="*/ 2616811 h 2815093"/>
              <a:gd name="connsiteX5" fmla="*/ 2199150 w 3332772"/>
              <a:gd name="connsiteY5" fmla="*/ 2724089 h 2815093"/>
              <a:gd name="connsiteX6" fmla="*/ 28575 w 3332772"/>
              <a:gd name="connsiteY6" fmla="*/ 2566927 h 2815093"/>
              <a:gd name="connsiteX7" fmla="*/ 0 w 3332772"/>
              <a:gd name="connsiteY7" fmla="*/ 59347 h 2815093"/>
              <a:gd name="connsiteX0" fmla="*/ 0 w 3344501"/>
              <a:gd name="connsiteY0" fmla="*/ 59347 h 2837847"/>
              <a:gd name="connsiteX1" fmla="*/ 984820 w 3344501"/>
              <a:gd name="connsiteY1" fmla="*/ 625878 h 2837847"/>
              <a:gd name="connsiteX2" fmla="*/ 1742058 w 3344501"/>
              <a:gd name="connsiteY2" fmla="*/ 2297517 h 2837847"/>
              <a:gd name="connsiteX3" fmla="*/ 3284224 w 3344501"/>
              <a:gd name="connsiteY3" fmla="*/ 2803913 h 2837847"/>
              <a:gd name="connsiteX4" fmla="*/ 3027826 w 3344501"/>
              <a:gd name="connsiteY4" fmla="*/ 2616811 h 2837847"/>
              <a:gd name="connsiteX5" fmla="*/ 2199150 w 3344501"/>
              <a:gd name="connsiteY5" fmla="*/ 2724089 h 2837847"/>
              <a:gd name="connsiteX6" fmla="*/ 28575 w 3344501"/>
              <a:gd name="connsiteY6" fmla="*/ 2566927 h 2837847"/>
              <a:gd name="connsiteX7" fmla="*/ 0 w 3344501"/>
              <a:gd name="connsiteY7" fmla="*/ 59347 h 2837847"/>
              <a:gd name="connsiteX0" fmla="*/ 0 w 3350121"/>
              <a:gd name="connsiteY0" fmla="*/ 59347 h 3304080"/>
              <a:gd name="connsiteX1" fmla="*/ 984820 w 3350121"/>
              <a:gd name="connsiteY1" fmla="*/ 625878 h 3304080"/>
              <a:gd name="connsiteX2" fmla="*/ 1742058 w 3350121"/>
              <a:gd name="connsiteY2" fmla="*/ 2297517 h 3304080"/>
              <a:gd name="connsiteX3" fmla="*/ 3284224 w 3350121"/>
              <a:gd name="connsiteY3" fmla="*/ 2803913 h 3304080"/>
              <a:gd name="connsiteX4" fmla="*/ 3070689 w 3350121"/>
              <a:gd name="connsiteY4" fmla="*/ 3259749 h 3304080"/>
              <a:gd name="connsiteX5" fmla="*/ 2199150 w 3350121"/>
              <a:gd name="connsiteY5" fmla="*/ 2724089 h 3304080"/>
              <a:gd name="connsiteX6" fmla="*/ 28575 w 3350121"/>
              <a:gd name="connsiteY6" fmla="*/ 2566927 h 3304080"/>
              <a:gd name="connsiteX7" fmla="*/ 0 w 3350121"/>
              <a:gd name="connsiteY7" fmla="*/ 59347 h 3304080"/>
              <a:gd name="connsiteX0" fmla="*/ 0 w 3350121"/>
              <a:gd name="connsiteY0" fmla="*/ 59347 h 3304080"/>
              <a:gd name="connsiteX1" fmla="*/ 984820 w 3350121"/>
              <a:gd name="connsiteY1" fmla="*/ 625878 h 3304080"/>
              <a:gd name="connsiteX2" fmla="*/ 1742058 w 3350121"/>
              <a:gd name="connsiteY2" fmla="*/ 2297517 h 3304080"/>
              <a:gd name="connsiteX3" fmla="*/ 3284224 w 3350121"/>
              <a:gd name="connsiteY3" fmla="*/ 2803913 h 3304080"/>
              <a:gd name="connsiteX4" fmla="*/ 3070689 w 3350121"/>
              <a:gd name="connsiteY4" fmla="*/ 3259749 h 3304080"/>
              <a:gd name="connsiteX5" fmla="*/ 2199150 w 3350121"/>
              <a:gd name="connsiteY5" fmla="*/ 2724089 h 3304080"/>
              <a:gd name="connsiteX6" fmla="*/ 28575 w 3350121"/>
              <a:gd name="connsiteY6" fmla="*/ 2566927 h 3304080"/>
              <a:gd name="connsiteX7" fmla="*/ 0 w 3350121"/>
              <a:gd name="connsiteY7" fmla="*/ 59347 h 3304080"/>
              <a:gd name="connsiteX0" fmla="*/ 0 w 3362063"/>
              <a:gd name="connsiteY0" fmla="*/ 59347 h 3211028"/>
              <a:gd name="connsiteX1" fmla="*/ 984820 w 3362063"/>
              <a:gd name="connsiteY1" fmla="*/ 625878 h 3211028"/>
              <a:gd name="connsiteX2" fmla="*/ 1742058 w 3362063"/>
              <a:gd name="connsiteY2" fmla="*/ 2297517 h 3211028"/>
              <a:gd name="connsiteX3" fmla="*/ 3284224 w 3362063"/>
              <a:gd name="connsiteY3" fmla="*/ 2803913 h 3211028"/>
              <a:gd name="connsiteX4" fmla="*/ 3142126 w 3362063"/>
              <a:gd name="connsiteY4" fmla="*/ 3159736 h 3211028"/>
              <a:gd name="connsiteX5" fmla="*/ 2199150 w 3362063"/>
              <a:gd name="connsiteY5" fmla="*/ 2724089 h 3211028"/>
              <a:gd name="connsiteX6" fmla="*/ 28575 w 3362063"/>
              <a:gd name="connsiteY6" fmla="*/ 2566927 h 3211028"/>
              <a:gd name="connsiteX7" fmla="*/ 0 w 3362063"/>
              <a:gd name="connsiteY7" fmla="*/ 59347 h 3211028"/>
              <a:gd name="connsiteX0" fmla="*/ 0 w 3364950"/>
              <a:gd name="connsiteY0" fmla="*/ 59347 h 3197914"/>
              <a:gd name="connsiteX1" fmla="*/ 984820 w 3364950"/>
              <a:gd name="connsiteY1" fmla="*/ 625878 h 3197914"/>
              <a:gd name="connsiteX2" fmla="*/ 1742058 w 3364950"/>
              <a:gd name="connsiteY2" fmla="*/ 2297517 h 3197914"/>
              <a:gd name="connsiteX3" fmla="*/ 3284224 w 3364950"/>
              <a:gd name="connsiteY3" fmla="*/ 2803913 h 3197914"/>
              <a:gd name="connsiteX4" fmla="*/ 3156413 w 3364950"/>
              <a:gd name="connsiteY4" fmla="*/ 3145448 h 3197914"/>
              <a:gd name="connsiteX5" fmla="*/ 2199150 w 3364950"/>
              <a:gd name="connsiteY5" fmla="*/ 2724089 h 3197914"/>
              <a:gd name="connsiteX6" fmla="*/ 28575 w 3364950"/>
              <a:gd name="connsiteY6" fmla="*/ 2566927 h 3197914"/>
              <a:gd name="connsiteX7" fmla="*/ 0 w 3364950"/>
              <a:gd name="connsiteY7" fmla="*/ 59347 h 3197914"/>
              <a:gd name="connsiteX0" fmla="*/ 0 w 3364950"/>
              <a:gd name="connsiteY0" fmla="*/ 59347 h 3197914"/>
              <a:gd name="connsiteX1" fmla="*/ 984820 w 3364950"/>
              <a:gd name="connsiteY1" fmla="*/ 625878 h 3197914"/>
              <a:gd name="connsiteX2" fmla="*/ 1742058 w 3364950"/>
              <a:gd name="connsiteY2" fmla="*/ 2297517 h 3197914"/>
              <a:gd name="connsiteX3" fmla="*/ 3284224 w 3364950"/>
              <a:gd name="connsiteY3" fmla="*/ 2803913 h 3197914"/>
              <a:gd name="connsiteX4" fmla="*/ 3156413 w 3364950"/>
              <a:gd name="connsiteY4" fmla="*/ 3145448 h 3197914"/>
              <a:gd name="connsiteX5" fmla="*/ 2199150 w 3364950"/>
              <a:gd name="connsiteY5" fmla="*/ 2724089 h 3197914"/>
              <a:gd name="connsiteX6" fmla="*/ 28575 w 3364950"/>
              <a:gd name="connsiteY6" fmla="*/ 2566927 h 3197914"/>
              <a:gd name="connsiteX7" fmla="*/ 0 w 3364950"/>
              <a:gd name="connsiteY7" fmla="*/ 59347 h 3197914"/>
              <a:gd name="connsiteX0" fmla="*/ 0 w 3364950"/>
              <a:gd name="connsiteY0" fmla="*/ 59347 h 3145448"/>
              <a:gd name="connsiteX1" fmla="*/ 984820 w 3364950"/>
              <a:gd name="connsiteY1" fmla="*/ 625878 h 3145448"/>
              <a:gd name="connsiteX2" fmla="*/ 1742058 w 3364950"/>
              <a:gd name="connsiteY2" fmla="*/ 2297517 h 3145448"/>
              <a:gd name="connsiteX3" fmla="*/ 3284224 w 3364950"/>
              <a:gd name="connsiteY3" fmla="*/ 2803913 h 3145448"/>
              <a:gd name="connsiteX4" fmla="*/ 3156413 w 3364950"/>
              <a:gd name="connsiteY4" fmla="*/ 3145448 h 3145448"/>
              <a:gd name="connsiteX5" fmla="*/ 2199150 w 3364950"/>
              <a:gd name="connsiteY5" fmla="*/ 2724089 h 3145448"/>
              <a:gd name="connsiteX6" fmla="*/ 28575 w 3364950"/>
              <a:gd name="connsiteY6" fmla="*/ 2566927 h 3145448"/>
              <a:gd name="connsiteX7" fmla="*/ 0 w 3364950"/>
              <a:gd name="connsiteY7" fmla="*/ 59347 h 3145448"/>
              <a:gd name="connsiteX0" fmla="*/ 0 w 3378732"/>
              <a:gd name="connsiteY0" fmla="*/ 59347 h 2902561"/>
              <a:gd name="connsiteX1" fmla="*/ 984820 w 3378732"/>
              <a:gd name="connsiteY1" fmla="*/ 625878 h 2902561"/>
              <a:gd name="connsiteX2" fmla="*/ 1742058 w 3378732"/>
              <a:gd name="connsiteY2" fmla="*/ 2297517 h 2902561"/>
              <a:gd name="connsiteX3" fmla="*/ 3284224 w 3378732"/>
              <a:gd name="connsiteY3" fmla="*/ 2803913 h 2902561"/>
              <a:gd name="connsiteX4" fmla="*/ 3213563 w 3378732"/>
              <a:gd name="connsiteY4" fmla="*/ 2902561 h 2902561"/>
              <a:gd name="connsiteX5" fmla="*/ 2199150 w 3378732"/>
              <a:gd name="connsiteY5" fmla="*/ 2724089 h 2902561"/>
              <a:gd name="connsiteX6" fmla="*/ 28575 w 3378732"/>
              <a:gd name="connsiteY6" fmla="*/ 2566927 h 2902561"/>
              <a:gd name="connsiteX7" fmla="*/ 0 w 3378732"/>
              <a:gd name="connsiteY7" fmla="*/ 59347 h 2902561"/>
              <a:gd name="connsiteX0" fmla="*/ 0 w 3356483"/>
              <a:gd name="connsiteY0" fmla="*/ 59347 h 2902561"/>
              <a:gd name="connsiteX1" fmla="*/ 984820 w 3356483"/>
              <a:gd name="connsiteY1" fmla="*/ 625878 h 2902561"/>
              <a:gd name="connsiteX2" fmla="*/ 1742058 w 3356483"/>
              <a:gd name="connsiteY2" fmla="*/ 2297517 h 2902561"/>
              <a:gd name="connsiteX3" fmla="*/ 3284224 w 3356483"/>
              <a:gd name="connsiteY3" fmla="*/ 2803913 h 2902561"/>
              <a:gd name="connsiteX4" fmla="*/ 3213563 w 3356483"/>
              <a:gd name="connsiteY4" fmla="*/ 2902561 h 2902561"/>
              <a:gd name="connsiteX5" fmla="*/ 2199150 w 3356483"/>
              <a:gd name="connsiteY5" fmla="*/ 2724089 h 2902561"/>
              <a:gd name="connsiteX6" fmla="*/ 28575 w 3356483"/>
              <a:gd name="connsiteY6" fmla="*/ 2566927 h 2902561"/>
              <a:gd name="connsiteX7" fmla="*/ 0 w 3356483"/>
              <a:gd name="connsiteY7" fmla="*/ 59347 h 2902561"/>
              <a:gd name="connsiteX0" fmla="*/ 0 w 3356483"/>
              <a:gd name="connsiteY0" fmla="*/ 59347 h 2902561"/>
              <a:gd name="connsiteX1" fmla="*/ 984820 w 3356483"/>
              <a:gd name="connsiteY1" fmla="*/ 625878 h 2902561"/>
              <a:gd name="connsiteX2" fmla="*/ 1742058 w 3356483"/>
              <a:gd name="connsiteY2" fmla="*/ 2297517 h 2902561"/>
              <a:gd name="connsiteX3" fmla="*/ 3284224 w 3356483"/>
              <a:gd name="connsiteY3" fmla="*/ 2803913 h 2902561"/>
              <a:gd name="connsiteX4" fmla="*/ 3213563 w 3356483"/>
              <a:gd name="connsiteY4" fmla="*/ 2902561 h 2902561"/>
              <a:gd name="connsiteX5" fmla="*/ 2199150 w 3356483"/>
              <a:gd name="connsiteY5" fmla="*/ 2724089 h 2902561"/>
              <a:gd name="connsiteX6" fmla="*/ 28575 w 3356483"/>
              <a:gd name="connsiteY6" fmla="*/ 2566927 h 2902561"/>
              <a:gd name="connsiteX7" fmla="*/ 0 w 3356483"/>
              <a:gd name="connsiteY7" fmla="*/ 59347 h 2902561"/>
              <a:gd name="connsiteX0" fmla="*/ 0 w 3339166"/>
              <a:gd name="connsiteY0" fmla="*/ 59347 h 2830440"/>
              <a:gd name="connsiteX1" fmla="*/ 984820 w 3339166"/>
              <a:gd name="connsiteY1" fmla="*/ 625878 h 2830440"/>
              <a:gd name="connsiteX2" fmla="*/ 1742058 w 3339166"/>
              <a:gd name="connsiteY2" fmla="*/ 2297517 h 2830440"/>
              <a:gd name="connsiteX3" fmla="*/ 3284224 w 3339166"/>
              <a:gd name="connsiteY3" fmla="*/ 2803913 h 2830440"/>
              <a:gd name="connsiteX4" fmla="*/ 3084976 w 3339166"/>
              <a:gd name="connsiteY4" fmla="*/ 2816836 h 2830440"/>
              <a:gd name="connsiteX5" fmla="*/ 2199150 w 3339166"/>
              <a:gd name="connsiteY5" fmla="*/ 2724089 h 2830440"/>
              <a:gd name="connsiteX6" fmla="*/ 28575 w 3339166"/>
              <a:gd name="connsiteY6" fmla="*/ 2566927 h 2830440"/>
              <a:gd name="connsiteX7" fmla="*/ 0 w 3339166"/>
              <a:gd name="connsiteY7" fmla="*/ 59347 h 2830440"/>
              <a:gd name="connsiteX0" fmla="*/ 0 w 3086111"/>
              <a:gd name="connsiteY0" fmla="*/ 59347 h 2816836"/>
              <a:gd name="connsiteX1" fmla="*/ 984820 w 3086111"/>
              <a:gd name="connsiteY1" fmla="*/ 625878 h 2816836"/>
              <a:gd name="connsiteX2" fmla="*/ 1742058 w 3086111"/>
              <a:gd name="connsiteY2" fmla="*/ 2297517 h 2816836"/>
              <a:gd name="connsiteX3" fmla="*/ 2884174 w 3086111"/>
              <a:gd name="connsiteY3" fmla="*/ 2689613 h 2816836"/>
              <a:gd name="connsiteX4" fmla="*/ 3084976 w 3086111"/>
              <a:gd name="connsiteY4" fmla="*/ 2816836 h 2816836"/>
              <a:gd name="connsiteX5" fmla="*/ 2199150 w 3086111"/>
              <a:gd name="connsiteY5" fmla="*/ 2724089 h 2816836"/>
              <a:gd name="connsiteX6" fmla="*/ 28575 w 3086111"/>
              <a:gd name="connsiteY6" fmla="*/ 2566927 h 2816836"/>
              <a:gd name="connsiteX7" fmla="*/ 0 w 3086111"/>
              <a:gd name="connsiteY7" fmla="*/ 59347 h 281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111" h="2816836">
                <a:moveTo>
                  <a:pt x="0" y="59347"/>
                </a:moveTo>
                <a:cubicBezTo>
                  <a:pt x="235574" y="-159386"/>
                  <a:pt x="834989" y="271071"/>
                  <a:pt x="984820" y="625878"/>
                </a:cubicBezTo>
                <a:cubicBezTo>
                  <a:pt x="1279925" y="972713"/>
                  <a:pt x="1325339" y="1595048"/>
                  <a:pt x="1742058" y="2297517"/>
                </a:cubicBezTo>
                <a:cubicBezTo>
                  <a:pt x="1887314" y="2428486"/>
                  <a:pt x="2686548" y="2610204"/>
                  <a:pt x="2884174" y="2689613"/>
                </a:cubicBezTo>
                <a:cubicBezTo>
                  <a:pt x="3081800" y="2769022"/>
                  <a:pt x="3082613" y="2752884"/>
                  <a:pt x="3084976" y="2816836"/>
                </a:cubicBezTo>
                <a:cubicBezTo>
                  <a:pt x="3123074" y="2719246"/>
                  <a:pt x="2189625" y="2578792"/>
                  <a:pt x="2199150" y="2724089"/>
                </a:cubicBezTo>
                <a:lnTo>
                  <a:pt x="28575" y="2566927"/>
                </a:lnTo>
                <a:lnTo>
                  <a:pt x="0" y="59347"/>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endParaRPr kumimoji="1" lang="ja-JP" altLang="en-US"/>
          </a:p>
        </p:txBody>
      </p:sp>
      <p:sp>
        <p:nvSpPr>
          <p:cNvPr id="37" name="正方形/長方形 36"/>
          <p:cNvSpPr/>
          <p:nvPr/>
        </p:nvSpPr>
        <p:spPr>
          <a:xfrm>
            <a:off x="109662" y="4573155"/>
            <a:ext cx="2976333" cy="1617198"/>
          </a:xfrm>
          <a:custGeom>
            <a:avLst/>
            <a:gdLst>
              <a:gd name="connsiteX0" fmla="*/ 0 w 1677600"/>
              <a:gd name="connsiteY0" fmla="*/ 0 h 1634013"/>
              <a:gd name="connsiteX1" fmla="*/ 1677600 w 1677600"/>
              <a:gd name="connsiteY1" fmla="*/ 0 h 1634013"/>
              <a:gd name="connsiteX2" fmla="*/ 1677600 w 1677600"/>
              <a:gd name="connsiteY2" fmla="*/ 1634013 h 1634013"/>
              <a:gd name="connsiteX3" fmla="*/ 0 w 1677600"/>
              <a:gd name="connsiteY3" fmla="*/ 1634013 h 1634013"/>
              <a:gd name="connsiteX4" fmla="*/ 0 w 1677600"/>
              <a:gd name="connsiteY4" fmla="*/ 0 h 1634013"/>
              <a:gd name="connsiteX0" fmla="*/ 0 w 3192075"/>
              <a:gd name="connsiteY0" fmla="*/ 0 h 1657350"/>
              <a:gd name="connsiteX1" fmla="*/ 3192075 w 3192075"/>
              <a:gd name="connsiteY1" fmla="*/ 1657350 h 1657350"/>
              <a:gd name="connsiteX2" fmla="*/ 1677600 w 3192075"/>
              <a:gd name="connsiteY2" fmla="*/ 1634013 h 1657350"/>
              <a:gd name="connsiteX3" fmla="*/ 0 w 3192075"/>
              <a:gd name="connsiteY3" fmla="*/ 1634013 h 1657350"/>
              <a:gd name="connsiteX4" fmla="*/ 0 w 3192075"/>
              <a:gd name="connsiteY4" fmla="*/ 0 h 1657350"/>
              <a:gd name="connsiteX0" fmla="*/ 0 w 3192075"/>
              <a:gd name="connsiteY0" fmla="*/ 0 h 1657350"/>
              <a:gd name="connsiteX1" fmla="*/ 3192075 w 3192075"/>
              <a:gd name="connsiteY1" fmla="*/ 1657350 h 1657350"/>
              <a:gd name="connsiteX2" fmla="*/ 1677600 w 3192075"/>
              <a:gd name="connsiteY2" fmla="*/ 1634013 h 1657350"/>
              <a:gd name="connsiteX3" fmla="*/ 0 w 3192075"/>
              <a:gd name="connsiteY3" fmla="*/ 1634013 h 1657350"/>
              <a:gd name="connsiteX4" fmla="*/ 0 w 3192075"/>
              <a:gd name="connsiteY4" fmla="*/ 0 h 1657350"/>
              <a:gd name="connsiteX0" fmla="*/ 0 w 3192075"/>
              <a:gd name="connsiteY0" fmla="*/ 22217 h 1679567"/>
              <a:gd name="connsiteX1" fmla="*/ 2138625 w 3192075"/>
              <a:gd name="connsiteY1" fmla="*/ 1387803 h 1679567"/>
              <a:gd name="connsiteX2" fmla="*/ 3192075 w 3192075"/>
              <a:gd name="connsiteY2" fmla="*/ 1679567 h 1679567"/>
              <a:gd name="connsiteX3" fmla="*/ 1677600 w 3192075"/>
              <a:gd name="connsiteY3" fmla="*/ 1656230 h 1679567"/>
              <a:gd name="connsiteX4" fmla="*/ 0 w 3192075"/>
              <a:gd name="connsiteY4" fmla="*/ 1656230 h 1679567"/>
              <a:gd name="connsiteX5" fmla="*/ 0 w 3192075"/>
              <a:gd name="connsiteY5" fmla="*/ 22217 h 1679567"/>
              <a:gd name="connsiteX0" fmla="*/ 0 w 3192075"/>
              <a:gd name="connsiteY0" fmla="*/ 22663 h 1680013"/>
              <a:gd name="connsiteX1" fmla="*/ 1452825 w 3192075"/>
              <a:gd name="connsiteY1" fmla="*/ 1359674 h 1680013"/>
              <a:gd name="connsiteX2" fmla="*/ 3192075 w 3192075"/>
              <a:gd name="connsiteY2" fmla="*/ 1680013 h 1680013"/>
              <a:gd name="connsiteX3" fmla="*/ 1677600 w 3192075"/>
              <a:gd name="connsiteY3" fmla="*/ 1656676 h 1680013"/>
              <a:gd name="connsiteX4" fmla="*/ 0 w 3192075"/>
              <a:gd name="connsiteY4" fmla="*/ 1656676 h 1680013"/>
              <a:gd name="connsiteX5" fmla="*/ 0 w 3192075"/>
              <a:gd name="connsiteY5" fmla="*/ 22663 h 1680013"/>
              <a:gd name="connsiteX0" fmla="*/ 0 w 3192075"/>
              <a:gd name="connsiteY0" fmla="*/ 23862 h 1681212"/>
              <a:gd name="connsiteX1" fmla="*/ 1409963 w 3192075"/>
              <a:gd name="connsiteY1" fmla="*/ 1289436 h 1681212"/>
              <a:gd name="connsiteX2" fmla="*/ 3192075 w 3192075"/>
              <a:gd name="connsiteY2" fmla="*/ 1681212 h 1681212"/>
              <a:gd name="connsiteX3" fmla="*/ 1677600 w 3192075"/>
              <a:gd name="connsiteY3" fmla="*/ 1657875 h 1681212"/>
              <a:gd name="connsiteX4" fmla="*/ 0 w 3192075"/>
              <a:gd name="connsiteY4" fmla="*/ 1657875 h 1681212"/>
              <a:gd name="connsiteX5" fmla="*/ 0 w 3192075"/>
              <a:gd name="connsiteY5" fmla="*/ 23862 h 1681212"/>
              <a:gd name="connsiteX0" fmla="*/ 0 w 3192075"/>
              <a:gd name="connsiteY0" fmla="*/ 23862 h 1681212"/>
              <a:gd name="connsiteX1" fmla="*/ 1409963 w 3192075"/>
              <a:gd name="connsiteY1" fmla="*/ 1289436 h 1681212"/>
              <a:gd name="connsiteX2" fmla="*/ 3192075 w 3192075"/>
              <a:gd name="connsiteY2" fmla="*/ 1681212 h 1681212"/>
              <a:gd name="connsiteX3" fmla="*/ 1677600 w 3192075"/>
              <a:gd name="connsiteY3" fmla="*/ 1657875 h 1681212"/>
              <a:gd name="connsiteX4" fmla="*/ 0 w 3192075"/>
              <a:gd name="connsiteY4" fmla="*/ 1657875 h 1681212"/>
              <a:gd name="connsiteX5" fmla="*/ 0 w 3192075"/>
              <a:gd name="connsiteY5" fmla="*/ 23862 h 1681212"/>
              <a:gd name="connsiteX0" fmla="*/ 0 w 3223585"/>
              <a:gd name="connsiteY0" fmla="*/ 23862 h 1681212"/>
              <a:gd name="connsiteX1" fmla="*/ 1409963 w 3223585"/>
              <a:gd name="connsiteY1" fmla="*/ 1289436 h 1681212"/>
              <a:gd name="connsiteX2" fmla="*/ 2595825 w 3223585"/>
              <a:gd name="connsiteY2" fmla="*/ 1618049 h 1681212"/>
              <a:gd name="connsiteX3" fmla="*/ 3192075 w 3223585"/>
              <a:gd name="connsiteY3" fmla="*/ 1681212 h 1681212"/>
              <a:gd name="connsiteX4" fmla="*/ 1677600 w 3223585"/>
              <a:gd name="connsiteY4" fmla="*/ 1657875 h 1681212"/>
              <a:gd name="connsiteX5" fmla="*/ 0 w 3223585"/>
              <a:gd name="connsiteY5" fmla="*/ 1657875 h 1681212"/>
              <a:gd name="connsiteX6" fmla="*/ 0 w 3223585"/>
              <a:gd name="connsiteY6" fmla="*/ 23862 h 1681212"/>
              <a:gd name="connsiteX0" fmla="*/ 0 w 3224361"/>
              <a:gd name="connsiteY0" fmla="*/ 23862 h 1681212"/>
              <a:gd name="connsiteX1" fmla="*/ 1409963 w 3224361"/>
              <a:gd name="connsiteY1" fmla="*/ 1289436 h 1681212"/>
              <a:gd name="connsiteX2" fmla="*/ 2610113 w 3224361"/>
              <a:gd name="connsiteY2" fmla="*/ 1560899 h 1681212"/>
              <a:gd name="connsiteX3" fmla="*/ 3192075 w 3224361"/>
              <a:gd name="connsiteY3" fmla="*/ 1681212 h 1681212"/>
              <a:gd name="connsiteX4" fmla="*/ 1677600 w 3224361"/>
              <a:gd name="connsiteY4" fmla="*/ 1657875 h 1681212"/>
              <a:gd name="connsiteX5" fmla="*/ 0 w 3224361"/>
              <a:gd name="connsiteY5" fmla="*/ 1657875 h 1681212"/>
              <a:gd name="connsiteX6" fmla="*/ 0 w 3224361"/>
              <a:gd name="connsiteY6" fmla="*/ 23862 h 168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4361" h="1681212">
                <a:moveTo>
                  <a:pt x="0" y="23862"/>
                </a:moveTo>
                <a:cubicBezTo>
                  <a:pt x="225469" y="-182801"/>
                  <a:pt x="877951" y="1013211"/>
                  <a:pt x="1409963" y="1289436"/>
                </a:cubicBezTo>
                <a:cubicBezTo>
                  <a:pt x="1844982" y="1543228"/>
                  <a:pt x="2313094" y="1495603"/>
                  <a:pt x="2610113" y="1560899"/>
                </a:cubicBezTo>
                <a:cubicBezTo>
                  <a:pt x="2907132" y="1626195"/>
                  <a:pt x="3347494" y="1662668"/>
                  <a:pt x="3192075" y="1681212"/>
                </a:cubicBezTo>
                <a:lnTo>
                  <a:pt x="1677600" y="1657875"/>
                </a:lnTo>
                <a:lnTo>
                  <a:pt x="0" y="1657875"/>
                </a:lnTo>
                <a:lnTo>
                  <a:pt x="0" y="23862"/>
                </a:lnTo>
                <a:close/>
              </a:path>
            </a:pathLst>
          </a:custGeom>
          <a:pattFill prst="wdUpDiag">
            <a:fgClr>
              <a:schemeClr val="bg1"/>
            </a:fgClr>
            <a:bgClr>
              <a:srgbClr val="002060"/>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endParaRPr kumimoji="1" lang="ja-JP" altLang="en-US"/>
          </a:p>
        </p:txBody>
      </p:sp>
      <p:sp>
        <p:nvSpPr>
          <p:cNvPr id="38" name="フローチャート : 代替処理 37"/>
          <p:cNvSpPr/>
          <p:nvPr/>
        </p:nvSpPr>
        <p:spPr>
          <a:xfrm>
            <a:off x="760768" y="2603133"/>
            <a:ext cx="2641597" cy="615493"/>
          </a:xfrm>
          <a:prstGeom prst="flowChartAlternateProcess">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r>
              <a:rPr lang="ja-JP" altLang="en-US" sz="1300" b="1" dirty="0">
                <a:solidFill>
                  <a:schemeClr val="tx1"/>
                </a:solidFill>
                <a:latin typeface="HG丸ｺﾞｼｯｸM-PRO" panose="020F0600000000000000" pitchFamily="50" charset="-128"/>
                <a:ea typeface="HG丸ｺﾞｼｯｸM-PRO" panose="020F0600000000000000" pitchFamily="50" charset="-128"/>
              </a:rPr>
              <a:t>専門基礎科目・専門科目</a:t>
            </a:r>
          </a:p>
        </p:txBody>
      </p:sp>
      <p:sp>
        <p:nvSpPr>
          <p:cNvPr id="11" name="テキスト ボックス 10"/>
          <p:cNvSpPr txBox="1"/>
          <p:nvPr/>
        </p:nvSpPr>
        <p:spPr>
          <a:xfrm>
            <a:off x="4614856" y="6596391"/>
            <a:ext cx="4143177" cy="240597"/>
          </a:xfrm>
          <a:prstGeom prst="rect">
            <a:avLst/>
          </a:prstGeom>
          <a:noFill/>
        </p:spPr>
        <p:txBody>
          <a:bodyPr wrap="square" lIns="85870" tIns="42935" rIns="85870" bIns="42935" rtlCol="0">
            <a:spAutoFit/>
          </a:bodyPr>
          <a:lstStyle/>
          <a:p>
            <a:r>
              <a:rPr lang="en-US" altLang="ja-JP" sz="1000" dirty="0"/>
              <a:t>※</a:t>
            </a:r>
            <a:r>
              <a:rPr lang="ja-JP" altLang="en-US" sz="1000" dirty="0"/>
              <a:t>医学、獣医、看護等については、実習時間があるため、上記の対象外</a:t>
            </a:r>
          </a:p>
        </p:txBody>
      </p:sp>
      <p:sp>
        <p:nvSpPr>
          <p:cNvPr id="12" name="上下矢印 11"/>
          <p:cNvSpPr/>
          <p:nvPr/>
        </p:nvSpPr>
        <p:spPr>
          <a:xfrm>
            <a:off x="384458" y="2836460"/>
            <a:ext cx="202340" cy="7181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endParaRPr kumimoji="1" lang="ja-JP" altLang="en-US"/>
          </a:p>
        </p:txBody>
      </p:sp>
      <p:sp>
        <p:nvSpPr>
          <p:cNvPr id="13" name="左右矢印 12"/>
          <p:cNvSpPr/>
          <p:nvPr/>
        </p:nvSpPr>
        <p:spPr>
          <a:xfrm>
            <a:off x="1705322" y="5448034"/>
            <a:ext cx="1217678" cy="1903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endParaRPr kumimoji="1" lang="ja-JP" altLang="en-US"/>
          </a:p>
        </p:txBody>
      </p:sp>
      <p:grpSp>
        <p:nvGrpSpPr>
          <p:cNvPr id="8" name="グループ化 7"/>
          <p:cNvGrpSpPr/>
          <p:nvPr/>
        </p:nvGrpSpPr>
        <p:grpSpPr>
          <a:xfrm>
            <a:off x="4865744" y="4064649"/>
            <a:ext cx="3725079" cy="2103254"/>
            <a:chOff x="5905838" y="2361013"/>
            <a:chExt cx="3968223" cy="1024804"/>
          </a:xfrm>
          <a:solidFill>
            <a:schemeClr val="accent1"/>
          </a:solidFill>
        </p:grpSpPr>
        <p:sp>
          <p:nvSpPr>
            <p:cNvPr id="69" name="フローチャート : 代替処理 68"/>
            <p:cNvSpPr/>
            <p:nvPr/>
          </p:nvSpPr>
          <p:spPr>
            <a:xfrm>
              <a:off x="7975475" y="2361013"/>
              <a:ext cx="1544778" cy="162199"/>
            </a:xfrm>
            <a:prstGeom prst="flowChartAlternateProcess">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tx1"/>
                  </a:solidFill>
                  <a:latin typeface="HG丸ｺﾞｼｯｸM-PRO" panose="020F0600000000000000" pitchFamily="50" charset="-128"/>
                  <a:ea typeface="HG丸ｺﾞｼｯｸM-PRO" panose="020F0600000000000000" pitchFamily="50" charset="-128"/>
                </a:rPr>
                <a:t>専 門 科 目</a:t>
              </a:r>
            </a:p>
          </p:txBody>
        </p:sp>
        <p:sp>
          <p:nvSpPr>
            <p:cNvPr id="68" name="正方形/長方形 67"/>
            <p:cNvSpPr/>
            <p:nvPr/>
          </p:nvSpPr>
          <p:spPr>
            <a:xfrm>
              <a:off x="5905838" y="2362617"/>
              <a:ext cx="3968223" cy="1023200"/>
            </a:xfrm>
            <a:custGeom>
              <a:avLst/>
              <a:gdLst>
                <a:gd name="connsiteX0" fmla="*/ 0 w 3924000"/>
                <a:gd name="connsiteY0" fmla="*/ 0 h 1195803"/>
                <a:gd name="connsiteX1" fmla="*/ 3924000 w 3924000"/>
                <a:gd name="connsiteY1" fmla="*/ 0 h 1195803"/>
                <a:gd name="connsiteX2" fmla="*/ 3924000 w 3924000"/>
                <a:gd name="connsiteY2" fmla="*/ 1195803 h 1195803"/>
                <a:gd name="connsiteX3" fmla="*/ 0 w 3924000"/>
                <a:gd name="connsiteY3" fmla="*/ 1195803 h 1195803"/>
                <a:gd name="connsiteX4" fmla="*/ 0 w 3924000"/>
                <a:gd name="connsiteY4" fmla="*/ 0 h 1195803"/>
                <a:gd name="connsiteX0" fmla="*/ 0 w 3924000"/>
                <a:gd name="connsiteY0" fmla="*/ 0 h 1195803"/>
                <a:gd name="connsiteX1" fmla="*/ 3924000 w 3924000"/>
                <a:gd name="connsiteY1" fmla="*/ 447675 h 1195803"/>
                <a:gd name="connsiteX2" fmla="*/ 3924000 w 3924000"/>
                <a:gd name="connsiteY2" fmla="*/ 1195803 h 1195803"/>
                <a:gd name="connsiteX3" fmla="*/ 0 w 3924000"/>
                <a:gd name="connsiteY3" fmla="*/ 1195803 h 1195803"/>
                <a:gd name="connsiteX4" fmla="*/ 0 w 3924000"/>
                <a:gd name="connsiteY4" fmla="*/ 0 h 1195803"/>
                <a:gd name="connsiteX0" fmla="*/ 9525 w 3924000"/>
                <a:gd name="connsiteY0" fmla="*/ 0 h 1472028"/>
                <a:gd name="connsiteX1" fmla="*/ 3924000 w 3924000"/>
                <a:gd name="connsiteY1" fmla="*/ 723900 h 1472028"/>
                <a:gd name="connsiteX2" fmla="*/ 3924000 w 3924000"/>
                <a:gd name="connsiteY2" fmla="*/ 1472028 h 1472028"/>
                <a:gd name="connsiteX3" fmla="*/ 0 w 3924000"/>
                <a:gd name="connsiteY3" fmla="*/ 1472028 h 1472028"/>
                <a:gd name="connsiteX4" fmla="*/ 9525 w 3924000"/>
                <a:gd name="connsiteY4" fmla="*/ 0 h 1472028"/>
                <a:gd name="connsiteX0" fmla="*/ 9525 w 3924000"/>
                <a:gd name="connsiteY0" fmla="*/ 0 h 1472028"/>
                <a:gd name="connsiteX1" fmla="*/ 3924000 w 3924000"/>
                <a:gd name="connsiteY1" fmla="*/ 723900 h 1472028"/>
                <a:gd name="connsiteX2" fmla="*/ 3924000 w 3924000"/>
                <a:gd name="connsiteY2" fmla="*/ 1472028 h 1472028"/>
                <a:gd name="connsiteX3" fmla="*/ 0 w 3924000"/>
                <a:gd name="connsiteY3" fmla="*/ 1472028 h 1472028"/>
                <a:gd name="connsiteX4" fmla="*/ 9525 w 3924000"/>
                <a:gd name="connsiteY4" fmla="*/ 0 h 1472028"/>
                <a:gd name="connsiteX0" fmla="*/ 9525 w 3924000"/>
                <a:gd name="connsiteY0" fmla="*/ 46467 h 1518495"/>
                <a:gd name="connsiteX1" fmla="*/ 2038905 w 3924000"/>
                <a:gd name="connsiteY1" fmla="*/ 404252 h 1518495"/>
                <a:gd name="connsiteX2" fmla="*/ 3924000 w 3924000"/>
                <a:gd name="connsiteY2" fmla="*/ 770367 h 1518495"/>
                <a:gd name="connsiteX3" fmla="*/ 3924000 w 3924000"/>
                <a:gd name="connsiteY3" fmla="*/ 1518495 h 1518495"/>
                <a:gd name="connsiteX4" fmla="*/ 0 w 3924000"/>
                <a:gd name="connsiteY4" fmla="*/ 1518495 h 1518495"/>
                <a:gd name="connsiteX5" fmla="*/ 9525 w 3924000"/>
                <a:gd name="connsiteY5" fmla="*/ 46467 h 1518495"/>
                <a:gd name="connsiteX0" fmla="*/ 9525 w 3924000"/>
                <a:gd name="connsiteY0" fmla="*/ 54675 h 1526703"/>
                <a:gd name="connsiteX1" fmla="*/ 1972230 w 3924000"/>
                <a:gd name="connsiteY1" fmla="*/ 326735 h 1526703"/>
                <a:gd name="connsiteX2" fmla="*/ 3924000 w 3924000"/>
                <a:gd name="connsiteY2" fmla="*/ 778575 h 1526703"/>
                <a:gd name="connsiteX3" fmla="*/ 3924000 w 3924000"/>
                <a:gd name="connsiteY3" fmla="*/ 1526703 h 1526703"/>
                <a:gd name="connsiteX4" fmla="*/ 0 w 3924000"/>
                <a:gd name="connsiteY4" fmla="*/ 1526703 h 1526703"/>
                <a:gd name="connsiteX5" fmla="*/ 9525 w 3924000"/>
                <a:gd name="connsiteY5" fmla="*/ 54675 h 1526703"/>
                <a:gd name="connsiteX0" fmla="*/ 9525 w 3924000"/>
                <a:gd name="connsiteY0" fmla="*/ 64711 h 1460539"/>
                <a:gd name="connsiteX1" fmla="*/ 1972230 w 3924000"/>
                <a:gd name="connsiteY1" fmla="*/ 260571 h 1460539"/>
                <a:gd name="connsiteX2" fmla="*/ 3924000 w 3924000"/>
                <a:gd name="connsiteY2" fmla="*/ 712411 h 1460539"/>
                <a:gd name="connsiteX3" fmla="*/ 3924000 w 3924000"/>
                <a:gd name="connsiteY3" fmla="*/ 1460539 h 1460539"/>
                <a:gd name="connsiteX4" fmla="*/ 0 w 3924000"/>
                <a:gd name="connsiteY4" fmla="*/ 1460539 h 1460539"/>
                <a:gd name="connsiteX5" fmla="*/ 9525 w 3924000"/>
                <a:gd name="connsiteY5" fmla="*/ 64711 h 1460539"/>
                <a:gd name="connsiteX0" fmla="*/ 9525 w 3924000"/>
                <a:gd name="connsiteY0" fmla="*/ 3553 h 1399381"/>
                <a:gd name="connsiteX1" fmla="*/ 1972230 w 3924000"/>
                <a:gd name="connsiteY1" fmla="*/ 199413 h 1399381"/>
                <a:gd name="connsiteX2" fmla="*/ 3924000 w 3924000"/>
                <a:gd name="connsiteY2" fmla="*/ 651253 h 1399381"/>
                <a:gd name="connsiteX3" fmla="*/ 3924000 w 3924000"/>
                <a:gd name="connsiteY3" fmla="*/ 1399381 h 1399381"/>
                <a:gd name="connsiteX4" fmla="*/ 0 w 3924000"/>
                <a:gd name="connsiteY4" fmla="*/ 1399381 h 1399381"/>
                <a:gd name="connsiteX5" fmla="*/ 9525 w 3924000"/>
                <a:gd name="connsiteY5" fmla="*/ 3553 h 1399381"/>
                <a:gd name="connsiteX0" fmla="*/ 9525 w 3924000"/>
                <a:gd name="connsiteY0" fmla="*/ 2088 h 1483641"/>
                <a:gd name="connsiteX1" fmla="*/ 1972230 w 3924000"/>
                <a:gd name="connsiteY1" fmla="*/ 283673 h 1483641"/>
                <a:gd name="connsiteX2" fmla="*/ 3924000 w 3924000"/>
                <a:gd name="connsiteY2" fmla="*/ 735513 h 1483641"/>
                <a:gd name="connsiteX3" fmla="*/ 3924000 w 3924000"/>
                <a:gd name="connsiteY3" fmla="*/ 1483641 h 1483641"/>
                <a:gd name="connsiteX4" fmla="*/ 0 w 3924000"/>
                <a:gd name="connsiteY4" fmla="*/ 1483641 h 1483641"/>
                <a:gd name="connsiteX5" fmla="*/ 9525 w 3924000"/>
                <a:gd name="connsiteY5" fmla="*/ 2088 h 1483641"/>
                <a:gd name="connsiteX0" fmla="*/ 9525 w 3924000"/>
                <a:gd name="connsiteY0" fmla="*/ 0 h 1481553"/>
                <a:gd name="connsiteX1" fmla="*/ 1972230 w 3924000"/>
                <a:gd name="connsiteY1" fmla="*/ 281585 h 1481553"/>
                <a:gd name="connsiteX2" fmla="*/ 3924000 w 3924000"/>
                <a:gd name="connsiteY2" fmla="*/ 733425 h 1481553"/>
                <a:gd name="connsiteX3" fmla="*/ 3924000 w 3924000"/>
                <a:gd name="connsiteY3" fmla="*/ 1481553 h 1481553"/>
                <a:gd name="connsiteX4" fmla="*/ 0 w 3924000"/>
                <a:gd name="connsiteY4" fmla="*/ 1481553 h 1481553"/>
                <a:gd name="connsiteX5" fmla="*/ 9525 w 3924000"/>
                <a:gd name="connsiteY5" fmla="*/ 0 h 1481553"/>
                <a:gd name="connsiteX0" fmla="*/ 479 w 3931877"/>
                <a:gd name="connsiteY0" fmla="*/ 0 h 1484920"/>
                <a:gd name="connsiteX1" fmla="*/ 1980107 w 3931877"/>
                <a:gd name="connsiteY1" fmla="*/ 284952 h 1484920"/>
                <a:gd name="connsiteX2" fmla="*/ 3931877 w 3931877"/>
                <a:gd name="connsiteY2" fmla="*/ 736792 h 1484920"/>
                <a:gd name="connsiteX3" fmla="*/ 3931877 w 3931877"/>
                <a:gd name="connsiteY3" fmla="*/ 1484920 h 1484920"/>
                <a:gd name="connsiteX4" fmla="*/ 7877 w 3931877"/>
                <a:gd name="connsiteY4" fmla="*/ 1484920 h 1484920"/>
                <a:gd name="connsiteX5" fmla="*/ 479 w 3931877"/>
                <a:gd name="connsiteY5" fmla="*/ 0 h 148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877" h="1484920">
                  <a:moveTo>
                    <a:pt x="479" y="0"/>
                  </a:moveTo>
                  <a:cubicBezTo>
                    <a:pt x="768921" y="71468"/>
                    <a:pt x="1324874" y="162153"/>
                    <a:pt x="1980107" y="284952"/>
                  </a:cubicBezTo>
                  <a:cubicBezTo>
                    <a:pt x="2635340" y="407751"/>
                    <a:pt x="3617695" y="551085"/>
                    <a:pt x="3931877" y="736792"/>
                  </a:cubicBezTo>
                  <a:lnTo>
                    <a:pt x="3931877" y="1484920"/>
                  </a:lnTo>
                  <a:lnTo>
                    <a:pt x="7877" y="1484920"/>
                  </a:lnTo>
                  <a:cubicBezTo>
                    <a:pt x="11052" y="991069"/>
                    <a:pt x="-2696" y="493851"/>
                    <a:pt x="479"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648499" y="3062362"/>
            <a:ext cx="1661723" cy="804814"/>
            <a:chOff x="401724" y="2656258"/>
            <a:chExt cx="1800200" cy="804814"/>
          </a:xfrm>
        </p:grpSpPr>
        <p:sp>
          <p:nvSpPr>
            <p:cNvPr id="18" name="星 16 17"/>
            <p:cNvSpPr/>
            <p:nvPr/>
          </p:nvSpPr>
          <p:spPr>
            <a:xfrm>
              <a:off x="401724" y="2656258"/>
              <a:ext cx="1800200" cy="804814"/>
            </a:xfrm>
            <a:prstGeom prst="star16">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chemeClr val="tx1"/>
                </a:solidFill>
              </a:endParaRPr>
            </a:p>
          </p:txBody>
        </p:sp>
        <p:sp>
          <p:nvSpPr>
            <p:cNvPr id="54" name="テキスト ボックス 53"/>
            <p:cNvSpPr txBox="1"/>
            <p:nvPr/>
          </p:nvSpPr>
          <p:spPr>
            <a:xfrm>
              <a:off x="684921" y="2827832"/>
              <a:ext cx="1296144" cy="399678"/>
            </a:xfrm>
            <a:prstGeom prst="rect">
              <a:avLst/>
            </a:prstGeom>
            <a:noFill/>
          </p:spPr>
          <p:txBody>
            <a:bodyPr wrap="square" rtlCol="0">
              <a:spAutoFit/>
            </a:bodyPr>
            <a:lstStyle/>
            <a:p>
              <a:pPr lvl="0" algn="ctr"/>
              <a:r>
                <a:rPr lang="ja-JP" altLang="en-US" sz="1000" dirty="0">
                  <a:solidFill>
                    <a:prstClr val="black"/>
                  </a:solidFill>
                </a:rPr>
                <a:t>専門教育が</a:t>
              </a:r>
              <a:endParaRPr lang="en-US" altLang="ja-JP" sz="1000" dirty="0">
                <a:solidFill>
                  <a:prstClr val="black"/>
                </a:solidFill>
              </a:endParaRPr>
            </a:p>
            <a:p>
              <a:pPr lvl="0" algn="ctr"/>
              <a:r>
                <a:rPr lang="ja-JP" altLang="en-US" sz="1000" dirty="0">
                  <a:solidFill>
                    <a:prstClr val="black"/>
                  </a:solidFill>
                </a:rPr>
                <a:t>共通教育を制約</a:t>
              </a:r>
            </a:p>
          </p:txBody>
        </p:sp>
      </p:grpSp>
      <p:grpSp>
        <p:nvGrpSpPr>
          <p:cNvPr id="20" name="グループ化 19"/>
          <p:cNvGrpSpPr/>
          <p:nvPr/>
        </p:nvGrpSpPr>
        <p:grpSpPr>
          <a:xfrm>
            <a:off x="1750702" y="4034758"/>
            <a:ext cx="1295261" cy="1079101"/>
            <a:chOff x="1831003" y="4260887"/>
            <a:chExt cx="1537821" cy="996077"/>
          </a:xfrm>
        </p:grpSpPr>
        <p:sp>
          <p:nvSpPr>
            <p:cNvPr id="88" name="星 16 87"/>
            <p:cNvSpPr/>
            <p:nvPr/>
          </p:nvSpPr>
          <p:spPr>
            <a:xfrm>
              <a:off x="1831003" y="4260887"/>
              <a:ext cx="1537821" cy="996077"/>
            </a:xfrm>
            <a:prstGeom prst="star16">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dirty="0">
                <a:solidFill>
                  <a:schemeClr val="tx1"/>
                </a:solidFill>
              </a:endParaRPr>
            </a:p>
          </p:txBody>
        </p:sp>
        <p:sp>
          <p:nvSpPr>
            <p:cNvPr id="3" name="テキスト ボックス 2"/>
            <p:cNvSpPr txBox="1"/>
            <p:nvPr/>
          </p:nvSpPr>
          <p:spPr>
            <a:xfrm>
              <a:off x="2095856" y="4543799"/>
              <a:ext cx="1008112" cy="512399"/>
            </a:xfrm>
            <a:prstGeom prst="rect">
              <a:avLst/>
            </a:prstGeom>
            <a:noFill/>
          </p:spPr>
          <p:txBody>
            <a:bodyPr wrap="square" rtlCol="0">
              <a:spAutoFit/>
            </a:bodyPr>
            <a:lstStyle/>
            <a:p>
              <a:pPr lvl="0" algn="ctr"/>
              <a:r>
                <a:rPr lang="ja-JP" altLang="en-US" sz="1000" dirty="0">
                  <a:solidFill>
                    <a:prstClr val="black"/>
                  </a:solidFill>
                </a:rPr>
                <a:t>高年次での</a:t>
              </a:r>
              <a:endParaRPr lang="en-US" altLang="ja-JP" sz="1000" dirty="0">
                <a:solidFill>
                  <a:prstClr val="black"/>
                </a:solidFill>
              </a:endParaRPr>
            </a:p>
            <a:p>
              <a:pPr lvl="0" algn="ctr"/>
              <a:r>
                <a:rPr lang="ja-JP" altLang="en-US" sz="1000" dirty="0">
                  <a:solidFill>
                    <a:prstClr val="black"/>
                  </a:solidFill>
                </a:rPr>
                <a:t>共通教育が</a:t>
              </a:r>
              <a:endParaRPr lang="en-US" altLang="ja-JP" sz="1000" dirty="0">
                <a:solidFill>
                  <a:prstClr val="black"/>
                </a:solidFill>
              </a:endParaRPr>
            </a:p>
            <a:p>
              <a:pPr lvl="0" algn="ctr"/>
              <a:r>
                <a:rPr lang="ja-JP" altLang="en-US" sz="1000" dirty="0">
                  <a:solidFill>
                    <a:prstClr val="black"/>
                  </a:solidFill>
                </a:rPr>
                <a:t>不十分</a:t>
              </a:r>
            </a:p>
          </p:txBody>
        </p:sp>
      </p:grpSp>
      <p:sp>
        <p:nvSpPr>
          <p:cNvPr id="33" name="テキスト ボックス 32"/>
          <p:cNvSpPr txBox="1"/>
          <p:nvPr/>
        </p:nvSpPr>
        <p:spPr>
          <a:xfrm>
            <a:off x="84925" y="5007012"/>
            <a:ext cx="506842" cy="200055"/>
          </a:xfrm>
          <a:prstGeom prst="rect">
            <a:avLst/>
          </a:prstGeom>
          <a:solidFill>
            <a:schemeClr val="bg1">
              <a:lumMod val="75000"/>
            </a:schemeClr>
          </a:solidFill>
        </p:spPr>
        <p:txBody>
          <a:bodyPr wrap="none" lIns="85870" tIns="0" rIns="85870" bIns="0" rtlCol="0" anchor="ctr" anchorCtr="0">
            <a:spAutoFit/>
          </a:bodyPr>
          <a:lstStyle/>
          <a:p>
            <a:r>
              <a:rPr lang="ja-JP" altLang="en-US" sz="1300" dirty="0">
                <a:latin typeface="HGP創英角ｺﾞｼｯｸUB" panose="020B0900000000000000" pitchFamily="50" charset="-128"/>
                <a:ea typeface="HGP創英角ｺﾞｼｯｸUB" panose="020B0900000000000000" pitchFamily="50" charset="-128"/>
              </a:rPr>
              <a:t>理系</a:t>
            </a:r>
          </a:p>
        </p:txBody>
      </p:sp>
      <p:sp>
        <p:nvSpPr>
          <p:cNvPr id="35" name="テキスト ボックス 34"/>
          <p:cNvSpPr txBox="1"/>
          <p:nvPr/>
        </p:nvSpPr>
        <p:spPr>
          <a:xfrm>
            <a:off x="283072" y="4231093"/>
            <a:ext cx="506842" cy="200055"/>
          </a:xfrm>
          <a:prstGeom prst="rect">
            <a:avLst/>
          </a:prstGeom>
          <a:solidFill>
            <a:schemeClr val="tx1">
              <a:alpha val="1000"/>
            </a:schemeClr>
          </a:solidFill>
        </p:spPr>
        <p:txBody>
          <a:bodyPr wrap="none" lIns="85870" tIns="0" rIns="85870" bIns="0" rtlCol="0" anchor="ctr" anchorCtr="0">
            <a:spAutoFit/>
          </a:bodyPr>
          <a:lstStyle/>
          <a:p>
            <a:r>
              <a:rPr lang="ja-JP" altLang="en-US" sz="1300" dirty="0">
                <a:latin typeface="HGP創英角ｺﾞｼｯｸUB" panose="020B0900000000000000" pitchFamily="50" charset="-128"/>
                <a:ea typeface="HGP創英角ｺﾞｼｯｸUB" panose="020B0900000000000000" pitchFamily="50" charset="-128"/>
              </a:rPr>
              <a:t>文系</a:t>
            </a:r>
          </a:p>
        </p:txBody>
      </p:sp>
      <p:sp>
        <p:nvSpPr>
          <p:cNvPr id="40" name="フローチャート : 代替処理 39"/>
          <p:cNvSpPr/>
          <p:nvPr/>
        </p:nvSpPr>
        <p:spPr>
          <a:xfrm rot="60000">
            <a:off x="4936208" y="3153107"/>
            <a:ext cx="1924480" cy="384078"/>
          </a:xfrm>
          <a:prstGeom prst="flowChartAlternateProcess">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r>
              <a:rPr lang="ja-JP" altLang="en-US" sz="1300" b="1" dirty="0">
                <a:solidFill>
                  <a:schemeClr val="tx1"/>
                </a:solidFill>
                <a:latin typeface="HG丸ｺﾞｼｯｸM-PRO" panose="020F0600000000000000" pitchFamily="50" charset="-128"/>
                <a:ea typeface="HG丸ｺﾞｼｯｸM-PRO" panose="020F0600000000000000" pitchFamily="50" charset="-128"/>
              </a:rPr>
              <a:t>専門基礎科目（理系）</a:t>
            </a:r>
          </a:p>
        </p:txBody>
      </p:sp>
      <p:sp>
        <p:nvSpPr>
          <p:cNvPr id="74" name="フローチャート : 代替処理 73"/>
          <p:cNvSpPr/>
          <p:nvPr/>
        </p:nvSpPr>
        <p:spPr>
          <a:xfrm rot="60000">
            <a:off x="4945497" y="3725196"/>
            <a:ext cx="1924480" cy="384078"/>
          </a:xfrm>
          <a:prstGeom prst="flowChartAlternateProcess">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r>
              <a:rPr lang="ja-JP" altLang="en-US" sz="1300" b="1" dirty="0">
                <a:solidFill>
                  <a:schemeClr val="tx1"/>
                </a:solidFill>
                <a:latin typeface="HG丸ｺﾞｼｯｸM-PRO" panose="020F0600000000000000" pitchFamily="50" charset="-128"/>
                <a:ea typeface="HG丸ｺﾞｼｯｸM-PRO" panose="020F0600000000000000" pitchFamily="50" charset="-128"/>
              </a:rPr>
              <a:t>専門基礎科目（文系）</a:t>
            </a:r>
          </a:p>
        </p:txBody>
      </p:sp>
      <p:cxnSp>
        <p:nvCxnSpPr>
          <p:cNvPr id="23" name="直線コネクタ 22"/>
          <p:cNvCxnSpPr/>
          <p:nvPr/>
        </p:nvCxnSpPr>
        <p:spPr>
          <a:xfrm>
            <a:off x="5781848" y="2839432"/>
            <a:ext cx="9967" cy="332847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6833392" y="4470919"/>
            <a:ext cx="8701" cy="170814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7812360" y="4709579"/>
            <a:ext cx="0" cy="146185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フローチャート : 代替処理 77"/>
          <p:cNvSpPr/>
          <p:nvPr/>
        </p:nvSpPr>
        <p:spPr>
          <a:xfrm>
            <a:off x="4773152" y="4759423"/>
            <a:ext cx="3817671" cy="942222"/>
          </a:xfrm>
          <a:prstGeom prst="flowChartAlternateProcess">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・高年次まで基幹教育を実施</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・文系には自然科学系科目パッケージを必修化</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・理系には人文・社会科学系科目パッケージを必修化</a:t>
            </a:r>
          </a:p>
        </p:txBody>
      </p:sp>
      <p:sp>
        <p:nvSpPr>
          <p:cNvPr id="28" name="正方形/長方形 27"/>
          <p:cNvSpPr/>
          <p:nvPr/>
        </p:nvSpPr>
        <p:spPr>
          <a:xfrm>
            <a:off x="4856090" y="6233269"/>
            <a:ext cx="4080738" cy="346293"/>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r>
              <a:rPr lang="ja-JP" altLang="en-US" sz="1500" b="1" dirty="0">
                <a:solidFill>
                  <a:schemeClr val="tx1"/>
                </a:solidFill>
              </a:rPr>
              <a:t>副専攻・アクティブラーニングを必修化</a:t>
            </a:r>
          </a:p>
        </p:txBody>
      </p:sp>
      <p:sp>
        <p:nvSpPr>
          <p:cNvPr id="45" name="フローチャート : 代替処理 44"/>
          <p:cNvSpPr/>
          <p:nvPr/>
        </p:nvSpPr>
        <p:spPr>
          <a:xfrm>
            <a:off x="4852450" y="4404070"/>
            <a:ext cx="1395847" cy="384078"/>
          </a:xfrm>
          <a:prstGeom prst="flowChartAlternateProcess">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r>
              <a:rPr lang="ja-JP" altLang="en-US" sz="1300" b="1" dirty="0">
                <a:solidFill>
                  <a:schemeClr val="tx1"/>
                </a:solidFill>
                <a:latin typeface="HG丸ｺﾞｼｯｸM-PRO" panose="020F0600000000000000" pitchFamily="50" charset="-128"/>
                <a:ea typeface="HG丸ｺﾞｼｯｸM-PRO" panose="020F0600000000000000" pitchFamily="50" charset="-128"/>
              </a:rPr>
              <a:t>基幹教育科目</a:t>
            </a:r>
          </a:p>
        </p:txBody>
      </p:sp>
      <p:cxnSp>
        <p:nvCxnSpPr>
          <p:cNvPr id="83" name="直線コネクタ 82"/>
          <p:cNvCxnSpPr/>
          <p:nvPr/>
        </p:nvCxnSpPr>
        <p:spPr>
          <a:xfrm>
            <a:off x="872200" y="3904317"/>
            <a:ext cx="0" cy="130634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フローチャート : 代替処理 52"/>
          <p:cNvSpPr/>
          <p:nvPr/>
        </p:nvSpPr>
        <p:spPr>
          <a:xfrm>
            <a:off x="245362" y="5310620"/>
            <a:ext cx="1262769" cy="633011"/>
          </a:xfrm>
          <a:prstGeom prst="flowChartAlternateProcess">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r>
              <a:rPr lang="ja-JP" altLang="en-US" sz="1100" b="1" dirty="0">
                <a:solidFill>
                  <a:schemeClr val="tx1"/>
                </a:solidFill>
                <a:latin typeface="HG丸ｺﾞｼｯｸM-PRO" panose="020F0600000000000000" pitchFamily="50" charset="-128"/>
                <a:ea typeface="HG丸ｺﾞｼｯｸM-PRO" panose="020F0600000000000000" pitchFamily="50" charset="-128"/>
              </a:rPr>
              <a:t>共通教育科目</a:t>
            </a:r>
            <a:endParaRPr lang="en-US" altLang="ja-JP" sz="11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tx1"/>
                </a:solidFill>
                <a:latin typeface="HG丸ｺﾞｼｯｸM-PRO" panose="020F0600000000000000" pitchFamily="50" charset="-128"/>
                <a:ea typeface="HG丸ｺﾞｼｯｸM-PRO" panose="020F0600000000000000" pitchFamily="50" charset="-128"/>
              </a:rPr>
              <a:t>（教養科目、</a:t>
            </a:r>
            <a:endParaRPr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00" dirty="0">
                <a:solidFill>
                  <a:schemeClr val="tx1"/>
                </a:solidFill>
                <a:latin typeface="HG丸ｺﾞｼｯｸM-PRO" panose="020F0600000000000000" pitchFamily="50" charset="-128"/>
                <a:ea typeface="HG丸ｺﾞｼｯｸM-PRO" panose="020F0600000000000000" pitchFamily="50" charset="-128"/>
              </a:rPr>
              <a:t>　外国語科目等）</a:t>
            </a:r>
          </a:p>
        </p:txBody>
      </p:sp>
      <p:grpSp>
        <p:nvGrpSpPr>
          <p:cNvPr id="82" name="グループ化 81"/>
          <p:cNvGrpSpPr/>
          <p:nvPr/>
        </p:nvGrpSpPr>
        <p:grpSpPr>
          <a:xfrm>
            <a:off x="3161644" y="2765639"/>
            <a:ext cx="1693135" cy="2981685"/>
            <a:chOff x="3564000" y="1286034"/>
            <a:chExt cx="1951077" cy="4771931"/>
          </a:xfrm>
        </p:grpSpPr>
        <p:sp>
          <p:nvSpPr>
            <p:cNvPr id="60" name="右矢印 59"/>
            <p:cNvSpPr/>
            <p:nvPr/>
          </p:nvSpPr>
          <p:spPr>
            <a:xfrm>
              <a:off x="3564000" y="1286034"/>
              <a:ext cx="1836000" cy="4771931"/>
            </a:xfrm>
            <a:prstGeom prst="rightArrow">
              <a:avLst>
                <a:gd name="adj1" fmla="val 56977"/>
                <a:gd name="adj2" fmla="val 4338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500" b="1" dirty="0"/>
            </a:p>
            <a:p>
              <a:endParaRPr lang="en-US" altLang="ja-JP" sz="1500" b="1" dirty="0"/>
            </a:p>
            <a:p>
              <a:endParaRPr lang="en-US" altLang="ja-JP" sz="1500" b="1" dirty="0"/>
            </a:p>
          </p:txBody>
        </p:sp>
        <p:sp>
          <p:nvSpPr>
            <p:cNvPr id="61" name="正方形/長方形 60"/>
            <p:cNvSpPr/>
            <p:nvPr/>
          </p:nvSpPr>
          <p:spPr>
            <a:xfrm>
              <a:off x="3610864" y="2708364"/>
              <a:ext cx="1356776" cy="689421"/>
            </a:xfrm>
            <a:prstGeom prst="rect">
              <a:avLst/>
            </a:prstGeom>
            <a:solidFill>
              <a:srgbClr val="002060"/>
            </a:solidFill>
          </p:spPr>
          <p:txBody>
            <a:bodyPr wrap="square">
              <a:spAutoFit/>
            </a:bodyPr>
            <a:lstStyle/>
            <a:p>
              <a:r>
                <a:rPr lang="ja-JP" altLang="en-US" sz="1100" b="1" dirty="0">
                  <a:solidFill>
                    <a:schemeClr val="bg1"/>
                  </a:solidFill>
                  <a:latin typeface="HG丸ｺﾞｼｯｸM-PRO" panose="020F0600000000000000" pitchFamily="50" charset="-128"/>
                  <a:ea typeface="HG丸ｺﾞｼｯｸM-PRO" panose="020F0600000000000000" pitchFamily="50" charset="-128"/>
                </a:rPr>
                <a:t>社会が求める</a:t>
              </a:r>
              <a:endParaRPr lang="en-US" altLang="ja-JP" sz="11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1100" b="1" dirty="0">
                  <a:solidFill>
                    <a:schemeClr val="bg1"/>
                  </a:solidFill>
                  <a:latin typeface="HG丸ｺﾞｼｯｸM-PRO" panose="020F0600000000000000" pitchFamily="50" charset="-128"/>
                  <a:ea typeface="HG丸ｺﾞｼｯｸM-PRO" panose="020F0600000000000000" pitchFamily="50" charset="-128"/>
                </a:rPr>
                <a:t>人材の変化</a:t>
              </a:r>
              <a:endParaRPr lang="en-US" altLang="ja-JP" sz="11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2" name="正方形/長方形 61"/>
            <p:cNvSpPr/>
            <p:nvPr/>
          </p:nvSpPr>
          <p:spPr>
            <a:xfrm>
              <a:off x="3610864" y="4319251"/>
              <a:ext cx="1198118" cy="710722"/>
            </a:xfrm>
            <a:prstGeom prst="rect">
              <a:avLst/>
            </a:prstGeom>
            <a:solidFill>
              <a:srgbClr val="002060"/>
            </a:solidFill>
            <a:ln w="12700">
              <a:noFill/>
              <a:prstDash val="dash"/>
            </a:ln>
          </p:spPr>
          <p:txBody>
            <a:bodyPr wrap="square">
              <a:spAutoFit/>
            </a:bodyPr>
            <a:lstStyle/>
            <a:p>
              <a:r>
                <a:rPr lang="ja-JP" altLang="en-US" sz="1100" b="1" dirty="0">
                  <a:solidFill>
                    <a:schemeClr val="bg1"/>
                  </a:solidFill>
                  <a:latin typeface="HG丸ｺﾞｼｯｸM-PRO" panose="020F0600000000000000" pitchFamily="50" charset="-128"/>
                  <a:ea typeface="HG丸ｺﾞｼｯｸM-PRO" panose="020F0600000000000000" pitchFamily="50" charset="-128"/>
                </a:rPr>
                <a:t>専門重視から教養重視へ</a:t>
              </a:r>
              <a:endParaRPr lang="en-US" altLang="ja-JP" sz="11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51" name="正方形/長方形 50"/>
            <p:cNvSpPr/>
            <p:nvPr/>
          </p:nvSpPr>
          <p:spPr>
            <a:xfrm>
              <a:off x="3571082" y="3318003"/>
              <a:ext cx="1943995" cy="1080093"/>
            </a:xfrm>
            <a:prstGeom prst="rect">
              <a:avLst/>
            </a:prstGeom>
            <a:solidFill>
              <a:srgbClr val="002060">
                <a:alpha val="0"/>
              </a:srgbClr>
            </a:solidFill>
          </p:spPr>
          <p:txBody>
            <a:bodyPr wrap="square">
              <a:spAutoFit/>
            </a:bodyPr>
            <a:lstStyle/>
            <a:p>
              <a:r>
                <a:rPr lang="ja-JP" altLang="en-US" sz="1000" b="1" dirty="0">
                  <a:solidFill>
                    <a:schemeClr val="bg1"/>
                  </a:solidFill>
                  <a:latin typeface="HG丸ｺﾞｼｯｸM-PRO" panose="020F0600000000000000" pitchFamily="50" charset="-128"/>
                  <a:ea typeface="HG丸ｺﾞｼｯｸM-PRO" panose="020F0600000000000000" pitchFamily="50" charset="-128"/>
                </a:rPr>
                <a:t>　</a:t>
              </a:r>
              <a:r>
                <a:rPr lang="ja-JP" altLang="en-US" sz="900" b="1" dirty="0">
                  <a:solidFill>
                    <a:schemeClr val="bg1"/>
                  </a:solidFill>
                  <a:latin typeface="HG丸ｺﾞｼｯｸM-PRO" panose="020F0600000000000000" pitchFamily="50" charset="-128"/>
                  <a:ea typeface="HG丸ｺﾞｼｯｸM-PRO" panose="020F0600000000000000" pitchFamily="50" charset="-128"/>
                </a:rPr>
                <a:t>例えば、</a:t>
              </a:r>
              <a:endParaRPr lang="en-US" altLang="ja-JP" sz="9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900" b="1" dirty="0">
                  <a:solidFill>
                    <a:schemeClr val="bg1"/>
                  </a:solidFill>
                  <a:latin typeface="HG丸ｺﾞｼｯｸM-PRO" panose="020F0600000000000000" pitchFamily="50" charset="-128"/>
                  <a:ea typeface="HG丸ｺﾞｼｯｸM-PRO" panose="020F0600000000000000" pitchFamily="50" charset="-128"/>
                </a:rPr>
                <a:t>・数字に強い文系人材</a:t>
              </a:r>
              <a:endParaRPr lang="en-US" altLang="ja-JP" sz="9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900" b="1" dirty="0">
                  <a:solidFill>
                    <a:schemeClr val="bg1"/>
                  </a:solidFill>
                  <a:latin typeface="HG丸ｺﾞｼｯｸM-PRO" panose="020F0600000000000000" pitchFamily="50" charset="-128"/>
                  <a:ea typeface="HG丸ｺﾞｼｯｸM-PRO" panose="020F0600000000000000" pitchFamily="50" charset="-128"/>
                </a:rPr>
                <a:t>・幅広い教養を持つ理系</a:t>
              </a:r>
              <a:endParaRPr lang="en-US" altLang="ja-JP" sz="9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900" b="1" dirty="0">
                  <a:solidFill>
                    <a:schemeClr val="bg1"/>
                  </a:solidFill>
                  <a:latin typeface="HG丸ｺﾞｼｯｸM-PRO" panose="020F0600000000000000" pitchFamily="50" charset="-128"/>
                  <a:ea typeface="HG丸ｺﾞｼｯｸM-PRO" panose="020F0600000000000000" pitchFamily="50" charset="-128"/>
                </a:rPr>
                <a:t>　人材</a:t>
              </a:r>
              <a:endParaRPr lang="en-US" altLang="ja-JP" sz="900" b="1" dirty="0">
                <a:solidFill>
                  <a:schemeClr val="bg1"/>
                </a:solidFill>
                <a:latin typeface="HG丸ｺﾞｼｯｸM-PRO" panose="020F0600000000000000" pitchFamily="50" charset="-128"/>
                <a:ea typeface="HG丸ｺﾞｼｯｸM-PRO" panose="020F0600000000000000" pitchFamily="50" charset="-128"/>
              </a:endParaRPr>
            </a:p>
          </p:txBody>
        </p:sp>
      </p:grpSp>
      <p:sp>
        <p:nvSpPr>
          <p:cNvPr id="91" name="星 24 90"/>
          <p:cNvSpPr/>
          <p:nvPr/>
        </p:nvSpPr>
        <p:spPr>
          <a:xfrm>
            <a:off x="7682412" y="2673072"/>
            <a:ext cx="1440000" cy="1404000"/>
          </a:xfrm>
          <a:prstGeom prst="star24">
            <a:avLst>
              <a:gd name="adj" fmla="val 430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5870" tIns="42935" rIns="85870" bIns="42935" rtlCol="0" anchor="ctr"/>
          <a:lstStyle/>
          <a:p>
            <a:pPr algn="ctr"/>
            <a:endParaRPr kumimoji="1" lang="ja-JP" altLang="en-US"/>
          </a:p>
        </p:txBody>
      </p:sp>
      <p:sp>
        <p:nvSpPr>
          <p:cNvPr id="92" name="テキスト ボックス 91"/>
          <p:cNvSpPr txBox="1"/>
          <p:nvPr/>
        </p:nvSpPr>
        <p:spPr>
          <a:xfrm>
            <a:off x="7886036" y="2922881"/>
            <a:ext cx="1362462" cy="456040"/>
          </a:xfrm>
          <a:prstGeom prst="rect">
            <a:avLst/>
          </a:prstGeom>
          <a:noFill/>
        </p:spPr>
        <p:txBody>
          <a:bodyPr wrap="square" lIns="85870" tIns="42935" rIns="85870" bIns="42935"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統合による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スケールメリット</a:t>
            </a:r>
          </a:p>
        </p:txBody>
      </p:sp>
      <p:sp>
        <p:nvSpPr>
          <p:cNvPr id="65" name="テキスト ボックス 64"/>
          <p:cNvSpPr txBox="1"/>
          <p:nvPr/>
        </p:nvSpPr>
        <p:spPr>
          <a:xfrm>
            <a:off x="7987248" y="3345447"/>
            <a:ext cx="1362462" cy="502207"/>
          </a:xfrm>
          <a:prstGeom prst="rect">
            <a:avLst/>
          </a:prstGeom>
          <a:noFill/>
        </p:spPr>
        <p:txBody>
          <a:bodyPr wrap="square" lIns="85870" tIns="42935" rIns="85870" bIns="42935"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基幹教育の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担当教員の増、</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科目数の増</a:t>
            </a:r>
          </a:p>
        </p:txBody>
      </p:sp>
      <p:sp>
        <p:nvSpPr>
          <p:cNvPr id="66" name="テキスト ボックス 65"/>
          <p:cNvSpPr txBox="1"/>
          <p:nvPr/>
        </p:nvSpPr>
        <p:spPr>
          <a:xfrm>
            <a:off x="273299" y="1021615"/>
            <a:ext cx="8486243" cy="917778"/>
          </a:xfrm>
          <a:prstGeom prst="rect">
            <a:avLst/>
          </a:prstGeom>
          <a:noFill/>
        </p:spPr>
        <p:txBody>
          <a:bodyPr wrap="square" lIns="85890" tIns="42945" rIns="85890" bIns="42945" rtlCol="0">
            <a:spAutoFit/>
          </a:bodyPr>
          <a:lstStyle/>
          <a:p>
            <a:r>
              <a:rPr lang="ja-JP" altLang="en-US" sz="1300" dirty="0">
                <a:latin typeface="HG丸ｺﾞｼｯｸM-PRO" panose="020F0600000000000000" pitchFamily="50" charset="-128"/>
                <a:ea typeface="HG丸ｺﾞｼｯｸM-PRO" panose="020F0600000000000000" pitchFamily="50" charset="-128"/>
              </a:rPr>
              <a:t>・　大学統合を契機に本格的な総合大学として、リベラルアーツ教育の改革に全学的に取り組む。</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教員や科目数のスケールメリットを活かした基幹教育の専門機構を設置し、幅広い基幹教育を４年間通して</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実施することにより、社会人に必要な総合的な知識、能力を養成する。</a:t>
            </a:r>
            <a:endParaRPr lang="en-US" altLang="ja-JP" sz="1300"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endParaRPr lang="en-US" altLang="ja-JP" sz="1300" dirty="0">
              <a:latin typeface="HG丸ｺﾞｼｯｸM-PRO" panose="020F0600000000000000" pitchFamily="50" charset="-128"/>
              <a:ea typeface="HG丸ｺﾞｼｯｸM-PRO" panose="020F0600000000000000" pitchFamily="50" charset="-128"/>
            </a:endParaRPr>
          </a:p>
        </p:txBody>
      </p:sp>
      <p:sp>
        <p:nvSpPr>
          <p:cNvPr id="77" name="スライド番号プレースホルダ 12"/>
          <p:cNvSpPr>
            <a:spLocks noGrp="1"/>
          </p:cNvSpPr>
          <p:nvPr>
            <p:ph type="sldNum" sz="quarter" idx="12"/>
          </p:nvPr>
        </p:nvSpPr>
        <p:spPr>
          <a:xfrm>
            <a:off x="6974904" y="6534126"/>
            <a:ext cx="2133600" cy="365125"/>
          </a:xfrm>
        </p:spPr>
        <p:txBody>
          <a:bodyPr/>
          <a:lstStyle/>
          <a:p>
            <a:fld id="{2788D170-ED78-4CD6-9DF7-18AA74CDFCD5}" type="slidenum">
              <a:rPr kumimoji="1" lang="ja-JP" altLang="en-US" smtClean="0"/>
              <a:pPr/>
              <a:t>60</a:t>
            </a:fld>
            <a:endParaRPr kumimoji="1" lang="ja-JP" altLang="en-US" dirty="0"/>
          </a:p>
        </p:txBody>
      </p:sp>
      <p:cxnSp>
        <p:nvCxnSpPr>
          <p:cNvPr id="50" name="直線コネクタ 49"/>
          <p:cNvCxnSpPr/>
          <p:nvPr/>
        </p:nvCxnSpPr>
        <p:spPr>
          <a:xfrm>
            <a:off x="2945620" y="645022"/>
            <a:ext cx="327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2392086" y="159023"/>
            <a:ext cx="4396789" cy="461665"/>
          </a:xfrm>
          <a:prstGeom prst="rect">
            <a:avLst/>
          </a:prstGeom>
        </p:spPr>
        <p:txBody>
          <a:bodyPr wrap="square">
            <a:spAutoFit/>
          </a:bodyPr>
          <a:lstStyle/>
          <a:p>
            <a:pPr lvl="0" algn="ct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リベラルアーツ教育の強化</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776816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786846" y="1096560"/>
            <a:ext cx="2124000" cy="0"/>
          </a:xfrm>
          <a:prstGeom prst="line">
            <a:avLst/>
          </a:prstGeom>
          <a:ln/>
        </p:spPr>
        <p:style>
          <a:lnRef idx="1">
            <a:schemeClr val="dk1"/>
          </a:lnRef>
          <a:fillRef idx="0">
            <a:schemeClr val="dk1"/>
          </a:fillRef>
          <a:effectRef idx="0">
            <a:schemeClr val="dk1"/>
          </a:effectRef>
          <a:fontRef idx="minor">
            <a:schemeClr val="tx1"/>
          </a:fontRef>
        </p:style>
      </p:cxnSp>
      <p:cxnSp>
        <p:nvCxnSpPr>
          <p:cNvPr id="3" name="直線コネクタ 2"/>
          <p:cNvCxnSpPr/>
          <p:nvPr/>
        </p:nvCxnSpPr>
        <p:spPr>
          <a:xfrm>
            <a:off x="6474746" y="1125478"/>
            <a:ext cx="2124000" cy="0"/>
          </a:xfrm>
          <a:prstGeom prst="line">
            <a:avLst/>
          </a:prstGeom>
          <a:ln/>
        </p:spPr>
        <p:style>
          <a:lnRef idx="1">
            <a:schemeClr val="dk1"/>
          </a:lnRef>
          <a:fillRef idx="0">
            <a:schemeClr val="dk1"/>
          </a:fillRef>
          <a:effectRef idx="0">
            <a:schemeClr val="dk1"/>
          </a:effectRef>
          <a:fontRef idx="minor">
            <a:schemeClr val="tx1"/>
          </a:fontRef>
        </p:style>
      </p:cxnSp>
      <p:cxnSp>
        <p:nvCxnSpPr>
          <p:cNvPr id="4" name="直線コネクタ 3"/>
          <p:cNvCxnSpPr/>
          <p:nvPr/>
        </p:nvCxnSpPr>
        <p:spPr>
          <a:xfrm>
            <a:off x="3347864" y="1125478"/>
            <a:ext cx="2016000" cy="0"/>
          </a:xfrm>
          <a:prstGeom prst="line">
            <a:avLst/>
          </a:prstGeom>
          <a:ln/>
        </p:spPr>
        <p:style>
          <a:lnRef idx="1">
            <a:schemeClr val="dk1"/>
          </a:lnRef>
          <a:fillRef idx="0">
            <a:schemeClr val="dk1"/>
          </a:fillRef>
          <a:effectRef idx="0">
            <a:schemeClr val="dk1"/>
          </a:effectRef>
          <a:fontRef idx="minor">
            <a:schemeClr val="tx1"/>
          </a:fontRef>
        </p:style>
      </p:cxnSp>
      <p:sp>
        <p:nvSpPr>
          <p:cNvPr id="7" name="角丸四角形 6"/>
          <p:cNvSpPr/>
          <p:nvPr/>
        </p:nvSpPr>
        <p:spPr>
          <a:xfrm>
            <a:off x="210782" y="1394709"/>
            <a:ext cx="468000" cy="2538662"/>
          </a:xfrm>
          <a:prstGeom prst="round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dirty="0" smtClean="0">
                <a:latin typeface="HGP創英角ﾎﾟｯﾌﾟ体" panose="040B0A00000000000000" pitchFamily="50" charset="-128"/>
                <a:ea typeface="HGP創英角ﾎﾟｯﾌﾟ体" panose="040B0A00000000000000" pitchFamily="50" charset="-128"/>
              </a:rPr>
              <a:t>府立大学</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12" name="角丸四角形 11"/>
          <p:cNvSpPr/>
          <p:nvPr/>
        </p:nvSpPr>
        <p:spPr>
          <a:xfrm>
            <a:off x="210782" y="4192512"/>
            <a:ext cx="468000" cy="2369598"/>
          </a:xfrm>
          <a:prstGeom prst="round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市</a:t>
            </a:r>
            <a:r>
              <a:rPr kumimoji="1" lang="ja-JP" altLang="en-US" dirty="0" smtClean="0">
                <a:solidFill>
                  <a:schemeClr val="tx1"/>
                </a:solidFill>
                <a:latin typeface="HGP創英角ﾎﾟｯﾌﾟ体" panose="040B0A00000000000000" pitchFamily="50" charset="-128"/>
                <a:ea typeface="HGP創英角ﾎﾟｯﾌﾟ体" panose="040B0A00000000000000" pitchFamily="50" charset="-128"/>
              </a:rPr>
              <a:t>立大学</a:t>
            </a:r>
            <a:endParaRPr kumimoji="1" lang="ja-JP" altLang="en-US"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8" name="二等辺三角形 17"/>
          <p:cNvSpPr/>
          <p:nvPr/>
        </p:nvSpPr>
        <p:spPr>
          <a:xfrm rot="5400000">
            <a:off x="4355998" y="3635230"/>
            <a:ext cx="3060340" cy="396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831593" y="696082"/>
            <a:ext cx="2059359" cy="369332"/>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現状</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6507067" y="704690"/>
            <a:ext cx="2059359" cy="369332"/>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再編後</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815775" y="1340769"/>
            <a:ext cx="2066143" cy="108012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中百舌鳥キャンパス</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工学、現代システム</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生命</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環境</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（獣医除く）</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地域保健</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（教育福祉）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15775" y="3073597"/>
            <a:ext cx="2066143" cy="504000"/>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羽曳野キャンパス</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en-US" altLang="ja-JP" sz="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地域保健</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（看護・総リハ）</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815775" y="2536712"/>
            <a:ext cx="2066143" cy="504000"/>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りんくうキャンパス</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en-US" altLang="ja-JP" sz="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生命環境（獣医学）</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827654" y="4200697"/>
            <a:ext cx="2066143" cy="108845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杉本キャンパス</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人文科学・社会科学</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工学・理学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生活科学</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827653" y="5420862"/>
            <a:ext cx="2066143" cy="792032"/>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a:t>
            </a: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キャンパス</a:t>
            </a:r>
            <a:r>
              <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医学部／医学科</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学部／看護科</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503675" y="4108747"/>
            <a:ext cx="2066143" cy="470416"/>
          </a:xfrm>
          <a:prstGeom prst="rect">
            <a:avLst/>
          </a:prstGeom>
          <a:solidFill>
            <a:schemeClr val="bg1">
              <a:lumMod val="85000"/>
            </a:schemeClr>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1"/>
          <p:cNvSpPr>
            <a:spLocks noGrp="1"/>
          </p:cNvSpPr>
          <p:nvPr>
            <p:ph type="sldNum" sz="quarter" idx="12"/>
          </p:nvPr>
        </p:nvSpPr>
        <p:spPr>
          <a:xfrm>
            <a:off x="6945100" y="6520259"/>
            <a:ext cx="2133600" cy="365125"/>
          </a:xfrm>
        </p:spPr>
        <p:txBody>
          <a:bodyPr/>
          <a:lstStyle/>
          <a:p>
            <a:fld id="{7853CF83-2CA7-468D-933C-9DDBEAA5E899}" type="slidenum">
              <a:rPr kumimoji="1" lang="ja-JP" altLang="en-US" smtClean="0"/>
              <a:pPr/>
              <a:t>61</a:t>
            </a:fld>
            <a:endParaRPr kumimoji="1" lang="ja-JP" altLang="en-US" dirty="0"/>
          </a:p>
        </p:txBody>
      </p:sp>
      <p:sp>
        <p:nvSpPr>
          <p:cNvPr id="39" name="テキスト ボックス 38"/>
          <p:cNvSpPr txBox="1"/>
          <p:nvPr/>
        </p:nvSpPr>
        <p:spPr>
          <a:xfrm>
            <a:off x="3304505" y="681567"/>
            <a:ext cx="2059359"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考え方</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3191246" y="1785005"/>
            <a:ext cx="2496922" cy="4031873"/>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同種または関係の強い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分野については、なるべく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集約化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・全学共通、教養基礎</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・工学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系・応用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系</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②社会人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大学院向け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サテ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ライト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利便性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の高い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都心に設置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③既存の資産は有効活用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（府市所有分も含む）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④学生確保の観点から、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都心立地も検討</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339752" y="169476"/>
            <a:ext cx="4396789" cy="523220"/>
          </a:xfrm>
          <a:prstGeom prst="rect">
            <a:avLst/>
          </a:prstGeom>
        </p:spPr>
        <p:txBody>
          <a:bodyPr wrap="square">
            <a:spAutoFit/>
          </a:bodyPr>
          <a:lstStyle/>
          <a:p>
            <a:pPr lvl="0"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キャンパス再編の検討</a:t>
            </a:r>
            <a:endParaRPr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6503675" y="4702717"/>
            <a:ext cx="2066143" cy="572503"/>
          </a:xfrm>
          <a:prstGeom prst="rect">
            <a:avLst/>
          </a:prstGeom>
          <a:solidFill>
            <a:schemeClr val="bg1">
              <a:lumMod val="85000"/>
            </a:schemeClr>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6503675" y="5420862"/>
            <a:ext cx="2066143" cy="471378"/>
          </a:xfrm>
          <a:prstGeom prst="rect">
            <a:avLst/>
          </a:prstGeom>
          <a:solidFill>
            <a:schemeClr val="bg1">
              <a:lumMod val="85000"/>
            </a:schemeClr>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社会人向け</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サテライト</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815774" y="3658320"/>
            <a:ext cx="2066143" cy="275051"/>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なんばサテライト</a:t>
            </a:r>
            <a:r>
              <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en-US" altLang="ja-JP" sz="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824809" y="6287059"/>
            <a:ext cx="2066143" cy="275051"/>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梅田</a:t>
            </a: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サテライト</a:t>
            </a:r>
            <a:r>
              <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en-US" altLang="ja-JP" sz="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331458" y="6021288"/>
            <a:ext cx="307777" cy="687618"/>
          </a:xfrm>
          <a:prstGeom prst="rect">
            <a:avLst/>
          </a:prstGeom>
          <a:noFill/>
        </p:spPr>
        <p:txBody>
          <a:bodyPr vert="eaVert" wrap="square" rtlCol="0">
            <a:spAutoFit/>
          </a:bodyPr>
          <a:lstStyle/>
          <a:p>
            <a:r>
              <a:rPr kumimoji="1" lang="ja-JP" altLang="en-US" sz="800" dirty="0" smtClean="0">
                <a:latin typeface="Meiryo UI" panose="020B0604030504040204" pitchFamily="50" charset="-128"/>
                <a:ea typeface="Meiryo UI" panose="020B0604030504040204" pitchFamily="50" charset="-128"/>
              </a:rPr>
              <a:t>● ● ●</a:t>
            </a:r>
          </a:p>
        </p:txBody>
      </p:sp>
      <p:sp>
        <p:nvSpPr>
          <p:cNvPr id="31" name="正方形/長方形 30"/>
          <p:cNvSpPr/>
          <p:nvPr/>
        </p:nvSpPr>
        <p:spPr>
          <a:xfrm>
            <a:off x="6503675" y="1340768"/>
            <a:ext cx="2066143" cy="1260000"/>
          </a:xfrm>
          <a:prstGeom prst="rect">
            <a:avLst/>
          </a:prstGeom>
          <a:solidFill>
            <a:schemeClr val="bg1">
              <a:lumMod val="85000"/>
            </a:schemeClr>
          </a:solidFill>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503675" y="2714376"/>
            <a:ext cx="2066143" cy="1260000"/>
          </a:xfrm>
          <a:prstGeom prst="rect">
            <a:avLst/>
          </a:prstGeom>
          <a:solidFill>
            <a:schemeClr val="bg1">
              <a:lumMod val="85000"/>
            </a:schemeClr>
          </a:solidFill>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825000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267744" y="188639"/>
            <a:ext cx="4506362"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統合に伴う目先のコストと将来回収</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ホームベース 5"/>
          <p:cNvSpPr/>
          <p:nvPr/>
        </p:nvSpPr>
        <p:spPr>
          <a:xfrm>
            <a:off x="668580" y="1916832"/>
            <a:ext cx="3720602" cy="504056"/>
          </a:xfrm>
          <a:prstGeom prst="homePlate">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統合前の準備経費や投資</a:t>
            </a:r>
          </a:p>
        </p:txBody>
      </p:sp>
      <p:sp>
        <p:nvSpPr>
          <p:cNvPr id="7" name="右矢印 6"/>
          <p:cNvSpPr/>
          <p:nvPr/>
        </p:nvSpPr>
        <p:spPr>
          <a:xfrm rot="19543641">
            <a:off x="590792" y="3146757"/>
            <a:ext cx="4107190" cy="2471334"/>
          </a:xfrm>
          <a:prstGeom prst="rightArrow">
            <a:avLst/>
          </a:prstGeom>
          <a:solidFill>
            <a:schemeClr val="accent6">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668579" y="2671552"/>
            <a:ext cx="3720603" cy="3416320"/>
          </a:xfrm>
          <a:prstGeom prst="rect">
            <a:avLst/>
          </a:prstGeom>
          <a:ln>
            <a:solidFill>
              <a:schemeClr val="bg1">
                <a:lumMod val="75000"/>
              </a:schemeClr>
            </a:solidFill>
          </a:ln>
        </p:spPr>
        <p:txBody>
          <a:bodyPr wrap="square">
            <a:spAutoFit/>
          </a:bodyPr>
          <a:lstStyle/>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rPr>
              <a:t>法人・大学統合に伴い、当面の費用として次のような経費が必要に</a:t>
            </a:r>
            <a:r>
              <a:rPr lang="ja-JP" altLang="en-US" dirty="0">
                <a:latin typeface="Meiryo UI" panose="020B0604030504040204" pitchFamily="50" charset="-128"/>
                <a:ea typeface="Meiryo UI" panose="020B0604030504040204" pitchFamily="50" charset="-128"/>
              </a:rPr>
              <a:t>なってくる</a:t>
            </a:r>
            <a:r>
              <a:rPr lang="ja-JP" altLang="en-US" dirty="0" smtClean="0">
                <a:latin typeface="Meiryo UI" panose="020B0604030504040204" pitchFamily="50" charset="-128"/>
                <a:ea typeface="Meiryo UI" panose="020B0604030504040204" pitchFamily="50" charset="-128"/>
              </a:rPr>
              <a:t>。（４～５年間でいずれも数千～数億円程度）</a:t>
            </a:r>
            <a:endParaRPr lang="en-US" altLang="ja-JP"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＜準備経費＞</a:t>
            </a:r>
            <a:endParaRPr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システム開発費（給与システム等）</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準備組織の経費（人件費や備品等）</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本部移転に</a:t>
            </a:r>
            <a:r>
              <a:rPr lang="ja-JP" altLang="en-US" sz="1600" dirty="0">
                <a:latin typeface="Meiryo UI" panose="020B0604030504040204" pitchFamily="50" charset="-128"/>
                <a:ea typeface="Meiryo UI" panose="020B0604030504040204" pitchFamily="50" charset="-128"/>
              </a:rPr>
              <a:t>かかる</a:t>
            </a:r>
            <a:r>
              <a:rPr lang="ja-JP" altLang="en-US" sz="1600" dirty="0" smtClean="0">
                <a:latin typeface="Meiryo UI" panose="020B0604030504040204" pitchFamily="50" charset="-128"/>
                <a:ea typeface="Meiryo UI" panose="020B0604030504040204" pitchFamily="50" charset="-128"/>
              </a:rPr>
              <a:t>経費</a:t>
            </a:r>
            <a:endParaRPr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サインや印刷物の更新経費</a:t>
            </a:r>
            <a:endParaRPr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＜投資＞</a:t>
            </a:r>
            <a:endParaRPr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新領域などへの戦略投資</a:t>
            </a:r>
            <a:endParaRPr lang="en-US" altLang="ja-JP" sz="1600" dirty="0">
              <a:latin typeface="Meiryo UI" panose="020B0604030504040204" pitchFamily="50" charset="-128"/>
              <a:ea typeface="Meiryo UI" panose="020B0604030504040204" pitchFamily="50" charset="-128"/>
            </a:endParaRPr>
          </a:p>
        </p:txBody>
      </p:sp>
      <p:sp>
        <p:nvSpPr>
          <p:cNvPr id="10" name="ホームベース 9"/>
          <p:cNvSpPr/>
          <p:nvPr/>
        </p:nvSpPr>
        <p:spPr>
          <a:xfrm>
            <a:off x="4955854" y="1916832"/>
            <a:ext cx="3720602" cy="504056"/>
          </a:xfrm>
          <a:prstGeom prst="homePlate">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統合後の効果</a:t>
            </a:r>
          </a:p>
        </p:txBody>
      </p:sp>
      <p:sp>
        <p:nvSpPr>
          <p:cNvPr id="11" name="右矢印 10"/>
          <p:cNvSpPr/>
          <p:nvPr/>
        </p:nvSpPr>
        <p:spPr>
          <a:xfrm rot="2141905">
            <a:off x="4878066" y="3266537"/>
            <a:ext cx="4107190" cy="2471334"/>
          </a:xfrm>
          <a:prstGeom prst="rightArrow">
            <a:avLst/>
          </a:prstGeom>
          <a:solidFill>
            <a:schemeClr val="accent6">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955853" y="2671552"/>
            <a:ext cx="3720603" cy="3416320"/>
          </a:xfrm>
          <a:prstGeom prst="rect">
            <a:avLst/>
          </a:prstGeom>
          <a:ln>
            <a:solidFill>
              <a:schemeClr val="bg1">
                <a:lumMod val="75000"/>
              </a:schemeClr>
            </a:solidFill>
          </a:ln>
        </p:spPr>
        <p:txBody>
          <a:bodyPr wrap="square">
            <a:noAutofit/>
          </a:bodyPr>
          <a:lstStyle/>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rPr>
              <a:t>管理部門の効率化や、施設や機器の共同利用などによる経費削減が期待される。</a:t>
            </a:r>
            <a:endParaRPr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rPr>
              <a:t>戦略投資が結実することによる外部資金の獲得増加が期待される。</a:t>
            </a:r>
            <a:endParaRPr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＜管理経費や共同利用＞</a:t>
            </a:r>
            <a:endParaRPr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管理部門や役員の一元化</a:t>
            </a:r>
            <a:endParaRPr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共同発注・共同利用等による経費抑制</a:t>
            </a:r>
            <a:endParaRPr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＜外部資金＞</a:t>
            </a:r>
            <a:endParaRPr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バイオエンジニアリング</a:t>
            </a:r>
            <a:r>
              <a:rPr lang="ja-JP" altLang="en-US" sz="1600" dirty="0" smtClean="0">
                <a:latin typeface="Meiryo UI" panose="020B0604030504040204" pitchFamily="50" charset="-128"/>
                <a:ea typeface="Meiryo UI" panose="020B0604030504040204" pitchFamily="50" charset="-128"/>
              </a:rPr>
              <a:t>やデータマネジメントの新領域の外部資金調達</a:t>
            </a:r>
            <a:endParaRPr lang="en-US" altLang="ja-JP" sz="16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26478" y="908719"/>
            <a:ext cx="7733954"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大学統合に最低限必要な経費は、統合前後に一時的に発生するが、管理部門の一元化などによる経費削減や、新領域における企業との連携などにより、外部資金の獲得増が期待される。</a:t>
            </a:r>
          </a:p>
        </p:txBody>
      </p:sp>
      <p:cxnSp>
        <p:nvCxnSpPr>
          <p:cNvPr id="15" name="直線コネクタ 14"/>
          <p:cNvCxnSpPr/>
          <p:nvPr/>
        </p:nvCxnSpPr>
        <p:spPr>
          <a:xfrm>
            <a:off x="1979712" y="709296"/>
            <a:ext cx="49519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62</a:t>
            </a:fld>
            <a:endParaRPr kumimoji="1" lang="ja-JP" altLang="en-US"/>
          </a:p>
        </p:txBody>
      </p:sp>
    </p:spTree>
    <p:extLst>
      <p:ext uri="{BB962C8B-B14F-4D97-AF65-F5344CB8AC3E}">
        <p14:creationId xmlns:p14="http://schemas.microsoft.com/office/powerpoint/2010/main" val="327775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1649120"/>
            <a:ext cx="7560840" cy="3724096"/>
          </a:xfrm>
          <a:prstGeom prst="rect">
            <a:avLst/>
          </a:prstGeom>
        </p:spPr>
        <p:txBody>
          <a:bodyPr wrap="square">
            <a:spAutoFit/>
          </a:bodyPr>
          <a:lstStyle/>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最終的に</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一法人</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一</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を目指して取組を進めるため、過渡的に</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一法人二大学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とすべき。</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新法人の本部がビジョン実現の司令塔となる。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二大学の運営が適切かつ効率的に行えるよう、理事長・学長の体制を検討</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新大学の「教育」・「研究」の組織のくくり方（学部名等）や名称は、入試・就職等の外部環境を見極めた上で、新法人が決定するべき。</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統合</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時、分野によっては専門領域や年齢層に偏りが生じるが、新規採用を全学レベルで戦略的に行うことにより</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１０年以内</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解消する</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63</a:t>
            </a:fld>
            <a:endParaRPr kumimoji="1" lang="ja-JP" altLang="en-US"/>
          </a:p>
        </p:txBody>
      </p:sp>
      <p:sp>
        <p:nvSpPr>
          <p:cNvPr id="2" name="正方形/長方形 1"/>
          <p:cNvSpPr/>
          <p:nvPr/>
        </p:nvSpPr>
        <p:spPr>
          <a:xfrm>
            <a:off x="510610" y="392730"/>
            <a:ext cx="2621230"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（３）統合の手順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625627" y="908720"/>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0909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p:cNvSpPr/>
          <p:nvPr/>
        </p:nvSpPr>
        <p:spPr>
          <a:xfrm>
            <a:off x="1403648" y="3050434"/>
            <a:ext cx="1800000"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正方形/長方形 78"/>
          <p:cNvSpPr/>
          <p:nvPr/>
        </p:nvSpPr>
        <p:spPr>
          <a:xfrm>
            <a:off x="3217916" y="2263332"/>
            <a:ext cx="1980000" cy="79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1426042" y="3878434"/>
            <a:ext cx="1764000" cy="86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正方形/長方形 80"/>
          <p:cNvSpPr/>
          <p:nvPr/>
        </p:nvSpPr>
        <p:spPr>
          <a:xfrm>
            <a:off x="5224244" y="5704736"/>
            <a:ext cx="3740283"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3233344" y="4742530"/>
            <a:ext cx="1944000" cy="93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2" name="直線コネクタ 11"/>
          <p:cNvCxnSpPr/>
          <p:nvPr/>
        </p:nvCxnSpPr>
        <p:spPr>
          <a:xfrm>
            <a:off x="100144" y="2216887"/>
            <a:ext cx="885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00144" y="5678634"/>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00144" y="4742530"/>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00144" y="3877526"/>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401916" y="4886214"/>
            <a:ext cx="1737976"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・連携の推進／強化</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・事務職員の人事交流</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1"/>
          <p:cNvSpPr>
            <a:spLocks noGrp="1"/>
          </p:cNvSpPr>
          <p:nvPr>
            <p:ph type="sldNum" sz="quarter" idx="12"/>
          </p:nvPr>
        </p:nvSpPr>
        <p:spPr>
          <a:xfrm>
            <a:off x="7020272" y="6520259"/>
            <a:ext cx="2133600" cy="365125"/>
          </a:xfrm>
        </p:spPr>
        <p:txBody>
          <a:bodyPr/>
          <a:lstStyle/>
          <a:p>
            <a:fld id="{7853CF83-2CA7-468D-933C-9DDBEAA5E899}" type="slidenum">
              <a:rPr kumimoji="1" lang="ja-JP" altLang="en-US" smtClean="0">
                <a:solidFill>
                  <a:schemeClr val="tx1"/>
                </a:solidFill>
              </a:rPr>
              <a:t>64</a:t>
            </a:fld>
            <a:endParaRPr kumimoji="1" lang="ja-JP" altLang="en-US">
              <a:solidFill>
                <a:schemeClr val="tx1"/>
              </a:solidFill>
            </a:endParaRPr>
          </a:p>
        </p:txBody>
      </p:sp>
      <p:sp>
        <p:nvSpPr>
          <p:cNvPr id="14" name="テキスト ボックス 13"/>
          <p:cNvSpPr txBox="1"/>
          <p:nvPr/>
        </p:nvSpPr>
        <p:spPr>
          <a:xfrm>
            <a:off x="1413100" y="712656"/>
            <a:ext cx="1718740"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3275856" y="715815"/>
            <a:ext cx="1718740"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292080" y="715815"/>
            <a:ext cx="1718740"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95944" y="4706634"/>
            <a:ext cx="1266956" cy="97200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法人運営</a:t>
            </a:r>
          </a:p>
        </p:txBody>
      </p:sp>
      <p:cxnSp>
        <p:nvCxnSpPr>
          <p:cNvPr id="52" name="直線コネクタ 51"/>
          <p:cNvCxnSpPr/>
          <p:nvPr/>
        </p:nvCxnSpPr>
        <p:spPr>
          <a:xfrm>
            <a:off x="1400924" y="1103680"/>
            <a:ext cx="0" cy="540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203848" y="1046891"/>
            <a:ext cx="0" cy="54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7244080" y="715815"/>
            <a:ext cx="1380506"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6" name="直線コネクタ 55"/>
          <p:cNvCxnSpPr/>
          <p:nvPr/>
        </p:nvCxnSpPr>
        <p:spPr>
          <a:xfrm>
            <a:off x="5190268" y="1049703"/>
            <a:ext cx="0" cy="54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208160" y="1063771"/>
            <a:ext cx="0" cy="54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218049" y="4886214"/>
            <a:ext cx="1766830"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・１法人１大学スタート</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新しい大学名を使用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154858" y="5951971"/>
            <a:ext cx="2160240" cy="292388"/>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（・同左）</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93436" y="4022434"/>
            <a:ext cx="1266956" cy="57600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研究分野</a:t>
            </a:r>
          </a:p>
        </p:txBody>
      </p:sp>
      <p:sp>
        <p:nvSpPr>
          <p:cNvPr id="62" name="正方形/長方形 61"/>
          <p:cNvSpPr/>
          <p:nvPr/>
        </p:nvSpPr>
        <p:spPr>
          <a:xfrm>
            <a:off x="108881" y="2338890"/>
            <a:ext cx="287446" cy="1404000"/>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教育分野</a:t>
            </a:r>
            <a:endPar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108880" y="5738188"/>
            <a:ext cx="1251511" cy="72000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459940" y="2299332"/>
            <a:ext cx="900000" cy="6480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学部学域</a:t>
            </a:r>
            <a:endPar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459940" y="3129062"/>
            <a:ext cx="900452" cy="6480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大学院</a:t>
            </a:r>
          </a:p>
        </p:txBody>
      </p:sp>
      <p:sp>
        <p:nvSpPr>
          <p:cNvPr id="67" name="テキスト ボックス 66"/>
          <p:cNvSpPr txBox="1"/>
          <p:nvPr/>
        </p:nvSpPr>
        <p:spPr>
          <a:xfrm>
            <a:off x="1392531" y="3979574"/>
            <a:ext cx="1768433"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・機器共有と人事交流</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・研究領域の再編計画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8" name="直線コネクタ 67"/>
          <p:cNvCxnSpPr/>
          <p:nvPr/>
        </p:nvCxnSpPr>
        <p:spPr>
          <a:xfrm>
            <a:off x="468528" y="3043234"/>
            <a:ext cx="84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1389580" y="2277084"/>
            <a:ext cx="1737976"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・単位互換計画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学部学域再編</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1393211" y="3122202"/>
            <a:ext cx="1768433"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・連携大学院一部開始</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・大学院の再編計画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1389580" y="5762400"/>
            <a:ext cx="1737976" cy="692497"/>
          </a:xfrm>
          <a:prstGeom prst="rect">
            <a:avLst/>
          </a:prstGeom>
          <a:noFill/>
        </p:spPr>
        <p:txBody>
          <a:bodyPr wrap="none" rtlCol="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・キャンパス構想の検討</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・既存改修計画の修正</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ホームベース 4"/>
          <p:cNvSpPr/>
          <p:nvPr/>
        </p:nvSpPr>
        <p:spPr>
          <a:xfrm>
            <a:off x="3233299" y="1052768"/>
            <a:ext cx="3888000" cy="288000"/>
          </a:xfrm>
          <a:prstGeom prst="homePlat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　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期中期計画</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ホームベース 54"/>
          <p:cNvSpPr/>
          <p:nvPr/>
        </p:nvSpPr>
        <p:spPr>
          <a:xfrm>
            <a:off x="7208160" y="1052767"/>
            <a:ext cx="1935840" cy="288000"/>
          </a:xfrm>
          <a:prstGeom prst="homePlat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期中期計画へ</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3233127" y="3979574"/>
            <a:ext cx="1821332"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・研究領域の再編決定</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・共同研究の促進</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・研究分野の連携・共同</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3222283" y="2313216"/>
            <a:ext cx="1798890"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・学部学域再編の決定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・入試科目の公表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3217916" y="3126900"/>
            <a:ext cx="1571264"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・連携大学院の開設</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・大学院再編の決定</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5180792" y="4164240"/>
            <a:ext cx="1571264" cy="292388"/>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機関の発足</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5179515" y="2477138"/>
            <a:ext cx="1737976" cy="292388"/>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・新学部／学域の発足</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220072" y="3306868"/>
            <a:ext cx="1433406" cy="292388"/>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大学院の発足</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3203848" y="5751917"/>
            <a:ext cx="2005677" cy="677108"/>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・キャンパス計画策定・具体化</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・既存学舎の計画的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整備</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27005" y="6565521"/>
            <a:ext cx="2832827"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網掛けは重要事項を決定するタイミング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7164288" y="5966666"/>
            <a:ext cx="2160240" cy="292388"/>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（・同左）</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1403648" y="1481151"/>
            <a:ext cx="1764000"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489136" y="1523069"/>
            <a:ext cx="1295547" cy="600164"/>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フェーズ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Ⅰ 】</a:t>
            </a:r>
          </a:p>
          <a:p>
            <a:endParaRPr lang="en-US" altLang="ja-JP" sz="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・統合準備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ホームベース 41"/>
          <p:cNvSpPr/>
          <p:nvPr/>
        </p:nvSpPr>
        <p:spPr>
          <a:xfrm>
            <a:off x="3362500" y="1481151"/>
            <a:ext cx="1764000"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579120" y="1515375"/>
            <a:ext cx="1295546" cy="615553"/>
          </a:xfrm>
          <a:prstGeom prst="rect">
            <a:avLst/>
          </a:prstGeom>
          <a:noFill/>
        </p:spPr>
        <p:txBody>
          <a:bodyPr wrap="none" rtlCol="0">
            <a:spAutoFit/>
          </a:bodyPr>
          <a:lstStyle/>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フェーズ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Ⅱ 】</a:t>
            </a:r>
          </a:p>
          <a:p>
            <a:pPr algn="ctr"/>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・法人一元化</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ホームベース 43"/>
          <p:cNvSpPr/>
          <p:nvPr/>
        </p:nvSpPr>
        <p:spPr>
          <a:xfrm>
            <a:off x="5342916" y="1481151"/>
            <a:ext cx="1764000"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527007" y="1515375"/>
            <a:ext cx="1351652" cy="615553"/>
          </a:xfrm>
          <a:prstGeom prst="rect">
            <a:avLst/>
          </a:prstGeom>
          <a:noFill/>
        </p:spPr>
        <p:txBody>
          <a:bodyPr wrap="none" rtlCol="0">
            <a:spAutoFit/>
          </a:bodyPr>
          <a:lstStyle/>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フェーズ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Ⅲ</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p>
          <a:p>
            <a:pPr algn="ctr"/>
            <a:endParaRPr lang="en-US" altLang="ja-JP" sz="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・新大学発足時</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ホームベース 45"/>
          <p:cNvSpPr/>
          <p:nvPr/>
        </p:nvSpPr>
        <p:spPr>
          <a:xfrm>
            <a:off x="7208160" y="1481151"/>
            <a:ext cx="1835696"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218708" y="1445151"/>
            <a:ext cx="332164" cy="7560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法人統合</a:t>
            </a:r>
          </a:p>
        </p:txBody>
      </p:sp>
      <p:sp>
        <p:nvSpPr>
          <p:cNvPr id="51" name="正方形/長方形 50"/>
          <p:cNvSpPr/>
          <p:nvPr/>
        </p:nvSpPr>
        <p:spPr>
          <a:xfrm>
            <a:off x="5205436" y="1445151"/>
            <a:ext cx="332164" cy="7560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p>
        </p:txBody>
      </p:sp>
      <p:sp>
        <p:nvSpPr>
          <p:cNvPr id="57" name="テキスト ボックス 56"/>
          <p:cNvSpPr txBox="1"/>
          <p:nvPr/>
        </p:nvSpPr>
        <p:spPr>
          <a:xfrm>
            <a:off x="3180245" y="4873236"/>
            <a:ext cx="1766830"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・１法人２大学スタート</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・１大学の名称</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3" name="直線コネクタ 82"/>
          <p:cNvCxnSpPr/>
          <p:nvPr/>
        </p:nvCxnSpPr>
        <p:spPr>
          <a:xfrm>
            <a:off x="395536" y="54868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3635896" y="30961"/>
            <a:ext cx="2133918" cy="461665"/>
          </a:xfrm>
          <a:prstGeom prst="rect">
            <a:avLst/>
          </a:prstGeom>
          <a:noFill/>
        </p:spPr>
        <p:txBody>
          <a:bodyPr wrap="none" rtlCol="0">
            <a:spAutoFit/>
          </a:bodyPr>
          <a:lstStyle/>
          <a:p>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工程表</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（想定）</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0479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91680" y="43836"/>
            <a:ext cx="5546711" cy="461665"/>
          </a:xfrm>
          <a:prstGeom prst="rect">
            <a:avLst/>
          </a:prstGeom>
          <a:noFill/>
        </p:spPr>
        <p:txBody>
          <a:bodyPr wrap="non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決定すべき重要項目／決定者／決定時期</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65</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467786480"/>
              </p:ext>
            </p:extLst>
          </p:nvPr>
        </p:nvGraphicFramePr>
        <p:xfrm>
          <a:off x="1331640" y="2060849"/>
          <a:ext cx="6552728" cy="4082744"/>
        </p:xfrm>
        <a:graphic>
          <a:graphicData uri="http://schemas.openxmlformats.org/drawingml/2006/table">
            <a:tbl>
              <a:tblPr firstRow="1" bandRow="1">
                <a:tableStyleId>{5940675A-B579-460E-94D1-54222C63F5DA}</a:tableStyleId>
              </a:tblPr>
              <a:tblGrid>
                <a:gridCol w="1626463"/>
                <a:gridCol w="2464810"/>
                <a:gridCol w="2461455"/>
              </a:tblGrid>
              <a:tr h="893849">
                <a:tc rowSpan="2">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新法人設立前</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フェーズ</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法人一元化</a:t>
                      </a: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（新大学設置前）</a:t>
                      </a:r>
                    </a:p>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フェーズ</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tx1"/>
                      </a:solidFill>
                      <a:prstDash val="dash"/>
                      <a:round/>
                      <a:headEnd type="none" w="med" len="med"/>
                      <a:tailEnd type="none" w="med" len="med"/>
                    </a:lnB>
                    <a:solidFill>
                      <a:schemeClr val="accent1">
                        <a:lumMod val="20000"/>
                        <a:lumOff val="80000"/>
                      </a:schemeClr>
                    </a:solidFill>
                  </a:tcPr>
                </a:tc>
              </a:tr>
              <a:tr h="348992">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tx1"/>
                      </a:solidFill>
                      <a:prstDash val="dash"/>
                      <a:round/>
                      <a:headEnd type="none" w="med" len="med"/>
                      <a:tailEnd type="none" w="med" len="med"/>
                    </a:lnT>
                    <a:solidFill>
                      <a:schemeClr val="accent1">
                        <a:lumMod val="20000"/>
                        <a:lumOff val="8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tx1"/>
                      </a:solidFill>
                      <a:prstDash val="dash"/>
                      <a:round/>
                      <a:headEnd type="none" w="med" len="med"/>
                      <a:tailEnd type="none" w="med" len="med"/>
                    </a:lnT>
                    <a:solidFill>
                      <a:schemeClr val="accent1">
                        <a:lumMod val="20000"/>
                        <a:lumOff val="80000"/>
                      </a:schemeClr>
                    </a:solidFill>
                  </a:tcPr>
                </a:tc>
              </a:tr>
              <a:tr h="572601">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法人名称</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設立団体</a:t>
                      </a:r>
                      <a:r>
                        <a:rPr kumimoji="1" lang="ja-JP" altLang="en-US" sz="15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5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c>
                  <a:txBody>
                    <a:bodyPr/>
                    <a:lstStyle/>
                    <a:p>
                      <a:pPr algn="ct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91405">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大学の名称</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設立団体、新法人</a:t>
                      </a:r>
                      <a:endParaRPr kumimoji="1" lang="ja-JP" altLang="en-US" sz="15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r>
              <a:tr h="624261">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教育組織</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（学部名等）</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a:t>
                      </a:r>
                      <a:endParaRPr kumimoji="1" lang="ja-JP" altLang="en-US" sz="15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r>
              <a:tr h="525818">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学生定員</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a:t>
                      </a:r>
                      <a:endParaRPr kumimoji="1" lang="en-US" altLang="ja-JP" sz="15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r>
              <a:tr h="525818">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理事長</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設立団体</a:t>
                      </a:r>
                      <a:endParaRPr kumimoji="1" lang="ja-JP" altLang="en-US" sz="15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tr>
            </a:tbl>
          </a:graphicData>
        </a:graphic>
      </p:graphicFrame>
      <p:sp>
        <p:nvSpPr>
          <p:cNvPr id="8" name="テキスト ボックス 7"/>
          <p:cNvSpPr txBox="1"/>
          <p:nvPr/>
        </p:nvSpPr>
        <p:spPr>
          <a:xfrm>
            <a:off x="964566" y="1015861"/>
            <a:ext cx="7214868" cy="6463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新大学への以降に伴う重要決定事項については、それぞれ決定者と決定時期が異なる。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395536" y="54868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4988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325196" y="1547182"/>
            <a:ext cx="2340000" cy="0"/>
          </a:xfrm>
          <a:prstGeom prst="line">
            <a:avLst/>
          </a:prstGeom>
          <a:ln/>
        </p:spPr>
        <p:style>
          <a:lnRef idx="2">
            <a:schemeClr val="dk1"/>
          </a:lnRef>
          <a:fillRef idx="0">
            <a:schemeClr val="dk1"/>
          </a:fillRef>
          <a:effectRef idx="1">
            <a:schemeClr val="dk1"/>
          </a:effectRef>
          <a:fontRef idx="minor">
            <a:schemeClr val="tx1"/>
          </a:fontRef>
        </p:style>
      </p:cxnSp>
      <p:cxnSp>
        <p:nvCxnSpPr>
          <p:cNvPr id="3" name="直線コネクタ 2"/>
          <p:cNvCxnSpPr/>
          <p:nvPr/>
        </p:nvCxnSpPr>
        <p:spPr>
          <a:xfrm>
            <a:off x="3421932" y="1547182"/>
            <a:ext cx="2340000" cy="0"/>
          </a:xfrm>
          <a:prstGeom prst="line">
            <a:avLst/>
          </a:prstGeom>
          <a:ln/>
        </p:spPr>
        <p:style>
          <a:lnRef idx="2">
            <a:schemeClr val="dk1"/>
          </a:lnRef>
          <a:fillRef idx="0">
            <a:schemeClr val="dk1"/>
          </a:fillRef>
          <a:effectRef idx="1">
            <a:schemeClr val="dk1"/>
          </a:effectRef>
          <a:fontRef idx="minor">
            <a:schemeClr val="tx1"/>
          </a:fontRef>
        </p:style>
      </p:cxnSp>
      <p:cxnSp>
        <p:nvCxnSpPr>
          <p:cNvPr id="4" name="直線コネクタ 3"/>
          <p:cNvCxnSpPr/>
          <p:nvPr/>
        </p:nvCxnSpPr>
        <p:spPr>
          <a:xfrm flipV="1">
            <a:off x="6408464" y="1547182"/>
            <a:ext cx="2556024" cy="0"/>
          </a:xfrm>
          <a:prstGeom prst="line">
            <a:avLst/>
          </a:prstGeom>
          <a:ln/>
        </p:spPr>
        <p:style>
          <a:lnRef idx="2">
            <a:schemeClr val="dk1"/>
          </a:lnRef>
          <a:fillRef idx="0">
            <a:schemeClr val="dk1"/>
          </a:fillRef>
          <a:effectRef idx="1">
            <a:schemeClr val="dk1"/>
          </a:effectRef>
          <a:fontRef idx="minor">
            <a:schemeClr val="tx1"/>
          </a:fontRef>
        </p:style>
      </p:cxnSp>
      <p:sp>
        <p:nvSpPr>
          <p:cNvPr id="5" name="テキスト ボックス 4"/>
          <p:cNvSpPr txBox="1"/>
          <p:nvPr/>
        </p:nvSpPr>
        <p:spPr>
          <a:xfrm>
            <a:off x="615789" y="975211"/>
            <a:ext cx="175881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現在</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の学部編成</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475355" y="975211"/>
            <a:ext cx="2233155" cy="369332"/>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新大学構想会議の案</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419682" y="1074222"/>
            <a:ext cx="2502602"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４者タスクフォースの考え方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a:spLocks noGrp="1"/>
          </p:cNvSpPr>
          <p:nvPr>
            <p:ph type="sldNum" sz="quarter" idx="12"/>
          </p:nvPr>
        </p:nvSpPr>
        <p:spPr>
          <a:xfrm>
            <a:off x="6988972" y="6467404"/>
            <a:ext cx="2133600" cy="365125"/>
          </a:xfrm>
        </p:spPr>
        <p:txBody>
          <a:bodyPr/>
          <a:lstStyle/>
          <a:p>
            <a:fld id="{7853CF83-2CA7-468D-933C-9DDBEAA5E899}" type="slidenum">
              <a:rPr kumimoji="1" lang="ja-JP" altLang="en-US" smtClean="0"/>
              <a:pPr/>
              <a:t>66</a:t>
            </a:fld>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3539354817"/>
              </p:ext>
            </p:extLst>
          </p:nvPr>
        </p:nvGraphicFramePr>
        <p:xfrm>
          <a:off x="367436" y="4941168"/>
          <a:ext cx="2255520" cy="1524000"/>
        </p:xfrm>
        <a:graphic>
          <a:graphicData uri="http://schemas.openxmlformats.org/drawingml/2006/table">
            <a:tbl>
              <a:tblPr firstRow="1" bandRow="1">
                <a:tableStyleId>{5940675A-B579-460E-94D1-54222C63F5DA}</a:tableStyleId>
              </a:tblPr>
              <a:tblGrid>
                <a:gridCol w="2255520"/>
              </a:tblGrid>
              <a:tr h="259229">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府立大学</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r>
              <a:tr h="25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現代システム科学域</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r>
              <a:tr h="259229">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工学域</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r>
              <a:tr h="25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生命環境科学域</a:t>
                      </a:r>
                    </a:p>
                  </a:txBody>
                  <a:tcPr/>
                </a:tc>
              </a:tr>
              <a:tr h="259229">
                <a:tc>
                  <a:txBody>
                    <a:bodyPr/>
                    <a:lstStyle/>
                    <a:p>
                      <a:r>
                        <a:rPr kumimoji="1" lang="ja-JP" altLang="en-US" sz="1400" dirty="0" smtClean="0">
                          <a:latin typeface="Meiryo UI" panose="020B0604030504040204" pitchFamily="50" charset="-128"/>
                          <a:ea typeface="Meiryo UI" panose="020B0604030504040204" pitchFamily="50" charset="-128"/>
                        </a:rPr>
                        <a:t>地域保健学域</a:t>
                      </a:r>
                      <a:endParaRPr kumimoji="1" lang="ja-JP" altLang="en-US" sz="1400" dirty="0">
                        <a:latin typeface="Meiryo UI" panose="020B0604030504040204" pitchFamily="50" charset="-128"/>
                        <a:ea typeface="Meiryo UI" panose="020B0604030504040204" pitchFamily="50" charset="-128"/>
                      </a:endParaRPr>
                    </a:p>
                  </a:txBody>
                  <a:tcPr/>
                </a:tc>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208987656"/>
              </p:ext>
            </p:extLst>
          </p:nvPr>
        </p:nvGraphicFramePr>
        <p:xfrm>
          <a:off x="367436" y="1737428"/>
          <a:ext cx="2255520" cy="3017520"/>
        </p:xfrm>
        <a:graphic>
          <a:graphicData uri="http://schemas.openxmlformats.org/drawingml/2006/table">
            <a:tbl>
              <a:tblPr firstRow="1" bandRow="1">
                <a:tableStyleId>{5940675A-B579-460E-94D1-54222C63F5DA}</a:tableStyleId>
              </a:tblPr>
              <a:tblGrid>
                <a:gridCol w="2255520"/>
              </a:tblGrid>
              <a:tr h="306034">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市立大学</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r>
              <a:tr h="306034">
                <a:tc>
                  <a:txBody>
                    <a:bodyPr/>
                    <a:lstStyle/>
                    <a:p>
                      <a:r>
                        <a:rPr kumimoji="1" lang="ja-JP" altLang="en-US" sz="1600" dirty="0" smtClean="0">
                          <a:latin typeface="Meiryo UI" panose="020B0604030504040204" pitchFamily="50" charset="-128"/>
                          <a:ea typeface="Meiryo UI" panose="020B0604030504040204" pitchFamily="50" charset="-128"/>
                        </a:rPr>
                        <a:t>文学部</a:t>
                      </a:r>
                      <a:endParaRPr kumimoji="1" lang="ja-JP" altLang="en-US" sz="1600" dirty="0">
                        <a:latin typeface="Meiryo UI" panose="020B0604030504040204" pitchFamily="50" charset="-128"/>
                        <a:ea typeface="Meiryo UI" panose="020B0604030504040204" pitchFamily="50" charset="-128"/>
                      </a:endParaRPr>
                    </a:p>
                  </a:txBody>
                  <a:tcPr/>
                </a:tc>
              </a:tr>
              <a:tr h="306034">
                <a:tc>
                  <a:txBody>
                    <a:bodyPr/>
                    <a:lstStyle/>
                    <a:p>
                      <a:r>
                        <a:rPr kumimoji="1" lang="ja-JP" altLang="en-US" sz="1600" dirty="0" smtClean="0">
                          <a:latin typeface="Meiryo UI" panose="020B0604030504040204" pitchFamily="50" charset="-128"/>
                          <a:ea typeface="Meiryo UI" panose="020B0604030504040204" pitchFamily="50" charset="-128"/>
                        </a:rPr>
                        <a:t>法学部</a:t>
                      </a:r>
                      <a:endParaRPr kumimoji="1" lang="ja-JP" altLang="en-US" sz="1600" dirty="0">
                        <a:latin typeface="Meiryo UI" panose="020B0604030504040204" pitchFamily="50" charset="-128"/>
                        <a:ea typeface="Meiryo UI" panose="020B0604030504040204" pitchFamily="50" charset="-128"/>
                      </a:endParaRPr>
                    </a:p>
                  </a:txBody>
                  <a:tcPr/>
                </a:tc>
              </a:tr>
              <a:tr h="306034">
                <a:tc>
                  <a:txBody>
                    <a:bodyPr/>
                    <a:lstStyle/>
                    <a:p>
                      <a:r>
                        <a:rPr kumimoji="1" lang="ja-JP" altLang="en-US" sz="1600" dirty="0" smtClean="0">
                          <a:latin typeface="Meiryo UI" panose="020B0604030504040204" pitchFamily="50" charset="-128"/>
                          <a:ea typeface="Meiryo UI" panose="020B0604030504040204" pitchFamily="50" charset="-128"/>
                        </a:rPr>
                        <a:t>商学部</a:t>
                      </a:r>
                      <a:endParaRPr kumimoji="1" lang="ja-JP" altLang="en-US" sz="1600" dirty="0">
                        <a:latin typeface="Meiryo UI" panose="020B0604030504040204" pitchFamily="50" charset="-128"/>
                        <a:ea typeface="Meiryo UI" panose="020B0604030504040204" pitchFamily="50" charset="-128"/>
                      </a:endParaRPr>
                    </a:p>
                  </a:txBody>
                  <a:tcPr/>
                </a:tc>
              </a:tr>
              <a:tr h="306034">
                <a:tc>
                  <a:txBody>
                    <a:bodyPr/>
                    <a:lstStyle/>
                    <a:p>
                      <a:r>
                        <a:rPr kumimoji="1" lang="ja-JP" altLang="en-US" sz="1600" dirty="0" smtClean="0">
                          <a:latin typeface="Meiryo UI" panose="020B0604030504040204" pitchFamily="50" charset="-128"/>
                          <a:ea typeface="Meiryo UI" panose="020B0604030504040204" pitchFamily="50" charset="-128"/>
                        </a:rPr>
                        <a:t>経済学部</a:t>
                      </a:r>
                      <a:endParaRPr kumimoji="1" lang="ja-JP" altLang="en-US" sz="1600" dirty="0">
                        <a:latin typeface="Meiryo UI" panose="020B0604030504040204" pitchFamily="50" charset="-128"/>
                        <a:ea typeface="Meiryo UI" panose="020B0604030504040204" pitchFamily="50" charset="-128"/>
                      </a:endParaRPr>
                    </a:p>
                  </a:txBody>
                  <a:tcPr/>
                </a:tc>
              </a:tr>
              <a:tr h="306034">
                <a:tc>
                  <a:txBody>
                    <a:bodyPr/>
                    <a:lstStyle/>
                    <a:p>
                      <a:r>
                        <a:rPr kumimoji="1" lang="ja-JP" altLang="en-US" sz="1600" dirty="0" smtClean="0">
                          <a:latin typeface="Meiryo UI" panose="020B0604030504040204" pitchFamily="50" charset="-128"/>
                          <a:ea typeface="Meiryo UI" panose="020B0604030504040204" pitchFamily="50" charset="-128"/>
                        </a:rPr>
                        <a:t>理学部</a:t>
                      </a:r>
                      <a:endParaRPr kumimoji="1" lang="ja-JP" altLang="en-US" sz="1600" dirty="0">
                        <a:latin typeface="Meiryo UI" panose="020B0604030504040204" pitchFamily="50" charset="-128"/>
                        <a:ea typeface="Meiryo UI" panose="020B0604030504040204" pitchFamily="50" charset="-128"/>
                      </a:endParaRPr>
                    </a:p>
                  </a:txBody>
                  <a:tcPr/>
                </a:tc>
              </a:tr>
              <a:tr h="306034">
                <a:tc>
                  <a:txBody>
                    <a:bodyPr/>
                    <a:lstStyle/>
                    <a:p>
                      <a:r>
                        <a:rPr kumimoji="1" lang="ja-JP" altLang="en-US" sz="1600" dirty="0" smtClean="0">
                          <a:latin typeface="Meiryo UI" panose="020B0604030504040204" pitchFamily="50" charset="-128"/>
                          <a:ea typeface="Meiryo UI" panose="020B0604030504040204" pitchFamily="50" charset="-128"/>
                        </a:rPr>
                        <a:t>工学部</a:t>
                      </a:r>
                      <a:endParaRPr kumimoji="1" lang="ja-JP" altLang="en-US" sz="1600" dirty="0">
                        <a:latin typeface="Meiryo UI" panose="020B0604030504040204" pitchFamily="50" charset="-128"/>
                        <a:ea typeface="Meiryo UI" panose="020B0604030504040204" pitchFamily="50" charset="-128"/>
                      </a:endParaRPr>
                    </a:p>
                  </a:txBody>
                  <a:tcPr/>
                </a:tc>
              </a:tr>
              <a:tr h="306034">
                <a:tc>
                  <a:txBody>
                    <a:bodyPr/>
                    <a:lstStyle/>
                    <a:p>
                      <a:r>
                        <a:rPr kumimoji="1" lang="ja-JP" altLang="en-US" sz="1600" dirty="0" smtClean="0">
                          <a:latin typeface="Meiryo UI" panose="020B0604030504040204" pitchFamily="50" charset="-128"/>
                          <a:ea typeface="Meiryo UI" panose="020B0604030504040204" pitchFamily="50" charset="-128"/>
                        </a:rPr>
                        <a:t>医学部</a:t>
                      </a:r>
                      <a:endParaRPr kumimoji="1" lang="ja-JP" altLang="en-US" sz="1600" dirty="0">
                        <a:latin typeface="Meiryo UI" panose="020B0604030504040204" pitchFamily="50" charset="-128"/>
                        <a:ea typeface="Meiryo UI" panose="020B0604030504040204" pitchFamily="50" charset="-128"/>
                      </a:endParaRPr>
                    </a:p>
                  </a:txBody>
                  <a:tcPr/>
                </a:tc>
              </a:tr>
              <a:tr h="306034">
                <a:tc>
                  <a:txBody>
                    <a:bodyPr/>
                    <a:lstStyle/>
                    <a:p>
                      <a:r>
                        <a:rPr kumimoji="1" lang="ja-JP" altLang="en-US" sz="1600" dirty="0" smtClean="0">
                          <a:latin typeface="Meiryo UI" panose="020B0604030504040204" pitchFamily="50" charset="-128"/>
                          <a:ea typeface="Meiryo UI" panose="020B0604030504040204" pitchFamily="50" charset="-128"/>
                        </a:rPr>
                        <a:t>生活科学部</a:t>
                      </a:r>
                      <a:endParaRPr kumimoji="1" lang="ja-JP" altLang="en-US" sz="1600" dirty="0">
                        <a:latin typeface="Meiryo UI" panose="020B0604030504040204" pitchFamily="50" charset="-128"/>
                        <a:ea typeface="Meiryo UI" panose="020B0604030504040204" pitchFamily="50" charset="-128"/>
                      </a:endParaRPr>
                    </a:p>
                  </a:txBody>
                  <a:tcP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317600938"/>
              </p:ext>
            </p:extLst>
          </p:nvPr>
        </p:nvGraphicFramePr>
        <p:xfrm>
          <a:off x="3398268" y="1700808"/>
          <a:ext cx="2376805" cy="3048000"/>
        </p:xfrm>
        <a:graphic>
          <a:graphicData uri="http://schemas.openxmlformats.org/drawingml/2006/table">
            <a:tbl>
              <a:tblPr firstRow="1" bandRow="1">
                <a:tableStyleId>{5940675A-B579-460E-94D1-54222C63F5DA}</a:tableStyleId>
              </a:tblPr>
              <a:tblGrid>
                <a:gridCol w="2376805"/>
              </a:tblGrid>
              <a:tr h="244827">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新大学</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r>
              <a:tr h="244827">
                <a:tc>
                  <a:txBody>
                    <a:bodyPr/>
                    <a:lstStyle/>
                    <a:p>
                      <a:r>
                        <a:rPr kumimoji="1" lang="ja-JP" altLang="en-US" sz="1400" dirty="0" smtClean="0">
                          <a:latin typeface="Meiryo UI" panose="020B0604030504040204" pitchFamily="50" charset="-128"/>
                          <a:ea typeface="Meiryo UI" panose="020B0604030504040204" pitchFamily="50" charset="-128"/>
                        </a:rPr>
                        <a:t>文学部</a:t>
                      </a:r>
                      <a:endParaRPr kumimoji="1" lang="ja-JP" altLang="en-US" sz="1400" dirty="0">
                        <a:latin typeface="Meiryo UI" panose="020B0604030504040204" pitchFamily="50" charset="-128"/>
                        <a:ea typeface="Meiryo UI" panose="020B0604030504040204" pitchFamily="50" charset="-128"/>
                      </a:endParaRPr>
                    </a:p>
                  </a:txBody>
                  <a:tcPr/>
                </a:tc>
              </a:tr>
              <a:tr h="244827">
                <a:tc>
                  <a:txBody>
                    <a:bodyPr/>
                    <a:lstStyle/>
                    <a:p>
                      <a:r>
                        <a:rPr kumimoji="1" lang="ja-JP" altLang="en-US" sz="1400" dirty="0" smtClean="0">
                          <a:latin typeface="Meiryo UI" panose="020B0604030504040204" pitchFamily="50" charset="-128"/>
                          <a:ea typeface="Meiryo UI" panose="020B0604030504040204" pitchFamily="50" charset="-128"/>
                        </a:rPr>
                        <a:t>法学部</a:t>
                      </a:r>
                      <a:endParaRPr kumimoji="1" lang="ja-JP" altLang="en-US" sz="1400" dirty="0">
                        <a:latin typeface="Meiryo UI" panose="020B0604030504040204" pitchFamily="50" charset="-128"/>
                        <a:ea typeface="Meiryo UI" panose="020B0604030504040204" pitchFamily="50" charset="-128"/>
                      </a:endParaRPr>
                    </a:p>
                  </a:txBody>
                  <a:tcPr/>
                </a:tc>
              </a:tr>
              <a:tr h="244827">
                <a:tc>
                  <a:txBody>
                    <a:bodyPr/>
                    <a:lstStyle/>
                    <a:p>
                      <a:r>
                        <a:rPr kumimoji="1" lang="ja-JP" altLang="en-US" sz="1400" dirty="0" smtClean="0">
                          <a:latin typeface="Meiryo UI" panose="020B0604030504040204" pitchFamily="50" charset="-128"/>
                          <a:ea typeface="Meiryo UI" panose="020B0604030504040204" pitchFamily="50" charset="-128"/>
                        </a:rPr>
                        <a:t>商学部（地域経済学科）</a:t>
                      </a:r>
                      <a:endParaRPr kumimoji="1" lang="ja-JP" altLang="en-US" sz="1400" dirty="0">
                        <a:latin typeface="Meiryo UI" panose="020B0604030504040204" pitchFamily="50" charset="-128"/>
                        <a:ea typeface="Meiryo UI" panose="020B0604030504040204" pitchFamily="50" charset="-128"/>
                      </a:endParaRPr>
                    </a:p>
                  </a:txBody>
                  <a:tcPr>
                    <a:solidFill>
                      <a:schemeClr val="bg1">
                        <a:lumMod val="85000"/>
                      </a:schemeClr>
                    </a:solidFill>
                  </a:tcPr>
                </a:tc>
              </a:tr>
              <a:tr h="244827">
                <a:tc>
                  <a:txBody>
                    <a:bodyPr/>
                    <a:lstStyle/>
                    <a:p>
                      <a:r>
                        <a:rPr kumimoji="1" lang="ja-JP" altLang="en-US" sz="1400" dirty="0" smtClean="0">
                          <a:latin typeface="Meiryo UI" panose="020B0604030504040204" pitchFamily="50" charset="-128"/>
                          <a:ea typeface="Meiryo UI" panose="020B0604030504040204" pitchFamily="50" charset="-128"/>
                        </a:rPr>
                        <a:t>経済学部（国際経済学科）</a:t>
                      </a:r>
                      <a:endParaRPr kumimoji="1" lang="ja-JP" altLang="en-US" sz="1400" dirty="0">
                        <a:latin typeface="Meiryo UI" panose="020B0604030504040204" pitchFamily="50" charset="-128"/>
                        <a:ea typeface="Meiryo UI" panose="020B0604030504040204" pitchFamily="50" charset="-128"/>
                      </a:endParaRPr>
                    </a:p>
                  </a:txBody>
                  <a:tcPr>
                    <a:solidFill>
                      <a:schemeClr val="bg1">
                        <a:lumMod val="85000"/>
                      </a:schemeClr>
                    </a:solidFill>
                  </a:tcPr>
                </a:tc>
              </a:tr>
              <a:tr h="244827">
                <a:tc>
                  <a:txBody>
                    <a:bodyPr/>
                    <a:lstStyle/>
                    <a:p>
                      <a:r>
                        <a:rPr kumimoji="1" lang="ja-JP" altLang="en-US" sz="1400" dirty="0" smtClean="0">
                          <a:latin typeface="Meiryo UI" panose="020B0604030504040204" pitchFamily="50" charset="-128"/>
                          <a:ea typeface="Meiryo UI" panose="020B0604030504040204" pitchFamily="50" charset="-128"/>
                        </a:rPr>
                        <a:t>理学部</a:t>
                      </a:r>
                      <a:endParaRPr kumimoji="1" lang="ja-JP" altLang="en-US" sz="1400" dirty="0">
                        <a:latin typeface="Meiryo UI" panose="020B0604030504040204" pitchFamily="50" charset="-128"/>
                        <a:ea typeface="Meiryo UI" panose="020B0604030504040204" pitchFamily="50" charset="-128"/>
                      </a:endParaRPr>
                    </a:p>
                  </a:txBody>
                  <a:tcPr/>
                </a:tc>
              </a:tr>
              <a:tr h="244827">
                <a:tc>
                  <a:txBody>
                    <a:bodyPr/>
                    <a:lstStyle/>
                    <a:p>
                      <a:r>
                        <a:rPr kumimoji="1" lang="ja-JP" altLang="en-US" sz="1400" dirty="0" smtClean="0">
                          <a:latin typeface="Meiryo UI" panose="020B0604030504040204" pitchFamily="50" charset="-128"/>
                          <a:ea typeface="Meiryo UI" panose="020B0604030504040204" pitchFamily="50" charset="-128"/>
                        </a:rPr>
                        <a:t>地球未来理工学部</a:t>
                      </a:r>
                      <a:endParaRPr kumimoji="1" lang="ja-JP" altLang="en-US" sz="1400" dirty="0">
                        <a:latin typeface="Meiryo UI" panose="020B0604030504040204" pitchFamily="50" charset="-128"/>
                        <a:ea typeface="Meiryo UI" panose="020B0604030504040204" pitchFamily="50" charset="-128"/>
                      </a:endParaRPr>
                    </a:p>
                  </a:txBody>
                  <a:tcPr>
                    <a:solidFill>
                      <a:schemeClr val="bg1">
                        <a:lumMod val="85000"/>
                      </a:schemeClr>
                    </a:solidFill>
                  </a:tcPr>
                </a:tc>
              </a:tr>
              <a:tr h="244827">
                <a:tc>
                  <a:txBody>
                    <a:bodyPr/>
                    <a:lstStyle/>
                    <a:p>
                      <a:r>
                        <a:rPr kumimoji="1" lang="ja-JP" altLang="en-US" sz="1400" dirty="0" smtClean="0">
                          <a:latin typeface="Meiryo UI" panose="020B0604030504040204" pitchFamily="50" charset="-128"/>
                          <a:ea typeface="Meiryo UI" panose="020B0604030504040204" pitchFamily="50" charset="-128"/>
                        </a:rPr>
                        <a:t>獣医学部</a:t>
                      </a:r>
                      <a:endParaRPr kumimoji="1" lang="ja-JP" altLang="en-US" sz="1400" dirty="0">
                        <a:latin typeface="Meiryo UI" panose="020B0604030504040204" pitchFamily="50" charset="-128"/>
                        <a:ea typeface="Meiryo UI" panose="020B0604030504040204" pitchFamily="50" charset="-128"/>
                      </a:endParaRPr>
                    </a:p>
                  </a:txBody>
                  <a:tcPr>
                    <a:solidFill>
                      <a:schemeClr val="bg1">
                        <a:lumMod val="85000"/>
                      </a:schemeClr>
                    </a:solidFill>
                  </a:tcPr>
                </a:tc>
              </a:tr>
              <a:tr h="244827">
                <a:tc>
                  <a:txBody>
                    <a:bodyPr/>
                    <a:lstStyle/>
                    <a:p>
                      <a:r>
                        <a:rPr kumimoji="1" lang="ja-JP" altLang="en-US" sz="1400" dirty="0" smtClean="0">
                          <a:latin typeface="Meiryo UI" panose="020B0604030504040204" pitchFamily="50" charset="-128"/>
                          <a:ea typeface="Meiryo UI" panose="020B0604030504040204" pitchFamily="50" charset="-128"/>
                        </a:rPr>
                        <a:t>看護学部</a:t>
                      </a:r>
                      <a:endParaRPr kumimoji="1" lang="ja-JP" altLang="en-US" sz="1400" dirty="0">
                        <a:latin typeface="Meiryo UI" panose="020B0604030504040204" pitchFamily="50" charset="-128"/>
                        <a:ea typeface="Meiryo UI" panose="020B0604030504040204" pitchFamily="50" charset="-128"/>
                      </a:endParaRPr>
                    </a:p>
                  </a:txBody>
                  <a:tcPr>
                    <a:solidFill>
                      <a:schemeClr val="bg1">
                        <a:lumMod val="85000"/>
                      </a:schemeClr>
                    </a:solidFill>
                  </a:tcPr>
                </a:tc>
              </a:tr>
              <a:tr h="244827">
                <a:tc>
                  <a:txBody>
                    <a:bodyPr/>
                    <a:lstStyle/>
                    <a:p>
                      <a:r>
                        <a:rPr kumimoji="1" lang="ja-JP" altLang="en-US" sz="1400" dirty="0" smtClean="0">
                          <a:latin typeface="Meiryo UI" panose="020B0604030504040204" pitchFamily="50" charset="-128"/>
                          <a:ea typeface="Meiryo UI" panose="020B0604030504040204" pitchFamily="50" charset="-128"/>
                        </a:rPr>
                        <a:t>医学部</a:t>
                      </a:r>
                      <a:endParaRPr kumimoji="1" lang="ja-JP" altLang="en-US" sz="1400" dirty="0">
                        <a:latin typeface="Meiryo UI" panose="020B0604030504040204" pitchFamily="50" charset="-128"/>
                        <a:ea typeface="Meiryo UI" panose="020B0604030504040204" pitchFamily="50" charset="-128"/>
                      </a:endParaRPr>
                    </a:p>
                  </a:txBody>
                  <a:tcPr/>
                </a:tc>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073401475"/>
              </p:ext>
            </p:extLst>
          </p:nvPr>
        </p:nvGraphicFramePr>
        <p:xfrm>
          <a:off x="3398268" y="4929336"/>
          <a:ext cx="2399536" cy="1219200"/>
        </p:xfrm>
        <a:graphic>
          <a:graphicData uri="http://schemas.openxmlformats.org/drawingml/2006/table">
            <a:tbl>
              <a:tblPr firstRow="1" bandRow="1">
                <a:tableStyleId>{5940675A-B579-460E-94D1-54222C63F5DA}</a:tableStyleId>
              </a:tblPr>
              <a:tblGrid>
                <a:gridCol w="2399536"/>
              </a:tblGrid>
              <a:tr h="25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現代システム科学域</a:t>
                      </a:r>
                    </a:p>
                  </a:txBody>
                  <a:tcPr/>
                </a:tc>
              </a:tr>
              <a:tr h="259229">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工学域</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r>
              <a:tr h="25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生命環境科学域</a:t>
                      </a:r>
                    </a:p>
                  </a:txBody>
                  <a:tcPr/>
                </a:tc>
              </a:tr>
              <a:tr h="259229">
                <a:tc>
                  <a:txBody>
                    <a:bodyPr/>
                    <a:lstStyle/>
                    <a:p>
                      <a:r>
                        <a:rPr kumimoji="1" lang="ja-JP" altLang="en-US" sz="1400" dirty="0" smtClean="0">
                          <a:latin typeface="Meiryo UI" panose="020B0604030504040204" pitchFamily="50" charset="-128"/>
                          <a:ea typeface="Meiryo UI" panose="020B0604030504040204" pitchFamily="50" charset="-128"/>
                        </a:rPr>
                        <a:t>人間科学域</a:t>
                      </a:r>
                      <a:endParaRPr kumimoji="1" lang="ja-JP" altLang="en-US" sz="1400" dirty="0">
                        <a:latin typeface="Meiryo UI" panose="020B0604030504040204" pitchFamily="50" charset="-128"/>
                        <a:ea typeface="Meiryo UI" panose="020B0604030504040204" pitchFamily="50" charset="-128"/>
                      </a:endParaRPr>
                    </a:p>
                  </a:txBody>
                  <a:tcPr>
                    <a:solidFill>
                      <a:schemeClr val="bg1">
                        <a:lumMod val="85000"/>
                      </a:schemeClr>
                    </a:solidFill>
                  </a:tcPr>
                </a:tc>
              </a:tr>
            </a:tbl>
          </a:graphicData>
        </a:graphic>
      </p:graphicFrame>
      <p:sp>
        <p:nvSpPr>
          <p:cNvPr id="11" name="テキスト ボックス 10"/>
          <p:cNvSpPr txBox="1"/>
          <p:nvPr/>
        </p:nvSpPr>
        <p:spPr>
          <a:xfrm>
            <a:off x="3347864" y="6237312"/>
            <a:ext cx="2295821"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網掛けは新設または機能強化</a:t>
            </a:r>
            <a:endParaRPr kumimoji="1" lang="ja-JP" altLang="en-US" sz="12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343094" y="87014"/>
            <a:ext cx="2420856" cy="461665"/>
          </a:xfrm>
          <a:prstGeom prst="rect">
            <a:avLst/>
          </a:prstGeom>
          <a:noFill/>
        </p:spPr>
        <p:txBody>
          <a:bodyPr wrap="none" rtlCol="0">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教育組織</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のあり方</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二等辺三角形 19"/>
          <p:cNvSpPr/>
          <p:nvPr/>
        </p:nvSpPr>
        <p:spPr>
          <a:xfrm rot="5400000">
            <a:off x="1441337" y="3933074"/>
            <a:ext cx="3060340" cy="324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1" name="二等辺三角形 20"/>
          <p:cNvSpPr/>
          <p:nvPr/>
        </p:nvSpPr>
        <p:spPr>
          <a:xfrm rot="5400000">
            <a:off x="4581553" y="3933074"/>
            <a:ext cx="3060340" cy="324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4462285" y="1257262"/>
            <a:ext cx="1665755"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2013</a:t>
            </a:r>
            <a:r>
              <a:rPr kumimoji="1" lang="ja-JP" altLang="en-US" sz="1050" dirty="0" smtClean="0">
                <a:latin typeface="Meiryo UI" panose="020B0604030504040204" pitchFamily="50" charset="-128"/>
                <a:ea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月提言）</a:t>
            </a:r>
          </a:p>
        </p:txBody>
      </p:sp>
      <p:graphicFrame>
        <p:nvGraphicFramePr>
          <p:cNvPr id="24" name="表 23"/>
          <p:cNvGraphicFramePr>
            <a:graphicFrameLocks noGrp="1"/>
          </p:cNvGraphicFramePr>
          <p:nvPr>
            <p:extLst>
              <p:ext uri="{D42A27DB-BD31-4B8C-83A1-F6EECF244321}">
                <p14:modId xmlns:p14="http://schemas.microsoft.com/office/powerpoint/2010/main" val="750113929"/>
              </p:ext>
            </p:extLst>
          </p:nvPr>
        </p:nvGraphicFramePr>
        <p:xfrm>
          <a:off x="6473105" y="1700807"/>
          <a:ext cx="2491383" cy="4827523"/>
        </p:xfrm>
        <a:graphic>
          <a:graphicData uri="http://schemas.openxmlformats.org/drawingml/2006/table">
            <a:tbl>
              <a:tblPr firstRow="1" bandRow="1">
                <a:tableStyleId>{5940675A-B579-460E-94D1-54222C63F5DA}</a:tableStyleId>
              </a:tblPr>
              <a:tblGrid>
                <a:gridCol w="2491383"/>
              </a:tblGrid>
              <a:tr h="407923">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新大学の教育組織</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tr>
              <a:tr h="4405581">
                <a:tc>
                  <a:txBody>
                    <a:bodyPr/>
                    <a:lstStyle/>
                    <a:p>
                      <a:pPr marL="285750" indent="-285750">
                        <a:buFont typeface="Arial" panose="020B0604020202020204" pitchFamily="34" charset="0"/>
                        <a:buChar char="•"/>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solidFill>
                            <a:schemeClr val="tx1"/>
                          </a:solidFill>
                          <a:latin typeface="Meiryo UI" panose="020B0604030504040204" pitchFamily="50" charset="-128"/>
                          <a:ea typeface="Meiryo UI" panose="020B0604030504040204" pitchFamily="50" charset="-128"/>
                        </a:rPr>
                        <a:t>学部（学域）のくくり方や名称は、新法人が決定すべき</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　学生ニーズや受験動</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向等にあわせる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　その他研究領域は、</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臨機応変に改編する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　具体的には、データマ</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ネジメント人材やパブリッ</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クヘルス系人材の育成な</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ど、新大学の戦略領域を</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重視した中長期的な計</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画を立てる</a:t>
                      </a:r>
                    </a:p>
                    <a:p>
                      <a:pPr marL="0" indent="0">
                        <a:buFont typeface="Arial" panose="020B0604020202020204" pitchFamily="34" charset="0"/>
                        <a:buNone/>
                      </a:pP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r>
            </a:tbl>
          </a:graphicData>
        </a:graphic>
      </p:graphicFrame>
      <p:cxnSp>
        <p:nvCxnSpPr>
          <p:cNvPr id="22" name="直線コネクタ 21"/>
          <p:cNvCxnSpPr/>
          <p:nvPr/>
        </p:nvCxnSpPr>
        <p:spPr>
          <a:xfrm>
            <a:off x="395536" y="54868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40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15816" y="2552329"/>
            <a:ext cx="3570209" cy="769441"/>
          </a:xfrm>
          <a:prstGeom prst="rect">
            <a:avLst/>
          </a:prstGeom>
          <a:noFill/>
        </p:spPr>
        <p:txBody>
          <a:bodyPr wrap="none" rtlCol="0">
            <a:spAutoFit/>
          </a:bodyPr>
          <a:lstStyle/>
          <a:p>
            <a:pPr algn="ctr"/>
            <a:r>
              <a:rPr lang="ja-JP" altLang="en-US" sz="4400" dirty="0" smtClean="0">
                <a:latin typeface="Meiryo UI" panose="020B0604030504040204" pitchFamily="50" charset="-128"/>
                <a:ea typeface="Meiryo UI" panose="020B0604030504040204" pitchFamily="50" charset="-128"/>
                <a:cs typeface="Meiryo UI" panose="020B0604030504040204" pitchFamily="50" charset="-128"/>
              </a:rPr>
              <a:t>（参考資料）</a:t>
            </a:r>
            <a:endParaRPr lang="en-US" altLang="ja-JP" sz="4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612267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3660834" y="4005064"/>
            <a:ext cx="1764000" cy="2692303"/>
          </a:xfrm>
          <a:prstGeom prst="roundRect">
            <a:avLst>
              <a:gd name="adj" fmla="val 9150"/>
            </a:avLst>
          </a:prstGeom>
          <a:solidFill>
            <a:schemeClr val="accent6">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9" name="角丸四角形 38"/>
          <p:cNvSpPr/>
          <p:nvPr/>
        </p:nvSpPr>
        <p:spPr>
          <a:xfrm>
            <a:off x="3662656" y="1294856"/>
            <a:ext cx="1764000" cy="2464278"/>
          </a:xfrm>
          <a:prstGeom prst="roundRect">
            <a:avLst>
              <a:gd name="adj" fmla="val 9150"/>
            </a:avLst>
          </a:prstGeom>
          <a:solidFill>
            <a:schemeClr val="accent6">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角丸四角形 3"/>
          <p:cNvSpPr/>
          <p:nvPr/>
        </p:nvSpPr>
        <p:spPr>
          <a:xfrm>
            <a:off x="3824656" y="1395086"/>
            <a:ext cx="1440000" cy="288000"/>
          </a:xfrm>
          <a:prstGeom prst="roundRect">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医学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3824656" y="1996507"/>
            <a:ext cx="1440000" cy="288000"/>
          </a:xfrm>
          <a:prstGeom prst="roundRect">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看護</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3823745" y="2553760"/>
            <a:ext cx="1440000" cy="288000"/>
          </a:xfrm>
          <a:prstGeom prst="roundRect">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保健</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674146" y="1413086"/>
            <a:ext cx="1800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674146" y="2014507"/>
            <a:ext cx="1800000" cy="252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看護</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648029" y="2014507"/>
            <a:ext cx="1800000" cy="252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看護</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648029" y="3094757"/>
            <a:ext cx="1800000" cy="252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総合リハ</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（栄養療法）</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648029" y="2571760"/>
            <a:ext cx="1800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総合リハ</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理学</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療法・作業療法）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823304" y="5722856"/>
            <a:ext cx="1440000" cy="288000"/>
          </a:xfrm>
          <a:prstGeom prst="roundRect">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社会</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科学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648029" y="5746896"/>
            <a:ext cx="1800000" cy="252000"/>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マネジメント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7659776" y="4492732"/>
            <a:ext cx="1260000" cy="10079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681264" y="5236179"/>
            <a:ext cx="1800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哲学歴史</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674146" y="6415901"/>
            <a:ext cx="1800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7659776" y="5709296"/>
            <a:ext cx="12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674146" y="5709296"/>
            <a:ext cx="1800000" cy="252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659776" y="6415901"/>
            <a:ext cx="12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5674146" y="6061250"/>
            <a:ext cx="1800000" cy="252000"/>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7659776" y="6061250"/>
            <a:ext cx="12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商学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674146" y="4856185"/>
            <a:ext cx="1800000" cy="252000"/>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言語文化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コネクタ 37"/>
          <p:cNvCxnSpPr/>
          <p:nvPr/>
        </p:nvCxnSpPr>
        <p:spPr>
          <a:xfrm>
            <a:off x="323528" y="3861048"/>
            <a:ext cx="85320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951224" y="930206"/>
            <a:ext cx="1210588" cy="338554"/>
          </a:xfrm>
          <a:prstGeom prst="rect">
            <a:avLst/>
          </a:prstGeom>
          <a:noFill/>
        </p:spPr>
        <p:txBody>
          <a:bodyPr wrap="none" rtlCol="0">
            <a:spAutoFit/>
          </a:bodyPr>
          <a:lstStyle/>
          <a:p>
            <a:r>
              <a:rPr lang="ja-JP" altLang="en-US" sz="1600" dirty="0">
                <a:latin typeface="HGP創英角ﾎﾟｯﾌﾟ体" panose="040B0A00000000000000" pitchFamily="50" charset="-128"/>
                <a:ea typeface="HGP創英角ﾎﾟｯﾌﾟ体" panose="040B0A00000000000000" pitchFamily="50" charset="-128"/>
              </a:rPr>
              <a:t>文科省</a:t>
            </a:r>
            <a:r>
              <a:rPr kumimoji="1" lang="ja-JP" altLang="en-US" sz="1600" dirty="0" smtClean="0">
                <a:latin typeface="HGP創英角ﾎﾟｯﾌﾟ体" panose="040B0A00000000000000" pitchFamily="50" charset="-128"/>
                <a:ea typeface="HGP創英角ﾎﾟｯﾌﾟ体" panose="040B0A00000000000000" pitchFamily="50" charset="-128"/>
              </a:rPr>
              <a:t>区分</a:t>
            </a:r>
            <a:endParaRPr kumimoji="1" lang="ja-JP" altLang="en-US" sz="1600" dirty="0">
              <a:latin typeface="HGP創英角ﾎﾟｯﾌﾟ体" panose="040B0A00000000000000" pitchFamily="50" charset="-128"/>
              <a:ea typeface="HGP創英角ﾎﾟｯﾌﾟ体" panose="040B0A00000000000000" pitchFamily="50" charset="-128"/>
            </a:endParaRPr>
          </a:p>
        </p:txBody>
      </p:sp>
      <p:sp>
        <p:nvSpPr>
          <p:cNvPr id="46" name="テキスト ボックス 45"/>
          <p:cNvSpPr txBox="1"/>
          <p:nvPr/>
        </p:nvSpPr>
        <p:spPr>
          <a:xfrm>
            <a:off x="1509554" y="580432"/>
            <a:ext cx="1005403" cy="338554"/>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府立大学</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6765136" y="580432"/>
            <a:ext cx="1005403" cy="338554"/>
          </a:xfrm>
          <a:prstGeom prst="rect">
            <a:avLst/>
          </a:prstGeom>
          <a:noFill/>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323528" y="961576"/>
            <a:ext cx="1188000" cy="252000"/>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学</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域</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648029" y="961576"/>
            <a:ext cx="1800000" cy="252000"/>
          </a:xfrm>
          <a:prstGeom prst="rect">
            <a:avLst/>
          </a:prstGeom>
          <a:solidFill>
            <a:schemeClr val="tx1">
              <a:lumMod val="75000"/>
              <a:lumOff val="2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学類（課程）</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7659776" y="961576"/>
            <a:ext cx="1260000" cy="252000"/>
          </a:xfrm>
          <a:prstGeom prst="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学部</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5674146" y="961576"/>
            <a:ext cx="1800000" cy="252000"/>
          </a:xfrm>
          <a:prstGeom prst="rect">
            <a:avLst/>
          </a:prstGeom>
          <a:solidFill>
            <a:schemeClr val="tx1">
              <a:lumMod val="75000"/>
              <a:lumOff val="2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学科</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a:spLocks noChangeAspect="1"/>
          </p:cNvSpPr>
          <p:nvPr/>
        </p:nvSpPr>
        <p:spPr>
          <a:xfrm>
            <a:off x="7271823" y="1377086"/>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円/楕円 51"/>
          <p:cNvSpPr>
            <a:spLocks noChangeAspect="1"/>
          </p:cNvSpPr>
          <p:nvPr/>
        </p:nvSpPr>
        <p:spPr>
          <a:xfrm>
            <a:off x="7271823" y="1974155"/>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212</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p:nvPr/>
        </p:nvCxnSpPr>
        <p:spPr>
          <a:xfrm>
            <a:off x="323528" y="5633984"/>
            <a:ext cx="86040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87776" y="2996952"/>
            <a:ext cx="8532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364472" y="2389824"/>
            <a:ext cx="8532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36336" y="1875888"/>
            <a:ext cx="85320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321554" y="5716641"/>
            <a:ext cx="1188000"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現代</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円/楕円 58"/>
          <p:cNvSpPr>
            <a:spLocks noChangeAspect="1"/>
          </p:cNvSpPr>
          <p:nvPr/>
        </p:nvSpPr>
        <p:spPr>
          <a:xfrm>
            <a:off x="3318720" y="1966520"/>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506</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円/楕円 60"/>
          <p:cNvSpPr>
            <a:spLocks/>
          </p:cNvSpPr>
          <p:nvPr/>
        </p:nvSpPr>
        <p:spPr>
          <a:xfrm>
            <a:off x="3318720" y="2582393"/>
            <a:ext cx="324000" cy="792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316</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648029" y="4089669"/>
            <a:ext cx="1950225" cy="324000"/>
            <a:chOff x="1648029" y="4492472"/>
            <a:chExt cx="1950225" cy="324000"/>
          </a:xfrm>
        </p:grpSpPr>
        <p:sp>
          <p:nvSpPr>
            <p:cNvPr id="21" name="正方形/長方形 20"/>
            <p:cNvSpPr/>
            <p:nvPr/>
          </p:nvSpPr>
          <p:spPr>
            <a:xfrm>
              <a:off x="1648029" y="4523400"/>
              <a:ext cx="1800000" cy="252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円/楕円 61"/>
            <p:cNvSpPr>
              <a:spLocks noChangeAspect="1"/>
            </p:cNvSpPr>
            <p:nvPr/>
          </p:nvSpPr>
          <p:spPr>
            <a:xfrm>
              <a:off x="3274254" y="4492472"/>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236</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4" name="円/楕円 63"/>
          <p:cNvSpPr>
            <a:spLocks noChangeAspect="1"/>
          </p:cNvSpPr>
          <p:nvPr/>
        </p:nvSpPr>
        <p:spPr>
          <a:xfrm>
            <a:off x="3318720" y="5733256"/>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588</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p:cNvGrpSpPr/>
          <p:nvPr/>
        </p:nvGrpSpPr>
        <p:grpSpPr>
          <a:xfrm>
            <a:off x="5674146" y="4089669"/>
            <a:ext cx="1921677" cy="324000"/>
            <a:chOff x="5674146" y="2501640"/>
            <a:chExt cx="1921677" cy="324000"/>
          </a:xfrm>
        </p:grpSpPr>
        <p:sp>
          <p:nvSpPr>
            <p:cNvPr id="15" name="正方形/長方形 14"/>
            <p:cNvSpPr/>
            <p:nvPr/>
          </p:nvSpPr>
          <p:spPr>
            <a:xfrm>
              <a:off x="5674146" y="2532586"/>
              <a:ext cx="1800000" cy="252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人間福祉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円/楕円 66"/>
            <p:cNvSpPr>
              <a:spLocks noChangeAspect="1"/>
            </p:cNvSpPr>
            <p:nvPr/>
          </p:nvSpPr>
          <p:spPr>
            <a:xfrm>
              <a:off x="7271823" y="2501640"/>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188</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8" name="円/楕円 67"/>
          <p:cNvSpPr>
            <a:spLocks noChangeAspect="1"/>
          </p:cNvSpPr>
          <p:nvPr/>
        </p:nvSpPr>
        <p:spPr>
          <a:xfrm>
            <a:off x="7278941" y="5193232"/>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円/楕円 68"/>
          <p:cNvSpPr>
            <a:spLocks noChangeAspect="1"/>
          </p:cNvSpPr>
          <p:nvPr/>
        </p:nvSpPr>
        <p:spPr>
          <a:xfrm>
            <a:off x="7271823" y="4828889"/>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273</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a:spLocks noChangeAspect="1"/>
          </p:cNvSpPr>
          <p:nvPr/>
        </p:nvSpPr>
        <p:spPr>
          <a:xfrm>
            <a:off x="7271823" y="6373368"/>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713</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円/楕円 70"/>
          <p:cNvSpPr>
            <a:spLocks noChangeAspect="1"/>
          </p:cNvSpPr>
          <p:nvPr/>
        </p:nvSpPr>
        <p:spPr>
          <a:xfrm>
            <a:off x="7271823" y="5661248"/>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959</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円/楕円 71"/>
          <p:cNvSpPr>
            <a:spLocks noChangeAspect="1"/>
          </p:cNvSpPr>
          <p:nvPr/>
        </p:nvSpPr>
        <p:spPr>
          <a:xfrm>
            <a:off x="7271823" y="6025250"/>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928</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5674146" y="4478696"/>
            <a:ext cx="1800000" cy="252000"/>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人間</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行動</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円/楕円 73"/>
          <p:cNvSpPr>
            <a:spLocks noChangeAspect="1"/>
          </p:cNvSpPr>
          <p:nvPr/>
        </p:nvSpPr>
        <p:spPr>
          <a:xfrm>
            <a:off x="7271823" y="4451400"/>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185</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a:spLocks/>
          </p:cNvSpPr>
          <p:nvPr/>
        </p:nvSpPr>
        <p:spPr>
          <a:xfrm>
            <a:off x="5089748" y="1377086"/>
            <a:ext cx="396000" cy="32400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a:spLocks/>
          </p:cNvSpPr>
          <p:nvPr/>
        </p:nvSpPr>
        <p:spPr>
          <a:xfrm>
            <a:off x="5089748" y="1997584"/>
            <a:ext cx="396000" cy="32400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718</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a:spLocks/>
          </p:cNvSpPr>
          <p:nvPr/>
        </p:nvSpPr>
        <p:spPr>
          <a:xfrm>
            <a:off x="5089748" y="2535760"/>
            <a:ext cx="396000" cy="32400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211</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3832023" y="3077014"/>
            <a:ext cx="3772989" cy="682120"/>
            <a:chOff x="3822834" y="3365736"/>
            <a:chExt cx="3772989" cy="682120"/>
          </a:xfrm>
        </p:grpSpPr>
        <p:sp>
          <p:nvSpPr>
            <p:cNvPr id="13" name="正方形/長方形 12"/>
            <p:cNvSpPr/>
            <p:nvPr/>
          </p:nvSpPr>
          <p:spPr>
            <a:xfrm>
              <a:off x="5674146" y="3751144"/>
              <a:ext cx="1800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居住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環境</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674146" y="3397321"/>
              <a:ext cx="1800000" cy="252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食品栄養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3822834" y="3379321"/>
              <a:ext cx="1440000" cy="288000"/>
            </a:xfrm>
            <a:prstGeom prst="roundRect">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家政</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円/楕円 64"/>
            <p:cNvSpPr>
              <a:spLocks noChangeAspect="1"/>
            </p:cNvSpPr>
            <p:nvPr/>
          </p:nvSpPr>
          <p:spPr>
            <a:xfrm>
              <a:off x="7271823" y="3365736"/>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145</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円/楕円 65"/>
            <p:cNvSpPr>
              <a:spLocks noChangeAspect="1"/>
            </p:cNvSpPr>
            <p:nvPr/>
          </p:nvSpPr>
          <p:spPr>
            <a:xfrm>
              <a:off x="7271823" y="3723856"/>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183</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a:spLocks/>
            </p:cNvSpPr>
            <p:nvPr/>
          </p:nvSpPr>
          <p:spPr>
            <a:xfrm>
              <a:off x="5089748" y="3365736"/>
              <a:ext cx="396000" cy="32400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433</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 name="グループ化 24"/>
          <p:cNvGrpSpPr/>
          <p:nvPr/>
        </p:nvGrpSpPr>
        <p:grpSpPr>
          <a:xfrm>
            <a:off x="3823304" y="4089669"/>
            <a:ext cx="1662444" cy="324000"/>
            <a:chOff x="3823304" y="4473152"/>
            <a:chExt cx="1662444" cy="324000"/>
          </a:xfrm>
        </p:grpSpPr>
        <p:sp>
          <p:nvSpPr>
            <p:cNvPr id="23" name="角丸四角形 22"/>
            <p:cNvSpPr/>
            <p:nvPr/>
          </p:nvSpPr>
          <p:spPr>
            <a:xfrm>
              <a:off x="3823304" y="4481857"/>
              <a:ext cx="1440000" cy="288000"/>
            </a:xfrm>
            <a:prstGeom prst="roundRect">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人文科学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a:spLocks/>
            </p:cNvSpPr>
            <p:nvPr/>
          </p:nvSpPr>
          <p:spPr>
            <a:xfrm>
              <a:off x="5089748" y="4473152"/>
              <a:ext cx="396000" cy="32400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979</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0" name="角丸四角形 79"/>
          <p:cNvSpPr>
            <a:spLocks/>
          </p:cNvSpPr>
          <p:nvPr/>
        </p:nvSpPr>
        <p:spPr>
          <a:xfrm>
            <a:off x="5089748" y="5705960"/>
            <a:ext cx="396000" cy="32400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3188</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659776" y="1413085"/>
            <a:ext cx="1260000" cy="85342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医学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7659776" y="3094757"/>
            <a:ext cx="1260000" cy="12778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生活科学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23528" y="2014508"/>
            <a:ext cx="1188000" cy="13460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保健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321554" y="4107669"/>
            <a:ext cx="1188000"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保健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t>68</a:t>
            </a:fld>
            <a:endParaRPr kumimoji="1" lang="ja-JP" altLang="en-US" dirty="0"/>
          </a:p>
        </p:txBody>
      </p:sp>
      <p:sp>
        <p:nvSpPr>
          <p:cNvPr id="3" name="正方形/長方形 2"/>
          <p:cNvSpPr/>
          <p:nvPr/>
        </p:nvSpPr>
        <p:spPr>
          <a:xfrm>
            <a:off x="827584" y="44624"/>
            <a:ext cx="7884368" cy="461665"/>
          </a:xfrm>
          <a:prstGeom prst="rect">
            <a:avLst/>
          </a:prstGeom>
        </p:spPr>
        <p:txBody>
          <a:bodyPr wrap="square">
            <a:spAutoFit/>
          </a:bodyPr>
          <a:lstStyle/>
          <a:p>
            <a:pPr algn="ct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府立大学と市立大学の学部・学域の比較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（重複と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単独学部・学類の状況）</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321554" y="534612"/>
            <a:ext cx="8605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4420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テキスト ボックス 98"/>
          <p:cNvSpPr txBox="1"/>
          <p:nvPr/>
        </p:nvSpPr>
        <p:spPr>
          <a:xfrm>
            <a:off x="1745389" y="989521"/>
            <a:ext cx="1940533" cy="230832"/>
          </a:xfrm>
          <a:prstGeom prst="rect">
            <a:avLst/>
          </a:prstGeom>
          <a:solidFill>
            <a:schemeClr val="bg1">
              <a:lumMod val="85000"/>
            </a:schemeClr>
          </a:solidFill>
        </p:spPr>
        <p:txBody>
          <a:bodyPr wrap="square" rtlCol="0">
            <a:spAutoFit/>
          </a:bodyPr>
          <a:lstStyle/>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航空宇宙工学、海洋システム工学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a:xfrm>
            <a:off x="3826179" y="6480000"/>
            <a:ext cx="1656000" cy="360000"/>
          </a:xfrm>
          <a:prstGeom prst="roundRect">
            <a:avLst>
              <a:gd name="adj" fmla="val 9150"/>
            </a:avLst>
          </a:prstGeom>
          <a:solidFill>
            <a:schemeClr val="accent6">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59" name="直線コネクタ 58"/>
          <p:cNvCxnSpPr/>
          <p:nvPr/>
        </p:nvCxnSpPr>
        <p:spPr>
          <a:xfrm>
            <a:off x="395536" y="3761868"/>
            <a:ext cx="8604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432496" y="5457080"/>
            <a:ext cx="8604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395536" y="123428"/>
            <a:ext cx="8640960" cy="3635856"/>
            <a:chOff x="395536" y="382736"/>
            <a:chExt cx="8640960" cy="3635856"/>
          </a:xfrm>
        </p:grpSpPr>
        <p:sp>
          <p:nvSpPr>
            <p:cNvPr id="66" name="角丸四角形 65"/>
            <p:cNvSpPr/>
            <p:nvPr/>
          </p:nvSpPr>
          <p:spPr>
            <a:xfrm>
              <a:off x="3834688" y="382736"/>
              <a:ext cx="1656000" cy="3614600"/>
            </a:xfrm>
            <a:prstGeom prst="roundRect">
              <a:avLst>
                <a:gd name="adj" fmla="val 9150"/>
              </a:avLst>
            </a:prstGeom>
            <a:solidFill>
              <a:schemeClr val="accent6">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sp>
          <p:nvSpPr>
            <p:cNvPr id="5" name="角丸四角形 4"/>
            <p:cNvSpPr/>
            <p:nvPr/>
          </p:nvSpPr>
          <p:spPr>
            <a:xfrm>
              <a:off x="3942688" y="480203"/>
              <a:ext cx="1440000" cy="288000"/>
            </a:xfrm>
            <a:prstGeom prst="roundRect">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工学</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95536" y="480200"/>
              <a:ext cx="1224136" cy="23621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732156" y="480203"/>
              <a:ext cx="1908000" cy="252000"/>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機械系</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1720287" y="2368629"/>
              <a:ext cx="1908000" cy="252001"/>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物質</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系</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732156" y="1608069"/>
              <a:ext cx="1908000" cy="252000"/>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電子</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系</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657022" y="480203"/>
              <a:ext cx="1908000" cy="252000"/>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機械工学</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812360" y="480203"/>
              <a:ext cx="1224136" cy="34936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5657022" y="1905927"/>
              <a:ext cx="1908000" cy="252001"/>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電子・物理工学</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5657022" y="1215917"/>
              <a:ext cx="1908000" cy="252000"/>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工学</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732156" y="743723"/>
              <a:ext cx="2124000" cy="230832"/>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機械工学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1706042" y="1834014"/>
              <a:ext cx="2124000" cy="369332"/>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電気電子システム工学、</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情報工学、</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数理システム科学</a:t>
              </a:r>
              <a:r>
                <a:rPr lang="zh-CN"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900" dirty="0">
                  <a:latin typeface="Meiryo UI" panose="020B0604030504040204" pitchFamily="50" charset="-128"/>
                  <a:ea typeface="Meiryo UI" panose="020B0604030504040204" pitchFamily="50" charset="-128"/>
                  <a:cs typeface="Meiryo UI" panose="020B0604030504040204" pitchFamily="50" charset="-128"/>
                </a:rPr>
                <a:t>電子物理</a:t>
              </a:r>
              <a:r>
                <a:rPr lang="zh-CN" altLang="en-US" sz="900" dirty="0" smtClean="0">
                  <a:latin typeface="Meiryo UI" panose="020B0604030504040204" pitchFamily="50" charset="-128"/>
                  <a:ea typeface="Meiryo UI" panose="020B0604030504040204" pitchFamily="50" charset="-128"/>
                  <a:cs typeface="Meiryo UI" panose="020B0604030504040204" pitchFamily="50" charset="-128"/>
                </a:rPr>
                <a:t>工学</a:t>
              </a:r>
              <a:endParaRPr lang="zh-CN"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1732156" y="2592224"/>
              <a:ext cx="2124000" cy="230832"/>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応用化学、化学工学</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マテリアル工学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5642954" y="740907"/>
              <a:ext cx="2124000" cy="5078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熱、生産加工、材料数理、流体、材料機能、材料知能、材料物性、貴下力学、動力システム</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5623053" y="2165737"/>
              <a:ext cx="2124000" cy="5078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数理、波動物理、電磁気学、物性制御、材料計測、光物性、ナノマテリアル、応用分光計測学</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5642954" y="1428398"/>
              <a:ext cx="2124000" cy="5078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電磁デバイス、知識情報処理、情報ネットワーク、情報システム、情報処理、マルチメディア、通信システム</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5666188" y="2655884"/>
              <a:ext cx="1908000" cy="252001"/>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バイオ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工学</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52120" y="2919491"/>
              <a:ext cx="2124000" cy="5078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無機・有機工業化学、高分子化学、材料化学、工業物理化学、生体機能、生物科学、生物分子、細胞</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5657022" y="3390588"/>
              <a:ext cx="1908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建築学</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5657022" y="3721888"/>
              <a:ext cx="1908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都市学</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395536" y="3016972"/>
              <a:ext cx="1224136" cy="6647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現代</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1706042" y="3026182"/>
              <a:ext cx="1908000" cy="252000"/>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知識情報システム</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1745390" y="3271938"/>
              <a:ext cx="2124000" cy="369332"/>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知識科学、情報システム工学、社会科学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円/楕円 54"/>
            <p:cNvSpPr>
              <a:spLocks noChangeAspect="1"/>
            </p:cNvSpPr>
            <p:nvPr/>
          </p:nvSpPr>
          <p:spPr>
            <a:xfrm>
              <a:off x="3502179" y="449376"/>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190</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円/楕円 73"/>
            <p:cNvSpPr>
              <a:spLocks noChangeAspect="1"/>
            </p:cNvSpPr>
            <p:nvPr/>
          </p:nvSpPr>
          <p:spPr>
            <a:xfrm>
              <a:off x="3476065" y="2332630"/>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606</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円/楕円 74"/>
            <p:cNvSpPr>
              <a:spLocks noChangeAspect="1"/>
            </p:cNvSpPr>
            <p:nvPr/>
          </p:nvSpPr>
          <p:spPr>
            <a:xfrm>
              <a:off x="3491390" y="1536069"/>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772</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円/楕円 75"/>
            <p:cNvSpPr>
              <a:spLocks noChangeAspect="1"/>
            </p:cNvSpPr>
            <p:nvPr/>
          </p:nvSpPr>
          <p:spPr>
            <a:xfrm>
              <a:off x="3466287" y="2990182"/>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円/楕円 78"/>
            <p:cNvSpPr>
              <a:spLocks noChangeAspect="1"/>
            </p:cNvSpPr>
            <p:nvPr/>
          </p:nvSpPr>
          <p:spPr>
            <a:xfrm>
              <a:off x="7430000" y="449376"/>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247</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円/楕円 79"/>
            <p:cNvSpPr>
              <a:spLocks noChangeAspect="1"/>
            </p:cNvSpPr>
            <p:nvPr/>
          </p:nvSpPr>
          <p:spPr>
            <a:xfrm>
              <a:off x="7430000" y="1895128"/>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180</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円/楕円 80"/>
            <p:cNvSpPr>
              <a:spLocks noChangeAspect="1"/>
            </p:cNvSpPr>
            <p:nvPr/>
          </p:nvSpPr>
          <p:spPr>
            <a:xfrm>
              <a:off x="7439166" y="2628588"/>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円/楕円 81"/>
            <p:cNvSpPr>
              <a:spLocks noChangeAspect="1"/>
            </p:cNvSpPr>
            <p:nvPr/>
          </p:nvSpPr>
          <p:spPr>
            <a:xfrm>
              <a:off x="7430000" y="3318588"/>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円/楕円 82"/>
            <p:cNvSpPr>
              <a:spLocks noChangeAspect="1"/>
            </p:cNvSpPr>
            <p:nvPr/>
          </p:nvSpPr>
          <p:spPr>
            <a:xfrm>
              <a:off x="7430000" y="3694592"/>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円/楕円 87"/>
            <p:cNvSpPr>
              <a:spLocks noChangeAspect="1"/>
            </p:cNvSpPr>
            <p:nvPr/>
          </p:nvSpPr>
          <p:spPr>
            <a:xfrm>
              <a:off x="7430000" y="1179917"/>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193</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a:spLocks/>
            </p:cNvSpPr>
            <p:nvPr/>
          </p:nvSpPr>
          <p:spPr>
            <a:xfrm>
              <a:off x="5215168" y="463024"/>
              <a:ext cx="396000" cy="32400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3378</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7" name="グループ化 6"/>
          <p:cNvGrpSpPr/>
          <p:nvPr/>
        </p:nvGrpSpPr>
        <p:grpSpPr>
          <a:xfrm>
            <a:off x="395536" y="3797382"/>
            <a:ext cx="8640960" cy="1547846"/>
            <a:chOff x="395536" y="4201422"/>
            <a:chExt cx="8640960" cy="1547846"/>
          </a:xfrm>
        </p:grpSpPr>
        <p:sp>
          <p:nvSpPr>
            <p:cNvPr id="71" name="角丸四角形 70"/>
            <p:cNvSpPr/>
            <p:nvPr/>
          </p:nvSpPr>
          <p:spPr>
            <a:xfrm>
              <a:off x="3834688" y="4211965"/>
              <a:ext cx="1656000" cy="1537303"/>
            </a:xfrm>
            <a:prstGeom prst="roundRect">
              <a:avLst>
                <a:gd name="adj" fmla="val 9150"/>
              </a:avLst>
            </a:prstGeom>
            <a:solidFill>
              <a:schemeClr val="accent6">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tx1"/>
                </a:solidFill>
              </a:endParaRPr>
            </a:p>
          </p:txBody>
        </p:sp>
        <p:sp>
          <p:nvSpPr>
            <p:cNvPr id="4" name="角丸四角形 3"/>
            <p:cNvSpPr/>
            <p:nvPr/>
          </p:nvSpPr>
          <p:spPr>
            <a:xfrm>
              <a:off x="3942688" y="4252912"/>
              <a:ext cx="1440000" cy="288000"/>
            </a:xfrm>
            <a:prstGeom prst="roundRect">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理学</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812360" y="4236483"/>
              <a:ext cx="1224136" cy="15127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5657022" y="5235613"/>
              <a:ext cx="1908000" cy="252000"/>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395536" y="4243930"/>
              <a:ext cx="1224136" cy="9390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732156" y="4236483"/>
              <a:ext cx="1908000" cy="252000"/>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自然科学</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（物理）</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657022" y="4215627"/>
              <a:ext cx="1908000" cy="252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物理学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5657022" y="4560492"/>
              <a:ext cx="1908000" cy="252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5657022" y="4884272"/>
              <a:ext cx="1908000" cy="252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1732156" y="4581348"/>
              <a:ext cx="1908000" cy="252000"/>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自然科学</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（化学）</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1732156" y="4931006"/>
              <a:ext cx="1908000" cy="252000"/>
            </a:xfrm>
            <a:prstGeom prst="rect">
              <a:avLst/>
            </a:prstGeom>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自然科学</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円/楕円 77"/>
            <p:cNvSpPr>
              <a:spLocks/>
            </p:cNvSpPr>
            <p:nvPr/>
          </p:nvSpPr>
          <p:spPr>
            <a:xfrm>
              <a:off x="3502179" y="4204706"/>
              <a:ext cx="324000" cy="1008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493</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円/楕円 83"/>
            <p:cNvSpPr>
              <a:spLocks noChangeAspect="1"/>
            </p:cNvSpPr>
            <p:nvPr/>
          </p:nvSpPr>
          <p:spPr>
            <a:xfrm>
              <a:off x="7430000" y="5206890"/>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円/楕円 84"/>
            <p:cNvSpPr>
              <a:spLocks noChangeAspect="1"/>
            </p:cNvSpPr>
            <p:nvPr/>
          </p:nvSpPr>
          <p:spPr>
            <a:xfrm>
              <a:off x="7430000" y="4201422"/>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162</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円/楕円 85"/>
            <p:cNvSpPr>
              <a:spLocks noChangeAspect="1"/>
            </p:cNvSpPr>
            <p:nvPr/>
          </p:nvSpPr>
          <p:spPr>
            <a:xfrm>
              <a:off x="7430000" y="4541666"/>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円/楕円 86"/>
            <p:cNvSpPr>
              <a:spLocks noChangeAspect="1"/>
            </p:cNvSpPr>
            <p:nvPr/>
          </p:nvSpPr>
          <p:spPr>
            <a:xfrm>
              <a:off x="7430000" y="4884418"/>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131</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a:spLocks/>
            </p:cNvSpPr>
            <p:nvPr/>
          </p:nvSpPr>
          <p:spPr>
            <a:xfrm>
              <a:off x="5220072" y="4241458"/>
              <a:ext cx="396000" cy="32400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1196</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 name="グループ化 8"/>
          <p:cNvGrpSpPr/>
          <p:nvPr/>
        </p:nvGrpSpPr>
        <p:grpSpPr>
          <a:xfrm>
            <a:off x="408770" y="5491043"/>
            <a:ext cx="5234184" cy="982824"/>
            <a:chOff x="395536" y="5860930"/>
            <a:chExt cx="5234184" cy="982824"/>
          </a:xfrm>
        </p:grpSpPr>
        <p:sp>
          <p:nvSpPr>
            <p:cNvPr id="72" name="角丸四角形 71"/>
            <p:cNvSpPr/>
            <p:nvPr/>
          </p:nvSpPr>
          <p:spPr>
            <a:xfrm>
              <a:off x="3834688" y="5894353"/>
              <a:ext cx="1656000" cy="912235"/>
            </a:xfrm>
            <a:prstGeom prst="roundRect">
              <a:avLst>
                <a:gd name="adj" fmla="val 9150"/>
              </a:avLst>
            </a:prstGeom>
            <a:solidFill>
              <a:schemeClr val="accent6">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角丸四角形 5"/>
            <p:cNvSpPr/>
            <p:nvPr/>
          </p:nvSpPr>
          <p:spPr>
            <a:xfrm>
              <a:off x="3942688" y="5907568"/>
              <a:ext cx="1440000" cy="288000"/>
            </a:xfrm>
            <a:prstGeom prst="roundRect">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農学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95536" y="5898424"/>
              <a:ext cx="1224136" cy="9059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生命環境</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732156" y="6560962"/>
              <a:ext cx="1908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獣医学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732156" y="5906252"/>
              <a:ext cx="1908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応用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生命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科学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1732156" y="6234398"/>
              <a:ext cx="1908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緑地環境科学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円/楕円 68"/>
            <p:cNvSpPr>
              <a:spLocks noChangeAspect="1"/>
            </p:cNvSpPr>
            <p:nvPr/>
          </p:nvSpPr>
          <p:spPr>
            <a:xfrm>
              <a:off x="3502179" y="5860930"/>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415</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a:spLocks noChangeAspect="1"/>
            </p:cNvSpPr>
            <p:nvPr/>
          </p:nvSpPr>
          <p:spPr>
            <a:xfrm>
              <a:off x="3502179" y="6185766"/>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207</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円/楕円 72"/>
            <p:cNvSpPr>
              <a:spLocks noChangeAspect="1"/>
            </p:cNvSpPr>
            <p:nvPr/>
          </p:nvSpPr>
          <p:spPr>
            <a:xfrm>
              <a:off x="3502179" y="6519754"/>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179</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a:spLocks/>
            </p:cNvSpPr>
            <p:nvPr/>
          </p:nvSpPr>
          <p:spPr>
            <a:xfrm>
              <a:off x="5233720" y="5898482"/>
              <a:ext cx="396000" cy="32400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801</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400282" y="6515254"/>
            <a:ext cx="3447640" cy="324000"/>
            <a:chOff x="404280" y="5301208"/>
            <a:chExt cx="3447640" cy="324000"/>
          </a:xfrm>
        </p:grpSpPr>
        <p:sp>
          <p:nvSpPr>
            <p:cNvPr id="58" name="正方形/長方形 57"/>
            <p:cNvSpPr/>
            <p:nvPr/>
          </p:nvSpPr>
          <p:spPr>
            <a:xfrm>
              <a:off x="404280" y="5328456"/>
              <a:ext cx="1224136"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現代</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1740900" y="5328456"/>
              <a:ext cx="1908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環境システム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円/楕円 91"/>
            <p:cNvSpPr>
              <a:spLocks noChangeAspect="1"/>
            </p:cNvSpPr>
            <p:nvPr/>
          </p:nvSpPr>
          <p:spPr>
            <a:xfrm>
              <a:off x="3527920" y="5301208"/>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486</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7" name="テキスト ボックス 76"/>
          <p:cNvSpPr txBox="1"/>
          <p:nvPr/>
        </p:nvSpPr>
        <p:spPr>
          <a:xfrm>
            <a:off x="5724128" y="5459972"/>
            <a:ext cx="3446777" cy="1015663"/>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＜凡例＞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・○数字は学部生数。□数字は単純合計。（</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H27.5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・網掛けは、両大学において重複のない分野</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・府大の学域未配属者及び旧学部生</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383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人は表から除く</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・市大の旧学科在籍の学生については、現在の学科区分で計上</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・市大の学科未配属者</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179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人は表から除く</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t>69</a:t>
            </a:fld>
            <a:endParaRPr kumimoji="1" lang="ja-JP" altLang="en-US" dirty="0"/>
          </a:p>
        </p:txBody>
      </p:sp>
      <p:sp>
        <p:nvSpPr>
          <p:cNvPr id="95" name="角丸四角形 94"/>
          <p:cNvSpPr/>
          <p:nvPr/>
        </p:nvSpPr>
        <p:spPr>
          <a:xfrm>
            <a:off x="3955922" y="6514773"/>
            <a:ext cx="1440000" cy="288000"/>
          </a:xfrm>
          <a:prstGeom prst="roundRect">
            <a:avLst/>
          </a:prstGeom>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学際</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角丸四角形 95"/>
          <p:cNvSpPr>
            <a:spLocks/>
          </p:cNvSpPr>
          <p:nvPr/>
        </p:nvSpPr>
        <p:spPr>
          <a:xfrm>
            <a:off x="5270188" y="6498896"/>
            <a:ext cx="396000" cy="324000"/>
          </a:xfrm>
          <a:prstGeom prst="roundRect">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486</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7" name="直線コネクタ 96"/>
          <p:cNvCxnSpPr/>
          <p:nvPr/>
        </p:nvCxnSpPr>
        <p:spPr>
          <a:xfrm>
            <a:off x="408770" y="6485928"/>
            <a:ext cx="52920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1745390" y="743552"/>
            <a:ext cx="1908000" cy="252000"/>
          </a:xfrm>
          <a:prstGeom prst="rect">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機械系</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1" name="円/楕円 170"/>
          <p:cNvSpPr>
            <a:spLocks noChangeAspect="1"/>
          </p:cNvSpPr>
          <p:nvPr/>
        </p:nvSpPr>
        <p:spPr>
          <a:xfrm>
            <a:off x="3502179" y="707552"/>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380</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正方形/長方形 99"/>
          <p:cNvSpPr/>
          <p:nvPr/>
        </p:nvSpPr>
        <p:spPr>
          <a:xfrm>
            <a:off x="5653869" y="5156908"/>
            <a:ext cx="1908000" cy="252000"/>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円/楕円 100"/>
          <p:cNvSpPr>
            <a:spLocks noChangeAspect="1"/>
          </p:cNvSpPr>
          <p:nvPr/>
        </p:nvSpPr>
        <p:spPr>
          <a:xfrm>
            <a:off x="7426847" y="5119559"/>
            <a:ext cx="324000" cy="324000"/>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7576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55576" y="1442387"/>
            <a:ext cx="7560840" cy="3662541"/>
          </a:xfrm>
          <a:prstGeom prst="rect">
            <a:avLst/>
          </a:prstGeom>
        </p:spPr>
        <p:txBody>
          <a:bodyPr wrap="square">
            <a:spAutoFit/>
          </a:bodyPr>
          <a:lstStyle/>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府大と市大では、</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2007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月に締結した包括連携協定に基づき、</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図書館の相互利用</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両大学学生を対象とした海外短期留学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合同入試説明会</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産学官</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連携共同オフィスの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運営</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など、様々な連携が始まっている。</a:t>
            </a:r>
            <a:endParaRPr lang="en-US" altLang="ja-JP" baseline="30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学生にとって具体的なメリットとしてすでに、単位互換や博士課程リーディングプログラム等による多様な教育の受講や、両大学共同によるキャリアサポート等を実施しており、大学間の交流が深まっている。</a:t>
            </a:r>
            <a:endParaRPr lang="en-US" altLang="ja-JP" sz="20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、法人・大学運営、教育、研究、地域貢献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について、さらなる連携・共同事業の実施に向け検討を行っており、</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から段階的に実施しているところ。</a:t>
            </a:r>
            <a:endParaRPr lang="en-US" altLang="ja-JP" sz="2000" strike="sngStrik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7</a:t>
            </a:fld>
            <a:endParaRPr kumimoji="1" lang="ja-JP" altLang="en-US" dirty="0"/>
          </a:p>
        </p:txBody>
      </p:sp>
      <p:sp>
        <p:nvSpPr>
          <p:cNvPr id="2" name="正方形/長方形 1"/>
          <p:cNvSpPr/>
          <p:nvPr/>
        </p:nvSpPr>
        <p:spPr>
          <a:xfrm>
            <a:off x="251520" y="620688"/>
            <a:ext cx="6535764" cy="461665"/>
          </a:xfrm>
          <a:prstGeom prst="rect">
            <a:avLst/>
          </a:prstGeom>
        </p:spPr>
        <p:txBody>
          <a:bodyPr wrap="none">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２）現在進行中の府大・市大の連携・共同事業</a:t>
            </a:r>
          </a:p>
        </p:txBody>
      </p:sp>
    </p:spTree>
    <p:extLst>
      <p:ext uri="{BB962C8B-B14F-4D97-AF65-F5344CB8AC3E}">
        <p14:creationId xmlns:p14="http://schemas.microsoft.com/office/powerpoint/2010/main" val="3709929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4277124854"/>
              </p:ext>
            </p:extLst>
          </p:nvPr>
        </p:nvGraphicFramePr>
        <p:xfrm>
          <a:off x="251520" y="2132856"/>
          <a:ext cx="8280920" cy="424847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p:cNvCxnSpPr/>
          <p:nvPr/>
        </p:nvCxnSpPr>
        <p:spPr>
          <a:xfrm>
            <a:off x="1576240" y="3212976"/>
            <a:ext cx="0" cy="90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1576240" y="3208318"/>
            <a:ext cx="4428000" cy="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766760" y="3212976"/>
            <a:ext cx="0" cy="90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256880" y="3414144"/>
            <a:ext cx="108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72666" y="764704"/>
            <a:ext cx="7715758"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都道府県立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位の大阪府立大学と、市立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位の大阪市立大学が統合されることにより、学生数（</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16,105</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人）は首都大学東京を大きく凌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ぐ</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公立トップとなり、国立神戸大学に匹敵する規模の大学が誕生する</a:t>
            </a:r>
          </a:p>
        </p:txBody>
      </p:sp>
      <p:sp>
        <p:nvSpPr>
          <p:cNvPr id="2" name="テキスト ボックス 1"/>
          <p:cNvSpPr txBox="1"/>
          <p:nvPr/>
        </p:nvSpPr>
        <p:spPr>
          <a:xfrm>
            <a:off x="6118247" y="3081360"/>
            <a:ext cx="585417"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16,105</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0160" y="4106216"/>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9253</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7005416" y="3057072"/>
            <a:ext cx="585417"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16,391</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345928" y="4292576"/>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7794</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529941" y="4246409"/>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8311</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8356629" y="2924944"/>
            <a:ext cx="607859"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大学院</a:t>
            </a:r>
          </a:p>
        </p:txBody>
      </p:sp>
      <p:sp>
        <p:nvSpPr>
          <p:cNvPr id="18" name="テキスト ボックス 17"/>
          <p:cNvSpPr txBox="1"/>
          <p:nvPr/>
        </p:nvSpPr>
        <p:spPr>
          <a:xfrm>
            <a:off x="8392125" y="4406625"/>
            <a:ext cx="453970"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学部</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672666" y="6536377"/>
            <a:ext cx="5396029"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公立大学は、都道府県立・市立のいずれも学生数が多い上位５大学（</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9"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t>70</a:t>
            </a:fld>
            <a:endParaRPr kumimoji="1" lang="ja-JP" altLang="en-US"/>
          </a:p>
        </p:txBody>
      </p:sp>
      <p:sp>
        <p:nvSpPr>
          <p:cNvPr id="7" name="正方形/長方形 6"/>
          <p:cNvSpPr/>
          <p:nvPr/>
        </p:nvSpPr>
        <p:spPr>
          <a:xfrm>
            <a:off x="3327697" y="2060848"/>
            <a:ext cx="2468439" cy="338554"/>
          </a:xfrm>
          <a:prstGeom prst="rect">
            <a:avLst/>
          </a:prstGeom>
          <a:solidFill>
            <a:schemeClr val="bg1"/>
          </a:solidFill>
          <a:ln>
            <a:solidFill>
              <a:schemeClr val="bg1">
                <a:lumMod val="75000"/>
              </a:schemeClr>
            </a:solidFill>
          </a:ln>
        </p:spPr>
        <p:txBody>
          <a:bodyPr wrap="square">
            <a:spAutoFit/>
          </a:bodyPr>
          <a:lstStyle/>
          <a:p>
            <a:pPr lvl="0"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学生数比較</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739220" y="93272"/>
            <a:ext cx="3520516" cy="400110"/>
          </a:xfrm>
          <a:prstGeom prst="rect">
            <a:avLst/>
          </a:prstGeom>
          <a:noFill/>
        </p:spPr>
        <p:txBody>
          <a:bodyPr wrap="non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主要大学における</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学生数</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比較</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321554" y="534612"/>
            <a:ext cx="8605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147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732768"/>
            <a:ext cx="9144000" cy="2245098"/>
          </a:xfrm>
          <a:prstGeom prst="rect">
            <a:avLst/>
          </a:prstGeom>
          <a:solidFill>
            <a:schemeClr val="accent6">
              <a:lumMod val="20000"/>
              <a:lumOff val="8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0" name="グラフ 99"/>
          <p:cNvGraphicFramePr/>
          <p:nvPr>
            <p:extLst>
              <p:ext uri="{D42A27DB-BD31-4B8C-83A1-F6EECF244321}">
                <p14:modId xmlns:p14="http://schemas.microsoft.com/office/powerpoint/2010/main" val="4142213958"/>
              </p:ext>
            </p:extLst>
          </p:nvPr>
        </p:nvGraphicFramePr>
        <p:xfrm>
          <a:off x="6589956" y="1968091"/>
          <a:ext cx="1455136" cy="417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7" name="グラフ 106"/>
          <p:cNvGraphicFramePr/>
          <p:nvPr>
            <p:extLst>
              <p:ext uri="{D42A27DB-BD31-4B8C-83A1-F6EECF244321}">
                <p14:modId xmlns:p14="http://schemas.microsoft.com/office/powerpoint/2010/main" val="696639744"/>
              </p:ext>
            </p:extLst>
          </p:nvPr>
        </p:nvGraphicFramePr>
        <p:xfrm>
          <a:off x="7565504" y="1968091"/>
          <a:ext cx="1439764" cy="41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7" name="グラフ 116"/>
          <p:cNvGraphicFramePr/>
          <p:nvPr>
            <p:extLst>
              <p:ext uri="{D42A27DB-BD31-4B8C-83A1-F6EECF244321}">
                <p14:modId xmlns:p14="http://schemas.microsoft.com/office/powerpoint/2010/main" val="3135429112"/>
              </p:ext>
            </p:extLst>
          </p:nvPr>
        </p:nvGraphicFramePr>
        <p:xfrm>
          <a:off x="5554080" y="1968091"/>
          <a:ext cx="1483860" cy="4176000"/>
        </p:xfrm>
        <a:graphic>
          <a:graphicData uri="http://schemas.openxmlformats.org/drawingml/2006/chart">
            <c:chart xmlns:c="http://schemas.openxmlformats.org/drawingml/2006/chart" xmlns:r="http://schemas.openxmlformats.org/officeDocument/2006/relationships" r:id="rId4"/>
          </a:graphicData>
        </a:graphic>
      </p:graphicFrame>
      <p:sp>
        <p:nvSpPr>
          <p:cNvPr id="64"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71</a:t>
            </a:fld>
            <a:endParaRPr kumimoji="1" lang="ja-JP" altLang="en-US"/>
          </a:p>
        </p:txBody>
      </p:sp>
      <p:sp>
        <p:nvSpPr>
          <p:cNvPr id="2" name="テキスト ボックス 1"/>
          <p:cNvSpPr txBox="1"/>
          <p:nvPr/>
        </p:nvSpPr>
        <p:spPr>
          <a:xfrm>
            <a:off x="769644" y="6310481"/>
            <a:ext cx="7136890" cy="430887"/>
          </a:xfrm>
          <a:prstGeom prst="rect">
            <a:avLst/>
          </a:prstGeom>
          <a:noFill/>
        </p:spPr>
        <p:txBody>
          <a:bodyPr wrap="none" rtlCol="0">
            <a:spAutoFit/>
          </a:bodyPr>
          <a:lstStyle/>
          <a:p>
            <a:r>
              <a:rPr kumimoji="1" lang="en-US" altLang="ja-JP" sz="1100" dirty="0" smtClean="0"/>
              <a:t>※</a:t>
            </a:r>
            <a:r>
              <a:rPr kumimoji="1" lang="ja-JP" altLang="en-US" sz="1100" dirty="0" smtClean="0"/>
              <a:t>　大阪大学の人文科学が多いのは、大阪外国語大学との統合によるもの</a:t>
            </a:r>
            <a:endParaRPr kumimoji="1" lang="en-US" altLang="ja-JP" sz="1100" dirty="0" smtClean="0"/>
          </a:p>
          <a:p>
            <a:r>
              <a:rPr lang="ja-JP" altLang="en-US" sz="1100" dirty="0" smtClean="0"/>
              <a:t>　　　一般的に家政（</a:t>
            </a:r>
            <a:r>
              <a:rPr lang="ja-JP" altLang="en-US" sz="1100" dirty="0"/>
              <a:t>生活科学</a:t>
            </a:r>
            <a:r>
              <a:rPr lang="ja-JP" altLang="en-US" sz="1100" dirty="0" smtClean="0"/>
              <a:t>）は人文</a:t>
            </a:r>
            <a:r>
              <a:rPr lang="ja-JP" altLang="en-US" sz="1100" dirty="0"/>
              <a:t>科学</a:t>
            </a:r>
            <a:r>
              <a:rPr lang="ja-JP" altLang="en-US" sz="1100" dirty="0" smtClean="0"/>
              <a:t>に分類される</a:t>
            </a:r>
            <a:r>
              <a:rPr lang="ja-JP" altLang="en-US" sz="1100" dirty="0"/>
              <a:t>が、ここではパブリックヘルス系として看護保健に加えて</a:t>
            </a:r>
            <a:r>
              <a:rPr lang="ja-JP" altLang="en-US" sz="1100" dirty="0" smtClean="0"/>
              <a:t>いる。</a:t>
            </a:r>
            <a:endParaRPr lang="en-US" altLang="ja-JP" sz="1100" dirty="0" smtClean="0"/>
          </a:p>
        </p:txBody>
      </p:sp>
      <p:sp>
        <p:nvSpPr>
          <p:cNvPr id="60" name="テキスト ボックス 59"/>
          <p:cNvSpPr txBox="1"/>
          <p:nvPr/>
        </p:nvSpPr>
        <p:spPr>
          <a:xfrm>
            <a:off x="7628004" y="1422527"/>
            <a:ext cx="1268296" cy="307777"/>
          </a:xfrm>
          <a:prstGeom prst="rect">
            <a:avLst/>
          </a:prstGeom>
          <a:noFill/>
        </p:spPr>
        <p:txBody>
          <a:bodyPr wrap="none" rtlCol="0">
            <a:spAutoFit/>
          </a:bodyPr>
          <a:lstStyle/>
          <a:p>
            <a:r>
              <a:rPr lang="ja-JP" altLang="en-US" sz="1400" dirty="0"/>
              <a:t>＜</a:t>
            </a:r>
            <a:r>
              <a:rPr lang="en-US" altLang="ja-JP" sz="1400" dirty="0" smtClean="0"/>
              <a:t>2015</a:t>
            </a:r>
            <a:r>
              <a:rPr kumimoji="1" lang="ja-JP" altLang="en-US" sz="1400" dirty="0" smtClean="0"/>
              <a:t>年度＞</a:t>
            </a:r>
            <a:endParaRPr kumimoji="1" lang="en-US" altLang="ja-JP" sz="1400" dirty="0" smtClean="0"/>
          </a:p>
        </p:txBody>
      </p:sp>
      <p:sp>
        <p:nvSpPr>
          <p:cNvPr id="61" name="テキスト ボックス 60"/>
          <p:cNvSpPr txBox="1"/>
          <p:nvPr/>
        </p:nvSpPr>
        <p:spPr>
          <a:xfrm>
            <a:off x="755576" y="755993"/>
            <a:ext cx="7708572"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新大学における学生規模と多様性は、公立では圧倒的な地位を占め、国立大学と同レベルの総合大学として、強みがさらに増す。</a:t>
            </a:r>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515479" y="134502"/>
            <a:ext cx="8218917" cy="400110"/>
          </a:xfrm>
          <a:prstGeom prst="rect">
            <a:avLst/>
          </a:prstGeom>
          <a:noFill/>
        </p:spPr>
        <p:txBody>
          <a:bodyPr wrap="non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新大学／首都大学／主要国立大学の教育分野別学生数比較</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（院生除く）</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5" name="直線コネクタ 64"/>
          <p:cNvCxnSpPr/>
          <p:nvPr/>
        </p:nvCxnSpPr>
        <p:spPr>
          <a:xfrm>
            <a:off x="321554" y="534612"/>
            <a:ext cx="8605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2" name="グラフ 61"/>
          <p:cNvGraphicFramePr/>
          <p:nvPr>
            <p:extLst>
              <p:ext uri="{D42A27DB-BD31-4B8C-83A1-F6EECF244321}">
                <p14:modId xmlns:p14="http://schemas.microsoft.com/office/powerpoint/2010/main" val="1391996964"/>
              </p:ext>
            </p:extLst>
          </p:nvPr>
        </p:nvGraphicFramePr>
        <p:xfrm>
          <a:off x="-9308" y="1993985"/>
          <a:ext cx="2520000" cy="4356000"/>
        </p:xfrm>
        <a:graphic>
          <a:graphicData uri="http://schemas.openxmlformats.org/drawingml/2006/chart">
            <c:chart xmlns:c="http://schemas.openxmlformats.org/drawingml/2006/chart" xmlns:r="http://schemas.openxmlformats.org/officeDocument/2006/relationships" r:id="rId5"/>
          </a:graphicData>
        </a:graphic>
      </p:graphicFrame>
      <p:sp>
        <p:nvSpPr>
          <p:cNvPr id="63" name="テキスト ボックス 62"/>
          <p:cNvSpPr txBox="1"/>
          <p:nvPr/>
        </p:nvSpPr>
        <p:spPr>
          <a:xfrm>
            <a:off x="872880" y="1772816"/>
            <a:ext cx="851515" cy="292388"/>
          </a:xfrm>
          <a:prstGeom prst="rect">
            <a:avLst/>
          </a:prstGeom>
          <a:noFill/>
        </p:spPr>
        <p:txBody>
          <a:bodyPr wrap="none" rtlCol="0">
            <a:spAutoFit/>
          </a:bodyPr>
          <a:lstStyle/>
          <a:p>
            <a:r>
              <a:rPr kumimoji="1" lang="ja-JP" altLang="en-US" sz="1300" u="sng" dirty="0" smtClean="0">
                <a:latin typeface="Meiryo UI" panose="020B0604030504040204" pitchFamily="50" charset="-128"/>
                <a:ea typeface="Meiryo UI" panose="020B0604030504040204" pitchFamily="50" charset="-128"/>
              </a:rPr>
              <a:t>人文科学</a:t>
            </a:r>
            <a:endParaRPr kumimoji="1" lang="en-US" altLang="ja-JP" sz="1300" u="sng" dirty="0" smtClean="0">
              <a:latin typeface="Meiryo UI" panose="020B0604030504040204" pitchFamily="50" charset="-128"/>
              <a:ea typeface="Meiryo UI" panose="020B0604030504040204" pitchFamily="50" charset="-128"/>
            </a:endParaRPr>
          </a:p>
        </p:txBody>
      </p:sp>
      <p:cxnSp>
        <p:nvCxnSpPr>
          <p:cNvPr id="66" name="直線コネクタ 65"/>
          <p:cNvCxnSpPr/>
          <p:nvPr/>
        </p:nvCxnSpPr>
        <p:spPr>
          <a:xfrm>
            <a:off x="7701504" y="2132426"/>
            <a:ext cx="0" cy="396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6748720" y="1772816"/>
            <a:ext cx="518091" cy="292388"/>
          </a:xfrm>
          <a:prstGeom prst="rect">
            <a:avLst/>
          </a:prstGeom>
          <a:noFill/>
        </p:spPr>
        <p:txBody>
          <a:bodyPr wrap="none" rtlCol="0">
            <a:spAutoFit/>
          </a:bodyPr>
          <a:lstStyle/>
          <a:p>
            <a:r>
              <a:rPr lang="ja-JP" altLang="en-US" sz="1300" u="sng" dirty="0">
                <a:latin typeface="Meiryo UI" panose="020B0604030504040204" pitchFamily="50" charset="-128"/>
                <a:ea typeface="Meiryo UI" panose="020B0604030504040204" pitchFamily="50" charset="-128"/>
              </a:rPr>
              <a:t>医</a:t>
            </a:r>
            <a:r>
              <a:rPr lang="ja-JP" altLang="en-US" sz="1300" u="sng" dirty="0" smtClean="0">
                <a:latin typeface="Meiryo UI" panose="020B0604030504040204" pitchFamily="50" charset="-128"/>
                <a:ea typeface="Meiryo UI" panose="020B0604030504040204" pitchFamily="50" charset="-128"/>
              </a:rPr>
              <a:t>学</a:t>
            </a:r>
            <a:endParaRPr kumimoji="1" lang="en-US" altLang="ja-JP" sz="1300" u="sng" dirty="0" smtClean="0">
              <a:latin typeface="Meiryo UI" panose="020B0604030504040204" pitchFamily="50" charset="-128"/>
              <a:ea typeface="Meiryo UI" panose="020B0604030504040204" pitchFamily="50" charset="-128"/>
            </a:endParaRPr>
          </a:p>
        </p:txBody>
      </p:sp>
      <p:cxnSp>
        <p:nvCxnSpPr>
          <p:cNvPr id="68" name="直線コネクタ 67"/>
          <p:cNvCxnSpPr/>
          <p:nvPr/>
        </p:nvCxnSpPr>
        <p:spPr>
          <a:xfrm>
            <a:off x="1134828" y="2326138"/>
            <a:ext cx="0" cy="370800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0" name="グラフ 69"/>
          <p:cNvGraphicFramePr/>
          <p:nvPr>
            <p:extLst>
              <p:ext uri="{D42A27DB-BD31-4B8C-83A1-F6EECF244321}">
                <p14:modId xmlns:p14="http://schemas.microsoft.com/office/powerpoint/2010/main" val="1938695784"/>
              </p:ext>
            </p:extLst>
          </p:nvPr>
        </p:nvGraphicFramePr>
        <p:xfrm>
          <a:off x="1894467" y="1968091"/>
          <a:ext cx="1418569" cy="4176000"/>
        </p:xfrm>
        <a:graphic>
          <a:graphicData uri="http://schemas.openxmlformats.org/drawingml/2006/chart">
            <c:chart xmlns:c="http://schemas.openxmlformats.org/drawingml/2006/chart" xmlns:r="http://schemas.openxmlformats.org/officeDocument/2006/relationships" r:id="rId6"/>
          </a:graphicData>
        </a:graphic>
      </p:graphicFrame>
      <p:cxnSp>
        <p:nvCxnSpPr>
          <p:cNvPr id="71" name="直線コネクタ 70"/>
          <p:cNvCxnSpPr/>
          <p:nvPr/>
        </p:nvCxnSpPr>
        <p:spPr>
          <a:xfrm>
            <a:off x="2024264" y="2132426"/>
            <a:ext cx="0" cy="396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1983076" y="1772816"/>
            <a:ext cx="851515" cy="292388"/>
          </a:xfrm>
          <a:prstGeom prst="rect">
            <a:avLst/>
          </a:prstGeom>
          <a:noFill/>
        </p:spPr>
        <p:txBody>
          <a:bodyPr wrap="none" rtlCol="0">
            <a:spAutoFit/>
          </a:bodyPr>
          <a:lstStyle/>
          <a:p>
            <a:r>
              <a:rPr lang="ja-JP" altLang="en-US" sz="1300" u="sng" dirty="0">
                <a:latin typeface="Meiryo UI" panose="020B0604030504040204" pitchFamily="50" charset="-128"/>
                <a:ea typeface="Meiryo UI" panose="020B0604030504040204" pitchFamily="50" charset="-128"/>
              </a:rPr>
              <a:t>社会科学</a:t>
            </a:r>
            <a:endParaRPr kumimoji="1" lang="en-US" altLang="ja-JP" sz="1300" u="sng" dirty="0" smtClean="0">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2672590" y="5467243"/>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3279</a:t>
            </a:r>
            <a:endParaRPr kumimoji="1" lang="en-US" altLang="ja-JP" sz="900" dirty="0" smtClean="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2537928" y="4719519"/>
            <a:ext cx="47320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rPr>
              <a:t>2708</a:t>
            </a:r>
          </a:p>
        </p:txBody>
      </p:sp>
      <p:sp>
        <p:nvSpPr>
          <p:cNvPr id="75" name="テキスト ボックス 74"/>
          <p:cNvSpPr txBox="1"/>
          <p:nvPr/>
        </p:nvSpPr>
        <p:spPr>
          <a:xfrm>
            <a:off x="2647350" y="3943292"/>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4514</a:t>
            </a:r>
          </a:p>
        </p:txBody>
      </p:sp>
      <p:sp>
        <p:nvSpPr>
          <p:cNvPr id="76" name="テキスト ボックス 75"/>
          <p:cNvSpPr txBox="1"/>
          <p:nvPr/>
        </p:nvSpPr>
        <p:spPr>
          <a:xfrm>
            <a:off x="2510802" y="3148145"/>
            <a:ext cx="473206"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2600</a:t>
            </a:r>
            <a:endParaRPr lang="en-US" altLang="ja-JP" sz="900" dirty="0" smtClean="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2708042" y="2389052"/>
            <a:ext cx="47320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rPr>
              <a:t>3188</a:t>
            </a:r>
          </a:p>
        </p:txBody>
      </p:sp>
      <p:cxnSp>
        <p:nvCxnSpPr>
          <p:cNvPr id="78" name="直線コネクタ 77"/>
          <p:cNvCxnSpPr/>
          <p:nvPr/>
        </p:nvCxnSpPr>
        <p:spPr>
          <a:xfrm>
            <a:off x="2656600" y="2297670"/>
            <a:ext cx="0" cy="370800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0" name="グラフ 79"/>
          <p:cNvGraphicFramePr/>
          <p:nvPr>
            <p:extLst>
              <p:ext uri="{D42A27DB-BD31-4B8C-83A1-F6EECF244321}">
                <p14:modId xmlns:p14="http://schemas.microsoft.com/office/powerpoint/2010/main" val="4100468116"/>
              </p:ext>
            </p:extLst>
          </p:nvPr>
        </p:nvGraphicFramePr>
        <p:xfrm>
          <a:off x="3102382" y="1968091"/>
          <a:ext cx="1483860" cy="4176000"/>
        </p:xfrm>
        <a:graphic>
          <a:graphicData uri="http://schemas.openxmlformats.org/drawingml/2006/chart">
            <c:chart xmlns:c="http://schemas.openxmlformats.org/drawingml/2006/chart" xmlns:r="http://schemas.openxmlformats.org/officeDocument/2006/relationships" r:id="rId7"/>
          </a:graphicData>
        </a:graphic>
      </p:graphicFrame>
      <p:cxnSp>
        <p:nvCxnSpPr>
          <p:cNvPr id="81" name="直線コネクタ 80"/>
          <p:cNvCxnSpPr/>
          <p:nvPr/>
        </p:nvCxnSpPr>
        <p:spPr>
          <a:xfrm>
            <a:off x="3240326" y="2132426"/>
            <a:ext cx="0" cy="396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3220328" y="1772816"/>
            <a:ext cx="518091" cy="292388"/>
          </a:xfrm>
          <a:prstGeom prst="rect">
            <a:avLst/>
          </a:prstGeom>
          <a:noFill/>
        </p:spPr>
        <p:txBody>
          <a:bodyPr wrap="none" rtlCol="0">
            <a:spAutoFit/>
          </a:bodyPr>
          <a:lstStyle/>
          <a:p>
            <a:r>
              <a:rPr lang="ja-JP" altLang="en-US" sz="1300" u="sng" dirty="0" smtClean="0">
                <a:latin typeface="Meiryo UI" panose="020B0604030504040204" pitchFamily="50" charset="-128"/>
                <a:ea typeface="Meiryo UI" panose="020B0604030504040204" pitchFamily="50" charset="-128"/>
              </a:rPr>
              <a:t>工学</a:t>
            </a:r>
            <a:endParaRPr kumimoji="1" lang="en-US" altLang="ja-JP" sz="1300" u="sng" dirty="0" smtClean="0">
              <a:latin typeface="Meiryo UI" panose="020B0604030504040204" pitchFamily="50" charset="-128"/>
              <a:ea typeface="Meiryo UI" panose="020B0604030504040204" pitchFamily="50" charset="-128"/>
            </a:endParaRPr>
          </a:p>
        </p:txBody>
      </p:sp>
      <p:cxnSp>
        <p:nvCxnSpPr>
          <p:cNvPr id="83" name="直線コネクタ 82"/>
          <p:cNvCxnSpPr/>
          <p:nvPr/>
        </p:nvCxnSpPr>
        <p:spPr>
          <a:xfrm>
            <a:off x="3943997" y="2297670"/>
            <a:ext cx="0" cy="370800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4098794" y="5467243"/>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4349</a:t>
            </a:r>
            <a:endParaRPr kumimoji="1" lang="en-US" altLang="ja-JP" sz="900" dirty="0" smtClean="0">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4117006" y="4719519"/>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5698</a:t>
            </a:r>
            <a:endParaRPr kumimoji="1" lang="en-US" altLang="ja-JP" sz="900" dirty="0" smtClean="0">
              <a:latin typeface="Meiryo UI" panose="020B0604030504040204" pitchFamily="50" charset="-128"/>
              <a:ea typeface="Meiryo UI" panose="020B0604030504040204" pitchFamily="50" charset="-128"/>
            </a:endParaRPr>
          </a:p>
        </p:txBody>
      </p:sp>
      <p:sp>
        <p:nvSpPr>
          <p:cNvPr id="86" name="テキスト ボックス 85"/>
          <p:cNvSpPr txBox="1"/>
          <p:nvPr/>
        </p:nvSpPr>
        <p:spPr>
          <a:xfrm>
            <a:off x="3939714" y="3943292"/>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3315</a:t>
            </a:r>
          </a:p>
        </p:txBody>
      </p:sp>
      <p:sp>
        <p:nvSpPr>
          <p:cNvPr id="87" name="テキスト ボックス 86"/>
          <p:cNvSpPr txBox="1"/>
          <p:nvPr/>
        </p:nvSpPr>
        <p:spPr>
          <a:xfrm>
            <a:off x="3666615" y="3148145"/>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2108</a:t>
            </a:r>
          </a:p>
        </p:txBody>
      </p:sp>
      <p:sp>
        <p:nvSpPr>
          <p:cNvPr id="88" name="テキスト ボックス 87"/>
          <p:cNvSpPr txBox="1"/>
          <p:nvPr/>
        </p:nvSpPr>
        <p:spPr>
          <a:xfrm>
            <a:off x="3924499" y="2389052"/>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3378</a:t>
            </a:r>
            <a:endParaRPr kumimoji="1" lang="en-US" altLang="ja-JP" sz="900" dirty="0" smtClean="0">
              <a:latin typeface="Meiryo UI" panose="020B0604030504040204" pitchFamily="50" charset="-128"/>
              <a:ea typeface="Meiryo UI" panose="020B0604030504040204" pitchFamily="50" charset="-128"/>
            </a:endParaRPr>
          </a:p>
        </p:txBody>
      </p:sp>
      <p:graphicFrame>
        <p:nvGraphicFramePr>
          <p:cNvPr id="91" name="グラフ 90"/>
          <p:cNvGraphicFramePr/>
          <p:nvPr>
            <p:extLst>
              <p:ext uri="{D42A27DB-BD31-4B8C-83A1-F6EECF244321}">
                <p14:modId xmlns:p14="http://schemas.microsoft.com/office/powerpoint/2010/main" val="352302147"/>
              </p:ext>
            </p:extLst>
          </p:nvPr>
        </p:nvGraphicFramePr>
        <p:xfrm>
          <a:off x="4603228" y="1968091"/>
          <a:ext cx="1438492" cy="4176000"/>
        </p:xfrm>
        <a:graphic>
          <a:graphicData uri="http://schemas.openxmlformats.org/drawingml/2006/chart">
            <c:chart xmlns:c="http://schemas.openxmlformats.org/drawingml/2006/chart" xmlns:r="http://schemas.openxmlformats.org/officeDocument/2006/relationships" r:id="rId8"/>
          </a:graphicData>
        </a:graphic>
      </p:graphicFrame>
      <p:cxnSp>
        <p:nvCxnSpPr>
          <p:cNvPr id="92" name="直線コネクタ 91"/>
          <p:cNvCxnSpPr/>
          <p:nvPr/>
        </p:nvCxnSpPr>
        <p:spPr>
          <a:xfrm>
            <a:off x="4733674" y="2132426"/>
            <a:ext cx="0" cy="396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717748" y="1772816"/>
            <a:ext cx="518091" cy="292388"/>
          </a:xfrm>
          <a:prstGeom prst="rect">
            <a:avLst/>
          </a:prstGeom>
          <a:noFill/>
        </p:spPr>
        <p:txBody>
          <a:bodyPr wrap="none" rtlCol="0">
            <a:spAutoFit/>
          </a:bodyPr>
          <a:lstStyle/>
          <a:p>
            <a:r>
              <a:rPr lang="ja-JP" altLang="en-US" sz="1300" u="sng" dirty="0">
                <a:latin typeface="Meiryo UI" panose="020B0604030504040204" pitchFamily="50" charset="-128"/>
                <a:ea typeface="Meiryo UI" panose="020B0604030504040204" pitchFamily="50" charset="-128"/>
              </a:rPr>
              <a:t>理</a:t>
            </a:r>
            <a:r>
              <a:rPr lang="ja-JP" altLang="en-US" sz="1300" u="sng" dirty="0" smtClean="0">
                <a:latin typeface="Meiryo UI" panose="020B0604030504040204" pitchFamily="50" charset="-128"/>
                <a:ea typeface="Meiryo UI" panose="020B0604030504040204" pitchFamily="50" charset="-128"/>
              </a:rPr>
              <a:t>学</a:t>
            </a:r>
            <a:endParaRPr kumimoji="1" lang="en-US" altLang="ja-JP" sz="1300" u="sng" dirty="0" smtClean="0">
              <a:latin typeface="Meiryo UI" panose="020B0604030504040204" pitchFamily="50" charset="-128"/>
              <a:ea typeface="Meiryo UI" panose="020B0604030504040204" pitchFamily="50" charset="-128"/>
            </a:endParaRPr>
          </a:p>
        </p:txBody>
      </p:sp>
      <p:sp>
        <p:nvSpPr>
          <p:cNvPr id="94" name="テキスト ボックス 93"/>
          <p:cNvSpPr txBox="1"/>
          <p:nvPr/>
        </p:nvSpPr>
        <p:spPr>
          <a:xfrm>
            <a:off x="5004048" y="5467243"/>
            <a:ext cx="473206"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1417</a:t>
            </a:r>
            <a:endParaRPr kumimoji="1" lang="en-US" altLang="ja-JP" sz="900" dirty="0" smtClean="0">
              <a:latin typeface="Meiryo UI" panose="020B0604030504040204" pitchFamily="50" charset="-128"/>
              <a:ea typeface="Meiryo UI" panose="020B0604030504040204" pitchFamily="50" charset="-128"/>
            </a:endParaRPr>
          </a:p>
        </p:txBody>
      </p:sp>
      <p:sp>
        <p:nvSpPr>
          <p:cNvPr id="95" name="テキスト ボックス 94"/>
          <p:cNvSpPr txBox="1"/>
          <p:nvPr/>
        </p:nvSpPr>
        <p:spPr>
          <a:xfrm>
            <a:off x="4977080" y="4719519"/>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1207</a:t>
            </a:r>
            <a:endParaRPr kumimoji="1" lang="en-US" altLang="ja-JP" sz="900" dirty="0" smtClean="0">
              <a:latin typeface="Meiryo UI" panose="020B0604030504040204" pitchFamily="50" charset="-128"/>
              <a:ea typeface="Meiryo UI" panose="020B0604030504040204" pitchFamily="50" charset="-128"/>
            </a:endParaRPr>
          </a:p>
        </p:txBody>
      </p:sp>
      <p:sp>
        <p:nvSpPr>
          <p:cNvPr id="96" name="テキスト ボックス 95"/>
          <p:cNvSpPr txBox="1"/>
          <p:nvPr/>
        </p:nvSpPr>
        <p:spPr>
          <a:xfrm>
            <a:off x="4850866" y="3943292"/>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667</a:t>
            </a:r>
            <a:endParaRPr lang="en-US" altLang="ja-JP" sz="900" dirty="0" smtClean="0">
              <a:latin typeface="Meiryo UI" panose="020B0604030504040204" pitchFamily="50" charset="-128"/>
              <a:ea typeface="Meiryo UI" panose="020B0604030504040204" pitchFamily="50" charset="-128"/>
            </a:endParaRPr>
          </a:p>
        </p:txBody>
      </p:sp>
      <p:sp>
        <p:nvSpPr>
          <p:cNvPr id="97" name="テキスト ボックス 96"/>
          <p:cNvSpPr txBox="1"/>
          <p:nvPr/>
        </p:nvSpPr>
        <p:spPr>
          <a:xfrm>
            <a:off x="4938970" y="3148145"/>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1189</a:t>
            </a:r>
          </a:p>
        </p:txBody>
      </p:sp>
      <p:sp>
        <p:nvSpPr>
          <p:cNvPr id="98" name="テキスト ボックス 97"/>
          <p:cNvSpPr txBox="1"/>
          <p:nvPr/>
        </p:nvSpPr>
        <p:spPr>
          <a:xfrm>
            <a:off x="5033120" y="2389052"/>
            <a:ext cx="47320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rPr>
              <a:t>1196</a:t>
            </a:r>
          </a:p>
        </p:txBody>
      </p:sp>
      <p:cxnSp>
        <p:nvCxnSpPr>
          <p:cNvPr id="99" name="直線コネクタ 98"/>
          <p:cNvCxnSpPr/>
          <p:nvPr/>
        </p:nvCxnSpPr>
        <p:spPr>
          <a:xfrm>
            <a:off x="4968073" y="2297670"/>
            <a:ext cx="0" cy="370800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6721096" y="2132426"/>
            <a:ext cx="0" cy="396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6839313" y="5467243"/>
            <a:ext cx="40107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682</a:t>
            </a:r>
            <a:endParaRPr kumimoji="1" lang="en-US" altLang="ja-JP" sz="900" dirty="0" smtClean="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6921626" y="4719519"/>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1039</a:t>
            </a:r>
            <a:endParaRPr kumimoji="1" lang="en-US" altLang="ja-JP" sz="900" dirty="0" smtClean="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6893490" y="3943292"/>
            <a:ext cx="40107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690</a:t>
            </a:r>
          </a:p>
        </p:txBody>
      </p:sp>
      <p:sp>
        <p:nvSpPr>
          <p:cNvPr id="105" name="テキスト ボックス 104"/>
          <p:cNvSpPr txBox="1"/>
          <p:nvPr/>
        </p:nvSpPr>
        <p:spPr>
          <a:xfrm>
            <a:off x="6941548" y="2389052"/>
            <a:ext cx="40107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569</a:t>
            </a:r>
            <a:endParaRPr kumimoji="1" lang="en-US" altLang="ja-JP" sz="900" dirty="0" smtClean="0">
              <a:latin typeface="Meiryo UI" panose="020B0604030504040204" pitchFamily="50" charset="-128"/>
              <a:ea typeface="Meiryo UI" panose="020B0604030504040204" pitchFamily="50" charset="-128"/>
            </a:endParaRPr>
          </a:p>
        </p:txBody>
      </p:sp>
      <p:cxnSp>
        <p:nvCxnSpPr>
          <p:cNvPr id="106" name="直線コネクタ 105"/>
          <p:cNvCxnSpPr/>
          <p:nvPr/>
        </p:nvCxnSpPr>
        <p:spPr>
          <a:xfrm>
            <a:off x="6836789" y="2297670"/>
            <a:ext cx="0" cy="370800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7694376" y="1772816"/>
            <a:ext cx="1184940" cy="292388"/>
          </a:xfrm>
          <a:prstGeom prst="rect">
            <a:avLst/>
          </a:prstGeom>
          <a:noFill/>
        </p:spPr>
        <p:txBody>
          <a:bodyPr wrap="none" rtlCol="0">
            <a:spAutoFit/>
          </a:bodyPr>
          <a:lstStyle/>
          <a:p>
            <a:r>
              <a:rPr lang="ja-JP" altLang="en-US" sz="1300" u="sng" dirty="0" smtClean="0">
                <a:latin typeface="Meiryo UI" panose="020B0604030504040204" pitchFamily="50" charset="-128"/>
                <a:ea typeface="Meiryo UI" panose="020B0604030504040204" pitchFamily="50" charset="-128"/>
              </a:rPr>
              <a:t>看護保健</a:t>
            </a:r>
            <a:r>
              <a:rPr lang="ja-JP" altLang="en-US" sz="1300" u="sng" dirty="0">
                <a:latin typeface="Meiryo UI" panose="020B0604030504040204" pitchFamily="50" charset="-128"/>
                <a:ea typeface="Meiryo UI" panose="020B0604030504040204" pitchFamily="50" charset="-128"/>
              </a:rPr>
              <a:t>家政</a:t>
            </a:r>
            <a:endParaRPr kumimoji="1" lang="en-US" altLang="ja-JP" sz="1300" u="sng" dirty="0" smtClean="0">
              <a:latin typeface="Meiryo UI" panose="020B0604030504040204" pitchFamily="50" charset="-128"/>
              <a:ea typeface="Meiryo UI" panose="020B0604030504040204" pitchFamily="50" charset="-128"/>
            </a:endParaRPr>
          </a:p>
        </p:txBody>
      </p:sp>
      <p:sp>
        <p:nvSpPr>
          <p:cNvPr id="109" name="テキスト ボックス 108"/>
          <p:cNvSpPr txBox="1"/>
          <p:nvPr/>
        </p:nvSpPr>
        <p:spPr>
          <a:xfrm>
            <a:off x="7918191" y="5467243"/>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1054</a:t>
            </a:r>
            <a:endParaRPr kumimoji="1" lang="en-US" altLang="ja-JP" sz="900" dirty="0" smtClean="0">
              <a:latin typeface="Meiryo UI" panose="020B0604030504040204" pitchFamily="50" charset="-128"/>
              <a:ea typeface="Meiryo UI" panose="020B0604030504040204" pitchFamily="50" charset="-128"/>
            </a:endParaRPr>
          </a:p>
        </p:txBody>
      </p:sp>
      <p:sp>
        <p:nvSpPr>
          <p:cNvPr id="110" name="テキスト ボックス 109"/>
          <p:cNvSpPr txBox="1"/>
          <p:nvPr/>
        </p:nvSpPr>
        <p:spPr>
          <a:xfrm>
            <a:off x="7908178" y="4719519"/>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1093</a:t>
            </a:r>
            <a:endParaRPr kumimoji="1" lang="en-US" altLang="ja-JP" sz="900" dirty="0" smtClean="0">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31047" y="3943292"/>
            <a:ext cx="40107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675</a:t>
            </a:r>
          </a:p>
        </p:txBody>
      </p:sp>
      <p:sp>
        <p:nvSpPr>
          <p:cNvPr id="112" name="テキスト ボックス 111"/>
          <p:cNvSpPr txBox="1"/>
          <p:nvPr/>
        </p:nvSpPr>
        <p:spPr>
          <a:xfrm>
            <a:off x="7900104" y="3148145"/>
            <a:ext cx="40107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833</a:t>
            </a:r>
          </a:p>
        </p:txBody>
      </p:sp>
      <p:sp>
        <p:nvSpPr>
          <p:cNvPr id="113" name="テキスト ボックス 112"/>
          <p:cNvSpPr txBox="1"/>
          <p:nvPr/>
        </p:nvSpPr>
        <p:spPr>
          <a:xfrm>
            <a:off x="8014316" y="2389052"/>
            <a:ext cx="47320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rPr>
              <a:t>1362</a:t>
            </a:r>
            <a:endParaRPr kumimoji="1" lang="en-US" altLang="ja-JP" sz="900" dirty="0" smtClean="0">
              <a:latin typeface="Meiryo UI" panose="020B0604030504040204" pitchFamily="50" charset="-128"/>
              <a:ea typeface="Meiryo UI" panose="020B0604030504040204" pitchFamily="50" charset="-128"/>
            </a:endParaRPr>
          </a:p>
        </p:txBody>
      </p:sp>
      <p:cxnSp>
        <p:nvCxnSpPr>
          <p:cNvPr id="114" name="直線コネクタ 113"/>
          <p:cNvCxnSpPr/>
          <p:nvPr/>
        </p:nvCxnSpPr>
        <p:spPr>
          <a:xfrm>
            <a:off x="7978707" y="2297670"/>
            <a:ext cx="0" cy="370800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5678636" y="2132426"/>
            <a:ext cx="0" cy="3960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a:off x="5683348" y="1772816"/>
            <a:ext cx="518091" cy="292388"/>
          </a:xfrm>
          <a:prstGeom prst="rect">
            <a:avLst/>
          </a:prstGeom>
          <a:noFill/>
        </p:spPr>
        <p:txBody>
          <a:bodyPr wrap="none" rtlCol="0">
            <a:spAutoFit/>
          </a:bodyPr>
          <a:lstStyle/>
          <a:p>
            <a:r>
              <a:rPr lang="ja-JP" altLang="en-US" sz="1300" u="sng" dirty="0">
                <a:latin typeface="Meiryo UI" panose="020B0604030504040204" pitchFamily="50" charset="-128"/>
                <a:ea typeface="Meiryo UI" panose="020B0604030504040204" pitchFamily="50" charset="-128"/>
              </a:rPr>
              <a:t>農</a:t>
            </a:r>
            <a:r>
              <a:rPr lang="ja-JP" altLang="en-US" sz="1300" u="sng" dirty="0" smtClean="0">
                <a:latin typeface="Meiryo UI" panose="020B0604030504040204" pitchFamily="50" charset="-128"/>
                <a:ea typeface="Meiryo UI" panose="020B0604030504040204" pitchFamily="50" charset="-128"/>
              </a:rPr>
              <a:t>学</a:t>
            </a:r>
            <a:endParaRPr kumimoji="1" lang="en-US" altLang="ja-JP" sz="1300" u="sng" dirty="0" smtClean="0">
              <a:latin typeface="Meiryo UI" panose="020B0604030504040204" pitchFamily="50" charset="-128"/>
              <a:ea typeface="Meiryo UI" panose="020B0604030504040204" pitchFamily="50" charset="-128"/>
            </a:endParaRPr>
          </a:p>
        </p:txBody>
      </p:sp>
      <p:cxnSp>
        <p:nvCxnSpPr>
          <p:cNvPr id="120" name="直線コネクタ 119"/>
          <p:cNvCxnSpPr/>
          <p:nvPr/>
        </p:nvCxnSpPr>
        <p:spPr>
          <a:xfrm>
            <a:off x="5854076" y="2297670"/>
            <a:ext cx="0" cy="370800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5944518" y="5467243"/>
            <a:ext cx="473206"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1333</a:t>
            </a:r>
            <a:endParaRPr kumimoji="1" lang="en-US" altLang="ja-JP" sz="900" dirty="0" smtClean="0">
              <a:latin typeface="Meiryo UI" panose="020B0604030504040204" pitchFamily="50" charset="-128"/>
              <a:ea typeface="Meiryo UI" panose="020B0604030504040204" pitchFamily="50" charset="-128"/>
            </a:endParaRPr>
          </a:p>
        </p:txBody>
      </p:sp>
      <p:sp>
        <p:nvSpPr>
          <p:cNvPr id="123" name="テキスト ボックス 122"/>
          <p:cNvSpPr txBox="1"/>
          <p:nvPr/>
        </p:nvSpPr>
        <p:spPr>
          <a:xfrm>
            <a:off x="5841676" y="3943292"/>
            <a:ext cx="401072" cy="230832"/>
          </a:xfrm>
          <a:prstGeom prst="rect">
            <a:avLst/>
          </a:prstGeom>
          <a:noFill/>
        </p:spPr>
        <p:txBody>
          <a:bodyPr wrap="none" rtlCol="0">
            <a:spAutoFit/>
          </a:bodyPr>
          <a:lstStyle/>
          <a:p>
            <a:r>
              <a:rPr lang="en-US" altLang="ja-JP" sz="900" dirty="0">
                <a:latin typeface="Meiryo UI" panose="020B0604030504040204" pitchFamily="50" charset="-128"/>
                <a:ea typeface="Meiryo UI" panose="020B0604030504040204" pitchFamily="50" charset="-128"/>
              </a:rPr>
              <a:t>666</a:t>
            </a:r>
            <a:endParaRPr lang="en-US" altLang="ja-JP" sz="900" dirty="0" smtClean="0">
              <a:latin typeface="Meiryo UI" panose="020B0604030504040204" pitchFamily="50" charset="-128"/>
              <a:ea typeface="Meiryo UI" panose="020B0604030504040204" pitchFamily="50" charset="-128"/>
            </a:endParaRPr>
          </a:p>
        </p:txBody>
      </p:sp>
      <p:sp>
        <p:nvSpPr>
          <p:cNvPr id="124" name="テキスト ボックス 123"/>
          <p:cNvSpPr txBox="1"/>
          <p:nvPr/>
        </p:nvSpPr>
        <p:spPr>
          <a:xfrm>
            <a:off x="5683348" y="3155839"/>
            <a:ext cx="375424" cy="215444"/>
          </a:xfrm>
          <a:prstGeom prst="rect">
            <a:avLst/>
          </a:prstGeom>
          <a:noFill/>
        </p:spPr>
        <p:txBody>
          <a:bodyPr wrap="none" rtlCol="0">
            <a:spAutoFit/>
          </a:bodyPr>
          <a:lstStyle/>
          <a:p>
            <a:r>
              <a:rPr lang="en-US" altLang="ja-JP" sz="800" dirty="0" smtClean="0">
                <a:latin typeface="Meiryo UI" panose="020B0604030504040204" pitchFamily="50" charset="-128"/>
                <a:ea typeface="Meiryo UI" panose="020B0604030504040204" pitchFamily="50" charset="-128"/>
              </a:rPr>
              <a:t>N/A</a:t>
            </a:r>
          </a:p>
        </p:txBody>
      </p:sp>
      <p:sp>
        <p:nvSpPr>
          <p:cNvPr id="125" name="テキスト ボックス 124"/>
          <p:cNvSpPr txBox="1"/>
          <p:nvPr/>
        </p:nvSpPr>
        <p:spPr>
          <a:xfrm>
            <a:off x="5855744" y="2389052"/>
            <a:ext cx="401072"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rPr>
              <a:t>801</a:t>
            </a:r>
          </a:p>
        </p:txBody>
      </p:sp>
      <p:sp>
        <p:nvSpPr>
          <p:cNvPr id="126" name="テキスト ボックス 125"/>
          <p:cNvSpPr txBox="1"/>
          <p:nvPr/>
        </p:nvSpPr>
        <p:spPr>
          <a:xfrm>
            <a:off x="5683348" y="4727213"/>
            <a:ext cx="375424" cy="215444"/>
          </a:xfrm>
          <a:prstGeom prst="rect">
            <a:avLst/>
          </a:prstGeom>
          <a:noFill/>
        </p:spPr>
        <p:txBody>
          <a:bodyPr wrap="none" rtlCol="0">
            <a:spAutoFit/>
          </a:bodyPr>
          <a:lstStyle/>
          <a:p>
            <a:r>
              <a:rPr lang="en-US" altLang="ja-JP" sz="800" dirty="0" smtClean="0">
                <a:latin typeface="Meiryo UI" panose="020B0604030504040204" pitchFamily="50" charset="-128"/>
                <a:ea typeface="Meiryo UI" panose="020B0604030504040204" pitchFamily="50" charset="-128"/>
              </a:rPr>
              <a:t>N/A</a:t>
            </a:r>
          </a:p>
        </p:txBody>
      </p:sp>
      <p:sp>
        <p:nvSpPr>
          <p:cNvPr id="127" name="テキスト ボックス 126"/>
          <p:cNvSpPr txBox="1"/>
          <p:nvPr/>
        </p:nvSpPr>
        <p:spPr>
          <a:xfrm>
            <a:off x="6748084" y="3155839"/>
            <a:ext cx="375424" cy="215444"/>
          </a:xfrm>
          <a:prstGeom prst="rect">
            <a:avLst/>
          </a:prstGeom>
          <a:noFill/>
        </p:spPr>
        <p:txBody>
          <a:bodyPr wrap="none" rtlCol="0">
            <a:spAutoFit/>
          </a:bodyPr>
          <a:lstStyle/>
          <a:p>
            <a:r>
              <a:rPr lang="en-US" altLang="ja-JP" sz="800" dirty="0" smtClean="0">
                <a:latin typeface="Meiryo UI" panose="020B0604030504040204" pitchFamily="50" charset="-128"/>
                <a:ea typeface="Meiryo UI" panose="020B0604030504040204" pitchFamily="50" charset="-128"/>
              </a:rPr>
              <a:t>N/A</a:t>
            </a:r>
          </a:p>
        </p:txBody>
      </p:sp>
    </p:spTree>
    <p:extLst>
      <p:ext uri="{BB962C8B-B14F-4D97-AF65-F5344CB8AC3E}">
        <p14:creationId xmlns:p14="http://schemas.microsoft.com/office/powerpoint/2010/main" val="20921206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グラフ 49"/>
          <p:cNvGraphicFramePr/>
          <p:nvPr>
            <p:extLst>
              <p:ext uri="{D42A27DB-BD31-4B8C-83A1-F6EECF244321}">
                <p14:modId xmlns:p14="http://schemas.microsoft.com/office/powerpoint/2010/main" val="1759331085"/>
              </p:ext>
            </p:extLst>
          </p:nvPr>
        </p:nvGraphicFramePr>
        <p:xfrm>
          <a:off x="6691458" y="4001073"/>
          <a:ext cx="1872000" cy="23596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p:nvPr>
            <p:extLst>
              <p:ext uri="{D42A27DB-BD31-4B8C-83A1-F6EECF244321}">
                <p14:modId xmlns:p14="http://schemas.microsoft.com/office/powerpoint/2010/main" val="1109336165"/>
              </p:ext>
            </p:extLst>
          </p:nvPr>
        </p:nvGraphicFramePr>
        <p:xfrm>
          <a:off x="3995936" y="4001073"/>
          <a:ext cx="1872000" cy="2359652"/>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p:cNvSpPr txBox="1"/>
          <p:nvPr/>
        </p:nvSpPr>
        <p:spPr>
          <a:xfrm>
            <a:off x="5180726" y="3766723"/>
            <a:ext cx="731290"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171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5292080" y="5726721"/>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14.0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5292080" y="5280605"/>
            <a:ext cx="44114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31.6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5292080" y="4571607"/>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37.4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292080" y="4113669"/>
            <a:ext cx="44114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486239" y="3766723"/>
            <a:ext cx="643125"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【96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4572000" y="5770774"/>
            <a:ext cx="369012"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8.3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554415" y="5423881"/>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26.0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4543864" y="4738971"/>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49.0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562902" y="4113669"/>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16.7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7845022" y="3766723"/>
            <a:ext cx="731290"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7990094" y="5208597"/>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46.9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990094" y="4474449"/>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32.2</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8026161" y="4057398"/>
            <a:ext cx="369012"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9.3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7990094" y="5784661"/>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7153499" y="3766723"/>
            <a:ext cx="643125"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【83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7254488" y="5294673"/>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33.7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7254488" y="4618081"/>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36.1</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7254488" y="5742457"/>
            <a:ext cx="44114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13.3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7254488" y="4128477"/>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16.9</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2923151" y="55162"/>
            <a:ext cx="3297698" cy="400110"/>
          </a:xfrm>
          <a:prstGeom prst="rect">
            <a:avLst/>
          </a:prstGeom>
          <a:noFill/>
        </p:spPr>
        <p:txBody>
          <a:bodyPr wrap="non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府大・市大の教員の年齢構成</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8" name="グラフ 57"/>
          <p:cNvGraphicFramePr/>
          <p:nvPr>
            <p:extLst>
              <p:ext uri="{D42A27DB-BD31-4B8C-83A1-F6EECF244321}">
                <p14:modId xmlns:p14="http://schemas.microsoft.com/office/powerpoint/2010/main" val="791160386"/>
              </p:ext>
            </p:extLst>
          </p:nvPr>
        </p:nvGraphicFramePr>
        <p:xfrm>
          <a:off x="223383" y="2069539"/>
          <a:ext cx="3528392" cy="4264248"/>
        </p:xfrm>
        <a:graphic>
          <a:graphicData uri="http://schemas.openxmlformats.org/drawingml/2006/chart">
            <c:chart xmlns:c="http://schemas.openxmlformats.org/drawingml/2006/chart" xmlns:r="http://schemas.openxmlformats.org/officeDocument/2006/relationships" r:id="rId4"/>
          </a:graphicData>
        </a:graphic>
      </p:graphicFrame>
      <p:sp>
        <p:nvSpPr>
          <p:cNvPr id="59" name="テキスト ボックス 58"/>
          <p:cNvSpPr txBox="1"/>
          <p:nvPr/>
        </p:nvSpPr>
        <p:spPr>
          <a:xfrm>
            <a:off x="1882426" y="1931729"/>
            <a:ext cx="731290"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【711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1985116" y="5625791"/>
            <a:ext cx="559769"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11.8%</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1983109" y="4662344"/>
            <a:ext cx="559769"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38.7%</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1983109" y="3250760"/>
            <a:ext cx="559769"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36</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1965525" y="2386924"/>
            <a:ext cx="559769"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13.4%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889170" y="1931729"/>
            <a:ext cx="731290"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【646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952838" y="5526440"/>
            <a:ext cx="559769"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945853" y="4690920"/>
            <a:ext cx="559769"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30.0</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960709" y="3438208"/>
            <a:ext cx="559769"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38.1</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947143" y="2415548"/>
            <a:ext cx="559769"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16.6%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2713859" y="3448147"/>
            <a:ext cx="748923"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年齢区分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251520" y="1033714"/>
            <a:ext cx="2952328"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両大学合計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1,357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府大は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代が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割弱で最も多く、市大は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代が同じく</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割弱で最も多い。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代と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以上は府大がやや多い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スライド番号プレースホルダー 1"/>
          <p:cNvSpPr>
            <a:spLocks noGrp="1"/>
          </p:cNvSpPr>
          <p:nvPr>
            <p:ph type="sldNum" sz="quarter" idx="12"/>
          </p:nvPr>
        </p:nvSpPr>
        <p:spPr>
          <a:xfrm>
            <a:off x="6988972" y="6462319"/>
            <a:ext cx="2133600" cy="365125"/>
          </a:xfrm>
        </p:spPr>
        <p:txBody>
          <a:bodyPr/>
          <a:lstStyle/>
          <a:p>
            <a:fld id="{7853CF83-2CA7-468D-933C-9DDBEAA5E899}" type="slidenum">
              <a:rPr kumimoji="1" lang="ja-JP" altLang="en-US" smtClean="0"/>
              <a:pPr/>
              <a:t>72</a:t>
            </a:fld>
            <a:endParaRPr kumimoji="1" lang="ja-JP" altLang="en-US" dirty="0"/>
          </a:p>
        </p:txBody>
      </p:sp>
      <p:sp>
        <p:nvSpPr>
          <p:cNvPr id="51" name="テキスト ボックス 50"/>
          <p:cNvSpPr txBox="1"/>
          <p:nvPr/>
        </p:nvSpPr>
        <p:spPr>
          <a:xfrm>
            <a:off x="404310" y="6335330"/>
            <a:ext cx="8523218" cy="553998"/>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注）</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smtClean="0">
                <a:latin typeface="Meiryo UI" panose="020B0604030504040204" pitchFamily="50" charset="-128"/>
                <a:ea typeface="Meiryo UI" panose="020B0604030504040204" pitchFamily="50" charset="-128"/>
                <a:cs typeface="Meiryo UI" panose="020B0604030504040204" pitchFamily="50" charset="-128"/>
              </a:rPr>
              <a:t>月現在。</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府大の教員数のうち、工学は学術研究院第三学系群、理学は第五学系群、人文･社会科学は第一・二学系群、医学・保健は第六・七学系群の人数</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右のグラフは全学部を網羅しているわけではないので、合計が左の全学の数値と一致しない。</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8" name="グラフ 47"/>
          <p:cNvGraphicFramePr/>
          <p:nvPr>
            <p:extLst>
              <p:ext uri="{D42A27DB-BD31-4B8C-83A1-F6EECF244321}">
                <p14:modId xmlns:p14="http://schemas.microsoft.com/office/powerpoint/2010/main" val="3246899203"/>
              </p:ext>
            </p:extLst>
          </p:nvPr>
        </p:nvGraphicFramePr>
        <p:xfrm>
          <a:off x="6703846" y="1131439"/>
          <a:ext cx="1872000" cy="23596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グラフ 51"/>
          <p:cNvGraphicFramePr/>
          <p:nvPr>
            <p:extLst>
              <p:ext uri="{D42A27DB-BD31-4B8C-83A1-F6EECF244321}">
                <p14:modId xmlns:p14="http://schemas.microsoft.com/office/powerpoint/2010/main" val="3110183594"/>
              </p:ext>
            </p:extLst>
          </p:nvPr>
        </p:nvGraphicFramePr>
        <p:xfrm>
          <a:off x="3995936" y="1131439"/>
          <a:ext cx="1872000" cy="2359652"/>
        </p:xfrm>
        <a:graphic>
          <a:graphicData uri="http://schemas.openxmlformats.org/drawingml/2006/chart">
            <c:chart xmlns:c="http://schemas.openxmlformats.org/drawingml/2006/chart" xmlns:r="http://schemas.openxmlformats.org/officeDocument/2006/relationships" r:id="rId6"/>
          </a:graphicData>
        </a:graphic>
      </p:graphicFrame>
      <p:sp>
        <p:nvSpPr>
          <p:cNvPr id="54" name="テキスト ボックス 53"/>
          <p:cNvSpPr txBox="1"/>
          <p:nvPr/>
        </p:nvSpPr>
        <p:spPr>
          <a:xfrm>
            <a:off x="5148064" y="912825"/>
            <a:ext cx="731290"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5279068" y="2901887"/>
            <a:ext cx="44114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11.8</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279068" y="2426707"/>
            <a:ext cx="44114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37.3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5279068" y="1716041"/>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34</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279068" y="1245703"/>
            <a:ext cx="44114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16.4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4442052" y="911157"/>
            <a:ext cx="731290"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4572000" y="2800815"/>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4572000" y="2296759"/>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32.5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4572000" y="1676083"/>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31.1</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4572000" y="1245703"/>
            <a:ext cx="44114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7859090" y="918690"/>
            <a:ext cx="731290"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7990094" y="2468911"/>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34.6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7990094" y="1762095"/>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42.3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7990094" y="1187764"/>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12.5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7990094" y="2902627"/>
            <a:ext cx="44114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7184971" y="918690"/>
            <a:ext cx="643125"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【88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7284800" y="2368767"/>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27.3</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7284800" y="1748447"/>
            <a:ext cx="44114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39.8</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7284800" y="2800815"/>
            <a:ext cx="441146"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7284800" y="1187764"/>
            <a:ext cx="441146"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12.5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671916" y="1208983"/>
            <a:ext cx="288000" cy="1908000"/>
          </a:xfrm>
          <a:prstGeom prst="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工学</a:t>
            </a:r>
          </a:p>
        </p:txBody>
      </p:sp>
      <p:sp>
        <p:nvSpPr>
          <p:cNvPr id="87" name="正方形/長方形 86"/>
          <p:cNvSpPr/>
          <p:nvPr/>
        </p:nvSpPr>
        <p:spPr>
          <a:xfrm>
            <a:off x="6351458" y="1216639"/>
            <a:ext cx="288000" cy="1908000"/>
          </a:xfrm>
          <a:prstGeom prst="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理学</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8" name="直線コネクタ 87"/>
          <p:cNvCxnSpPr/>
          <p:nvPr/>
        </p:nvCxnSpPr>
        <p:spPr>
          <a:xfrm>
            <a:off x="321554" y="534612"/>
            <a:ext cx="8605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3671916" y="4027089"/>
            <a:ext cx="288000" cy="1908000"/>
          </a:xfrm>
          <a:prstGeom prst="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人文・社会科学</a:t>
            </a:r>
          </a:p>
        </p:txBody>
      </p:sp>
      <p:sp>
        <p:nvSpPr>
          <p:cNvPr id="91" name="正方形/長方形 90"/>
          <p:cNvSpPr/>
          <p:nvPr/>
        </p:nvSpPr>
        <p:spPr>
          <a:xfrm>
            <a:off x="6351458" y="4034745"/>
            <a:ext cx="288000" cy="1908000"/>
          </a:xfrm>
          <a:prstGeom prst="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医学・保健</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468984" y="692696"/>
            <a:ext cx="2734864" cy="307919"/>
          </a:xfrm>
          <a:prstGeom prst="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全学</a:t>
            </a:r>
            <a:endPar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49162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87462345"/>
              </p:ext>
            </p:extLst>
          </p:nvPr>
        </p:nvGraphicFramePr>
        <p:xfrm>
          <a:off x="688954" y="1774753"/>
          <a:ext cx="7812959" cy="4480137"/>
        </p:xfrm>
        <a:graphic>
          <a:graphicData uri="http://schemas.openxmlformats.org/drawingml/2006/table">
            <a:tbl>
              <a:tblPr firstRow="1" bandRow="1">
                <a:tableStyleId>{5940675A-B579-460E-94D1-54222C63F5DA}</a:tableStyleId>
              </a:tblPr>
              <a:tblGrid>
                <a:gridCol w="1165325"/>
                <a:gridCol w="965604"/>
                <a:gridCol w="947005"/>
                <a:gridCol w="947005"/>
                <a:gridCol w="947005"/>
                <a:gridCol w="947005"/>
                <a:gridCol w="947005"/>
                <a:gridCol w="947005"/>
              </a:tblGrid>
              <a:tr h="320567">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学校名</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医学</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保健</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理工</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tcPr>
                </a:tc>
                <a:tc>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rPr>
                        <a:t>家政・芸術</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人文</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B w="12700" cap="flat" cmpd="sng" algn="ctr">
                      <a:solidFill>
                        <a:schemeClr val="tx1"/>
                      </a:solidFill>
                      <a:prstDash val="dash"/>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社会</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tcPr>
                </a:tc>
                <a:tc row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学生数</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合計</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r>
              <a:tr h="306453">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3,889</a:t>
                      </a:r>
                      <a:r>
                        <a:rPr kumimoji="1" lang="ja-JP" altLang="en-US" sz="1200" dirty="0" smtClean="0">
                          <a:solidFill>
                            <a:schemeClr val="tx1"/>
                          </a:solidFill>
                          <a:latin typeface="Meiryo UI" panose="020B0604030504040204" pitchFamily="50" charset="-128"/>
                          <a:ea typeface="Meiryo UI" panose="020B0604030504040204" pitchFamily="50" charset="-128"/>
                        </a:rPr>
                        <a:t>千円</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1,999</a:t>
                      </a:r>
                      <a:r>
                        <a:rPr kumimoji="1" lang="ja-JP" altLang="en-US" sz="1200" dirty="0" smtClean="0">
                          <a:solidFill>
                            <a:schemeClr val="tx1"/>
                          </a:solidFill>
                          <a:latin typeface="Meiryo UI" panose="020B0604030504040204" pitchFamily="50" charset="-128"/>
                          <a:ea typeface="Meiryo UI" panose="020B0604030504040204" pitchFamily="50" charset="-128"/>
                        </a:rPr>
                        <a:t>千円</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1,758</a:t>
                      </a:r>
                      <a:r>
                        <a:rPr kumimoji="1" lang="ja-JP" altLang="en-US" sz="1200" dirty="0" smtClean="0">
                          <a:solidFill>
                            <a:schemeClr val="tx1"/>
                          </a:solidFill>
                          <a:latin typeface="Meiryo UI" panose="020B0604030504040204" pitchFamily="50" charset="-128"/>
                          <a:ea typeface="Meiryo UI" panose="020B0604030504040204" pitchFamily="50" charset="-128"/>
                        </a:rPr>
                        <a:t>千円</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713</a:t>
                      </a:r>
                      <a:r>
                        <a:rPr kumimoji="1" lang="ja-JP" altLang="en-US" sz="1200" dirty="0" smtClean="0">
                          <a:solidFill>
                            <a:schemeClr val="tx1"/>
                          </a:solidFill>
                          <a:latin typeface="Meiryo UI" panose="020B0604030504040204" pitchFamily="50" charset="-128"/>
                          <a:ea typeface="Meiryo UI" panose="020B0604030504040204" pitchFamily="50" charset="-128"/>
                        </a:rPr>
                        <a:t>千円</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450</a:t>
                      </a:r>
                      <a:r>
                        <a:rPr kumimoji="1" lang="ja-JP" altLang="en-US" sz="1200" dirty="0" smtClean="0">
                          <a:solidFill>
                            <a:schemeClr val="tx1"/>
                          </a:solidFill>
                          <a:latin typeface="Meiryo UI" panose="020B0604030504040204" pitchFamily="50" charset="-128"/>
                          <a:ea typeface="Meiryo UI" panose="020B0604030504040204" pitchFamily="50" charset="-128"/>
                        </a:rPr>
                        <a:t>千円</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220</a:t>
                      </a:r>
                      <a:r>
                        <a:rPr kumimoji="1" lang="ja-JP" altLang="en-US" sz="1200" dirty="0" smtClean="0">
                          <a:solidFill>
                            <a:schemeClr val="tx1"/>
                          </a:solidFill>
                          <a:latin typeface="Meiryo UI" panose="020B0604030504040204" pitchFamily="50" charset="-128"/>
                          <a:ea typeface="Meiryo UI" panose="020B0604030504040204" pitchFamily="50" charset="-128"/>
                        </a:rPr>
                        <a:t>千円</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marL="36000" marR="36000" marT="36000" marB="36000" anchor="ctr" anchorCtr="1">
                    <a:lnL w="28575"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r>
              <a:tr h="320567">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首都大東京</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833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T w="28575" cap="flat" cmpd="sng" algn="ctr">
                      <a:solidFill>
                        <a:schemeClr val="tx1"/>
                      </a:solidFill>
                      <a:prstDash val="solid"/>
                      <a:round/>
                      <a:headEnd type="none" w="med" len="med"/>
                      <a:tailEnd type="none" w="med" len="med"/>
                    </a:lnT>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3,297</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T w="28575" cap="flat" cmpd="sng" algn="ctr">
                      <a:solidFill>
                        <a:schemeClr val="tx1"/>
                      </a:solidFill>
                      <a:prstDash val="solid"/>
                      <a:round/>
                      <a:headEnd type="none" w="med" len="med"/>
                      <a:tailEnd type="none" w="med" len="med"/>
                    </a:lnT>
                    <a:solidFill>
                      <a:schemeClr val="bg1">
                        <a:lumMod val="65000"/>
                      </a:schemeClr>
                    </a:solid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257</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T w="28575" cap="flat" cmpd="sng" algn="ctr">
                      <a:solidFill>
                        <a:schemeClr val="tx1"/>
                      </a:solidFill>
                      <a:prstDash val="solid"/>
                      <a:round/>
                      <a:headEnd type="none" w="med" len="med"/>
                      <a:tailEnd type="none" w="med" len="med"/>
                    </a:lnT>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918</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T w="28575" cap="flat" cmpd="sng" algn="ctr">
                      <a:solidFill>
                        <a:schemeClr val="tx1"/>
                      </a:solidFill>
                      <a:prstDash val="solid"/>
                      <a:round/>
                      <a:headEnd type="none" w="med" len="med"/>
                      <a:tailEnd type="none" w="med" len="med"/>
                    </a:lnT>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1,904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9,053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r>
              <a:tr h="320567">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大阪府立大</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R w="28575" cap="flat" cmpd="sng" algn="ctr">
                      <a:solidFill>
                        <a:schemeClr val="tx1"/>
                      </a:solidFill>
                      <a:prstDash val="solid"/>
                      <a:round/>
                      <a:headEnd type="none" w="med" len="med"/>
                      <a:tailEnd type="none" w="med" len="med"/>
                    </a:lnR>
                  </a:tcPr>
                </a:tc>
                <a:tc>
                  <a:txBody>
                    <a:bodyPr/>
                    <a:lstStyle/>
                    <a:p>
                      <a:pPr algn="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1,002</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85000"/>
                      </a:schemeClr>
                    </a:solidFill>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5,804</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65000"/>
                      </a:schemeClr>
                    </a:solidFill>
                  </a:tcPr>
                </a:tc>
                <a:tc>
                  <a:txBody>
                    <a:bodyPr/>
                    <a:lstStyle/>
                    <a:p>
                      <a:pPr algn="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497</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628</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7,931</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r h="320567">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兵庫県立大</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R w="28575" cap="flat" cmpd="sng" algn="ctr">
                      <a:solidFill>
                        <a:schemeClr val="tx1"/>
                      </a:solidFill>
                      <a:prstDash val="solid"/>
                      <a:round/>
                      <a:headEnd type="none" w="med" len="med"/>
                      <a:tailEnd type="none" w="med" len="med"/>
                    </a:lnR>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474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4,009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65000"/>
                      </a:schemeClr>
                    </a:solidFill>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2,109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6,592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r h="320567">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愛知県立大</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R w="28575" cap="flat" cmpd="sng" algn="ctr">
                      <a:solidFill>
                        <a:schemeClr val="tx1"/>
                      </a:solidFill>
                      <a:prstDash val="solid"/>
                      <a:round/>
                      <a:headEnd type="none" w="med" len="med"/>
                      <a:tailEnd type="none" w="med" len="med"/>
                    </a:lnR>
                  </a:tcPr>
                </a:tc>
                <a:tc>
                  <a:txBody>
                    <a:bodyPr/>
                    <a:lstStyle/>
                    <a:p>
                      <a:pPr algn="r"/>
                      <a:endParaRPr kumimoji="1" lang="ja-JP" altLang="en-US" sz="120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425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473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noFill/>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2,600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85000"/>
                      </a:schemeClr>
                    </a:solid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3,544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r h="320567">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静岡県立大</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R w="28575" cap="flat" cmpd="sng" algn="ctr">
                      <a:solidFill>
                        <a:schemeClr val="tx1"/>
                      </a:solidFill>
                      <a:prstDash val="solid"/>
                      <a:round/>
                      <a:headEnd type="none" w="med" len="med"/>
                      <a:tailEnd type="none" w="med" len="med"/>
                    </a:lnR>
                  </a:tcPr>
                </a:tc>
                <a:tc>
                  <a:txBody>
                    <a:bodyPr/>
                    <a:lstStyle/>
                    <a:p>
                      <a:pPr algn="r"/>
                      <a:endParaRPr kumimoji="1" lang="ja-JP" altLang="en-US" sz="120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1,370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65000"/>
                      </a:schemeClr>
                    </a:solid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362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888</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no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487</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3,122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r h="158339">
                <a:tc gridSpan="8">
                  <a:txBody>
                    <a:bodyPr/>
                    <a:lstStyle/>
                    <a:p>
                      <a:pPr algn="ctr"/>
                      <a:endParaRPr kumimoji="1" lang="ja-JP" altLang="en-US" sz="600"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L w="12700" cmpd="sng">
                      <a:noFill/>
                    </a:lnL>
                    <a:lnR w="28575" cap="flat" cmpd="sng" algn="ctr">
                      <a:noFill/>
                      <a:prstDash val="solid"/>
                      <a:round/>
                      <a:headEnd type="none" w="med" len="med"/>
                      <a:tailEnd type="none" w="med" len="med"/>
                    </a:lnR>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lnR w="12700" cmpd="sng">
                      <a:noFill/>
                    </a:lnR>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lnR w="12700" cmpd="sng">
                      <a:noFill/>
                    </a:lnR>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lnR w="12700" cmpd="sng">
                      <a:noFill/>
                    </a:lnR>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lnR w="12700" cmpd="sng">
                      <a:noFill/>
                    </a:lnR>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lnR w="12700" cmpd="sng">
                      <a:noFill/>
                    </a:lnR>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lnR w="12700" cmpd="sng">
                      <a:noFill/>
                    </a:lnR>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r h="320567">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大阪市立大</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R w="28575" cap="flat" cmpd="sng" algn="ctr">
                      <a:solidFill>
                        <a:schemeClr val="tx1"/>
                      </a:solidFill>
                      <a:prstDash val="solid"/>
                      <a:round/>
                      <a:headEnd type="none" w="med" len="med"/>
                      <a:tailEnd type="none" w="med" len="med"/>
                    </a:lnR>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1,037</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c>
                  <a:txBody>
                    <a:bodyPr/>
                    <a:lstStyle/>
                    <a:p>
                      <a:pPr algn="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2,671</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85000"/>
                      </a:schemeClr>
                    </a:solidFill>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651</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877</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3,150</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solidFill>
                      <a:schemeClr val="bg1">
                        <a:lumMod val="65000"/>
                      </a:schemeClr>
                    </a:solidFill>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8,386</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r h="320567">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北九州市大</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R w="28575" cap="flat" cmpd="sng" algn="ctr">
                      <a:solidFill>
                        <a:schemeClr val="tx1"/>
                      </a:solidFill>
                      <a:prstDash val="solid"/>
                      <a:round/>
                      <a:headEnd type="none" w="med" len="med"/>
                      <a:tailEnd type="none" w="med" len="med"/>
                    </a:lnR>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1,487</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85000"/>
                      </a:schemeClr>
                    </a:solidFill>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2,165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85000"/>
                      </a:schemeClr>
                    </a:solid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3,019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solidFill>
                      <a:schemeClr val="bg1">
                        <a:lumMod val="65000"/>
                      </a:schemeClr>
                    </a:solid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6,671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r h="320567">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横浜市立大</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R w="28575" cap="flat" cmpd="sng" algn="ctr">
                      <a:solidFill>
                        <a:schemeClr val="tx1"/>
                      </a:solidFill>
                      <a:prstDash val="solid"/>
                      <a:round/>
                      <a:headEnd type="none" w="med" len="med"/>
                      <a:tailEnd type="none" w="med" len="med"/>
                    </a:lnR>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941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no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422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236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3,290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solidFill>
                      <a:schemeClr val="bg1">
                        <a:lumMod val="65000"/>
                      </a:schemeClr>
                    </a:solid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4,889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r h="320567">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名古屋市大</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R w="28575" cap="flat" cmpd="sng" algn="ctr">
                      <a:solidFill>
                        <a:schemeClr val="tx1"/>
                      </a:solidFill>
                      <a:prstDash val="solid"/>
                      <a:round/>
                      <a:headEnd type="none" w="med" len="med"/>
                      <a:tailEnd type="none" w="med" len="med"/>
                    </a:lnR>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781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1,158</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85000"/>
                      </a:schemeClr>
                    </a:solidFill>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496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929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1,107</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solidFill>
                      <a:schemeClr val="bg1">
                        <a:lumMod val="85000"/>
                      </a:schemeClr>
                    </a:solid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4,471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r h="320567">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高崎経済大学</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R w="28575" cap="flat" cmpd="sng" algn="ctr">
                      <a:solidFill>
                        <a:schemeClr val="tx1"/>
                      </a:solidFill>
                      <a:prstDash val="solid"/>
                      <a:round/>
                      <a:headEnd type="none" w="med" len="med"/>
                      <a:tailEnd type="none" w="med" len="med"/>
                    </a:lnR>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4,074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solidFill>
                      <a:schemeClr val="bg1">
                        <a:lumMod val="65000"/>
                      </a:schemeClr>
                    </a:solidFill>
                  </a:tcP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rPr>
                        <a:t>4,074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r h="158339">
                <a:tc gridSpan="8">
                  <a:txBody>
                    <a:bodyPr/>
                    <a:lstStyle/>
                    <a:p>
                      <a:pPr algn="ctr"/>
                      <a:endParaRPr kumimoji="1" lang="ja-JP" altLang="en-US" sz="600"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L w="12700" cmpd="sng">
                      <a:noFill/>
                    </a:lnL>
                    <a:lnR w="12700" cmpd="sng">
                      <a:noFill/>
                    </a:lnR>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solidFill>
                      <a:schemeClr val="bg1">
                        <a:lumMod val="65000"/>
                      </a:schemeClr>
                    </a:solidFill>
                  </a:tcPr>
                </a:tc>
                <a:tc hMerge="1">
                  <a:txBody>
                    <a:bodyPr/>
                    <a:lstStyle/>
                    <a:p>
                      <a:pPr algn="r"/>
                      <a:endParaRPr kumimoji="1" lang="ja-JP" altLang="en-US" sz="1200" dirty="0">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r h="320567">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新大学</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marL="108000" marR="108000" marT="36000" marB="36000" anchor="ctr">
                    <a:lnR w="28575" cap="flat" cmpd="sng" algn="ctr">
                      <a:solidFill>
                        <a:schemeClr val="tx1"/>
                      </a:solidFill>
                      <a:prstDash val="solid"/>
                      <a:round/>
                      <a:headEnd type="none" w="med" len="med"/>
                      <a:tailEnd type="none" w="med" len="med"/>
                    </a:lnR>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1,037</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1,002</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85000"/>
                      </a:schemeClr>
                    </a:solidFill>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8,475</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65000"/>
                      </a:schemeClr>
                    </a:solidFill>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651</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1,374</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solidFill>
                      <a:schemeClr val="bg1">
                        <a:lumMod val="85000"/>
                      </a:schemeClr>
                    </a:solidFill>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3,778</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R w="28575" cap="flat" cmpd="sng" algn="ctr">
                      <a:solidFill>
                        <a:schemeClr val="tx1"/>
                      </a:solidFill>
                      <a:prstDash val="solid"/>
                      <a:round/>
                      <a:headEnd type="none" w="med" len="med"/>
                      <a:tailEnd type="none" w="med" len="med"/>
                    </a:lnR>
                    <a:solidFill>
                      <a:schemeClr val="bg1">
                        <a:lumMod val="65000"/>
                      </a:schemeClr>
                    </a:solidFill>
                  </a:tcPr>
                </a:tc>
                <a:tc>
                  <a:txBody>
                    <a:bodyPr/>
                    <a:lstStyle/>
                    <a:p>
                      <a:pPr algn="r"/>
                      <a:r>
                        <a:rPr kumimoji="1" lang="en-US" altLang="ja-JP" sz="1200" b="1" dirty="0" smtClean="0">
                          <a:solidFill>
                            <a:schemeClr val="tx1"/>
                          </a:solidFill>
                          <a:latin typeface="Meiryo UI" panose="020B0604030504040204" pitchFamily="50" charset="-128"/>
                          <a:ea typeface="Meiryo UI" panose="020B0604030504040204" pitchFamily="50" charset="-128"/>
                        </a:rPr>
                        <a:t>16,317</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28575" cap="flat" cmpd="sng" algn="ctr">
                      <a:solidFill>
                        <a:schemeClr val="tx1"/>
                      </a:solidFill>
                      <a:prstDash val="solid"/>
                      <a:round/>
                      <a:headEnd type="none" w="med" len="med"/>
                      <a:tailEnd type="none" w="med" len="med"/>
                    </a:lnL>
                  </a:tcPr>
                </a:tc>
              </a:tr>
            </a:tbl>
          </a:graphicData>
        </a:graphic>
      </p:graphicFrame>
      <p:sp>
        <p:nvSpPr>
          <p:cNvPr id="3" name="テキスト ボックス 2"/>
          <p:cNvSpPr txBox="1"/>
          <p:nvPr/>
        </p:nvSpPr>
        <p:spPr>
          <a:xfrm>
            <a:off x="1043608" y="134502"/>
            <a:ext cx="4802918"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主要大学に</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おける教育分野別の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学生数分布</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697856" y="6300019"/>
            <a:ext cx="6830716" cy="577081"/>
          </a:xfrm>
          <a:prstGeom prst="rect">
            <a:avLst/>
          </a:prstGeom>
          <a:noFill/>
        </p:spPr>
        <p:txBody>
          <a:bodyPr wrap="non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（注） ・各学部分類の学生数は、「大学基本情報</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」（公立大学協会）の学部学生内訳から作成</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・学部分類別の下段</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は、基準財政需要額における学生一人当たりの</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基準費用単価</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・学生数は</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年度で大学院学生数を含む。網掛けの薄い部分は</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1,000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2,999</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人、濃い部分は</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3,000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人以上</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72695" y="620688"/>
            <a:ext cx="8003761" cy="738664"/>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新大学で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は、全て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分野</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にわたって、まんべんなく学生が存在する。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費用単価（基準財政需要額基準）が高い「医学」と「保健」に</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％、単価が低い「人文」と「社会」に</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いう学生分布になる。</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93886" y="2732830"/>
            <a:ext cx="7824265" cy="32400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684136" y="4157034"/>
            <a:ext cx="7824265" cy="32400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a:spLocks noGrp="1"/>
          </p:cNvSpPr>
          <p:nvPr>
            <p:ph type="sldNum" sz="quarter" idx="12"/>
          </p:nvPr>
        </p:nvSpPr>
        <p:spPr>
          <a:xfrm>
            <a:off x="6988972" y="6476387"/>
            <a:ext cx="2133600" cy="365125"/>
          </a:xfrm>
        </p:spPr>
        <p:txBody>
          <a:bodyPr/>
          <a:lstStyle/>
          <a:p>
            <a:fld id="{7853CF83-2CA7-468D-933C-9DDBEAA5E899}" type="slidenum">
              <a:rPr kumimoji="1" lang="ja-JP" altLang="en-US" smtClean="0"/>
              <a:t>73</a:t>
            </a:fld>
            <a:endParaRPr kumimoji="1" lang="ja-JP" altLang="en-US"/>
          </a:p>
        </p:txBody>
      </p:sp>
      <p:sp>
        <p:nvSpPr>
          <p:cNvPr id="15" name="正方形/長方形 14"/>
          <p:cNvSpPr/>
          <p:nvPr/>
        </p:nvSpPr>
        <p:spPr>
          <a:xfrm>
            <a:off x="683568" y="5929318"/>
            <a:ext cx="7824265" cy="32400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矢印コネクタ 16"/>
          <p:cNvCxnSpPr/>
          <p:nvPr/>
        </p:nvCxnSpPr>
        <p:spPr>
          <a:xfrm>
            <a:off x="323528" y="6091318"/>
            <a:ext cx="34916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37596" y="2895324"/>
            <a:ext cx="0" cy="320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23528" y="2883010"/>
            <a:ext cx="3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37596" y="4321502"/>
            <a:ext cx="3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1879568" y="1672942"/>
            <a:ext cx="5616624" cy="0"/>
          </a:xfrm>
          <a:prstGeom prst="straightConnector1">
            <a:avLst/>
          </a:prstGeom>
          <a:ln w="28575">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4133882" y="1398422"/>
            <a:ext cx="1107996"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（費用単価）</a:t>
            </a:r>
          </a:p>
        </p:txBody>
      </p:sp>
      <p:sp>
        <p:nvSpPr>
          <p:cNvPr id="26" name="テキスト ボックス 25"/>
          <p:cNvSpPr txBox="1"/>
          <p:nvPr/>
        </p:nvSpPr>
        <p:spPr>
          <a:xfrm>
            <a:off x="2092188" y="1340768"/>
            <a:ext cx="463588"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高い</a:t>
            </a:r>
          </a:p>
        </p:txBody>
      </p:sp>
      <p:sp>
        <p:nvSpPr>
          <p:cNvPr id="27" name="テキスト ボックス 26"/>
          <p:cNvSpPr txBox="1"/>
          <p:nvPr/>
        </p:nvSpPr>
        <p:spPr>
          <a:xfrm>
            <a:off x="6862188" y="1358442"/>
            <a:ext cx="463588"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低い</a:t>
            </a:r>
            <a:endParaRPr kumimoji="1" lang="ja-JP" altLang="en-US" sz="1200" dirty="0" smtClean="0">
              <a:latin typeface="Meiryo UI" panose="020B0604030504040204" pitchFamily="50" charset="-128"/>
              <a:ea typeface="Meiryo UI" panose="020B0604030504040204" pitchFamily="50" charset="-128"/>
            </a:endParaRPr>
          </a:p>
        </p:txBody>
      </p:sp>
      <p:sp>
        <p:nvSpPr>
          <p:cNvPr id="28" name="正方形/長方形 27"/>
          <p:cNvSpPr/>
          <p:nvPr/>
        </p:nvSpPr>
        <p:spPr>
          <a:xfrm>
            <a:off x="5351081" y="245892"/>
            <a:ext cx="3600400" cy="261610"/>
          </a:xfrm>
          <a:prstGeom prst="rect">
            <a:avLst/>
          </a:prstGeom>
        </p:spPr>
        <p:txBody>
          <a:bodyPr wrap="square">
            <a:spAutoFit/>
          </a:bodyPr>
          <a:lstStyle/>
          <a:p>
            <a:pPr lvl="0" algn="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（基準</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財政需要額基準による学部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分類と費用単価）</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321554" y="534612"/>
            <a:ext cx="8605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1846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223485829"/>
              </p:ext>
            </p:extLst>
          </p:nvPr>
        </p:nvGraphicFramePr>
        <p:xfrm>
          <a:off x="251520" y="1760677"/>
          <a:ext cx="871296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739220" y="93272"/>
            <a:ext cx="3776996" cy="400110"/>
          </a:xfrm>
          <a:prstGeom prst="rect">
            <a:avLst/>
          </a:prstGeom>
          <a:noFill/>
        </p:spPr>
        <p:txBody>
          <a:bodyPr wrap="non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主要大学における外部資金の状況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11760" y="1681063"/>
            <a:ext cx="3785011"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教員一人あたりの外部資金状況（</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8" name="テキスト ボックス 7"/>
          <p:cNvSpPr txBox="1"/>
          <p:nvPr/>
        </p:nvSpPr>
        <p:spPr>
          <a:xfrm>
            <a:off x="683569" y="722500"/>
            <a:ext cx="8136903" cy="830997"/>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外部資金は、医学部を持つ市立３大学（大阪市、横浜市、名古屋市）が多く、特に寄付と科研費のウエイトが高い。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府立大学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は、県立で最も多く、医学部を持たない公立大学では最も多い。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t>74</a:t>
            </a:fld>
            <a:endParaRPr kumimoji="1" lang="ja-JP" altLang="en-US"/>
          </a:p>
        </p:txBody>
      </p:sp>
      <p:sp>
        <p:nvSpPr>
          <p:cNvPr id="10" name="テキスト ボックス 9"/>
          <p:cNvSpPr txBox="1"/>
          <p:nvPr/>
        </p:nvSpPr>
        <p:spPr>
          <a:xfrm>
            <a:off x="755576" y="6609512"/>
            <a:ext cx="7699544"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外部資金は、各大学の</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年度の財務諸表明細から抽出し、当該年度の事業報告に記載されている教員数（本務）</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除し</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て算出</a:t>
            </a:r>
          </a:p>
        </p:txBody>
      </p:sp>
      <p:sp>
        <p:nvSpPr>
          <p:cNvPr id="3" name="正方形/長方形 2"/>
          <p:cNvSpPr/>
          <p:nvPr/>
        </p:nvSpPr>
        <p:spPr>
          <a:xfrm>
            <a:off x="1329972" y="5645809"/>
            <a:ext cx="324000" cy="792000"/>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585860" y="5645773"/>
            <a:ext cx="324000" cy="792000"/>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6948264" y="1901357"/>
            <a:ext cx="0" cy="370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012160" y="1874628"/>
            <a:ext cx="0" cy="370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21554" y="534612"/>
            <a:ext cx="8605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0703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595" y="2675094"/>
            <a:ext cx="3612023" cy="235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グラフ 4"/>
          <p:cNvGraphicFramePr/>
          <p:nvPr>
            <p:extLst>
              <p:ext uri="{D42A27DB-BD31-4B8C-83A1-F6EECF244321}">
                <p14:modId xmlns:p14="http://schemas.microsoft.com/office/powerpoint/2010/main" val="2998199626"/>
              </p:ext>
            </p:extLst>
          </p:nvPr>
        </p:nvGraphicFramePr>
        <p:xfrm>
          <a:off x="65300" y="2250777"/>
          <a:ext cx="3570596" cy="4308380"/>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1339340" y="44624"/>
            <a:ext cx="6428363" cy="461665"/>
          </a:xfrm>
          <a:prstGeom prst="rect">
            <a:avLst/>
          </a:prstGeom>
          <a:noFill/>
        </p:spPr>
        <p:txBody>
          <a:bodyPr wrap="none" rtlCol="0">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高額備品</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の保有状況</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取得価格</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万円以上の備品）</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1520" y="692696"/>
            <a:ext cx="8715814"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両大学とも理工系の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備品</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が多く、特に高額な機器が集中している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（全体の４割強、総額</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2,776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は医学部のウェイトが一番高く、金額換算で市大全体の１／３</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同じ</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教育・研究分野を、同一キャンパスに集約した場合に、機器を集約できる可能性も生じる。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032429" y="2218932"/>
            <a:ext cx="2125903" cy="307777"/>
          </a:xfrm>
          <a:prstGeom prst="rect">
            <a:avLst/>
          </a:prstGeom>
          <a:noFill/>
          <a:ln>
            <a:solidFill>
              <a:schemeClr val="bg1">
                <a:lumMod val="75000"/>
              </a:schemeClr>
            </a:solidFill>
          </a:ln>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理工学系の価格上位備品</a:t>
            </a:r>
            <a:endParaRPr kumimoji="1" lang="ja-JP" altLang="en-US" sz="14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351021" y="5717520"/>
            <a:ext cx="3520516" cy="461665"/>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質量</a:t>
            </a:r>
            <a:r>
              <a:rPr lang="ja-JP" altLang="en-US" sz="1200" dirty="0" smtClean="0">
                <a:latin typeface="Meiryo UI" panose="020B0604030504040204" pitchFamily="50" charset="-128"/>
                <a:ea typeface="Meiryo UI" panose="020B0604030504040204" pitchFamily="50" charset="-128"/>
              </a:rPr>
              <a:t>分析器や、電子・光学顕微鏡の重複が見られる</a:t>
            </a:r>
            <a:endParaRPr lang="en-US" altLang="ja-JP" sz="12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理学系備品に農学分が一部含まれている）</a:t>
            </a:r>
            <a:endParaRPr kumimoji="1" lang="ja-JP" altLang="en-US" sz="1100" dirty="0">
              <a:latin typeface="Meiryo UI" panose="020B0604030504040204" pitchFamily="50" charset="-128"/>
              <a:ea typeface="Meiryo UI" panose="020B0604030504040204" pitchFamily="50" charset="-128"/>
            </a:endParaRPr>
          </a:p>
        </p:txBody>
      </p:sp>
      <p:sp>
        <p:nvSpPr>
          <p:cNvPr id="15" name="二等辺三角形 14"/>
          <p:cNvSpPr/>
          <p:nvPr/>
        </p:nvSpPr>
        <p:spPr>
          <a:xfrm rot="10800000">
            <a:off x="5937325" y="5157192"/>
            <a:ext cx="2232248" cy="252000"/>
          </a:xfrm>
          <a:prstGeom prst="triangle">
            <a:avLst/>
          </a:prstGeom>
          <a:gradFill flip="none" rotWithShape="1">
            <a:lin ang="5400000" scaled="1"/>
            <a:tileRect/>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754393" y="1988840"/>
            <a:ext cx="3203121" cy="307777"/>
          </a:xfrm>
          <a:prstGeom prst="rect">
            <a:avLst/>
          </a:prstGeom>
          <a:noFill/>
          <a:ln>
            <a:solidFill>
              <a:schemeClr val="bg1">
                <a:lumMod val="75000"/>
              </a:schemeClr>
            </a:solidFill>
          </a:ln>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教育分野別の備品取得価格（百万円）</a:t>
            </a:r>
            <a:endParaRPr kumimoji="1" lang="ja-JP" altLang="en-US" sz="14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13152" y="6583284"/>
            <a:ext cx="3454792" cy="246221"/>
          </a:xfrm>
          <a:prstGeom prst="rect">
            <a:avLst/>
          </a:prstGeom>
          <a:noFill/>
        </p:spPr>
        <p:txBody>
          <a:bodyPr wrap="non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　現存する備品の取得価格であり、償却分は考慮していない。</a:t>
            </a:r>
            <a:endParaRPr kumimoji="1" lang="ja-JP" altLang="en-US" sz="1000" dirty="0">
              <a:latin typeface="Meiryo UI" panose="020B0604030504040204" pitchFamily="50" charset="-128"/>
              <a:ea typeface="Meiryo UI" panose="020B0604030504040204" pitchFamily="50" charset="-128"/>
            </a:endParaRPr>
          </a:p>
        </p:txBody>
      </p:sp>
      <p:sp>
        <p:nvSpPr>
          <p:cNvPr id="2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75</a:t>
            </a:fld>
            <a:endParaRPr kumimoji="1" lang="ja-JP" altLang="en-US"/>
          </a:p>
        </p:txBody>
      </p:sp>
      <p:graphicFrame>
        <p:nvGraphicFramePr>
          <p:cNvPr id="22" name="表 21"/>
          <p:cNvGraphicFramePr>
            <a:graphicFrameLocks noGrp="1"/>
          </p:cNvGraphicFramePr>
          <p:nvPr>
            <p:extLst>
              <p:ext uri="{D42A27DB-BD31-4B8C-83A1-F6EECF244321}">
                <p14:modId xmlns:p14="http://schemas.microsoft.com/office/powerpoint/2010/main" val="2480219068"/>
              </p:ext>
            </p:extLst>
          </p:nvPr>
        </p:nvGraphicFramePr>
        <p:xfrm>
          <a:off x="3490620" y="2392753"/>
          <a:ext cx="1369412" cy="4132594"/>
        </p:xfrm>
        <a:graphic>
          <a:graphicData uri="http://schemas.openxmlformats.org/drawingml/2006/table">
            <a:tbl>
              <a:tblPr firstRow="1" bandRow="1">
                <a:tableStyleId>{5940675A-B579-460E-94D1-54222C63F5DA}</a:tableStyleId>
              </a:tblPr>
              <a:tblGrid>
                <a:gridCol w="684706"/>
                <a:gridCol w="684706"/>
              </a:tblGrid>
              <a:tr h="32690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比率</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89109">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1,906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r>
              <a:tr h="489109">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870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85000"/>
                      </a:schemeClr>
                    </a:solidFill>
                  </a:tcPr>
                </a:tc>
              </a:tr>
              <a:tr h="489109">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709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89109">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1,234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89109">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89109">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1,218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89109">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733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381931">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6,843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cxnSp>
        <p:nvCxnSpPr>
          <p:cNvPr id="3" name="直線矢印コネクタ 2"/>
          <p:cNvCxnSpPr>
            <a:stCxn id="6" idx="1"/>
          </p:cNvCxnSpPr>
          <p:nvPr/>
        </p:nvCxnSpPr>
        <p:spPr>
          <a:xfrm flipV="1">
            <a:off x="5004048" y="2372820"/>
            <a:ext cx="933276" cy="8260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右中かっこ 5"/>
          <p:cNvSpPr/>
          <p:nvPr/>
        </p:nvSpPr>
        <p:spPr>
          <a:xfrm>
            <a:off x="4848600" y="2741690"/>
            <a:ext cx="155448"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7" name="直線コネクタ 16"/>
          <p:cNvCxnSpPr/>
          <p:nvPr/>
        </p:nvCxnSpPr>
        <p:spPr>
          <a:xfrm>
            <a:off x="250533" y="534612"/>
            <a:ext cx="8605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0133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右矢印 31"/>
          <p:cNvSpPr/>
          <p:nvPr/>
        </p:nvSpPr>
        <p:spPr>
          <a:xfrm rot="18732745" flipV="1">
            <a:off x="2592094" y="3008342"/>
            <a:ext cx="2226235" cy="996795"/>
          </a:xfrm>
          <a:prstGeom prst="rightArrow">
            <a:avLst/>
          </a:prstGeom>
          <a:gradFill flip="none" rotWithShape="1">
            <a:lin ang="10800000" scaled="1"/>
            <a:tileRect/>
          </a:gradFill>
          <a:ln>
            <a:no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ja-JP"/>
          </a:p>
        </p:txBody>
      </p:sp>
      <p:sp>
        <p:nvSpPr>
          <p:cNvPr id="1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t>76</a:t>
            </a:fld>
            <a:endParaRPr kumimoji="1" lang="ja-JP" altLang="en-US" dirty="0"/>
          </a:p>
        </p:txBody>
      </p:sp>
      <p:graphicFrame>
        <p:nvGraphicFramePr>
          <p:cNvPr id="4" name="グラフ 3"/>
          <p:cNvGraphicFramePr/>
          <p:nvPr>
            <p:extLst>
              <p:ext uri="{D42A27DB-BD31-4B8C-83A1-F6EECF244321}">
                <p14:modId xmlns:p14="http://schemas.microsoft.com/office/powerpoint/2010/main" val="999327166"/>
              </p:ext>
            </p:extLst>
          </p:nvPr>
        </p:nvGraphicFramePr>
        <p:xfrm>
          <a:off x="1143752" y="1715096"/>
          <a:ext cx="7200800" cy="4768304"/>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1777829" y="5358848"/>
            <a:ext cx="646331"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兵庫県立</a:t>
            </a:r>
          </a:p>
        </p:txBody>
      </p:sp>
      <p:sp>
        <p:nvSpPr>
          <p:cNvPr id="7" name="テキスト ボックス 6"/>
          <p:cNvSpPr txBox="1"/>
          <p:nvPr/>
        </p:nvSpPr>
        <p:spPr>
          <a:xfrm>
            <a:off x="7092280" y="2325056"/>
            <a:ext cx="723275" cy="253916"/>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京都</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458276" y="2901120"/>
            <a:ext cx="723275" cy="253916"/>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442325" y="3239491"/>
            <a:ext cx="697627" cy="246221"/>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神戸</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826545" y="3923290"/>
            <a:ext cx="723275"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新大学</a:t>
            </a:r>
            <a:endPar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522087" y="3252007"/>
            <a:ext cx="646331" cy="230832"/>
          </a:xfrm>
          <a:prstGeom prst="rect">
            <a:avLst/>
          </a:prstGeom>
          <a:noFill/>
        </p:spPr>
        <p:txBody>
          <a:bodyPr wrap="none" rtlCol="0">
            <a:sp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大阪市</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立</a:t>
            </a:r>
          </a:p>
        </p:txBody>
      </p:sp>
      <p:sp>
        <p:nvSpPr>
          <p:cNvPr id="12" name="テキスト ボックス 11"/>
          <p:cNvSpPr txBox="1"/>
          <p:nvPr/>
        </p:nvSpPr>
        <p:spPr>
          <a:xfrm>
            <a:off x="1173556" y="4134272"/>
            <a:ext cx="646331" cy="230832"/>
          </a:xfrm>
          <a:prstGeom prst="rect">
            <a:avLst/>
          </a:prstGeom>
          <a:noFill/>
        </p:spPr>
        <p:txBody>
          <a:bodyPr wrap="none" rtlCol="0">
            <a:spAutoFit/>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大阪府立</a:t>
            </a:r>
          </a:p>
        </p:txBody>
      </p:sp>
      <p:sp>
        <p:nvSpPr>
          <p:cNvPr id="14" name="テキスト ボックス 13"/>
          <p:cNvSpPr txBox="1"/>
          <p:nvPr/>
        </p:nvSpPr>
        <p:spPr>
          <a:xfrm>
            <a:off x="2734288" y="4675490"/>
            <a:ext cx="646331"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首都大学</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215857" y="4379172"/>
            <a:ext cx="646331"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横浜市立</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79656" y="2852936"/>
            <a:ext cx="430887" cy="2418291"/>
          </a:xfrm>
          <a:prstGeom prst="rect">
            <a:avLst/>
          </a:prstGeom>
          <a:noFill/>
        </p:spPr>
        <p:txBody>
          <a:bodyPr vert="eaVert" wrap="none" rtlCol="0">
            <a:spAutoFit/>
          </a:bodyPr>
          <a:lstStyle/>
          <a:p>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平均偏差値（教育）</a:t>
            </a: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751336" y="6518305"/>
            <a:ext cx="2428870" cy="307777"/>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科研費採択件数（研究）</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83568" y="900009"/>
            <a:ext cx="8064896"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統合後の新大学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教育分野（偏差値）、研究分野（科研費採択件数）、学生規模のいずれも他の公立大学とは一線を画し、国立の神戸大学に近いポテンシャルを持つ。</a:t>
            </a:r>
          </a:p>
        </p:txBody>
      </p:sp>
      <p:sp>
        <p:nvSpPr>
          <p:cNvPr id="2" name="テキスト ボックス 1"/>
          <p:cNvSpPr txBox="1"/>
          <p:nvPr/>
        </p:nvSpPr>
        <p:spPr>
          <a:xfrm>
            <a:off x="5731439" y="4998425"/>
            <a:ext cx="2440961" cy="769441"/>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円の大きさは学生数（院生含む）</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平均偏差値は全学部の偏差値</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を学生数で加重平均した数値</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2090295" y="3457575"/>
            <a:ext cx="144016"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763655" y="4236257"/>
            <a:ext cx="3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602248" y="4621271"/>
            <a:ext cx="174244" cy="103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805916" y="4495052"/>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243741" y="5844907"/>
            <a:ext cx="646331"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愛知</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県立</a:t>
            </a:r>
          </a:p>
        </p:txBody>
      </p:sp>
      <p:sp>
        <p:nvSpPr>
          <p:cNvPr id="28" name="テキスト ボックス 27"/>
          <p:cNvSpPr txBox="1"/>
          <p:nvPr/>
        </p:nvSpPr>
        <p:spPr>
          <a:xfrm>
            <a:off x="2501245" y="5734184"/>
            <a:ext cx="646331"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静岡県立</a:t>
            </a:r>
          </a:p>
        </p:txBody>
      </p:sp>
      <p:sp>
        <p:nvSpPr>
          <p:cNvPr id="29" name="テキスト ボックス 28"/>
          <p:cNvSpPr txBox="1"/>
          <p:nvPr/>
        </p:nvSpPr>
        <p:spPr>
          <a:xfrm>
            <a:off x="1543794" y="4883009"/>
            <a:ext cx="761747"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名古屋</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市立</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0" name="直線コネクタ 29"/>
          <p:cNvCxnSpPr/>
          <p:nvPr/>
        </p:nvCxnSpPr>
        <p:spPr>
          <a:xfrm flipV="1">
            <a:off x="1857620" y="4569950"/>
            <a:ext cx="362094" cy="313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1454363" y="5675316"/>
            <a:ext cx="196854" cy="141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297572" y="5855852"/>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769678" y="60985"/>
            <a:ext cx="3746538" cy="400110"/>
          </a:xfrm>
          <a:prstGeom prst="rect">
            <a:avLst/>
          </a:prstGeom>
          <a:noFill/>
        </p:spPr>
        <p:txBody>
          <a:bodyPr wrap="none" rtlCol="0">
            <a:spAutoFit/>
          </a:bodyPr>
          <a:lstStyle/>
          <a:p>
            <a:pPr algn="ctr"/>
            <a:r>
              <a:rPr lang="ja-JP" altLang="en-US" sz="2000" dirty="0">
                <a:latin typeface="Meiryo UI" panose="020B0604030504040204" pitchFamily="50" charset="-128"/>
                <a:ea typeface="Meiryo UI" panose="020B0604030504040204" pitchFamily="50" charset="-128"/>
                <a:cs typeface="Meiryo UI" panose="020B0604030504040204" pitchFamily="50" charset="-128"/>
              </a:rPr>
              <a:t>新</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大学の競争力向上（イメージ）</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コネクタ 34"/>
          <p:cNvCxnSpPr/>
          <p:nvPr/>
        </p:nvCxnSpPr>
        <p:spPr>
          <a:xfrm>
            <a:off x="321554" y="534612"/>
            <a:ext cx="8605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1723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363506657"/>
              </p:ext>
            </p:extLst>
          </p:nvPr>
        </p:nvGraphicFramePr>
        <p:xfrm>
          <a:off x="251664" y="720000"/>
          <a:ext cx="8640672" cy="5893622"/>
        </p:xfrm>
        <a:graphic>
          <a:graphicData uri="http://schemas.openxmlformats.org/drawingml/2006/table">
            <a:tbl>
              <a:tblPr firstRow="1" bandRow="1">
                <a:tableStyleId>{5940675A-B579-460E-94D1-54222C63F5DA}</a:tableStyleId>
              </a:tblPr>
              <a:tblGrid>
                <a:gridCol w="794068"/>
                <a:gridCol w="997268"/>
                <a:gridCol w="2078101"/>
                <a:gridCol w="2179235"/>
                <a:gridCol w="1260000"/>
                <a:gridCol w="1332000"/>
              </a:tblGrid>
              <a:tr h="336391">
                <a:tc gridSpan="2">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検討状況</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予定</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DBEEF4"/>
                    </a:solidFill>
                  </a:tcPr>
                </a:tc>
              </a:tr>
              <a:tr h="577230">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法人・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運営等</a:t>
                      </a:r>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施設・機器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利用</a:t>
                      </a:r>
                    </a:p>
                  </a:txBody>
                  <a:tcPr anchor="ctr">
                    <a:lnB w="12700" cap="flat" cmpd="sng" algn="ctr">
                      <a:solidFill>
                        <a:schemeClr val="tx1"/>
                      </a:solidFill>
                      <a:prstDash val="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サテライト教室、体育施設、</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学術会館、ホール、国際交流施設、ラーニングコモンズ</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施設を現地視察し、共同利用に係るルールづくりを検討中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国際交流施設</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国際交流施設以外の共同利用の試行実施</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r>
              <a:tr h="267216">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研究機器</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共同利用可能な機器の情報交換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運用開始</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noFill/>
                  </a:tcPr>
                </a:tc>
              </a:tr>
              <a:tr h="44012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国際交流</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国際交流拠点の共同設置</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調整中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共同事業の拠点相互利用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26721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留学生事業等の共同実施</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既存事業での共同実施を検討中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日本語弁論大会</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就活セミナー</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学外研修　</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28293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情報ｼｽﾃﾑ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情報化の推進</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共同実施内容について検討中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情報ｾｷｭﾘﾃｨ啓発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情報ｲﾝｼﾃﾞﾝﾄ共有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28293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契約業務</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物品等共同購入（契約）</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共同購入</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契約</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について意見交換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防災用備蓄食料等</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複写支援サービス</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液体窒素　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26721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人事・研修</a:t>
                      </a:r>
                    </a:p>
                  </a:txBody>
                  <a:tcPr anchor="ctr">
                    <a:lnT w="12700" cap="flat" cmpd="sng" algn="ctr">
                      <a:solidFill>
                        <a:schemeClr val="tx1"/>
                      </a:solidFill>
                      <a:prstDash val="dash"/>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教員の相互派遣</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相互派遣制度について検討中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26721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職員の相互交流</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相互交流制度について検討中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制度の創設</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相互交流</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267216">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法人職員採用試験の共同実施</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共同可能な内容を検討中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合同説明会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r>
              <a:tr h="282935">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教育</a:t>
                      </a:r>
                    </a:p>
                  </a:txBody>
                  <a:tcPr anchor="ct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教育展開</a:t>
                      </a:r>
                    </a:p>
                  </a:txBody>
                  <a:tcPr anchor="ctr">
                    <a:lnB w="12700" cap="flat" cmpd="sng" algn="ctr">
                      <a:solidFill>
                        <a:schemeClr val="tx1"/>
                      </a:solidFill>
                      <a:prstDash val="dash"/>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科目ナンバリング</a:t>
                      </a:r>
                    </a:p>
                  </a:txBody>
                  <a:tcPr>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先行実施の市大制度を精査中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制度設計の検討</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r>
              <a:tr h="26721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学士課程</a:t>
                      </a: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COC</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事業関連科目の共同実施</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具体的な実施内容を検討中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講義の相互参加</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r h="267216">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健康ｽﾎﾟｰﾂ基幹教育の拡充等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具体的な実施内容を検討中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共同化案の検討</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r>
              <a:tr h="282935">
                <a:tc rowSpan="2">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Ⅳ</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貢献</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生涯学習</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・公開講座の共同実施</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共同可能な講座・ﾃｰﾏを検討中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共催公開講座</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広報協力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r>
              <a:tr h="28293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産学官連携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・地区防災教室ネットワーク事業</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連携の覚書を締結</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防災教室</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ワークショップ</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フォーラム　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6"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77</a:t>
            </a:fld>
            <a:endParaRPr kumimoji="1" lang="ja-JP" altLang="en-US"/>
          </a:p>
        </p:txBody>
      </p:sp>
      <p:sp>
        <p:nvSpPr>
          <p:cNvPr id="15" name="テキスト ボックス 14"/>
          <p:cNvSpPr txBox="1"/>
          <p:nvPr/>
        </p:nvSpPr>
        <p:spPr>
          <a:xfrm>
            <a:off x="197173" y="6602068"/>
            <a:ext cx="7903219"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注）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８の補足資料。「</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研究」については、個々の研究室レベルで進めている。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11760" y="129705"/>
            <a:ext cx="4644220" cy="369332"/>
          </a:xfrm>
          <a:prstGeom prst="rect">
            <a:avLst/>
          </a:prstGeom>
          <a:noFill/>
        </p:spPr>
        <p:txBody>
          <a:bodyPr wrap="non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府</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大と市大における</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連携・共同事業（区分別）</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321554" y="534612"/>
            <a:ext cx="8605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5750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79368" y="1171352"/>
            <a:ext cx="2916000" cy="3913832"/>
          </a:xfrm>
          <a:prstGeom prst="roundRect">
            <a:avLst>
              <a:gd name="adj" fmla="val 7349"/>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フローチャート: 代替処理 88"/>
          <p:cNvSpPr/>
          <p:nvPr/>
        </p:nvSpPr>
        <p:spPr>
          <a:xfrm>
            <a:off x="6386737" y="2564904"/>
            <a:ext cx="1296000" cy="324000"/>
          </a:xfrm>
          <a:prstGeom prst="flowChartAlternateProcess">
            <a:avLst/>
          </a:prstGeom>
          <a:solidFill>
            <a:schemeClr val="accent5">
              <a:lumMod val="20000"/>
              <a:lumOff val="80000"/>
            </a:schemeClr>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フローチャート: 代替処理 62"/>
          <p:cNvSpPr/>
          <p:nvPr/>
        </p:nvSpPr>
        <p:spPr>
          <a:xfrm>
            <a:off x="3418066" y="2562194"/>
            <a:ext cx="1296000" cy="324000"/>
          </a:xfrm>
          <a:prstGeom prst="flowChartAlternateProcess">
            <a:avLst/>
          </a:prstGeom>
          <a:solidFill>
            <a:schemeClr val="accent5">
              <a:lumMod val="20000"/>
              <a:lumOff val="80000"/>
            </a:schemeClr>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836571" y="5292929"/>
            <a:ext cx="1848583" cy="292388"/>
          </a:xfrm>
          <a:prstGeom prst="rect">
            <a:avLst/>
          </a:prstGeom>
          <a:noFill/>
        </p:spPr>
        <p:txBody>
          <a:bodyPr wrap="none" rtlCol="0">
            <a:spAutoFit/>
          </a:bodyPr>
          <a:lstStyle/>
          <a:p>
            <a:r>
              <a:rPr kumimoji="1" lang="ja-JP" altLang="en-US" sz="1300" u="sng" dirty="0" smtClean="0">
                <a:latin typeface="Meiryo UI" panose="020B0604030504040204" pitchFamily="50" charset="-128"/>
                <a:ea typeface="Meiryo UI" panose="020B0604030504040204" pitchFamily="50" charset="-128"/>
              </a:rPr>
              <a:t>連携大学院制度とは・・・</a:t>
            </a:r>
          </a:p>
        </p:txBody>
      </p:sp>
      <p:sp>
        <p:nvSpPr>
          <p:cNvPr id="5" name="正方形/長方形 4"/>
          <p:cNvSpPr/>
          <p:nvPr/>
        </p:nvSpPr>
        <p:spPr>
          <a:xfrm>
            <a:off x="901028" y="5584256"/>
            <a:ext cx="4967116" cy="969496"/>
          </a:xfrm>
          <a:prstGeom prst="rect">
            <a:avLst/>
          </a:prstGeom>
        </p:spPr>
        <p:txBody>
          <a:bodyPr wrap="square">
            <a:spAutoFit/>
          </a:bodyPr>
          <a:lstStyle/>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制度は通常の大学院と同じ</a:t>
            </a:r>
          </a:p>
          <a:p>
            <a:pPr marL="171450" indent="-171450">
              <a:buFont typeface="Arial" panose="020B0604020202020204" pitchFamily="34" charset="0"/>
              <a:buChar char="•"/>
            </a:pPr>
            <a:endParaRPr lang="ja-JP" altLang="en-US" sz="7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学外の高度な研究水準をもつ国立試験研究所等の施設・設備や人的資源を活用して大学院教育を行う教育研究方法の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一つ（</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連携先の研究所等において学生の研究指導を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行うなど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の教育研究の手法が異なる）</a:t>
            </a:r>
          </a:p>
        </p:txBody>
      </p:sp>
      <p:sp>
        <p:nvSpPr>
          <p:cNvPr id="6" name="大かっこ 5"/>
          <p:cNvSpPr/>
          <p:nvPr/>
        </p:nvSpPr>
        <p:spPr>
          <a:xfrm>
            <a:off x="683568" y="5282277"/>
            <a:ext cx="7704856" cy="1317641"/>
          </a:xfrm>
          <a:prstGeom prst="bracketPair">
            <a:avLst>
              <a:gd name="adj" fmla="val 517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正方形/長方形 6"/>
          <p:cNvSpPr/>
          <p:nvPr/>
        </p:nvSpPr>
        <p:spPr>
          <a:xfrm>
            <a:off x="6094560" y="5455236"/>
            <a:ext cx="2149848" cy="1061829"/>
          </a:xfrm>
          <a:prstGeom prst="rect">
            <a:avLst/>
          </a:prstGeom>
          <a:ln>
            <a:solidFill>
              <a:schemeClr val="bg1">
                <a:lumMod val="75000"/>
              </a:schemeClr>
            </a:solidFill>
          </a:ln>
        </p:spPr>
        <p:txBody>
          <a:bodyPr wrap="square">
            <a:spAutoFit/>
          </a:bodyPr>
          <a:lstStyle/>
          <a:p>
            <a:r>
              <a:rPr lang="zh-CN" altLang="en-US" sz="1050" dirty="0">
                <a:latin typeface="Meiryo UI" panose="020B0604030504040204" pitchFamily="50" charset="-128"/>
                <a:ea typeface="Meiryo UI" panose="020B0604030504040204" pitchFamily="50" charset="-128"/>
                <a:cs typeface="Meiryo UI" panose="020B0604030504040204" pitchFamily="50" charset="-128"/>
              </a:rPr>
              <a:t>実施大学数：</a:t>
            </a:r>
            <a:r>
              <a:rPr lang="en-US" altLang="zh-CN" sz="1050" dirty="0">
                <a:latin typeface="Meiryo UI" panose="020B0604030504040204" pitchFamily="50" charset="-128"/>
                <a:ea typeface="Meiryo UI" panose="020B0604030504040204" pitchFamily="50" charset="-128"/>
                <a:cs typeface="Meiryo UI" panose="020B0604030504040204" pitchFamily="50" charset="-128"/>
              </a:rPr>
              <a:t>131</a:t>
            </a:r>
            <a:r>
              <a:rPr lang="zh-CN" altLang="en-US" sz="1050" dirty="0">
                <a:latin typeface="Meiryo UI" panose="020B0604030504040204" pitchFamily="50" charset="-128"/>
                <a:ea typeface="Meiryo UI" panose="020B0604030504040204" pitchFamily="50" charset="-128"/>
                <a:cs typeface="Meiryo UI" panose="020B0604030504040204" pitchFamily="50" charset="-128"/>
              </a:rPr>
              <a:t>大学</a:t>
            </a:r>
            <a:r>
              <a:rPr lang="en-US" altLang="zh-CN" sz="1050" dirty="0">
                <a:latin typeface="Meiryo UI" panose="020B0604030504040204" pitchFamily="50" charset="-128"/>
                <a:ea typeface="Meiryo UI" panose="020B0604030504040204" pitchFamily="50" charset="-128"/>
                <a:cs typeface="Meiryo UI" panose="020B0604030504040204" pitchFamily="50" charset="-128"/>
              </a:rPr>
              <a:t>274</a:t>
            </a:r>
            <a:r>
              <a:rPr lang="zh-CN" altLang="en-US" sz="1050" dirty="0" smtClean="0">
                <a:latin typeface="Meiryo UI" panose="020B0604030504040204" pitchFamily="50" charset="-128"/>
                <a:ea typeface="Meiryo UI" panose="020B0604030504040204" pitchFamily="50" charset="-128"/>
                <a:cs typeface="Meiryo UI" panose="020B0604030504040204" pitchFamily="50" charset="-128"/>
              </a:rPr>
              <a:t>研究科</a:t>
            </a:r>
            <a:endParaRPr lang="en-US" altLang="zh-CN" sz="105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zh-CN"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zh-CN" sz="1000" dirty="0" smtClean="0">
                <a:latin typeface="Meiryo UI" panose="020B0604030504040204" pitchFamily="50" charset="-128"/>
                <a:ea typeface="Meiryo UI" panose="020B0604030504040204" pitchFamily="50" charset="-128"/>
                <a:cs typeface="Meiryo UI" panose="020B0604030504040204" pitchFamily="50" charset="-128"/>
              </a:rPr>
              <a:t>[2012</a:t>
            </a:r>
            <a:r>
              <a:rPr lang="zh-CN"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zh-CN" altLang="en-US" sz="1000" dirty="0">
                <a:latin typeface="Meiryo UI" panose="020B0604030504040204" pitchFamily="50" charset="-128"/>
                <a:ea typeface="Meiryo UI" panose="020B0604030504040204" pitchFamily="50" charset="-128"/>
                <a:cs typeface="Meiryo UI" panose="020B0604030504040204" pitchFamily="50" charset="-128"/>
              </a:rPr>
              <a:t>現在</a:t>
            </a:r>
            <a:r>
              <a:rPr lang="en-US" altLang="zh-CN" sz="1000"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zh-CN"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zh-CN"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050" dirty="0">
                <a:latin typeface="Meiryo UI" panose="020B0604030504040204" pitchFamily="50" charset="-128"/>
                <a:ea typeface="Meiryo UI" panose="020B0604030504040204" pitchFamily="50" charset="-128"/>
                <a:cs typeface="Meiryo UI" panose="020B0604030504040204" pitchFamily="50" charset="-128"/>
              </a:rPr>
              <a:t>国立）</a:t>
            </a:r>
            <a:r>
              <a:rPr lang="en-US" altLang="zh-CN" sz="1050" dirty="0">
                <a:latin typeface="Meiryo UI" panose="020B0604030504040204" pitchFamily="50" charset="-128"/>
                <a:ea typeface="Meiryo UI" panose="020B0604030504040204" pitchFamily="50" charset="-128"/>
                <a:cs typeface="Meiryo UI" panose="020B0604030504040204" pitchFamily="50" charset="-128"/>
              </a:rPr>
              <a:t>59</a:t>
            </a:r>
            <a:r>
              <a:rPr lang="zh-CN" altLang="en-US" sz="1050" dirty="0">
                <a:latin typeface="Meiryo UI" panose="020B0604030504040204" pitchFamily="50" charset="-128"/>
                <a:ea typeface="Meiryo UI" panose="020B0604030504040204" pitchFamily="50" charset="-128"/>
                <a:cs typeface="Meiryo UI" panose="020B0604030504040204" pitchFamily="50" charset="-128"/>
              </a:rPr>
              <a:t>大学</a:t>
            </a:r>
            <a:r>
              <a:rPr lang="en-US" altLang="zh-CN" sz="1050" dirty="0">
                <a:latin typeface="Meiryo UI" panose="020B0604030504040204" pitchFamily="50" charset="-128"/>
                <a:ea typeface="Meiryo UI" panose="020B0604030504040204" pitchFamily="50" charset="-128"/>
                <a:cs typeface="Meiryo UI" panose="020B0604030504040204" pitchFamily="50" charset="-128"/>
              </a:rPr>
              <a:t>142</a:t>
            </a:r>
            <a:r>
              <a:rPr lang="zh-CN" altLang="en-US" sz="1050" dirty="0">
                <a:latin typeface="Meiryo UI" panose="020B0604030504040204" pitchFamily="50" charset="-128"/>
                <a:ea typeface="Meiryo UI" panose="020B0604030504040204" pitchFamily="50" charset="-128"/>
                <a:cs typeface="Meiryo UI" panose="020B0604030504040204" pitchFamily="50" charset="-128"/>
              </a:rPr>
              <a:t>研究科</a:t>
            </a:r>
          </a:p>
          <a:p>
            <a:r>
              <a:rPr lang="zh-CN"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050" dirty="0">
                <a:latin typeface="Meiryo UI" panose="020B0604030504040204" pitchFamily="50" charset="-128"/>
                <a:ea typeface="Meiryo UI" panose="020B0604030504040204" pitchFamily="50" charset="-128"/>
                <a:cs typeface="Meiryo UI" panose="020B0604030504040204" pitchFamily="50" charset="-128"/>
              </a:rPr>
              <a:t>公立）</a:t>
            </a:r>
            <a:r>
              <a:rPr lang="en-US" altLang="zh-CN" sz="1050" dirty="0">
                <a:latin typeface="Meiryo UI" panose="020B0604030504040204" pitchFamily="50" charset="-128"/>
                <a:ea typeface="Meiryo UI" panose="020B0604030504040204" pitchFamily="50" charset="-128"/>
                <a:cs typeface="Meiryo UI" panose="020B0604030504040204" pitchFamily="50" charset="-128"/>
              </a:rPr>
              <a:t>16</a:t>
            </a:r>
            <a:r>
              <a:rPr lang="zh-CN" altLang="en-US" sz="1050" dirty="0">
                <a:latin typeface="Meiryo UI" panose="020B0604030504040204" pitchFamily="50" charset="-128"/>
                <a:ea typeface="Meiryo UI" panose="020B0604030504040204" pitchFamily="50" charset="-128"/>
                <a:cs typeface="Meiryo UI" panose="020B0604030504040204" pitchFamily="50" charset="-128"/>
              </a:rPr>
              <a:t>大学  </a:t>
            </a:r>
            <a:r>
              <a:rPr lang="en-US" altLang="zh-CN" sz="1050" dirty="0">
                <a:latin typeface="Meiryo UI" panose="020B0604030504040204" pitchFamily="50" charset="-128"/>
                <a:ea typeface="Meiryo UI" panose="020B0604030504040204" pitchFamily="50" charset="-128"/>
                <a:cs typeface="Meiryo UI" panose="020B0604030504040204" pitchFamily="50" charset="-128"/>
              </a:rPr>
              <a:t>28</a:t>
            </a:r>
            <a:r>
              <a:rPr lang="zh-CN" altLang="en-US" sz="1050" dirty="0">
                <a:latin typeface="Meiryo UI" panose="020B0604030504040204" pitchFamily="50" charset="-128"/>
                <a:ea typeface="Meiryo UI" panose="020B0604030504040204" pitchFamily="50" charset="-128"/>
                <a:cs typeface="Meiryo UI" panose="020B0604030504040204" pitchFamily="50" charset="-128"/>
              </a:rPr>
              <a:t>研究科</a:t>
            </a:r>
          </a:p>
          <a:p>
            <a:r>
              <a:rPr lang="zh-CN"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050" dirty="0">
                <a:latin typeface="Meiryo UI" panose="020B0604030504040204" pitchFamily="50" charset="-128"/>
                <a:ea typeface="Meiryo UI" panose="020B0604030504040204" pitchFamily="50" charset="-128"/>
                <a:cs typeface="Meiryo UI" panose="020B0604030504040204" pitchFamily="50" charset="-128"/>
              </a:rPr>
              <a:t>国立）</a:t>
            </a:r>
            <a:r>
              <a:rPr lang="en-US" altLang="zh-CN" sz="1050" dirty="0">
                <a:latin typeface="Meiryo UI" panose="020B0604030504040204" pitchFamily="50" charset="-128"/>
                <a:ea typeface="Meiryo UI" panose="020B0604030504040204" pitchFamily="50" charset="-128"/>
                <a:cs typeface="Meiryo UI" panose="020B0604030504040204" pitchFamily="50" charset="-128"/>
              </a:rPr>
              <a:t>56</a:t>
            </a:r>
            <a:r>
              <a:rPr lang="zh-CN" altLang="en-US" sz="1050" dirty="0">
                <a:latin typeface="Meiryo UI" panose="020B0604030504040204" pitchFamily="50" charset="-128"/>
                <a:ea typeface="Meiryo UI" panose="020B0604030504040204" pitchFamily="50" charset="-128"/>
                <a:cs typeface="Meiryo UI" panose="020B0604030504040204" pitchFamily="50" charset="-128"/>
              </a:rPr>
              <a:t>大学</a:t>
            </a:r>
            <a:r>
              <a:rPr lang="en-US" altLang="zh-CN" sz="1050" dirty="0">
                <a:latin typeface="Meiryo UI" panose="020B0604030504040204" pitchFamily="50" charset="-128"/>
                <a:ea typeface="Meiryo UI" panose="020B0604030504040204" pitchFamily="50" charset="-128"/>
                <a:cs typeface="Meiryo UI" panose="020B0604030504040204" pitchFamily="50" charset="-128"/>
              </a:rPr>
              <a:t>104</a:t>
            </a:r>
            <a:r>
              <a:rPr lang="zh-CN" altLang="en-US" sz="1050" dirty="0">
                <a:latin typeface="Meiryo UI" panose="020B0604030504040204" pitchFamily="50" charset="-128"/>
                <a:ea typeface="Meiryo UI" panose="020B0604030504040204" pitchFamily="50" charset="-128"/>
                <a:cs typeface="Meiryo UI" panose="020B0604030504040204" pitchFamily="50" charset="-128"/>
              </a:rPr>
              <a:t>研究科</a:t>
            </a:r>
          </a:p>
        </p:txBody>
      </p:sp>
      <p:sp>
        <p:nvSpPr>
          <p:cNvPr id="9" name="テキスト ボックス 8"/>
          <p:cNvSpPr txBox="1"/>
          <p:nvPr/>
        </p:nvSpPr>
        <p:spPr>
          <a:xfrm>
            <a:off x="2710336" y="418732"/>
            <a:ext cx="3797835" cy="400110"/>
          </a:xfrm>
          <a:prstGeom prst="rect">
            <a:avLst/>
          </a:prstGeom>
          <a:noFill/>
        </p:spPr>
        <p:txBody>
          <a:bodyPr wrap="none" rtlCol="0">
            <a:spAutoFit/>
          </a:bodyPr>
          <a:lstStyle/>
          <a:p>
            <a:r>
              <a:rPr kumimoji="1" lang="ja-JP" altLang="en-US" sz="2000" dirty="0" smtClean="0">
                <a:latin typeface="Meiryo UI" panose="020B0604030504040204" pitchFamily="50" charset="-128"/>
                <a:ea typeface="Meiryo UI" panose="020B0604030504040204" pitchFamily="50" charset="-128"/>
              </a:rPr>
              <a:t>大学の壁を越えた共同連携のしくみ</a:t>
            </a:r>
          </a:p>
        </p:txBody>
      </p:sp>
      <p:cxnSp>
        <p:nvCxnSpPr>
          <p:cNvPr id="10" name="直線コネクタ 9"/>
          <p:cNvCxnSpPr/>
          <p:nvPr/>
        </p:nvCxnSpPr>
        <p:spPr>
          <a:xfrm>
            <a:off x="2240170" y="908720"/>
            <a:ext cx="4738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00415" y="1772816"/>
            <a:ext cx="2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031840" y="1359612"/>
            <a:ext cx="1107996"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共同設置</a:t>
            </a:r>
            <a:endParaRPr kumimoji="1" lang="ja-JP" altLang="en-US" dirty="0" smtClean="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3319728" y="1769708"/>
            <a:ext cx="25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286917" y="1356504"/>
            <a:ext cx="646331"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連携</a:t>
            </a:r>
            <a:endParaRPr kumimoji="1" lang="ja-JP" altLang="en-US" dirty="0" smtClean="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6314940" y="1768040"/>
            <a:ext cx="25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6879443" y="1354836"/>
            <a:ext cx="142699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その他</a:t>
            </a:r>
            <a:r>
              <a:rPr lang="ja-JP" altLang="en-US" dirty="0" smtClean="0">
                <a:latin typeface="Meiryo UI" panose="020B0604030504040204" pitchFamily="50" charset="-128"/>
                <a:ea typeface="Meiryo UI" panose="020B0604030504040204" pitchFamily="50" charset="-128"/>
              </a:rPr>
              <a:t>の</a:t>
            </a:r>
            <a:r>
              <a:rPr lang="ja-JP" altLang="en-US" dirty="0">
                <a:latin typeface="Meiryo UI" panose="020B0604030504040204" pitchFamily="50" charset="-128"/>
                <a:ea typeface="Meiryo UI" panose="020B0604030504040204" pitchFamily="50" charset="-128"/>
              </a:rPr>
              <a:t>方法</a:t>
            </a:r>
            <a:endParaRPr kumimoji="1" lang="ja-JP" altLang="en-US" dirty="0" smtClean="0">
              <a:latin typeface="Meiryo UI" panose="020B0604030504040204" pitchFamily="50" charset="-128"/>
              <a:ea typeface="Meiryo UI" panose="020B0604030504040204" pitchFamily="50" charset="-128"/>
            </a:endParaRPr>
          </a:p>
        </p:txBody>
      </p:sp>
      <p:sp>
        <p:nvSpPr>
          <p:cNvPr id="19"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solidFill>
                  <a:schemeClr val="tx1"/>
                </a:solidFill>
              </a:rPr>
              <a:pPr/>
              <a:t>78</a:t>
            </a:fld>
            <a:endParaRPr kumimoji="1" lang="ja-JP" altLang="en-US">
              <a:solidFill>
                <a:schemeClr val="tx1"/>
              </a:solidFill>
            </a:endParaRPr>
          </a:p>
        </p:txBody>
      </p:sp>
      <p:sp>
        <p:nvSpPr>
          <p:cNvPr id="24" name="テキスト ボックス 23"/>
          <p:cNvSpPr txBox="1"/>
          <p:nvPr/>
        </p:nvSpPr>
        <p:spPr>
          <a:xfrm>
            <a:off x="615834" y="3320052"/>
            <a:ext cx="86418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Ａ大教員</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25"/>
          <p:cNvSpPr/>
          <p:nvPr/>
        </p:nvSpPr>
        <p:spPr>
          <a:xfrm>
            <a:off x="784881" y="2960221"/>
            <a:ext cx="208043" cy="17449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台形 26"/>
          <p:cNvSpPr/>
          <p:nvPr/>
        </p:nvSpPr>
        <p:spPr>
          <a:xfrm>
            <a:off x="795706" y="3136438"/>
            <a:ext cx="182500" cy="209961"/>
          </a:xfrm>
          <a:prstGeom prst="trapezoi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287923" y="4105137"/>
            <a:ext cx="544732" cy="230832"/>
          </a:xfrm>
          <a:prstGeom prst="rect">
            <a:avLst/>
          </a:prstGeom>
          <a:solidFill>
            <a:schemeClr val="bg1"/>
          </a:solid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学生</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右矢印 28"/>
          <p:cNvSpPr/>
          <p:nvPr/>
        </p:nvSpPr>
        <p:spPr>
          <a:xfrm rot="7948453">
            <a:off x="1679500" y="3616092"/>
            <a:ext cx="333376" cy="13019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右矢印 29"/>
          <p:cNvSpPr/>
          <p:nvPr/>
        </p:nvSpPr>
        <p:spPr>
          <a:xfrm rot="2799328">
            <a:off x="1069679" y="3614919"/>
            <a:ext cx="333376" cy="13019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38132" y="2261746"/>
            <a:ext cx="1290676" cy="21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28819" y="2045868"/>
            <a:ext cx="915495" cy="415498"/>
          </a:xfrm>
          <a:prstGeom prst="rect">
            <a:avLst/>
          </a:prstGeom>
          <a:solidFill>
            <a:schemeClr val="bg1"/>
          </a:solidFill>
          <a:ln>
            <a:solidFill>
              <a:schemeClr val="tx1"/>
            </a:solidFill>
          </a:ln>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構成大学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（Ａ大学）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685497" y="3678720"/>
            <a:ext cx="489238" cy="338554"/>
          </a:xfrm>
          <a:prstGeom prst="rect">
            <a:avLst/>
          </a:prstGeom>
          <a:noFill/>
        </p:spPr>
        <p:txBody>
          <a:bodyPr wrap="squar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研究</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指導等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953833" y="3686296"/>
            <a:ext cx="489238" cy="338554"/>
          </a:xfrm>
          <a:prstGeom prst="rect">
            <a:avLst/>
          </a:prstGeom>
          <a:noFill/>
        </p:spPr>
        <p:txBody>
          <a:bodyPr wrap="squar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研究</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指導等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1528808" y="2257235"/>
            <a:ext cx="1290676" cy="21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733137" y="2060848"/>
            <a:ext cx="915495" cy="415498"/>
          </a:xfrm>
          <a:prstGeom prst="rect">
            <a:avLst/>
          </a:prstGeom>
          <a:solidFill>
            <a:schemeClr val="bg1"/>
          </a:solidFill>
          <a:ln>
            <a:solidFill>
              <a:schemeClr val="tx1"/>
            </a:solidFill>
          </a:ln>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構成大学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（Ｂ大学）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ローチャート: 代替処理 37"/>
          <p:cNvSpPr/>
          <p:nvPr/>
        </p:nvSpPr>
        <p:spPr>
          <a:xfrm>
            <a:off x="876479" y="2577096"/>
            <a:ext cx="1296000" cy="324000"/>
          </a:xfrm>
          <a:prstGeom prst="flowChartAlternateProcess">
            <a:avLst/>
          </a:prstGeom>
          <a:solidFill>
            <a:schemeClr val="accent5">
              <a:lumMod val="20000"/>
              <a:lumOff val="80000"/>
            </a:schemeClr>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876213" y="2564904"/>
            <a:ext cx="1368152" cy="338554"/>
          </a:xfrm>
          <a:prstGeom prst="rect">
            <a:avLst/>
          </a:prstGeom>
          <a:noFill/>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共同専攻</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882919" y="3314271"/>
            <a:ext cx="86418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Ｂ</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大教員</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39"/>
          <p:cNvSpPr/>
          <p:nvPr/>
        </p:nvSpPr>
        <p:spPr>
          <a:xfrm>
            <a:off x="2060839" y="2955388"/>
            <a:ext cx="208043" cy="174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台形 40"/>
          <p:cNvSpPr/>
          <p:nvPr/>
        </p:nvSpPr>
        <p:spPr>
          <a:xfrm>
            <a:off x="2079879" y="3130657"/>
            <a:ext cx="165909" cy="209961"/>
          </a:xfrm>
          <a:prstGeom prst="trapezoi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円/楕円 41"/>
          <p:cNvSpPr/>
          <p:nvPr/>
        </p:nvSpPr>
        <p:spPr>
          <a:xfrm>
            <a:off x="1419775" y="3743262"/>
            <a:ext cx="208043" cy="174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台形 42"/>
          <p:cNvSpPr/>
          <p:nvPr/>
        </p:nvSpPr>
        <p:spPr>
          <a:xfrm>
            <a:off x="1438896" y="3919479"/>
            <a:ext cx="165909" cy="209961"/>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188984" y="4452978"/>
            <a:ext cx="680097" cy="446276"/>
          </a:xfrm>
          <a:prstGeom prst="rect">
            <a:avLst/>
          </a:prstGeom>
          <a:solidFill>
            <a:schemeClr val="bg1"/>
          </a:solidFill>
          <a:ln>
            <a:solidFill>
              <a:schemeClr val="tx1"/>
            </a:solidFill>
          </a:ln>
        </p:spPr>
        <p:txBody>
          <a:bodyPr wrap="squar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学位記</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Ａ大学</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Ｂ大学</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台形 46"/>
          <p:cNvSpPr/>
          <p:nvPr/>
        </p:nvSpPr>
        <p:spPr>
          <a:xfrm>
            <a:off x="3529096" y="3130657"/>
            <a:ext cx="182500" cy="209961"/>
          </a:xfrm>
          <a:prstGeom prst="trapezoi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3304980" y="3305478"/>
            <a:ext cx="86418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Ａ大教員</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楕円 45"/>
          <p:cNvSpPr/>
          <p:nvPr/>
        </p:nvSpPr>
        <p:spPr>
          <a:xfrm>
            <a:off x="3518271" y="2954440"/>
            <a:ext cx="208043" cy="17449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3303647" y="2252100"/>
            <a:ext cx="1524223" cy="21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8004095" y="2348880"/>
            <a:ext cx="915495" cy="415498"/>
          </a:xfrm>
          <a:prstGeom prst="rect">
            <a:avLst/>
          </a:prstGeom>
          <a:solidFill>
            <a:schemeClr val="bg1"/>
          </a:solidFill>
          <a:ln>
            <a:solidFill>
              <a:schemeClr val="tx1"/>
            </a:solidFill>
          </a:ln>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構成大学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（Ｂ大学）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3872530" y="3301343"/>
            <a:ext cx="1290730" cy="3693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研究所の研究者</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Ａ大客員教員</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円/楕円 56"/>
          <p:cNvSpPr/>
          <p:nvPr/>
        </p:nvSpPr>
        <p:spPr>
          <a:xfrm>
            <a:off x="4208285" y="2951253"/>
            <a:ext cx="208043" cy="174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台形 57"/>
          <p:cNvSpPr/>
          <p:nvPr/>
        </p:nvSpPr>
        <p:spPr>
          <a:xfrm>
            <a:off x="4227325" y="3126522"/>
            <a:ext cx="165909" cy="209961"/>
          </a:xfrm>
          <a:prstGeom prst="trapezoi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374152" y="2550728"/>
            <a:ext cx="1368152"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連携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大学院</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円/楕円 63"/>
          <p:cNvSpPr/>
          <p:nvPr/>
        </p:nvSpPr>
        <p:spPr>
          <a:xfrm>
            <a:off x="3817325" y="3743408"/>
            <a:ext cx="208043" cy="174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台形 64"/>
          <p:cNvSpPr/>
          <p:nvPr/>
        </p:nvSpPr>
        <p:spPr>
          <a:xfrm>
            <a:off x="3836446" y="3919625"/>
            <a:ext cx="165909" cy="209961"/>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3649391" y="4134272"/>
            <a:ext cx="544732"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学生</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右矢印 66"/>
          <p:cNvSpPr/>
          <p:nvPr/>
        </p:nvSpPr>
        <p:spPr>
          <a:xfrm rot="2799328">
            <a:off x="3552347" y="3658828"/>
            <a:ext cx="252000" cy="13019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右矢印 67"/>
          <p:cNvSpPr/>
          <p:nvPr/>
        </p:nvSpPr>
        <p:spPr>
          <a:xfrm rot="7948453">
            <a:off x="4059344" y="3667702"/>
            <a:ext cx="252000" cy="13019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3608319" y="2060848"/>
            <a:ext cx="915495" cy="415498"/>
          </a:xfrm>
          <a:prstGeom prst="rect">
            <a:avLst/>
          </a:prstGeom>
          <a:solidFill>
            <a:schemeClr val="bg1"/>
          </a:solidFill>
          <a:ln>
            <a:solidFill>
              <a:schemeClr val="tx1"/>
            </a:solidFill>
          </a:ln>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構成大学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（Ａ大学）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矢印コネクタ 2"/>
          <p:cNvCxnSpPr/>
          <p:nvPr/>
        </p:nvCxnSpPr>
        <p:spPr>
          <a:xfrm flipH="1">
            <a:off x="4493724" y="2685290"/>
            <a:ext cx="532996" cy="47267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4960349" y="2780928"/>
            <a:ext cx="981163" cy="215444"/>
          </a:xfrm>
          <a:prstGeom prst="rect">
            <a:avLst/>
          </a:prstGeom>
          <a:noFill/>
        </p:spPr>
        <p:txBody>
          <a:bodyPr wrap="squar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研究者の協力等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3724012" y="4454696"/>
            <a:ext cx="680097" cy="461665"/>
          </a:xfrm>
          <a:prstGeom prst="rect">
            <a:avLst/>
          </a:prstGeom>
          <a:solidFill>
            <a:schemeClr val="bg1"/>
          </a:solidFill>
          <a:ln>
            <a:solidFill>
              <a:schemeClr val="tx1"/>
            </a:solidFill>
          </a:ln>
        </p:spPr>
        <p:txBody>
          <a:bodyPr wrap="squar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学位記</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Ａ大学</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6339119" y="3305478"/>
            <a:ext cx="864186"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Ａ大教員</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円/楕円 72"/>
          <p:cNvSpPr/>
          <p:nvPr/>
        </p:nvSpPr>
        <p:spPr>
          <a:xfrm>
            <a:off x="6508166" y="2954440"/>
            <a:ext cx="208043" cy="17449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6293542" y="2252100"/>
            <a:ext cx="1524223" cy="21033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4969956" y="2408291"/>
            <a:ext cx="915495" cy="276999"/>
          </a:xfrm>
          <a:prstGeom prst="rect">
            <a:avLst/>
          </a:prstGeom>
          <a:solidFill>
            <a:schemeClr val="bg1"/>
          </a:solidFill>
          <a:ln>
            <a:solidFill>
              <a:schemeClr val="tx1"/>
            </a:solidFill>
          </a:ln>
        </p:spPr>
        <p:txBody>
          <a:bodyPr wrap="square" rtlCol="0" anchor="ctr" anchorCtr="1">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研究所等</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6941553" y="3271847"/>
            <a:ext cx="1089810" cy="3693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Ｂ</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大教員</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Ａ大教員</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（併任）</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円/楕円 76"/>
          <p:cNvSpPr/>
          <p:nvPr/>
        </p:nvSpPr>
        <p:spPr>
          <a:xfrm>
            <a:off x="7119474" y="2951253"/>
            <a:ext cx="208043" cy="174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台形 77"/>
          <p:cNvSpPr/>
          <p:nvPr/>
        </p:nvSpPr>
        <p:spPr>
          <a:xfrm>
            <a:off x="7138514" y="3126522"/>
            <a:ext cx="165909" cy="209961"/>
          </a:xfrm>
          <a:prstGeom prst="trapezoi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6401098" y="2546790"/>
            <a:ext cx="1368152" cy="338554"/>
          </a:xfrm>
          <a:prstGeom prst="rect">
            <a:avLst/>
          </a:prstGeom>
          <a:noFill/>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連合大学院</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円/楕円 79"/>
          <p:cNvSpPr/>
          <p:nvPr/>
        </p:nvSpPr>
        <p:spPr>
          <a:xfrm>
            <a:off x="6807220" y="3743408"/>
            <a:ext cx="208043" cy="1744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台形 80"/>
          <p:cNvSpPr/>
          <p:nvPr/>
        </p:nvSpPr>
        <p:spPr>
          <a:xfrm>
            <a:off x="6826341" y="3919625"/>
            <a:ext cx="165909" cy="209961"/>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6639286" y="4134272"/>
            <a:ext cx="544732" cy="230832"/>
          </a:xfrm>
          <a:prstGeom prst="rect">
            <a:avLst/>
          </a:prstGeom>
          <a:noFill/>
        </p:spPr>
        <p:txBody>
          <a:bodyPr wrap="squar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学生</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右矢印 82"/>
          <p:cNvSpPr/>
          <p:nvPr/>
        </p:nvSpPr>
        <p:spPr>
          <a:xfrm rot="2799328">
            <a:off x="6527494" y="3658828"/>
            <a:ext cx="252000" cy="13019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右矢印 83"/>
          <p:cNvSpPr/>
          <p:nvPr/>
        </p:nvSpPr>
        <p:spPr>
          <a:xfrm rot="7948453">
            <a:off x="7049239" y="3667702"/>
            <a:ext cx="252000" cy="130193"/>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6582872" y="2060848"/>
            <a:ext cx="915495" cy="415498"/>
          </a:xfrm>
          <a:prstGeom prst="rect">
            <a:avLst/>
          </a:prstGeom>
          <a:solidFill>
            <a:schemeClr val="bg1"/>
          </a:solidFill>
          <a:ln>
            <a:solidFill>
              <a:schemeClr val="tx1"/>
            </a:solidFill>
          </a:ln>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構成大学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（Ａ大学）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6" name="直線矢印コネクタ 85"/>
          <p:cNvCxnSpPr/>
          <p:nvPr/>
        </p:nvCxnSpPr>
        <p:spPr>
          <a:xfrm flipH="1">
            <a:off x="7498367" y="2755456"/>
            <a:ext cx="532996" cy="40251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7820745" y="2827891"/>
            <a:ext cx="113072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教員</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の協力等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6744459" y="4454696"/>
            <a:ext cx="680097" cy="461665"/>
          </a:xfrm>
          <a:prstGeom prst="rect">
            <a:avLst/>
          </a:prstGeom>
          <a:solidFill>
            <a:schemeClr val="bg1"/>
          </a:solidFill>
          <a:ln>
            <a:solidFill>
              <a:schemeClr val="tx1"/>
            </a:solidFill>
          </a:ln>
        </p:spPr>
        <p:txBody>
          <a:bodyPr wrap="squar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学位記</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Ａ大学</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6252036" y="3755283"/>
            <a:ext cx="489238" cy="338554"/>
          </a:xfrm>
          <a:prstGeom prst="rect">
            <a:avLst/>
          </a:prstGeom>
          <a:noFill/>
        </p:spPr>
        <p:txBody>
          <a:bodyPr wrap="squar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研究</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指導等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7125405" y="3752200"/>
            <a:ext cx="489238" cy="338554"/>
          </a:xfrm>
          <a:prstGeom prst="rect">
            <a:avLst/>
          </a:prstGeom>
          <a:noFill/>
        </p:spPr>
        <p:txBody>
          <a:bodyPr wrap="squar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研究</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指導等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3293225" y="3737699"/>
            <a:ext cx="489238" cy="338554"/>
          </a:xfrm>
          <a:prstGeom prst="rect">
            <a:avLst/>
          </a:prstGeom>
          <a:noFill/>
        </p:spPr>
        <p:txBody>
          <a:bodyPr wrap="squar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研究</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指導等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4157802" y="3734616"/>
            <a:ext cx="489238" cy="338554"/>
          </a:xfrm>
          <a:prstGeom prst="rect">
            <a:avLst/>
          </a:prstGeom>
          <a:noFill/>
        </p:spPr>
        <p:txBody>
          <a:bodyPr wrap="square" rtlCol="0">
            <a:spAutoFit/>
          </a:bodyPr>
          <a:lstStyle/>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研究</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指導等</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14307" y="6604084"/>
            <a:ext cx="1841017"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出典：文部科学省</a:t>
            </a:r>
            <a:endParaRPr kumimoji="1" lang="ja-JP" altLang="en-US" sz="1050" dirty="0" smtClean="0">
              <a:latin typeface="Meiryo UI" panose="020B0604030504040204" pitchFamily="50" charset="-128"/>
              <a:ea typeface="Meiryo UI" panose="020B0604030504040204" pitchFamily="50" charset="-128"/>
            </a:endParaRPr>
          </a:p>
        </p:txBody>
      </p:sp>
      <p:sp>
        <p:nvSpPr>
          <p:cNvPr id="92" name="台形 91"/>
          <p:cNvSpPr/>
          <p:nvPr/>
        </p:nvSpPr>
        <p:spPr>
          <a:xfrm>
            <a:off x="6534172" y="3119476"/>
            <a:ext cx="165909" cy="209961"/>
          </a:xfrm>
          <a:prstGeom prst="trapezoi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a:xfrm>
            <a:off x="3140404" y="1171352"/>
            <a:ext cx="2916000" cy="3913832"/>
          </a:xfrm>
          <a:prstGeom prst="roundRect">
            <a:avLst>
              <a:gd name="adj" fmla="val 7349"/>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角丸四角形 95"/>
          <p:cNvSpPr/>
          <p:nvPr/>
        </p:nvSpPr>
        <p:spPr>
          <a:xfrm>
            <a:off x="6164740" y="1171352"/>
            <a:ext cx="2916000" cy="3913832"/>
          </a:xfrm>
          <a:prstGeom prst="roundRect">
            <a:avLst>
              <a:gd name="adj" fmla="val 7349"/>
            </a:avLst>
          </a:prstGeom>
          <a:noFill/>
          <a:ln w="127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6876257" y="88496"/>
            <a:ext cx="2202443"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大・市大</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の連携・共同関係</a:t>
            </a:r>
          </a:p>
        </p:txBody>
      </p:sp>
    </p:spTree>
    <p:extLst>
      <p:ext uri="{BB962C8B-B14F-4D97-AF65-F5344CB8AC3E}">
        <p14:creationId xmlns:p14="http://schemas.microsoft.com/office/powerpoint/2010/main" val="10946183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424625" y="1650286"/>
            <a:ext cx="627095" cy="307777"/>
          </a:xfrm>
          <a:prstGeom prst="rect">
            <a:avLst/>
          </a:prstGeom>
          <a:noFill/>
          <a:ln>
            <a:noFill/>
          </a:ln>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テーマ</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439142" y="1628800"/>
            <a:ext cx="902811" cy="307777"/>
          </a:xfrm>
          <a:prstGeom prst="rect">
            <a:avLst/>
          </a:prstGeom>
          <a:noFill/>
          <a:ln>
            <a:noFill/>
          </a:ln>
        </p:spPr>
        <p:txBody>
          <a:bodyPr wrap="none"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連携形態</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552640" y="1632595"/>
            <a:ext cx="902811" cy="307777"/>
          </a:xfrm>
          <a:prstGeom prst="rect">
            <a:avLst/>
          </a:prstGeom>
          <a:noFill/>
          <a:ln>
            <a:noFill/>
          </a:ln>
        </p:spPr>
        <p:txBody>
          <a:bodyPr wrap="none"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大学教職</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79</a:t>
            </a:fld>
            <a:endParaRPr kumimoji="1" lang="ja-JP" altLang="en-US"/>
          </a:p>
        </p:txBody>
      </p:sp>
      <p:grpSp>
        <p:nvGrpSpPr>
          <p:cNvPr id="7" name="グループ化 6"/>
          <p:cNvGrpSpPr/>
          <p:nvPr/>
        </p:nvGrpSpPr>
        <p:grpSpPr>
          <a:xfrm>
            <a:off x="484293" y="2060847"/>
            <a:ext cx="8416705" cy="2662556"/>
            <a:chOff x="858981" y="3784016"/>
            <a:chExt cx="6651065" cy="2984609"/>
          </a:xfrm>
        </p:grpSpPr>
        <p:sp>
          <p:nvSpPr>
            <p:cNvPr id="22" name="テキスト ボックス 21"/>
            <p:cNvSpPr txBox="1"/>
            <p:nvPr/>
          </p:nvSpPr>
          <p:spPr>
            <a:xfrm>
              <a:off x="915883" y="3784016"/>
              <a:ext cx="1978345" cy="517506"/>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■すこやか大阪</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推進会議委員</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023853" y="3932433"/>
              <a:ext cx="1375427" cy="310504"/>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委員として参画</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064934" y="3784017"/>
              <a:ext cx="2731311" cy="724508"/>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市大医学研究科教員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代謝内分泌病態内科学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■市大医学研究科教員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公衆衛生学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■市大看護学研究科教員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精神看護学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97" name="テキスト ボックス 96"/>
            <p:cNvSpPr txBox="1"/>
            <p:nvPr/>
          </p:nvSpPr>
          <p:spPr>
            <a:xfrm>
              <a:off x="3064935" y="4591195"/>
              <a:ext cx="2061013" cy="310504"/>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■市大医学研究科教員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老年内科学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00" name="テキスト ボックス 99"/>
            <p:cNvSpPr txBox="1"/>
            <p:nvPr/>
          </p:nvSpPr>
          <p:spPr>
            <a:xfrm>
              <a:off x="863675" y="5236936"/>
              <a:ext cx="1971294" cy="310504"/>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■大阪市社会福祉審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議会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3064214" y="5236936"/>
              <a:ext cx="2845837" cy="724509"/>
            </a:xfrm>
            <a:prstGeom prst="rect">
              <a:avLst/>
            </a:prstGeom>
            <a:noFill/>
          </p:spPr>
          <p:txBody>
            <a:bodyPr wrap="square" rtlCol="0">
              <a:spAutoFit/>
            </a:bodyPr>
            <a:lstStyle/>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spc="-150" dirty="0" smtClean="0">
                  <a:latin typeface="Meiryo UI" panose="020B0604030504040204" pitchFamily="50" charset="-128"/>
                  <a:ea typeface="Meiryo UI" panose="020B0604030504040204" pitchFamily="50" charset="-128"/>
                  <a:cs typeface="Meiryo UI" panose="020B0604030504040204" pitchFamily="50" charset="-128"/>
                </a:rPr>
                <a:t>市大生活</a:t>
              </a:r>
              <a:r>
                <a:rPr lang="zh-CN" altLang="en-US" sz="1200" spc="-150" dirty="0">
                  <a:latin typeface="Meiryo UI" panose="020B0604030504040204" pitchFamily="50" charset="-128"/>
                  <a:ea typeface="Meiryo UI" panose="020B0604030504040204" pitchFamily="50" charset="-128"/>
                  <a:cs typeface="Meiryo UI" panose="020B0604030504040204" pitchFamily="50" charset="-128"/>
                </a:rPr>
                <a:t>科学</a:t>
              </a:r>
              <a:r>
                <a:rPr lang="zh-CN" altLang="en-US" sz="1200" spc="-150" dirty="0" smtClean="0">
                  <a:latin typeface="Meiryo UI" panose="020B0604030504040204" pitchFamily="50" charset="-128"/>
                  <a:ea typeface="Meiryo UI" panose="020B0604030504040204" pitchFamily="50" charset="-128"/>
                  <a:cs typeface="Meiryo UI" panose="020B0604030504040204" pitchFamily="50" charset="-128"/>
                </a:rPr>
                <a:t>研究科</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教員</a:t>
              </a:r>
              <a:r>
                <a:rPr lang="en-US" altLang="ja-JP" sz="1200"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総合</a:t>
              </a: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福祉・心理</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臨床科学講座</a:t>
              </a:r>
              <a:r>
                <a:rPr lang="en-US" altLang="ja-JP" sz="1200" spc="-150" dirty="0" smtClean="0">
                  <a:latin typeface="Meiryo UI" panose="020B0604030504040204" pitchFamily="50" charset="-128"/>
                  <a:ea typeface="Meiryo UI" panose="020B0604030504040204" pitchFamily="50" charset="-128"/>
                  <a:cs typeface="Meiryo UI" panose="020B0604030504040204" pitchFamily="50" charset="-128"/>
                </a:rPr>
                <a:t>)</a:t>
              </a: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■市医学研究科教員</a:t>
              </a:r>
              <a:r>
                <a:rPr lang="en-US" altLang="ja-JP" sz="1200" spc="-1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spc="-150" dirty="0">
                  <a:latin typeface="Meiryo UI" panose="020B0604030504040204" pitchFamily="50" charset="-128"/>
                  <a:ea typeface="Meiryo UI" panose="020B0604030504040204" pitchFamily="50" charset="-128"/>
                  <a:cs typeface="Meiryo UI" panose="020B0604030504040204" pitchFamily="50" charset="-128"/>
                </a:rPr>
                <a:t>高齢者運動器変性疾患制御講座</a:t>
              </a:r>
              <a:r>
                <a:rPr lang="en-US" altLang="ja-JP" sz="1200" spc="-150" dirty="0" smtClean="0">
                  <a:latin typeface="Meiryo UI" panose="020B0604030504040204" pitchFamily="50" charset="-128"/>
                  <a:ea typeface="Meiryo UI" panose="020B0604030504040204" pitchFamily="50" charset="-128"/>
                  <a:cs typeface="Meiryo UI" panose="020B0604030504040204" pitchFamily="50" charset="-128"/>
                </a:rPr>
                <a:t>)</a:t>
              </a: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大地域保健学域教育福祉学類教員</a:t>
              </a:r>
              <a:endParaRPr lang="en-US" altLang="zh-CN"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5999120" y="5236936"/>
              <a:ext cx="1510926" cy="320227"/>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■審議会委員として参画</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858981" y="4591195"/>
              <a:ext cx="1971294" cy="517506"/>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■はつらつ脳活性化プロジェクト事業（認知症予防事業）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北区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69" name="テキスト ボックス 68"/>
            <p:cNvSpPr txBox="1"/>
            <p:nvPr/>
          </p:nvSpPr>
          <p:spPr>
            <a:xfrm>
              <a:off x="6023853" y="4578583"/>
              <a:ext cx="1469674" cy="310504"/>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■アドバイザーとして参画</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863675" y="6044116"/>
              <a:ext cx="1971294" cy="310504"/>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生活困窮者自立促進支援懇談会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3064214" y="6044116"/>
              <a:ext cx="2845837" cy="724509"/>
            </a:xfrm>
            <a:prstGeom prst="rect">
              <a:avLst/>
            </a:prstGeom>
            <a:noFill/>
          </p:spPr>
          <p:txBody>
            <a:bodyPr wrap="square" rtlCol="0">
              <a:spAutoFit/>
            </a:bodyPr>
            <a:lstStyle/>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spc="-150" dirty="0" smtClean="0">
                  <a:latin typeface="Meiryo UI" panose="020B0604030504040204" pitchFamily="50" charset="-128"/>
                  <a:ea typeface="Meiryo UI" panose="020B0604030504040204" pitchFamily="50" charset="-128"/>
                  <a:cs typeface="Meiryo UI" panose="020B0604030504040204" pitchFamily="50" charset="-128"/>
                </a:rPr>
                <a:t>市大生活</a:t>
              </a:r>
              <a:r>
                <a:rPr lang="zh-CN" altLang="en-US" sz="1200" spc="-150" dirty="0">
                  <a:latin typeface="Meiryo UI" panose="020B0604030504040204" pitchFamily="50" charset="-128"/>
                  <a:ea typeface="Meiryo UI" panose="020B0604030504040204" pitchFamily="50" charset="-128"/>
                  <a:cs typeface="Meiryo UI" panose="020B0604030504040204" pitchFamily="50" charset="-128"/>
                </a:rPr>
                <a:t>科学</a:t>
              </a:r>
              <a:r>
                <a:rPr lang="zh-CN" altLang="en-US" sz="1200" spc="-150" dirty="0" smtClean="0">
                  <a:latin typeface="Meiryo UI" panose="020B0604030504040204" pitchFamily="50" charset="-128"/>
                  <a:ea typeface="Meiryo UI" panose="020B0604030504040204" pitchFamily="50" charset="-128"/>
                  <a:cs typeface="Meiryo UI" panose="020B0604030504040204" pitchFamily="50" charset="-128"/>
                </a:rPr>
                <a:t>研究科</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教員</a:t>
              </a:r>
              <a:r>
                <a:rPr lang="en-US" altLang="ja-JP" sz="1200"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総合</a:t>
              </a:r>
              <a:r>
                <a:rPr lang="ja-JP" altLang="en-US" sz="1200" spc="-150" dirty="0">
                  <a:latin typeface="Meiryo UI" panose="020B0604030504040204" pitchFamily="50" charset="-128"/>
                  <a:ea typeface="Meiryo UI" panose="020B0604030504040204" pitchFamily="50" charset="-128"/>
                  <a:cs typeface="Meiryo UI" panose="020B0604030504040204" pitchFamily="50" charset="-128"/>
                </a:rPr>
                <a:t>福祉・心理</a:t>
              </a:r>
              <a:r>
                <a:rPr lang="ja-JP" altLang="en-US" sz="1200" spc="-150" dirty="0" smtClean="0">
                  <a:latin typeface="Meiryo UI" panose="020B0604030504040204" pitchFamily="50" charset="-128"/>
                  <a:ea typeface="Meiryo UI" panose="020B0604030504040204" pitchFamily="50" charset="-128"/>
                  <a:cs typeface="Meiryo UI" panose="020B0604030504040204" pitchFamily="50" charset="-128"/>
                </a:rPr>
                <a:t>臨床科学講座</a:t>
              </a:r>
              <a:r>
                <a:rPr lang="en-US" altLang="ja-JP" sz="1200" spc="-150" dirty="0" smtClean="0">
                  <a:latin typeface="Meiryo UI" panose="020B0604030504040204" pitchFamily="50" charset="-128"/>
                  <a:ea typeface="Meiryo UI" panose="020B0604030504040204" pitchFamily="50" charset="-128"/>
                  <a:cs typeface="Meiryo UI" panose="020B0604030504040204" pitchFamily="50" charset="-128"/>
                </a:rPr>
                <a:t>)</a:t>
              </a: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■市大創造都市研究科教員</a:t>
              </a:r>
              <a:r>
                <a:rPr lang="en-US" altLang="ja-JP" sz="1200" spc="-15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spc="-150" dirty="0" smtClean="0">
                  <a:latin typeface="Meiryo UI" panose="020B0604030504040204" pitchFamily="50" charset="-128"/>
                  <a:ea typeface="Meiryo UI" panose="020B0604030504040204" pitchFamily="50" charset="-128"/>
                  <a:cs typeface="Meiryo UI" panose="020B0604030504040204" pitchFamily="50" charset="-128"/>
                </a:rPr>
                <a:t>都市</a:t>
              </a:r>
              <a:r>
                <a:rPr lang="zh-CN" altLang="en-US" sz="1200" spc="-150" dirty="0">
                  <a:latin typeface="Meiryo UI" panose="020B0604030504040204" pitchFamily="50" charset="-128"/>
                  <a:ea typeface="Meiryo UI" panose="020B0604030504040204" pitchFamily="50" charset="-128"/>
                  <a:cs typeface="Meiryo UI" panose="020B0604030504040204" pitchFamily="50" charset="-128"/>
                </a:rPr>
                <a:t>政策専攻　社会</a:t>
              </a:r>
              <a:r>
                <a:rPr lang="zh-CN" altLang="en-US" sz="1200" spc="-150" dirty="0" smtClean="0">
                  <a:latin typeface="Meiryo UI" panose="020B0604030504040204" pitchFamily="50" charset="-128"/>
                  <a:ea typeface="Meiryo UI" panose="020B0604030504040204" pitchFamily="50" charset="-128"/>
                  <a:cs typeface="Meiryo UI" panose="020B0604030504040204" pitchFamily="50" charset="-128"/>
                </a:rPr>
                <a:t>政策</a:t>
              </a:r>
              <a:r>
                <a:rPr lang="en-US" altLang="zh-CN" sz="1200" spc="-150" dirty="0" smtClean="0">
                  <a:latin typeface="Meiryo UI" panose="020B0604030504040204" pitchFamily="50" charset="-128"/>
                  <a:ea typeface="Meiryo UI" panose="020B0604030504040204" pitchFamily="50" charset="-128"/>
                  <a:cs typeface="Meiryo UI" panose="020B0604030504040204" pitchFamily="50" charset="-128"/>
                </a:rPr>
                <a:t>)</a:t>
              </a: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大人間社会システム科学研究科教員</a:t>
              </a:r>
              <a:endParaRPr lang="en-US" altLang="zh-CN"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5999120" y="6047273"/>
              <a:ext cx="1510926" cy="310504"/>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■懇談会委員として参画</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8" name="直線コネクタ 7"/>
          <p:cNvCxnSpPr/>
          <p:nvPr/>
        </p:nvCxnSpPr>
        <p:spPr>
          <a:xfrm>
            <a:off x="484293" y="1988840"/>
            <a:ext cx="2388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538659" y="2707179"/>
            <a:ext cx="82892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3275856" y="1988840"/>
            <a:ext cx="34563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7020269" y="1996874"/>
            <a:ext cx="1740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84293" y="4005064"/>
            <a:ext cx="82892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84293" y="3284984"/>
            <a:ext cx="82892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1874754" y="5085184"/>
            <a:ext cx="5190844" cy="307777"/>
          </a:xfrm>
          <a:prstGeom prst="rect">
            <a:avLst/>
          </a:prstGeom>
          <a:noFill/>
          <a:ln>
            <a:noFill/>
          </a:ln>
        </p:spPr>
        <p:txBody>
          <a:bodyPr wrap="none" rtlCol="0">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市の審議会委員を受嘱している大学教員の</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割は府大・市大の教員</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3419872" y="5733256"/>
            <a:ext cx="877163" cy="369332"/>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一時的</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630941" y="5733256"/>
            <a:ext cx="877163" cy="369332"/>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個別的</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07828" y="6453336"/>
            <a:ext cx="8324715" cy="369332"/>
          </a:xfrm>
          <a:prstGeom prst="rect">
            <a:avLst/>
          </a:prstGeom>
          <a:noFill/>
          <a:ln>
            <a:noFill/>
          </a:ln>
        </p:spPr>
        <p:txBody>
          <a:bodyPr wrap="none" rtlCol="0">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データ解析から体系的・組織的に連携し成果検証・改善提案まで包括的な連携が必要</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2240170" y="423486"/>
            <a:ext cx="4996126" cy="400110"/>
          </a:xfrm>
          <a:prstGeom prst="rect">
            <a:avLst/>
          </a:prstGeom>
          <a:noFill/>
        </p:spPr>
        <p:txBody>
          <a:bodyPr wrap="square" rtlCol="0">
            <a:spAutoFit/>
          </a:bodyPr>
          <a:lstStyle/>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課題への大学連携</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状況例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95534" y="972017"/>
            <a:ext cx="8432387" cy="58477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行政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と大学との間での積極的な実証連携例は一部では見られるものの、現状は審議会委員等の立場での関与が中心。</a:t>
            </a:r>
          </a:p>
        </p:txBody>
      </p:sp>
      <p:sp>
        <p:nvSpPr>
          <p:cNvPr id="39" name="二等辺三角形 38"/>
          <p:cNvSpPr/>
          <p:nvPr/>
        </p:nvSpPr>
        <p:spPr>
          <a:xfrm flipV="1">
            <a:off x="3250617" y="4785373"/>
            <a:ext cx="2413865" cy="28803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flipV="1">
            <a:off x="3250617" y="5413866"/>
            <a:ext cx="2413865" cy="28803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二等辺三角形 40"/>
          <p:cNvSpPr/>
          <p:nvPr/>
        </p:nvSpPr>
        <p:spPr>
          <a:xfrm flipV="1">
            <a:off x="3250617" y="6197235"/>
            <a:ext cx="2413865" cy="28803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4105329" y="5344058"/>
            <a:ext cx="729688" cy="369332"/>
          </a:xfrm>
          <a:prstGeom prst="rect">
            <a:avLst/>
          </a:prstGeom>
          <a:noFill/>
          <a:ln>
            <a:noFill/>
          </a:ln>
        </p:spPr>
        <p:txBody>
          <a:bodyPr wrap="non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しかし</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6876257" y="88496"/>
            <a:ext cx="2202443"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都市のシンクタンク機能関係</a:t>
            </a:r>
          </a:p>
        </p:txBody>
      </p:sp>
      <p:cxnSp>
        <p:nvCxnSpPr>
          <p:cNvPr id="45" name="直線コネクタ 44"/>
          <p:cNvCxnSpPr/>
          <p:nvPr/>
        </p:nvCxnSpPr>
        <p:spPr>
          <a:xfrm>
            <a:off x="2369150" y="835044"/>
            <a:ext cx="4738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016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表 68"/>
          <p:cNvGraphicFramePr>
            <a:graphicFrameLocks noGrp="1"/>
          </p:cNvGraphicFramePr>
          <p:nvPr>
            <p:extLst>
              <p:ext uri="{D42A27DB-BD31-4B8C-83A1-F6EECF244321}">
                <p14:modId xmlns:p14="http://schemas.microsoft.com/office/powerpoint/2010/main" val="3405308622"/>
              </p:ext>
            </p:extLst>
          </p:nvPr>
        </p:nvGraphicFramePr>
        <p:xfrm>
          <a:off x="6352603" y="828000"/>
          <a:ext cx="2730946" cy="3177064"/>
        </p:xfrm>
        <a:graphic>
          <a:graphicData uri="http://schemas.openxmlformats.org/drawingml/2006/table">
            <a:tbl>
              <a:tblPr firstRow="1" bandRow="1">
                <a:tableStyleId>{5940675A-B579-460E-94D1-54222C63F5DA}</a:tableStyleId>
              </a:tblPr>
              <a:tblGrid>
                <a:gridCol w="2730946"/>
              </a:tblGrid>
              <a:tr h="288032">
                <a:tc>
                  <a:txBody>
                    <a:bodyPr/>
                    <a:lstStyle/>
                    <a:p>
                      <a:pPr algn="ctr">
                        <a:lnSpc>
                          <a:spcPct val="100000"/>
                        </a:lnSpc>
                      </a:pP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経営統合を必要とする事項</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50000"/>
                      </a:schemeClr>
                    </a:solidFill>
                  </a:tcPr>
                </a:tc>
              </a:tr>
              <a:tr h="1448872">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lumMod val="50000"/>
                      </a:schemeClr>
                    </a:solidFill>
                  </a:tcPr>
                </a:tc>
              </a:tr>
              <a:tr h="1440160">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aphicFrame>
        <p:nvGraphicFramePr>
          <p:cNvPr id="76" name="表 75"/>
          <p:cNvGraphicFramePr>
            <a:graphicFrameLocks noGrp="1"/>
          </p:cNvGraphicFramePr>
          <p:nvPr>
            <p:extLst>
              <p:ext uri="{D42A27DB-BD31-4B8C-83A1-F6EECF244321}">
                <p14:modId xmlns:p14="http://schemas.microsoft.com/office/powerpoint/2010/main" val="850196018"/>
              </p:ext>
            </p:extLst>
          </p:nvPr>
        </p:nvGraphicFramePr>
        <p:xfrm>
          <a:off x="539552" y="828000"/>
          <a:ext cx="5701273" cy="3168352"/>
        </p:xfrm>
        <a:graphic>
          <a:graphicData uri="http://schemas.openxmlformats.org/drawingml/2006/table">
            <a:tbl>
              <a:tblPr firstRow="1" bandRow="1">
                <a:tableStyleId>{5940675A-B579-460E-94D1-54222C63F5DA}</a:tableStyleId>
              </a:tblPr>
              <a:tblGrid>
                <a:gridCol w="500623"/>
                <a:gridCol w="2600325"/>
                <a:gridCol w="2600325"/>
              </a:tblGrid>
              <a:tr h="288032">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tc>
                <a:tc>
                  <a:txBody>
                    <a:bodyPr/>
                    <a:lstStyle/>
                    <a:p>
                      <a:pPr algn="ctr">
                        <a:lnSpc>
                          <a:spcPct val="1000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容易に連携可能な事項</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tc>
                <a:tc>
                  <a:txBody>
                    <a:bodyPr/>
                    <a:lstStyle/>
                    <a:p>
                      <a:pPr algn="ctr">
                        <a:lnSpc>
                          <a:spcPct val="1000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課題はあるが連携可能な事項</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tc>
              </a:tr>
              <a:tr h="1475703">
                <a:tc>
                  <a:txBody>
                    <a:bodyPr/>
                    <a:lstStyle/>
                    <a:p>
                      <a:pPr algn="l"/>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実現に時間を要するもの</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tc>
              </a:tr>
              <a:tr h="1404617">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実現に時間を要しないもの</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tc>
              </a:tr>
            </a:tbl>
          </a:graphicData>
        </a:graphic>
      </p:graphicFrame>
      <p:sp>
        <p:nvSpPr>
          <p:cNvPr id="77" name="上矢印 76"/>
          <p:cNvSpPr/>
          <p:nvPr/>
        </p:nvSpPr>
        <p:spPr>
          <a:xfrm>
            <a:off x="191553" y="1124744"/>
            <a:ext cx="348951" cy="5214380"/>
          </a:xfrm>
          <a:prstGeom prst="upArrow">
            <a:avLst/>
          </a:prstGeom>
          <a:gradFill>
            <a:gsLst>
              <a:gs pos="0">
                <a:schemeClr val="accent1">
                  <a:lumMod val="5000"/>
                  <a:lumOff val="95000"/>
                </a:schemeClr>
              </a:gs>
              <a:gs pos="0">
                <a:schemeClr val="accent1">
                  <a:lumMod val="75000"/>
                </a:schemeClr>
              </a:gs>
              <a:gs pos="47000">
                <a:schemeClr val="accent1">
                  <a:lumMod val="60000"/>
                  <a:lumOff val="40000"/>
                </a:schemeClr>
              </a:gs>
              <a:gs pos="96000">
                <a:schemeClr val="accent1">
                  <a:lumMod val="20000"/>
                  <a:lumOff val="8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8" name="上矢印 77"/>
          <p:cNvSpPr/>
          <p:nvPr/>
        </p:nvSpPr>
        <p:spPr>
          <a:xfrm rot="5400000">
            <a:off x="4662504" y="2188988"/>
            <a:ext cx="324000" cy="8568000"/>
          </a:xfrm>
          <a:prstGeom prst="upArrow">
            <a:avLst>
              <a:gd name="adj1" fmla="val 50000"/>
              <a:gd name="adj2" fmla="val 47082"/>
            </a:avLst>
          </a:prstGeom>
          <a:gradFill>
            <a:gsLst>
              <a:gs pos="0">
                <a:schemeClr val="accent1">
                  <a:lumMod val="5000"/>
                  <a:lumOff val="95000"/>
                </a:schemeClr>
              </a:gs>
              <a:gs pos="0">
                <a:schemeClr val="accent1">
                  <a:lumMod val="75000"/>
                </a:schemeClr>
              </a:gs>
              <a:gs pos="47000">
                <a:schemeClr val="accent1">
                  <a:lumMod val="60000"/>
                  <a:lumOff val="40000"/>
                </a:schemeClr>
              </a:gs>
              <a:gs pos="96000">
                <a:schemeClr val="accent1">
                  <a:lumMod val="20000"/>
                  <a:lumOff val="8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0" name="テキスト ボックス 79"/>
          <p:cNvSpPr txBox="1"/>
          <p:nvPr/>
        </p:nvSpPr>
        <p:spPr>
          <a:xfrm>
            <a:off x="-14935" y="2766860"/>
            <a:ext cx="410471" cy="1384995"/>
          </a:xfrm>
          <a:prstGeom prst="rect">
            <a:avLst/>
          </a:prstGeom>
          <a:noFill/>
        </p:spPr>
        <p:txBody>
          <a:bodyPr wrap="square" rtlCol="0">
            <a:spAutoFit/>
          </a:bodyPr>
          <a:lstStyle/>
          <a:p>
            <a:r>
              <a:rPr lang="ja-JP" altLang="en-US" sz="1200" b="1" dirty="0" smtClean="0"/>
              <a:t>実施</a:t>
            </a:r>
            <a:r>
              <a:rPr lang="ja-JP" altLang="en-US" sz="1200" b="1" dirty="0"/>
              <a:t>まで</a:t>
            </a:r>
            <a:r>
              <a:rPr lang="ja-JP" altLang="en-US" sz="1200" b="1" dirty="0" smtClean="0"/>
              <a:t>の時間</a:t>
            </a:r>
            <a:endParaRPr lang="ja-JP" altLang="en-US" sz="1200" b="1" dirty="0"/>
          </a:p>
        </p:txBody>
      </p:sp>
      <p:sp>
        <p:nvSpPr>
          <p:cNvPr id="81" name="テキスト ボックス 80"/>
          <p:cNvSpPr txBox="1"/>
          <p:nvPr/>
        </p:nvSpPr>
        <p:spPr>
          <a:xfrm>
            <a:off x="4168689" y="6608385"/>
            <a:ext cx="921435" cy="276999"/>
          </a:xfrm>
          <a:prstGeom prst="rect">
            <a:avLst/>
          </a:prstGeom>
          <a:noFill/>
        </p:spPr>
        <p:txBody>
          <a:bodyPr wrap="square" rtlCol="0">
            <a:spAutoFit/>
          </a:bodyPr>
          <a:lstStyle/>
          <a:p>
            <a:r>
              <a:rPr lang="ja-JP" altLang="en-US" sz="1200" b="1" dirty="0" smtClean="0"/>
              <a:t>難しさ</a:t>
            </a:r>
            <a:endParaRPr lang="ja-JP" altLang="en-US" sz="1200" b="1" dirty="0"/>
          </a:p>
        </p:txBody>
      </p:sp>
      <p:grpSp>
        <p:nvGrpSpPr>
          <p:cNvPr id="2" name="グループ化 1"/>
          <p:cNvGrpSpPr/>
          <p:nvPr/>
        </p:nvGrpSpPr>
        <p:grpSpPr>
          <a:xfrm>
            <a:off x="1094394" y="1199890"/>
            <a:ext cx="5105496" cy="2710303"/>
            <a:chOff x="1166076" y="604485"/>
            <a:chExt cx="5105496" cy="2710303"/>
          </a:xfrm>
        </p:grpSpPr>
        <p:sp>
          <p:nvSpPr>
            <p:cNvPr id="150" name="テキスト ボックス 149"/>
            <p:cNvSpPr txBox="1"/>
            <p:nvPr/>
          </p:nvSpPr>
          <p:spPr>
            <a:xfrm>
              <a:off x="1166076" y="2073181"/>
              <a:ext cx="1224000" cy="216000"/>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700" dirty="0" smtClean="0">
                  <a:latin typeface="+mn-ea"/>
                </a:rPr>
                <a:t>サテライト教室の相互利用</a:t>
              </a:r>
              <a:endParaRPr lang="ja-JP" altLang="en-US" sz="700" dirty="0">
                <a:latin typeface="+mn-ea"/>
              </a:endParaRPr>
            </a:p>
          </p:txBody>
        </p:sp>
        <p:sp>
          <p:nvSpPr>
            <p:cNvPr id="151" name="テキスト ボックス 150"/>
            <p:cNvSpPr txBox="1"/>
            <p:nvPr/>
          </p:nvSpPr>
          <p:spPr>
            <a:xfrm>
              <a:off x="1166076" y="2337632"/>
              <a:ext cx="1224000" cy="216000"/>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700" dirty="0" smtClean="0">
                  <a:latin typeface="+mn-ea"/>
                </a:rPr>
                <a:t>体育施設の相互利用</a:t>
              </a:r>
              <a:endParaRPr lang="ja-JP" altLang="en-US" sz="700" dirty="0">
                <a:latin typeface="+mn-ea"/>
              </a:endParaRPr>
            </a:p>
          </p:txBody>
        </p:sp>
        <p:sp>
          <p:nvSpPr>
            <p:cNvPr id="152" name="テキスト ボックス 151"/>
            <p:cNvSpPr txBox="1"/>
            <p:nvPr/>
          </p:nvSpPr>
          <p:spPr>
            <a:xfrm>
              <a:off x="1166076" y="2593085"/>
              <a:ext cx="1224000" cy="216000"/>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700" dirty="0" smtClean="0">
                  <a:latin typeface="+mn-ea"/>
                </a:rPr>
                <a:t>学術会館の相互利用</a:t>
              </a:r>
              <a:endParaRPr lang="ja-JP" altLang="en-US" sz="700" dirty="0">
                <a:latin typeface="+mn-ea"/>
              </a:endParaRPr>
            </a:p>
          </p:txBody>
        </p:sp>
        <p:sp>
          <p:nvSpPr>
            <p:cNvPr id="153" name="テキスト ボックス 152"/>
            <p:cNvSpPr txBox="1"/>
            <p:nvPr/>
          </p:nvSpPr>
          <p:spPr>
            <a:xfrm>
              <a:off x="1166076" y="2848115"/>
              <a:ext cx="1224000" cy="216000"/>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700" dirty="0" smtClean="0">
                  <a:latin typeface="+mn-ea"/>
                </a:rPr>
                <a:t>ホールの相互利用</a:t>
              </a:r>
              <a:endParaRPr lang="ja-JP" altLang="en-US" sz="700" dirty="0">
                <a:latin typeface="+mn-ea"/>
              </a:endParaRPr>
            </a:p>
          </p:txBody>
        </p:sp>
        <p:sp>
          <p:nvSpPr>
            <p:cNvPr id="154" name="テキスト ボックス 153"/>
            <p:cNvSpPr txBox="1"/>
            <p:nvPr/>
          </p:nvSpPr>
          <p:spPr>
            <a:xfrm>
              <a:off x="1166076" y="3098788"/>
              <a:ext cx="1224000" cy="216000"/>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700" dirty="0" smtClean="0">
                  <a:latin typeface="+mn-ea"/>
                </a:rPr>
                <a:t>国際交流施設の相互利用</a:t>
              </a:r>
              <a:endParaRPr lang="ja-JP" altLang="en-US" sz="700" dirty="0">
                <a:latin typeface="+mn-ea"/>
              </a:endParaRPr>
            </a:p>
          </p:txBody>
        </p:sp>
        <p:sp>
          <p:nvSpPr>
            <p:cNvPr id="155" name="テキスト ボックス 154"/>
            <p:cNvSpPr txBox="1"/>
            <p:nvPr/>
          </p:nvSpPr>
          <p:spPr>
            <a:xfrm>
              <a:off x="4334076" y="2081414"/>
              <a:ext cx="1224000" cy="216000"/>
            </a:xfrm>
            <a:prstGeom prst="rect">
              <a:avLst/>
            </a:prstGeom>
            <a:solidFill>
              <a:schemeClr val="bg1"/>
            </a:solidFill>
            <a:ln w="12700">
              <a:solidFill>
                <a:schemeClr val="tx1"/>
              </a:solidFill>
            </a:ln>
          </p:spPr>
          <p:txBody>
            <a:bodyPr wrap="square" lIns="36000" tIns="46800" rIns="0" bIns="46800" rtlCol="0" anchor="ctr" anchorCtr="0">
              <a:spAutoFit/>
            </a:bodyPr>
            <a:lstStyle/>
            <a:p>
              <a:r>
                <a:rPr lang="ja-JP" altLang="en-US" sz="700" dirty="0" smtClean="0">
                  <a:latin typeface="+mn-ea"/>
                </a:rPr>
                <a:t>ﾗｰﾆﾝｸﾞｺﾓﾝｽﾞの相互利用</a:t>
              </a:r>
              <a:endParaRPr lang="ja-JP" altLang="en-US" sz="700" dirty="0">
                <a:latin typeface="+mn-ea"/>
              </a:endParaRPr>
            </a:p>
          </p:txBody>
        </p:sp>
        <p:sp>
          <p:nvSpPr>
            <p:cNvPr id="156" name="テキスト ボックス 155"/>
            <p:cNvSpPr txBox="1"/>
            <p:nvPr/>
          </p:nvSpPr>
          <p:spPr>
            <a:xfrm>
              <a:off x="1814765" y="748942"/>
              <a:ext cx="1224000" cy="200055"/>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latin typeface="+mn-ea"/>
                </a:rPr>
                <a:t>国際交流拠点の共同設置</a:t>
              </a:r>
              <a:endParaRPr lang="ja-JP" altLang="en-US" sz="700" dirty="0">
                <a:latin typeface="+mn-ea"/>
              </a:endParaRPr>
            </a:p>
          </p:txBody>
        </p:sp>
        <p:sp>
          <p:nvSpPr>
            <p:cNvPr id="157" name="テキスト ボックス 156"/>
            <p:cNvSpPr txBox="1"/>
            <p:nvPr/>
          </p:nvSpPr>
          <p:spPr>
            <a:xfrm>
              <a:off x="2441513" y="2074272"/>
              <a:ext cx="1224000" cy="216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latin typeface="+mn-ea"/>
                </a:rPr>
                <a:t>留学生事業等の共同実施</a:t>
              </a:r>
              <a:endParaRPr lang="ja-JP" altLang="en-US" sz="700" dirty="0">
                <a:latin typeface="+mn-ea"/>
              </a:endParaRPr>
            </a:p>
          </p:txBody>
        </p:sp>
        <p:sp>
          <p:nvSpPr>
            <p:cNvPr id="158" name="テキスト ボックス 157"/>
            <p:cNvSpPr txBox="1"/>
            <p:nvPr/>
          </p:nvSpPr>
          <p:spPr>
            <a:xfrm>
              <a:off x="2441513" y="2337632"/>
              <a:ext cx="1224000" cy="216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latin typeface="+mn-ea"/>
                </a:rPr>
                <a:t>物品等の共同購入</a:t>
              </a:r>
              <a:endParaRPr lang="ja-JP" altLang="en-US" sz="700" dirty="0">
                <a:latin typeface="+mn-ea"/>
              </a:endParaRPr>
            </a:p>
          </p:txBody>
        </p:sp>
        <p:sp>
          <p:nvSpPr>
            <p:cNvPr id="159" name="テキスト ボックス 158"/>
            <p:cNvSpPr txBox="1"/>
            <p:nvPr/>
          </p:nvSpPr>
          <p:spPr>
            <a:xfrm>
              <a:off x="2441513" y="2593085"/>
              <a:ext cx="1224000" cy="216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latin typeface="+mn-ea"/>
                </a:rPr>
                <a:t>公開講座の共同実施</a:t>
              </a:r>
              <a:endParaRPr lang="ja-JP" altLang="en-US" sz="700" dirty="0">
                <a:latin typeface="+mn-ea"/>
              </a:endParaRPr>
            </a:p>
          </p:txBody>
        </p:sp>
        <p:sp>
          <p:nvSpPr>
            <p:cNvPr id="160" name="テキスト ボックス 159"/>
            <p:cNvSpPr txBox="1"/>
            <p:nvPr/>
          </p:nvSpPr>
          <p:spPr>
            <a:xfrm>
              <a:off x="3762013" y="604485"/>
              <a:ext cx="1224000" cy="216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latin typeface="+mn-ea"/>
                </a:rPr>
                <a:t>研究</a:t>
              </a:r>
              <a:r>
                <a:rPr lang="ja-JP" altLang="en-US" sz="700" dirty="0">
                  <a:latin typeface="+mn-ea"/>
                </a:rPr>
                <a:t>機器</a:t>
              </a:r>
              <a:r>
                <a:rPr lang="ja-JP" altLang="en-US" sz="700" dirty="0" smtClean="0">
                  <a:latin typeface="+mn-ea"/>
                </a:rPr>
                <a:t>の共同利用</a:t>
              </a:r>
              <a:endParaRPr lang="ja-JP" altLang="en-US" sz="700" dirty="0">
                <a:latin typeface="+mn-ea"/>
              </a:endParaRPr>
            </a:p>
          </p:txBody>
        </p:sp>
        <p:sp>
          <p:nvSpPr>
            <p:cNvPr id="161" name="テキスト ボックス 160"/>
            <p:cNvSpPr txBox="1"/>
            <p:nvPr/>
          </p:nvSpPr>
          <p:spPr>
            <a:xfrm>
              <a:off x="3762013" y="1120462"/>
              <a:ext cx="1224000" cy="216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latin typeface="+mn-ea"/>
                </a:rPr>
                <a:t>教員の相互派遣</a:t>
              </a:r>
              <a:endParaRPr lang="ja-JP" altLang="en-US" sz="700" dirty="0">
                <a:latin typeface="+mn-ea"/>
              </a:endParaRPr>
            </a:p>
          </p:txBody>
        </p:sp>
        <p:sp>
          <p:nvSpPr>
            <p:cNvPr id="162" name="テキスト ボックス 161"/>
            <p:cNvSpPr txBox="1"/>
            <p:nvPr/>
          </p:nvSpPr>
          <p:spPr>
            <a:xfrm>
              <a:off x="3762013" y="1399741"/>
              <a:ext cx="1224000" cy="216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latin typeface="+mn-ea"/>
                </a:rPr>
                <a:t>職員の相互交流</a:t>
              </a:r>
              <a:endParaRPr lang="ja-JP" altLang="en-US" sz="700" dirty="0">
                <a:latin typeface="+mn-ea"/>
              </a:endParaRPr>
            </a:p>
          </p:txBody>
        </p:sp>
        <p:sp>
          <p:nvSpPr>
            <p:cNvPr id="163" name="テキスト ボックス 162"/>
            <p:cNvSpPr txBox="1"/>
            <p:nvPr/>
          </p:nvSpPr>
          <p:spPr>
            <a:xfrm>
              <a:off x="3762013" y="1673376"/>
              <a:ext cx="1224000" cy="216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latin typeface="+mn-ea"/>
                </a:rPr>
                <a:t>科目ﾅﾝﾊﾞﾘﾝｸﾞの統一化</a:t>
              </a:r>
              <a:endParaRPr lang="ja-JP" altLang="en-US" sz="700" dirty="0">
                <a:latin typeface="+mn-ea"/>
              </a:endParaRPr>
            </a:p>
          </p:txBody>
        </p:sp>
        <p:sp>
          <p:nvSpPr>
            <p:cNvPr id="164" name="テキスト ボックス 163"/>
            <p:cNvSpPr txBox="1"/>
            <p:nvPr/>
          </p:nvSpPr>
          <p:spPr>
            <a:xfrm>
              <a:off x="4334076" y="2337632"/>
              <a:ext cx="1224000" cy="216000"/>
            </a:xfrm>
            <a:prstGeom prst="rect">
              <a:avLst/>
            </a:prstGeom>
            <a:solidFill>
              <a:schemeClr val="bg1"/>
            </a:solidFill>
            <a:ln w="12700">
              <a:solidFill>
                <a:schemeClr val="tx1"/>
              </a:solidFill>
            </a:ln>
          </p:spPr>
          <p:txBody>
            <a:bodyPr wrap="square" lIns="36000" rtlCol="0">
              <a:spAutoFit/>
            </a:bodyPr>
            <a:lstStyle/>
            <a:p>
              <a:r>
                <a:rPr lang="ja-JP" altLang="en-US" sz="700" dirty="0" smtClean="0">
                  <a:latin typeface="+mn-ea"/>
                </a:rPr>
                <a:t>法人職員採用試験共同実施</a:t>
              </a:r>
              <a:endParaRPr lang="ja-JP" altLang="en-US" sz="700" dirty="0">
                <a:latin typeface="+mn-ea"/>
              </a:endParaRPr>
            </a:p>
          </p:txBody>
        </p:sp>
        <p:sp>
          <p:nvSpPr>
            <p:cNvPr id="165" name="テキスト ボックス 164"/>
            <p:cNvSpPr txBox="1"/>
            <p:nvPr/>
          </p:nvSpPr>
          <p:spPr>
            <a:xfrm>
              <a:off x="4334076" y="2593085"/>
              <a:ext cx="1224000" cy="216000"/>
            </a:xfrm>
            <a:prstGeom prst="rect">
              <a:avLst/>
            </a:prstGeom>
            <a:solidFill>
              <a:schemeClr val="bg1"/>
            </a:solidFill>
            <a:ln w="12700">
              <a:solidFill>
                <a:schemeClr val="tx1"/>
              </a:solidFill>
            </a:ln>
          </p:spPr>
          <p:txBody>
            <a:bodyPr wrap="square" lIns="36000" rtlCol="0">
              <a:spAutoFit/>
            </a:bodyPr>
            <a:lstStyle/>
            <a:p>
              <a:r>
                <a:rPr lang="ja-JP" altLang="en-US" sz="700" dirty="0" smtClean="0">
                  <a:latin typeface="+mn-ea"/>
                </a:rPr>
                <a:t>地区防災教室ﾈｯﾄﾜｰｸ事業</a:t>
              </a:r>
              <a:endParaRPr lang="ja-JP" altLang="en-US" sz="700" dirty="0">
                <a:latin typeface="+mn-ea"/>
              </a:endParaRPr>
            </a:p>
          </p:txBody>
        </p:sp>
        <p:sp>
          <p:nvSpPr>
            <p:cNvPr id="166" name="テキスト ボックス 165"/>
            <p:cNvSpPr txBox="1"/>
            <p:nvPr/>
          </p:nvSpPr>
          <p:spPr>
            <a:xfrm>
              <a:off x="5046883" y="604485"/>
              <a:ext cx="1224000" cy="216000"/>
            </a:xfrm>
            <a:prstGeom prst="rect">
              <a:avLst/>
            </a:prstGeom>
            <a:solidFill>
              <a:schemeClr val="bg1"/>
            </a:solidFill>
            <a:ln w="12700">
              <a:solidFill>
                <a:schemeClr val="tx1"/>
              </a:solidFill>
            </a:ln>
          </p:spPr>
          <p:txBody>
            <a:bodyPr wrap="square" lIns="36000" rIns="0" rtlCol="0">
              <a:spAutoFit/>
            </a:bodyPr>
            <a:lstStyle/>
            <a:p>
              <a:r>
                <a:rPr lang="ja-JP" altLang="en-US" sz="700" dirty="0" smtClean="0">
                  <a:latin typeface="+mn-ea"/>
                </a:rPr>
                <a:t> ＣＯＣ関連科目の共同実施</a:t>
              </a:r>
              <a:endParaRPr lang="ja-JP" altLang="en-US" sz="700" dirty="0">
                <a:latin typeface="+mn-ea"/>
              </a:endParaRPr>
            </a:p>
          </p:txBody>
        </p:sp>
        <p:sp>
          <p:nvSpPr>
            <p:cNvPr id="167" name="テキスト ボックス 166"/>
            <p:cNvSpPr txBox="1"/>
            <p:nvPr/>
          </p:nvSpPr>
          <p:spPr>
            <a:xfrm>
              <a:off x="5047572" y="862850"/>
              <a:ext cx="1224000" cy="216000"/>
            </a:xfrm>
            <a:prstGeom prst="rect">
              <a:avLst/>
            </a:prstGeom>
            <a:solidFill>
              <a:schemeClr val="bg1"/>
            </a:solidFill>
            <a:ln w="12700">
              <a:solidFill>
                <a:schemeClr val="tx1"/>
              </a:solidFill>
            </a:ln>
          </p:spPr>
          <p:txBody>
            <a:bodyPr wrap="square" lIns="36000" rIns="0" rtlCol="0">
              <a:spAutoFit/>
            </a:bodyPr>
            <a:lstStyle/>
            <a:p>
              <a:r>
                <a:rPr lang="ja-JP" altLang="en-US" sz="600" dirty="0" smtClean="0">
                  <a:latin typeface="+mn-ea"/>
                </a:rPr>
                <a:t>健康・スポーツ基幹教育の拡充等</a:t>
              </a:r>
              <a:endParaRPr lang="ja-JP" altLang="en-US" sz="600" dirty="0">
                <a:latin typeface="+mn-ea"/>
              </a:endParaRPr>
            </a:p>
          </p:txBody>
        </p:sp>
        <p:sp>
          <p:nvSpPr>
            <p:cNvPr id="169" name="テキスト ボックス 168"/>
            <p:cNvSpPr txBox="1"/>
            <p:nvPr/>
          </p:nvSpPr>
          <p:spPr>
            <a:xfrm>
              <a:off x="3762013" y="850247"/>
              <a:ext cx="1224000" cy="216000"/>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latin typeface="+mn-ea"/>
                </a:rPr>
                <a:t>情報化の推進</a:t>
              </a:r>
              <a:endParaRPr lang="ja-JP" altLang="en-US" sz="700" dirty="0">
                <a:latin typeface="+mn-ea"/>
              </a:endParaRPr>
            </a:p>
          </p:txBody>
        </p:sp>
      </p:grpSp>
      <p:sp>
        <p:nvSpPr>
          <p:cNvPr id="170" name="スライド番号プレースホルダー 1"/>
          <p:cNvSpPr>
            <a:spLocks noGrp="1"/>
          </p:cNvSpPr>
          <p:nvPr>
            <p:ph type="sldNum" sz="quarter" idx="12"/>
          </p:nvPr>
        </p:nvSpPr>
        <p:spPr>
          <a:xfrm>
            <a:off x="7020000" y="6492875"/>
            <a:ext cx="2133600" cy="365125"/>
          </a:xfrm>
        </p:spPr>
        <p:txBody>
          <a:bodyPr/>
          <a:lstStyle/>
          <a:p>
            <a:fld id="{7853CF83-2CA7-468D-933C-9DDBEAA5E899}" type="slidenum">
              <a:rPr kumimoji="1" lang="ja-JP" altLang="en-US" smtClean="0"/>
              <a:pPr/>
              <a:t>8</a:t>
            </a:fld>
            <a:endParaRPr kumimoji="1" lang="ja-JP" altLang="en-US" dirty="0"/>
          </a:p>
        </p:txBody>
      </p:sp>
      <p:graphicFrame>
        <p:nvGraphicFramePr>
          <p:cNvPr id="68" name="表 67"/>
          <p:cNvGraphicFramePr>
            <a:graphicFrameLocks noGrp="1"/>
          </p:cNvGraphicFramePr>
          <p:nvPr>
            <p:extLst>
              <p:ext uri="{D42A27DB-BD31-4B8C-83A1-F6EECF244321}">
                <p14:modId xmlns:p14="http://schemas.microsoft.com/office/powerpoint/2010/main" val="3123731058"/>
              </p:ext>
            </p:extLst>
          </p:nvPr>
        </p:nvGraphicFramePr>
        <p:xfrm>
          <a:off x="540504" y="4128652"/>
          <a:ext cx="5703946" cy="2144876"/>
        </p:xfrm>
        <a:graphic>
          <a:graphicData uri="http://schemas.openxmlformats.org/drawingml/2006/table">
            <a:tbl>
              <a:tblPr firstRow="1" bandRow="1">
                <a:tableStyleId>{5940675A-B579-460E-94D1-54222C63F5DA}</a:tableStyleId>
              </a:tblPr>
              <a:tblGrid>
                <a:gridCol w="503296"/>
                <a:gridCol w="2600325"/>
                <a:gridCol w="2600325"/>
              </a:tblGrid>
              <a:tr h="300804">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solidFill>
                      <a:schemeClr val="bg1">
                        <a:lumMod val="85000"/>
                      </a:schemeClr>
                    </a:solidFill>
                  </a:tcP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容易に連携</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solidFill>
                      <a:schemeClr val="bg1">
                        <a:lumMod val="85000"/>
                      </a:schemeClr>
                    </a:solidFill>
                  </a:tcP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課題はあったが連携済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solidFill>
                      <a:schemeClr val="bg1">
                        <a:lumMod val="85000"/>
                      </a:schemeClr>
                    </a:solidFill>
                  </a:tcPr>
                </a:tc>
              </a:tr>
              <a:tr h="1844072">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既に連携しているもの</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nchor="ctr">
                    <a:solidFill>
                      <a:schemeClr val="bg1">
                        <a:lumMod val="85000"/>
                      </a:schemeClr>
                    </a:solidFill>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solidFill>
                      <a:schemeClr val="bg1">
                        <a:lumMod val="85000"/>
                      </a:schemeClr>
                    </a:solidFill>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34290" marB="34290">
                    <a:solidFill>
                      <a:schemeClr val="bg1">
                        <a:lumMod val="85000"/>
                      </a:schemeClr>
                    </a:solidFill>
                  </a:tcPr>
                </a:tc>
              </a:tr>
            </a:tbl>
          </a:graphicData>
        </a:graphic>
      </p:graphicFrame>
      <p:grpSp>
        <p:nvGrpSpPr>
          <p:cNvPr id="70" name="グループ化 69"/>
          <p:cNvGrpSpPr/>
          <p:nvPr/>
        </p:nvGrpSpPr>
        <p:grpSpPr>
          <a:xfrm>
            <a:off x="1079259" y="4489467"/>
            <a:ext cx="5120631" cy="1656233"/>
            <a:chOff x="1166076" y="3871876"/>
            <a:chExt cx="5120631" cy="1656233"/>
          </a:xfrm>
          <a:solidFill>
            <a:schemeClr val="bg1">
              <a:lumMod val="95000"/>
            </a:schemeClr>
          </a:solidFill>
        </p:grpSpPr>
        <p:sp>
          <p:nvSpPr>
            <p:cNvPr id="71" name="テキスト ボックス 70"/>
            <p:cNvSpPr txBox="1"/>
            <p:nvPr/>
          </p:nvSpPr>
          <p:spPr>
            <a:xfrm>
              <a:off x="1166076" y="4344317"/>
              <a:ext cx="1224000" cy="200055"/>
            </a:xfrm>
            <a:prstGeom prst="rect">
              <a:avLst/>
            </a:prstGeom>
            <a:grpFill/>
            <a:ln w="12700">
              <a:solidFill>
                <a:schemeClr val="tx1"/>
              </a:solidFill>
            </a:ln>
          </p:spPr>
          <p:txBody>
            <a:bodyPr wrap="square" lIns="36000" rIns="0" rtlCol="0">
              <a:spAutoFit/>
            </a:bodyPr>
            <a:lstStyle/>
            <a:p>
              <a:r>
                <a:rPr lang="ja-JP" altLang="en-US" sz="700" dirty="0" smtClean="0">
                  <a:latin typeface="+mn-ea"/>
                </a:rPr>
                <a:t>国際交流推進事業</a:t>
              </a:r>
              <a:endParaRPr lang="ja-JP" altLang="en-US" sz="700" dirty="0">
                <a:latin typeface="+mn-ea"/>
              </a:endParaRPr>
            </a:p>
          </p:txBody>
        </p:sp>
        <p:sp>
          <p:nvSpPr>
            <p:cNvPr id="72" name="テキスト ボックス 71"/>
            <p:cNvSpPr txBox="1"/>
            <p:nvPr/>
          </p:nvSpPr>
          <p:spPr>
            <a:xfrm>
              <a:off x="1166076" y="3871876"/>
              <a:ext cx="1224000" cy="200055"/>
            </a:xfrm>
            <a:prstGeom prst="rect">
              <a:avLst/>
            </a:prstGeom>
            <a:grpFill/>
            <a:ln w="12700">
              <a:solidFill>
                <a:schemeClr val="tx1"/>
              </a:solidFill>
            </a:ln>
          </p:spPr>
          <p:txBody>
            <a:bodyPr wrap="square" lIns="36000" rIns="0" rtlCol="0">
              <a:spAutoFit/>
            </a:bodyPr>
            <a:lstStyle/>
            <a:p>
              <a:r>
                <a:rPr lang="ja-JP" altLang="en-US" sz="700" dirty="0" smtClean="0">
                  <a:latin typeface="+mn-ea"/>
                </a:rPr>
                <a:t>図書館の相互利用</a:t>
              </a:r>
              <a:endParaRPr lang="ja-JP" altLang="en-US" sz="700" dirty="0">
                <a:latin typeface="+mn-ea"/>
              </a:endParaRPr>
            </a:p>
          </p:txBody>
        </p:sp>
        <p:sp>
          <p:nvSpPr>
            <p:cNvPr id="73" name="テキスト ボックス 72"/>
            <p:cNvSpPr txBox="1"/>
            <p:nvPr/>
          </p:nvSpPr>
          <p:spPr>
            <a:xfrm>
              <a:off x="1166076" y="4584070"/>
              <a:ext cx="1224000" cy="200055"/>
            </a:xfrm>
            <a:prstGeom prst="rect">
              <a:avLst/>
            </a:prstGeom>
            <a:grpFill/>
            <a:ln w="12700">
              <a:solidFill>
                <a:schemeClr val="tx1"/>
              </a:solidFill>
            </a:ln>
          </p:spPr>
          <p:txBody>
            <a:bodyPr wrap="square" lIns="36000" rIns="0" rtlCol="0">
              <a:spAutoFit/>
            </a:bodyPr>
            <a:lstStyle/>
            <a:p>
              <a:r>
                <a:rPr lang="ja-JP" altLang="en-US" sz="700" dirty="0" smtClean="0">
                  <a:latin typeface="+mn-ea"/>
                </a:rPr>
                <a:t>フランス語学研修</a:t>
              </a:r>
              <a:endParaRPr lang="ja-JP" altLang="en-US" sz="700" dirty="0">
                <a:latin typeface="+mn-ea"/>
              </a:endParaRPr>
            </a:p>
          </p:txBody>
        </p:sp>
        <p:sp>
          <p:nvSpPr>
            <p:cNvPr id="74" name="テキスト ボックス 73"/>
            <p:cNvSpPr txBox="1"/>
            <p:nvPr/>
          </p:nvSpPr>
          <p:spPr>
            <a:xfrm>
              <a:off x="1166076" y="4819251"/>
              <a:ext cx="1224000" cy="200055"/>
            </a:xfrm>
            <a:prstGeom prst="rect">
              <a:avLst/>
            </a:prstGeom>
            <a:grpFill/>
            <a:ln w="12700">
              <a:solidFill>
                <a:schemeClr val="tx1"/>
              </a:solidFill>
            </a:ln>
          </p:spPr>
          <p:txBody>
            <a:bodyPr wrap="square" lIns="36000" rIns="0" rtlCol="0">
              <a:spAutoFit/>
            </a:bodyPr>
            <a:lstStyle/>
            <a:p>
              <a:r>
                <a:rPr lang="ja-JP" altLang="en-US" sz="700" dirty="0" smtClean="0">
                  <a:latin typeface="+mn-ea"/>
                </a:rPr>
                <a:t>合同入試説明会</a:t>
              </a:r>
              <a:endParaRPr lang="ja-JP" altLang="en-US" sz="700" dirty="0">
                <a:latin typeface="+mn-ea"/>
              </a:endParaRPr>
            </a:p>
          </p:txBody>
        </p:sp>
        <p:sp>
          <p:nvSpPr>
            <p:cNvPr id="75" name="テキスト ボックス 74"/>
            <p:cNvSpPr txBox="1"/>
            <p:nvPr/>
          </p:nvSpPr>
          <p:spPr>
            <a:xfrm>
              <a:off x="1166076" y="5069240"/>
              <a:ext cx="1224000" cy="200055"/>
            </a:xfrm>
            <a:prstGeom prst="rect">
              <a:avLst/>
            </a:prstGeom>
            <a:grpFill/>
            <a:ln w="12700">
              <a:solidFill>
                <a:schemeClr val="tx1"/>
              </a:solidFill>
            </a:ln>
          </p:spPr>
          <p:txBody>
            <a:bodyPr wrap="square" lIns="36000" rIns="0" rtlCol="0">
              <a:spAutoFit/>
            </a:bodyPr>
            <a:lstStyle/>
            <a:p>
              <a:r>
                <a:rPr lang="ja-JP" altLang="en-US" sz="700" dirty="0" smtClean="0">
                  <a:latin typeface="+mn-ea"/>
                </a:rPr>
                <a:t>合同学内企業説明会</a:t>
              </a:r>
              <a:endParaRPr lang="ja-JP" altLang="en-US" sz="700" dirty="0">
                <a:latin typeface="+mn-ea"/>
              </a:endParaRPr>
            </a:p>
          </p:txBody>
        </p:sp>
        <p:sp>
          <p:nvSpPr>
            <p:cNvPr id="79" name="テキスト ボックス 78"/>
            <p:cNvSpPr txBox="1"/>
            <p:nvPr/>
          </p:nvSpPr>
          <p:spPr>
            <a:xfrm>
              <a:off x="1166076" y="5320513"/>
              <a:ext cx="1224000" cy="200055"/>
            </a:xfrm>
            <a:prstGeom prst="rect">
              <a:avLst/>
            </a:prstGeom>
            <a:grpFill/>
            <a:ln w="12700">
              <a:solidFill>
                <a:schemeClr val="tx1"/>
              </a:solidFill>
            </a:ln>
          </p:spPr>
          <p:txBody>
            <a:bodyPr wrap="square" lIns="36000" rIns="0" rtlCol="0">
              <a:spAutoFit/>
            </a:bodyPr>
            <a:lstStyle/>
            <a:p>
              <a:r>
                <a:rPr lang="ja-JP" altLang="en-US" sz="700" dirty="0" smtClean="0">
                  <a:latin typeface="+mn-ea"/>
                </a:rPr>
                <a:t>合同</a:t>
              </a:r>
              <a:r>
                <a:rPr lang="ja-JP" altLang="en-US" sz="700" dirty="0">
                  <a:latin typeface="+mn-ea"/>
                </a:rPr>
                <a:t>ｲﾝﾀﾗｸﾃｨﾌﾞﾏｯﾁﾝｸﾞ</a:t>
              </a:r>
            </a:p>
          </p:txBody>
        </p:sp>
        <p:sp>
          <p:nvSpPr>
            <p:cNvPr id="82" name="テキスト ボックス 81"/>
            <p:cNvSpPr txBox="1"/>
            <p:nvPr/>
          </p:nvSpPr>
          <p:spPr>
            <a:xfrm>
              <a:off x="1166076" y="4105590"/>
              <a:ext cx="1224000" cy="200055"/>
            </a:xfrm>
            <a:prstGeom prst="rect">
              <a:avLst/>
            </a:prstGeom>
            <a:grpFill/>
            <a:ln w="12700">
              <a:solidFill>
                <a:schemeClr val="tx1"/>
              </a:solidFill>
            </a:ln>
          </p:spPr>
          <p:txBody>
            <a:bodyPr wrap="square" lIns="36000" rIns="0" rtlCol="0">
              <a:spAutoFit/>
            </a:bodyPr>
            <a:lstStyle/>
            <a:p>
              <a:r>
                <a:rPr lang="ja-JP" altLang="en-US" sz="700" dirty="0" smtClean="0">
                  <a:latin typeface="+mn-ea"/>
                </a:rPr>
                <a:t> 白馬ｾﾐﾅｰの相互利用</a:t>
              </a:r>
              <a:endParaRPr lang="ja-JP" altLang="en-US" sz="700" dirty="0">
                <a:latin typeface="+mn-ea"/>
              </a:endParaRPr>
            </a:p>
          </p:txBody>
        </p:sp>
        <p:grpSp>
          <p:nvGrpSpPr>
            <p:cNvPr id="83" name="グループ化 82"/>
            <p:cNvGrpSpPr/>
            <p:nvPr/>
          </p:nvGrpSpPr>
          <p:grpSpPr>
            <a:xfrm>
              <a:off x="2461319" y="3871876"/>
              <a:ext cx="3825388" cy="1656233"/>
              <a:chOff x="2440824" y="3871876"/>
              <a:chExt cx="3825388" cy="1656233"/>
            </a:xfrm>
            <a:grpFill/>
          </p:grpSpPr>
          <p:grpSp>
            <p:nvGrpSpPr>
              <p:cNvPr id="86" name="グループ化 85"/>
              <p:cNvGrpSpPr/>
              <p:nvPr/>
            </p:nvGrpSpPr>
            <p:grpSpPr>
              <a:xfrm>
                <a:off x="2441513" y="3871876"/>
                <a:ext cx="1224000" cy="663331"/>
                <a:chOff x="2441513" y="3871876"/>
                <a:chExt cx="1224000" cy="663331"/>
              </a:xfrm>
              <a:grpFill/>
            </p:grpSpPr>
            <p:sp>
              <p:nvSpPr>
                <p:cNvPr id="102" name="テキスト ボックス 101"/>
                <p:cNvSpPr txBox="1"/>
                <p:nvPr/>
              </p:nvSpPr>
              <p:spPr>
                <a:xfrm>
                  <a:off x="2441513" y="4106112"/>
                  <a:ext cx="1224000" cy="200055"/>
                </a:xfrm>
                <a:prstGeom prst="rect">
                  <a:avLst/>
                </a:prstGeom>
                <a:grpFill/>
                <a:ln w="12700">
                  <a:solidFill>
                    <a:schemeClr val="tx1"/>
                  </a:solidFill>
                </a:ln>
              </p:spPr>
              <p:txBody>
                <a:bodyPr wrap="square" lIns="36000" rIns="0" rtlCol="0">
                  <a:spAutoFit/>
                </a:bodyPr>
                <a:lstStyle/>
                <a:p>
                  <a:r>
                    <a:rPr lang="ja-JP" altLang="en-US" sz="700" dirty="0" smtClean="0">
                      <a:latin typeface="+mn-ea"/>
                    </a:rPr>
                    <a:t> </a:t>
                  </a:r>
                  <a:r>
                    <a:rPr lang="en-US" altLang="ja-JP" sz="700" dirty="0" smtClean="0">
                      <a:latin typeface="+mn-ea"/>
                    </a:rPr>
                    <a:t>PPC</a:t>
                  </a:r>
                  <a:r>
                    <a:rPr lang="ja-JP" altLang="en-US" sz="700" dirty="0" smtClean="0">
                      <a:latin typeface="+mn-ea"/>
                    </a:rPr>
                    <a:t>用紙共同購入</a:t>
                  </a:r>
                  <a:endParaRPr lang="ja-JP" altLang="en-US" sz="700" dirty="0">
                    <a:latin typeface="+mn-ea"/>
                  </a:endParaRPr>
                </a:p>
              </p:txBody>
            </p:sp>
            <p:sp>
              <p:nvSpPr>
                <p:cNvPr id="103" name="テキスト ボックス 102"/>
                <p:cNvSpPr txBox="1"/>
                <p:nvPr/>
              </p:nvSpPr>
              <p:spPr>
                <a:xfrm>
                  <a:off x="2441513" y="4335152"/>
                  <a:ext cx="1224000" cy="200055"/>
                </a:xfrm>
                <a:prstGeom prst="rect">
                  <a:avLst/>
                </a:prstGeom>
                <a:grpFill/>
                <a:ln w="12700">
                  <a:solidFill>
                    <a:schemeClr val="tx1"/>
                  </a:solidFill>
                </a:ln>
              </p:spPr>
              <p:txBody>
                <a:bodyPr wrap="square" lIns="36000" rIns="0" rtlCol="0">
                  <a:spAutoFit/>
                </a:bodyPr>
                <a:lstStyle/>
                <a:p>
                  <a:r>
                    <a:rPr lang="ja-JP" altLang="en-US" sz="700" dirty="0" smtClean="0">
                      <a:latin typeface="+mn-ea"/>
                    </a:rPr>
                    <a:t>職員合同研修</a:t>
                  </a:r>
                  <a:endParaRPr lang="ja-JP" altLang="en-US" sz="700" dirty="0">
                    <a:latin typeface="+mn-ea"/>
                  </a:endParaRPr>
                </a:p>
              </p:txBody>
            </p:sp>
            <p:sp>
              <p:nvSpPr>
                <p:cNvPr id="104" name="テキスト ボックス 103"/>
                <p:cNvSpPr txBox="1"/>
                <p:nvPr/>
              </p:nvSpPr>
              <p:spPr>
                <a:xfrm>
                  <a:off x="2441513" y="3871876"/>
                  <a:ext cx="1224000" cy="200055"/>
                </a:xfrm>
                <a:prstGeom prst="rect">
                  <a:avLst/>
                </a:prstGeom>
                <a:grpFill/>
                <a:ln w="12700">
                  <a:solidFill>
                    <a:schemeClr val="tx1"/>
                  </a:solidFill>
                </a:ln>
              </p:spPr>
              <p:txBody>
                <a:bodyPr wrap="square" lIns="36000" rIns="0" rtlCol="0">
                  <a:spAutoFit/>
                </a:bodyPr>
                <a:lstStyle/>
                <a:p>
                  <a:r>
                    <a:rPr lang="ja-JP" altLang="en-US" sz="700" dirty="0" smtClean="0">
                      <a:latin typeface="+mn-ea"/>
                    </a:rPr>
                    <a:t>契約関係規程の一部統一</a:t>
                  </a:r>
                  <a:endParaRPr lang="ja-JP" altLang="en-US" sz="700" dirty="0">
                    <a:latin typeface="+mn-ea"/>
                  </a:endParaRPr>
                </a:p>
              </p:txBody>
            </p:sp>
          </p:grpSp>
          <p:grpSp>
            <p:nvGrpSpPr>
              <p:cNvPr id="88" name="グループ化 87"/>
              <p:cNvGrpSpPr/>
              <p:nvPr/>
            </p:nvGrpSpPr>
            <p:grpSpPr>
              <a:xfrm>
                <a:off x="5042212" y="3871876"/>
                <a:ext cx="1224000" cy="907119"/>
                <a:chOff x="5042212" y="3871876"/>
                <a:chExt cx="1224000" cy="907119"/>
              </a:xfrm>
              <a:grpFill/>
            </p:grpSpPr>
            <p:sp>
              <p:nvSpPr>
                <p:cNvPr id="98" name="テキスト ボックス 97"/>
                <p:cNvSpPr txBox="1"/>
                <p:nvPr/>
              </p:nvSpPr>
              <p:spPr>
                <a:xfrm>
                  <a:off x="5042212" y="3871876"/>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大阪湾環境再生研究</a:t>
                  </a:r>
                  <a:endParaRPr lang="ja-JP" altLang="en-US" sz="700" dirty="0">
                    <a:latin typeface="+mn-ea"/>
                  </a:endParaRPr>
                </a:p>
              </p:txBody>
            </p:sp>
            <p:sp>
              <p:nvSpPr>
                <p:cNvPr id="99" name="テキスト ボックス 98"/>
                <p:cNvSpPr txBox="1"/>
                <p:nvPr/>
              </p:nvSpPr>
              <p:spPr>
                <a:xfrm>
                  <a:off x="5042212" y="4578940"/>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 </a:t>
                  </a:r>
                  <a:r>
                    <a:rPr lang="en-US" altLang="ja-JP" sz="700" dirty="0" smtClean="0">
                      <a:latin typeface="+mn-ea"/>
                    </a:rPr>
                    <a:t>7</a:t>
                  </a:r>
                  <a:r>
                    <a:rPr lang="ja-JP" altLang="en-US" sz="700" dirty="0" smtClean="0">
                      <a:latin typeface="+mn-ea"/>
                    </a:rPr>
                    <a:t>大学先端的がん教育ﾌﾟﾗﾝ</a:t>
                  </a:r>
                  <a:endParaRPr lang="ja-JP" altLang="en-US" sz="700" dirty="0">
                    <a:latin typeface="+mn-ea"/>
                  </a:endParaRPr>
                </a:p>
              </p:txBody>
            </p:sp>
            <p:sp>
              <p:nvSpPr>
                <p:cNvPr id="100" name="テキスト ボックス 99"/>
                <p:cNvSpPr txBox="1"/>
                <p:nvPr/>
              </p:nvSpPr>
              <p:spPr>
                <a:xfrm>
                  <a:off x="5042212" y="4115664"/>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 大学ＣＯＣ事業</a:t>
                  </a:r>
                  <a:endParaRPr lang="ja-JP" altLang="en-US" sz="700" dirty="0">
                    <a:latin typeface="+mn-ea"/>
                  </a:endParaRPr>
                </a:p>
              </p:txBody>
            </p:sp>
            <p:sp>
              <p:nvSpPr>
                <p:cNvPr id="101" name="テキスト ボックス 100"/>
                <p:cNvSpPr txBox="1"/>
                <p:nvPr/>
              </p:nvSpPr>
              <p:spPr>
                <a:xfrm>
                  <a:off x="5042212" y="4349900"/>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 博士課程教育ﾘｰﾃﾞｨﾝｸﾞ</a:t>
                  </a:r>
                  <a:endParaRPr lang="ja-JP" altLang="en-US" sz="700" dirty="0">
                    <a:latin typeface="+mn-ea"/>
                  </a:endParaRPr>
                </a:p>
              </p:txBody>
            </p:sp>
          </p:grpSp>
          <p:grpSp>
            <p:nvGrpSpPr>
              <p:cNvPr id="89" name="グループ化 88"/>
              <p:cNvGrpSpPr/>
              <p:nvPr/>
            </p:nvGrpSpPr>
            <p:grpSpPr>
              <a:xfrm>
                <a:off x="5042212" y="4821558"/>
                <a:ext cx="1224000" cy="433769"/>
                <a:chOff x="5042212" y="4821558"/>
                <a:chExt cx="1224000" cy="433769"/>
              </a:xfrm>
              <a:grpFill/>
            </p:grpSpPr>
            <p:sp>
              <p:nvSpPr>
                <p:cNvPr id="96" name="テキスト ボックス 95"/>
                <p:cNvSpPr txBox="1"/>
                <p:nvPr/>
              </p:nvSpPr>
              <p:spPr>
                <a:xfrm>
                  <a:off x="5042212" y="5055272"/>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 共同研究実施、科研費獲得</a:t>
                  </a:r>
                  <a:endParaRPr lang="ja-JP" altLang="en-US" sz="700" dirty="0">
                    <a:latin typeface="+mn-ea"/>
                  </a:endParaRPr>
                </a:p>
              </p:txBody>
            </p:sp>
            <p:sp>
              <p:nvSpPr>
                <p:cNvPr id="97" name="テキスト ボックス 96"/>
                <p:cNvSpPr txBox="1"/>
                <p:nvPr/>
              </p:nvSpPr>
              <p:spPr>
                <a:xfrm>
                  <a:off x="5042212" y="4821558"/>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公立３大学ﾄﾞｸﾀｰ育成ﾌﾟﾛｸﾞﾗﾑ</a:t>
                  </a:r>
                  <a:endParaRPr lang="ja-JP" altLang="en-US" sz="700" dirty="0">
                    <a:latin typeface="+mn-ea"/>
                  </a:endParaRPr>
                </a:p>
              </p:txBody>
            </p:sp>
          </p:grpSp>
          <p:grpSp>
            <p:nvGrpSpPr>
              <p:cNvPr id="90" name="グループ化 89"/>
              <p:cNvGrpSpPr/>
              <p:nvPr/>
            </p:nvGrpSpPr>
            <p:grpSpPr>
              <a:xfrm>
                <a:off x="2440824" y="4573020"/>
                <a:ext cx="1224000" cy="955089"/>
                <a:chOff x="2440824" y="4573020"/>
                <a:chExt cx="1224000" cy="955089"/>
              </a:xfrm>
              <a:grpFill/>
            </p:grpSpPr>
            <p:sp>
              <p:nvSpPr>
                <p:cNvPr id="92" name="テキスト ボックス 91"/>
                <p:cNvSpPr txBox="1"/>
                <p:nvPr/>
              </p:nvSpPr>
              <p:spPr>
                <a:xfrm>
                  <a:off x="2440824" y="4829090"/>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三大学連携講座（関大含む）</a:t>
                  </a:r>
                  <a:endParaRPr lang="ja-JP" altLang="en-US" sz="700" dirty="0">
                    <a:latin typeface="+mn-ea"/>
                  </a:endParaRPr>
                </a:p>
              </p:txBody>
            </p:sp>
            <p:sp>
              <p:nvSpPr>
                <p:cNvPr id="93" name="テキスト ボックス 92"/>
                <p:cNvSpPr txBox="1"/>
                <p:nvPr/>
              </p:nvSpPr>
              <p:spPr>
                <a:xfrm>
                  <a:off x="2440824" y="5328054"/>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高校化学ｸﾞﾗﾝﾄﾞｺﾝﾃｽﾄ</a:t>
                  </a:r>
                  <a:endParaRPr lang="ja-JP" altLang="en-US" sz="700" dirty="0">
                    <a:latin typeface="+mn-ea"/>
                  </a:endParaRPr>
                </a:p>
              </p:txBody>
            </p:sp>
            <p:sp>
              <p:nvSpPr>
                <p:cNvPr id="94" name="テキスト ボックス 93"/>
                <p:cNvSpPr txBox="1"/>
                <p:nvPr/>
              </p:nvSpPr>
              <p:spPr>
                <a:xfrm>
                  <a:off x="2440824" y="4573020"/>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女性研究者ﾈｯﾄﾜｰｸ利用</a:t>
                  </a:r>
                  <a:endParaRPr lang="ja-JP" altLang="en-US" sz="700" dirty="0">
                    <a:latin typeface="+mn-ea"/>
                  </a:endParaRPr>
                </a:p>
              </p:txBody>
            </p:sp>
            <p:sp>
              <p:nvSpPr>
                <p:cNvPr id="95" name="テキスト ボックス 94"/>
                <p:cNvSpPr txBox="1"/>
                <p:nvPr/>
              </p:nvSpPr>
              <p:spPr>
                <a:xfrm>
                  <a:off x="2440824" y="5076770"/>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産学官連携共同ｵﾌｨｽ</a:t>
                  </a:r>
                  <a:endParaRPr lang="ja-JP" altLang="en-US" sz="700" dirty="0">
                    <a:latin typeface="+mn-ea"/>
                  </a:endParaRPr>
                </a:p>
              </p:txBody>
            </p:sp>
          </p:grpSp>
        </p:grpSp>
      </p:grpSp>
      <p:grpSp>
        <p:nvGrpSpPr>
          <p:cNvPr id="105" name="グループ化 104"/>
          <p:cNvGrpSpPr/>
          <p:nvPr/>
        </p:nvGrpSpPr>
        <p:grpSpPr>
          <a:xfrm>
            <a:off x="3726979" y="4489467"/>
            <a:ext cx="1224000" cy="1397419"/>
            <a:chOff x="3758076" y="3871876"/>
            <a:chExt cx="1224000" cy="1397419"/>
          </a:xfrm>
          <a:solidFill>
            <a:schemeClr val="bg1">
              <a:lumMod val="95000"/>
            </a:schemeClr>
          </a:solidFill>
        </p:grpSpPr>
        <p:sp>
          <p:nvSpPr>
            <p:cNvPr id="106" name="テキスト ボックス 105"/>
            <p:cNvSpPr txBox="1"/>
            <p:nvPr/>
          </p:nvSpPr>
          <p:spPr>
            <a:xfrm>
              <a:off x="3758076" y="4344317"/>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 顧問税理士の共同化</a:t>
              </a:r>
              <a:endParaRPr lang="ja-JP" altLang="en-US" sz="700" dirty="0">
                <a:latin typeface="+mn-ea"/>
              </a:endParaRPr>
            </a:p>
          </p:txBody>
        </p:sp>
        <p:sp>
          <p:nvSpPr>
            <p:cNvPr id="107" name="テキスト ボックス 106"/>
            <p:cNvSpPr txBox="1"/>
            <p:nvPr/>
          </p:nvSpPr>
          <p:spPr>
            <a:xfrm>
              <a:off x="3758076" y="4105590"/>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会計監査人の共同選定</a:t>
              </a:r>
              <a:endParaRPr lang="ja-JP" altLang="en-US" sz="700" dirty="0">
                <a:latin typeface="+mn-ea"/>
              </a:endParaRPr>
            </a:p>
          </p:txBody>
        </p:sp>
        <p:sp>
          <p:nvSpPr>
            <p:cNvPr id="108" name="テキスト ボックス 107"/>
            <p:cNvSpPr txBox="1"/>
            <p:nvPr/>
          </p:nvSpPr>
          <p:spPr>
            <a:xfrm>
              <a:off x="3758076" y="4584070"/>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一部役員の共同選出</a:t>
              </a:r>
              <a:endParaRPr lang="ja-JP" altLang="en-US" sz="700" dirty="0">
                <a:latin typeface="+mn-ea"/>
              </a:endParaRPr>
            </a:p>
          </p:txBody>
        </p:sp>
        <p:sp>
          <p:nvSpPr>
            <p:cNvPr id="109" name="テキスト ボックス 108"/>
            <p:cNvSpPr txBox="1"/>
            <p:nvPr/>
          </p:nvSpPr>
          <p:spPr>
            <a:xfrm>
              <a:off x="3758076" y="4814872"/>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経営審議機関委員共同選出</a:t>
              </a:r>
              <a:endParaRPr lang="ja-JP" altLang="en-US" sz="700" dirty="0">
                <a:latin typeface="+mn-ea"/>
              </a:endParaRPr>
            </a:p>
          </p:txBody>
        </p:sp>
        <p:sp>
          <p:nvSpPr>
            <p:cNvPr id="110" name="テキスト ボックス 109"/>
            <p:cNvSpPr txBox="1"/>
            <p:nvPr/>
          </p:nvSpPr>
          <p:spPr>
            <a:xfrm>
              <a:off x="3758076" y="3871876"/>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情報化の推進</a:t>
              </a:r>
              <a:endParaRPr lang="ja-JP" altLang="en-US" sz="700" dirty="0">
                <a:latin typeface="+mn-ea"/>
              </a:endParaRPr>
            </a:p>
          </p:txBody>
        </p:sp>
        <p:sp>
          <p:nvSpPr>
            <p:cNvPr id="111" name="テキスト ボックス 110"/>
            <p:cNvSpPr txBox="1"/>
            <p:nvPr/>
          </p:nvSpPr>
          <p:spPr>
            <a:xfrm>
              <a:off x="3758076" y="5069240"/>
              <a:ext cx="1224000" cy="200055"/>
            </a:xfrm>
            <a:prstGeom prst="rect">
              <a:avLst/>
            </a:prstGeom>
            <a:grpFill/>
            <a:ln w="12700">
              <a:solidFill>
                <a:schemeClr val="tx1"/>
              </a:solidFill>
            </a:ln>
          </p:spPr>
          <p:txBody>
            <a:bodyPr wrap="square" lIns="36000" rIns="0" rtlCol="0" anchor="ctr" anchorCtr="0">
              <a:spAutoFit/>
            </a:bodyPr>
            <a:lstStyle/>
            <a:p>
              <a:r>
                <a:rPr lang="ja-JP" altLang="en-US" sz="700" dirty="0" smtClean="0">
                  <a:latin typeface="+mn-ea"/>
                </a:rPr>
                <a:t>単位互換（ｺﾝｿｰｼｱﾑ含む）</a:t>
              </a:r>
              <a:endParaRPr lang="ja-JP" altLang="en-US" sz="700" dirty="0">
                <a:latin typeface="+mn-ea"/>
              </a:endParaRPr>
            </a:p>
          </p:txBody>
        </p:sp>
      </p:grpSp>
      <p:grpSp>
        <p:nvGrpSpPr>
          <p:cNvPr id="112" name="グループ化 111"/>
          <p:cNvGrpSpPr/>
          <p:nvPr/>
        </p:nvGrpSpPr>
        <p:grpSpPr>
          <a:xfrm>
            <a:off x="6435694" y="1193134"/>
            <a:ext cx="2520144" cy="702535"/>
            <a:chOff x="6471766" y="3219423"/>
            <a:chExt cx="2520144" cy="702535"/>
          </a:xfrm>
        </p:grpSpPr>
        <p:sp>
          <p:nvSpPr>
            <p:cNvPr id="132" name="テキスト ボックス 131"/>
            <p:cNvSpPr txBox="1"/>
            <p:nvPr/>
          </p:nvSpPr>
          <p:spPr>
            <a:xfrm>
              <a:off x="6471766" y="3225518"/>
              <a:ext cx="1224000" cy="200055"/>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t>・運営方針の統一</a:t>
              </a:r>
              <a:endParaRPr lang="en-US" altLang="ja-JP" sz="700" dirty="0" smtClean="0"/>
            </a:p>
          </p:txBody>
        </p:sp>
        <p:sp>
          <p:nvSpPr>
            <p:cNvPr id="168" name="テキスト ボックス 167"/>
            <p:cNvSpPr txBox="1"/>
            <p:nvPr/>
          </p:nvSpPr>
          <p:spPr>
            <a:xfrm>
              <a:off x="6471766" y="3473129"/>
              <a:ext cx="1224000" cy="200055"/>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t>・執行体制の統合</a:t>
              </a:r>
              <a:endParaRPr lang="en-US" altLang="ja-JP" sz="700" dirty="0" smtClean="0"/>
            </a:p>
          </p:txBody>
        </p:sp>
        <p:sp>
          <p:nvSpPr>
            <p:cNvPr id="171" name="テキスト ボックス 170"/>
            <p:cNvSpPr txBox="1"/>
            <p:nvPr/>
          </p:nvSpPr>
          <p:spPr>
            <a:xfrm>
              <a:off x="6471766" y="3718447"/>
              <a:ext cx="1224000" cy="200055"/>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t>・運営体制の統合</a:t>
              </a:r>
              <a:endParaRPr lang="en-US" altLang="ja-JP" sz="700" dirty="0" smtClean="0"/>
            </a:p>
          </p:txBody>
        </p:sp>
        <p:sp>
          <p:nvSpPr>
            <p:cNvPr id="172" name="テキスト ボックス 171"/>
            <p:cNvSpPr txBox="1"/>
            <p:nvPr/>
          </p:nvSpPr>
          <p:spPr>
            <a:xfrm>
              <a:off x="7767910" y="3219423"/>
              <a:ext cx="1224000" cy="200055"/>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t>・人事給与制度の統一</a:t>
              </a:r>
              <a:endParaRPr lang="en-US" altLang="ja-JP" sz="700" dirty="0" smtClean="0"/>
            </a:p>
          </p:txBody>
        </p:sp>
        <p:sp>
          <p:nvSpPr>
            <p:cNvPr id="173" name="テキスト ボックス 172"/>
            <p:cNvSpPr txBox="1"/>
            <p:nvPr/>
          </p:nvSpPr>
          <p:spPr>
            <a:xfrm>
              <a:off x="7767910" y="3484194"/>
              <a:ext cx="1224000" cy="200055"/>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t>・財務事項にかかる統合</a:t>
              </a:r>
              <a:endParaRPr lang="en-US" altLang="ja-JP" sz="700" dirty="0" smtClean="0"/>
            </a:p>
          </p:txBody>
        </p:sp>
        <p:sp>
          <p:nvSpPr>
            <p:cNvPr id="174" name="テキスト ボックス 173"/>
            <p:cNvSpPr txBox="1"/>
            <p:nvPr/>
          </p:nvSpPr>
          <p:spPr>
            <a:xfrm>
              <a:off x="7767910" y="3721903"/>
              <a:ext cx="1224000" cy="200055"/>
            </a:xfrm>
            <a:prstGeom prst="rect">
              <a:avLst/>
            </a:prstGeom>
            <a:solidFill>
              <a:schemeClr val="bg1"/>
            </a:solidFill>
            <a:ln w="12700">
              <a:solidFill>
                <a:schemeClr val="tx1"/>
              </a:solidFill>
            </a:ln>
          </p:spPr>
          <p:txBody>
            <a:bodyPr wrap="square" lIns="36000" rIns="0" rtlCol="0" anchor="ctr" anchorCtr="0">
              <a:spAutoFit/>
            </a:bodyPr>
            <a:lstStyle/>
            <a:p>
              <a:r>
                <a:rPr lang="ja-JP" altLang="en-US" sz="700" dirty="0" smtClean="0"/>
                <a:t>・</a:t>
              </a:r>
              <a:r>
                <a:rPr lang="ja-JP" altLang="en-US" sz="700" smtClean="0"/>
                <a:t>財産の統合</a:t>
              </a:r>
              <a:endParaRPr lang="en-US" altLang="ja-JP" sz="700" dirty="0" smtClean="0"/>
            </a:p>
          </p:txBody>
        </p:sp>
      </p:grpSp>
      <p:sp>
        <p:nvSpPr>
          <p:cNvPr id="175" name="テキスト ボックス 174"/>
          <p:cNvSpPr txBox="1"/>
          <p:nvPr/>
        </p:nvSpPr>
        <p:spPr>
          <a:xfrm>
            <a:off x="2343582" y="219480"/>
            <a:ext cx="4708340"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現在進行中の府大・市大の連携・共同事業</a:t>
            </a:r>
          </a:p>
        </p:txBody>
      </p:sp>
      <p:graphicFrame>
        <p:nvGraphicFramePr>
          <p:cNvPr id="84" name="表 83"/>
          <p:cNvGraphicFramePr>
            <a:graphicFrameLocks noGrp="1"/>
          </p:cNvGraphicFramePr>
          <p:nvPr>
            <p:extLst>
              <p:ext uri="{D42A27DB-BD31-4B8C-83A1-F6EECF244321}">
                <p14:modId xmlns:p14="http://schemas.microsoft.com/office/powerpoint/2010/main" val="4057487720"/>
              </p:ext>
            </p:extLst>
          </p:nvPr>
        </p:nvGraphicFramePr>
        <p:xfrm>
          <a:off x="6361850" y="4132107"/>
          <a:ext cx="2730946" cy="2177213"/>
        </p:xfrm>
        <a:graphic>
          <a:graphicData uri="http://schemas.openxmlformats.org/drawingml/2006/table">
            <a:tbl>
              <a:tblPr firstRow="1" bandRow="1">
                <a:tableStyleId>{5940675A-B579-460E-94D1-54222C63F5DA}</a:tableStyleId>
              </a:tblPr>
              <a:tblGrid>
                <a:gridCol w="2730946"/>
              </a:tblGrid>
              <a:tr h="288032">
                <a:tc>
                  <a:txBody>
                    <a:bodyPr/>
                    <a:lstStyle/>
                    <a:p>
                      <a:pPr algn="ctr">
                        <a:lnSpc>
                          <a:spcPct val="100000"/>
                        </a:lnSpc>
                      </a:pP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1889181">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5" name="テキスト ボックス 4"/>
          <p:cNvSpPr txBox="1"/>
          <p:nvPr/>
        </p:nvSpPr>
        <p:spPr>
          <a:xfrm>
            <a:off x="7435915" y="3151132"/>
            <a:ext cx="478016" cy="292388"/>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rPr>
              <a:t>N.A</a:t>
            </a:r>
            <a:endParaRPr kumimoji="1" lang="ja-JP" altLang="en-US" sz="1300" dirty="0" smtClean="0">
              <a:latin typeface="Meiryo UI" panose="020B0604030504040204" pitchFamily="50" charset="-128"/>
              <a:ea typeface="Meiryo UI" panose="020B0604030504040204" pitchFamily="50" charset="-128"/>
            </a:endParaRPr>
          </a:p>
        </p:txBody>
      </p:sp>
      <p:cxnSp>
        <p:nvCxnSpPr>
          <p:cNvPr id="87" name="直線コネクタ 86"/>
          <p:cNvCxnSpPr/>
          <p:nvPr/>
        </p:nvCxnSpPr>
        <p:spPr>
          <a:xfrm>
            <a:off x="2339752" y="620688"/>
            <a:ext cx="47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7452320" y="5152836"/>
            <a:ext cx="478016" cy="292388"/>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rPr>
              <a:t>N.A</a:t>
            </a:r>
            <a:endParaRPr kumimoji="1" lang="ja-JP" altLang="en-US" sz="13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93745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811159" y="898937"/>
            <a:ext cx="1856598" cy="307777"/>
          </a:xfrm>
          <a:prstGeom prst="rect">
            <a:avLst/>
          </a:prstGeom>
          <a:noFill/>
          <a:ln>
            <a:noFill/>
          </a:ln>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府市における重要課題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616360" y="791215"/>
            <a:ext cx="2145139" cy="523220"/>
          </a:xfrm>
          <a:prstGeom prst="rect">
            <a:avLst/>
          </a:prstGeom>
          <a:noFill/>
          <a:ln>
            <a:noFill/>
          </a:ln>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シンクタンクに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よる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課題</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解決の可能性（案）</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869032" y="791215"/>
            <a:ext cx="1343638" cy="523220"/>
          </a:xfrm>
          <a:prstGeom prst="rect">
            <a:avLst/>
          </a:prstGeom>
          <a:noFill/>
          <a:ln>
            <a:noFill/>
          </a:ln>
        </p:spPr>
        <p:txBody>
          <a:bodyPr wrap="non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行政単体で</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取り組み</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の限界</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80</a:t>
            </a:fld>
            <a:endParaRPr kumimoji="1" lang="ja-JP" altLang="en-US"/>
          </a:p>
        </p:txBody>
      </p:sp>
      <p:sp>
        <p:nvSpPr>
          <p:cNvPr id="33" name="テキスト ボックス 32"/>
          <p:cNvSpPr txBox="1"/>
          <p:nvPr/>
        </p:nvSpPr>
        <p:spPr>
          <a:xfrm>
            <a:off x="3119981" y="220578"/>
            <a:ext cx="2680542"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シンクタンク機能テーマ例</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67432" y="1440518"/>
            <a:ext cx="2494608"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地域医療構想の実現に向けて各医療圏懇話会での病院機能調整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333874" y="1439244"/>
            <a:ext cx="2528799"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中立的でファクトに基づく論理的な調整推進機能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256171" y="1440518"/>
            <a:ext cx="2608144"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各論においては当事者間で調整が難航</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3256171" y="1876034"/>
            <a:ext cx="2608144"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機能変更による医療会議資源の変化や経営インパクトなどが定量的にデータ分析が必要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6333874" y="1876034"/>
            <a:ext cx="2528797"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重要データ項目含めた事前の統計調査設計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467432" y="2674356"/>
            <a:ext cx="2494608"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医療介護資源の圧倒的不足に対応した在宅医療体制構築のグランドデザイン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3256171" y="2674356"/>
            <a:ext cx="2608144" cy="807913"/>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在宅医療については、医療従事者の多職種連携から住まいのあり方まで行政組織横断的な対応が必要</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（健康医療部、福祉部、まちづくり部）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6333874" y="2674356"/>
            <a:ext cx="2528801"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モデル地区での行政・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UR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などの民間企業を交えたフィールド実証実験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467432" y="3629288"/>
            <a:ext cx="24946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保健医療計画など中期計画に基づいた個別事業の企画立案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3277112" y="3629288"/>
            <a:ext cx="2608144"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厳しい財政状況下で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企画立案能力が低減している可能性</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p:cNvSpPr txBox="1"/>
          <p:nvPr/>
        </p:nvSpPr>
        <p:spPr>
          <a:xfrm>
            <a:off x="6333876" y="3629288"/>
            <a:ext cx="25037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他の自治体などでの豊富な事例研究に基づく企画立案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467432" y="5011508"/>
            <a:ext cx="24946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個別事業の進捗・達成状況のレビュー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3277112" y="5011508"/>
            <a:ext cx="2608144"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複合的な要因分析や統計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解析による評価が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不足しているため改善の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が回りにくい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467432" y="5963348"/>
            <a:ext cx="24946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高額医療の抑制に関するガイドライン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3180106" y="5963348"/>
            <a:ext cx="2608144" cy="653425"/>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高額新薬の適用や、終末期医療のあり方などは地方行政単体での判断を超える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p:cNvSpPr txBox="1"/>
          <p:nvPr/>
        </p:nvSpPr>
        <p:spPr>
          <a:xfrm>
            <a:off x="6333876" y="5963348"/>
            <a:ext cx="25037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北欧諸外国の事例などの研究や厚労省との連携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6333876" y="5011508"/>
            <a:ext cx="2503708" cy="466732"/>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第３者の立場で継続的で客観的な評価可能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573413" y="1332262"/>
            <a:ext cx="2388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111748" y="1785216"/>
            <a:ext cx="461665" cy="323165"/>
          </a:xfrm>
          <a:prstGeom prst="rect">
            <a:avLst/>
          </a:prstGeom>
          <a:noFill/>
        </p:spPr>
        <p:txBody>
          <a:bodyPr vert="eaVert" wrap="none" rtlCol="0">
            <a:spAutoFit/>
          </a:bodyPr>
          <a:lstStyle/>
          <a:p>
            <a:r>
              <a:rPr kumimoji="1" lang="ja-JP" altLang="en-US" dirty="0" smtClean="0">
                <a:latin typeface="Meiryo UI" panose="020B0604030504040204" pitchFamily="50" charset="-128"/>
                <a:ea typeface="Meiryo UI" panose="020B0604030504040204" pitchFamily="50" charset="-128"/>
              </a:rPr>
              <a:t>①</a:t>
            </a:r>
            <a:endParaRPr kumimoji="1" lang="ja-JP" altLang="en-US" dirty="0">
              <a:latin typeface="Meiryo UI" panose="020B0604030504040204" pitchFamily="50" charset="-128"/>
              <a:ea typeface="Meiryo UI" panose="020B0604030504040204" pitchFamily="50" charset="-128"/>
            </a:endParaRPr>
          </a:p>
        </p:txBody>
      </p:sp>
      <p:cxnSp>
        <p:nvCxnSpPr>
          <p:cNvPr id="108" name="直線コネクタ 107"/>
          <p:cNvCxnSpPr/>
          <p:nvPr/>
        </p:nvCxnSpPr>
        <p:spPr>
          <a:xfrm>
            <a:off x="340640" y="2563236"/>
            <a:ext cx="85220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340640" y="3557280"/>
            <a:ext cx="85220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340640" y="4925432"/>
            <a:ext cx="85220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340640" y="5863204"/>
            <a:ext cx="852203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111748" y="2909208"/>
            <a:ext cx="461665" cy="323165"/>
          </a:xfrm>
          <a:prstGeom prst="rect">
            <a:avLst/>
          </a:prstGeom>
          <a:noFill/>
        </p:spPr>
        <p:txBody>
          <a:bodyPr vert="eaVert" wrap="none" rtlCol="0">
            <a:spAutoFit/>
          </a:bodyPr>
          <a:lstStyle/>
          <a:p>
            <a:r>
              <a:rPr kumimoji="1" lang="ja-JP" altLang="en-US" dirty="0" smtClean="0">
                <a:latin typeface="Meiryo UI" panose="020B0604030504040204" pitchFamily="50" charset="-128"/>
                <a:ea typeface="Meiryo UI" panose="020B0604030504040204" pitchFamily="50" charset="-128"/>
              </a:rPr>
              <a:t>②</a:t>
            </a:r>
            <a:endParaRPr kumimoji="1" lang="ja-JP" altLang="en-US" dirty="0">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111748" y="4135439"/>
            <a:ext cx="461665" cy="323165"/>
          </a:xfrm>
          <a:prstGeom prst="rect">
            <a:avLst/>
          </a:prstGeom>
          <a:noFill/>
        </p:spPr>
        <p:txBody>
          <a:bodyPr vert="eaVert" wrap="none" rtlCol="0">
            <a:spAutoFit/>
          </a:bodyPr>
          <a:lstStyle/>
          <a:p>
            <a:r>
              <a:rPr kumimoji="1" lang="ja-JP" altLang="en-US" dirty="0" smtClean="0">
                <a:latin typeface="Meiryo UI" panose="020B0604030504040204" pitchFamily="50" charset="-128"/>
                <a:ea typeface="Meiryo UI" panose="020B0604030504040204" pitchFamily="50" charset="-128"/>
              </a:rPr>
              <a:t>③</a:t>
            </a:r>
            <a:endParaRPr kumimoji="1" lang="ja-JP" altLang="en-US" dirty="0">
              <a:latin typeface="Meiryo UI" panose="020B0604030504040204" pitchFamily="50" charset="-128"/>
              <a:ea typeface="Meiryo UI" panose="020B0604030504040204" pitchFamily="50" charset="-128"/>
            </a:endParaRPr>
          </a:p>
        </p:txBody>
      </p:sp>
      <p:sp>
        <p:nvSpPr>
          <p:cNvPr id="115" name="テキスト ボックス 114"/>
          <p:cNvSpPr txBox="1"/>
          <p:nvPr/>
        </p:nvSpPr>
        <p:spPr>
          <a:xfrm>
            <a:off x="111748" y="5259431"/>
            <a:ext cx="461665" cy="323165"/>
          </a:xfrm>
          <a:prstGeom prst="rect">
            <a:avLst/>
          </a:prstGeom>
          <a:noFill/>
        </p:spPr>
        <p:txBody>
          <a:bodyPr vert="eaVert" wrap="none" rtlCol="0">
            <a:spAutoFit/>
          </a:bodyPr>
          <a:lstStyle/>
          <a:p>
            <a:r>
              <a:rPr kumimoji="1" lang="ja-JP" altLang="en-US" dirty="0" smtClean="0">
                <a:latin typeface="Meiryo UI" panose="020B0604030504040204" pitchFamily="50" charset="-128"/>
                <a:ea typeface="Meiryo UI" panose="020B0604030504040204" pitchFamily="50" charset="-128"/>
              </a:rPr>
              <a:t>④</a:t>
            </a:r>
            <a:endParaRPr kumimoji="1" lang="ja-JP" altLang="en-US"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111748" y="6167399"/>
            <a:ext cx="461665" cy="323165"/>
          </a:xfrm>
          <a:prstGeom prst="rect">
            <a:avLst/>
          </a:prstGeom>
          <a:noFill/>
        </p:spPr>
        <p:txBody>
          <a:bodyPr vert="eaVert" wrap="none" rtlCol="0">
            <a:spAutoFit/>
          </a:bodyPr>
          <a:lstStyle/>
          <a:p>
            <a:r>
              <a:rPr kumimoji="1" lang="ja-JP" altLang="en-US" dirty="0" smtClean="0">
                <a:latin typeface="Meiryo UI" panose="020B0604030504040204" pitchFamily="50" charset="-128"/>
                <a:ea typeface="Meiryo UI" panose="020B0604030504040204" pitchFamily="50" charset="-128"/>
              </a:rPr>
              <a:t>⑤</a:t>
            </a:r>
            <a:endParaRPr kumimoji="1" lang="ja-JP" altLang="en-US" dirty="0">
              <a:latin typeface="Meiryo UI" panose="020B0604030504040204" pitchFamily="50" charset="-128"/>
              <a:ea typeface="Meiryo UI" panose="020B0604030504040204" pitchFamily="50" charset="-128"/>
            </a:endParaRPr>
          </a:p>
        </p:txBody>
      </p:sp>
      <p:sp>
        <p:nvSpPr>
          <p:cNvPr id="5" name="二等辺三角形 4"/>
          <p:cNvSpPr/>
          <p:nvPr/>
        </p:nvSpPr>
        <p:spPr>
          <a:xfrm rot="5400000">
            <a:off x="2771969" y="1916869"/>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二等辺三角形 122"/>
          <p:cNvSpPr/>
          <p:nvPr/>
        </p:nvSpPr>
        <p:spPr>
          <a:xfrm rot="5400000">
            <a:off x="5780315" y="1916869"/>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二等辺三角形 123"/>
          <p:cNvSpPr/>
          <p:nvPr/>
        </p:nvSpPr>
        <p:spPr>
          <a:xfrm rot="5400000">
            <a:off x="2771969" y="2986526"/>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5" name="二等辺三角形 124"/>
          <p:cNvSpPr/>
          <p:nvPr/>
        </p:nvSpPr>
        <p:spPr>
          <a:xfrm rot="5400000">
            <a:off x="2771969" y="4196594"/>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6" name="二等辺三角形 125"/>
          <p:cNvSpPr/>
          <p:nvPr/>
        </p:nvSpPr>
        <p:spPr>
          <a:xfrm rot="5400000">
            <a:off x="2771969" y="5319003"/>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二等辺三角形 126"/>
          <p:cNvSpPr/>
          <p:nvPr/>
        </p:nvSpPr>
        <p:spPr>
          <a:xfrm rot="5400000">
            <a:off x="2771969" y="6268821"/>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8" name="直線コネクタ 127"/>
          <p:cNvCxnSpPr/>
          <p:nvPr/>
        </p:nvCxnSpPr>
        <p:spPr>
          <a:xfrm>
            <a:off x="3364975" y="1332262"/>
            <a:ext cx="25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6461320" y="1332262"/>
            <a:ext cx="23886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二等辺三角形 129"/>
          <p:cNvSpPr/>
          <p:nvPr/>
        </p:nvSpPr>
        <p:spPr>
          <a:xfrm rot="5400000">
            <a:off x="5780315" y="2997616"/>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1" name="二等辺三角形 130"/>
          <p:cNvSpPr/>
          <p:nvPr/>
        </p:nvSpPr>
        <p:spPr>
          <a:xfrm rot="5400000">
            <a:off x="5780315" y="4167585"/>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2" name="二等辺三角形 131"/>
          <p:cNvSpPr/>
          <p:nvPr/>
        </p:nvSpPr>
        <p:spPr>
          <a:xfrm rot="5400000">
            <a:off x="5780315" y="5331981"/>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二等辺三角形 132"/>
          <p:cNvSpPr/>
          <p:nvPr/>
        </p:nvSpPr>
        <p:spPr>
          <a:xfrm rot="5400000">
            <a:off x="5780315" y="6297888"/>
            <a:ext cx="846423" cy="179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a:off x="2678252" y="634756"/>
            <a:ext cx="35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358132" y="4069181"/>
            <a:ext cx="2503708" cy="840117"/>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地域特性に応じ、行動経済学や社会心理学など、他領域まで学際的に踏み込んだ精緻な検証が可能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6876257" y="88496"/>
            <a:ext cx="2202443"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都市のシンクタンク機能関係</a:t>
            </a:r>
          </a:p>
        </p:txBody>
      </p:sp>
    </p:spTree>
    <p:extLst>
      <p:ext uri="{BB962C8B-B14F-4D97-AF65-F5344CB8AC3E}">
        <p14:creationId xmlns:p14="http://schemas.microsoft.com/office/powerpoint/2010/main" val="16772848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81</a:t>
            </a:fld>
            <a:endParaRPr kumimoji="1" lang="ja-JP" altLang="en-US"/>
          </a:p>
        </p:txBody>
      </p:sp>
      <p:sp>
        <p:nvSpPr>
          <p:cNvPr id="5" name="テキスト ボックス 4"/>
          <p:cNvSpPr txBox="1"/>
          <p:nvPr/>
        </p:nvSpPr>
        <p:spPr>
          <a:xfrm>
            <a:off x="500034" y="1971691"/>
            <a:ext cx="3816424"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米国では</a:t>
            </a:r>
            <a:r>
              <a:rPr lang="en-US" altLang="ja-JP" sz="1600" dirty="0">
                <a:latin typeface="Meiryo UI" panose="020B0604030504040204" pitchFamily="50" charset="-128"/>
                <a:ea typeface="Meiryo UI" panose="020B0604030504040204" pitchFamily="50" charset="-128"/>
              </a:rPr>
              <a:t>1990</a:t>
            </a:r>
            <a:r>
              <a:rPr lang="ja-JP" altLang="en-US" sz="1600" dirty="0">
                <a:latin typeface="Meiryo UI" panose="020B0604030504040204" pitchFamily="50" charset="-128"/>
                <a:ea typeface="Meiryo UI" panose="020B0604030504040204" pitchFamily="50" charset="-128"/>
              </a:rPr>
              <a:t>年代後半から</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バイオエンジニアリング学部</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が急増している</a:t>
            </a:r>
            <a:endParaRPr lang="en-US" altLang="ja-JP" sz="16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a:srcRect l="18994" t="13250" r="21649" b="12200"/>
          <a:stretch/>
        </p:blipFill>
        <p:spPr>
          <a:xfrm>
            <a:off x="500035" y="2991052"/>
            <a:ext cx="3798310" cy="2683384"/>
          </a:xfrm>
          <a:prstGeom prst="rect">
            <a:avLst/>
          </a:prstGeom>
        </p:spPr>
      </p:pic>
      <p:pic>
        <p:nvPicPr>
          <p:cNvPr id="1026" name="Picture 2" descr="https://pharmaceuticalintelligence.files.wordpress.com/2015/09/trends-in-nih-fun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2846" y="2730820"/>
            <a:ext cx="4014863" cy="314645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a:xfrm>
            <a:off x="2560267" y="1571620"/>
            <a:ext cx="424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912788" y="1124744"/>
            <a:ext cx="3542958"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バイオエンジニアリング分野の発展</a:t>
            </a:r>
          </a:p>
        </p:txBody>
      </p:sp>
      <p:sp>
        <p:nvSpPr>
          <p:cNvPr id="8" name="テキスト ボックス 7"/>
          <p:cNvSpPr txBox="1"/>
          <p:nvPr/>
        </p:nvSpPr>
        <p:spPr>
          <a:xfrm>
            <a:off x="4423394" y="1967474"/>
            <a:ext cx="4469085"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背景の一つとして、アメリカ国立衛生研究所による、大学に対する生体医学研究等の補助額が急増</a:t>
            </a:r>
            <a:endParaRPr kumimoji="1" lang="ja-JP" altLang="en-US"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500034" y="6261913"/>
            <a:ext cx="7888390"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参考</a:t>
            </a:r>
            <a:r>
              <a:rPr kumimoji="1" lang="en-US" altLang="ja-JP" sz="1200" dirty="0">
                <a:latin typeface="Meiryo UI" panose="020B0604030504040204" pitchFamily="50" charset="-128"/>
                <a:ea typeface="Meiryo UI" panose="020B0604030504040204" pitchFamily="50" charset="-128"/>
              </a:rPr>
              <a:t>: NIH, Blue Ridge Institute for Medical Research, </a:t>
            </a:r>
            <a:r>
              <a:rPr lang="en-US" altLang="ja-JP" sz="1200" dirty="0"/>
              <a:t>E. </a:t>
            </a:r>
            <a:r>
              <a:rPr lang="en-US" altLang="ja-JP" sz="1200" dirty="0" err="1"/>
              <a:t>Lamos</a:t>
            </a:r>
            <a:r>
              <a:rPr lang="en-US" altLang="ja-JP" sz="1200" dirty="0"/>
              <a:t>(2007) </a:t>
            </a:r>
            <a:r>
              <a:rPr kumimoji="1" lang="ja-JP" altLang="en-US" sz="1200" dirty="0">
                <a:latin typeface="Meiryo UI" panose="020B0604030504040204" pitchFamily="50" charset="-128"/>
                <a:ea typeface="Meiryo UI" panose="020B0604030504040204" pitchFamily="50" charset="-128"/>
              </a:rPr>
              <a:t>”</a:t>
            </a:r>
            <a:r>
              <a:rPr lang="en-US" altLang="ja-JP" sz="1200" dirty="0"/>
              <a:t>THE EMERGENCE OF BIOENGINEERING DEPARTMENTS IN THE UNITED STATES"</a:t>
            </a:r>
            <a:endParaRPr kumimoji="1" lang="ja-JP" altLang="en-US" sz="1200" dirty="0">
              <a:latin typeface="Meiryo UI" panose="020B0604030504040204" pitchFamily="50" charset="-128"/>
              <a:ea typeface="Meiryo UI" panose="020B0604030504040204" pitchFamily="50" charset="-128"/>
            </a:endParaRPr>
          </a:p>
        </p:txBody>
      </p:sp>
      <p:sp>
        <p:nvSpPr>
          <p:cNvPr id="10" name="正方形/長方形 9"/>
          <p:cNvSpPr/>
          <p:nvPr/>
        </p:nvSpPr>
        <p:spPr>
          <a:xfrm>
            <a:off x="6732241" y="88496"/>
            <a:ext cx="234646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機能関係</a:t>
            </a:r>
          </a:p>
        </p:txBody>
      </p:sp>
    </p:spTree>
    <p:extLst>
      <p:ext uri="{BB962C8B-B14F-4D97-AF65-F5344CB8AC3E}">
        <p14:creationId xmlns:p14="http://schemas.microsoft.com/office/powerpoint/2010/main" val="30692460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632824" y="1852250"/>
            <a:ext cx="2261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545016" y="1559862"/>
            <a:ext cx="1425968"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ピッツバーグ</a:t>
            </a:r>
            <a:r>
              <a:rPr lang="en-US" altLang="ja-JP" sz="1200" b="1" dirty="0">
                <a:latin typeface="Meiryo UI" panose="020B0604030504040204" pitchFamily="50" charset="-128"/>
                <a:ea typeface="Meiryo UI" panose="020B0604030504040204" pitchFamily="50" charset="-128"/>
              </a:rPr>
              <a:t>(USA)</a:t>
            </a:r>
          </a:p>
        </p:txBody>
      </p:sp>
      <p:cxnSp>
        <p:nvCxnSpPr>
          <p:cNvPr id="10" name="直線コネクタ 9"/>
          <p:cNvCxnSpPr/>
          <p:nvPr/>
        </p:nvCxnSpPr>
        <p:spPr>
          <a:xfrm>
            <a:off x="4072598" y="1852250"/>
            <a:ext cx="2261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034690" y="1559862"/>
            <a:ext cx="1664238"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ノースカロライナ</a:t>
            </a:r>
            <a:r>
              <a:rPr lang="en-US" altLang="ja-JP" sz="1200" b="1" dirty="0">
                <a:latin typeface="Meiryo UI" panose="020B0604030504040204" pitchFamily="50" charset="-128"/>
                <a:ea typeface="Meiryo UI" panose="020B0604030504040204" pitchFamily="50" charset="-128"/>
              </a:rPr>
              <a:t>(USA)</a:t>
            </a:r>
          </a:p>
        </p:txBody>
      </p:sp>
      <p:cxnSp>
        <p:nvCxnSpPr>
          <p:cNvPr id="12" name="直線コネクタ 11"/>
          <p:cNvCxnSpPr/>
          <p:nvPr/>
        </p:nvCxnSpPr>
        <p:spPr>
          <a:xfrm>
            <a:off x="6559069" y="1852250"/>
            <a:ext cx="2261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438686" y="1559862"/>
            <a:ext cx="1673856"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カタルーニャ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スペイン</a:t>
            </a:r>
            <a:r>
              <a:rPr lang="en-US" altLang="ja-JP" sz="1200" b="1" dirty="0">
                <a:latin typeface="Meiryo UI" panose="020B0604030504040204" pitchFamily="50" charset="-128"/>
                <a:ea typeface="Meiryo UI" panose="020B0604030504040204" pitchFamily="50" charset="-128"/>
              </a:rPr>
              <a:t>)</a:t>
            </a:r>
          </a:p>
        </p:txBody>
      </p:sp>
      <p:sp>
        <p:nvSpPr>
          <p:cNvPr id="14" name="正方形/長方形 13"/>
          <p:cNvSpPr/>
          <p:nvPr/>
        </p:nvSpPr>
        <p:spPr>
          <a:xfrm>
            <a:off x="249481" y="2026441"/>
            <a:ext cx="1223527" cy="12517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r>
              <a:rPr lang="ja-JP" altLang="en-US" sz="1200" b="1" dirty="0">
                <a:solidFill>
                  <a:srgbClr val="000000"/>
                </a:solidFill>
                <a:latin typeface="Meiryo UI" panose="020B0604030504040204" pitchFamily="50" charset="-128"/>
                <a:ea typeface="Meiryo UI" panose="020B0604030504040204" pitchFamily="50" charset="-128"/>
              </a:rPr>
              <a:t>概要</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249481" y="3432930"/>
            <a:ext cx="1223527" cy="28623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r>
              <a:rPr kumimoji="1" lang="ja-JP" altLang="en-US" sz="1200" b="1" dirty="0">
                <a:solidFill>
                  <a:schemeClr val="tx1"/>
                </a:solidFill>
                <a:latin typeface="Meiryo UI" panose="020B0604030504040204" pitchFamily="50" charset="-128"/>
                <a:ea typeface="Meiryo UI" panose="020B0604030504040204" pitchFamily="50" charset="-128"/>
              </a:rPr>
              <a:t>施策</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4014190" y="2243961"/>
            <a:ext cx="2385798" cy="1015663"/>
          </a:xfrm>
          <a:prstGeom prst="rect">
            <a:avLst/>
          </a:prstGeom>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ノースカロライナ州立大学、デューク大学、ノースカロライナ大学の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大学を頂点としたリサーチトライアングルと呼ばれるバイオクラスターを形成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6544785" y="2262524"/>
            <a:ext cx="2327334" cy="1015663"/>
          </a:xfrm>
          <a:prstGeom prst="rect">
            <a:avLst/>
          </a:prstGeom>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カタルーニャ工科大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(UPC)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内に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IBM</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と共同で研究所設置、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Intel</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が欧州初のマイクロプロセッサ</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R&amp;D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センターを設置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994550" y="3432930"/>
            <a:ext cx="2327334" cy="2862322"/>
          </a:xfrm>
          <a:prstGeom prst="rect">
            <a:avLst/>
          </a:prstGeom>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高い研究レベルを背景とする企業団地の形成と国際的企業の誘致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コミュニティカレッジ</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州立大学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にて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シングルマザーや中高年などに積極的なバイオテクノロジーのリカレント教育を提供</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州政府出資による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バイオテクノロジーセンター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が研究助成金の提供、ベンチャービジネスローン、バイオ教育支援を行う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日本企業は味の素・エーザイ</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ページに詳細</a:t>
            </a:r>
          </a:p>
        </p:txBody>
      </p:sp>
      <p:sp>
        <p:nvSpPr>
          <p:cNvPr id="23" name="正方形/長方形 22"/>
          <p:cNvSpPr/>
          <p:nvPr/>
        </p:nvSpPr>
        <p:spPr>
          <a:xfrm>
            <a:off x="1560158" y="2262525"/>
            <a:ext cx="2423406" cy="1015663"/>
          </a:xfrm>
          <a:prstGeom prst="rect">
            <a:avLst/>
          </a:prstGeom>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「製鉄の街」凋落から医薬・情報産業へ多角化、</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GDP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が再度向上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ピッ</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ツバーグ大学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州立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カーネギーメロン大学が研究牽引</a:t>
            </a:r>
          </a:p>
        </p:txBody>
      </p:sp>
      <p:sp>
        <p:nvSpPr>
          <p:cNvPr id="25" name="正方形/長方形 24"/>
          <p:cNvSpPr/>
          <p:nvPr/>
        </p:nvSpPr>
        <p:spPr>
          <a:xfrm>
            <a:off x="1579078" y="3432930"/>
            <a:ext cx="2327334" cy="2123658"/>
          </a:xfrm>
          <a:prstGeom prst="rect">
            <a:avLst/>
          </a:prstGeom>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大企業が多く立地してきた大都市という背景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ピッツバーグ大学に臓器移植の権威がいたことから主要病院を連続的に拡張。医療関連産業に集中投資</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ピッツバーグ市は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産業の成長に合わせて、カーネギーメロン大学を焦点として、空き倉庫・店舗・工場跡地などの先端産業への転換利用を行った</a:t>
            </a:r>
          </a:p>
        </p:txBody>
      </p:sp>
      <p:sp>
        <p:nvSpPr>
          <p:cNvPr id="27" name="正方形/長方形 26"/>
          <p:cNvSpPr/>
          <p:nvPr/>
        </p:nvSpPr>
        <p:spPr>
          <a:xfrm>
            <a:off x="6588735" y="1988414"/>
            <a:ext cx="2300976" cy="276999"/>
          </a:xfrm>
          <a:prstGeom prst="rect">
            <a:avLst/>
          </a:prstGeom>
        </p:spPr>
        <p:txBody>
          <a:bodyPr wrap="square">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初めから世界を狙い拠点誘致</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正方形/長方形 27"/>
          <p:cNvSpPr/>
          <p:nvPr/>
        </p:nvSpPr>
        <p:spPr>
          <a:xfrm>
            <a:off x="6560952" y="4000274"/>
            <a:ext cx="2327334" cy="1938992"/>
          </a:xfrm>
          <a:prstGeom prst="rect">
            <a:avLst/>
          </a:prstGeom>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ハイパフォーマンス・プロセッシングとスパコンに研究の焦点を絞り、学生を米国の一流大学へ留学させつつ、一流企業の研究員を受け入れ、博士号取得の指導を行う</a:t>
            </a:r>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州政府はカタルーニャ工科大に関しては「</a:t>
            </a:r>
            <a:r>
              <a:rPr lang="ja-JP" altLang="en-US" sz="1200" dirty="0">
                <a:solidFill>
                  <a:srgbClr val="000000"/>
                </a:solidFill>
                <a:latin typeface="Meiryo UI" panose="020B0604030504040204" pitchFamily="50" charset="-128"/>
                <a:ea typeface="Meiryo UI" panose="020B0604030504040204" pitchFamily="50" charset="-128"/>
              </a:rPr>
              <a:t>地域企業のケアは考えなくていい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」と地域産業政策のポートフォリオを明確に組む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6559069" y="3379937"/>
            <a:ext cx="2327334" cy="646331"/>
          </a:xfrm>
          <a:prstGeom prst="rect">
            <a:avLst/>
          </a:prstGeom>
        </p:spPr>
        <p:txBody>
          <a:bodyPr wrap="square">
            <a:spAutoFit/>
          </a:bodyPr>
          <a:lstStyle/>
          <a:p>
            <a:pPr marL="285750" indent="-285750">
              <a:buFont typeface="Arial" panose="020B0604020202020204" pitchFamily="34" charset="0"/>
              <a:buChar char="•"/>
            </a:pPr>
            <a:r>
              <a:rPr lang="en-US" altLang="ja-JP" sz="1200" dirty="0">
                <a:latin typeface="Meiryo UI" panose="020B0604030504040204" pitchFamily="50" charset="-128"/>
                <a:ea typeface="Meiryo UI" panose="020B0604030504040204" pitchFamily="50" charset="-128"/>
              </a:rPr>
              <a:t>Intel</a:t>
            </a:r>
            <a:r>
              <a:rPr lang="ja-JP" altLang="en-US" sz="1200" dirty="0">
                <a:latin typeface="Meiryo UI" panose="020B0604030504040204" pitchFamily="50" charset="-128"/>
                <a:ea typeface="Meiryo UI" panose="020B0604030504040204" pitchFamily="50" charset="-128"/>
              </a:rPr>
              <a:t>や</a:t>
            </a:r>
            <a:r>
              <a:rPr lang="en-US" altLang="ja-JP" sz="1200" dirty="0">
                <a:latin typeface="Meiryo UI" panose="020B0604030504040204" pitchFamily="50" charset="-128"/>
                <a:ea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rPr>
              <a:t>といった、米国のトップ企業との産学連携を射程に入れて、新学科設立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060951" y="2003803"/>
            <a:ext cx="2412831" cy="276999"/>
          </a:xfrm>
          <a:prstGeom prst="rect">
            <a:avLst/>
          </a:prstGeom>
        </p:spPr>
        <p:txBody>
          <a:bodyPr wrap="square">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州立大でのバイオリカレント教育</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1" name="正方形/長方形 30"/>
          <p:cNvSpPr/>
          <p:nvPr/>
        </p:nvSpPr>
        <p:spPr>
          <a:xfrm>
            <a:off x="1632824" y="2003803"/>
            <a:ext cx="2373235" cy="276999"/>
          </a:xfrm>
          <a:prstGeom prst="rect">
            <a:avLst/>
          </a:prstGeom>
        </p:spPr>
        <p:txBody>
          <a:bodyPr wrap="square">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市のハンズオンな産業転換促進</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32" name="直線コネクタ 31"/>
          <p:cNvCxnSpPr/>
          <p:nvPr/>
        </p:nvCxnSpPr>
        <p:spPr>
          <a:xfrm>
            <a:off x="2970984" y="1221177"/>
            <a:ext cx="3617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419872" y="734900"/>
            <a:ext cx="2590774" cy="461665"/>
          </a:xfrm>
          <a:prstGeom prst="rect">
            <a:avLst/>
          </a:prstGeom>
          <a:noFill/>
        </p:spPr>
        <p:txBody>
          <a:bodyPr wrap="none" rtlCol="0">
            <a:spAutoFit/>
          </a:bodyPr>
          <a:lstStyle/>
          <a:p>
            <a:pPr algn="ctr"/>
            <a:r>
              <a:rPr kumimoji="1" lang="ja-JP" altLang="en-US" sz="2400" dirty="0">
                <a:latin typeface="Meiryo UI" panose="020B0604030504040204" pitchFamily="50" charset="-128"/>
                <a:ea typeface="Meiryo UI" panose="020B0604030504040204" pitchFamily="50" charset="-128"/>
              </a:rPr>
              <a:t>産官学連携の事例</a:t>
            </a:r>
          </a:p>
        </p:txBody>
      </p:sp>
      <p:sp>
        <p:nvSpPr>
          <p:cNvPr id="26"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82</a:t>
            </a:fld>
            <a:endParaRPr kumimoji="1" lang="ja-JP" altLang="en-US"/>
          </a:p>
        </p:txBody>
      </p:sp>
      <p:sp>
        <p:nvSpPr>
          <p:cNvPr id="3" name="テキスト ボックス 2"/>
          <p:cNvSpPr txBox="1"/>
          <p:nvPr/>
        </p:nvSpPr>
        <p:spPr>
          <a:xfrm>
            <a:off x="323528" y="6367691"/>
            <a:ext cx="2137124"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参考</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産官学連携ジャーナル等</a:t>
            </a:r>
          </a:p>
        </p:txBody>
      </p:sp>
      <p:sp>
        <p:nvSpPr>
          <p:cNvPr id="24" name="正方形/長方形 23"/>
          <p:cNvSpPr/>
          <p:nvPr/>
        </p:nvSpPr>
        <p:spPr>
          <a:xfrm>
            <a:off x="6732241" y="88496"/>
            <a:ext cx="234646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機能関係</a:t>
            </a:r>
          </a:p>
        </p:txBody>
      </p:sp>
    </p:spTree>
    <p:extLst>
      <p:ext uri="{BB962C8B-B14F-4D97-AF65-F5344CB8AC3E}">
        <p14:creationId xmlns:p14="http://schemas.microsoft.com/office/powerpoint/2010/main" val="17864528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816108" y="1531951"/>
            <a:ext cx="4989808" cy="830997"/>
          </a:xfrm>
          <a:prstGeom prst="rect">
            <a:avLst/>
          </a:prstGeom>
        </p:spPr>
        <p:txBody>
          <a:bodyPr wrap="square">
            <a:spAutoFit/>
          </a:bodyPr>
          <a:lstStyle/>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規制があり、簡単に海外に移転できない業種（バイオテクノロジー）を選択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地元住民を雇用することを条件に企業を積極誘致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母子家庭や低学歴層に、実験の技術サポートができるよう支援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州政府がかけた</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予算は約</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130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7380312" y="3118838"/>
            <a:ext cx="1584000" cy="1169551"/>
          </a:xfrm>
          <a:prstGeom prst="rect">
            <a:avLst/>
          </a:prstGeom>
        </p:spPr>
        <p:txBody>
          <a:bodyPr wrap="square">
            <a:spAutoFit/>
          </a:bodyPr>
          <a:lstStyle/>
          <a:p>
            <a:pPr marL="285750" indent="-285750">
              <a:buFont typeface="Arial" panose="020B0604020202020204" pitchFamily="34" charset="0"/>
              <a:buChar char="•"/>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万人の雇用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1200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億円の税収増効果</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1887696" y="3148878"/>
            <a:ext cx="1848236" cy="646331"/>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バイオテクノロジーを重点領域とし、「バイオテクノロジーセンター」を設立</a:t>
            </a:r>
          </a:p>
        </p:txBody>
      </p:sp>
      <p:sp>
        <p:nvSpPr>
          <p:cNvPr id="25" name="正方形/長方形 24"/>
          <p:cNvSpPr/>
          <p:nvPr/>
        </p:nvSpPr>
        <p:spPr>
          <a:xfrm>
            <a:off x="3735933" y="3007154"/>
            <a:ext cx="1307544" cy="738664"/>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バイオテクノロジーセンターを中心とし企業誘致、インセンティブの付与</a:t>
            </a:r>
          </a:p>
        </p:txBody>
      </p:sp>
      <p:cxnSp>
        <p:nvCxnSpPr>
          <p:cNvPr id="32" name="直線コネクタ 31"/>
          <p:cNvCxnSpPr/>
          <p:nvPr/>
        </p:nvCxnSpPr>
        <p:spPr>
          <a:xfrm>
            <a:off x="2560267" y="1122665"/>
            <a:ext cx="4675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845423" y="675789"/>
            <a:ext cx="4055919"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ノースカロライナ州における産官学連携</a:t>
            </a:r>
          </a:p>
        </p:txBody>
      </p:sp>
      <p:sp>
        <p:nvSpPr>
          <p:cNvPr id="26"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83</a:t>
            </a:fld>
            <a:endParaRPr kumimoji="1" lang="ja-JP" altLang="en-US"/>
          </a:p>
        </p:txBody>
      </p:sp>
      <p:sp>
        <p:nvSpPr>
          <p:cNvPr id="16" name="正方形/長方形 15"/>
          <p:cNvSpPr/>
          <p:nvPr/>
        </p:nvSpPr>
        <p:spPr>
          <a:xfrm>
            <a:off x="1923699" y="2701574"/>
            <a:ext cx="1728192" cy="1167196"/>
          </a:xfrm>
          <a:prstGeom prst="rect">
            <a:avLst/>
          </a:prstGeom>
          <a:no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1957947" y="4902171"/>
            <a:ext cx="1728192" cy="1167196"/>
          </a:xfrm>
          <a:prstGeom prst="rect">
            <a:avLst/>
          </a:prstGeom>
          <a:no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77724" y="2719296"/>
            <a:ext cx="1728192" cy="1167196"/>
          </a:xfrm>
          <a:prstGeom prst="rect">
            <a:avLst/>
          </a:prstGeom>
          <a:no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077724" y="4902171"/>
            <a:ext cx="1728192" cy="1167196"/>
          </a:xfrm>
          <a:prstGeom prst="rect">
            <a:avLst/>
          </a:prstGeom>
          <a:no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5104369" y="4942651"/>
            <a:ext cx="1629539"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住民</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909367" y="4942651"/>
            <a:ext cx="1804891"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ノースカロライナ州立大学</a:t>
            </a:r>
          </a:p>
        </p:txBody>
      </p:sp>
      <p:sp>
        <p:nvSpPr>
          <p:cNvPr id="40" name="正方形/長方形 39"/>
          <p:cNvSpPr/>
          <p:nvPr/>
        </p:nvSpPr>
        <p:spPr>
          <a:xfrm>
            <a:off x="5094009" y="2748000"/>
            <a:ext cx="1711907"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バイオテクノロジー企業</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971736" y="2748000"/>
            <a:ext cx="1680156" cy="276999"/>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ノースカロライナ州政府</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右矢印 18"/>
          <p:cNvSpPr/>
          <p:nvPr/>
        </p:nvSpPr>
        <p:spPr>
          <a:xfrm>
            <a:off x="3755168" y="2772438"/>
            <a:ext cx="1250548" cy="303288"/>
          </a:xfrm>
          <a:prstGeom prst="rightArrow">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右矢印 41"/>
          <p:cNvSpPr/>
          <p:nvPr/>
        </p:nvSpPr>
        <p:spPr>
          <a:xfrm>
            <a:off x="3786267" y="5179390"/>
            <a:ext cx="1250548" cy="303288"/>
          </a:xfrm>
          <a:prstGeom prst="rightArrow">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右矢印 42"/>
          <p:cNvSpPr/>
          <p:nvPr/>
        </p:nvSpPr>
        <p:spPr>
          <a:xfrm rot="5400000">
            <a:off x="1889274" y="4238746"/>
            <a:ext cx="983083" cy="303288"/>
          </a:xfrm>
          <a:prstGeom prst="rightArrow">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右矢印 43"/>
          <p:cNvSpPr/>
          <p:nvPr/>
        </p:nvSpPr>
        <p:spPr>
          <a:xfrm rot="5400000">
            <a:off x="4989612" y="4249569"/>
            <a:ext cx="983083" cy="303288"/>
          </a:xfrm>
          <a:prstGeom prst="rightArrow">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043476" y="5400739"/>
            <a:ext cx="1848236"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シングルマザーや中高年など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5055819" y="3048178"/>
            <a:ext cx="1848236" cy="830997"/>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・工場や研究所の設立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・技術を習得して転職していく人より地元住民を雇用したいという企業の意向も。</a:t>
            </a:r>
          </a:p>
        </p:txBody>
      </p:sp>
      <p:sp>
        <p:nvSpPr>
          <p:cNvPr id="48" name="正方形/長方形 47"/>
          <p:cNvSpPr/>
          <p:nvPr/>
        </p:nvSpPr>
        <p:spPr>
          <a:xfrm>
            <a:off x="1923699" y="5236630"/>
            <a:ext cx="1848236" cy="830997"/>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・リカレントとして、バイオテクノロジー教育講座の提供</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・州政府の補助により１万円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月程度の学費に抑える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489927" y="4041647"/>
            <a:ext cx="1161964" cy="577081"/>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バイオテクノロジーに関するリカレント教育を要請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830559" y="5456169"/>
            <a:ext cx="1161964" cy="1061829"/>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・教育の提供</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・実験の技術サポートができる。遺伝子のクローンができるようになる技術も習得可</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5557352" y="4155057"/>
            <a:ext cx="1161964" cy="415498"/>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リカレント教育を受けた住民を雇用</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3617101" y="4427383"/>
            <a:ext cx="935791" cy="415498"/>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様々な補助・サポート制度</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右矢印 18"/>
          <p:cNvSpPr/>
          <p:nvPr/>
        </p:nvSpPr>
        <p:spPr>
          <a:xfrm rot="1731910">
            <a:off x="3705654" y="4140335"/>
            <a:ext cx="1250548" cy="303288"/>
          </a:xfrm>
          <a:prstGeom prst="rightArrow">
            <a:avLst/>
          </a:prstGeom>
          <a:solidFill>
            <a:schemeClr val="bg1">
              <a:lumMod val="85000"/>
            </a:schemeClr>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390275" y="1493258"/>
            <a:ext cx="1223527" cy="1007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r>
              <a:rPr lang="ja-JP" altLang="en-US" sz="1200" b="1" dirty="0">
                <a:solidFill>
                  <a:srgbClr val="000000"/>
                </a:solidFill>
                <a:latin typeface="Meiryo UI" panose="020B0604030504040204" pitchFamily="50" charset="-128"/>
                <a:ea typeface="Meiryo UI" panose="020B0604030504040204" pitchFamily="50" charset="-128"/>
              </a:rPr>
              <a:t>州政府の戦略</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55" name="正方形/長方形 54"/>
          <p:cNvSpPr/>
          <p:nvPr/>
        </p:nvSpPr>
        <p:spPr>
          <a:xfrm>
            <a:off x="392607" y="2634614"/>
            <a:ext cx="1223527" cy="37546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r>
              <a:rPr kumimoji="1" lang="ja-JP" altLang="en-US" sz="1200" b="1" dirty="0">
                <a:solidFill>
                  <a:schemeClr val="tx1"/>
                </a:solidFill>
                <a:latin typeface="Meiryo UI" panose="020B0604030504040204" pitchFamily="50" charset="-128"/>
                <a:ea typeface="Meiryo UI" panose="020B0604030504040204" pitchFamily="50" charset="-128"/>
              </a:rPr>
              <a:t>スキーム</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cxnSp>
        <p:nvCxnSpPr>
          <p:cNvPr id="56" name="直線コネクタ 55"/>
          <p:cNvCxnSpPr/>
          <p:nvPr/>
        </p:nvCxnSpPr>
        <p:spPr>
          <a:xfrm>
            <a:off x="1743680" y="2508608"/>
            <a:ext cx="525658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二等辺三角形 56"/>
          <p:cNvSpPr/>
          <p:nvPr/>
        </p:nvSpPr>
        <p:spPr>
          <a:xfrm rot="5400000">
            <a:off x="6299466" y="3566921"/>
            <a:ext cx="1797078" cy="20811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407856" y="6516115"/>
            <a:ext cx="4669868"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参考</a:t>
            </a:r>
            <a:r>
              <a:rPr kumimoji="1" lang="en-US" altLang="ja-JP" sz="1200" dirty="0">
                <a:latin typeface="Meiryo UI" panose="020B0604030504040204" pitchFamily="50" charset="-128"/>
                <a:ea typeface="Meiryo UI" panose="020B0604030504040204" pitchFamily="50" charset="-128"/>
              </a:rPr>
              <a:t>: NHK</a:t>
            </a:r>
            <a:r>
              <a:rPr kumimoji="1" lang="ja-JP" altLang="en-US" sz="1200" dirty="0">
                <a:latin typeface="Meiryo UI" panose="020B0604030504040204" pitchFamily="50" charset="-128"/>
                <a:ea typeface="Meiryo UI" panose="020B0604030504040204" pitchFamily="50" charset="-128"/>
              </a:rPr>
              <a:t>スペシャル「ワーキングプアに対するアメリカとイギリスの取り組み」</a:t>
            </a:r>
          </a:p>
        </p:txBody>
      </p:sp>
      <p:sp>
        <p:nvSpPr>
          <p:cNvPr id="34" name="正方形/長方形 33"/>
          <p:cNvSpPr/>
          <p:nvPr/>
        </p:nvSpPr>
        <p:spPr>
          <a:xfrm>
            <a:off x="6732241" y="88496"/>
            <a:ext cx="2346460" cy="400110"/>
          </a:xfrm>
          <a:prstGeom prst="rect">
            <a:avLst/>
          </a:prstGeom>
          <a:solidFill>
            <a:schemeClr val="bg1">
              <a:lumMod val="9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インキュベーション</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機能関係</a:t>
            </a:r>
          </a:p>
        </p:txBody>
      </p:sp>
    </p:spTree>
    <p:extLst>
      <p:ext uri="{BB962C8B-B14F-4D97-AF65-F5344CB8AC3E}">
        <p14:creationId xmlns:p14="http://schemas.microsoft.com/office/powerpoint/2010/main" val="100458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9</a:t>
            </a:fld>
            <a:endParaRPr kumimoji="1" lang="ja-JP" altLang="en-US" dirty="0"/>
          </a:p>
        </p:txBody>
      </p:sp>
      <p:sp>
        <p:nvSpPr>
          <p:cNvPr id="2" name="正方形/長方形 1"/>
          <p:cNvSpPr/>
          <p:nvPr/>
        </p:nvSpPr>
        <p:spPr>
          <a:xfrm>
            <a:off x="268938" y="591071"/>
            <a:ext cx="4899098" cy="461665"/>
          </a:xfrm>
          <a:prstGeom prst="rect">
            <a:avLst/>
          </a:prstGeom>
        </p:spPr>
        <p:txBody>
          <a:bodyPr wrap="none">
            <a:spAutoFit/>
          </a:bodyPr>
          <a:lstStyle/>
          <a:p>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）府大・市大の連携大学院構想</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683568" y="1372701"/>
            <a:ext cx="7992888" cy="4216539"/>
          </a:xfrm>
          <a:prstGeom prst="rect">
            <a:avLst/>
          </a:prstGeom>
        </p:spPr>
        <p:txBody>
          <a:bodyPr wrap="square">
            <a:spAutoFit/>
          </a:bodyPr>
          <a:lstStyle/>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文部省は、大学教育の実施にあたり、学外における高度な研究水準を持つ独立行政法人、民間企業の研究所等の施設・設備や人的資源を活用して大学院教育を行うことを目的に</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1989</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年に連携大学院制度を制定。</a:t>
            </a:r>
            <a:endParaRPr lang="en-US" altLang="ja-JP" baseline="30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既に、九州工業大学・北九州市立大学・早稲田大学の３大学や信州大学・福井大学・京都工芸繊維大学の３大学等で実現。</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大阪でも府大と市大が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、企業経営、観光、公共経営等に従事する社会人を対象に大阪</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の活力、成長に資する</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人材の育成を目的として、連携大学院制度を活用し、両大学の社会人大学院を実質一本化することを検討中</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順調に進めば、</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以降</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に府大と市大の連携大学院を開始することができる。（</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年度に一部先行実施予定）</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338609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lumMod val="75000"/>
              <a:lumOff val="25000"/>
            </a:schemeClr>
          </a:solid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eiryo UI" panose="020B0604030504040204" pitchFamily="50" charset="-128"/>
            <a:ea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17243</TotalTime>
  <Words>13388</Words>
  <Application>Microsoft Office PowerPoint</Application>
  <PresentationFormat>画面に合わせる (4:3)</PresentationFormat>
  <Paragraphs>3157</Paragraphs>
  <Slides>83</Slides>
  <Notes>15</Notes>
  <HiddenSlides>0</HiddenSlides>
  <MMClips>0</MMClips>
  <ScaleCrop>false</ScaleCrop>
  <HeadingPairs>
    <vt:vector size="4" baseType="variant">
      <vt:variant>
        <vt:lpstr>テーマ</vt:lpstr>
      </vt:variant>
      <vt:variant>
        <vt:i4>1</vt:i4>
      </vt:variant>
      <vt:variant>
        <vt:lpstr>スライド タイトル</vt:lpstr>
      </vt:variant>
      <vt:variant>
        <vt:i4>83</vt:i4>
      </vt:variant>
    </vt:vector>
  </HeadingPairs>
  <TitlesOfParts>
    <vt:vector size="8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バイオエンジニアリングとは</vt:lpstr>
      <vt:lpstr>PowerPoint プレゼンテーション</vt:lpstr>
      <vt:lpstr>戦略テーマ1)　　創薬の世界観の変化</vt:lpstr>
      <vt:lpstr>戦略テーマ1)　　創薬研究組織の取り組みイメージ</vt:lpstr>
      <vt:lpstr>戦略テーマ2)　比較動物医学 (動物科学の社会的活用)</vt:lpstr>
      <vt:lpstr>戦略テーマ3)　水素エネルギー／人工光合成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Batchadmin</dc:creator>
  <cp:lastModifiedBy>Batchadmin</cp:lastModifiedBy>
  <cp:revision>1079</cp:revision>
  <cp:lastPrinted>2016-08-19T06:41:32Z</cp:lastPrinted>
  <dcterms:created xsi:type="dcterms:W3CDTF">2016-06-21T07:37:58Z</dcterms:created>
  <dcterms:modified xsi:type="dcterms:W3CDTF">2016-08-21T22:39:19Z</dcterms:modified>
</cp:coreProperties>
</file>