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344" r:id="rId3"/>
    <p:sldId id="257" r:id="rId4"/>
    <p:sldId id="374" r:id="rId5"/>
    <p:sldId id="375" r:id="rId6"/>
    <p:sldId id="376" r:id="rId7"/>
    <p:sldId id="377" r:id="rId8"/>
    <p:sldId id="378" r:id="rId9"/>
    <p:sldId id="379" r:id="rId10"/>
    <p:sldId id="380" r:id="rId11"/>
    <p:sldId id="381" r:id="rId12"/>
    <p:sldId id="363" r:id="rId13"/>
    <p:sldId id="364" r:id="rId14"/>
    <p:sldId id="365" r:id="rId15"/>
    <p:sldId id="366" r:id="rId16"/>
    <p:sldId id="367" r:id="rId17"/>
    <p:sldId id="368" r:id="rId18"/>
    <p:sldId id="369" r:id="rId19"/>
    <p:sldId id="370" r:id="rId20"/>
    <p:sldId id="356" r:id="rId21"/>
    <p:sldId id="357" r:id="rId22"/>
    <p:sldId id="358" r:id="rId23"/>
    <p:sldId id="359" r:id="rId24"/>
    <p:sldId id="395" r:id="rId25"/>
    <p:sldId id="396" r:id="rId26"/>
    <p:sldId id="397" r:id="rId27"/>
    <p:sldId id="425" r:id="rId28"/>
    <p:sldId id="429" r:id="rId29"/>
    <p:sldId id="430" r:id="rId30"/>
    <p:sldId id="431" r:id="rId31"/>
    <p:sldId id="432" r:id="rId32"/>
    <p:sldId id="433" r:id="rId33"/>
    <p:sldId id="434" r:id="rId34"/>
    <p:sldId id="435" r:id="rId35"/>
    <p:sldId id="436" r:id="rId36"/>
    <p:sldId id="426" r:id="rId37"/>
    <p:sldId id="427" r:id="rId38"/>
    <p:sldId id="428" r:id="rId39"/>
    <p:sldId id="371" r:id="rId40"/>
    <p:sldId id="410" r:id="rId41"/>
    <p:sldId id="411" r:id="rId42"/>
    <p:sldId id="412" r:id="rId43"/>
    <p:sldId id="413" r:id="rId4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4604" autoAdjust="0"/>
  </p:normalViewPr>
  <p:slideViewPr>
    <p:cSldViewPr>
      <p:cViewPr varScale="1">
        <p:scale>
          <a:sx n="68" d="100"/>
          <a:sy n="68" d="100"/>
        </p:scale>
        <p:origin x="-16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虐待相談件数の推移</c:v>
          </c:tx>
          <c:dLbls>
            <c:dLbl>
              <c:idx val="18"/>
              <c:layout>
                <c:manualLayout>
                  <c:x val="-3.2769144162720316E-2"/>
                  <c:y val="-3.8934159996857703E-2"/>
                </c:manualLayout>
              </c:layout>
              <c:dLblPos val="r"/>
              <c:showLegendKey val="0"/>
              <c:showVal val="1"/>
              <c:showCatName val="0"/>
              <c:showSerName val="0"/>
              <c:showPercent val="0"/>
              <c:showBubbleSize val="0"/>
            </c:dLbl>
            <c:numFmt formatCode="#,##0_);[Red]\(#,##0\)" sourceLinked="0"/>
            <c:dLblPos val="t"/>
            <c:showLegendKey val="0"/>
            <c:showVal val="1"/>
            <c:showCatName val="0"/>
            <c:showSerName val="0"/>
            <c:showPercent val="0"/>
            <c:showBubbleSize val="0"/>
            <c:showLeaderLines val="0"/>
          </c:dLbls>
          <c:cat>
            <c:numRef>
              <c:f>Sheet1!$B$3:$T$3</c:f>
              <c:numCache>
                <c:formatCode>General</c:formatCode>
                <c:ptCount val="19"/>
                <c:pt idx="0">
                  <c:v>8</c:v>
                </c:pt>
                <c:pt idx="1">
                  <c:v>9</c:v>
                </c:pt>
                <c:pt idx="2">
                  <c:v>10</c:v>
                </c:pt>
                <c:pt idx="3">
                  <c:v>11</c:v>
                </c:pt>
                <c:pt idx="4">
                  <c:v>12</c:v>
                </c:pt>
                <c:pt idx="5">
                  <c:v>13</c:v>
                </c:pt>
                <c:pt idx="6">
                  <c:v>14</c:v>
                </c:pt>
                <c:pt idx="7">
                  <c:v>15</c:v>
                </c:pt>
                <c:pt idx="8">
                  <c:v>16</c:v>
                </c:pt>
                <c:pt idx="9">
                  <c:v>17</c:v>
                </c:pt>
                <c:pt idx="10">
                  <c:v>18</c:v>
                </c:pt>
                <c:pt idx="11">
                  <c:v>19</c:v>
                </c:pt>
                <c:pt idx="12">
                  <c:v>20</c:v>
                </c:pt>
                <c:pt idx="13">
                  <c:v>21</c:v>
                </c:pt>
                <c:pt idx="14">
                  <c:v>22</c:v>
                </c:pt>
                <c:pt idx="15">
                  <c:v>23</c:v>
                </c:pt>
                <c:pt idx="16">
                  <c:v>24</c:v>
                </c:pt>
                <c:pt idx="17">
                  <c:v>25</c:v>
                </c:pt>
                <c:pt idx="18">
                  <c:v>26</c:v>
                </c:pt>
              </c:numCache>
            </c:numRef>
          </c:cat>
          <c:val>
            <c:numRef>
              <c:f>Sheet1!$B$4:$T$4</c:f>
              <c:numCache>
                <c:formatCode>General</c:formatCode>
                <c:ptCount val="19"/>
                <c:pt idx="0">
                  <c:v>96</c:v>
                </c:pt>
                <c:pt idx="1">
                  <c:v>133</c:v>
                </c:pt>
                <c:pt idx="2">
                  <c:v>153</c:v>
                </c:pt>
                <c:pt idx="3">
                  <c:v>240</c:v>
                </c:pt>
                <c:pt idx="4">
                  <c:v>375</c:v>
                </c:pt>
                <c:pt idx="5">
                  <c:v>482</c:v>
                </c:pt>
                <c:pt idx="6">
                  <c:v>518</c:v>
                </c:pt>
                <c:pt idx="7">
                  <c:v>634</c:v>
                </c:pt>
                <c:pt idx="8">
                  <c:v>803</c:v>
                </c:pt>
                <c:pt idx="9">
                  <c:v>747</c:v>
                </c:pt>
                <c:pt idx="10">
                  <c:v>788</c:v>
                </c:pt>
                <c:pt idx="11">
                  <c:v>913</c:v>
                </c:pt>
                <c:pt idx="12">
                  <c:v>871</c:v>
                </c:pt>
                <c:pt idx="13">
                  <c:v>1606</c:v>
                </c:pt>
                <c:pt idx="14">
                  <c:v>1976</c:v>
                </c:pt>
                <c:pt idx="15">
                  <c:v>2238</c:v>
                </c:pt>
                <c:pt idx="16">
                  <c:v>2823</c:v>
                </c:pt>
                <c:pt idx="17">
                  <c:v>3193</c:v>
                </c:pt>
                <c:pt idx="18">
                  <c:v>4554</c:v>
                </c:pt>
              </c:numCache>
            </c:numRef>
          </c:val>
          <c:smooth val="0"/>
        </c:ser>
        <c:dLbls>
          <c:showLegendKey val="0"/>
          <c:showVal val="0"/>
          <c:showCatName val="0"/>
          <c:showSerName val="0"/>
          <c:showPercent val="0"/>
          <c:showBubbleSize val="0"/>
        </c:dLbls>
        <c:marker val="1"/>
        <c:smooth val="0"/>
        <c:axId val="48691712"/>
        <c:axId val="150070976"/>
      </c:lineChart>
      <c:catAx>
        <c:axId val="48691712"/>
        <c:scaling>
          <c:orientation val="minMax"/>
        </c:scaling>
        <c:delete val="0"/>
        <c:axPos val="b"/>
        <c:numFmt formatCode="General" sourceLinked="1"/>
        <c:majorTickMark val="out"/>
        <c:minorTickMark val="none"/>
        <c:tickLblPos val="nextTo"/>
        <c:crossAx val="150070976"/>
        <c:crosses val="autoZero"/>
        <c:auto val="1"/>
        <c:lblAlgn val="ctr"/>
        <c:lblOffset val="100"/>
        <c:noMultiLvlLbl val="0"/>
      </c:catAx>
      <c:valAx>
        <c:axId val="150070976"/>
        <c:scaling>
          <c:orientation val="minMax"/>
        </c:scaling>
        <c:delete val="0"/>
        <c:axPos val="l"/>
        <c:majorGridlines/>
        <c:numFmt formatCode="#,##0_);[Red]\(#,##0\)" sourceLinked="0"/>
        <c:majorTickMark val="out"/>
        <c:minorTickMark val="none"/>
        <c:tickLblPos val="nextTo"/>
        <c:crossAx val="48691712"/>
        <c:crosses val="autoZero"/>
        <c:crossBetween val="between"/>
        <c:majorUnit val="1000"/>
      </c:valAx>
    </c:plotArea>
    <c:plotVisOnly val="1"/>
    <c:dispBlanksAs val="gap"/>
    <c:showDLblsOverMax val="0"/>
  </c:chart>
  <c:spPr>
    <a:solidFill>
      <a:schemeClr val="bg1"/>
    </a:solid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099643080696592E-2"/>
          <c:y val="3.1496509744792532E-2"/>
          <c:w val="0.88598785497298471"/>
          <c:h val="0.89517976210420502"/>
        </c:manualLayout>
      </c:layout>
      <c:barChart>
        <c:barDir val="col"/>
        <c:grouping val="clustered"/>
        <c:varyColors val="0"/>
        <c:ser>
          <c:idx val="1"/>
          <c:order val="1"/>
          <c:spPr>
            <a:solidFill>
              <a:schemeClr val="accent1">
                <a:lumMod val="60000"/>
                <a:lumOff val="40000"/>
              </a:schemeClr>
            </a:solidFill>
          </c:spPr>
          <c:invertIfNegative val="0"/>
          <c:dLbls>
            <c:dLbl>
              <c:idx val="4"/>
              <c:layout>
                <c:manualLayout>
                  <c:x val="1.5632089060073264E-3"/>
                  <c:y val="9.7037075387056623E-2"/>
                </c:manualLayout>
              </c:layout>
              <c:dLblPos val="outEnd"/>
              <c:showLegendKey val="0"/>
              <c:showVal val="1"/>
              <c:showCatName val="0"/>
              <c:showSerName val="0"/>
              <c:showPercent val="0"/>
              <c:showBubbleSize val="0"/>
            </c:dLbl>
            <c:numFmt formatCode="#,##0_);[Red]\(#,##0\)" sourceLinked="0"/>
            <c:txPr>
              <a:bodyPr/>
              <a:lstStyle/>
              <a:p>
                <a:pPr>
                  <a:defRPr sz="1100"/>
                </a:pPr>
                <a:endParaRPr lang="ja-JP"/>
              </a:p>
            </c:txPr>
            <c:dLblPos val="inEnd"/>
            <c:showLegendKey val="0"/>
            <c:showVal val="1"/>
            <c:showCatName val="0"/>
            <c:showSerName val="0"/>
            <c:showPercent val="0"/>
            <c:showBubbleSize val="0"/>
            <c:showLeaderLines val="0"/>
          </c:dLbls>
          <c:cat>
            <c:numRef>
              <c:f>'待機児童（平成27年４月）'!$A$3:$L$3</c:f>
              <c:numCache>
                <c:formatCode>General</c:formatCode>
                <c:ptCount val="12"/>
                <c:pt idx="0">
                  <c:v>17</c:v>
                </c:pt>
                <c:pt idx="1">
                  <c:v>18</c:v>
                </c:pt>
                <c:pt idx="2">
                  <c:v>19</c:v>
                </c:pt>
                <c:pt idx="3">
                  <c:v>20</c:v>
                </c:pt>
                <c:pt idx="4">
                  <c:v>21</c:v>
                </c:pt>
                <c:pt idx="5">
                  <c:v>22</c:v>
                </c:pt>
                <c:pt idx="6">
                  <c:v>23</c:v>
                </c:pt>
                <c:pt idx="7">
                  <c:v>24</c:v>
                </c:pt>
                <c:pt idx="8">
                  <c:v>25</c:v>
                </c:pt>
                <c:pt idx="9">
                  <c:v>26</c:v>
                </c:pt>
                <c:pt idx="10">
                  <c:v>27</c:v>
                </c:pt>
                <c:pt idx="11">
                  <c:v>28</c:v>
                </c:pt>
              </c:numCache>
            </c:numRef>
          </c:cat>
          <c:val>
            <c:numRef>
              <c:f>'待機児童（平成27年４月）'!$A$5:$L$5</c:f>
              <c:numCache>
                <c:formatCode>#,##0_);[Red]\(#,##0\)</c:formatCode>
                <c:ptCount val="12"/>
                <c:pt idx="0">
                  <c:v>661</c:v>
                </c:pt>
                <c:pt idx="1">
                  <c:v>586</c:v>
                </c:pt>
                <c:pt idx="2">
                  <c:v>597</c:v>
                </c:pt>
                <c:pt idx="3">
                  <c:v>1193</c:v>
                </c:pt>
                <c:pt idx="4">
                  <c:v>2301</c:v>
                </c:pt>
                <c:pt idx="5">
                  <c:v>253</c:v>
                </c:pt>
                <c:pt idx="6">
                  <c:v>575</c:v>
                </c:pt>
                <c:pt idx="7">
                  <c:v>1080</c:v>
                </c:pt>
                <c:pt idx="8">
                  <c:v>1893</c:v>
                </c:pt>
                <c:pt idx="9">
                  <c:v>2068</c:v>
                </c:pt>
                <c:pt idx="10">
                  <c:v>2013</c:v>
                </c:pt>
                <c:pt idx="11" formatCode="General">
                  <c:v>2590</c:v>
                </c:pt>
              </c:numCache>
            </c:numRef>
          </c:val>
        </c:ser>
        <c:dLbls>
          <c:showLegendKey val="0"/>
          <c:showVal val="0"/>
          <c:showCatName val="0"/>
          <c:showSerName val="0"/>
          <c:showPercent val="0"/>
          <c:showBubbleSize val="0"/>
        </c:dLbls>
        <c:gapWidth val="150"/>
        <c:axId val="250547200"/>
        <c:axId val="248776384"/>
      </c:barChart>
      <c:lineChart>
        <c:grouping val="standard"/>
        <c:varyColors val="0"/>
        <c:ser>
          <c:idx val="0"/>
          <c:order val="0"/>
          <c:spPr>
            <a:ln>
              <a:solidFill>
                <a:schemeClr val="tx1"/>
              </a:solidFill>
            </a:ln>
          </c:spPr>
          <c:marker>
            <c:symbol val="square"/>
            <c:size val="6"/>
            <c:spPr>
              <a:solidFill>
                <a:schemeClr val="tx1"/>
              </a:solidFill>
            </c:spPr>
          </c:marker>
          <c:dLbls>
            <c:dLbl>
              <c:idx val="0"/>
              <c:layout>
                <c:manualLayout>
                  <c:x val="-3.1671504285751086E-2"/>
                  <c:y val="3.971631205673759E-2"/>
                </c:manualLayout>
              </c:layout>
              <c:dLblPos val="r"/>
              <c:showLegendKey val="0"/>
              <c:showVal val="1"/>
              <c:showCatName val="0"/>
              <c:showSerName val="0"/>
              <c:showPercent val="0"/>
              <c:showBubbleSize val="0"/>
            </c:dLbl>
            <c:dLbl>
              <c:idx val="1"/>
              <c:layout>
                <c:manualLayout>
                  <c:x val="-5.3065965935877757E-2"/>
                  <c:y val="1.7021276595744678E-2"/>
                </c:manualLayout>
              </c:layout>
              <c:dLblPos val="r"/>
              <c:showLegendKey val="0"/>
              <c:showVal val="1"/>
              <c:showCatName val="0"/>
              <c:showSerName val="0"/>
              <c:showPercent val="0"/>
              <c:showBubbleSize val="0"/>
            </c:dLbl>
            <c:dLbl>
              <c:idx val="2"/>
              <c:layout>
                <c:manualLayout>
                  <c:x val="-5.3065965935877785E-2"/>
                  <c:y val="1.9858156028368802E-2"/>
                </c:manualLayout>
              </c:layout>
              <c:dLblPos val="r"/>
              <c:showLegendKey val="0"/>
              <c:showVal val="1"/>
              <c:showCatName val="0"/>
              <c:showSerName val="0"/>
              <c:showPercent val="0"/>
              <c:showBubbleSize val="0"/>
            </c:dLbl>
            <c:dLbl>
              <c:idx val="3"/>
              <c:layout>
                <c:manualLayout>
                  <c:x val="-5.3065965935877757E-2"/>
                  <c:y val="1.9858156028368802E-2"/>
                </c:manualLayout>
              </c:layout>
              <c:dLblPos val="r"/>
              <c:showLegendKey val="0"/>
              <c:showVal val="1"/>
              <c:showCatName val="0"/>
              <c:showSerName val="0"/>
              <c:showPercent val="0"/>
              <c:showBubbleSize val="0"/>
            </c:dLbl>
            <c:dLbl>
              <c:idx val="4"/>
              <c:layout>
                <c:manualLayout>
                  <c:x val="-6.376319676094111E-2"/>
                  <c:y val="1.1347517730496403E-2"/>
                </c:manualLayout>
              </c:layout>
              <c:dLblPos val="r"/>
              <c:showLegendKey val="0"/>
              <c:showVal val="1"/>
              <c:showCatName val="0"/>
              <c:showSerName val="0"/>
              <c:showPercent val="0"/>
              <c:showBubbleSize val="0"/>
            </c:dLbl>
            <c:dLbl>
              <c:idx val="9"/>
              <c:layout>
                <c:manualLayout>
                  <c:x val="-4.0840559278662474E-2"/>
                  <c:y val="-4.2553191489361715E-2"/>
                </c:manualLayout>
              </c:layout>
              <c:dLblPos val="r"/>
              <c:showLegendKey val="0"/>
              <c:showVal val="1"/>
              <c:showCatName val="0"/>
              <c:showSerName val="0"/>
              <c:showPercent val="0"/>
              <c:showBubbleSize val="0"/>
            </c:dLbl>
            <c:dLbl>
              <c:idx val="10"/>
              <c:layout>
                <c:manualLayout>
                  <c:x val="-3.7784207614358821E-2"/>
                  <c:y val="-4.2553191489361715E-2"/>
                </c:manualLayout>
              </c:layout>
              <c:dLblPos val="r"/>
              <c:showLegendKey val="0"/>
              <c:showVal val="1"/>
              <c:showCatName val="0"/>
              <c:showSerName val="0"/>
              <c:showPercent val="0"/>
              <c:showBubbleSize val="0"/>
            </c:dLbl>
            <c:dLbl>
              <c:idx val="11"/>
              <c:layout>
                <c:manualLayout>
                  <c:x val="-4.2368735110814418E-2"/>
                  <c:y val="-1.9858156028368802E-2"/>
                </c:manualLayout>
              </c:layout>
              <c:dLblPos val="r"/>
              <c:showLegendKey val="0"/>
              <c:showVal val="1"/>
              <c:showCatName val="0"/>
              <c:showSerName val="0"/>
              <c:showPercent val="0"/>
              <c:showBubbleSize val="0"/>
            </c:dLbl>
            <c:txPr>
              <a:bodyPr/>
              <a:lstStyle/>
              <a:p>
                <a:pPr>
                  <a:defRPr sz="1100"/>
                </a:pPr>
                <a:endParaRPr lang="ja-JP"/>
              </a:p>
            </c:txPr>
            <c:dLblPos val="l"/>
            <c:showLegendKey val="0"/>
            <c:showVal val="1"/>
            <c:showCatName val="0"/>
            <c:showSerName val="0"/>
            <c:showPercent val="0"/>
            <c:showBubbleSize val="0"/>
            <c:showLeaderLines val="0"/>
          </c:dLbls>
          <c:cat>
            <c:numRef>
              <c:f>'待機児童（平成27年４月）'!$A$3:$L$3</c:f>
              <c:numCache>
                <c:formatCode>General</c:formatCode>
                <c:ptCount val="12"/>
                <c:pt idx="0">
                  <c:v>17</c:v>
                </c:pt>
                <c:pt idx="1">
                  <c:v>18</c:v>
                </c:pt>
                <c:pt idx="2">
                  <c:v>19</c:v>
                </c:pt>
                <c:pt idx="3">
                  <c:v>20</c:v>
                </c:pt>
                <c:pt idx="4">
                  <c:v>21</c:v>
                </c:pt>
                <c:pt idx="5">
                  <c:v>22</c:v>
                </c:pt>
                <c:pt idx="6">
                  <c:v>23</c:v>
                </c:pt>
                <c:pt idx="7">
                  <c:v>24</c:v>
                </c:pt>
                <c:pt idx="8">
                  <c:v>25</c:v>
                </c:pt>
                <c:pt idx="9">
                  <c:v>26</c:v>
                </c:pt>
                <c:pt idx="10">
                  <c:v>27</c:v>
                </c:pt>
                <c:pt idx="11">
                  <c:v>28</c:v>
                </c:pt>
              </c:numCache>
            </c:numRef>
          </c:cat>
          <c:val>
            <c:numRef>
              <c:f>'待機児童（平成27年４月）'!$A$4:$L$4</c:f>
              <c:numCache>
                <c:formatCode>General</c:formatCode>
                <c:ptCount val="12"/>
                <c:pt idx="0">
                  <c:v>904</c:v>
                </c:pt>
                <c:pt idx="1">
                  <c:v>846</c:v>
                </c:pt>
                <c:pt idx="2">
                  <c:v>744</c:v>
                </c:pt>
                <c:pt idx="3">
                  <c:v>696</c:v>
                </c:pt>
                <c:pt idx="4">
                  <c:v>608</c:v>
                </c:pt>
                <c:pt idx="5">
                  <c:v>205</c:v>
                </c:pt>
                <c:pt idx="6">
                  <c:v>396</c:v>
                </c:pt>
                <c:pt idx="7">
                  <c:v>664</c:v>
                </c:pt>
                <c:pt idx="8">
                  <c:v>287</c:v>
                </c:pt>
                <c:pt idx="9">
                  <c:v>224</c:v>
                </c:pt>
                <c:pt idx="10">
                  <c:v>217</c:v>
                </c:pt>
                <c:pt idx="11">
                  <c:v>273</c:v>
                </c:pt>
              </c:numCache>
            </c:numRef>
          </c:val>
          <c:smooth val="0"/>
        </c:ser>
        <c:dLbls>
          <c:showLegendKey val="0"/>
          <c:showVal val="0"/>
          <c:showCatName val="0"/>
          <c:showSerName val="0"/>
          <c:showPercent val="0"/>
          <c:showBubbleSize val="0"/>
        </c:dLbls>
        <c:marker val="1"/>
        <c:smooth val="0"/>
        <c:axId val="250546176"/>
        <c:axId val="150069248"/>
      </c:lineChart>
      <c:catAx>
        <c:axId val="250546176"/>
        <c:scaling>
          <c:orientation val="minMax"/>
        </c:scaling>
        <c:delete val="0"/>
        <c:axPos val="b"/>
        <c:numFmt formatCode="General" sourceLinked="1"/>
        <c:majorTickMark val="out"/>
        <c:minorTickMark val="none"/>
        <c:tickLblPos val="nextTo"/>
        <c:crossAx val="150069248"/>
        <c:crosses val="autoZero"/>
        <c:auto val="1"/>
        <c:lblAlgn val="ctr"/>
        <c:lblOffset val="100"/>
        <c:noMultiLvlLbl val="0"/>
      </c:catAx>
      <c:valAx>
        <c:axId val="150069248"/>
        <c:scaling>
          <c:orientation val="minMax"/>
        </c:scaling>
        <c:delete val="0"/>
        <c:axPos val="l"/>
        <c:majorGridlines/>
        <c:numFmt formatCode="#,##0_);[Red]\(#,##0\)" sourceLinked="0"/>
        <c:majorTickMark val="out"/>
        <c:minorTickMark val="none"/>
        <c:tickLblPos val="nextTo"/>
        <c:crossAx val="250546176"/>
        <c:crosses val="autoZero"/>
        <c:crossBetween val="between"/>
        <c:majorUnit val="200"/>
      </c:valAx>
      <c:valAx>
        <c:axId val="248776384"/>
        <c:scaling>
          <c:orientation val="minMax"/>
        </c:scaling>
        <c:delete val="0"/>
        <c:axPos val="r"/>
        <c:numFmt formatCode="#,##0_);[Red]\(#,##0\)" sourceLinked="1"/>
        <c:majorTickMark val="out"/>
        <c:minorTickMark val="none"/>
        <c:tickLblPos val="nextTo"/>
        <c:crossAx val="250547200"/>
        <c:crosses val="max"/>
        <c:crossBetween val="between"/>
      </c:valAx>
      <c:catAx>
        <c:axId val="250547200"/>
        <c:scaling>
          <c:orientation val="minMax"/>
        </c:scaling>
        <c:delete val="1"/>
        <c:axPos val="b"/>
        <c:numFmt formatCode="General" sourceLinked="1"/>
        <c:majorTickMark val="out"/>
        <c:minorTickMark val="none"/>
        <c:tickLblPos val="none"/>
        <c:crossAx val="248776384"/>
        <c:crosses val="autoZero"/>
        <c:auto val="1"/>
        <c:lblAlgn val="ctr"/>
        <c:lblOffset val="100"/>
        <c:noMultiLvlLbl val="0"/>
      </c:catAx>
    </c:plotArea>
    <c:plotVisOnly val="1"/>
    <c:dispBlanksAs val="gap"/>
    <c:showDLblsOverMax val="0"/>
  </c:chart>
  <c:spPr>
    <a:solidFill>
      <a:schemeClr val="bg1"/>
    </a:solid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a:pPr>
            <a:r>
              <a:rPr lang="ja-JP" altLang="en-US" sz="1000" dirty="0" err="1"/>
              <a:t>身体障がい</a:t>
            </a:r>
            <a:r>
              <a:rPr lang="ja-JP" altLang="en-US" sz="1000" dirty="0" smtClean="0"/>
              <a:t>者手帳交付数の推移</a:t>
            </a:r>
            <a:endParaRPr lang="ja-JP" altLang="en-US" sz="1000" dirty="0"/>
          </a:p>
        </c:rich>
      </c:tx>
      <c:layout>
        <c:manualLayout>
          <c:xMode val="edge"/>
          <c:yMode val="edge"/>
          <c:x val="0.18687777629227639"/>
          <c:y val="5.3063548494611736E-2"/>
        </c:manualLayout>
      </c:layout>
      <c:overlay val="0"/>
    </c:title>
    <c:autoTitleDeleted val="0"/>
    <c:plotArea>
      <c:layout>
        <c:manualLayout>
          <c:layoutTarget val="inner"/>
          <c:xMode val="edge"/>
          <c:yMode val="edge"/>
          <c:x val="0.16864796587926517"/>
          <c:y val="4.9346947561382082E-2"/>
          <c:w val="0.74582649950382185"/>
          <c:h val="0.79745711124689844"/>
        </c:manualLayout>
      </c:layout>
      <c:lineChart>
        <c:grouping val="standard"/>
        <c:varyColors val="0"/>
        <c:ser>
          <c:idx val="0"/>
          <c:order val="0"/>
          <c:tx>
            <c:strRef>
              <c:f>Sheet1!$B$1</c:f>
              <c:strCache>
                <c:ptCount val="1"/>
                <c:pt idx="0">
                  <c:v>身体障がい者手帳</c:v>
                </c:pt>
              </c:strCache>
            </c:strRef>
          </c:tx>
          <c:marker>
            <c:symbol val="none"/>
          </c:marker>
          <c:dLbls>
            <c:txPr>
              <a:bodyPr/>
              <a:lstStyle/>
              <a:p>
                <a:pPr>
                  <a:defRPr sz="1000"/>
                </a:pPr>
                <a:endParaRPr lang="ja-JP"/>
              </a:p>
            </c:txPr>
            <c:showLegendKey val="0"/>
            <c:showVal val="1"/>
            <c:showCatName val="0"/>
            <c:showSerName val="0"/>
            <c:showPercent val="0"/>
            <c:showBubbleSize val="0"/>
            <c:showLeaderLines val="0"/>
          </c:dLbls>
          <c:cat>
            <c:strRef>
              <c:f>Sheet1!$A$2:$A$7</c:f>
              <c:strCache>
                <c:ptCount val="6"/>
                <c:pt idx="0">
                  <c:v>平成22年</c:v>
                </c:pt>
                <c:pt idx="1">
                  <c:v>平成23年</c:v>
                </c:pt>
                <c:pt idx="2">
                  <c:v>平成24年</c:v>
                </c:pt>
                <c:pt idx="3">
                  <c:v>平成25年</c:v>
                </c:pt>
                <c:pt idx="4">
                  <c:v>平成26年</c:v>
                </c:pt>
                <c:pt idx="5">
                  <c:v>平成27年</c:v>
                </c:pt>
              </c:strCache>
            </c:strRef>
          </c:cat>
          <c:val>
            <c:numRef>
              <c:f>Sheet1!$B$2:$B$7</c:f>
              <c:numCache>
                <c:formatCode>#,##0_);[Red]\(#,##0\)</c:formatCode>
                <c:ptCount val="6"/>
                <c:pt idx="0">
                  <c:v>127416</c:v>
                </c:pt>
                <c:pt idx="1">
                  <c:v>129340</c:v>
                </c:pt>
                <c:pt idx="2">
                  <c:v>131580</c:v>
                </c:pt>
                <c:pt idx="3">
                  <c:v>134233</c:v>
                </c:pt>
                <c:pt idx="4">
                  <c:v>135730</c:v>
                </c:pt>
                <c:pt idx="5">
                  <c:v>136421</c:v>
                </c:pt>
              </c:numCache>
            </c:numRef>
          </c:val>
          <c:smooth val="0"/>
        </c:ser>
        <c:dLbls>
          <c:showLegendKey val="0"/>
          <c:showVal val="0"/>
          <c:showCatName val="0"/>
          <c:showSerName val="0"/>
          <c:showPercent val="0"/>
          <c:showBubbleSize val="0"/>
        </c:dLbls>
        <c:marker val="1"/>
        <c:smooth val="0"/>
        <c:axId val="252015616"/>
        <c:axId val="143160384"/>
      </c:lineChart>
      <c:catAx>
        <c:axId val="252015616"/>
        <c:scaling>
          <c:orientation val="minMax"/>
        </c:scaling>
        <c:delete val="0"/>
        <c:axPos val="b"/>
        <c:majorTickMark val="out"/>
        <c:minorTickMark val="none"/>
        <c:tickLblPos val="nextTo"/>
        <c:txPr>
          <a:bodyPr/>
          <a:lstStyle/>
          <a:p>
            <a:pPr>
              <a:defRPr sz="800"/>
            </a:pPr>
            <a:endParaRPr lang="ja-JP"/>
          </a:p>
        </c:txPr>
        <c:crossAx val="143160384"/>
        <c:crosses val="autoZero"/>
        <c:auto val="1"/>
        <c:lblAlgn val="ctr"/>
        <c:lblOffset val="100"/>
        <c:noMultiLvlLbl val="0"/>
      </c:catAx>
      <c:valAx>
        <c:axId val="143160384"/>
        <c:scaling>
          <c:orientation val="minMax"/>
          <c:min val="127000"/>
        </c:scaling>
        <c:delete val="0"/>
        <c:axPos val="l"/>
        <c:majorGridlines/>
        <c:minorGridlines/>
        <c:numFmt formatCode="#,##0_);[Red]\(#,##0\)" sourceLinked="1"/>
        <c:majorTickMark val="out"/>
        <c:minorTickMark val="none"/>
        <c:tickLblPos val="nextTo"/>
        <c:txPr>
          <a:bodyPr/>
          <a:lstStyle/>
          <a:p>
            <a:pPr>
              <a:defRPr sz="1100"/>
            </a:pPr>
            <a:endParaRPr lang="ja-JP"/>
          </a:p>
        </c:txPr>
        <c:crossAx val="252015616"/>
        <c:crosses val="autoZero"/>
        <c:crossBetween val="between"/>
      </c:valAx>
    </c:plotArea>
    <c:plotVisOnly val="1"/>
    <c:dispBlanksAs val="gap"/>
    <c:showDLblsOverMax val="0"/>
  </c:chart>
  <c:spPr>
    <a:solidFill>
      <a:schemeClr val="bg1"/>
    </a:solidFill>
  </c:spPr>
  <c:txPr>
    <a:bodyPr/>
    <a:lstStyle/>
    <a:p>
      <a:pPr>
        <a:defRPr sz="1800"/>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Sheet1!$B$13</c:f>
              <c:strCache>
                <c:ptCount val="1"/>
                <c:pt idx="0">
                  <c:v>大阪市</c:v>
                </c:pt>
              </c:strCache>
            </c:strRef>
          </c:tx>
          <c:dLbls>
            <c:dLblPos val="b"/>
            <c:showLegendKey val="0"/>
            <c:showVal val="1"/>
            <c:showCatName val="0"/>
            <c:showSerName val="0"/>
            <c:showPercent val="0"/>
            <c:showBubbleSize val="0"/>
            <c:showLeaderLines val="0"/>
          </c:dLbls>
          <c:cat>
            <c:strRef>
              <c:f>Sheet1!$A$14:$A$18</c:f>
              <c:strCache>
                <c:ptCount val="5"/>
                <c:pt idx="0">
                  <c:v>平成２２年度平均</c:v>
                </c:pt>
                <c:pt idx="1">
                  <c:v>平成２３年度平均</c:v>
                </c:pt>
                <c:pt idx="2">
                  <c:v>平成２４年度平均</c:v>
                </c:pt>
                <c:pt idx="3">
                  <c:v>平成２５年度平均</c:v>
                </c:pt>
                <c:pt idx="4">
                  <c:v>平成２６年度平均</c:v>
                </c:pt>
              </c:strCache>
            </c:strRef>
          </c:cat>
          <c:val>
            <c:numRef>
              <c:f>Sheet1!$B$14:$B$18</c:f>
              <c:numCache>
                <c:formatCode>#,##0.0;[Red]\-#,##0.0</c:formatCode>
                <c:ptCount val="5"/>
                <c:pt idx="0">
                  <c:v>54.9</c:v>
                </c:pt>
                <c:pt idx="1">
                  <c:v>56.8</c:v>
                </c:pt>
                <c:pt idx="2">
                  <c:v>57.1</c:v>
                </c:pt>
                <c:pt idx="3">
                  <c:v>56.4</c:v>
                </c:pt>
                <c:pt idx="4">
                  <c:v>55.5</c:v>
                </c:pt>
              </c:numCache>
            </c:numRef>
          </c:val>
          <c:smooth val="0"/>
        </c:ser>
        <c:ser>
          <c:idx val="1"/>
          <c:order val="1"/>
          <c:tx>
            <c:strRef>
              <c:f>Sheet1!$C$13</c:f>
              <c:strCache>
                <c:ptCount val="1"/>
                <c:pt idx="0">
                  <c:v>国</c:v>
                </c:pt>
              </c:strCache>
            </c:strRef>
          </c:tx>
          <c:dLbls>
            <c:dLblPos val="t"/>
            <c:showLegendKey val="0"/>
            <c:showVal val="1"/>
            <c:showCatName val="0"/>
            <c:showSerName val="0"/>
            <c:showPercent val="0"/>
            <c:showBubbleSize val="0"/>
            <c:showLeaderLines val="0"/>
          </c:dLbls>
          <c:cat>
            <c:strRef>
              <c:f>Sheet1!$A$14:$A$18</c:f>
              <c:strCache>
                <c:ptCount val="5"/>
                <c:pt idx="0">
                  <c:v>平成２２年度平均</c:v>
                </c:pt>
                <c:pt idx="1">
                  <c:v>平成２３年度平均</c:v>
                </c:pt>
                <c:pt idx="2">
                  <c:v>平成２４年度平均</c:v>
                </c:pt>
                <c:pt idx="3">
                  <c:v>平成２５年度平均</c:v>
                </c:pt>
                <c:pt idx="4">
                  <c:v>平成２６年度平均</c:v>
                </c:pt>
              </c:strCache>
            </c:strRef>
          </c:cat>
          <c:val>
            <c:numRef>
              <c:f>Sheet1!$C$14:$C$18</c:f>
              <c:numCache>
                <c:formatCode>#,##0.0;[Red]\-#,##0.0</c:formatCode>
                <c:ptCount val="5"/>
                <c:pt idx="0">
                  <c:v>15.2</c:v>
                </c:pt>
                <c:pt idx="1">
                  <c:v>16.2</c:v>
                </c:pt>
                <c:pt idx="2">
                  <c:v>16.7</c:v>
                </c:pt>
                <c:pt idx="3">
                  <c:v>17</c:v>
                </c:pt>
                <c:pt idx="4">
                  <c:v>17</c:v>
                </c:pt>
              </c:numCache>
            </c:numRef>
          </c:val>
          <c:smooth val="0"/>
        </c:ser>
        <c:dLbls>
          <c:showLegendKey val="0"/>
          <c:showVal val="0"/>
          <c:showCatName val="0"/>
          <c:showSerName val="0"/>
          <c:showPercent val="0"/>
          <c:showBubbleSize val="0"/>
        </c:dLbls>
        <c:marker val="1"/>
        <c:smooth val="0"/>
        <c:axId val="253152768"/>
        <c:axId val="48962304"/>
      </c:lineChart>
      <c:catAx>
        <c:axId val="253152768"/>
        <c:scaling>
          <c:orientation val="minMax"/>
        </c:scaling>
        <c:delete val="0"/>
        <c:axPos val="b"/>
        <c:majorTickMark val="out"/>
        <c:minorTickMark val="none"/>
        <c:tickLblPos val="nextTo"/>
        <c:crossAx val="48962304"/>
        <c:crosses val="autoZero"/>
        <c:auto val="1"/>
        <c:lblAlgn val="ctr"/>
        <c:lblOffset val="100"/>
        <c:noMultiLvlLbl val="0"/>
      </c:catAx>
      <c:valAx>
        <c:axId val="48962304"/>
        <c:scaling>
          <c:orientation val="minMax"/>
          <c:min val="10"/>
        </c:scaling>
        <c:delete val="0"/>
        <c:axPos val="l"/>
        <c:majorGridlines/>
        <c:minorGridlines/>
        <c:numFmt formatCode="#,##0.0;[Red]\-#,##0.0" sourceLinked="1"/>
        <c:majorTickMark val="out"/>
        <c:minorTickMark val="none"/>
        <c:tickLblPos val="nextTo"/>
        <c:crossAx val="253152768"/>
        <c:crosses val="autoZero"/>
        <c:crossBetween val="between"/>
        <c:majorUnit val="10"/>
        <c:minorUnit val="5"/>
      </c:valAx>
    </c:plotArea>
    <c:legend>
      <c:legendPos val="r"/>
      <c:overlay val="0"/>
    </c:legend>
    <c:plotVisOnly val="1"/>
    <c:dispBlanksAs val="gap"/>
    <c:showDLblsOverMax val="0"/>
  </c:chart>
  <c:spPr>
    <a:solidFill>
      <a:schemeClr val="bg1"/>
    </a:solidFill>
  </c:spPr>
  <c:externalData r:id="rId1">
    <c:autoUpdate val="0"/>
  </c:externalData>
</c:chartSpace>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30156616-A809-46C3-A380-C6B549816DFC}" type="datetimeFigureOut">
              <a:rPr kumimoji="1" lang="ja-JP" altLang="en-US" smtClean="0"/>
              <a:pPr/>
              <a:t>2016/7/21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C1C7D1E0-424A-44BD-850C-F823CB9213D2}" type="slidenum">
              <a:rPr kumimoji="1" lang="ja-JP" altLang="en-US" smtClean="0"/>
              <a:pPr/>
              <a:t>‹#›</a:t>
            </a:fld>
            <a:endParaRPr kumimoji="1" lang="ja-JP" altLang="en-US"/>
          </a:p>
        </p:txBody>
      </p:sp>
    </p:spTree>
    <p:extLst>
      <p:ext uri="{BB962C8B-B14F-4D97-AF65-F5344CB8AC3E}">
        <p14:creationId xmlns:p14="http://schemas.microsoft.com/office/powerpoint/2010/main" val="829924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4</a:t>
            </a:fld>
            <a:endParaRPr lang="ja-JP" altLang="en-US"/>
          </a:p>
        </p:txBody>
      </p:sp>
    </p:spTree>
    <p:extLst>
      <p:ext uri="{BB962C8B-B14F-4D97-AF65-F5344CB8AC3E}">
        <p14:creationId xmlns:p14="http://schemas.microsoft.com/office/powerpoint/2010/main" val="1354505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16</a:t>
            </a:fld>
            <a:endParaRPr kumimoji="1" lang="ja-JP" altLang="en-US"/>
          </a:p>
        </p:txBody>
      </p:sp>
    </p:spTree>
    <p:extLst>
      <p:ext uri="{BB962C8B-B14F-4D97-AF65-F5344CB8AC3E}">
        <p14:creationId xmlns:p14="http://schemas.microsoft.com/office/powerpoint/2010/main" val="3468962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17</a:t>
            </a:fld>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て</a:t>
            </a:r>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18</a:t>
            </a:fld>
            <a:endParaRPr kumimoji="1" lang="ja-JP" altLang="en-US"/>
          </a:p>
        </p:txBody>
      </p:sp>
    </p:spTree>
    <p:extLst>
      <p:ext uri="{BB962C8B-B14F-4D97-AF65-F5344CB8AC3E}">
        <p14:creationId xmlns:p14="http://schemas.microsoft.com/office/powerpoint/2010/main" val="3111973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60153AAA-F2E1-48DB-AA6B-9276B3BE564D}" type="slidenum">
              <a:rPr lang="ja-JP" altLang="en-US" smtClean="0"/>
              <a:pPr>
                <a:defRPr/>
              </a:pPr>
              <a:t>20</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21</a:t>
            </a:fld>
            <a:endParaRPr kumimoji="1" lang="ja-JP" altLang="en-US"/>
          </a:p>
        </p:txBody>
      </p:sp>
    </p:spTree>
    <p:extLst>
      <p:ext uri="{BB962C8B-B14F-4D97-AF65-F5344CB8AC3E}">
        <p14:creationId xmlns:p14="http://schemas.microsoft.com/office/powerpoint/2010/main" val="1099285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24</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25</a:t>
            </a:fld>
            <a:endParaRPr lang="ja-JP" altLang="en-US"/>
          </a:p>
        </p:txBody>
      </p:sp>
    </p:spTree>
    <p:extLst>
      <p:ext uri="{BB962C8B-B14F-4D97-AF65-F5344CB8AC3E}">
        <p14:creationId xmlns:p14="http://schemas.microsoft.com/office/powerpoint/2010/main" val="1354505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26</a:t>
            </a:fld>
            <a:endParaRPr lang="ja-JP" altLang="en-US"/>
          </a:p>
        </p:txBody>
      </p:sp>
    </p:spTree>
    <p:extLst>
      <p:ext uri="{BB962C8B-B14F-4D97-AF65-F5344CB8AC3E}">
        <p14:creationId xmlns:p14="http://schemas.microsoft.com/office/powerpoint/2010/main" val="1354505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28</a:t>
            </a:fld>
            <a:endParaRPr lang="ja-JP" altLang="en-US"/>
          </a:p>
        </p:txBody>
      </p:sp>
    </p:spTree>
    <p:extLst>
      <p:ext uri="{BB962C8B-B14F-4D97-AF65-F5344CB8AC3E}">
        <p14:creationId xmlns:p14="http://schemas.microsoft.com/office/powerpoint/2010/main" val="5800533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29</a:t>
            </a:fld>
            <a:endParaRPr kumimoji="1" lang="ja-JP" altLang="en-US"/>
          </a:p>
        </p:txBody>
      </p:sp>
    </p:spTree>
    <p:extLst>
      <p:ext uri="{BB962C8B-B14F-4D97-AF65-F5344CB8AC3E}">
        <p14:creationId xmlns:p14="http://schemas.microsoft.com/office/powerpoint/2010/main" val="3084805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5</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30</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31</a:t>
            </a:fld>
            <a:endParaRPr kumimoji="1" lang="ja-JP" altLang="en-US"/>
          </a:p>
        </p:txBody>
      </p:sp>
    </p:spTree>
    <p:extLst>
      <p:ext uri="{BB962C8B-B14F-4D97-AF65-F5344CB8AC3E}">
        <p14:creationId xmlns:p14="http://schemas.microsoft.com/office/powerpoint/2010/main" val="32659329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32</a:t>
            </a:fld>
            <a:endParaRPr lang="ja-JP" altLang="en-US"/>
          </a:p>
        </p:txBody>
      </p:sp>
    </p:spTree>
    <p:extLst>
      <p:ext uri="{BB962C8B-B14F-4D97-AF65-F5344CB8AC3E}">
        <p14:creationId xmlns:p14="http://schemas.microsoft.com/office/powerpoint/2010/main" val="22247828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36</a:t>
            </a:fld>
            <a:endParaRPr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37</a:t>
            </a:fld>
            <a:endParaRPr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38</a:t>
            </a:fld>
            <a:endParaRPr kumimoji="1" lang="ja-JP" altLang="en-US"/>
          </a:p>
        </p:txBody>
      </p:sp>
    </p:spTree>
    <p:extLst>
      <p:ext uri="{BB962C8B-B14F-4D97-AF65-F5344CB8AC3E}">
        <p14:creationId xmlns:p14="http://schemas.microsoft.com/office/powerpoint/2010/main" val="22877225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39</a:t>
            </a:fld>
            <a:endParaRPr lang="ja-JP" altLang="en-US"/>
          </a:p>
        </p:txBody>
      </p:sp>
    </p:spTree>
    <p:extLst>
      <p:ext uri="{BB962C8B-B14F-4D97-AF65-F5344CB8AC3E}">
        <p14:creationId xmlns:p14="http://schemas.microsoft.com/office/powerpoint/2010/main" val="13545059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40</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6</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7</a:t>
            </a:fld>
            <a:endParaRPr kumimoji="1" lang="ja-JP" altLang="en-US"/>
          </a:p>
        </p:txBody>
      </p:sp>
    </p:spTree>
    <p:extLst>
      <p:ext uri="{BB962C8B-B14F-4D97-AF65-F5344CB8AC3E}">
        <p14:creationId xmlns:p14="http://schemas.microsoft.com/office/powerpoint/2010/main" val="1135148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8</a:t>
            </a:fld>
            <a:endParaRPr lang="ja-JP" altLang="en-US"/>
          </a:p>
        </p:txBody>
      </p:sp>
    </p:spTree>
    <p:extLst>
      <p:ext uri="{BB962C8B-B14F-4D97-AF65-F5344CB8AC3E}">
        <p14:creationId xmlns:p14="http://schemas.microsoft.com/office/powerpoint/2010/main" val="1354505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10</a:t>
            </a:fld>
            <a:endParaRPr kumimoji="1" lang="ja-JP" altLang="en-US"/>
          </a:p>
        </p:txBody>
      </p:sp>
    </p:spTree>
    <p:extLst>
      <p:ext uri="{BB962C8B-B14F-4D97-AF65-F5344CB8AC3E}">
        <p14:creationId xmlns:p14="http://schemas.microsoft.com/office/powerpoint/2010/main" val="3893971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12</a:t>
            </a:fld>
            <a:endParaRPr kumimoji="1" lang="ja-JP" altLang="en-US"/>
          </a:p>
        </p:txBody>
      </p:sp>
    </p:spTree>
    <p:extLst>
      <p:ext uri="{BB962C8B-B14F-4D97-AF65-F5344CB8AC3E}">
        <p14:creationId xmlns:p14="http://schemas.microsoft.com/office/powerpoint/2010/main" val="3468962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25AB7889-22A7-4FEC-BCB8-168B819F9F65}" type="slidenum">
              <a:rPr lang="ja-JP" altLang="en-US" smtClean="0"/>
              <a:pPr>
                <a:defRPr/>
              </a:pPr>
              <a:t>13</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14</a:t>
            </a:fld>
            <a:endParaRPr kumimoji="1" lang="ja-JP" altLang="en-US"/>
          </a:p>
        </p:txBody>
      </p:sp>
    </p:spTree>
    <p:extLst>
      <p:ext uri="{BB962C8B-B14F-4D97-AF65-F5344CB8AC3E}">
        <p14:creationId xmlns:p14="http://schemas.microsoft.com/office/powerpoint/2010/main" val="3111973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2016/7/21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notesSlide" Target="../notesSlides/notesSlide22.xml"/><Relationship Id="rId7" Type="http://schemas.openxmlformats.org/officeDocument/2006/relationships/package" Target="../embeddings/Microsoft_Excel_Worksheet5.xlsx"/><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6.emf"/><Relationship Id="rId5" Type="http://schemas.openxmlformats.org/officeDocument/2006/relationships/image" Target="../media/image8.png"/><Relationship Id="rId10" Type="http://schemas.openxmlformats.org/officeDocument/2006/relationships/package" Target="../embeddings/Microsoft_Excel_Worksheet6.xlsx"/><Relationship Id="rId4" Type="http://schemas.openxmlformats.org/officeDocument/2006/relationships/image" Target="../media/image7.png"/><Relationship Id="rId9" Type="http://schemas.openxmlformats.org/officeDocument/2006/relationships/oleObject" Target="../embeddings/oleObject2.bin"/></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11560" y="5918856"/>
            <a:ext cx="8136903" cy="523220"/>
          </a:xfrm>
          <a:prstGeom prst="rect">
            <a:avLst/>
          </a:prstGeom>
        </p:spPr>
        <p:txBody>
          <a:bodyPr wrap="square">
            <a:spAutoFit/>
          </a:bodyPr>
          <a:lstStyle/>
          <a:p>
            <a:pPr lvl="0"/>
            <a:r>
              <a:rPr lang="en-US" altLang="ja-JP" sz="1400" dirty="0" smtClean="0">
                <a:solidFill>
                  <a:prstClr val="black"/>
                </a:solidFill>
              </a:rPr>
              <a:t>※</a:t>
            </a:r>
            <a:r>
              <a:rPr lang="ja-JP" altLang="en-US" sz="1400" dirty="0" smtClean="0">
                <a:solidFill>
                  <a:prstClr val="black"/>
                </a:solidFill>
              </a:rPr>
              <a:t>事務</a:t>
            </a:r>
            <a:r>
              <a:rPr lang="ja-JP" altLang="en-US" sz="1400" dirty="0">
                <a:solidFill>
                  <a:prstClr val="black"/>
                </a:solidFill>
              </a:rPr>
              <a:t>分担（案）イメージの表中、点線枠内（　　　）の事務は、従来から、区役所及び</a:t>
            </a:r>
            <a:r>
              <a:rPr lang="ja-JP" altLang="en-US" sz="1400" dirty="0" smtClean="0">
                <a:solidFill>
                  <a:prstClr val="black"/>
                </a:solidFill>
              </a:rPr>
              <a:t>保健福祉センターで</a:t>
            </a:r>
            <a:endParaRPr lang="en-US" altLang="ja-JP" sz="1400" dirty="0" smtClean="0">
              <a:solidFill>
                <a:prstClr val="black"/>
              </a:solidFill>
            </a:endParaRPr>
          </a:p>
          <a:p>
            <a:pPr lvl="0"/>
            <a:r>
              <a:rPr lang="en-US" altLang="ja-JP" sz="1400" dirty="0">
                <a:solidFill>
                  <a:prstClr val="black"/>
                </a:solidFill>
              </a:rPr>
              <a:t> </a:t>
            </a:r>
            <a:r>
              <a:rPr lang="en-US" altLang="ja-JP" sz="1400" dirty="0" smtClean="0">
                <a:solidFill>
                  <a:prstClr val="black"/>
                </a:solidFill>
              </a:rPr>
              <a:t>    </a:t>
            </a:r>
            <a:r>
              <a:rPr lang="ja-JP" altLang="en-US" sz="1400" dirty="0" smtClean="0">
                <a:solidFill>
                  <a:prstClr val="black"/>
                </a:solidFill>
              </a:rPr>
              <a:t>実施</a:t>
            </a:r>
            <a:r>
              <a:rPr lang="ja-JP" altLang="en-US" sz="1400" dirty="0">
                <a:solidFill>
                  <a:prstClr val="black"/>
                </a:solidFill>
              </a:rPr>
              <a:t>している事務</a:t>
            </a:r>
            <a:endParaRPr lang="en-US" altLang="ja-JP" sz="1400" dirty="0">
              <a:solidFill>
                <a:prstClr val="black"/>
              </a:solidFill>
            </a:endParaRPr>
          </a:p>
        </p:txBody>
      </p:sp>
      <p:sp>
        <p:nvSpPr>
          <p:cNvPr id="4098" name="正方形/長方形 1"/>
          <p:cNvSpPr>
            <a:spLocks noChangeArrowheads="1"/>
          </p:cNvSpPr>
          <p:nvPr/>
        </p:nvSpPr>
        <p:spPr bwMode="auto">
          <a:xfrm>
            <a:off x="0" y="234888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kumimoji="1" sz="1600" b="1">
                <a:solidFill>
                  <a:schemeClr val="tx1"/>
                </a:solidFill>
                <a:latin typeface="Malgun Gothic" pitchFamily="34" charset="-127"/>
                <a:ea typeface="ＭＳ Ｐゴシック" charset="-128"/>
              </a:defRPr>
            </a:lvl1pPr>
            <a:lvl2pPr marL="742950" indent="-285750" eaLnBrk="0" hangingPunct="0">
              <a:defRPr kumimoji="1" sz="1600" b="1">
                <a:solidFill>
                  <a:schemeClr val="tx1"/>
                </a:solidFill>
                <a:latin typeface="Malgun Gothic" pitchFamily="34" charset="-127"/>
                <a:ea typeface="ＭＳ Ｐゴシック" charset="-128"/>
              </a:defRPr>
            </a:lvl2pPr>
            <a:lvl3pPr marL="1143000" indent="-228600" eaLnBrk="0" hangingPunct="0">
              <a:defRPr kumimoji="1" sz="1600" b="1">
                <a:solidFill>
                  <a:schemeClr val="tx1"/>
                </a:solidFill>
                <a:latin typeface="Malgun Gothic" pitchFamily="34" charset="-127"/>
                <a:ea typeface="ＭＳ Ｐゴシック" charset="-128"/>
              </a:defRPr>
            </a:lvl3pPr>
            <a:lvl4pPr marL="1600200" indent="-228600" eaLnBrk="0" hangingPunct="0">
              <a:defRPr kumimoji="1" sz="1600" b="1">
                <a:solidFill>
                  <a:schemeClr val="tx1"/>
                </a:solidFill>
                <a:latin typeface="Malgun Gothic" pitchFamily="34" charset="-127"/>
                <a:ea typeface="ＭＳ Ｐゴシック" charset="-128"/>
              </a:defRPr>
            </a:lvl4pPr>
            <a:lvl5pPr marL="2057400" indent="-228600" eaLnBrk="0" hangingPunct="0">
              <a:defRPr kumimoji="1" sz="1600" b="1">
                <a:solidFill>
                  <a:schemeClr val="tx1"/>
                </a:solidFill>
                <a:latin typeface="Malgun Gothic" pitchFamily="34" charset="-127"/>
                <a:ea typeface="ＭＳ Ｐゴシック"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9pPr>
          </a:lstStyle>
          <a:p>
            <a:pPr algn="ctr" eaLnBrk="1" hangingPunct="1"/>
            <a:r>
              <a:rPr lang="ja-JP" altLang="en-US" sz="3600" b="0" dirty="0">
                <a:latin typeface="Arial" charset="0"/>
              </a:rPr>
              <a:t>　</a:t>
            </a:r>
            <a:r>
              <a:rPr lang="ja-JP" altLang="en-US" sz="3600" b="0" dirty="0" smtClean="0">
                <a:latin typeface="Arial" charset="0"/>
              </a:rPr>
              <a:t>事務分担（案）の検討にあたって</a:t>
            </a:r>
            <a:endParaRPr lang="en-US" altLang="ja-JP" sz="3600" b="0" dirty="0" smtClean="0">
              <a:latin typeface="Arial" charset="0"/>
            </a:endParaRPr>
          </a:p>
        </p:txBody>
      </p:sp>
      <p:sp>
        <p:nvSpPr>
          <p:cNvPr id="4" name="正方形/長方形 3"/>
          <p:cNvSpPr/>
          <p:nvPr/>
        </p:nvSpPr>
        <p:spPr>
          <a:xfrm>
            <a:off x="503548" y="4941168"/>
            <a:ext cx="8136904" cy="660185"/>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rPr>
              <a:t>○この資料は、事務分担（案）</a:t>
            </a:r>
            <a:r>
              <a:rPr lang="en-US" altLang="ja-JP" sz="1600" dirty="0" smtClean="0">
                <a:solidFill>
                  <a:schemeClr val="tx1"/>
                </a:solidFill>
              </a:rPr>
              <a:t>【</a:t>
            </a:r>
            <a:r>
              <a:rPr lang="ja-JP" altLang="en-US" sz="1600" dirty="0" smtClean="0">
                <a:solidFill>
                  <a:schemeClr val="tx1"/>
                </a:solidFill>
              </a:rPr>
              <a:t>Ａ案・Ｂ案・Ｃ案</a:t>
            </a:r>
            <a:r>
              <a:rPr lang="en-US" altLang="ja-JP" sz="1600" dirty="0" smtClean="0">
                <a:solidFill>
                  <a:schemeClr val="tx1"/>
                </a:solidFill>
              </a:rPr>
              <a:t>】</a:t>
            </a:r>
            <a:r>
              <a:rPr lang="ja-JP" altLang="en-US" sz="1600" dirty="0" smtClean="0">
                <a:solidFill>
                  <a:schemeClr val="tx1"/>
                </a:solidFill>
              </a:rPr>
              <a:t>を作成するにあたって、どのような考え方に</a:t>
            </a:r>
            <a:endParaRPr lang="en-US" altLang="ja-JP" sz="1600" dirty="0" smtClean="0">
              <a:solidFill>
                <a:schemeClr val="tx1"/>
              </a:solidFill>
            </a:endParaRPr>
          </a:p>
          <a:p>
            <a:r>
              <a:rPr lang="ja-JP" altLang="en-US" sz="1600" dirty="0">
                <a:solidFill>
                  <a:schemeClr val="tx1"/>
                </a:solidFill>
              </a:rPr>
              <a:t>　 </a:t>
            </a:r>
            <a:r>
              <a:rPr lang="ja-JP" altLang="en-US" sz="1600" dirty="0" smtClean="0">
                <a:solidFill>
                  <a:schemeClr val="tx1"/>
                </a:solidFill>
              </a:rPr>
              <a:t>基づいて局と総合区の事務に分担したのかを、複数の事務を例に整理したものです。</a:t>
            </a:r>
            <a:endParaRPr kumimoji="1" lang="en-US" altLang="ja-JP" sz="1600" dirty="0" smtClean="0">
              <a:solidFill>
                <a:schemeClr val="tx1"/>
              </a:solidFill>
            </a:endParaRPr>
          </a:p>
        </p:txBody>
      </p:sp>
      <p:sp>
        <p:nvSpPr>
          <p:cNvPr id="6" name="正方形/長方形 5"/>
          <p:cNvSpPr/>
          <p:nvPr/>
        </p:nvSpPr>
        <p:spPr>
          <a:xfrm>
            <a:off x="4014166" y="5968027"/>
            <a:ext cx="278997" cy="144016"/>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71323" y="2347620"/>
            <a:ext cx="1584176" cy="400110"/>
          </a:xfrm>
          <a:prstGeom prst="rect">
            <a:avLst/>
          </a:prstGeom>
          <a:noFill/>
        </p:spPr>
        <p:txBody>
          <a:bodyPr wrap="square" rtlCol="0">
            <a:spAutoFit/>
          </a:bodyPr>
          <a:lstStyle/>
          <a:p>
            <a:pPr algn="ctr"/>
            <a:r>
              <a:rPr kumimoji="1" lang="ja-JP" altLang="en-US" sz="2000" b="1" dirty="0" smtClean="0"/>
              <a:t>（参考資料）</a:t>
            </a:r>
            <a:endParaRPr kumimoji="1" lang="ja-JP" altLang="en-US" sz="2000" b="1" dirty="0"/>
          </a:p>
        </p:txBody>
      </p:sp>
      <p:sp>
        <p:nvSpPr>
          <p:cNvPr id="9" name="テキスト ボックス 8"/>
          <p:cNvSpPr txBox="1">
            <a:spLocks noChangeArrowheads="1"/>
          </p:cNvSpPr>
          <p:nvPr/>
        </p:nvSpPr>
        <p:spPr bwMode="auto">
          <a:xfrm>
            <a:off x="6035675" y="0"/>
            <a:ext cx="31083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dirty="0" smtClean="0">
                <a:solidFill>
                  <a:srgbClr val="000000"/>
                </a:solidFill>
                <a:latin typeface="Meiryo UI" pitchFamily="50" charset="-128"/>
                <a:ea typeface="Meiryo UI" pitchFamily="50" charset="-128"/>
                <a:cs typeface="Meiryo UI" pitchFamily="50" charset="-128"/>
              </a:rPr>
              <a:t>第４回</a:t>
            </a:r>
            <a:r>
              <a:rPr lang="ja-JP" altLang="en-US" sz="1800" dirty="0">
                <a:solidFill>
                  <a:srgbClr val="000000"/>
                </a:solidFill>
                <a:latin typeface="Meiryo UI" pitchFamily="50" charset="-128"/>
                <a:ea typeface="Meiryo UI" pitchFamily="50" charset="-128"/>
                <a:cs typeface="Meiryo UI" pitchFamily="50" charset="-128"/>
              </a:rPr>
              <a:t>副首都推進本部会議</a:t>
            </a:r>
            <a:endParaRPr lang="en-US" altLang="ja-JP" sz="1800" dirty="0">
              <a:solidFill>
                <a:srgbClr val="000000"/>
              </a:solidFill>
              <a:latin typeface="Meiryo UI" pitchFamily="50" charset="-128"/>
              <a:ea typeface="Meiryo UI" pitchFamily="50" charset="-128"/>
              <a:cs typeface="Meiryo UI" pitchFamily="50" charset="-128"/>
            </a:endParaRPr>
          </a:p>
        </p:txBody>
      </p:sp>
      <p:sp>
        <p:nvSpPr>
          <p:cNvPr id="10" name="テキスト ボックス 5"/>
          <p:cNvSpPr txBox="1">
            <a:spLocks noChangeArrowheads="1"/>
          </p:cNvSpPr>
          <p:nvPr/>
        </p:nvSpPr>
        <p:spPr bwMode="auto">
          <a:xfrm>
            <a:off x="7164288" y="373578"/>
            <a:ext cx="1744662" cy="4619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pPr>
            <a:r>
              <a:rPr lang="ja-JP" altLang="en-US" sz="2400" dirty="0" smtClean="0">
                <a:solidFill>
                  <a:srgbClr val="000000"/>
                </a:solidFill>
                <a:latin typeface="Meiryo UI" pitchFamily="50" charset="-128"/>
                <a:ea typeface="Meiryo UI" pitchFamily="50" charset="-128"/>
                <a:cs typeface="Meiryo UI" pitchFamily="50" charset="-128"/>
              </a:rPr>
              <a:t>資料４</a:t>
            </a:r>
            <a:endParaRPr lang="en-US" altLang="ja-JP" sz="2400"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941004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19709" y="620689"/>
            <a:ext cx="8596635" cy="266429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に</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ついて</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◇こども</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・子育て</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支援施策に</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ついては、行政、家庭や地域社会、社会福祉法人、学校園、企業等が</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連携</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・協力して推進することとなるが、地域の窓口である区役所が中心となって</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取組むことが効果的</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◇最重要</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施策である待機児童の解消に向けては、待機</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児童が偏在</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していること</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から、地域</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特性や</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実情</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にあった施策を実施して</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いくことが</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効果的</a:t>
            </a: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11576" y="13389"/>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（２）こども・子育て支援施策における事務分担（案）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二等辺三角形 4"/>
          <p:cNvSpPr/>
          <p:nvPr/>
        </p:nvSpPr>
        <p:spPr>
          <a:xfrm rot="10800000">
            <a:off x="2555308" y="2315854"/>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604830" y="2708920"/>
            <a:ext cx="7927609" cy="485216"/>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とする</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方向</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227804" y="3356992"/>
            <a:ext cx="8748325" cy="1080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事務分担の着眼点</a:t>
            </a:r>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p>
          <a:p>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　○こども・子育て支援施策を総合的に推進していくためには、関連する事務を一体的に移管する</a:t>
            </a:r>
            <a:endParaRPr lang="en-US" altLang="ja-JP" sz="16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600" b="1" dirty="0">
                <a:solidFill>
                  <a:schemeClr val="tx1"/>
                </a:solidFill>
                <a:latin typeface="ＭＳ Ｐゴシック" panose="020B0600070205080204" pitchFamily="50" charset="-128"/>
                <a:ea typeface="ＭＳ Ｐゴシック" panose="020B0600070205080204" pitchFamily="50" charset="-128"/>
              </a:rPr>
              <a:t>　</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　 ことが必要</a:t>
            </a:r>
            <a:endParaRPr lang="en-US" altLang="ja-JP" sz="16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600" b="1" dirty="0">
                <a:solidFill>
                  <a:schemeClr val="tx1"/>
                </a:solidFill>
                <a:latin typeface="ＭＳ Ｐゴシック" panose="020B0600070205080204" pitchFamily="50" charset="-128"/>
                <a:ea typeface="ＭＳ Ｐゴシック" panose="020B0600070205080204" pitchFamily="50" charset="-128"/>
              </a:rPr>
              <a:t>　</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○医療機関等の専門機関との調整が必要な事務については、専門性の確保</a:t>
            </a:r>
            <a:r>
              <a:rPr lang="ja-JP" altLang="en-US" sz="1600" b="1" dirty="0">
                <a:solidFill>
                  <a:schemeClr val="tx1"/>
                </a:solidFill>
                <a:latin typeface="ＭＳ Ｐゴシック" panose="020B0600070205080204" pitchFamily="50" charset="-128"/>
                <a:ea typeface="ＭＳ Ｐゴシック" panose="020B0600070205080204" pitchFamily="50" charset="-128"/>
              </a:rPr>
              <a:t>が</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必要</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sp>
        <p:nvSpPr>
          <p:cNvPr id="4" name="右矢印 3"/>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1989011593"/>
              </p:ext>
            </p:extLst>
          </p:nvPr>
        </p:nvGraphicFramePr>
        <p:xfrm>
          <a:off x="633406" y="4514331"/>
          <a:ext cx="8211513" cy="2232248"/>
        </p:xfrm>
        <a:graphic>
          <a:graphicData uri="http://schemas.openxmlformats.org/drawingml/2006/table">
            <a:tbl>
              <a:tblPr firstRow="1" bandRow="1">
                <a:tableStyleId>{5940675A-B579-460E-94D1-54222C63F5DA}</a:tableStyleId>
              </a:tblPr>
              <a:tblGrid>
                <a:gridCol w="798817"/>
                <a:gridCol w="2577880"/>
                <a:gridCol w="2455779"/>
                <a:gridCol w="2379037"/>
              </a:tblGrid>
              <a:tr h="40513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latin typeface="ＭＳ Ｐゴシック" panose="020B0600070205080204" pitchFamily="50" charset="-128"/>
                          <a:ea typeface="ＭＳ Ｐゴシック" panose="020B0600070205080204" pitchFamily="50" charset="-128"/>
                        </a:rPr>
                        <a:t>区分</a:t>
                      </a:r>
                      <a:endParaRPr kumimoji="1" lang="ja-JP" altLang="en-US" sz="14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827114">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buNone/>
                      </a:pPr>
                      <a:endParaRPr kumimoji="1" lang="en-US" altLang="ja-JP" sz="1300" b="0" dirty="0" smtClean="0">
                        <a:latin typeface="ＭＳ Ｐゴシック" panose="020B0600070205080204" pitchFamily="50" charset="-128"/>
                        <a:ea typeface="ＭＳ Ｐゴシック" panose="020B0600070205080204" pitchFamily="50" charset="-128"/>
                        <a:cs typeface="+mn-cs"/>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buNone/>
                      </a:pP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ja-JP" altLang="en-US" sz="1300" b="0" dirty="0" smtClean="0">
                        <a:latin typeface="ＭＳ Ｐゴシック" panose="020B0600070205080204" pitchFamily="50" charset="-128"/>
                        <a:ea typeface="ＭＳ Ｐゴシック" panose="020B0600070205080204" pitchFamily="50" charset="-128"/>
                      </a:endParaRPr>
                    </a:p>
                  </a:txBody>
                  <a:tcPr/>
                </a:tc>
                <a:tc>
                  <a:txBody>
                    <a:bodyPr/>
                    <a:lstStyle/>
                    <a:p>
                      <a:pPr algn="ctr"/>
                      <a:endParaRPr kumimoji="1" lang="en-US" altLang="ja-JP" sz="1300" b="0" dirty="0" smtClean="0">
                        <a:latin typeface="ＭＳ Ｐゴシック" panose="020B0600070205080204" pitchFamily="50" charset="-128"/>
                        <a:ea typeface="ＭＳ Ｐゴシック" panose="020B0600070205080204" pitchFamily="50" charset="-128"/>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地域の特性や実情にあった施</a:t>
                      </a:r>
                      <a:endPar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策展開をすることで、待機児童</a:t>
                      </a:r>
                      <a:endPar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の解消や子育て支援の充実</a:t>
                      </a:r>
                      <a:endPar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に効果が見込まれる</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◇Ｂ案の事務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◇医療機関や児童養護施設等</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との調整業務など、高度で専</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門的な知識・経験を備えた業</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務執行体制の確保が必要な</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事務</a:t>
                      </a:r>
                      <a:endParaRPr kumimoji="1" lang="ja-JP" altLang="en-US" sz="1300" b="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r>
            </a:tbl>
          </a:graphicData>
        </a:graphic>
      </p:graphicFrame>
      <p:sp>
        <p:nvSpPr>
          <p:cNvPr id="9" name="スライド番号プレースホルダー 2"/>
          <p:cNvSpPr txBox="1">
            <a:spLocks/>
          </p:cNvSpPr>
          <p:nvPr/>
        </p:nvSpPr>
        <p:spPr>
          <a:xfrm>
            <a:off x="8535768" y="-8790"/>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a:solidFill>
                  <a:sysClr val="windowText" lastClr="000000"/>
                </a:solidFill>
                <a:latin typeface="HGPｺﾞｼｯｸE" pitchFamily="50" charset="-128"/>
                <a:ea typeface="HGPｺﾞｼｯｸE" pitchFamily="50" charset="-128"/>
              </a:rPr>
              <a:t>7</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281873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684844584"/>
              </p:ext>
            </p:extLst>
          </p:nvPr>
        </p:nvGraphicFramePr>
        <p:xfrm>
          <a:off x="367393" y="496401"/>
          <a:ext cx="8424935" cy="5577350"/>
        </p:xfrm>
        <a:graphic>
          <a:graphicData uri="http://schemas.openxmlformats.org/drawingml/2006/table">
            <a:tbl>
              <a:tblPr firstRow="1" bandRow="1">
                <a:tableStyleId>{5C22544A-7EE6-4342-B048-85BDC9FD1C3A}</a:tableStyleId>
              </a:tblPr>
              <a:tblGrid>
                <a:gridCol w="360040"/>
                <a:gridCol w="360040"/>
                <a:gridCol w="360040"/>
                <a:gridCol w="7344815"/>
              </a:tblGrid>
              <a:tr h="304185">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こども・子育て支援施策</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71196">
                <a:tc rowSpan="3">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◆民間保育所等の設置等</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○設置認可・廃止等の認可基準の制定　</a:t>
                      </a:r>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○民間保育施設の監査・指導の基準の制定</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◆保育施策</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○保育料の設定（制度管理）</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669784">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3">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rPr>
                        <a:t>◆地域の子育て支援</a:t>
                      </a:r>
                      <a:endParaRPr kumimoji="1" lang="en-US" altLang="ja-JP" sz="1300" dirty="0" smtClean="0">
                        <a:latin typeface="ＭＳ Ｐゴシック" panose="020B0600070205080204" pitchFamily="50" charset="-128"/>
                        <a:ea typeface="ＭＳ Ｐゴシック" panose="020B060007020508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○病児・病後児保育事業　　　　　　　　　　　　　　○子どものショートステイ事業</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2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803583">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◆民間保育所等の設置等</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○設置認可・廃止等の認可</a:t>
                      </a:r>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○民間保育施設の監査・指導</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◆地域の子育て支援</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○一時預かり事業　　　　　　　　　　　　　　　　　　　○地域子育て支援拠点事業　</a:t>
                      </a:r>
                      <a:endParaRPr kumimoji="1" lang="en-US" altLang="ja-JP"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○ファミリー・サポート・センター事業　　　  　　　   　</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◆保育施策</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○市立保育所の設置・運営　　　　　　　　　　　　　 ○特定保育・休日保育事業　</a:t>
                      </a:r>
                      <a:endParaRPr kumimoji="1" lang="en-US" altLang="ja-JP"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○長時間保育・延長保育事業　　　　　　　　　　　 </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○保育士等の研修</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432070">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vMerge="1">
                  <a:txBody>
                    <a:bodyPr/>
                    <a:lstStyle/>
                    <a:p>
                      <a:endParaRPr kumimoji="1" lang="ja-JP" altLang="en-US"/>
                    </a:p>
                  </a:txBody>
                  <a:tcPr/>
                </a:tc>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r>
                        <a:rPr kumimoji="1" lang="ja-JP" altLang="en-US" sz="1300" dirty="0" smtClean="0"/>
                        <a:t>◆地域の子育て支援</a:t>
                      </a:r>
                      <a:endParaRPr kumimoji="1" lang="en-US" altLang="ja-JP" sz="1300" dirty="0" smtClean="0"/>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○あい</a:t>
                      </a:r>
                      <a:r>
                        <a:rPr kumimoji="1" lang="ja-JP" altLang="en-US" sz="1300" dirty="0" err="1" smtClean="0">
                          <a:latin typeface="Meiryo UI" panose="020B0604030504040204" pitchFamily="50" charset="-128"/>
                          <a:ea typeface="Meiryo UI" panose="020B0604030504040204" pitchFamily="50" charset="-128"/>
                          <a:cs typeface="Meiryo UI" panose="020B0604030504040204" pitchFamily="50" charset="-128"/>
                        </a:rPr>
                        <a:t>りん</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特別保育対策事業</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2" name="正方形/長方形 1"/>
          <p:cNvSpPr/>
          <p:nvPr/>
        </p:nvSpPr>
        <p:spPr>
          <a:xfrm>
            <a:off x="1744180" y="5103800"/>
            <a:ext cx="6768752" cy="85656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300" dirty="0">
                <a:solidFill>
                  <a:schemeClr val="tx1"/>
                </a:solidFill>
              </a:rPr>
              <a:t>◆地域の子育て</a:t>
            </a:r>
            <a:endParaRPr lang="en-US" altLang="ja-JP" sz="1300" dirty="0">
              <a:solidFill>
                <a:schemeClr val="tx1"/>
              </a:solidFill>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○一時</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預かり事業、</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ファミリー・サポート</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・センター事業</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等に係る情報提供等</a:t>
            </a:r>
            <a:endPar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rPr>
              <a:t>◆保育施策</a:t>
            </a:r>
            <a:endParaRPr lang="en-US" altLang="ja-JP" sz="1300" dirty="0" smtClean="0">
              <a:solidFill>
                <a:schemeClr val="tx1"/>
              </a:solidFill>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○保育所の入所決定　　　　　　　　　　　　　　○保育料の賦課、徴収</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324535" y="6336491"/>
            <a:ext cx="7992888" cy="580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区を越えた保育所等への入所調整の手法</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誘致ノウハウ等情報の共有化の</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しくみ</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122576" y="6073751"/>
            <a:ext cx="2587568" cy="307777"/>
          </a:xfrm>
          <a:prstGeom prst="rect">
            <a:avLst/>
          </a:prstGeom>
        </p:spPr>
        <p:txBody>
          <a:bodyPr wrap="none">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（事務を移管する場合</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の課題）</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2"/>
          <p:cNvSpPr txBox="1">
            <a:spLocks/>
          </p:cNvSpPr>
          <p:nvPr/>
        </p:nvSpPr>
        <p:spPr>
          <a:xfrm>
            <a:off x="8512932"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8</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7" name="テキスト ボックス 6"/>
          <p:cNvSpPr txBox="1"/>
          <p:nvPr/>
        </p:nvSpPr>
        <p:spPr>
          <a:xfrm>
            <a:off x="122576" y="40847"/>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49295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276254" y="3970182"/>
            <a:ext cx="4195502" cy="1015663"/>
          </a:xfrm>
          <a:prstGeom prst="rect">
            <a:avLst/>
          </a:prstGeom>
          <a:noFill/>
        </p:spPr>
        <p:txBody>
          <a:bodyPr wrap="square" rtlCol="0">
            <a:spAutoFit/>
          </a:bodyPr>
          <a:lstStyle/>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者施策推進協議会に関する事務</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者支援計画・障がい福祉計画策定</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○発達</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者支援事業、障がい者スポーツセンターの管理運営</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者更生相談所の設置・運営</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○知的障がい者更生相談所の設置・運営　　など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0" y="448460"/>
            <a:ext cx="8751937"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268883" y="2353811"/>
            <a:ext cx="2880000" cy="43927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福祉局</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6008741" y="2314995"/>
            <a:ext cx="2880000" cy="46505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区保健福祉センター</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280662" y="5140921"/>
            <a:ext cx="4198749" cy="646331"/>
          </a:xfrm>
          <a:prstGeom prst="rect">
            <a:avLst/>
          </a:prstGeom>
          <a:noFill/>
        </p:spPr>
        <p:txBody>
          <a:bodyPr wrap="square" rtlCol="0">
            <a:spAutoFit/>
          </a:bodyPr>
          <a:lstStyle/>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○社会福祉事業の開始届の受理</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者施設の整備補助、設置認可、指導</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福祉サービス等事業者の指定・指導・ 監査など</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268883" y="3690713"/>
            <a:ext cx="4248000" cy="2096539"/>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p:nvPr/>
        </p:nvSpPr>
        <p:spPr>
          <a:xfrm>
            <a:off x="348694" y="3768454"/>
            <a:ext cx="3314477" cy="248294"/>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各種審議会</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運営、計画策定、広域対応　</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305972" y="4949670"/>
            <a:ext cx="2246980" cy="208230"/>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事業者関連の</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サービス</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331203" y="2943719"/>
            <a:ext cx="2990737" cy="211897"/>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制度管理、事業企画、</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国庫補助申請</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289049" y="2887387"/>
            <a:ext cx="8612488" cy="729893"/>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正方形/長方形 39"/>
          <p:cNvSpPr/>
          <p:nvPr/>
        </p:nvSpPr>
        <p:spPr>
          <a:xfrm>
            <a:off x="5057450" y="2914684"/>
            <a:ext cx="3812684" cy="240932"/>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市民向けサービス申請・届出</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・相談</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受付関連業務</a:t>
            </a:r>
          </a:p>
        </p:txBody>
      </p:sp>
      <p:sp>
        <p:nvSpPr>
          <p:cNvPr id="19" name="左右矢印 18"/>
          <p:cNvSpPr/>
          <p:nvPr/>
        </p:nvSpPr>
        <p:spPr>
          <a:xfrm>
            <a:off x="3255495" y="2304798"/>
            <a:ext cx="2679916" cy="549345"/>
          </a:xfrm>
          <a:prstGeom prst="leftRight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相互連携</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827584" y="6282103"/>
            <a:ext cx="2328670" cy="459265"/>
          </a:xfrm>
          <a:prstGeom prst="rect">
            <a:avLst/>
          </a:prstGeom>
          <a:gradFill>
            <a:gsLst>
              <a:gs pos="0">
                <a:schemeClr val="tx2"/>
              </a:gs>
              <a:gs pos="50000">
                <a:schemeClr val="accent1">
                  <a:tint val="44500"/>
                  <a:satMod val="160000"/>
                </a:schemeClr>
              </a:gs>
              <a:gs pos="100000">
                <a:schemeClr val="accent1">
                  <a:tint val="23500"/>
                  <a:satMod val="160000"/>
                </a:schemeClr>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市社会福祉協議会</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者団体</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上下矢印 43"/>
          <p:cNvSpPr/>
          <p:nvPr/>
        </p:nvSpPr>
        <p:spPr>
          <a:xfrm flipH="1">
            <a:off x="1877878" y="5838912"/>
            <a:ext cx="256108" cy="429191"/>
          </a:xfrm>
          <a:prstGeom prst="up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45" name="正方形/長方形 44"/>
          <p:cNvSpPr/>
          <p:nvPr/>
        </p:nvSpPr>
        <p:spPr>
          <a:xfrm>
            <a:off x="4781004" y="5756032"/>
            <a:ext cx="4255492" cy="963337"/>
          </a:xfrm>
          <a:prstGeom prst="rect">
            <a:avLst/>
          </a:prstGeom>
          <a:gradFill>
            <a:gsLst>
              <a:gs pos="0">
                <a:schemeClr val="tx2"/>
              </a:gs>
              <a:gs pos="50000">
                <a:schemeClr val="accent1">
                  <a:tint val="44500"/>
                  <a:satMod val="160000"/>
                </a:schemeClr>
              </a:gs>
              <a:gs pos="100000">
                <a:schemeClr val="accent1">
                  <a:tint val="23500"/>
                  <a:satMod val="160000"/>
                </a:schemeClr>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民生委員・児童委員、</a:t>
            </a:r>
            <a:r>
              <a:rPr kumimoji="1" lang="ja-JP" altLang="en-US" sz="12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者相談員、</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区障がい</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者相談支援センター、地域福祉コーディネーター等、</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区社会福祉協議会・地域社会福祉協議会、</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者福祉サービス事業者、障がい者団体、ボランティア団体、ライフライン事業者など</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左右矢印 20"/>
          <p:cNvSpPr/>
          <p:nvPr/>
        </p:nvSpPr>
        <p:spPr>
          <a:xfrm>
            <a:off x="3386707" y="6440007"/>
            <a:ext cx="1216261" cy="317798"/>
          </a:xfrm>
          <a:prstGeom prst="leftRight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3729874" y="6210910"/>
            <a:ext cx="680442"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連携</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テキスト ボックス 52"/>
          <p:cNvSpPr txBox="1"/>
          <p:nvPr/>
        </p:nvSpPr>
        <p:spPr>
          <a:xfrm>
            <a:off x="305972" y="3155616"/>
            <a:ext cx="8518009" cy="461665"/>
          </a:xfrm>
          <a:prstGeom prst="rect">
            <a:avLst/>
          </a:prstGeom>
          <a:noFill/>
        </p:spPr>
        <p:txBody>
          <a:bodyPr wrap="square" rtlCol="0">
            <a:spAutoFit/>
          </a:bodyPr>
          <a:lstStyle/>
          <a:p>
            <a:pPr algn="ct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者手帳・療育手帳　　○障がい者自立支援給付　　○特別児童扶養手当、特別障がい者手当等の支給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○障がい児施設措置費等の支払事務　　　○障がい者の虐待防止　　　　など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38472" y="995726"/>
            <a:ext cx="8613465" cy="73453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テキスト ボックス 33"/>
          <p:cNvSpPr txBox="1"/>
          <p:nvPr/>
        </p:nvSpPr>
        <p:spPr>
          <a:xfrm>
            <a:off x="276254" y="991598"/>
            <a:ext cx="8475683" cy="738664"/>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◇本市の福祉行政については、局と区保健福祉センターが相互に連携して推進</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区保健福祉センターは、</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２４区全てに設置され、</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市民に身近な業務を実施し、地域の関係機関と連携しながら</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福祉サービスの最前線の担い手として機能</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138472" y="1853619"/>
            <a:ext cx="5369632" cy="360040"/>
          </a:xfrm>
          <a:prstGeom prst="rect">
            <a:avLst/>
          </a:prstGeom>
          <a:solidFill>
            <a:schemeClr val="accent6">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福祉局・区保健福祉センター・関係機関との連携</a:t>
            </a:r>
            <a:endParaRPr kumimoji="1" lang="ja-JP" altLang="en-US" sz="1600" dirty="0">
              <a:solidFill>
                <a:schemeClr val="tx1"/>
              </a:solidFill>
            </a:endParaRPr>
          </a:p>
        </p:txBody>
      </p:sp>
      <p:sp>
        <p:nvSpPr>
          <p:cNvPr id="32" name="テキスト ボックス 31"/>
          <p:cNvSpPr txBox="1"/>
          <p:nvPr/>
        </p:nvSpPr>
        <p:spPr>
          <a:xfrm>
            <a:off x="7573555" y="4951461"/>
            <a:ext cx="579005"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連携</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上下矢印 10"/>
          <p:cNvSpPr/>
          <p:nvPr/>
        </p:nvSpPr>
        <p:spPr>
          <a:xfrm>
            <a:off x="8152560" y="3687066"/>
            <a:ext cx="471728" cy="1917591"/>
          </a:xfrm>
          <a:prstGeom prst="upDown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5367488" y="4174680"/>
            <a:ext cx="3020936" cy="76845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■区地域自立支援協議会　</a:t>
            </a:r>
            <a:endParaRPr lang="ja-JP" altLang="en-US" sz="1200" dirty="0"/>
          </a:p>
          <a:p>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者虐待防止連絡</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会議</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p:cNvSpPr txBox="1"/>
          <p:nvPr/>
        </p:nvSpPr>
        <p:spPr>
          <a:xfrm>
            <a:off x="1325490" y="5933911"/>
            <a:ext cx="680442"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連携</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スライド番号プレースホルダー 2"/>
          <p:cNvSpPr txBox="1">
            <a:spLocks/>
          </p:cNvSpPr>
          <p:nvPr/>
        </p:nvSpPr>
        <p:spPr>
          <a:xfrm>
            <a:off x="8532440" y="3307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9</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6" name="正方形/長方形 35"/>
          <p:cNvSpPr/>
          <p:nvPr/>
        </p:nvSpPr>
        <p:spPr>
          <a:xfrm>
            <a:off x="-1636" y="0"/>
            <a:ext cx="200756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３</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b="1"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福祉</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p:cNvSpPr txBox="1"/>
          <p:nvPr/>
        </p:nvSpPr>
        <p:spPr>
          <a:xfrm>
            <a:off x="4781002" y="5448255"/>
            <a:ext cx="1987433" cy="307777"/>
          </a:xfrm>
          <a:prstGeom prst="rect">
            <a:avLst/>
          </a:prstGeom>
          <a:noFill/>
        </p:spPr>
        <p:txBody>
          <a:bodyPr wrap="squar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（地域の関係機関）</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7617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0" y="-19615"/>
            <a:ext cx="9144000" cy="6858000"/>
          </a:xfrm>
          <a:prstGeom prst="roundRect">
            <a:avLst>
              <a:gd name="adj" fmla="val 778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endParaRPr lang="en-US" altLang="ja-JP" sz="1500" dirty="0">
              <a:solidFill>
                <a:schemeClr val="tx1"/>
              </a:solidFill>
              <a:latin typeface="Meiryo UI" pitchFamily="50" charset="-128"/>
              <a:ea typeface="Meiryo UI" pitchFamily="50" charset="-128"/>
              <a:cs typeface="Meiryo UI" pitchFamily="50" charset="-128"/>
            </a:endParaRPr>
          </a:p>
        </p:txBody>
      </p:sp>
      <p:sp>
        <p:nvSpPr>
          <p:cNvPr id="6" name="テキスト ボックス 13"/>
          <p:cNvSpPr txBox="1">
            <a:spLocks noChangeArrowheads="1"/>
          </p:cNvSpPr>
          <p:nvPr/>
        </p:nvSpPr>
        <p:spPr bwMode="auto">
          <a:xfrm>
            <a:off x="231641" y="113892"/>
            <a:ext cx="2972207" cy="338554"/>
          </a:xfrm>
          <a:prstGeom prst="rect">
            <a:avLst/>
          </a:prstGeom>
          <a:solidFill>
            <a:schemeClr val="accent1"/>
          </a:solid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者の相談に関する現状</a:t>
            </a:r>
            <a:endPar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253762" y="452446"/>
            <a:ext cx="8804855" cy="1261884"/>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者手帳等の所持者数の増加に伴い、相談件数は増加傾向</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地域における生活を支援するため、より身近な地域で相談支援サービスを提供するなど、きめ細やかな</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相談</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支援体制の充実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求められている</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4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参考</a:t>
            </a:r>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err="1" smtClean="0">
                <a:latin typeface="HG丸ｺﾞｼｯｸM-PRO" panose="020F0600000000000000" pitchFamily="50" charset="-128"/>
                <a:ea typeface="HG丸ｺﾞｼｯｸM-PRO" panose="020F0600000000000000" pitchFamily="50" charset="-128"/>
              </a:rPr>
              <a:t>身体障</a:t>
            </a:r>
            <a:r>
              <a:rPr lang="ja-JP" altLang="en-US" sz="1200" dirty="0" err="1">
                <a:latin typeface="HG丸ｺﾞｼｯｸM-PRO" panose="020F0600000000000000" pitchFamily="50" charset="-128"/>
                <a:ea typeface="HG丸ｺﾞｼｯｸM-PRO" panose="020F0600000000000000" pitchFamily="50" charset="-128"/>
              </a:rPr>
              <a:t>がい</a:t>
            </a:r>
            <a:r>
              <a:rPr lang="ja-JP" altLang="en-US" sz="1200" dirty="0">
                <a:latin typeface="HG丸ｺﾞｼｯｸM-PRO" panose="020F0600000000000000" pitchFamily="50" charset="-128"/>
                <a:ea typeface="HG丸ｺﾞｼｯｸM-PRO" panose="020F0600000000000000" pitchFamily="50" charset="-128"/>
              </a:rPr>
              <a:t>者手帳</a:t>
            </a:r>
            <a:r>
              <a:rPr lang="ja-JP" altLang="en-US" sz="1200" dirty="0" smtClean="0">
                <a:latin typeface="HG丸ｺﾞｼｯｸM-PRO" panose="020F0600000000000000" pitchFamily="50" charset="-128"/>
                <a:ea typeface="HG丸ｺﾞｼｯｸM-PRO" panose="020F0600000000000000" pitchFamily="50" charset="-128"/>
              </a:rPr>
              <a:t>交付者数</a:t>
            </a:r>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平成</a:t>
            </a:r>
            <a:r>
              <a:rPr lang="en-US" altLang="ja-JP" sz="1200" dirty="0" smtClean="0">
                <a:latin typeface="HG丸ｺﾞｼｯｸM-PRO" panose="020F0600000000000000" pitchFamily="50" charset="-128"/>
                <a:ea typeface="HG丸ｺﾞｼｯｸM-PRO" panose="020F0600000000000000" pitchFamily="50" charset="-128"/>
              </a:rPr>
              <a:t>2</a:t>
            </a:r>
            <a:r>
              <a:rPr lang="ja-JP" altLang="en-US" sz="1200" dirty="0" smtClean="0">
                <a:latin typeface="HG丸ｺﾞｼｯｸM-PRO" panose="020F0600000000000000" pitchFamily="50" charset="-128"/>
                <a:ea typeface="HG丸ｺﾞｼｯｸM-PRO" panose="020F0600000000000000" pitchFamily="50" charset="-128"/>
              </a:rPr>
              <a:t>１年度</a:t>
            </a: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127,416</a:t>
            </a:r>
            <a:r>
              <a:rPr lang="ja-JP" altLang="en-US" sz="1200" dirty="0" smtClean="0">
                <a:latin typeface="HG丸ｺﾞｼｯｸM-PRO" panose="020F0600000000000000" pitchFamily="50" charset="-128"/>
                <a:ea typeface="HG丸ｺﾞｼｯｸM-PRO" panose="020F0600000000000000" pitchFamily="50" charset="-128"/>
              </a:rPr>
              <a:t>人</a:t>
            </a:r>
            <a:r>
              <a:rPr lang="ja-JP" altLang="en-US" sz="1200" dirty="0">
                <a:latin typeface="HG丸ｺﾞｼｯｸM-PRO" panose="020F0600000000000000" pitchFamily="50" charset="-128"/>
                <a:ea typeface="HG丸ｺﾞｼｯｸM-PRO" panose="020F0600000000000000" pitchFamily="50" charset="-128"/>
              </a:rPr>
              <a:t>　→　平成</a:t>
            </a:r>
            <a:r>
              <a:rPr lang="en-US" altLang="ja-JP" sz="1200" dirty="0" smtClean="0">
                <a:latin typeface="HG丸ｺﾞｼｯｸM-PRO" panose="020F0600000000000000" pitchFamily="50" charset="-128"/>
                <a:ea typeface="HG丸ｺﾞｼｯｸM-PRO" panose="020F0600000000000000" pitchFamily="50" charset="-128"/>
              </a:rPr>
              <a:t>2</a:t>
            </a:r>
            <a:r>
              <a:rPr lang="ja-JP" altLang="en-US" sz="1200" dirty="0" smtClean="0">
                <a:latin typeface="HG丸ｺﾞｼｯｸM-PRO" panose="020F0600000000000000" pitchFamily="50" charset="-128"/>
                <a:ea typeface="HG丸ｺﾞｼｯｸM-PRO" panose="020F0600000000000000" pitchFamily="50" charset="-128"/>
              </a:rPr>
              <a:t>６年度 　</a:t>
            </a:r>
            <a:r>
              <a:rPr lang="en-US" altLang="ja-JP" sz="1200" dirty="0" smtClean="0">
                <a:latin typeface="HG丸ｺﾞｼｯｸM-PRO" panose="020F0600000000000000" pitchFamily="50" charset="-128"/>
                <a:ea typeface="HG丸ｺﾞｼｯｸM-PRO" panose="020F0600000000000000" pitchFamily="50" charset="-128"/>
              </a:rPr>
              <a:t>136,421</a:t>
            </a:r>
            <a:r>
              <a:rPr lang="ja-JP" altLang="en-US" sz="1200" dirty="0">
                <a:latin typeface="HG丸ｺﾞｼｯｸM-PRO" panose="020F0600000000000000" pitchFamily="50" charset="-128"/>
                <a:ea typeface="HG丸ｺﾞｼｯｸM-PRO" panose="020F0600000000000000" pitchFamily="50" charset="-128"/>
              </a:rPr>
              <a:t>人</a:t>
            </a:r>
          </a:p>
          <a:p>
            <a:r>
              <a:rPr lang="ja-JP" altLang="en-US" sz="1200" dirty="0">
                <a:latin typeface="HG丸ｺﾞｼｯｸM-PRO" panose="020F0600000000000000" pitchFamily="50" charset="-128"/>
                <a:ea typeface="HG丸ｺﾞｼｯｸM-PRO" panose="020F0600000000000000" pitchFamily="50" charset="-128"/>
              </a:rPr>
              <a:t>　　　　</a:t>
            </a:r>
            <a:r>
              <a:rPr lang="zh-TW" altLang="en-US" sz="1200" dirty="0" smtClean="0">
                <a:latin typeface="HG丸ｺﾞｼｯｸM-PRO" panose="020F0600000000000000" pitchFamily="50" charset="-128"/>
                <a:ea typeface="HG丸ｺﾞｼｯｸM-PRO" panose="020F0600000000000000" pitchFamily="50" charset="-128"/>
              </a:rPr>
              <a:t>療育</a:t>
            </a:r>
            <a:r>
              <a:rPr lang="zh-TW" altLang="en-US" sz="1200" dirty="0">
                <a:latin typeface="HG丸ｺﾞｼｯｸM-PRO" panose="020F0600000000000000" pitchFamily="50" charset="-128"/>
                <a:ea typeface="HG丸ｺﾞｼｯｸM-PRO" panose="020F0600000000000000" pitchFamily="50" charset="-128"/>
              </a:rPr>
              <a:t>手帳交付者数　　　　　</a:t>
            </a:r>
            <a:r>
              <a:rPr lang="zh-TW" altLang="en-US" sz="1200" dirty="0" smtClean="0">
                <a:latin typeface="HG丸ｺﾞｼｯｸM-PRO" panose="020F0600000000000000" pitchFamily="50" charset="-128"/>
                <a:ea typeface="HG丸ｺﾞｼｯｸM-PRO" panose="020F0600000000000000" pitchFamily="50" charset="-128"/>
              </a:rPr>
              <a:t>平成</a:t>
            </a:r>
            <a:r>
              <a:rPr lang="en-US" altLang="ja-JP" sz="1200" dirty="0" smtClean="0">
                <a:latin typeface="HG丸ｺﾞｼｯｸM-PRO" panose="020F0600000000000000" pitchFamily="50" charset="-128"/>
                <a:ea typeface="HG丸ｺﾞｼｯｸM-PRO" panose="020F0600000000000000" pitchFamily="50" charset="-128"/>
              </a:rPr>
              <a:t>2</a:t>
            </a:r>
            <a:r>
              <a:rPr lang="ja-JP" altLang="en-US" sz="1200" dirty="0" smtClean="0">
                <a:latin typeface="HG丸ｺﾞｼｯｸM-PRO" panose="020F0600000000000000" pitchFamily="50" charset="-128"/>
                <a:ea typeface="HG丸ｺﾞｼｯｸM-PRO" panose="020F0600000000000000" pitchFamily="50" charset="-128"/>
              </a:rPr>
              <a:t>１</a:t>
            </a:r>
            <a:r>
              <a:rPr lang="zh-TW" altLang="en-US" sz="1200" dirty="0" smtClean="0">
                <a:latin typeface="HG丸ｺﾞｼｯｸM-PRO" panose="020F0600000000000000" pitchFamily="50" charset="-128"/>
                <a:ea typeface="HG丸ｺﾞｼｯｸM-PRO" panose="020F0600000000000000" pitchFamily="50" charset="-128"/>
              </a:rPr>
              <a:t>年度</a:t>
            </a:r>
            <a:r>
              <a:rPr lang="zh-TW" altLang="en-US" sz="1200" dirty="0">
                <a:latin typeface="HG丸ｺﾞｼｯｸM-PRO" panose="020F0600000000000000" pitchFamily="50" charset="-128"/>
                <a:ea typeface="HG丸ｺﾞｼｯｸM-PRO" panose="020F0600000000000000" pitchFamily="50" charset="-128"/>
              </a:rPr>
              <a:t>　 </a:t>
            </a:r>
            <a:r>
              <a:rPr lang="zh-TW" altLang="en-US" sz="1200" dirty="0" smtClean="0">
                <a:latin typeface="HG丸ｺﾞｼｯｸM-PRO" panose="020F0600000000000000" pitchFamily="50" charset="-128"/>
                <a:ea typeface="HG丸ｺﾞｼｯｸM-PRO" panose="020F0600000000000000" pitchFamily="50" charset="-128"/>
              </a:rPr>
              <a:t> </a:t>
            </a:r>
            <a:r>
              <a:rPr lang="en-US" altLang="zh-TW" sz="1200" dirty="0" smtClean="0">
                <a:latin typeface="HG丸ｺﾞｼｯｸM-PRO" panose="020F0600000000000000" pitchFamily="50" charset="-128"/>
                <a:ea typeface="HG丸ｺﾞｼｯｸM-PRO" panose="020F0600000000000000" pitchFamily="50" charset="-128"/>
              </a:rPr>
              <a:t>17,</a:t>
            </a:r>
            <a:r>
              <a:rPr lang="en-US" altLang="ja-JP" sz="1200" dirty="0" smtClean="0">
                <a:latin typeface="HG丸ｺﾞｼｯｸM-PRO" panose="020F0600000000000000" pitchFamily="50" charset="-128"/>
                <a:ea typeface="HG丸ｺﾞｼｯｸM-PRO" panose="020F0600000000000000" pitchFamily="50" charset="-128"/>
              </a:rPr>
              <a:t>865</a:t>
            </a:r>
            <a:r>
              <a:rPr lang="zh-TW" altLang="en-US" sz="1200" dirty="0" smtClean="0">
                <a:latin typeface="HG丸ｺﾞｼｯｸM-PRO" panose="020F0600000000000000" pitchFamily="50" charset="-128"/>
                <a:ea typeface="HG丸ｺﾞｼｯｸM-PRO" panose="020F0600000000000000" pitchFamily="50" charset="-128"/>
              </a:rPr>
              <a:t>人</a:t>
            </a:r>
            <a:r>
              <a:rPr lang="zh-TW" altLang="en-US" sz="1200" dirty="0">
                <a:latin typeface="HG丸ｺﾞｼｯｸM-PRO" panose="020F0600000000000000" pitchFamily="50" charset="-128"/>
                <a:ea typeface="HG丸ｺﾞｼｯｸM-PRO" panose="020F0600000000000000" pitchFamily="50" charset="-128"/>
              </a:rPr>
              <a:t>　→　平成</a:t>
            </a:r>
            <a:r>
              <a:rPr lang="en-US" altLang="zh-TW" sz="1200" dirty="0" smtClean="0">
                <a:latin typeface="HG丸ｺﾞｼｯｸM-PRO" panose="020F0600000000000000" pitchFamily="50" charset="-128"/>
                <a:ea typeface="HG丸ｺﾞｼｯｸM-PRO" panose="020F0600000000000000" pitchFamily="50" charset="-128"/>
              </a:rPr>
              <a:t>2</a:t>
            </a:r>
            <a:r>
              <a:rPr lang="ja-JP" altLang="en-US" sz="1200" dirty="0" smtClean="0">
                <a:latin typeface="HG丸ｺﾞｼｯｸM-PRO" panose="020F0600000000000000" pitchFamily="50" charset="-128"/>
                <a:ea typeface="HG丸ｺﾞｼｯｸM-PRO" panose="020F0600000000000000" pitchFamily="50" charset="-128"/>
              </a:rPr>
              <a:t>６</a:t>
            </a:r>
            <a:r>
              <a:rPr lang="zh-TW" altLang="en-US" sz="1200" dirty="0" smtClean="0">
                <a:latin typeface="HG丸ｺﾞｼｯｸM-PRO" panose="020F0600000000000000" pitchFamily="50" charset="-128"/>
                <a:ea typeface="HG丸ｺﾞｼｯｸM-PRO" panose="020F0600000000000000" pitchFamily="50" charset="-128"/>
              </a:rPr>
              <a:t>年度</a:t>
            </a:r>
            <a:r>
              <a:rPr lang="ja-JP" altLang="en-US" sz="1200" dirty="0" smtClean="0">
                <a:latin typeface="HG丸ｺﾞｼｯｸM-PRO" panose="020F0600000000000000" pitchFamily="50" charset="-128"/>
                <a:ea typeface="HG丸ｺﾞｼｯｸM-PRO" panose="020F0600000000000000" pitchFamily="50" charset="-128"/>
              </a:rPr>
              <a:t>　  </a:t>
            </a:r>
            <a:r>
              <a:rPr lang="zh-TW" altLang="en-US" sz="1200" dirty="0" smtClean="0">
                <a:latin typeface="HG丸ｺﾞｼｯｸM-PRO" panose="020F0600000000000000" pitchFamily="50" charset="-128"/>
                <a:ea typeface="HG丸ｺﾞｼｯｸM-PRO" panose="020F0600000000000000" pitchFamily="50" charset="-128"/>
              </a:rPr>
              <a:t> </a:t>
            </a:r>
            <a:r>
              <a:rPr lang="en-US" altLang="zh-TW" sz="1200" dirty="0" smtClean="0">
                <a:latin typeface="HG丸ｺﾞｼｯｸM-PRO" panose="020F0600000000000000" pitchFamily="50" charset="-128"/>
                <a:ea typeface="HG丸ｺﾞｼｯｸM-PRO" panose="020F0600000000000000" pitchFamily="50" charset="-128"/>
              </a:rPr>
              <a:t>22,725</a:t>
            </a:r>
            <a:r>
              <a:rPr lang="zh-TW" altLang="en-US" sz="1200" dirty="0" smtClean="0">
                <a:latin typeface="HG丸ｺﾞｼｯｸM-PRO" panose="020F0600000000000000" pitchFamily="50" charset="-128"/>
                <a:ea typeface="HG丸ｺﾞｼｯｸM-PRO" panose="020F0600000000000000" pitchFamily="50" charset="-128"/>
              </a:rPr>
              <a:t>人</a:t>
            </a:r>
            <a:r>
              <a:rPr lang="ja-JP" altLang="en-US" sz="1200" dirty="0">
                <a:latin typeface="HG丸ｺﾞｼｯｸM-PRO" panose="020F0600000000000000" pitchFamily="50" charset="-128"/>
                <a:ea typeface="HG丸ｺﾞｼｯｸM-PRO" panose="020F0600000000000000" pitchFamily="50" charset="-128"/>
              </a:rPr>
              <a:t>　　　　　</a:t>
            </a:r>
            <a:endParaRPr lang="en-US" altLang="ja-JP" sz="1200" dirty="0">
              <a:latin typeface="HG丸ｺﾞｼｯｸM-PRO" panose="020F0600000000000000" pitchFamily="50" charset="-128"/>
              <a:ea typeface="HG丸ｺﾞｼｯｸM-PRO" panose="020F0600000000000000" pitchFamily="50" charset="-128"/>
              <a:cs typeface="Meiryo UI" pitchFamily="50" charset="-128"/>
            </a:endParaRPr>
          </a:p>
        </p:txBody>
      </p:sp>
      <p:graphicFrame>
        <p:nvGraphicFramePr>
          <p:cNvPr id="10" name="グラフ 9"/>
          <p:cNvGraphicFramePr/>
          <p:nvPr>
            <p:extLst>
              <p:ext uri="{D42A27DB-BD31-4B8C-83A1-F6EECF244321}">
                <p14:modId xmlns:p14="http://schemas.microsoft.com/office/powerpoint/2010/main" val="1376951243"/>
              </p:ext>
            </p:extLst>
          </p:nvPr>
        </p:nvGraphicFramePr>
        <p:xfrm>
          <a:off x="253762" y="1839390"/>
          <a:ext cx="4248472" cy="1728192"/>
        </p:xfrm>
        <a:graphic>
          <a:graphicData uri="http://schemas.openxmlformats.org/drawingml/2006/chart">
            <c:chart xmlns:c="http://schemas.openxmlformats.org/drawingml/2006/chart" xmlns:r="http://schemas.openxmlformats.org/officeDocument/2006/relationships" r:id="rId3"/>
          </a:graphicData>
        </a:graphic>
      </p:graphicFrame>
      <p:sp>
        <p:nvSpPr>
          <p:cNvPr id="9" name="正方形/長方形 8"/>
          <p:cNvSpPr/>
          <p:nvPr/>
        </p:nvSpPr>
        <p:spPr>
          <a:xfrm>
            <a:off x="138922" y="4221088"/>
            <a:ext cx="9005078" cy="830997"/>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latin typeface="Meiryo UI" panose="020B0604030504040204" pitchFamily="50" charset="-128"/>
                <a:ea typeface="Meiryo UI" panose="020B0604030504040204" pitchFamily="50" charset="-128"/>
                <a:cs typeface="Meiryo UI" panose="020B0604030504040204" pitchFamily="50" charset="-128"/>
              </a:rPr>
              <a:t>障</a:t>
            </a:r>
            <a:r>
              <a:rPr lang="ja-JP" altLang="en-US" sz="1600" dirty="0" err="1">
                <a:latin typeface="Meiryo UI" panose="020B0604030504040204" pitchFamily="50" charset="-128"/>
                <a:ea typeface="Meiryo UI" panose="020B0604030504040204" pitchFamily="50" charset="-128"/>
                <a:cs typeface="Meiryo UI" panose="020B0604030504040204" pitchFamily="50" charset="-128"/>
              </a:rPr>
              <a:t>がい</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者が安心して利用できるよう、</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適正かつ質</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高い福祉</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サービスを提供する事業所</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が求められる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latin typeface="Meiryo UI" panose="020B0604030504040204" pitchFamily="50" charset="-128"/>
                <a:ea typeface="Meiryo UI" panose="020B0604030504040204" pitchFamily="50" charset="-128"/>
                <a:cs typeface="Meiryo UI" panose="020B0604030504040204" pitchFamily="50" charset="-128"/>
              </a:rPr>
              <a:t>障</a:t>
            </a:r>
            <a:r>
              <a:rPr lang="ja-JP" altLang="en-US" sz="1600" dirty="0" err="1">
                <a:latin typeface="Meiryo UI" panose="020B0604030504040204" pitchFamily="50" charset="-128"/>
                <a:ea typeface="Meiryo UI" panose="020B0604030504040204" pitchFamily="50" charset="-128"/>
                <a:cs typeface="Meiryo UI" panose="020B0604030504040204" pitchFamily="50" charset="-128"/>
              </a:rPr>
              <a:t>がい</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福祉サービス</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事業数は年々</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増加傾向にあり、局で事業指定（許可）、指導、監査</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、指定取消等</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行政処分を実施しているが、事業所の業務実態の把握、指導技術等にノウハウ</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の蓄積</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587634893"/>
              </p:ext>
            </p:extLst>
          </p:nvPr>
        </p:nvGraphicFramePr>
        <p:xfrm>
          <a:off x="1223628" y="5100504"/>
          <a:ext cx="5544616" cy="1463040"/>
        </p:xfrm>
        <a:graphic>
          <a:graphicData uri="http://schemas.openxmlformats.org/drawingml/2006/table">
            <a:tbl>
              <a:tblPr firstRow="1" bandRow="1">
                <a:tableStyleId>{5C22544A-7EE6-4342-B048-85BDC9FD1C3A}</a:tableStyleId>
              </a:tblPr>
              <a:tblGrid>
                <a:gridCol w="1008112"/>
                <a:gridCol w="2232248"/>
                <a:gridCol w="2304256"/>
              </a:tblGrid>
              <a:tr h="221890">
                <a:tc>
                  <a:txBody>
                    <a:bodyPr/>
                    <a:lstStyle/>
                    <a:p>
                      <a:endParaRPr kumimoji="1" lang="ja-JP" altLang="en-US" dirty="0"/>
                    </a:p>
                  </a:txBody>
                  <a:tcPr/>
                </a:tc>
                <a:tc>
                  <a:txBody>
                    <a:bodyPr/>
                    <a:lstStyle/>
                    <a:p>
                      <a:pPr algn="ctr"/>
                      <a:r>
                        <a:rPr kumimoji="1" lang="ja-JP" altLang="en-US" sz="1200" b="0" dirty="0" err="1" smtClean="0"/>
                        <a:t>障がい</a:t>
                      </a:r>
                      <a:r>
                        <a:rPr kumimoji="1" lang="ja-JP" altLang="en-US" sz="1200" b="0" dirty="0" smtClean="0"/>
                        <a:t>福祉サービス事業数</a:t>
                      </a:r>
                      <a:endParaRPr kumimoji="1" lang="ja-JP" altLang="en-US" sz="1200" b="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行政処分を受けた事業所数</a:t>
                      </a:r>
                      <a:endParaRPr kumimoji="1" lang="ja-JP" altLang="en-US" sz="1200" b="0" dirty="0"/>
                    </a:p>
                  </a:txBody>
                  <a:tcPr/>
                </a:tc>
              </a:tr>
              <a:tr h="0">
                <a:tc>
                  <a:txBody>
                    <a:bodyPr/>
                    <a:lstStyle/>
                    <a:p>
                      <a:pPr algn="ctr"/>
                      <a:r>
                        <a:rPr kumimoji="1" lang="ja-JP" altLang="en-US" sz="1200" dirty="0" smtClean="0"/>
                        <a:t>平成</a:t>
                      </a:r>
                      <a:r>
                        <a:rPr kumimoji="1" lang="en-US" altLang="ja-JP" sz="1200" dirty="0" smtClean="0"/>
                        <a:t>24</a:t>
                      </a:r>
                      <a:r>
                        <a:rPr kumimoji="1" lang="ja-JP" altLang="en-US" sz="1200" dirty="0" smtClean="0"/>
                        <a:t>年度</a:t>
                      </a:r>
                      <a:endParaRPr kumimoji="1" lang="ja-JP" altLang="en-US" sz="1200" dirty="0"/>
                    </a:p>
                  </a:txBody>
                  <a:tcPr/>
                </a:tc>
                <a:tc>
                  <a:txBody>
                    <a:bodyPr/>
                    <a:lstStyle/>
                    <a:p>
                      <a:pPr algn="ctr"/>
                      <a:r>
                        <a:rPr kumimoji="1" lang="ja-JP" altLang="en-US" sz="1200" dirty="0" smtClean="0">
                          <a:latin typeface="+mn-ea"/>
                          <a:ea typeface="+mn-ea"/>
                          <a:cs typeface="Meiryo UI" panose="020B0604030504040204" pitchFamily="50" charset="-128"/>
                        </a:rPr>
                        <a:t>約　３</a:t>
                      </a:r>
                      <a:r>
                        <a:rPr kumimoji="1" lang="en-US" altLang="ja-JP" sz="1200" dirty="0" smtClean="0">
                          <a:latin typeface="+mn-ea"/>
                          <a:ea typeface="+mn-ea"/>
                          <a:cs typeface="Meiryo UI" panose="020B0604030504040204" pitchFamily="50" charset="-128"/>
                        </a:rPr>
                        <a:t>,</a:t>
                      </a:r>
                      <a:r>
                        <a:rPr kumimoji="1" lang="ja-JP" altLang="en-US" sz="1200" dirty="0" smtClean="0">
                          <a:latin typeface="+mn-ea"/>
                          <a:ea typeface="+mn-ea"/>
                          <a:cs typeface="Meiryo UI" panose="020B0604030504040204" pitchFamily="50" charset="-128"/>
                        </a:rPr>
                        <a:t>５００　件　</a:t>
                      </a:r>
                      <a:endParaRPr kumimoji="1" lang="ja-JP" altLang="en-US" sz="1200" dirty="0">
                        <a:latin typeface="+mn-ea"/>
                        <a:ea typeface="+mn-ea"/>
                        <a:cs typeface="Meiryo UI"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３　事業所</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0">
                <a:tc>
                  <a:txBody>
                    <a:bodyPr/>
                    <a:lstStyle/>
                    <a:p>
                      <a:pPr algn="ctr"/>
                      <a:r>
                        <a:rPr kumimoji="1" lang="ja-JP" altLang="en-US" sz="1200" dirty="0" smtClean="0"/>
                        <a:t>平成</a:t>
                      </a:r>
                      <a:r>
                        <a:rPr kumimoji="1" lang="en-US" altLang="ja-JP" sz="1200" dirty="0" smtClean="0"/>
                        <a:t>25</a:t>
                      </a:r>
                      <a:r>
                        <a:rPr kumimoji="1" lang="ja-JP" altLang="en-US" sz="1200" dirty="0" smtClean="0"/>
                        <a:t>年度</a:t>
                      </a:r>
                      <a:endParaRPr kumimoji="1" lang="ja-JP" altLang="en-US" sz="1200" dirty="0"/>
                    </a:p>
                  </a:txBody>
                  <a:tcPr/>
                </a:tc>
                <a:tc>
                  <a:txBody>
                    <a:bodyPr/>
                    <a:lstStyle/>
                    <a:p>
                      <a:pPr algn="ctr"/>
                      <a:r>
                        <a:rPr kumimoji="1" lang="ja-JP" altLang="en-US" sz="1200" dirty="0" smtClean="0">
                          <a:latin typeface="+mn-ea"/>
                          <a:ea typeface="+mn-ea"/>
                          <a:cs typeface="Meiryo UI" panose="020B0604030504040204" pitchFamily="50" charset="-128"/>
                        </a:rPr>
                        <a:t>約　４</a:t>
                      </a:r>
                      <a:r>
                        <a:rPr kumimoji="1" lang="en-US" altLang="ja-JP" sz="1200" dirty="0" smtClean="0">
                          <a:latin typeface="+mn-ea"/>
                          <a:ea typeface="+mn-ea"/>
                          <a:cs typeface="Meiryo UI" panose="020B0604030504040204" pitchFamily="50" charset="-128"/>
                        </a:rPr>
                        <a:t>,</a:t>
                      </a:r>
                      <a:r>
                        <a:rPr kumimoji="1" lang="ja-JP" altLang="en-US" sz="1200" dirty="0" smtClean="0">
                          <a:latin typeface="+mn-ea"/>
                          <a:ea typeface="+mn-ea"/>
                          <a:cs typeface="Meiryo UI" panose="020B0604030504040204" pitchFamily="50" charset="-128"/>
                        </a:rPr>
                        <a:t>３００　件</a:t>
                      </a:r>
                      <a:endParaRPr kumimoji="1" lang="ja-JP" altLang="en-US" sz="1200" dirty="0">
                        <a:latin typeface="+mn-ea"/>
                        <a:ea typeface="+mn-ea"/>
                        <a:cs typeface="Meiryo UI"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８　事業所</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0">
                <a:tc>
                  <a:txBody>
                    <a:bodyPr/>
                    <a:lstStyle/>
                    <a:p>
                      <a:pPr algn="ctr"/>
                      <a:r>
                        <a:rPr kumimoji="1" lang="ja-JP" altLang="en-US" sz="1200" dirty="0" smtClean="0"/>
                        <a:t>平成</a:t>
                      </a:r>
                      <a:r>
                        <a:rPr kumimoji="1" lang="en-US" altLang="ja-JP" sz="1200" dirty="0" smtClean="0"/>
                        <a:t>26</a:t>
                      </a:r>
                      <a:r>
                        <a:rPr kumimoji="1" lang="ja-JP" altLang="en-US" sz="1200" dirty="0" smtClean="0"/>
                        <a:t>年度</a:t>
                      </a:r>
                      <a:endParaRPr kumimoji="1" lang="ja-JP" altLang="en-US" sz="1200" dirty="0"/>
                    </a:p>
                  </a:txBody>
                  <a:tcPr/>
                </a:tc>
                <a:tc>
                  <a:txBody>
                    <a:bodyPr/>
                    <a:lstStyle/>
                    <a:p>
                      <a:pPr algn="ctr"/>
                      <a:r>
                        <a:rPr kumimoji="1" lang="ja-JP" altLang="en-US" sz="1200" dirty="0" smtClean="0">
                          <a:latin typeface="+mn-ea"/>
                          <a:ea typeface="+mn-ea"/>
                          <a:cs typeface="Meiryo UI" panose="020B0604030504040204" pitchFamily="50" charset="-128"/>
                        </a:rPr>
                        <a:t>約　４</a:t>
                      </a:r>
                      <a:r>
                        <a:rPr kumimoji="1" lang="en-US" altLang="ja-JP" sz="1200" dirty="0" smtClean="0">
                          <a:latin typeface="+mn-ea"/>
                          <a:ea typeface="+mn-ea"/>
                          <a:cs typeface="Meiryo UI" panose="020B0604030504040204" pitchFamily="50" charset="-128"/>
                        </a:rPr>
                        <a:t>,</a:t>
                      </a:r>
                      <a:r>
                        <a:rPr kumimoji="1" lang="ja-JP" altLang="en-US" sz="1200" dirty="0" smtClean="0">
                          <a:latin typeface="+mn-ea"/>
                          <a:ea typeface="+mn-ea"/>
                          <a:cs typeface="Meiryo UI" panose="020B0604030504040204" pitchFamily="50" charset="-128"/>
                        </a:rPr>
                        <a:t>９００　件</a:t>
                      </a:r>
                      <a:endParaRPr kumimoji="1" lang="ja-JP" altLang="en-US" sz="1200" dirty="0">
                        <a:latin typeface="+mn-ea"/>
                        <a:ea typeface="+mn-ea"/>
                        <a:cs typeface="Meiryo UI"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１３　事業所</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0">
                <a:tc>
                  <a:txBody>
                    <a:bodyPr/>
                    <a:lstStyle/>
                    <a:p>
                      <a:pPr algn="ctr"/>
                      <a:r>
                        <a:rPr kumimoji="1" lang="ja-JP" altLang="en-US" sz="1200" dirty="0" smtClean="0"/>
                        <a:t>平成</a:t>
                      </a:r>
                      <a:r>
                        <a:rPr kumimoji="1" lang="en-US" altLang="ja-JP" sz="1200" dirty="0" smtClean="0"/>
                        <a:t>27</a:t>
                      </a:r>
                      <a:r>
                        <a:rPr kumimoji="1" lang="ja-JP" altLang="en-US" sz="1200" dirty="0" smtClean="0"/>
                        <a:t>年度</a:t>
                      </a:r>
                      <a:endParaRPr kumimoji="1" lang="ja-JP" altLang="en-US" sz="1200" dirty="0"/>
                    </a:p>
                  </a:txBody>
                  <a:tcPr/>
                </a:tc>
                <a:tc>
                  <a:txBody>
                    <a:bodyPr/>
                    <a:lstStyle/>
                    <a:p>
                      <a:pPr algn="ctr"/>
                      <a:r>
                        <a:rPr kumimoji="1" lang="ja-JP" altLang="en-US" sz="1200" dirty="0" smtClean="0">
                          <a:latin typeface="+mn-ea"/>
                          <a:ea typeface="+mn-ea"/>
                          <a:cs typeface="Meiryo UI" panose="020B0604030504040204" pitchFamily="50" charset="-128"/>
                        </a:rPr>
                        <a:t>約　５</a:t>
                      </a:r>
                      <a:r>
                        <a:rPr kumimoji="1" lang="en-US" altLang="ja-JP" sz="1200" dirty="0" smtClean="0">
                          <a:latin typeface="+mn-ea"/>
                          <a:ea typeface="+mn-ea"/>
                          <a:cs typeface="Meiryo UI" panose="020B0604030504040204" pitchFamily="50" charset="-128"/>
                        </a:rPr>
                        <a:t>,</a:t>
                      </a:r>
                      <a:r>
                        <a:rPr kumimoji="1" lang="ja-JP" altLang="en-US" sz="1200" dirty="0" smtClean="0">
                          <a:latin typeface="+mn-ea"/>
                          <a:ea typeface="+mn-ea"/>
                          <a:cs typeface="Meiryo UI" panose="020B0604030504040204" pitchFamily="50" charset="-128"/>
                        </a:rPr>
                        <a:t>５００　件</a:t>
                      </a:r>
                      <a:endParaRPr kumimoji="1" lang="ja-JP" altLang="en-US" sz="1200" dirty="0">
                        <a:latin typeface="+mn-ea"/>
                        <a:ea typeface="+mn-ea"/>
                        <a:cs typeface="Meiryo UI"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４　事業所</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bl>
          </a:graphicData>
        </a:graphic>
      </p:graphicFrame>
      <p:sp>
        <p:nvSpPr>
          <p:cNvPr id="14" name="テキスト ボックス 13"/>
          <p:cNvSpPr txBox="1">
            <a:spLocks noChangeArrowheads="1"/>
          </p:cNvSpPr>
          <p:nvPr/>
        </p:nvSpPr>
        <p:spPr bwMode="auto">
          <a:xfrm>
            <a:off x="6655367" y="6444161"/>
            <a:ext cx="2240282" cy="307777"/>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000" dirty="0">
                <a:latin typeface="HGSｺﾞｼｯｸM" panose="020B0600000000000000" pitchFamily="50" charset="-128"/>
                <a:ea typeface="HGSｺﾞｼｯｸM" panose="020B0600000000000000" pitchFamily="50" charset="-128"/>
                <a:cs typeface="Meiryo UI" pitchFamily="50" charset="-128"/>
              </a:rPr>
              <a:t>（市</a:t>
            </a:r>
            <a:r>
              <a:rPr lang="ja-JP" altLang="en-US" sz="1000" dirty="0" smtClean="0">
                <a:latin typeface="HGSｺﾞｼｯｸM" panose="020B0600000000000000" pitchFamily="50" charset="-128"/>
                <a:ea typeface="HGSｺﾞｼｯｸM" panose="020B0600000000000000" pitchFamily="50" charset="-128"/>
                <a:cs typeface="Meiryo UI" pitchFamily="50" charset="-128"/>
              </a:rPr>
              <a:t>ＨＰ</a:t>
            </a:r>
            <a:r>
              <a:rPr lang="ja-JP" altLang="en-US" sz="1000" dirty="0">
                <a:latin typeface="HGSｺﾞｼｯｸM" panose="020B0600000000000000" pitchFamily="50" charset="-128"/>
                <a:ea typeface="HGSｺﾞｼｯｸM" panose="020B0600000000000000" pitchFamily="50" charset="-128"/>
                <a:cs typeface="Meiryo UI" pitchFamily="50" charset="-128"/>
              </a:rPr>
              <a:t>　行政処分一覧表より）</a:t>
            </a:r>
            <a:r>
              <a:rPr lang="ja-JP" altLang="en-US" sz="1400" dirty="0">
                <a:latin typeface="HGSｺﾞｼｯｸM" panose="020B0600000000000000" pitchFamily="50" charset="-128"/>
                <a:ea typeface="HGSｺﾞｼｯｸM" panose="020B0600000000000000" pitchFamily="50" charset="-128"/>
                <a:cs typeface="Meiryo UI" pitchFamily="50" charset="-128"/>
              </a:rPr>
              <a:t>　　</a:t>
            </a:r>
            <a:endParaRPr lang="ja-JP" altLang="en-US" sz="1400" dirty="0">
              <a:latin typeface="HG丸ｺﾞｼｯｸM-PRO" panose="020F0600000000000000" pitchFamily="50" charset="-128"/>
              <a:ea typeface="HG丸ｺﾞｼｯｸM-PRO" panose="020F0600000000000000" pitchFamily="50" charset="-128"/>
              <a:cs typeface="Meiryo UI" pitchFamily="50" charset="-128"/>
            </a:endParaRPr>
          </a:p>
        </p:txBody>
      </p:sp>
      <p:sp>
        <p:nvSpPr>
          <p:cNvPr id="15" name="テキスト ボックス 13"/>
          <p:cNvSpPr txBox="1">
            <a:spLocks noChangeArrowheads="1"/>
          </p:cNvSpPr>
          <p:nvPr/>
        </p:nvSpPr>
        <p:spPr bwMode="auto">
          <a:xfrm>
            <a:off x="223858" y="3882534"/>
            <a:ext cx="3772078" cy="338554"/>
          </a:xfrm>
          <a:prstGeom prst="rect">
            <a:avLst/>
          </a:prstGeom>
          <a:solidFill>
            <a:schemeClr val="accent1"/>
          </a:solid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福祉サービス事業所に関する現状</a:t>
            </a:r>
            <a:endPar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スライド番号プレースホルダー 2"/>
          <p:cNvSpPr txBox="1">
            <a:spLocks/>
          </p:cNvSpPr>
          <p:nvPr/>
        </p:nvSpPr>
        <p:spPr>
          <a:xfrm>
            <a:off x="8575061" y="6547789"/>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10</a:t>
            </a:r>
            <a:endParaRPr lang="ja-JP" altLang="en-US" sz="1600" kern="0" dirty="0">
              <a:solidFill>
                <a:sysClr val="windowText" lastClr="000000"/>
              </a:solidFill>
              <a:latin typeface="HGPｺﾞｼｯｸE" pitchFamily="50" charset="-128"/>
              <a:ea typeface="HGPｺﾞｼｯｸE" pitchFamily="50" charset="-128"/>
            </a:endParaRPr>
          </a:p>
        </p:txBody>
      </p:sp>
      <p:pic>
        <p:nvPicPr>
          <p:cNvPr id="10246"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60753" y="1839390"/>
            <a:ext cx="4310062" cy="1710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正方形/長方形 3"/>
          <p:cNvSpPr/>
          <p:nvPr/>
        </p:nvSpPr>
        <p:spPr>
          <a:xfrm>
            <a:off x="977305" y="3350436"/>
            <a:ext cx="3306664" cy="179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chemeClr val="tx1"/>
                </a:solidFill>
              </a:rPr>
              <a:t>平成</a:t>
            </a:r>
            <a:r>
              <a:rPr lang="en-US" altLang="ja-JP" sz="800" dirty="0">
                <a:solidFill>
                  <a:schemeClr val="tx1"/>
                </a:solidFill>
              </a:rPr>
              <a:t>21</a:t>
            </a:r>
            <a:r>
              <a:rPr lang="ja-JP" altLang="en-US" sz="800" dirty="0" smtClean="0">
                <a:solidFill>
                  <a:schemeClr val="tx1"/>
                </a:solidFill>
              </a:rPr>
              <a:t>年 </a:t>
            </a:r>
            <a:r>
              <a:rPr lang="ja-JP" altLang="en-US" sz="800" dirty="0">
                <a:solidFill>
                  <a:schemeClr val="tx1"/>
                </a:solidFill>
              </a:rPr>
              <a:t>　</a:t>
            </a:r>
            <a:r>
              <a:rPr lang="ja-JP" altLang="en-US" sz="800" dirty="0" smtClean="0">
                <a:solidFill>
                  <a:schemeClr val="tx1"/>
                </a:solidFill>
              </a:rPr>
              <a:t> 平成</a:t>
            </a:r>
            <a:r>
              <a:rPr lang="en-US" altLang="ja-JP" sz="800" dirty="0">
                <a:solidFill>
                  <a:schemeClr val="tx1"/>
                </a:solidFill>
              </a:rPr>
              <a:t>22</a:t>
            </a:r>
            <a:r>
              <a:rPr lang="ja-JP" altLang="en-US" sz="800" dirty="0">
                <a:solidFill>
                  <a:schemeClr val="tx1"/>
                </a:solidFill>
              </a:rPr>
              <a:t>年　</a:t>
            </a:r>
            <a:r>
              <a:rPr lang="ja-JP" altLang="en-US" sz="800" dirty="0" smtClean="0">
                <a:solidFill>
                  <a:schemeClr val="tx1"/>
                </a:solidFill>
              </a:rPr>
              <a:t>  平成</a:t>
            </a:r>
            <a:r>
              <a:rPr lang="en-US" altLang="ja-JP" sz="800" dirty="0">
                <a:solidFill>
                  <a:schemeClr val="tx1"/>
                </a:solidFill>
              </a:rPr>
              <a:t>23</a:t>
            </a:r>
            <a:r>
              <a:rPr lang="ja-JP" altLang="en-US" sz="800" dirty="0" smtClean="0">
                <a:solidFill>
                  <a:schemeClr val="tx1"/>
                </a:solidFill>
              </a:rPr>
              <a:t>年 </a:t>
            </a:r>
            <a:r>
              <a:rPr lang="ja-JP" altLang="en-US" sz="800" dirty="0">
                <a:solidFill>
                  <a:schemeClr val="tx1"/>
                </a:solidFill>
              </a:rPr>
              <a:t>　</a:t>
            </a:r>
            <a:r>
              <a:rPr lang="ja-JP" altLang="en-US" sz="800" dirty="0" smtClean="0">
                <a:solidFill>
                  <a:schemeClr val="tx1"/>
                </a:solidFill>
              </a:rPr>
              <a:t> 平成</a:t>
            </a:r>
            <a:r>
              <a:rPr lang="en-US" altLang="ja-JP" sz="800" dirty="0">
                <a:solidFill>
                  <a:schemeClr val="tx1"/>
                </a:solidFill>
              </a:rPr>
              <a:t>24</a:t>
            </a:r>
            <a:r>
              <a:rPr lang="ja-JP" altLang="en-US" sz="800" dirty="0">
                <a:solidFill>
                  <a:schemeClr val="tx1"/>
                </a:solidFill>
              </a:rPr>
              <a:t>年　</a:t>
            </a:r>
            <a:r>
              <a:rPr lang="ja-JP" altLang="en-US" sz="800" dirty="0" smtClean="0">
                <a:solidFill>
                  <a:schemeClr val="tx1"/>
                </a:solidFill>
              </a:rPr>
              <a:t>  平成</a:t>
            </a:r>
            <a:r>
              <a:rPr lang="en-US" altLang="ja-JP" sz="800" dirty="0">
                <a:solidFill>
                  <a:schemeClr val="tx1"/>
                </a:solidFill>
              </a:rPr>
              <a:t>25</a:t>
            </a:r>
            <a:r>
              <a:rPr lang="ja-JP" altLang="en-US" sz="800" dirty="0" smtClean="0">
                <a:solidFill>
                  <a:schemeClr val="tx1"/>
                </a:solidFill>
              </a:rPr>
              <a:t>年 </a:t>
            </a:r>
            <a:r>
              <a:rPr lang="ja-JP" altLang="en-US" sz="800" dirty="0">
                <a:solidFill>
                  <a:schemeClr val="tx1"/>
                </a:solidFill>
              </a:rPr>
              <a:t>　</a:t>
            </a:r>
            <a:r>
              <a:rPr lang="ja-JP" altLang="en-US" sz="800" dirty="0" smtClean="0">
                <a:solidFill>
                  <a:schemeClr val="tx1"/>
                </a:solidFill>
              </a:rPr>
              <a:t> 平成</a:t>
            </a:r>
            <a:r>
              <a:rPr lang="en-US" altLang="ja-JP" sz="800" dirty="0">
                <a:solidFill>
                  <a:schemeClr val="tx1"/>
                </a:solidFill>
              </a:rPr>
              <a:t>26</a:t>
            </a:r>
            <a:r>
              <a:rPr lang="ja-JP" altLang="en-US" sz="800" dirty="0">
                <a:solidFill>
                  <a:schemeClr val="tx1"/>
                </a:solidFill>
              </a:rPr>
              <a:t>年</a:t>
            </a:r>
          </a:p>
        </p:txBody>
      </p:sp>
    </p:spTree>
    <p:extLst>
      <p:ext uri="{BB962C8B-B14F-4D97-AF65-F5344CB8AC3E}">
        <p14:creationId xmlns:p14="http://schemas.microsoft.com/office/powerpoint/2010/main" val="2267580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3529" y="776504"/>
            <a:ext cx="9144001" cy="523220"/>
          </a:xfrm>
          <a:prstGeom prst="rect">
            <a:avLst/>
          </a:prstGeom>
        </p:spPr>
        <p:txBody>
          <a:bodyPr wrap="square">
            <a:spAutoFit/>
          </a:bodyPr>
          <a:lstStyle/>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0" y="0"/>
            <a:ext cx="8748464"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130200" y="215900"/>
            <a:ext cx="9144000" cy="6309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145919" y="521114"/>
            <a:ext cx="8682557" cy="305190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に</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ついて</a:t>
            </a:r>
            <a:endParaRPr lang="en-US" altLang="ja-JP"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r>
              <a:rPr lang="ja-JP" altLang="en-US" sz="16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支援計画・</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障がい福祉計画」</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では、「</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個人としての尊重</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社会参加</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機会の</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確保</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での自立生活の推進」の３点を基本方針として施策を</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展開</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◇国の制度に基づき安定したサービス提供を基本としながら、複雑多様化</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する福祉ニーズに</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対して、</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地域の窓口である区役所を中心とした、地域の実情に</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応じた特色ある自主的</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・自立的な取組みが</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効果的</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業者の提供するサービスの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質の確保を図るため、効果的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な指導体制の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構築</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二等辺三角形 10"/>
          <p:cNvSpPr/>
          <p:nvPr/>
        </p:nvSpPr>
        <p:spPr>
          <a:xfrm rot="10800000">
            <a:off x="2195736" y="2743379"/>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80418" y="3045567"/>
            <a:ext cx="7927609" cy="51762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「総合区」の事務とする方向で検討</a:t>
            </a:r>
            <a:endParaRPr lang="en-US" altLang="ja-JP"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325006" y="3789040"/>
            <a:ext cx="8754387" cy="1077218"/>
          </a:xfrm>
          <a:prstGeom prst="rect">
            <a:avLst/>
          </a:prstGeom>
        </p:spPr>
        <p:txBody>
          <a:bodyPr wrap="square">
            <a:spAutoFit/>
          </a:bodyPr>
          <a:lstStyle/>
          <a:p>
            <a:r>
              <a:rPr lang="en-US" altLang="ja-JP" sz="1600" b="1" dirty="0" smtClean="0">
                <a:latin typeface="+mn-ea"/>
                <a:cs typeface="Meiryo UI" panose="020B0604030504040204" pitchFamily="50" charset="-128"/>
              </a:rPr>
              <a:t>《</a:t>
            </a:r>
            <a:r>
              <a:rPr lang="ja-JP" altLang="en-US" sz="1600" b="1" dirty="0" smtClean="0">
                <a:latin typeface="+mn-ea"/>
                <a:cs typeface="Meiryo UI" panose="020B0604030504040204" pitchFamily="50" charset="-128"/>
              </a:rPr>
              <a:t>事務分担の着眼点</a:t>
            </a:r>
            <a:r>
              <a:rPr lang="en-US" altLang="ja-JP" sz="1600" b="1" dirty="0" smtClean="0">
                <a:latin typeface="+mn-ea"/>
                <a:cs typeface="Meiryo UI" panose="020B0604030504040204" pitchFamily="50" charset="-128"/>
              </a:rPr>
              <a:t>》</a:t>
            </a:r>
          </a:p>
          <a:p>
            <a:r>
              <a:rPr lang="ja-JP" altLang="en-US" sz="1600" b="1" dirty="0" smtClean="0">
                <a:latin typeface="+mn-ea"/>
                <a:cs typeface="Meiryo UI" panose="020B0604030504040204" pitchFamily="50" charset="-128"/>
              </a:rPr>
              <a:t>　○事業者を対象とした指定・指導事務については</a:t>
            </a:r>
            <a:r>
              <a:rPr lang="ja-JP" altLang="en-US" sz="1600" b="1" dirty="0">
                <a:latin typeface="+mn-ea"/>
                <a:cs typeface="Meiryo UI" panose="020B0604030504040204" pitchFamily="50" charset="-128"/>
              </a:rPr>
              <a:t>、</a:t>
            </a:r>
            <a:r>
              <a:rPr lang="ja-JP" altLang="en-US" sz="1600" b="1" dirty="0" smtClean="0">
                <a:latin typeface="+mn-ea"/>
                <a:cs typeface="Meiryo UI" panose="020B0604030504040204" pitchFamily="50" charset="-128"/>
              </a:rPr>
              <a:t>十分な指導技術を有する執行体制の確保が</a:t>
            </a:r>
            <a:endParaRPr lang="en-US" altLang="ja-JP" sz="1600" b="1" dirty="0" smtClean="0">
              <a:latin typeface="+mn-ea"/>
              <a:cs typeface="Meiryo UI" panose="020B0604030504040204" pitchFamily="50" charset="-128"/>
            </a:endParaRPr>
          </a:p>
          <a:p>
            <a:r>
              <a:rPr lang="ja-JP" altLang="en-US" sz="1600" b="1" dirty="0">
                <a:latin typeface="+mn-ea"/>
                <a:cs typeface="Meiryo UI" panose="020B0604030504040204" pitchFamily="50" charset="-128"/>
              </a:rPr>
              <a:t>　</a:t>
            </a:r>
            <a:r>
              <a:rPr lang="ja-JP" altLang="en-US" sz="1600" b="1" dirty="0" smtClean="0">
                <a:latin typeface="+mn-ea"/>
                <a:cs typeface="Meiryo UI" panose="020B0604030504040204" pitchFamily="50" charset="-128"/>
              </a:rPr>
              <a:t>　 必要</a:t>
            </a:r>
            <a:endParaRPr lang="en-US" altLang="ja-JP" sz="1600" b="1" dirty="0" smtClean="0">
              <a:latin typeface="+mn-ea"/>
              <a:cs typeface="Meiryo UI" panose="020B0604030504040204" pitchFamily="50" charset="-128"/>
            </a:endParaRPr>
          </a:p>
          <a:p>
            <a:r>
              <a:rPr lang="ja-JP" altLang="en-US" sz="1600" b="1" dirty="0">
                <a:latin typeface="+mn-ea"/>
                <a:cs typeface="Meiryo UI" panose="020B0604030504040204" pitchFamily="50" charset="-128"/>
              </a:rPr>
              <a:t>　</a:t>
            </a:r>
            <a:endParaRPr lang="en-US" altLang="ja-JP" sz="1600" b="1" dirty="0">
              <a:latin typeface="+mn-ea"/>
              <a:cs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3117133891"/>
              </p:ext>
            </p:extLst>
          </p:nvPr>
        </p:nvGraphicFramePr>
        <p:xfrm>
          <a:off x="616963" y="4743529"/>
          <a:ext cx="8211513" cy="1781939"/>
        </p:xfrm>
        <a:graphic>
          <a:graphicData uri="http://schemas.openxmlformats.org/drawingml/2006/table">
            <a:tbl>
              <a:tblPr firstRow="1" bandRow="1">
                <a:tableStyleId>{5940675A-B579-460E-94D1-54222C63F5DA}</a:tableStyleId>
              </a:tblPr>
              <a:tblGrid>
                <a:gridCol w="798817"/>
                <a:gridCol w="2440792"/>
                <a:gridCol w="2520280"/>
                <a:gridCol w="2451624"/>
              </a:tblGrid>
              <a:tr h="317372">
                <a:tc>
                  <a:txBody>
                    <a:bodyPr/>
                    <a:lstStyle/>
                    <a:p>
                      <a:pPr algn="ctr"/>
                      <a:r>
                        <a:rPr kumimoji="1" lang="ja-JP" altLang="en-US" sz="1400" b="1" dirty="0" smtClean="0">
                          <a:latin typeface="ＭＳ Ｐゴシック" panose="020B0600070205080204" pitchFamily="50" charset="-128"/>
                          <a:ea typeface="ＭＳ Ｐゴシック" panose="020B0600070205080204" pitchFamily="50" charset="-128"/>
                        </a:rPr>
                        <a:t>区分</a:t>
                      </a:r>
                      <a:endParaRPr kumimoji="1" lang="ja-JP" altLang="en-US" sz="1400" b="1"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464567">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buNone/>
                      </a:pPr>
                      <a:endParaRPr kumimoji="1" lang="en-US" altLang="ja-JP" sz="1300" b="0" dirty="0" smtClean="0">
                        <a:latin typeface="ＭＳ Ｐゴシック" panose="020B0600070205080204" pitchFamily="50" charset="-128"/>
                        <a:ea typeface="ＭＳ Ｐゴシック" panose="020B0600070205080204" pitchFamily="50" charset="-128"/>
                        <a:cs typeface="+mn-cs"/>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buNone/>
                      </a:pP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◇市民協働によりサービス向上</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buNone/>
                      </a:pPr>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が見込まれる事務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pPr algn="ctr"/>
                      <a:endParaRPr kumimoji="1" lang="en-US" altLang="ja-JP" sz="1300" b="0" dirty="0" smtClean="0">
                        <a:latin typeface="ＭＳ Ｐゴシック" panose="020B0600070205080204" pitchFamily="50" charset="-128"/>
                        <a:ea typeface="ＭＳ Ｐゴシック" panose="020B060007020508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◇Ａ案の事務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◇地域の活動や社会参加の促進</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が見込まれる事務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endPar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◇Ｂ案の事務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latin typeface="+mn-ea"/>
                          <a:ea typeface="+mn-ea"/>
                          <a:cs typeface="Meiryo UI" panose="020B0604030504040204" pitchFamily="50" charset="-128"/>
                        </a:rPr>
                        <a:t>◇事業者を対象とした指定、</a:t>
                      </a:r>
                      <a:endParaRPr lang="en-US" altLang="ja-JP" sz="1300" dirty="0" smtClean="0">
                        <a:solidFill>
                          <a:schemeClr val="tx1"/>
                        </a:solidFill>
                        <a:latin typeface="+mn-ea"/>
                        <a:ea typeface="+mn-ea"/>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smtClean="0">
                          <a:solidFill>
                            <a:schemeClr val="tx1"/>
                          </a:solidFill>
                          <a:latin typeface="+mn-ea"/>
                          <a:ea typeface="+mn-ea"/>
                          <a:cs typeface="Meiryo UI" panose="020B0604030504040204" pitchFamily="50" charset="-128"/>
                        </a:rPr>
                        <a:t>   </a:t>
                      </a:r>
                      <a:r>
                        <a:rPr lang="ja-JP" altLang="en-US" sz="1300" dirty="0" smtClean="0">
                          <a:solidFill>
                            <a:schemeClr val="tx1"/>
                          </a:solidFill>
                          <a:latin typeface="+mn-ea"/>
                          <a:ea typeface="+mn-ea"/>
                          <a:cs typeface="Meiryo UI" panose="020B0604030504040204" pitchFamily="50" charset="-128"/>
                        </a:rPr>
                        <a:t>指導、監査業務など、技術･</a:t>
                      </a:r>
                      <a:endParaRPr lang="en-US" altLang="ja-JP" sz="1300" dirty="0" smtClean="0">
                        <a:solidFill>
                          <a:schemeClr val="tx1"/>
                        </a:solidFill>
                        <a:latin typeface="+mn-ea"/>
                        <a:ea typeface="+mn-ea"/>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latin typeface="+mn-ea"/>
                          <a:ea typeface="+mn-ea"/>
                          <a:cs typeface="Meiryo UI" panose="020B0604030504040204" pitchFamily="50" charset="-128"/>
                        </a:rPr>
                        <a:t>　 経験を備えた体制の確保が</a:t>
                      </a:r>
                      <a:endParaRPr lang="en-US" altLang="ja-JP" sz="1300" dirty="0" smtClean="0">
                        <a:solidFill>
                          <a:schemeClr val="tx1"/>
                        </a:solidFill>
                        <a:latin typeface="+mn-ea"/>
                        <a:ea typeface="+mn-ea"/>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latin typeface="+mn-ea"/>
                          <a:ea typeface="+mn-ea"/>
                          <a:cs typeface="Meiryo UI" panose="020B0604030504040204" pitchFamily="50" charset="-128"/>
                        </a:rPr>
                        <a:t>　 必要な事務</a:t>
                      </a:r>
                      <a:endParaRPr lang="en-US" altLang="ja-JP" sz="1300" dirty="0" smtClean="0">
                        <a:solidFill>
                          <a:schemeClr val="tx1"/>
                        </a:solidFill>
                        <a:latin typeface="+mn-ea"/>
                        <a:ea typeface="+mn-ea"/>
                        <a:cs typeface="Meiryo UI" panose="020B0604030504040204" pitchFamily="50" charset="-128"/>
                      </a:endParaRPr>
                    </a:p>
                  </a:txBody>
                  <a:tcPr/>
                </a:tc>
              </a:tr>
            </a:tbl>
          </a:graphicData>
        </a:graphic>
      </p:graphicFrame>
      <p:sp>
        <p:nvSpPr>
          <p:cNvPr id="17" name="スライド番号プレースホルダー 2"/>
          <p:cNvSpPr txBox="1">
            <a:spLocks/>
          </p:cNvSpPr>
          <p:nvPr/>
        </p:nvSpPr>
        <p:spPr>
          <a:xfrm>
            <a:off x="8544000" y="21473"/>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11</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8" name="右矢印 17"/>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095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897127852"/>
              </p:ext>
            </p:extLst>
          </p:nvPr>
        </p:nvGraphicFramePr>
        <p:xfrm>
          <a:off x="418483" y="724458"/>
          <a:ext cx="8424935" cy="5754720"/>
        </p:xfrm>
        <a:graphic>
          <a:graphicData uri="http://schemas.openxmlformats.org/drawingml/2006/table">
            <a:tbl>
              <a:tblPr firstRow="1" bandRow="1">
                <a:tableStyleId>{5C22544A-7EE6-4342-B048-85BDC9FD1C3A}</a:tableStyleId>
              </a:tblPr>
              <a:tblGrid>
                <a:gridCol w="360040"/>
                <a:gridCol w="360040"/>
                <a:gridCol w="360040"/>
                <a:gridCol w="7344815"/>
              </a:tblGrid>
              <a:tr h="505079">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err="1" smtClean="0">
                          <a:latin typeface="HG丸ｺﾞｼｯｸM-PRO" panose="020F0600000000000000" pitchFamily="50" charset="-128"/>
                          <a:ea typeface="HG丸ｺﾞｼｯｸM-PRO" panose="020F0600000000000000" pitchFamily="50" charset="-128"/>
                        </a:rPr>
                        <a:t>障がい</a:t>
                      </a:r>
                      <a:r>
                        <a:rPr kumimoji="1" lang="ja-JP" altLang="en-US" sz="1400" dirty="0" smtClean="0">
                          <a:latin typeface="HG丸ｺﾞｼｯｸM-PRO" panose="020F0600000000000000" pitchFamily="50" charset="-128"/>
                          <a:ea typeface="HG丸ｺﾞｼｯｸM-PRO" panose="020F0600000000000000" pitchFamily="50" charset="-128"/>
                        </a:rPr>
                        <a:t>福祉</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099290">
                <a:tc rowSpan="3">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a:spcAft>
                          <a:spcPts val="0"/>
                        </a:spcAft>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者支援計画、障がい福祉計画関連業務</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者・知的障がい者更生相談所の設置・運営</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者に係る等級及び指定医師の審査</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者支援</a:t>
                      </a:r>
                      <a:endParaRPr lang="en-US" altLang="ja-JP" sz="13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者スポーツセンター（舞洲・長居）管理運営</a:t>
                      </a:r>
                      <a:endParaRPr lang="en-US" altLang="ja-JP" sz="13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129000">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3">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◆民間障がい（児）者施設の整備補助・設置認可・指導</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300" b="0" i="1" u="none"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u="none" kern="100" dirty="0" err="1" smtClean="0">
                          <a:effectLst/>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b="0" i="0" u="none" kern="100" dirty="0" smtClean="0">
                          <a:effectLst/>
                          <a:latin typeface="Meiryo UI" panose="020B0604030504040204" pitchFamily="50" charset="-128"/>
                          <a:ea typeface="Meiryo UI" panose="020B0604030504040204" pitchFamily="50" charset="-128"/>
                          <a:cs typeface="Meiryo UI" panose="020B0604030504040204" pitchFamily="50" charset="-128"/>
                        </a:rPr>
                        <a:t>福祉サービス事業者等指定・指導等事務</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u="none" kern="100" dirty="0" smtClean="0">
                          <a:effectLst/>
                          <a:latin typeface="Meiryo UI" panose="020B0604030504040204" pitchFamily="50" charset="-128"/>
                          <a:ea typeface="Meiryo UI" panose="020B0604030504040204" pitchFamily="50" charset="-128"/>
                          <a:cs typeface="Meiryo UI" panose="020B0604030504040204" pitchFamily="50" charset="-128"/>
                        </a:rPr>
                        <a:t>◆自立支援給付費等（事業者への支払い等）</a:t>
                      </a:r>
                      <a:endParaRPr lang="en-US" altLang="ja-JP" sz="1300" b="0" i="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者手帳の交付</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◆療育手帳の交付</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283216">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者スポーツ振興事業（レクリエーション教室の開催等）</a:t>
                      </a:r>
                      <a:endParaRPr lang="en-US" altLang="ja-JP" sz="13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544184">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b="0" i="0" kern="100" dirty="0" err="1" smtClean="0">
                          <a:effectLst/>
                          <a:latin typeface="Meiryo UI" panose="020B0604030504040204" pitchFamily="50" charset="-128"/>
                          <a:ea typeface="Meiryo UI" panose="020B0604030504040204" pitchFamily="50" charset="-128"/>
                          <a:cs typeface="Meiryo UI" panose="020B0604030504040204" pitchFamily="50" charset="-128"/>
                        </a:rPr>
                        <a:t>各区障がい</a:t>
                      </a: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者相談支援センター事業</a:t>
                      </a:r>
                      <a:endParaRPr lang="ja-JP" altLang="ja-JP" sz="13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300" b="0" i="0" kern="100" dirty="0" smtClean="0">
                          <a:effectLst/>
                          <a:latin typeface="Meiryo UI" panose="020B0604030504040204" pitchFamily="50" charset="-128"/>
                          <a:ea typeface="Meiryo UI" panose="020B0604030504040204" pitchFamily="50" charset="-128"/>
                          <a:cs typeface="Meiryo UI" panose="020B0604030504040204" pitchFamily="50" charset="-128"/>
                        </a:rPr>
                        <a:t>◆ひとにやさしいまちづくりなどの市民啓発</a:t>
                      </a:r>
                      <a:endParaRPr lang="en-US" altLang="ja-JP" sz="13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3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5" name="正方形/長方形 4"/>
          <p:cNvSpPr/>
          <p:nvPr/>
        </p:nvSpPr>
        <p:spPr>
          <a:xfrm>
            <a:off x="1781622" y="5517232"/>
            <a:ext cx="5526681" cy="792088"/>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身体障がい</a:t>
            </a:r>
            <a:r>
              <a:rPr lang="ja-JP" altLang="en-US"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者手帳交付</a:t>
            </a:r>
            <a:r>
              <a:rPr lang="ja-JP" altLang="en-US" sz="13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事務（申請受付・審査・交付）</a:t>
            </a:r>
            <a:endParaRPr lang="ja-JP" altLang="ja-JP"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特別障がい</a:t>
            </a:r>
            <a:r>
              <a:rPr lang="ja-JP" altLang="en-US"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者手当</a:t>
            </a:r>
            <a:r>
              <a:rPr lang="ja-JP" altLang="en-US" sz="13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等（申請受付）</a:t>
            </a:r>
            <a:endParaRPr lang="en-US" altLang="ja-JP"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◆地域自立支援協議会</a:t>
            </a:r>
            <a:r>
              <a:rPr lang="ja-JP" altLang="en-US" sz="13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運営</a:t>
            </a:r>
            <a:endParaRPr lang="en-US" altLang="ja-JP" sz="13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2"/>
          <p:cNvSpPr txBox="1">
            <a:spLocks/>
          </p:cNvSpPr>
          <p:nvPr/>
        </p:nvSpPr>
        <p:spPr>
          <a:xfrm>
            <a:off x="8532440"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12</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7" name="テキスト ボックス 6"/>
          <p:cNvSpPr txBox="1"/>
          <p:nvPr/>
        </p:nvSpPr>
        <p:spPr>
          <a:xfrm>
            <a:off x="251520" y="218316"/>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956923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636" y="432048"/>
            <a:ext cx="86764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（１）生活保護の現状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276254" y="2420888"/>
            <a:ext cx="2880000" cy="43927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福祉局</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6008741" y="2395112"/>
            <a:ext cx="2880000" cy="46505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区保健福祉センター</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p:cNvSpPr txBox="1"/>
          <p:nvPr/>
        </p:nvSpPr>
        <p:spPr>
          <a:xfrm>
            <a:off x="2088803" y="5746081"/>
            <a:ext cx="1166692" cy="461665"/>
          </a:xfrm>
          <a:prstGeom prst="rect">
            <a:avLst/>
          </a:prstGeom>
          <a:noFill/>
        </p:spPr>
        <p:txBody>
          <a:bodyPr wrap="square" rtlCol="0">
            <a:spAutoFit/>
          </a:bodyPr>
          <a:lstStyle/>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運営費支払い</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指導</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監査など</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276253" y="5209845"/>
            <a:ext cx="4198749" cy="523220"/>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○生活保護施設</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の設置認可、</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指導、施設整備補助</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○施設運営委託料の支払いなど</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276253" y="3860546"/>
            <a:ext cx="4068656" cy="1885535"/>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p:nvPr/>
        </p:nvSpPr>
        <p:spPr>
          <a:xfrm>
            <a:off x="329939" y="3885812"/>
            <a:ext cx="1637390" cy="214842"/>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審</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議会</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運営</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329939" y="4960685"/>
            <a:ext cx="1649900" cy="222294"/>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生活保護施設関係</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276253" y="4127348"/>
            <a:ext cx="4016574"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○医療要否判定事務</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317429" y="3006593"/>
            <a:ext cx="3750515" cy="254969"/>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生活保護制度</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管理、事業企画</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、国庫補助申請</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276253" y="2957289"/>
            <a:ext cx="8612487" cy="903257"/>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正方形/長方形 39"/>
          <p:cNvSpPr/>
          <p:nvPr/>
        </p:nvSpPr>
        <p:spPr>
          <a:xfrm>
            <a:off x="6008741" y="3006593"/>
            <a:ext cx="2858725" cy="257265"/>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生活保護申請・相談</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受付関連業務</a:t>
            </a:r>
          </a:p>
        </p:txBody>
      </p:sp>
      <p:sp>
        <p:nvSpPr>
          <p:cNvPr id="19" name="左右矢印 18"/>
          <p:cNvSpPr/>
          <p:nvPr/>
        </p:nvSpPr>
        <p:spPr>
          <a:xfrm>
            <a:off x="3255495" y="2365853"/>
            <a:ext cx="2679916" cy="549345"/>
          </a:xfrm>
          <a:prstGeom prst="leftRight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相互連携</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2922900" y="6272884"/>
            <a:ext cx="3521307" cy="492280"/>
          </a:xfrm>
          <a:prstGeom prst="rect">
            <a:avLst/>
          </a:prstGeom>
          <a:gradFill>
            <a:gsLst>
              <a:gs pos="0">
                <a:schemeClr val="tx2"/>
              </a:gs>
              <a:gs pos="50000">
                <a:schemeClr val="accent1">
                  <a:tint val="44500"/>
                  <a:satMod val="160000"/>
                </a:schemeClr>
              </a:gs>
              <a:gs pos="100000">
                <a:schemeClr val="accent1">
                  <a:tint val="23500"/>
                  <a:satMod val="160000"/>
                </a:schemeClr>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生活保護施設</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a:xfrm>
            <a:off x="6833035" y="5209845"/>
            <a:ext cx="2088232" cy="883451"/>
          </a:xfrm>
          <a:prstGeom prst="rect">
            <a:avLst/>
          </a:prstGeom>
          <a:gradFill>
            <a:gsLst>
              <a:gs pos="0">
                <a:schemeClr val="tx2"/>
              </a:gs>
              <a:gs pos="50000">
                <a:schemeClr val="accent1">
                  <a:tint val="44500"/>
                  <a:satMod val="160000"/>
                </a:schemeClr>
              </a:gs>
              <a:gs pos="100000">
                <a:schemeClr val="accent1">
                  <a:tint val="23500"/>
                  <a:satMod val="160000"/>
                </a:schemeClr>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民生委員・児童委員</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■地域福祉コーディネーター</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府・市・区社会福祉協議会</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48"/>
          <p:cNvSpPr txBox="1"/>
          <p:nvPr/>
        </p:nvSpPr>
        <p:spPr>
          <a:xfrm>
            <a:off x="5076056" y="4932846"/>
            <a:ext cx="859355"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入所措置</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テキスト ボックス 52"/>
          <p:cNvSpPr txBox="1"/>
          <p:nvPr/>
        </p:nvSpPr>
        <p:spPr>
          <a:xfrm>
            <a:off x="2473487" y="3408917"/>
            <a:ext cx="4546785"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○保護費</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支給</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事務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就労支援</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事業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適正化</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30957" y="928882"/>
            <a:ext cx="8620980" cy="86409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上下矢印 31"/>
          <p:cNvSpPr/>
          <p:nvPr/>
        </p:nvSpPr>
        <p:spPr>
          <a:xfrm flipH="1">
            <a:off x="7638637" y="4038108"/>
            <a:ext cx="327520" cy="739559"/>
          </a:xfrm>
          <a:prstGeom prst="up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35" name="テキスト ボックス 34"/>
          <p:cNvSpPr txBox="1"/>
          <p:nvPr/>
        </p:nvSpPr>
        <p:spPr>
          <a:xfrm>
            <a:off x="7877151" y="4305959"/>
            <a:ext cx="579005"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連携</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下矢印 3"/>
          <p:cNvSpPr/>
          <p:nvPr/>
        </p:nvSpPr>
        <p:spPr>
          <a:xfrm>
            <a:off x="5749733" y="4074676"/>
            <a:ext cx="334435" cy="2145895"/>
          </a:xfrm>
          <a:prstGeom prst="down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下矢印 32"/>
          <p:cNvSpPr/>
          <p:nvPr/>
        </p:nvSpPr>
        <p:spPr>
          <a:xfrm>
            <a:off x="3116581" y="5825042"/>
            <a:ext cx="334435" cy="395530"/>
          </a:xfrm>
          <a:prstGeom prst="down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38634" y="4407888"/>
            <a:ext cx="1637390" cy="214842"/>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事務監査･指導</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276254" y="4649424"/>
            <a:ext cx="4016574"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○区への指導監査</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スライド番号プレースホルダー 2"/>
          <p:cNvSpPr txBox="1">
            <a:spLocks/>
          </p:cNvSpPr>
          <p:nvPr/>
        </p:nvSpPr>
        <p:spPr>
          <a:xfrm>
            <a:off x="8532440" y="3307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13</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7" name="正方形/長方形 36"/>
          <p:cNvSpPr/>
          <p:nvPr/>
        </p:nvSpPr>
        <p:spPr>
          <a:xfrm>
            <a:off x="-1636" y="0"/>
            <a:ext cx="171789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４</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．生活保護</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a:xfrm>
            <a:off x="228953" y="1874073"/>
            <a:ext cx="5369632" cy="360040"/>
          </a:xfrm>
          <a:prstGeom prst="rect">
            <a:avLst/>
          </a:prstGeom>
          <a:solidFill>
            <a:schemeClr val="accent6">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福祉局・区保健福祉センター・関係機関との連携</a:t>
            </a:r>
            <a:endParaRPr kumimoji="1" lang="ja-JP" altLang="en-US" sz="1600" dirty="0">
              <a:solidFill>
                <a:schemeClr val="tx1"/>
              </a:solidFill>
            </a:endParaRPr>
          </a:p>
        </p:txBody>
      </p:sp>
      <p:sp>
        <p:nvSpPr>
          <p:cNvPr id="39" name="テキスト ボックス 38"/>
          <p:cNvSpPr txBox="1"/>
          <p:nvPr/>
        </p:nvSpPr>
        <p:spPr>
          <a:xfrm>
            <a:off x="276254" y="991598"/>
            <a:ext cx="8475683" cy="738664"/>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本市の生活保護行政については、局と区保健福祉センターが相互に連携して推進</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区保健福祉センターは、</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２４区全てに設置され、生活保護など</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市民に身近な業務を実施し、地域の関係機関と</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連携しながら</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福祉サービスの最前線の担い手として機能</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6764504" y="4932846"/>
            <a:ext cx="1987433" cy="307777"/>
          </a:xfrm>
          <a:prstGeom prst="rect">
            <a:avLst/>
          </a:prstGeom>
          <a:noFill/>
        </p:spPr>
        <p:txBody>
          <a:bodyPr wrap="squar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（地域の関係機関）</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20904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0" y="1"/>
            <a:ext cx="9144000" cy="6858000"/>
          </a:xfrm>
          <a:prstGeom prst="roundRect">
            <a:avLst>
              <a:gd name="adj" fmla="val 0"/>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不適正受給対策の強化</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◇国では生活保護受給者への就労自立支援や、不正受給対策を強化</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◇本市は生活保護の適正化に向けて、局に適正化チームを設置するなど取組みを強化</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◇医療機関への指導・事業者指導・貧困ビジネス対策等、医療機関・府警本部等の専門機関との連携が</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必要な適正化業務は局で実施し、全区で情報を共有するとともに、不正受給調査専任チームを全区に</a:t>
            </a:r>
            <a:endParaRPr lang="en-US" altLang="ja-JP" sz="1600" dirty="0" smtClean="0">
              <a:solidFill>
                <a:schemeClr val="tx1"/>
              </a:solidFill>
              <a:latin typeface="Meiryo UI" pitchFamily="50" charset="-128"/>
              <a:ea typeface="Meiryo UI" pitchFamily="50" charset="-128"/>
              <a:cs typeface="Meiryo UI" pitchFamily="50" charset="-128"/>
            </a:endParaRPr>
          </a:p>
          <a:p>
            <a:r>
              <a:rPr lang="en-US" altLang="ja-JP" sz="1600" dirty="0">
                <a:solidFill>
                  <a:schemeClr val="tx1"/>
                </a:solidFill>
                <a:latin typeface="Meiryo UI" pitchFamily="50" charset="-128"/>
                <a:ea typeface="Meiryo UI" pitchFamily="50" charset="-128"/>
                <a:cs typeface="Meiryo UI" pitchFamily="50" charset="-128"/>
              </a:rPr>
              <a:t> </a:t>
            </a:r>
            <a:r>
              <a:rPr lang="en-US" altLang="ja-JP" sz="1600" dirty="0" smtClean="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設置し、各区の調査力向上を図ることで、不正受給防止に向けた取組みを強化</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en-US" altLang="ja-JP" sz="800" b="1" dirty="0">
                <a:solidFill>
                  <a:schemeClr val="tx1"/>
                </a:solidFill>
                <a:latin typeface="Meiryo UI" pitchFamily="50" charset="-128"/>
                <a:ea typeface="Meiryo UI" pitchFamily="50" charset="-128"/>
                <a:cs typeface="Meiryo UI" pitchFamily="50" charset="-128"/>
              </a:rPr>
              <a:t> </a:t>
            </a:r>
            <a:r>
              <a:rPr lang="en-US" altLang="ja-JP" sz="800" b="1" dirty="0" smtClean="0">
                <a:solidFill>
                  <a:schemeClr val="tx1"/>
                </a:solidFill>
                <a:latin typeface="Meiryo UI" pitchFamily="50" charset="-128"/>
                <a:ea typeface="Meiryo UI" pitchFamily="50" charset="-128"/>
                <a:cs typeface="Meiryo UI" pitchFamily="50" charset="-128"/>
              </a:rPr>
              <a:t> </a:t>
            </a:r>
          </a:p>
          <a:p>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■本市における被保護世帯数、人員、保護率及び保護費</a:t>
            </a:r>
            <a:r>
              <a:rPr lang="ja-JP" altLang="en-US" sz="1600" b="1" dirty="0">
                <a:solidFill>
                  <a:schemeClr val="tx1"/>
                </a:solidFill>
                <a:latin typeface="Meiryo UI" pitchFamily="50" charset="-128"/>
                <a:ea typeface="Meiryo UI" pitchFamily="50" charset="-128"/>
                <a:cs typeface="Meiryo UI" pitchFamily="50" charset="-128"/>
              </a:rPr>
              <a:t>の</a:t>
            </a:r>
            <a:r>
              <a:rPr lang="ja-JP" altLang="en-US" sz="1600" b="1" dirty="0" smtClean="0">
                <a:solidFill>
                  <a:schemeClr val="tx1"/>
                </a:solidFill>
                <a:latin typeface="Meiryo UI" pitchFamily="50" charset="-128"/>
                <a:ea typeface="Meiryo UI" pitchFamily="50" charset="-128"/>
                <a:cs typeface="Meiryo UI" pitchFamily="50" charset="-128"/>
              </a:rPr>
              <a:t>状況</a:t>
            </a:r>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b="1" dirty="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b="1" dirty="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smtClean="0">
                <a:solidFill>
                  <a:schemeClr val="tx1"/>
                </a:solidFill>
                <a:latin typeface="Meiryo UI" pitchFamily="50" charset="-128"/>
                <a:ea typeface="Meiryo UI" pitchFamily="50" charset="-128"/>
                <a:cs typeface="Meiryo UI" pitchFamily="50" charset="-128"/>
              </a:rPr>
              <a:t>　■本市における保護施設の状況（平成２８年４月１日現在）</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u="sng" dirty="0">
                <a:solidFill>
                  <a:schemeClr val="tx1"/>
                </a:solidFill>
                <a:latin typeface="Meiryo UI" pitchFamily="50" charset="-128"/>
                <a:ea typeface="Meiryo UI" pitchFamily="50" charset="-128"/>
                <a:cs typeface="Meiryo UI" pitchFamily="50" charset="-128"/>
              </a:rPr>
              <a:t>◇</a:t>
            </a:r>
            <a:r>
              <a:rPr lang="ja-JP" altLang="en-US" sz="1600" u="sng" dirty="0" smtClean="0">
                <a:solidFill>
                  <a:schemeClr val="tx1"/>
                </a:solidFill>
                <a:latin typeface="Meiryo UI" pitchFamily="50" charset="-128"/>
                <a:ea typeface="Meiryo UI" pitchFamily="50" charset="-128"/>
                <a:cs typeface="Meiryo UI" pitchFamily="50" charset="-128"/>
              </a:rPr>
              <a:t>救護施設　１４施設（市立４施設、民間１０施設“うち市外５施設”）入所人員　１</a:t>
            </a:r>
            <a:r>
              <a:rPr lang="en-US" altLang="ja-JP" sz="1600" u="sng" dirty="0" smtClean="0">
                <a:solidFill>
                  <a:schemeClr val="tx1"/>
                </a:solidFill>
                <a:latin typeface="Meiryo UI" pitchFamily="50" charset="-128"/>
                <a:ea typeface="Meiryo UI" pitchFamily="50" charset="-128"/>
                <a:cs typeface="Meiryo UI" pitchFamily="50" charset="-128"/>
              </a:rPr>
              <a:t>,</a:t>
            </a:r>
            <a:r>
              <a:rPr lang="ja-JP" altLang="en-US" sz="1600" u="sng" dirty="0" smtClean="0">
                <a:solidFill>
                  <a:schemeClr val="tx1"/>
                </a:solidFill>
                <a:latin typeface="Meiryo UI" pitchFamily="50" charset="-128"/>
                <a:ea typeface="Meiryo UI" pitchFamily="50" charset="-128"/>
                <a:cs typeface="Meiryo UI" pitchFamily="50" charset="-128"/>
              </a:rPr>
              <a:t>５７６人</a:t>
            </a:r>
            <a:endParaRPr lang="en-US" altLang="ja-JP" sz="1600" u="sng"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dirty="0">
                <a:solidFill>
                  <a:schemeClr val="tx1"/>
                </a:solidFill>
                <a:latin typeface="Meiryo UI" pitchFamily="50" charset="-128"/>
                <a:ea typeface="Meiryo UI" pitchFamily="50" charset="-128"/>
                <a:cs typeface="Meiryo UI" pitchFamily="50" charset="-128"/>
              </a:rPr>
              <a:t> </a:t>
            </a:r>
            <a:r>
              <a:rPr lang="ja-JP" altLang="en-US" sz="1600" u="sng" dirty="0">
                <a:solidFill>
                  <a:schemeClr val="tx1"/>
                </a:solidFill>
                <a:latin typeface="Meiryo UI" pitchFamily="50" charset="-128"/>
                <a:ea typeface="Meiryo UI" pitchFamily="50" charset="-128"/>
                <a:cs typeface="Meiryo UI" pitchFamily="50" charset="-128"/>
              </a:rPr>
              <a:t>◇</a:t>
            </a:r>
            <a:r>
              <a:rPr lang="ja-JP" altLang="en-US" sz="1600" u="sng" dirty="0" smtClean="0">
                <a:solidFill>
                  <a:schemeClr val="tx1"/>
                </a:solidFill>
                <a:latin typeface="Meiryo UI" pitchFamily="50" charset="-128"/>
                <a:ea typeface="Meiryo UI" pitchFamily="50" charset="-128"/>
                <a:cs typeface="Meiryo UI" pitchFamily="50" charset="-128"/>
              </a:rPr>
              <a:t>更生施設　　 ２施設（市立２施設）　入所人員　　　１２１人</a:t>
            </a:r>
            <a:endParaRPr lang="en-US" altLang="ja-JP" sz="1600" u="sng"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u="sng"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500" dirty="0">
              <a:solidFill>
                <a:schemeClr val="tx1"/>
              </a:solidFill>
              <a:latin typeface="Meiryo UI" pitchFamily="50" charset="-128"/>
              <a:ea typeface="Meiryo UI" pitchFamily="50" charset="-128"/>
              <a:cs typeface="Meiryo UI" pitchFamily="50" charset="-128"/>
            </a:endParaRPr>
          </a:p>
        </p:txBody>
      </p:sp>
      <p:graphicFrame>
        <p:nvGraphicFramePr>
          <p:cNvPr id="7" name="グラフ 6"/>
          <p:cNvGraphicFramePr>
            <a:graphicFrameLocks/>
          </p:cNvGraphicFramePr>
          <p:nvPr>
            <p:extLst>
              <p:ext uri="{D42A27DB-BD31-4B8C-83A1-F6EECF244321}">
                <p14:modId xmlns:p14="http://schemas.microsoft.com/office/powerpoint/2010/main" val="1233047530"/>
              </p:ext>
            </p:extLst>
          </p:nvPr>
        </p:nvGraphicFramePr>
        <p:xfrm>
          <a:off x="304713" y="4086610"/>
          <a:ext cx="8568952" cy="1584176"/>
        </p:xfrm>
        <a:graphic>
          <a:graphicData uri="http://schemas.openxmlformats.org/drawingml/2006/chart">
            <c:chart xmlns:c="http://schemas.openxmlformats.org/drawingml/2006/chart" xmlns:r="http://schemas.openxmlformats.org/officeDocument/2006/relationships" r:id="rId3"/>
          </a:graphicData>
        </a:graphic>
      </p:graphicFrame>
      <p:sp>
        <p:nvSpPr>
          <p:cNvPr id="4" name="テキスト ボックス 3"/>
          <p:cNvSpPr txBox="1"/>
          <p:nvPr/>
        </p:nvSpPr>
        <p:spPr>
          <a:xfrm>
            <a:off x="294441" y="3825000"/>
            <a:ext cx="2736304" cy="261610"/>
          </a:xfrm>
          <a:prstGeom prst="rect">
            <a:avLst/>
          </a:prstGeom>
          <a:solidFill>
            <a:schemeClr val="bg1"/>
          </a:solidFill>
        </p:spPr>
        <p:txBody>
          <a:bodyPr wrap="square" rtlCol="0">
            <a:spAutoFit/>
          </a:bodyPr>
          <a:lstStyle/>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生活</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保護率の推移（大阪市・全国平均）</a:t>
            </a:r>
            <a:endParaRPr kumimoji="1"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140361821"/>
              </p:ext>
            </p:extLst>
          </p:nvPr>
        </p:nvGraphicFramePr>
        <p:xfrm>
          <a:off x="305651" y="2132856"/>
          <a:ext cx="8224698" cy="1621155"/>
        </p:xfrm>
        <a:graphic>
          <a:graphicData uri="http://schemas.openxmlformats.org/drawingml/2006/table">
            <a:tbl>
              <a:tblPr>
                <a:tableStyleId>{5C22544A-7EE6-4342-B048-85BDC9FD1C3A}</a:tableStyleId>
              </a:tblPr>
              <a:tblGrid>
                <a:gridCol w="1215991"/>
                <a:gridCol w="1442594"/>
                <a:gridCol w="1446083"/>
                <a:gridCol w="1241227"/>
                <a:gridCol w="1244716"/>
                <a:gridCol w="1634087"/>
              </a:tblGrid>
              <a:tr h="130639">
                <a:tc rowSpan="2">
                  <a:txBody>
                    <a:bodyPr/>
                    <a:lstStyle/>
                    <a:p>
                      <a:pPr algn="ctr" fontAlgn="ctr"/>
                      <a:r>
                        <a:rPr lang="ja-JP" altLang="en-US" sz="1100" u="none" strike="noStrike" dirty="0">
                          <a:effectLst/>
                        </a:rPr>
                        <a:t>　</a:t>
                      </a:r>
                      <a:endParaRPr lang="ja-JP" altLang="en-US" sz="1100" b="0" i="0" u="none" strike="noStrike" dirty="0">
                        <a:solidFill>
                          <a:srgbClr val="000000"/>
                        </a:solidFill>
                        <a:effectLst/>
                        <a:latin typeface="ＭＳ Ｐゴシック"/>
                      </a:endParaRPr>
                    </a:p>
                  </a:txBody>
                  <a:tcPr marL="9525" marR="9525" marT="9525" marB="0" anchor="ctr"/>
                </a:tc>
                <a:tc rowSpan="2">
                  <a:txBody>
                    <a:bodyPr/>
                    <a:lstStyle/>
                    <a:p>
                      <a:pPr algn="ctr" fontAlgn="ctr"/>
                      <a:r>
                        <a:rPr lang="ja-JP" altLang="en-US" sz="1100" u="none" strike="noStrike" dirty="0">
                          <a:effectLst/>
                          <a:latin typeface="+mn-ea"/>
                          <a:ea typeface="+mn-ea"/>
                        </a:rPr>
                        <a:t>被保護世帯数（世帯）</a:t>
                      </a:r>
                      <a:endParaRPr lang="ja-JP" altLang="en-US" sz="1100" b="0" i="0" u="none" strike="noStrike" dirty="0">
                        <a:solidFill>
                          <a:srgbClr val="000000"/>
                        </a:solidFill>
                        <a:effectLst/>
                        <a:latin typeface="+mn-ea"/>
                        <a:ea typeface="+mn-ea"/>
                      </a:endParaRPr>
                    </a:p>
                  </a:txBody>
                  <a:tcPr marL="9525" marR="9525" marT="9525" marB="0" anchor="ctr"/>
                </a:tc>
                <a:tc rowSpan="2">
                  <a:txBody>
                    <a:bodyPr/>
                    <a:lstStyle/>
                    <a:p>
                      <a:pPr algn="ctr" fontAlgn="ctr"/>
                      <a:r>
                        <a:rPr lang="zh-TW" altLang="en-US" sz="1100" u="none" strike="noStrike" dirty="0">
                          <a:effectLst/>
                          <a:latin typeface="ＭＳ Ｐゴシック" panose="020B0600070205080204" pitchFamily="50" charset="-128"/>
                          <a:ea typeface="ＭＳ Ｐゴシック" panose="020B0600070205080204" pitchFamily="50" charset="-128"/>
                        </a:rPr>
                        <a:t>被保護実人員（人）</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gridSpan="2">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保護率（</a:t>
                      </a:r>
                      <a:r>
                        <a:rPr lang="en-US" altLang="ja-JP" sz="1100" u="none" strike="noStrike" dirty="0">
                          <a:effectLst/>
                          <a:latin typeface="ＭＳ Ｐゴシック" panose="020B0600070205080204" pitchFamily="50" charset="-128"/>
                          <a:ea typeface="ＭＳ Ｐゴシック" panose="020B0600070205080204" pitchFamily="50" charset="-128"/>
                        </a:rPr>
                        <a:t>‰</a:t>
                      </a:r>
                      <a:r>
                        <a:rPr lang="ja-JP" altLang="en-US" sz="1100" u="none" strike="noStrike" dirty="0">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hMerge="1">
                  <a:txBody>
                    <a:bodyPr/>
                    <a:lstStyle/>
                    <a:p>
                      <a:endParaRPr kumimoji="1" lang="ja-JP" altLang="en-US"/>
                    </a:p>
                  </a:txBody>
                  <a:tcPr/>
                </a:tc>
                <a:tc rowSpan="2">
                  <a:txBody>
                    <a:bodyPr/>
                    <a:lstStyle/>
                    <a:p>
                      <a:pPr algn="ctr" fontAlgn="ctr"/>
                      <a:r>
                        <a:rPr lang="zh-TW" altLang="en-US" sz="1100" u="none" strike="noStrike" dirty="0">
                          <a:effectLst/>
                          <a:latin typeface="ＭＳ Ｐゴシック" panose="020B0600070205080204" pitchFamily="50" charset="-128"/>
                          <a:ea typeface="ＭＳ Ｐゴシック" panose="020B0600070205080204" pitchFamily="50" charset="-128"/>
                        </a:rPr>
                        <a:t>保護費</a:t>
                      </a:r>
                      <a:r>
                        <a:rPr lang="zh-TW" altLang="en-US" sz="1100" u="none" strike="noStrike" dirty="0" smtClean="0">
                          <a:effectLst/>
                          <a:latin typeface="ＭＳ Ｐゴシック" panose="020B0600070205080204" pitchFamily="50" charset="-128"/>
                          <a:ea typeface="ＭＳ Ｐゴシック" panose="020B0600070205080204" pitchFamily="50" charset="-128"/>
                        </a:rPr>
                        <a:t>（</a:t>
                      </a:r>
                      <a:r>
                        <a:rPr lang="ja-JP" altLang="en-US" sz="1100" u="none" strike="noStrike" dirty="0" smtClean="0">
                          <a:effectLst/>
                          <a:latin typeface="ＭＳ Ｐゴシック" panose="020B0600070205080204" pitchFamily="50" charset="-128"/>
                          <a:ea typeface="ＭＳ Ｐゴシック" panose="020B0600070205080204" pitchFamily="50" charset="-128"/>
                        </a:rPr>
                        <a:t>億</a:t>
                      </a:r>
                      <a:r>
                        <a:rPr lang="zh-TW" altLang="en-US" sz="1100" u="none" strike="noStrike" dirty="0" smtClean="0">
                          <a:effectLst/>
                          <a:latin typeface="ＭＳ Ｐゴシック" panose="020B0600070205080204" pitchFamily="50" charset="-128"/>
                          <a:ea typeface="ＭＳ Ｐゴシック" panose="020B0600070205080204" pitchFamily="50" charset="-128"/>
                        </a:rPr>
                        <a:t>円</a:t>
                      </a:r>
                      <a:r>
                        <a:rPr lang="zh-TW" altLang="en-US" sz="1100" u="none" strike="noStrike" dirty="0">
                          <a:effectLst/>
                          <a:latin typeface="ＭＳ Ｐゴシック" panose="020B0600070205080204" pitchFamily="50" charset="-128"/>
                          <a:ea typeface="ＭＳ Ｐゴシック" panose="020B0600070205080204" pitchFamily="50" charset="-128"/>
                        </a:rPr>
                        <a:t>）</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3063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大阪市</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zh-CN" sz="1100" u="none" strike="noStrike" dirty="0">
                          <a:effectLst/>
                          <a:latin typeface="ＭＳ Ｐゴシック" panose="020B0600070205080204" pitchFamily="50" charset="-128"/>
                          <a:ea typeface="ＭＳ Ｐゴシック" panose="020B0600070205080204" pitchFamily="50" charset="-128"/>
                        </a:rPr>
                        <a:t>【</a:t>
                      </a:r>
                      <a:r>
                        <a:rPr lang="zh-CN" altLang="en-US" sz="1100" u="none" strike="noStrike" dirty="0">
                          <a:effectLst/>
                          <a:latin typeface="ＭＳ Ｐゴシック" panose="020B0600070205080204" pitchFamily="50" charset="-128"/>
                          <a:ea typeface="ＭＳ Ｐゴシック" panose="020B0600070205080204" pitchFamily="50" charset="-128"/>
                        </a:rPr>
                        <a:t>参考</a:t>
                      </a:r>
                      <a:r>
                        <a:rPr lang="en-US" altLang="zh-CN" sz="1100" u="none" strike="noStrike" dirty="0">
                          <a:effectLst/>
                          <a:latin typeface="ＭＳ Ｐゴシック" panose="020B0600070205080204" pitchFamily="50" charset="-128"/>
                          <a:ea typeface="ＭＳ Ｐゴシック" panose="020B0600070205080204" pitchFamily="50" charset="-128"/>
                        </a:rPr>
                        <a:t>】</a:t>
                      </a:r>
                      <a:r>
                        <a:rPr lang="zh-CN" altLang="en-US" sz="1100" u="none" strike="noStrike" dirty="0">
                          <a:effectLst/>
                          <a:latin typeface="ＭＳ Ｐゴシック" panose="020B0600070205080204" pitchFamily="50" charset="-128"/>
                          <a:ea typeface="ＭＳ Ｐゴシック" panose="020B0600070205080204" pitchFamily="50" charset="-128"/>
                        </a:rPr>
                        <a:t>全国平均</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vMerge="1">
                  <a:txBody>
                    <a:bodyPr/>
                    <a:lstStyle/>
                    <a:p>
                      <a:endParaRPr kumimoji="1" lang="ja-JP" altLang="en-US"/>
                    </a:p>
                  </a:txBody>
                  <a:tcPr/>
                </a:tc>
              </a:tr>
              <a:tr h="186828">
                <a:tc>
                  <a:txBody>
                    <a:bodyPr/>
                    <a:lstStyle/>
                    <a:p>
                      <a:pPr algn="l" fontAlgn="ctr"/>
                      <a:r>
                        <a:rPr lang="ja-JP" altLang="en-US" sz="1100" u="none" strike="noStrike" dirty="0">
                          <a:effectLst/>
                        </a:rPr>
                        <a:t>平成２２年度平均</a:t>
                      </a:r>
                      <a:endParaRPr lang="ja-JP" altLang="en-US" sz="1100" b="0" i="0" u="none" strike="noStrike" dirty="0">
                        <a:solidFill>
                          <a:srgbClr val="000000"/>
                        </a:solidFill>
                        <a:effectLst/>
                        <a:latin typeface="ＭＳ Ｐゴシック"/>
                      </a:endParaRPr>
                    </a:p>
                  </a:txBody>
                  <a:tcPr marL="9525" marR="9525" marT="9525" marB="0" anchor="ctr">
                    <a:solidFill>
                      <a:schemeClr val="bg1"/>
                    </a:solidFill>
                  </a:tcPr>
                </a:tc>
                <a:tc>
                  <a:txBody>
                    <a:bodyPr/>
                    <a:lstStyle/>
                    <a:p>
                      <a:pPr algn="r" fontAlgn="ctr"/>
                      <a:r>
                        <a:rPr lang="en-US" altLang="ja-JP" sz="1600" u="none" strike="noStrike" dirty="0">
                          <a:effectLst/>
                        </a:rPr>
                        <a:t>113,209</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146,409</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54.9</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15.2</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smtClean="0">
                          <a:effectLst/>
                        </a:rPr>
                        <a:t>2,910</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r>
              <a:tr h="186828">
                <a:tc>
                  <a:txBody>
                    <a:bodyPr/>
                    <a:lstStyle/>
                    <a:p>
                      <a:pPr algn="l" fontAlgn="ctr"/>
                      <a:r>
                        <a:rPr lang="ja-JP" altLang="en-US" sz="1100" u="none" strike="noStrike" dirty="0">
                          <a:effectLst/>
                        </a:rPr>
                        <a:t>平成２３年度平均</a:t>
                      </a:r>
                      <a:endParaRPr lang="ja-JP" altLang="en-US" sz="1100" b="0" i="0" u="none" strike="noStrike" dirty="0">
                        <a:solidFill>
                          <a:srgbClr val="000000"/>
                        </a:solidFill>
                        <a:effectLst/>
                        <a:latin typeface="ＭＳ Ｐゴシック"/>
                      </a:endParaRPr>
                    </a:p>
                  </a:txBody>
                  <a:tcPr marL="9525" marR="9525" marT="9525" marB="0" anchor="ctr">
                    <a:solidFill>
                      <a:schemeClr val="bg1"/>
                    </a:solidFill>
                  </a:tcPr>
                </a:tc>
                <a:tc>
                  <a:txBody>
                    <a:bodyPr/>
                    <a:lstStyle/>
                    <a:p>
                      <a:pPr algn="r" fontAlgn="ctr"/>
                      <a:r>
                        <a:rPr lang="en-US" altLang="ja-JP" sz="1600" u="none" strike="noStrike" dirty="0">
                          <a:effectLst/>
                        </a:rPr>
                        <a:t>117,374</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151,648</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56.8</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16.2</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smtClean="0">
                          <a:effectLst/>
                        </a:rPr>
                        <a:t>2,978</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r>
              <a:tr h="186828">
                <a:tc>
                  <a:txBody>
                    <a:bodyPr/>
                    <a:lstStyle/>
                    <a:p>
                      <a:pPr algn="l" fontAlgn="ctr"/>
                      <a:r>
                        <a:rPr lang="ja-JP" altLang="en-US" sz="1100" u="none" strike="noStrike" dirty="0">
                          <a:effectLst/>
                        </a:rPr>
                        <a:t>平成２４年度平均</a:t>
                      </a:r>
                      <a:endParaRPr lang="ja-JP" altLang="en-US" sz="1100" b="0" i="0" u="none" strike="noStrike" dirty="0">
                        <a:solidFill>
                          <a:srgbClr val="000000"/>
                        </a:solidFill>
                        <a:effectLst/>
                        <a:latin typeface="ＭＳ Ｐゴシック"/>
                      </a:endParaRPr>
                    </a:p>
                  </a:txBody>
                  <a:tcPr marL="9525" marR="9525" marT="9525" marB="0" anchor="ctr">
                    <a:solidFill>
                      <a:schemeClr val="bg1"/>
                    </a:solidFill>
                  </a:tcPr>
                </a:tc>
                <a:tc>
                  <a:txBody>
                    <a:bodyPr/>
                    <a:lstStyle/>
                    <a:p>
                      <a:pPr algn="r" fontAlgn="ctr"/>
                      <a:r>
                        <a:rPr lang="en-US" altLang="ja-JP" sz="1600" u="none" strike="noStrike" dirty="0">
                          <a:effectLst/>
                        </a:rPr>
                        <a:t>118,592</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152,748</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57.1</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16.7</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smtClean="0">
                          <a:effectLst/>
                        </a:rPr>
                        <a:t>2,954</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r>
              <a:tr h="186828">
                <a:tc>
                  <a:txBody>
                    <a:bodyPr/>
                    <a:lstStyle/>
                    <a:p>
                      <a:pPr algn="l" fontAlgn="ctr"/>
                      <a:r>
                        <a:rPr lang="ja-JP" altLang="en-US" sz="1100" u="none" strike="noStrike" dirty="0">
                          <a:effectLst/>
                        </a:rPr>
                        <a:t>平成２５年度平均</a:t>
                      </a:r>
                      <a:endParaRPr lang="ja-JP" altLang="en-US" sz="1100" b="0" i="0" u="none" strike="noStrike" dirty="0">
                        <a:solidFill>
                          <a:srgbClr val="000000"/>
                        </a:solidFill>
                        <a:effectLst/>
                        <a:latin typeface="ＭＳ Ｐゴシック"/>
                      </a:endParaRPr>
                    </a:p>
                  </a:txBody>
                  <a:tcPr marL="9525" marR="9525" marT="9525" marB="0" anchor="ctr">
                    <a:solidFill>
                      <a:schemeClr val="bg1"/>
                    </a:solidFill>
                  </a:tcPr>
                </a:tc>
                <a:tc>
                  <a:txBody>
                    <a:bodyPr/>
                    <a:lstStyle/>
                    <a:p>
                      <a:pPr algn="r" fontAlgn="ctr"/>
                      <a:r>
                        <a:rPr lang="en-US" altLang="ja-JP" sz="1600" u="none" strike="noStrike">
                          <a:effectLst/>
                        </a:rPr>
                        <a:t>118,253</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151,220</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56.4</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a:effectLst/>
                        </a:rPr>
                        <a:t>17.0</a:t>
                      </a:r>
                      <a:endParaRPr lang="en-US" altLang="ja-JP" sz="1600" b="1" i="0" u="none" strike="noStrike">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smtClean="0">
                          <a:effectLst/>
                        </a:rPr>
                        <a:t>2,919</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r>
              <a:tr h="186828">
                <a:tc>
                  <a:txBody>
                    <a:bodyPr/>
                    <a:lstStyle/>
                    <a:p>
                      <a:pPr algn="l" fontAlgn="ctr"/>
                      <a:r>
                        <a:rPr lang="ja-JP" altLang="en-US" sz="1100" u="none" strike="noStrike" dirty="0">
                          <a:effectLst/>
                        </a:rPr>
                        <a:t>平成２６年度平均</a:t>
                      </a:r>
                      <a:endParaRPr lang="ja-JP" altLang="en-US" sz="1100" b="0" i="0" u="none" strike="noStrike" dirty="0">
                        <a:solidFill>
                          <a:srgbClr val="000000"/>
                        </a:solidFill>
                        <a:effectLst/>
                        <a:latin typeface="ＭＳ Ｐゴシック"/>
                      </a:endParaRPr>
                    </a:p>
                  </a:txBody>
                  <a:tcPr marL="9525" marR="9525" marT="9525" marB="0" anchor="ctr">
                    <a:solidFill>
                      <a:schemeClr val="bg1"/>
                    </a:solidFill>
                  </a:tcPr>
                </a:tc>
                <a:tc>
                  <a:txBody>
                    <a:bodyPr/>
                    <a:lstStyle/>
                    <a:p>
                      <a:pPr algn="r" fontAlgn="ctr"/>
                      <a:r>
                        <a:rPr lang="en-US" altLang="ja-JP" sz="1600" u="none" strike="noStrike" dirty="0">
                          <a:effectLst/>
                        </a:rPr>
                        <a:t>117,611</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149,118</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55.5</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a:effectLst/>
                        </a:rPr>
                        <a:t>17.0</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c>
                  <a:txBody>
                    <a:bodyPr/>
                    <a:lstStyle/>
                    <a:p>
                      <a:pPr algn="r" fontAlgn="ctr"/>
                      <a:r>
                        <a:rPr lang="en-US" altLang="ja-JP" sz="1600" u="none" strike="noStrike" dirty="0" smtClean="0">
                          <a:effectLst/>
                        </a:rPr>
                        <a:t>2,916</a:t>
                      </a:r>
                      <a:endParaRPr lang="en-US" altLang="ja-JP" sz="1600" b="1" i="0" u="none" strike="noStrike" dirty="0">
                        <a:solidFill>
                          <a:srgbClr val="000000"/>
                        </a:solidFill>
                        <a:effectLst/>
                        <a:latin typeface="ＭＳ Ｐゴシック"/>
                      </a:endParaRPr>
                    </a:p>
                  </a:txBody>
                  <a:tcPr marL="9525" marR="171450" marT="9525" marB="0" anchor="ctr">
                    <a:solidFill>
                      <a:schemeClr val="bg1"/>
                    </a:solidFill>
                  </a:tcPr>
                </a:tc>
              </a:tr>
            </a:tbl>
          </a:graphicData>
        </a:graphic>
      </p:graphicFrame>
      <p:sp>
        <p:nvSpPr>
          <p:cNvPr id="8" name="スライド番号プレースホルダー 2"/>
          <p:cNvSpPr txBox="1">
            <a:spLocks/>
          </p:cNvSpPr>
          <p:nvPr/>
        </p:nvSpPr>
        <p:spPr>
          <a:xfrm>
            <a:off x="8530349" y="6492875"/>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14</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 name="テキスト ボックス 1"/>
          <p:cNvSpPr txBox="1"/>
          <p:nvPr/>
        </p:nvSpPr>
        <p:spPr>
          <a:xfrm>
            <a:off x="294441" y="5408015"/>
            <a:ext cx="432048" cy="230832"/>
          </a:xfrm>
          <a:prstGeom prst="rect">
            <a:avLst/>
          </a:prstGeom>
          <a:noFill/>
        </p:spPr>
        <p:txBody>
          <a:bodyPr wrap="square" rtlCol="0">
            <a:spAutoFit/>
          </a:bodyPr>
          <a:lstStyle/>
          <a:p>
            <a:r>
              <a:rPr lang="ja-JP" altLang="en-US" sz="900" dirty="0">
                <a:latin typeface="ＭＳ Ｐゴシック" panose="020B0600070205080204" pitchFamily="50" charset="-128"/>
                <a:ea typeface="ＭＳ Ｐゴシック" panose="020B0600070205080204" pitchFamily="50" charset="-128"/>
              </a:rPr>
              <a:t>（</a:t>
            </a:r>
            <a:r>
              <a:rPr lang="en-US" altLang="ja-JP" sz="900" dirty="0" smtClean="0">
                <a:latin typeface="ＭＳ Ｐゴシック" panose="020B0600070205080204" pitchFamily="50" charset="-128"/>
                <a:ea typeface="ＭＳ Ｐゴシック" panose="020B0600070205080204" pitchFamily="50" charset="-128"/>
              </a:rPr>
              <a:t>‰</a:t>
            </a:r>
            <a:r>
              <a:rPr lang="ja-JP" altLang="en-US" sz="900" dirty="0" smtClean="0">
                <a:latin typeface="ＭＳ Ｐゴシック" panose="020B0600070205080204" pitchFamily="50" charset="-128"/>
                <a:ea typeface="ＭＳ Ｐゴシック" panose="020B0600070205080204" pitchFamily="50" charset="-128"/>
              </a:rPr>
              <a:t>）</a:t>
            </a:r>
            <a:endParaRPr kumimoji="1" lang="ja-JP" altLang="en-US" dirty="0"/>
          </a:p>
        </p:txBody>
      </p:sp>
    </p:spTree>
    <p:extLst>
      <p:ext uri="{BB962C8B-B14F-4D97-AF65-F5344CB8AC3E}">
        <p14:creationId xmlns:p14="http://schemas.microsoft.com/office/powerpoint/2010/main" val="1105089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8604448"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（２）生活保護における事務分担（案）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1" y="431800"/>
            <a:ext cx="9144000" cy="6309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209923" y="593122"/>
            <a:ext cx="8682557" cy="299346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に</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ついて</a:t>
            </a:r>
            <a:endParaRPr lang="en-US" altLang="ja-JP"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保護は国が定める全国一律の基準のもと、安定したサービスの提供が必要</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◇局による指導</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監査や体制</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の確保等の取組みにより、区</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が担う実務の適正化に効果を発揮</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◇区の裁量が拡大されれば、専門家による支援の強化など、地域実態に応じた取組みを自律的</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に実施</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できる</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ようになり、円滑な業務遂行に資する</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◇生活</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保護受給者への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就労支援などは、地域との連携などにより各区でより自主性</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が発揮でき、</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受給</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者の自立支援</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に向けた</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取組みを推進</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二等辺三角形 11"/>
          <p:cNvSpPr/>
          <p:nvPr/>
        </p:nvSpPr>
        <p:spPr>
          <a:xfrm rot="10800000">
            <a:off x="2393288" y="2636911"/>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64501" y="2924944"/>
            <a:ext cx="7927609" cy="51762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「総合区」の事務とする方向で</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a:t>
            </a:r>
            <a:endParaRPr lang="en-US" altLang="ja-JP"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169806" y="3734034"/>
            <a:ext cx="8974194" cy="830997"/>
          </a:xfrm>
          <a:prstGeom prst="rect">
            <a:avLst/>
          </a:prstGeom>
        </p:spPr>
        <p:txBody>
          <a:bodyPr wrap="square">
            <a:spAutoFit/>
          </a:bodyPr>
          <a:lstStyle/>
          <a:p>
            <a:r>
              <a:rPr lang="en-US" altLang="ja-JP" sz="1600" b="1" dirty="0" smtClean="0">
                <a:latin typeface="+mn-ea"/>
                <a:cs typeface="Meiryo UI" panose="020B0604030504040204" pitchFamily="50" charset="-128"/>
              </a:rPr>
              <a:t>《</a:t>
            </a:r>
            <a:r>
              <a:rPr lang="ja-JP" altLang="en-US" sz="1600" b="1" dirty="0" smtClean="0">
                <a:latin typeface="+mn-ea"/>
                <a:cs typeface="Meiryo UI" panose="020B0604030504040204" pitchFamily="50" charset="-128"/>
              </a:rPr>
              <a:t>事務分担の着眼点</a:t>
            </a:r>
            <a:r>
              <a:rPr lang="en-US" altLang="ja-JP" sz="1600" b="1" dirty="0" smtClean="0">
                <a:latin typeface="+mn-ea"/>
                <a:cs typeface="Meiryo UI" panose="020B0604030504040204" pitchFamily="50" charset="-128"/>
              </a:rPr>
              <a:t>》</a:t>
            </a:r>
          </a:p>
          <a:p>
            <a:r>
              <a:rPr lang="ja-JP" altLang="en-US" sz="1600" b="1" dirty="0" smtClean="0">
                <a:latin typeface="+mn-ea"/>
                <a:cs typeface="Meiryo UI" panose="020B0604030504040204" pitchFamily="50" charset="-128"/>
              </a:rPr>
              <a:t>○施設を</a:t>
            </a:r>
            <a:r>
              <a:rPr lang="ja-JP" altLang="en-US" sz="1600" b="1" dirty="0">
                <a:latin typeface="+mn-ea"/>
                <a:cs typeface="Meiryo UI" panose="020B0604030504040204" pitchFamily="50" charset="-128"/>
              </a:rPr>
              <a:t>対象と</a:t>
            </a:r>
            <a:r>
              <a:rPr lang="ja-JP" altLang="en-US" sz="1600" b="1" dirty="0" smtClean="0">
                <a:latin typeface="+mn-ea"/>
                <a:cs typeface="Meiryo UI" panose="020B0604030504040204" pitchFamily="50" charset="-128"/>
              </a:rPr>
              <a:t>した設置認可・指導</a:t>
            </a:r>
            <a:r>
              <a:rPr lang="ja-JP" altLang="en-US" sz="1600" b="1" dirty="0">
                <a:latin typeface="+mn-ea"/>
                <a:cs typeface="Meiryo UI" panose="020B0604030504040204" pitchFamily="50" charset="-128"/>
              </a:rPr>
              <a:t>事務について</a:t>
            </a:r>
            <a:r>
              <a:rPr lang="ja-JP" altLang="en-US" sz="1600" b="1" dirty="0" smtClean="0">
                <a:latin typeface="+mn-ea"/>
                <a:cs typeface="Meiryo UI" panose="020B0604030504040204" pitchFamily="50" charset="-128"/>
              </a:rPr>
              <a:t>は、十分な指導技術</a:t>
            </a:r>
            <a:r>
              <a:rPr lang="ja-JP" altLang="en-US" sz="1600" b="1" dirty="0">
                <a:latin typeface="+mn-ea"/>
                <a:cs typeface="Meiryo UI" panose="020B0604030504040204" pitchFamily="50" charset="-128"/>
              </a:rPr>
              <a:t>を</a:t>
            </a:r>
            <a:r>
              <a:rPr lang="ja-JP" altLang="en-US" sz="1600" b="1" dirty="0" smtClean="0">
                <a:latin typeface="+mn-ea"/>
                <a:cs typeface="Meiryo UI" panose="020B0604030504040204" pitchFamily="50" charset="-128"/>
              </a:rPr>
              <a:t>有する執行体制の確保が必要</a:t>
            </a:r>
            <a:endParaRPr lang="en-US" altLang="ja-JP" sz="1600" b="1" dirty="0" smtClean="0">
              <a:latin typeface="+mn-ea"/>
              <a:cs typeface="Meiryo UI" panose="020B0604030504040204" pitchFamily="50" charset="-128"/>
            </a:endParaRPr>
          </a:p>
          <a:p>
            <a:r>
              <a:rPr lang="ja-JP" altLang="en-US" sz="1600" b="1" dirty="0">
                <a:latin typeface="+mn-ea"/>
                <a:cs typeface="Meiryo UI" panose="020B0604030504040204" pitchFamily="50" charset="-128"/>
              </a:rPr>
              <a:t>○</a:t>
            </a:r>
            <a:r>
              <a:rPr lang="ja-JP" altLang="en-US" sz="1600" b="1" dirty="0" smtClean="0">
                <a:latin typeface="+mn-ea"/>
                <a:cs typeface="Meiryo UI" panose="020B0604030504040204" pitchFamily="50" charset="-128"/>
              </a:rPr>
              <a:t>不正受給に係る対応などについては、企画立案体制が必要</a:t>
            </a:r>
            <a:endParaRPr lang="en-US" altLang="ja-JP" sz="1600" b="1" dirty="0">
              <a:latin typeface="+mn-ea"/>
              <a:cs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616823016"/>
              </p:ext>
            </p:extLst>
          </p:nvPr>
        </p:nvGraphicFramePr>
        <p:xfrm>
          <a:off x="680967" y="4812617"/>
          <a:ext cx="8211513" cy="1761160"/>
        </p:xfrm>
        <a:graphic>
          <a:graphicData uri="http://schemas.openxmlformats.org/drawingml/2006/table">
            <a:tbl>
              <a:tblPr firstRow="1" bandRow="1">
                <a:tableStyleId>{5940675A-B579-460E-94D1-54222C63F5DA}</a:tableStyleId>
              </a:tblPr>
              <a:tblGrid>
                <a:gridCol w="798817"/>
                <a:gridCol w="2440792"/>
                <a:gridCol w="2520280"/>
                <a:gridCol w="2451624"/>
              </a:tblGrid>
              <a:tr h="3298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区分</a:t>
                      </a: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431317">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buNone/>
                      </a:pPr>
                      <a:endParaRPr kumimoji="1" lang="en-US" altLang="ja-JP" sz="1300" b="0" dirty="0" smtClean="0">
                        <a:latin typeface="ＭＳ Ｐゴシック" panose="020B0600070205080204" pitchFamily="50" charset="-128"/>
                        <a:ea typeface="ＭＳ Ｐゴシック" panose="020B0600070205080204" pitchFamily="50" charset="-128"/>
                        <a:cs typeface="+mn-cs"/>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pPr algn="ctr"/>
                      <a:endParaRPr kumimoji="1" lang="en-US" altLang="ja-JP" sz="1300" b="0" dirty="0" smtClean="0">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◇専門家による助言、指導技術</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の習得支援など、生活保護制</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度の適正化を図る効果が見込</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まれる事務</a:t>
                      </a:r>
                    </a:p>
                  </a:txBody>
                  <a:tcPr/>
                </a:tc>
                <a:tc>
                  <a:txBody>
                    <a:bodyPr/>
                    <a:lstStyle/>
                    <a:p>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◇Ｂ案の事務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300" dirty="0" smtClean="0">
                          <a:solidFill>
                            <a:schemeClr val="tx1"/>
                          </a:solidFill>
                          <a:latin typeface="+mn-ea"/>
                          <a:ea typeface="+mn-ea"/>
                          <a:cs typeface="Meiryo UI" panose="020B0604030504040204" pitchFamily="50" charset="-128"/>
                        </a:rPr>
                        <a:t>◇事業者を対象とした指導監査</a:t>
                      </a:r>
                      <a:endParaRPr lang="en-US" altLang="ja-JP" sz="1300" dirty="0" smtClean="0">
                        <a:solidFill>
                          <a:schemeClr val="tx1"/>
                        </a:solidFill>
                        <a:latin typeface="+mn-ea"/>
                        <a:ea typeface="+mn-ea"/>
                        <a:cs typeface="Meiryo UI" panose="020B0604030504040204" pitchFamily="50" charset="-128"/>
                      </a:endParaRPr>
                    </a:p>
                    <a:p>
                      <a:r>
                        <a:rPr lang="en-US" altLang="ja-JP" sz="1300" dirty="0" smtClean="0">
                          <a:solidFill>
                            <a:schemeClr val="tx1"/>
                          </a:solidFill>
                          <a:latin typeface="+mn-ea"/>
                          <a:ea typeface="+mn-ea"/>
                          <a:cs typeface="Meiryo UI" panose="020B0604030504040204" pitchFamily="50" charset="-128"/>
                        </a:rPr>
                        <a:t>   </a:t>
                      </a:r>
                      <a:r>
                        <a:rPr lang="ja-JP" altLang="en-US" sz="1300" dirty="0" smtClean="0">
                          <a:solidFill>
                            <a:schemeClr val="tx1"/>
                          </a:solidFill>
                          <a:latin typeface="+mn-ea"/>
                          <a:ea typeface="+mn-ea"/>
                          <a:cs typeface="Meiryo UI" panose="020B0604030504040204" pitchFamily="50" charset="-128"/>
                        </a:rPr>
                        <a:t>業務など、技術・経験を備え</a:t>
                      </a:r>
                      <a:endParaRPr lang="en-US" altLang="ja-JP" sz="1300" dirty="0" smtClean="0">
                        <a:solidFill>
                          <a:schemeClr val="tx1"/>
                        </a:solidFill>
                        <a:latin typeface="+mn-ea"/>
                        <a:ea typeface="+mn-ea"/>
                        <a:cs typeface="Meiryo UI" panose="020B0604030504040204" pitchFamily="50" charset="-128"/>
                      </a:endParaRPr>
                    </a:p>
                    <a:p>
                      <a:r>
                        <a:rPr lang="en-US" altLang="ja-JP" sz="1300" dirty="0" smtClean="0">
                          <a:solidFill>
                            <a:schemeClr val="tx1"/>
                          </a:solidFill>
                          <a:latin typeface="+mn-ea"/>
                          <a:ea typeface="+mn-ea"/>
                          <a:cs typeface="Meiryo UI" panose="020B0604030504040204" pitchFamily="50" charset="-128"/>
                        </a:rPr>
                        <a:t>   </a:t>
                      </a:r>
                      <a:r>
                        <a:rPr lang="ja-JP" altLang="en-US" sz="1300" dirty="0" smtClean="0">
                          <a:solidFill>
                            <a:schemeClr val="tx1"/>
                          </a:solidFill>
                          <a:latin typeface="+mn-ea"/>
                          <a:ea typeface="+mn-ea"/>
                          <a:cs typeface="Meiryo UI" panose="020B0604030504040204" pitchFamily="50" charset="-128"/>
                        </a:rPr>
                        <a:t>た体制の確保が必要な事務</a:t>
                      </a:r>
                      <a:endParaRPr lang="en-US" altLang="ja-JP" sz="1300" dirty="0" smtClean="0">
                        <a:solidFill>
                          <a:schemeClr val="tx1"/>
                        </a:solidFill>
                        <a:latin typeface="+mn-ea"/>
                        <a:ea typeface="+mn-ea"/>
                        <a:cs typeface="Meiryo UI" panose="020B0604030504040204" pitchFamily="50" charset="-128"/>
                      </a:endParaRPr>
                    </a:p>
                  </a:txBody>
                  <a:tcPr/>
                </a:tc>
              </a:tr>
            </a:tbl>
          </a:graphicData>
        </a:graphic>
      </p:graphicFrame>
      <p:sp>
        <p:nvSpPr>
          <p:cNvPr id="16" name="スライド番号プレースホルダー 2"/>
          <p:cNvSpPr txBox="1">
            <a:spLocks/>
          </p:cNvSpPr>
          <p:nvPr/>
        </p:nvSpPr>
        <p:spPr>
          <a:xfrm>
            <a:off x="8532440" y="-479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15</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7" name="右矢印 16"/>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5473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734248429"/>
              </p:ext>
            </p:extLst>
          </p:nvPr>
        </p:nvGraphicFramePr>
        <p:xfrm>
          <a:off x="395536" y="764704"/>
          <a:ext cx="8424935" cy="5573850"/>
        </p:xfrm>
        <a:graphic>
          <a:graphicData uri="http://schemas.openxmlformats.org/drawingml/2006/table">
            <a:tbl>
              <a:tblPr firstRow="1" bandRow="1">
                <a:tableStyleId>{5C22544A-7EE6-4342-B048-85BDC9FD1C3A}</a:tableStyleId>
              </a:tblPr>
              <a:tblGrid>
                <a:gridCol w="360040"/>
                <a:gridCol w="360040"/>
                <a:gridCol w="360040"/>
                <a:gridCol w="7344815"/>
              </a:tblGrid>
              <a:tr h="505079">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生活保護</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099290">
                <a:tc rowSpan="3">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a:spcAft>
                          <a:spcPts val="0"/>
                        </a:spcAft>
                      </a:pPr>
                      <a:r>
                        <a:rPr lang="ja-JP" altLang="en-US" sz="1400" kern="100" dirty="0" smtClean="0">
                          <a:effectLst/>
                          <a:latin typeface="Meiryo UI" panose="020B0604030504040204" pitchFamily="50" charset="-128"/>
                          <a:ea typeface="Meiryo UI" panose="020B0604030504040204" pitchFamily="50" charset="-128"/>
                          <a:cs typeface="Meiryo UI" panose="020B0604030504040204" pitchFamily="50" charset="-128"/>
                        </a:rPr>
                        <a:t>◆生活保護業務に係る事務監査</a:t>
                      </a:r>
                      <a:endParaRPr lang="ja-JP" altLang="ja-JP" sz="14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kern="100" dirty="0" smtClean="0">
                          <a:effectLst/>
                          <a:latin typeface="Meiryo UI" panose="020B0604030504040204" pitchFamily="50" charset="-128"/>
                          <a:ea typeface="Meiryo UI" panose="020B0604030504040204" pitchFamily="50" charset="-128"/>
                          <a:cs typeface="Meiryo UI" panose="020B0604030504040204" pitchFamily="50" charset="-128"/>
                        </a:rPr>
                        <a:t>◆医療要否</a:t>
                      </a:r>
                      <a:r>
                        <a:rPr lang="ja-JP" altLang="en-US" sz="1400" kern="100" smtClean="0">
                          <a:effectLst/>
                          <a:latin typeface="Meiryo UI" panose="020B0604030504040204" pitchFamily="50" charset="-128"/>
                          <a:ea typeface="Meiryo UI" panose="020B0604030504040204" pitchFamily="50" charset="-128"/>
                          <a:cs typeface="Meiryo UI" panose="020B0604030504040204" pitchFamily="50" charset="-128"/>
                        </a:rPr>
                        <a:t>判定事務（精神疾患入院等）</a:t>
                      </a:r>
                      <a:endParaRPr lang="en-US" altLang="ja-JP" sz="14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eiryo UI" panose="020B0604030504040204" pitchFamily="50" charset="-128"/>
                          <a:ea typeface="Meiryo UI" panose="020B0604030504040204" pitchFamily="50" charset="-128"/>
                          <a:cs typeface="Meiryo UI" panose="020B0604030504040204" pitchFamily="50" charset="-128"/>
                        </a:rPr>
                        <a:t>◆適正化推進チーム強化事業</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129000">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3">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i="0" kern="100" dirty="0" smtClean="0">
                          <a:effectLst/>
                          <a:latin typeface="Meiryo UI" panose="020B0604030504040204" pitchFamily="50" charset="-128"/>
                          <a:ea typeface="Meiryo UI" panose="020B0604030504040204" pitchFamily="50" charset="-128"/>
                          <a:cs typeface="Meiryo UI" panose="020B0604030504040204" pitchFamily="50" charset="-128"/>
                        </a:rPr>
                        <a:t>◆生活保護関連施設の設置認可・指導・施設整備補助等</a:t>
                      </a:r>
                      <a:endParaRPr lang="en-US" altLang="ja-JP" sz="14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283216">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pPr algn="l">
                        <a:spcAft>
                          <a:spcPts val="0"/>
                        </a:spcAft>
                      </a:pPr>
                      <a:r>
                        <a:rPr lang="ja-JP" altLang="en-US" sz="1400" b="0" i="0" kern="100" dirty="0" smtClean="0">
                          <a:effectLst/>
                          <a:latin typeface="Meiryo UI" panose="020B0604030504040204" pitchFamily="50" charset="-128"/>
                          <a:ea typeface="Meiryo UI" panose="020B0604030504040204" pitchFamily="50" charset="-128"/>
                          <a:cs typeface="Meiryo UI" panose="020B0604030504040204" pitchFamily="50" charset="-128"/>
                        </a:rPr>
                        <a:t>◆生活保護関係事務</a:t>
                      </a:r>
                      <a:endParaRPr lang="en-US" altLang="ja-JP" sz="14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400" b="0" i="0" kern="100" dirty="0" smtClean="0">
                          <a:effectLst/>
                          <a:latin typeface="Meiryo UI" panose="020B0604030504040204" pitchFamily="50" charset="-128"/>
                          <a:ea typeface="Meiryo UI" panose="020B0604030504040204" pitchFamily="50" charset="-128"/>
                          <a:cs typeface="Meiryo UI" panose="020B0604030504040204" pitchFamily="50" charset="-128"/>
                        </a:rPr>
                        <a:t>　○専門相談</a:t>
                      </a:r>
                      <a:endParaRPr lang="en-US" altLang="ja-JP" sz="14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400" b="0" i="0" kern="100" dirty="0" smtClean="0">
                          <a:effectLst/>
                          <a:latin typeface="Meiryo UI" panose="020B0604030504040204" pitchFamily="50" charset="-128"/>
                          <a:ea typeface="Meiryo UI" panose="020B0604030504040204" pitchFamily="50" charset="-128"/>
                          <a:cs typeface="Meiryo UI" panose="020B0604030504040204" pitchFamily="50" charset="-128"/>
                        </a:rPr>
                        <a:t>　○就労支援事業に係る企画立案</a:t>
                      </a:r>
                      <a:endParaRPr lang="en-US" altLang="ja-JP" sz="1400" b="0" i="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544184">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vMerge="1">
                  <a:txBody>
                    <a:bodyPr/>
                    <a:lstStyle/>
                    <a:p>
                      <a:endParaRPr kumimoji="1" lang="ja-JP" altLang="en-US"/>
                    </a:p>
                  </a:txBody>
                  <a:tcPr/>
                </a:tc>
                <a:tc vMerge="1">
                  <a:txBody>
                    <a:bodyPr/>
                    <a:lstStyle/>
                    <a:p>
                      <a:endParaRPr kumimoji="1" lang="ja-JP" altLang="en-US"/>
                    </a:p>
                  </a:txBody>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2" name="正方形/長方形 1"/>
          <p:cNvSpPr/>
          <p:nvPr/>
        </p:nvSpPr>
        <p:spPr>
          <a:xfrm>
            <a:off x="1691680" y="4941168"/>
            <a:ext cx="6456660" cy="1152128"/>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a:t>
            </a:r>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保護扶助費支給</a:t>
            </a: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a:t>
            </a:r>
            <a:endParaRPr lang="en-US" altLang="ja-JP"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a:t>
            </a:r>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申請受付、廃止等</a:t>
            </a:r>
            <a:endParaRPr lang="en-US" altLang="ja-JP"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・助言、支給事務</a:t>
            </a:r>
            <a:endParaRPr lang="en-US" altLang="ja-JP"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a:t>
            </a:r>
            <a:r>
              <a:rPr lang="ja-JP" altLang="en-US"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○適正化事業（重点調査等）　</a:t>
            </a:r>
            <a:endParaRPr lang="en-US" altLang="ja-JP" sz="14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251520" y="218316"/>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6" name="スライド番号プレースホルダー 2"/>
          <p:cNvSpPr txBox="1">
            <a:spLocks/>
          </p:cNvSpPr>
          <p:nvPr/>
        </p:nvSpPr>
        <p:spPr>
          <a:xfrm>
            <a:off x="8532440" y="6484712"/>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16</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3964814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228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414068" y="3212976"/>
            <a:ext cx="2141708" cy="2215190"/>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6"/>
          <p:cNvSpPr/>
          <p:nvPr/>
        </p:nvSpPr>
        <p:spPr>
          <a:xfrm>
            <a:off x="69850" y="980728"/>
            <a:ext cx="8964612" cy="1584175"/>
          </a:xfrm>
          <a:prstGeom prst="roundRect">
            <a:avLst>
              <a:gd name="adj" fmla="val 778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◇本市</a:t>
            </a:r>
            <a:r>
              <a:rPr lang="ja-JP" altLang="en-US" sz="1400" dirty="0">
                <a:solidFill>
                  <a:schemeClr val="tx1"/>
                </a:solidFill>
                <a:latin typeface="Meiryo UI" pitchFamily="50" charset="-128"/>
                <a:ea typeface="Meiryo UI" pitchFamily="50" charset="-128"/>
                <a:cs typeface="Meiryo UI" pitchFamily="50" charset="-128"/>
              </a:rPr>
              <a:t>では、保健所１か所と</a:t>
            </a:r>
            <a:r>
              <a:rPr lang="en-US" altLang="ja-JP" sz="1400" dirty="0" smtClean="0">
                <a:solidFill>
                  <a:schemeClr val="tx1"/>
                </a:solidFill>
                <a:latin typeface="Meiryo UI" pitchFamily="50" charset="-128"/>
                <a:ea typeface="Meiryo UI" pitchFamily="50" charset="-128"/>
                <a:cs typeface="Meiryo UI" pitchFamily="50" charset="-128"/>
              </a:rPr>
              <a:t>24</a:t>
            </a:r>
            <a:r>
              <a:rPr lang="ja-JP" altLang="en-US" sz="1400" dirty="0" smtClean="0">
                <a:solidFill>
                  <a:schemeClr val="tx1"/>
                </a:solidFill>
                <a:latin typeface="Meiryo UI" pitchFamily="50" charset="-128"/>
                <a:ea typeface="Meiryo UI" pitchFamily="50" charset="-128"/>
                <a:cs typeface="Meiryo UI" pitchFamily="50" charset="-128"/>
              </a:rPr>
              <a:t>区に保健</a:t>
            </a:r>
            <a:r>
              <a:rPr lang="ja-JP" altLang="en-US" sz="1400" dirty="0">
                <a:solidFill>
                  <a:schemeClr val="tx1"/>
                </a:solidFill>
                <a:latin typeface="Meiryo UI" pitchFamily="50" charset="-128"/>
                <a:ea typeface="Meiryo UI" pitchFamily="50" charset="-128"/>
                <a:cs typeface="Meiryo UI" pitchFamily="50" charset="-128"/>
              </a:rPr>
              <a:t>センター</a:t>
            </a:r>
            <a:r>
              <a:rPr lang="ja-JP" altLang="en-US" sz="1400" dirty="0" smtClean="0">
                <a:solidFill>
                  <a:schemeClr val="tx1"/>
                </a:solidFill>
                <a:latin typeface="Meiryo UI" pitchFamily="50" charset="-128"/>
                <a:ea typeface="Meiryo UI" pitchFamily="50" charset="-128"/>
                <a:cs typeface="Meiryo UI" pitchFamily="50" charset="-128"/>
              </a:rPr>
              <a:t>（保健</a:t>
            </a:r>
            <a:r>
              <a:rPr lang="ja-JP" altLang="en-US" sz="1400" dirty="0">
                <a:solidFill>
                  <a:schemeClr val="tx1"/>
                </a:solidFill>
                <a:latin typeface="Meiryo UI" pitchFamily="50" charset="-128"/>
                <a:ea typeface="Meiryo UI" pitchFamily="50" charset="-128"/>
                <a:cs typeface="Meiryo UI" pitchFamily="50" charset="-128"/>
              </a:rPr>
              <a:t>福祉センターの保健サービス部門）を設置して、</a:t>
            </a:r>
            <a:r>
              <a:rPr lang="ja-JP" altLang="en-US" sz="1400" b="1" dirty="0">
                <a:solidFill>
                  <a:schemeClr val="tx1"/>
                </a:solidFill>
                <a:latin typeface="Meiryo UI" pitchFamily="50" charset="-128"/>
                <a:ea typeface="Meiryo UI" pitchFamily="50" charset="-128"/>
                <a:cs typeface="Meiryo UI" pitchFamily="50" charset="-128"/>
              </a:rPr>
              <a:t>それぞれが</a:t>
            </a:r>
            <a:r>
              <a:rPr lang="ja-JP" altLang="en-US" sz="1400" b="1" dirty="0" smtClean="0">
                <a:solidFill>
                  <a:schemeClr val="tx1"/>
                </a:solidFill>
                <a:latin typeface="Meiryo UI" pitchFamily="50" charset="-128"/>
                <a:ea typeface="Meiryo UI" pitchFamily="50" charset="-128"/>
                <a:cs typeface="Meiryo UI" pitchFamily="50" charset="-128"/>
              </a:rPr>
              <a:t>役割</a:t>
            </a: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　</a:t>
            </a:r>
            <a:r>
              <a:rPr lang="ja-JP" altLang="en-US" sz="1400" b="1" dirty="0" smtClean="0">
                <a:solidFill>
                  <a:schemeClr val="tx1"/>
                </a:solidFill>
                <a:latin typeface="Meiryo UI" pitchFamily="50" charset="-128"/>
                <a:ea typeface="Meiryo UI" pitchFamily="50" charset="-128"/>
                <a:cs typeface="Meiryo UI" pitchFamily="50" charset="-128"/>
              </a:rPr>
              <a:t> 　分担</a:t>
            </a:r>
            <a:r>
              <a:rPr lang="ja-JP" altLang="en-US" sz="1400" b="1" dirty="0">
                <a:solidFill>
                  <a:schemeClr val="tx1"/>
                </a:solidFill>
                <a:latin typeface="Meiryo UI" pitchFamily="50" charset="-128"/>
                <a:ea typeface="Meiryo UI" pitchFamily="50" charset="-128"/>
                <a:cs typeface="Meiryo UI" pitchFamily="50" charset="-128"/>
              </a:rPr>
              <a:t>と相互連携を図りながら</a:t>
            </a:r>
            <a:r>
              <a:rPr lang="ja-JP" altLang="en-US" sz="1400" dirty="0">
                <a:solidFill>
                  <a:schemeClr val="tx1"/>
                </a:solidFill>
                <a:latin typeface="Meiryo UI" pitchFamily="50" charset="-128"/>
                <a:ea typeface="Meiryo UI" pitchFamily="50" charset="-128"/>
                <a:cs typeface="Meiryo UI" pitchFamily="50" charset="-128"/>
              </a:rPr>
              <a:t>保健衛生行政を総合的に</a:t>
            </a:r>
            <a:r>
              <a:rPr lang="ja-JP" altLang="en-US" sz="1400" dirty="0" smtClean="0">
                <a:solidFill>
                  <a:schemeClr val="tx1"/>
                </a:solidFill>
                <a:latin typeface="Meiryo UI" pitchFamily="50" charset="-128"/>
                <a:ea typeface="Meiryo UI" pitchFamily="50" charset="-128"/>
                <a:cs typeface="Meiryo UI" pitchFamily="50" charset="-128"/>
              </a:rPr>
              <a:t>推進</a:t>
            </a:r>
            <a:endParaRPr lang="en-US" altLang="ja-JP" sz="14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保健所</a:t>
            </a:r>
            <a:r>
              <a:rPr lang="ja-JP" altLang="en-US" sz="1400" dirty="0">
                <a:solidFill>
                  <a:schemeClr val="tx1"/>
                </a:solidFill>
                <a:latin typeface="Meiryo UI" pitchFamily="50" charset="-128"/>
                <a:ea typeface="Meiryo UI" pitchFamily="50" charset="-128"/>
                <a:cs typeface="Meiryo UI" pitchFamily="50" charset="-128"/>
              </a:rPr>
              <a:t>は</a:t>
            </a:r>
            <a:r>
              <a:rPr lang="ja-JP" altLang="en-US" sz="1400" dirty="0" smtClean="0">
                <a:solidFill>
                  <a:schemeClr val="tx1"/>
                </a:solidFill>
                <a:latin typeface="Meiryo UI" pitchFamily="50" charset="-128"/>
                <a:ea typeface="Meiryo UI" pitchFamily="50" charset="-128"/>
                <a:cs typeface="Meiryo UI" pitchFamily="50" charset="-128"/>
              </a:rPr>
              <a:t>、「対事業者保健サービス」のうち、特に専門監視体制が必要なもの、及び感染症</a:t>
            </a:r>
            <a:r>
              <a:rPr lang="ja-JP" altLang="en-US" sz="1400" dirty="0">
                <a:solidFill>
                  <a:schemeClr val="tx1"/>
                </a:solidFill>
                <a:latin typeface="Meiryo UI" pitchFamily="50" charset="-128"/>
                <a:ea typeface="Meiryo UI" pitchFamily="50" charset="-128"/>
                <a:cs typeface="Meiryo UI" pitchFamily="50" charset="-128"/>
              </a:rPr>
              <a:t>対策</a:t>
            </a:r>
            <a:r>
              <a:rPr lang="ja-JP" altLang="en-US" sz="1400" dirty="0" smtClean="0">
                <a:solidFill>
                  <a:schemeClr val="tx1"/>
                </a:solidFill>
                <a:latin typeface="Meiryo UI" pitchFamily="50" charset="-128"/>
                <a:ea typeface="Meiryo UI" pitchFamily="50" charset="-128"/>
                <a:cs typeface="Meiryo UI" pitchFamily="50" charset="-128"/>
              </a:rPr>
              <a:t>など「</a:t>
            </a:r>
            <a:r>
              <a:rPr lang="ja-JP" altLang="en-US" sz="1400" dirty="0">
                <a:solidFill>
                  <a:schemeClr val="tx1"/>
                </a:solidFill>
                <a:latin typeface="Meiryo UI" pitchFamily="50" charset="-128"/>
                <a:ea typeface="Meiryo UI" pitchFamily="50" charset="-128"/>
                <a:cs typeface="Meiryo UI" pitchFamily="50" charset="-128"/>
              </a:rPr>
              <a:t>健康危機</a:t>
            </a:r>
            <a:r>
              <a:rPr lang="ja-JP" altLang="en-US" sz="1400" dirty="0" smtClean="0">
                <a:solidFill>
                  <a:schemeClr val="tx1"/>
                </a:solidFill>
                <a:latin typeface="Meiryo UI" pitchFamily="50" charset="-128"/>
                <a:ea typeface="Meiryo UI" pitchFamily="50" charset="-128"/>
                <a:cs typeface="Meiryo UI" pitchFamily="50" charset="-128"/>
              </a:rPr>
              <a:t>管理</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対応」を</a:t>
            </a:r>
            <a:r>
              <a:rPr lang="ja-JP" altLang="en-US" sz="1400" dirty="0">
                <a:solidFill>
                  <a:schemeClr val="tx1"/>
                </a:solidFill>
                <a:latin typeface="Meiryo UI" pitchFamily="50" charset="-128"/>
                <a:ea typeface="Meiryo UI" pitchFamily="50" charset="-128"/>
                <a:cs typeface="Meiryo UI" pitchFamily="50" charset="-128"/>
              </a:rPr>
              <a:t>一元的に実施（医療法人設立認可・病院開設許可や旅館、公衆浴場等の営業許可など）</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a:defRPr/>
            </a:pPr>
            <a:r>
              <a:rPr lang="ja-JP" altLang="en-US" sz="1400" dirty="0" smtClean="0">
                <a:solidFill>
                  <a:schemeClr val="tx1"/>
                </a:solidFill>
                <a:latin typeface="Meiryo UI" pitchFamily="50" charset="-128"/>
                <a:ea typeface="Meiryo UI" pitchFamily="50" charset="-128"/>
                <a:cs typeface="Meiryo UI" pitchFamily="50" charset="-128"/>
              </a:rPr>
              <a:t>　・市内５か所</a:t>
            </a:r>
            <a:r>
              <a:rPr lang="ja-JP" altLang="en-US" sz="1400" dirty="0">
                <a:solidFill>
                  <a:schemeClr val="tx1"/>
                </a:solidFill>
                <a:latin typeface="Meiryo UI" pitchFamily="50" charset="-128"/>
                <a:ea typeface="Meiryo UI" pitchFamily="50" charset="-128"/>
                <a:cs typeface="Meiryo UI" pitchFamily="50" charset="-128"/>
              </a:rPr>
              <a:t>の</a:t>
            </a:r>
            <a:r>
              <a:rPr lang="ja-JP" altLang="en-US" sz="1400" b="1" dirty="0">
                <a:solidFill>
                  <a:schemeClr val="tx1"/>
                </a:solidFill>
                <a:latin typeface="Meiryo UI" pitchFamily="50" charset="-128"/>
                <a:ea typeface="Meiryo UI" pitchFamily="50" charset="-128"/>
                <a:cs typeface="Meiryo UI" pitchFamily="50" charset="-128"/>
              </a:rPr>
              <a:t>生活衛生監視</a:t>
            </a:r>
            <a:r>
              <a:rPr lang="ja-JP" altLang="en-US" sz="1400" b="1" dirty="0" smtClean="0">
                <a:solidFill>
                  <a:schemeClr val="tx1"/>
                </a:solidFill>
                <a:latin typeface="Meiryo UI" pitchFamily="50" charset="-128"/>
                <a:ea typeface="Meiryo UI" pitchFamily="50" charset="-128"/>
                <a:cs typeface="Meiryo UI" pitchFamily="50" charset="-128"/>
              </a:rPr>
              <a:t>事務所</a:t>
            </a:r>
            <a:r>
              <a:rPr lang="ja-JP" altLang="en-US" sz="1400" dirty="0" smtClean="0">
                <a:solidFill>
                  <a:schemeClr val="tx1"/>
                </a:solidFill>
                <a:latin typeface="Meiryo UI" pitchFamily="50" charset="-128"/>
                <a:ea typeface="Meiryo UI" pitchFamily="50" charset="-128"/>
                <a:cs typeface="Meiryo UI" pitchFamily="50" charset="-128"/>
              </a:rPr>
              <a:t>では、事</a:t>
            </a:r>
            <a:r>
              <a:rPr lang="ja-JP" altLang="en-US" sz="1400" dirty="0">
                <a:solidFill>
                  <a:schemeClr val="tx1"/>
                </a:solidFill>
                <a:latin typeface="Meiryo UI" pitchFamily="50" charset="-128"/>
                <a:ea typeface="Meiryo UI" pitchFamily="50" charset="-128"/>
                <a:cs typeface="Meiryo UI" pitchFamily="50" charset="-128"/>
              </a:rPr>
              <a:t>業者の利便性、監視指導に</a:t>
            </a:r>
            <a:r>
              <a:rPr lang="ja-JP" altLang="en-US" sz="1400" dirty="0" smtClean="0">
                <a:solidFill>
                  <a:schemeClr val="tx1"/>
                </a:solidFill>
                <a:latin typeface="Meiryo UI" pitchFamily="50" charset="-128"/>
                <a:ea typeface="Meiryo UI" pitchFamily="50" charset="-128"/>
                <a:cs typeface="Meiryo UI" pitchFamily="50" charset="-128"/>
              </a:rPr>
              <a:t>おける機動性</a:t>
            </a:r>
            <a:r>
              <a:rPr lang="ja-JP" altLang="en-US" sz="1400" dirty="0">
                <a:solidFill>
                  <a:schemeClr val="tx1"/>
                </a:solidFill>
                <a:latin typeface="Meiryo UI" pitchFamily="50" charset="-128"/>
                <a:ea typeface="Meiryo UI" pitchFamily="50" charset="-128"/>
                <a:cs typeface="Meiryo UI" pitchFamily="50" charset="-128"/>
              </a:rPr>
              <a:t>が必要</a:t>
            </a:r>
            <a:r>
              <a:rPr lang="ja-JP" altLang="en-US" sz="1400" dirty="0" smtClean="0">
                <a:solidFill>
                  <a:schemeClr val="tx1"/>
                </a:solidFill>
                <a:latin typeface="Meiryo UI" pitchFamily="50" charset="-128"/>
                <a:ea typeface="Meiryo UI" pitchFamily="50" charset="-128"/>
                <a:cs typeface="Meiryo UI" pitchFamily="50" charset="-128"/>
              </a:rPr>
              <a:t>な「対事業者保健サー</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ビス」を</a:t>
            </a:r>
            <a:r>
              <a:rPr lang="ja-JP" altLang="en-US" sz="1400" dirty="0">
                <a:solidFill>
                  <a:schemeClr val="tx1"/>
                </a:solidFill>
                <a:latin typeface="Meiryo UI" pitchFamily="50" charset="-128"/>
                <a:ea typeface="Meiryo UI" pitchFamily="50" charset="-128"/>
                <a:cs typeface="Meiryo UI" pitchFamily="50" charset="-128"/>
              </a:rPr>
              <a:t>実施（</a:t>
            </a:r>
            <a:r>
              <a:rPr lang="ja-JP" altLang="en-US" sz="1400" dirty="0" smtClean="0">
                <a:solidFill>
                  <a:schemeClr val="tx1"/>
                </a:solidFill>
                <a:latin typeface="Meiryo UI" pitchFamily="50" charset="-128"/>
                <a:ea typeface="Meiryo UI" pitchFamily="50" charset="-128"/>
                <a:cs typeface="Meiryo UI" pitchFamily="50" charset="-128"/>
              </a:rPr>
              <a:t>飲食店、理容所・美容所、クリーニング所の営業</a:t>
            </a:r>
            <a:r>
              <a:rPr lang="ja-JP" altLang="en-US" sz="1400" dirty="0">
                <a:solidFill>
                  <a:schemeClr val="tx1"/>
                </a:solidFill>
                <a:latin typeface="Meiryo UI" pitchFamily="50" charset="-128"/>
                <a:ea typeface="Meiryo UI" pitchFamily="50" charset="-128"/>
                <a:cs typeface="Meiryo UI" pitchFamily="50" charset="-128"/>
              </a:rPr>
              <a:t>許可など</a:t>
            </a:r>
            <a:r>
              <a:rPr lang="ja-JP" altLang="en-US" sz="1400" dirty="0" smtClean="0">
                <a:solidFill>
                  <a:schemeClr val="tx1"/>
                </a:solidFill>
                <a:latin typeface="Meiryo UI" pitchFamily="50" charset="-128"/>
                <a:ea typeface="Meiryo UI" pitchFamily="50" charset="-128"/>
                <a:cs typeface="Meiryo UI" pitchFamily="50" charset="-128"/>
              </a:rPr>
              <a:t>）</a:t>
            </a:r>
            <a:endParaRPr lang="en-US" altLang="ja-JP" sz="1400" dirty="0">
              <a:solidFill>
                <a:schemeClr val="tx1"/>
              </a:solidFill>
              <a:latin typeface="Meiryo UI" pitchFamily="50" charset="-128"/>
              <a:ea typeface="Meiryo UI" pitchFamily="50" charset="-128"/>
              <a:cs typeface="Meiryo UI" pitchFamily="50" charset="-128"/>
            </a:endParaRPr>
          </a:p>
          <a:p>
            <a:pPr marL="74250">
              <a:defRPr/>
            </a:pPr>
            <a:r>
              <a:rPr lang="ja-JP" altLang="en-US" sz="1400" b="1"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保健</a:t>
            </a:r>
            <a:r>
              <a:rPr lang="ja-JP" altLang="en-US" sz="1400" b="1" dirty="0">
                <a:solidFill>
                  <a:schemeClr val="tx1"/>
                </a:solidFill>
                <a:latin typeface="Meiryo UI" pitchFamily="50" charset="-128"/>
                <a:ea typeface="Meiryo UI" pitchFamily="50" charset="-128"/>
                <a:cs typeface="Meiryo UI" pitchFamily="50" charset="-128"/>
              </a:rPr>
              <a:t>センター</a:t>
            </a:r>
            <a:r>
              <a:rPr lang="ja-JP" altLang="en-US" sz="1400" dirty="0">
                <a:solidFill>
                  <a:schemeClr val="tx1"/>
                </a:solidFill>
                <a:latin typeface="Meiryo UI" pitchFamily="50" charset="-128"/>
                <a:ea typeface="Meiryo UI" pitchFamily="50" charset="-128"/>
                <a:cs typeface="Meiryo UI" pitchFamily="50" charset="-128"/>
              </a:rPr>
              <a:t>は、健康づくりや母子保健などの身近な「対人保健サービス」を</a:t>
            </a:r>
            <a:r>
              <a:rPr lang="ja-JP" altLang="en-US" sz="1400" dirty="0" smtClean="0">
                <a:solidFill>
                  <a:schemeClr val="tx1"/>
                </a:solidFill>
                <a:latin typeface="Meiryo UI" pitchFamily="50" charset="-128"/>
                <a:ea typeface="Meiryo UI" pitchFamily="50" charset="-128"/>
                <a:cs typeface="Meiryo UI" pitchFamily="50" charset="-128"/>
              </a:rPr>
              <a:t>実施</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69850" y="2724149"/>
            <a:ext cx="9001125" cy="40980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ja-JP" altLang="en-US" sz="1100" b="1" dirty="0">
                <a:solidFill>
                  <a:schemeClr val="tx1"/>
                </a:solidFill>
                <a:latin typeface="Meiryo UI" pitchFamily="50" charset="-128"/>
                <a:ea typeface="Meiryo UI" pitchFamily="50" charset="-128"/>
                <a:cs typeface="Meiryo UI" pitchFamily="50" charset="-128"/>
              </a:rPr>
              <a:t>　　　　　　　　　　　　　　　　　</a:t>
            </a:r>
            <a:r>
              <a:rPr lang="ja-JP" altLang="en-US" sz="1100" b="1" dirty="0" smtClean="0">
                <a:solidFill>
                  <a:schemeClr val="tx1"/>
                </a:solidFill>
                <a:latin typeface="Meiryo UI" pitchFamily="50" charset="-128"/>
                <a:ea typeface="Meiryo UI" pitchFamily="50" charset="-128"/>
                <a:cs typeface="Meiryo UI" pitchFamily="50" charset="-128"/>
              </a:rPr>
              <a:t>　　　</a:t>
            </a:r>
            <a:r>
              <a:rPr lang="ja-JP" altLang="en-US" sz="1100" b="1" dirty="0">
                <a:solidFill>
                  <a:schemeClr val="tx1"/>
                </a:solidFill>
                <a:latin typeface="Meiryo UI" pitchFamily="50" charset="-128"/>
                <a:ea typeface="Meiryo UI" pitchFamily="50" charset="-128"/>
                <a:cs typeface="Meiryo UI" pitchFamily="50" charset="-128"/>
              </a:rPr>
              <a:t>　　</a:t>
            </a:r>
            <a:r>
              <a:rPr lang="ja-JP" altLang="en-US" sz="1100" b="1" dirty="0" smtClean="0">
                <a:solidFill>
                  <a:schemeClr val="tx1"/>
                </a:solidFill>
                <a:latin typeface="Meiryo UI" pitchFamily="50" charset="-128"/>
                <a:ea typeface="Meiryo UI" pitchFamily="50" charset="-128"/>
                <a:cs typeface="Meiryo UI" pitchFamily="50" charset="-128"/>
              </a:rPr>
              <a:t>　</a:t>
            </a:r>
            <a:r>
              <a:rPr lang="en-US" altLang="ja-JP" sz="1200" b="1" dirty="0" smtClean="0">
                <a:solidFill>
                  <a:schemeClr val="tx1"/>
                </a:solidFill>
                <a:latin typeface="Meiryo UI" pitchFamily="50" charset="-128"/>
                <a:ea typeface="Meiryo UI" pitchFamily="50" charset="-128"/>
                <a:cs typeface="Meiryo UI" pitchFamily="50" charset="-128"/>
              </a:rPr>
              <a:t>【</a:t>
            </a:r>
            <a:r>
              <a:rPr lang="ja-JP" altLang="en-US" sz="1200" b="1" dirty="0" smtClean="0">
                <a:solidFill>
                  <a:schemeClr val="tx1"/>
                </a:solidFill>
                <a:latin typeface="Meiryo UI" pitchFamily="50" charset="-128"/>
                <a:ea typeface="Meiryo UI" pitchFamily="50" charset="-128"/>
                <a:cs typeface="Meiryo UI" pitchFamily="50" charset="-128"/>
              </a:rPr>
              <a:t>保健</a:t>
            </a:r>
            <a:r>
              <a:rPr lang="ja-JP" altLang="en-US" sz="1200" b="1" dirty="0">
                <a:solidFill>
                  <a:schemeClr val="tx1"/>
                </a:solidFill>
                <a:latin typeface="Meiryo UI" pitchFamily="50" charset="-128"/>
                <a:ea typeface="Meiryo UI" pitchFamily="50" charset="-128"/>
                <a:cs typeface="Meiryo UI" pitchFamily="50" charset="-128"/>
              </a:rPr>
              <a:t>関係業務の役割分担の状況</a:t>
            </a:r>
            <a:r>
              <a:rPr lang="en-US" altLang="ja-JP" sz="1200" b="1" dirty="0">
                <a:solidFill>
                  <a:schemeClr val="tx1"/>
                </a:solidFill>
                <a:latin typeface="Meiryo UI" pitchFamily="50" charset="-128"/>
                <a:ea typeface="Meiryo UI" pitchFamily="50" charset="-128"/>
                <a:cs typeface="Meiryo UI" pitchFamily="50" charset="-128"/>
              </a:rPr>
              <a:t>】</a:t>
            </a:r>
            <a:endParaRPr lang="ja-JP" altLang="en-US" sz="1200" b="1" dirty="0">
              <a:solidFill>
                <a:schemeClr val="tx1"/>
              </a:solidFill>
              <a:latin typeface="Meiryo UI" pitchFamily="50" charset="-128"/>
              <a:ea typeface="Meiryo UI" pitchFamily="50" charset="-128"/>
              <a:cs typeface="Meiryo UI" pitchFamily="50" charset="-128"/>
            </a:endParaRPr>
          </a:p>
        </p:txBody>
      </p:sp>
      <p:sp>
        <p:nvSpPr>
          <p:cNvPr id="8" name="正方形/長方形 7"/>
          <p:cNvSpPr/>
          <p:nvPr/>
        </p:nvSpPr>
        <p:spPr>
          <a:xfrm>
            <a:off x="6732588" y="2819400"/>
            <a:ext cx="2301874" cy="3952874"/>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a:lstStyle/>
          <a:p>
            <a:pPr>
              <a:spcBef>
                <a:spcPts val="300"/>
              </a:spcBef>
              <a:defRPr/>
            </a:pPr>
            <a:r>
              <a:rPr lang="en-US" altLang="ja-JP" sz="1100" b="1" dirty="0" smtClean="0">
                <a:solidFill>
                  <a:srgbClr val="000000"/>
                </a:solidFill>
                <a:latin typeface="Meiryo UI"/>
                <a:ea typeface="Meiryo UI"/>
                <a:cs typeface="Meiryo UI"/>
              </a:rPr>
              <a:t>【</a:t>
            </a:r>
            <a:r>
              <a:rPr lang="ja-JP" altLang="en-US" sz="1100" b="1" dirty="0">
                <a:solidFill>
                  <a:srgbClr val="000000"/>
                </a:solidFill>
                <a:latin typeface="Meiryo UI"/>
                <a:ea typeface="Meiryo UI"/>
                <a:cs typeface="Meiryo UI"/>
              </a:rPr>
              <a:t>本</a:t>
            </a:r>
            <a:r>
              <a:rPr lang="ja-JP" altLang="en-US" sz="1100" b="1" dirty="0" smtClean="0">
                <a:solidFill>
                  <a:srgbClr val="000000"/>
                </a:solidFill>
                <a:latin typeface="Meiryo UI"/>
                <a:ea typeface="Meiryo UI"/>
                <a:cs typeface="Meiryo UI"/>
              </a:rPr>
              <a:t>市</a:t>
            </a:r>
            <a:r>
              <a:rPr lang="ja-JP" altLang="en-US" sz="1100" b="1" dirty="0">
                <a:solidFill>
                  <a:srgbClr val="000000"/>
                </a:solidFill>
                <a:latin typeface="Meiryo UI"/>
                <a:ea typeface="Meiryo UI"/>
                <a:cs typeface="Meiryo UI"/>
              </a:rPr>
              <a:t>の事務執行体制</a:t>
            </a:r>
            <a:r>
              <a:rPr lang="en-US" altLang="ja-JP" sz="1100" b="1" dirty="0">
                <a:solidFill>
                  <a:srgbClr val="000000"/>
                </a:solidFill>
                <a:latin typeface="Meiryo UI"/>
                <a:ea typeface="Meiryo UI"/>
                <a:cs typeface="Meiryo UI"/>
              </a:rPr>
              <a:t>】 </a:t>
            </a:r>
            <a:endParaRPr lang="ja-JP" altLang="en-US" sz="600" b="1" dirty="0">
              <a:solidFill>
                <a:srgbClr val="000000"/>
              </a:solidFill>
              <a:latin typeface="Meiryo UI"/>
              <a:ea typeface="Meiryo UI"/>
              <a:cs typeface="Meiryo UI"/>
            </a:endParaRPr>
          </a:p>
          <a:p>
            <a:pPr>
              <a:spcBef>
                <a:spcPts val="600"/>
              </a:spcBef>
              <a:defRPr/>
            </a:pPr>
            <a:r>
              <a:rPr lang="ja-JP" altLang="en-US" sz="1100" b="1" dirty="0">
                <a:solidFill>
                  <a:srgbClr val="000000"/>
                </a:solidFill>
                <a:latin typeface="Meiryo UI"/>
                <a:ea typeface="Meiryo UI"/>
                <a:cs typeface="Meiryo UI"/>
              </a:rPr>
              <a:t>≪組織≫</a:t>
            </a:r>
            <a:endParaRPr lang="ja-JP" altLang="en-US" sz="1000" dirty="0">
              <a:solidFill>
                <a:srgbClr val="000000"/>
              </a:solidFill>
              <a:latin typeface="Meiryo UI"/>
              <a:ea typeface="Meiryo UI"/>
              <a:cs typeface="Meiryo UI"/>
            </a:endParaRPr>
          </a:p>
          <a:p>
            <a:pPr marL="171450" indent="-171450">
              <a:buFont typeface="Wingdings" pitchFamily="2" charset="2"/>
              <a:buChar char="n"/>
              <a:defRPr/>
            </a:pPr>
            <a:r>
              <a:rPr lang="ja-JP" altLang="en-US" sz="1100" dirty="0" smtClean="0">
                <a:solidFill>
                  <a:srgbClr val="000000"/>
                </a:solidFill>
                <a:latin typeface="Meiryo UI"/>
                <a:ea typeface="Meiryo UI"/>
                <a:cs typeface="Meiryo UI"/>
              </a:rPr>
              <a:t>健康局</a:t>
            </a:r>
            <a:endParaRPr lang="en-US" altLang="ja-JP" sz="1100" dirty="0" smtClean="0">
              <a:solidFill>
                <a:srgbClr val="000000"/>
              </a:solidFill>
              <a:latin typeface="Meiryo UI"/>
              <a:ea typeface="Meiryo UI"/>
              <a:cs typeface="Meiryo UI"/>
            </a:endParaRPr>
          </a:p>
          <a:p>
            <a:pPr>
              <a:defRPr/>
            </a:pPr>
            <a:r>
              <a:rPr lang="ja-JP" altLang="en-US" sz="1100" dirty="0">
                <a:solidFill>
                  <a:srgbClr val="000000"/>
                </a:solidFill>
                <a:latin typeface="Meiryo UI"/>
                <a:ea typeface="Meiryo UI"/>
                <a:cs typeface="Meiryo UI"/>
              </a:rPr>
              <a:t>　</a:t>
            </a:r>
            <a:r>
              <a:rPr lang="ja-JP" altLang="en-US" sz="1000" dirty="0" smtClean="0">
                <a:solidFill>
                  <a:srgbClr val="000000"/>
                </a:solidFill>
                <a:latin typeface="Meiryo UI"/>
                <a:ea typeface="Meiryo UI"/>
                <a:cs typeface="Meiryo UI"/>
              </a:rPr>
              <a:t>（総務課、経理課、健康施策課、健</a:t>
            </a:r>
            <a:endParaRPr lang="en-US" altLang="ja-JP" sz="1000" dirty="0" smtClean="0">
              <a:solidFill>
                <a:srgbClr val="000000"/>
              </a:solidFill>
              <a:latin typeface="Meiryo UI"/>
              <a:ea typeface="Meiryo UI"/>
              <a:cs typeface="Meiryo UI"/>
            </a:endParaRPr>
          </a:p>
          <a:p>
            <a:pPr>
              <a:defRPr/>
            </a:pPr>
            <a:r>
              <a:rPr lang="en-US" altLang="ja-JP" sz="1000" dirty="0">
                <a:solidFill>
                  <a:srgbClr val="000000"/>
                </a:solidFill>
                <a:latin typeface="Meiryo UI"/>
                <a:ea typeface="Meiryo UI"/>
                <a:cs typeface="Meiryo UI"/>
              </a:rPr>
              <a:t> </a:t>
            </a:r>
            <a:r>
              <a:rPr lang="en-US" altLang="ja-JP" sz="1000" dirty="0" smtClean="0">
                <a:solidFill>
                  <a:srgbClr val="000000"/>
                </a:solidFill>
                <a:latin typeface="Meiryo UI"/>
                <a:ea typeface="Meiryo UI"/>
                <a:cs typeface="Meiryo UI"/>
              </a:rPr>
              <a:t>   </a:t>
            </a:r>
            <a:r>
              <a:rPr lang="ja-JP" altLang="en-US" sz="1000" dirty="0" smtClean="0">
                <a:solidFill>
                  <a:srgbClr val="000000"/>
                </a:solidFill>
                <a:latin typeface="Meiryo UI"/>
                <a:ea typeface="Meiryo UI"/>
                <a:cs typeface="Meiryo UI"/>
              </a:rPr>
              <a:t> 康づくり</a:t>
            </a:r>
            <a:r>
              <a:rPr lang="ja-JP" altLang="en-US" sz="1000" dirty="0">
                <a:solidFill>
                  <a:srgbClr val="000000"/>
                </a:solidFill>
                <a:latin typeface="Meiryo UI"/>
                <a:ea typeface="Meiryo UI"/>
                <a:cs typeface="Meiryo UI"/>
              </a:rPr>
              <a:t>課、生活</a:t>
            </a:r>
            <a:r>
              <a:rPr lang="ja-JP" altLang="en-US" sz="1000" dirty="0" smtClean="0">
                <a:solidFill>
                  <a:srgbClr val="000000"/>
                </a:solidFill>
                <a:latin typeface="Meiryo UI"/>
                <a:ea typeface="Meiryo UI"/>
                <a:cs typeface="Meiryo UI"/>
              </a:rPr>
              <a:t>衛生課</a:t>
            </a:r>
            <a:r>
              <a:rPr lang="ja-JP" altLang="en-US" sz="1000" dirty="0">
                <a:solidFill>
                  <a:srgbClr val="000000"/>
                </a:solidFill>
                <a:latin typeface="Meiryo UI"/>
                <a:ea typeface="Meiryo UI"/>
                <a:cs typeface="Meiryo UI"/>
              </a:rPr>
              <a:t>、食品</a:t>
            </a:r>
            <a:r>
              <a:rPr lang="ja-JP" altLang="en-US" sz="1000" dirty="0" smtClean="0">
                <a:solidFill>
                  <a:srgbClr val="000000"/>
                </a:solidFill>
                <a:latin typeface="Meiryo UI"/>
                <a:ea typeface="Meiryo UI"/>
                <a:cs typeface="Meiryo UI"/>
              </a:rPr>
              <a:t>衛生</a:t>
            </a:r>
            <a:endParaRPr lang="en-US" altLang="ja-JP" sz="1000" dirty="0" smtClean="0">
              <a:solidFill>
                <a:srgbClr val="000000"/>
              </a:solidFill>
              <a:latin typeface="Meiryo UI"/>
              <a:ea typeface="Meiryo UI"/>
              <a:cs typeface="Meiryo UI"/>
            </a:endParaRPr>
          </a:p>
          <a:p>
            <a:pPr>
              <a:defRPr/>
            </a:pPr>
            <a:r>
              <a:rPr lang="en-US" altLang="ja-JP" sz="1000" dirty="0">
                <a:solidFill>
                  <a:srgbClr val="000000"/>
                </a:solidFill>
                <a:latin typeface="Meiryo UI"/>
                <a:ea typeface="Meiryo UI"/>
                <a:cs typeface="Meiryo UI"/>
              </a:rPr>
              <a:t> </a:t>
            </a:r>
            <a:r>
              <a:rPr lang="en-US" altLang="ja-JP" sz="1000" dirty="0" smtClean="0">
                <a:solidFill>
                  <a:srgbClr val="000000"/>
                </a:solidFill>
                <a:latin typeface="Meiryo UI"/>
                <a:ea typeface="Meiryo UI"/>
                <a:cs typeface="Meiryo UI"/>
              </a:rPr>
              <a:t>    </a:t>
            </a:r>
            <a:r>
              <a:rPr lang="ja-JP" altLang="en-US" sz="1000" dirty="0" smtClean="0">
                <a:solidFill>
                  <a:srgbClr val="000000"/>
                </a:solidFill>
                <a:latin typeface="Meiryo UI"/>
                <a:ea typeface="Meiryo UI"/>
                <a:cs typeface="Meiryo UI"/>
              </a:rPr>
              <a:t>検査所</a:t>
            </a:r>
            <a:r>
              <a:rPr lang="ja-JP" altLang="en-US" sz="1000" dirty="0">
                <a:solidFill>
                  <a:srgbClr val="000000"/>
                </a:solidFill>
                <a:latin typeface="Meiryo UI"/>
                <a:ea typeface="Meiryo UI"/>
                <a:cs typeface="Meiryo UI"/>
              </a:rPr>
              <a:t>、食肉</a:t>
            </a:r>
            <a:r>
              <a:rPr lang="ja-JP" altLang="en-US" sz="1000" dirty="0" smtClean="0">
                <a:solidFill>
                  <a:srgbClr val="000000"/>
                </a:solidFill>
                <a:latin typeface="Meiryo UI"/>
                <a:ea typeface="Meiryo UI"/>
                <a:cs typeface="Meiryo UI"/>
              </a:rPr>
              <a:t>衛生検査所</a:t>
            </a:r>
            <a:r>
              <a:rPr lang="ja-JP" altLang="en-US" sz="1000" dirty="0">
                <a:solidFill>
                  <a:srgbClr val="000000"/>
                </a:solidFill>
                <a:latin typeface="Meiryo UI"/>
                <a:ea typeface="Meiryo UI"/>
                <a:cs typeface="Meiryo UI"/>
              </a:rPr>
              <a:t>、</a:t>
            </a:r>
            <a:r>
              <a:rPr lang="ja-JP" altLang="en-US" sz="1000" dirty="0" smtClean="0">
                <a:solidFill>
                  <a:srgbClr val="000000"/>
                </a:solidFill>
                <a:latin typeface="Meiryo UI"/>
                <a:ea typeface="Meiryo UI"/>
                <a:cs typeface="Meiryo UI"/>
              </a:rPr>
              <a:t>動物管</a:t>
            </a:r>
            <a:endParaRPr lang="en-US" altLang="ja-JP" sz="1000" dirty="0" smtClean="0">
              <a:solidFill>
                <a:srgbClr val="000000"/>
              </a:solidFill>
              <a:latin typeface="Meiryo UI"/>
              <a:ea typeface="Meiryo UI"/>
              <a:cs typeface="Meiryo UI"/>
            </a:endParaRPr>
          </a:p>
          <a:p>
            <a:pPr>
              <a:defRPr/>
            </a:pPr>
            <a:r>
              <a:rPr lang="en-US" altLang="ja-JP" sz="1000" dirty="0">
                <a:solidFill>
                  <a:srgbClr val="000000"/>
                </a:solidFill>
                <a:latin typeface="Meiryo UI"/>
                <a:ea typeface="Meiryo UI"/>
                <a:cs typeface="Meiryo UI"/>
              </a:rPr>
              <a:t> </a:t>
            </a:r>
            <a:r>
              <a:rPr lang="en-US" altLang="ja-JP" sz="1000" dirty="0" smtClean="0">
                <a:solidFill>
                  <a:srgbClr val="000000"/>
                </a:solidFill>
                <a:latin typeface="Meiryo UI"/>
                <a:ea typeface="Meiryo UI"/>
                <a:cs typeface="Meiryo UI"/>
              </a:rPr>
              <a:t>    </a:t>
            </a:r>
            <a:r>
              <a:rPr lang="ja-JP" altLang="en-US" sz="1000" dirty="0" smtClean="0">
                <a:solidFill>
                  <a:srgbClr val="000000"/>
                </a:solidFill>
                <a:latin typeface="Meiryo UI"/>
                <a:ea typeface="Meiryo UI"/>
                <a:cs typeface="Meiryo UI"/>
              </a:rPr>
              <a:t>理センター、こころ</a:t>
            </a:r>
            <a:r>
              <a:rPr lang="ja-JP" altLang="en-US" sz="1000" dirty="0">
                <a:solidFill>
                  <a:srgbClr val="000000"/>
                </a:solidFill>
                <a:latin typeface="Meiryo UI"/>
                <a:ea typeface="Meiryo UI"/>
                <a:cs typeface="Meiryo UI"/>
              </a:rPr>
              <a:t>の健康</a:t>
            </a:r>
            <a:r>
              <a:rPr lang="ja-JP" altLang="en-US" sz="1000" dirty="0" smtClean="0">
                <a:solidFill>
                  <a:srgbClr val="000000"/>
                </a:solidFill>
                <a:latin typeface="Meiryo UI"/>
                <a:ea typeface="Meiryo UI"/>
                <a:cs typeface="Meiryo UI"/>
              </a:rPr>
              <a:t>センター）　　　</a:t>
            </a:r>
            <a:endParaRPr lang="en-US" altLang="ja-JP" sz="400" dirty="0">
              <a:solidFill>
                <a:srgbClr val="000000"/>
              </a:solidFill>
              <a:latin typeface="Meiryo UI"/>
              <a:ea typeface="Meiryo UI"/>
              <a:cs typeface="Meiryo UI"/>
            </a:endParaRPr>
          </a:p>
          <a:p>
            <a:pPr marL="171450" indent="-171450">
              <a:buFont typeface="Wingdings" pitchFamily="2" charset="2"/>
              <a:buChar char="n"/>
              <a:defRPr/>
            </a:pPr>
            <a:endParaRPr lang="en-US" altLang="ja-JP" sz="1100" dirty="0" smtClean="0">
              <a:solidFill>
                <a:srgbClr val="000000"/>
              </a:solidFill>
              <a:latin typeface="Meiryo UI"/>
              <a:ea typeface="Meiryo UI"/>
              <a:cs typeface="Meiryo UI"/>
            </a:endParaRPr>
          </a:p>
          <a:p>
            <a:pPr marL="171450" indent="-171450">
              <a:buFont typeface="Wingdings" pitchFamily="2" charset="2"/>
              <a:buChar char="n"/>
              <a:defRPr/>
            </a:pPr>
            <a:r>
              <a:rPr lang="ja-JP" altLang="en-US" sz="1100" dirty="0" smtClean="0">
                <a:solidFill>
                  <a:srgbClr val="000000"/>
                </a:solidFill>
                <a:latin typeface="Meiryo UI"/>
                <a:ea typeface="Meiryo UI"/>
                <a:cs typeface="Meiryo UI"/>
              </a:rPr>
              <a:t>保健所</a:t>
            </a:r>
            <a:endParaRPr lang="en-US" altLang="ja-JP" sz="1100" dirty="0">
              <a:solidFill>
                <a:srgbClr val="000000"/>
              </a:solidFill>
              <a:latin typeface="Meiryo UI"/>
              <a:ea typeface="Meiryo UI"/>
              <a:cs typeface="Meiryo UI"/>
            </a:endParaRPr>
          </a:p>
          <a:p>
            <a:pPr marL="243450" indent="-171450">
              <a:buFont typeface="Arial" pitchFamily="34" charset="0"/>
              <a:buChar char="•"/>
              <a:defRPr/>
            </a:pPr>
            <a:r>
              <a:rPr lang="ja-JP" altLang="en-US" sz="1000" dirty="0">
                <a:solidFill>
                  <a:srgbClr val="000000"/>
                </a:solidFill>
                <a:latin typeface="Meiryo UI"/>
                <a:ea typeface="Meiryo UI"/>
                <a:cs typeface="Meiryo UI"/>
              </a:rPr>
              <a:t>管理課</a:t>
            </a:r>
            <a:r>
              <a:rPr lang="ja-JP" altLang="en-US" sz="900" dirty="0">
                <a:solidFill>
                  <a:srgbClr val="000000"/>
                </a:solidFill>
                <a:latin typeface="Meiryo UI"/>
                <a:ea typeface="Meiryo UI"/>
                <a:cs typeface="Meiryo UI"/>
              </a:rPr>
              <a:t>（保健衛生検査所、放射線技術検査所）</a:t>
            </a:r>
          </a:p>
          <a:p>
            <a:pPr marL="243450" indent="-171450">
              <a:buFont typeface="Arial" pitchFamily="34" charset="0"/>
              <a:buChar char="•"/>
              <a:defRPr/>
            </a:pPr>
            <a:r>
              <a:rPr lang="ja-JP" altLang="en-US" sz="1000" dirty="0">
                <a:solidFill>
                  <a:srgbClr val="000000"/>
                </a:solidFill>
                <a:latin typeface="Meiryo UI"/>
                <a:ea typeface="Meiryo UI"/>
                <a:cs typeface="Meiryo UI"/>
              </a:rPr>
              <a:t>保健医療対策課</a:t>
            </a:r>
            <a:endParaRPr lang="en-US" altLang="ja-JP" sz="1000" dirty="0">
              <a:solidFill>
                <a:srgbClr val="000000"/>
              </a:solidFill>
              <a:latin typeface="Meiryo UI"/>
              <a:ea typeface="Meiryo UI"/>
              <a:cs typeface="Meiryo UI"/>
            </a:endParaRPr>
          </a:p>
          <a:p>
            <a:pPr marL="243450" indent="-171450">
              <a:buFont typeface="Arial" pitchFamily="34" charset="0"/>
              <a:buChar char="•"/>
              <a:defRPr/>
            </a:pPr>
            <a:r>
              <a:rPr lang="ja-JP" altLang="en-US" sz="1000" dirty="0">
                <a:solidFill>
                  <a:srgbClr val="000000"/>
                </a:solidFill>
                <a:latin typeface="Meiryo UI"/>
                <a:ea typeface="Meiryo UI"/>
                <a:cs typeface="Meiryo UI"/>
              </a:rPr>
              <a:t>感染症対策課</a:t>
            </a:r>
            <a:endParaRPr lang="en-US" altLang="ja-JP" sz="1000" dirty="0">
              <a:solidFill>
                <a:srgbClr val="000000"/>
              </a:solidFill>
              <a:latin typeface="Meiryo UI"/>
              <a:ea typeface="Meiryo UI"/>
              <a:cs typeface="Meiryo UI"/>
            </a:endParaRPr>
          </a:p>
          <a:p>
            <a:pPr marL="243450" indent="-171450">
              <a:buFont typeface="Arial" pitchFamily="34" charset="0"/>
              <a:buChar char="•"/>
              <a:defRPr/>
            </a:pPr>
            <a:r>
              <a:rPr lang="ja-JP" altLang="en-US" sz="1000" dirty="0">
                <a:solidFill>
                  <a:srgbClr val="000000"/>
                </a:solidFill>
                <a:latin typeface="Meiryo UI"/>
                <a:ea typeface="Meiryo UI"/>
                <a:cs typeface="Meiryo UI"/>
              </a:rPr>
              <a:t>環境衛生監視課</a:t>
            </a:r>
            <a:endParaRPr lang="en-US" altLang="ja-JP" sz="1000" dirty="0">
              <a:solidFill>
                <a:srgbClr val="000000"/>
              </a:solidFill>
              <a:latin typeface="Meiryo UI"/>
              <a:ea typeface="Meiryo UI"/>
              <a:cs typeface="Meiryo UI"/>
            </a:endParaRPr>
          </a:p>
          <a:p>
            <a:pPr marL="243450" indent="-171450">
              <a:buFont typeface="Arial" pitchFamily="34" charset="0"/>
              <a:buChar char="•"/>
              <a:defRPr/>
            </a:pPr>
            <a:r>
              <a:rPr lang="ja-JP" altLang="en-US" sz="1000" dirty="0">
                <a:solidFill>
                  <a:srgbClr val="000000"/>
                </a:solidFill>
                <a:latin typeface="Meiryo UI"/>
                <a:ea typeface="Meiryo UI"/>
                <a:cs typeface="Meiryo UI"/>
              </a:rPr>
              <a:t>食品衛生監視課　　　　　　</a:t>
            </a:r>
            <a:endParaRPr lang="en-US" altLang="ja-JP" sz="1000" dirty="0">
              <a:solidFill>
                <a:srgbClr val="000000"/>
              </a:solidFill>
              <a:latin typeface="Meiryo UI"/>
              <a:ea typeface="Meiryo UI"/>
              <a:cs typeface="Meiryo UI"/>
            </a:endParaRPr>
          </a:p>
          <a:p>
            <a:pPr marL="243450" indent="-171450">
              <a:buFont typeface="Arial" pitchFamily="34" charset="0"/>
              <a:buChar char="•"/>
              <a:defRPr/>
            </a:pPr>
            <a:r>
              <a:rPr lang="ja-JP" altLang="en-US" sz="1000" dirty="0">
                <a:solidFill>
                  <a:srgbClr val="000000"/>
                </a:solidFill>
                <a:latin typeface="Meiryo UI"/>
                <a:ea typeface="Meiryo UI"/>
                <a:cs typeface="Meiryo UI"/>
              </a:rPr>
              <a:t>生活衛生監視事務所</a:t>
            </a:r>
            <a:r>
              <a:rPr lang="ja-JP" altLang="en-US" sz="1000" dirty="0" smtClean="0">
                <a:solidFill>
                  <a:srgbClr val="000000"/>
                </a:solidFill>
                <a:latin typeface="Meiryo UI"/>
                <a:ea typeface="Meiryo UI"/>
                <a:cs typeface="Meiryo UI"/>
              </a:rPr>
              <a:t>（</a:t>
            </a:r>
            <a:r>
              <a:rPr lang="ja-JP" altLang="en-US" sz="1000" dirty="0">
                <a:solidFill>
                  <a:srgbClr val="000000"/>
                </a:solidFill>
                <a:latin typeface="Meiryo UI"/>
                <a:ea typeface="Meiryo UI"/>
                <a:cs typeface="Meiryo UI"/>
              </a:rPr>
              <a:t>５</a:t>
            </a:r>
            <a:r>
              <a:rPr lang="ja-JP" altLang="en-US" sz="1000" dirty="0" smtClean="0">
                <a:solidFill>
                  <a:srgbClr val="000000"/>
                </a:solidFill>
                <a:latin typeface="Meiryo UI"/>
                <a:ea typeface="Meiryo UI"/>
                <a:cs typeface="Meiryo UI"/>
              </a:rPr>
              <a:t>か所）</a:t>
            </a:r>
            <a:endParaRPr lang="en-US" altLang="ja-JP" sz="400" dirty="0">
              <a:solidFill>
                <a:srgbClr val="000000"/>
              </a:solidFill>
              <a:latin typeface="Meiryo UI"/>
              <a:ea typeface="Meiryo UI"/>
              <a:cs typeface="Meiryo UI"/>
            </a:endParaRPr>
          </a:p>
          <a:p>
            <a:pPr>
              <a:defRPr/>
            </a:pPr>
            <a:r>
              <a:rPr lang="ja-JP" altLang="en-US" sz="1100" dirty="0">
                <a:solidFill>
                  <a:srgbClr val="000000"/>
                </a:solidFill>
                <a:latin typeface="Meiryo UI"/>
                <a:ea typeface="Meiryo UI"/>
                <a:cs typeface="Meiryo UI"/>
              </a:rPr>
              <a:t>　</a:t>
            </a:r>
            <a:endParaRPr lang="en-US" altLang="ja-JP" sz="1100" dirty="0" smtClean="0">
              <a:solidFill>
                <a:srgbClr val="000000"/>
              </a:solidFill>
              <a:latin typeface="Meiryo UI"/>
              <a:ea typeface="Meiryo UI"/>
              <a:cs typeface="Meiryo UI"/>
            </a:endParaRPr>
          </a:p>
          <a:p>
            <a:pPr>
              <a:buFont typeface="Wingdings" pitchFamily="2" charset="2"/>
              <a:buChar char="n"/>
              <a:defRPr/>
            </a:pPr>
            <a:r>
              <a:rPr lang="ja-JP" altLang="en-US" sz="1100" dirty="0" smtClean="0">
                <a:solidFill>
                  <a:srgbClr val="000000"/>
                </a:solidFill>
                <a:latin typeface="Meiryo UI"/>
                <a:ea typeface="Meiryo UI"/>
                <a:cs typeface="Meiryo UI"/>
              </a:rPr>
              <a:t>  保健</a:t>
            </a:r>
            <a:r>
              <a:rPr lang="ja-JP" altLang="en-US" sz="1100" dirty="0">
                <a:solidFill>
                  <a:srgbClr val="000000"/>
                </a:solidFill>
                <a:latin typeface="Meiryo UI"/>
                <a:ea typeface="Meiryo UI"/>
                <a:cs typeface="Meiryo UI"/>
              </a:rPr>
              <a:t>センター</a:t>
            </a:r>
            <a:r>
              <a:rPr lang="ja-JP" altLang="en-US" sz="1100" dirty="0" smtClean="0">
                <a:solidFill>
                  <a:srgbClr val="000000"/>
                </a:solidFill>
                <a:latin typeface="Meiryo UI"/>
                <a:ea typeface="Meiryo UI"/>
                <a:cs typeface="Meiryo UI"/>
              </a:rPr>
              <a:t>（</a:t>
            </a:r>
            <a:r>
              <a:rPr lang="en-US" altLang="ja-JP" sz="1100" dirty="0">
                <a:solidFill>
                  <a:srgbClr val="000000"/>
                </a:solidFill>
                <a:latin typeface="Meiryo UI"/>
                <a:ea typeface="Meiryo UI"/>
                <a:cs typeface="Meiryo UI"/>
              </a:rPr>
              <a:t>24</a:t>
            </a:r>
            <a:r>
              <a:rPr lang="ja-JP" altLang="en-US" sz="1100" dirty="0" smtClean="0">
                <a:solidFill>
                  <a:srgbClr val="000000"/>
                </a:solidFill>
                <a:latin typeface="Meiryo UI"/>
                <a:ea typeface="Meiryo UI"/>
                <a:cs typeface="Meiryo UI"/>
              </a:rPr>
              <a:t>か所</a:t>
            </a:r>
            <a:r>
              <a:rPr lang="ja-JP" altLang="en-US" sz="1100" dirty="0">
                <a:solidFill>
                  <a:srgbClr val="000000"/>
                </a:solidFill>
                <a:latin typeface="Meiryo UI"/>
                <a:ea typeface="Meiryo UI"/>
                <a:cs typeface="Meiryo UI"/>
              </a:rPr>
              <a:t>）</a:t>
            </a:r>
            <a:endParaRPr lang="en-US" altLang="ja-JP" sz="1100" dirty="0">
              <a:solidFill>
                <a:srgbClr val="000000"/>
              </a:solidFill>
              <a:latin typeface="Meiryo UI"/>
              <a:ea typeface="Meiryo UI"/>
              <a:cs typeface="Meiryo UI"/>
            </a:endParaRPr>
          </a:p>
          <a:p>
            <a:pPr>
              <a:buFont typeface="Wingdings" pitchFamily="2" charset="2"/>
              <a:buChar char="n"/>
              <a:defRPr/>
            </a:pPr>
            <a:endParaRPr lang="en-US" altLang="ja-JP" sz="1100" dirty="0" smtClean="0">
              <a:solidFill>
                <a:srgbClr val="000000"/>
              </a:solidFill>
              <a:latin typeface="Meiryo UI"/>
              <a:ea typeface="Meiryo UI"/>
              <a:cs typeface="Meiryo UI"/>
            </a:endParaRPr>
          </a:p>
          <a:p>
            <a:pPr>
              <a:buFont typeface="Wingdings" pitchFamily="2" charset="2"/>
              <a:buChar char="n"/>
              <a:defRPr/>
            </a:pPr>
            <a:r>
              <a:rPr lang="ja-JP" altLang="en-US" sz="1100" dirty="0">
                <a:solidFill>
                  <a:srgbClr val="000000"/>
                </a:solidFill>
                <a:latin typeface="Meiryo UI"/>
                <a:ea typeface="Meiryo UI"/>
                <a:cs typeface="Meiryo UI"/>
              </a:rPr>
              <a:t>　</a:t>
            </a:r>
            <a:r>
              <a:rPr lang="ja-JP" altLang="en-US" sz="1000" dirty="0">
                <a:solidFill>
                  <a:srgbClr val="000000"/>
                </a:solidFill>
                <a:latin typeface="Meiryo UI"/>
                <a:ea typeface="Meiryo UI"/>
                <a:cs typeface="Meiryo UI"/>
              </a:rPr>
              <a:t>こども青少年局</a:t>
            </a:r>
            <a:r>
              <a:rPr lang="ja-JP" altLang="en-US" sz="900" dirty="0">
                <a:solidFill>
                  <a:srgbClr val="000000"/>
                </a:solidFill>
                <a:latin typeface="Meiryo UI"/>
                <a:ea typeface="Meiryo UI"/>
                <a:cs typeface="Meiryo UI"/>
              </a:rPr>
              <a:t>（乳幼児健診関係</a:t>
            </a:r>
            <a:r>
              <a:rPr lang="ja-JP" altLang="en-US" sz="900" dirty="0" smtClean="0">
                <a:solidFill>
                  <a:srgbClr val="000000"/>
                </a:solidFill>
                <a:latin typeface="Meiryo UI"/>
                <a:ea typeface="Meiryo UI"/>
                <a:cs typeface="Meiryo UI"/>
              </a:rPr>
              <a:t>）</a:t>
            </a:r>
            <a:endParaRPr lang="en-US" altLang="ja-JP" sz="900" dirty="0" smtClean="0">
              <a:solidFill>
                <a:srgbClr val="000000"/>
              </a:solidFill>
              <a:latin typeface="Meiryo UI"/>
              <a:ea typeface="Meiryo UI"/>
              <a:cs typeface="Meiryo UI"/>
            </a:endParaRPr>
          </a:p>
          <a:p>
            <a:pPr>
              <a:defRPr/>
            </a:pPr>
            <a:r>
              <a:rPr lang="ja-JP" altLang="en-US" sz="1100" dirty="0" smtClean="0">
                <a:solidFill>
                  <a:srgbClr val="000000"/>
                </a:solidFill>
                <a:latin typeface="Meiryo UI"/>
                <a:ea typeface="Meiryo UI"/>
                <a:cs typeface="Meiryo UI"/>
              </a:rPr>
              <a:t>　</a:t>
            </a:r>
            <a:r>
              <a:rPr lang="en-US" altLang="ja-JP" sz="1050" dirty="0" smtClean="0">
                <a:solidFill>
                  <a:srgbClr val="000000"/>
                </a:solidFill>
                <a:latin typeface="Meiryo UI"/>
                <a:ea typeface="Meiryo UI"/>
                <a:cs typeface="Meiryo UI"/>
              </a:rPr>
              <a:t>※ </a:t>
            </a:r>
            <a:r>
              <a:rPr lang="ja-JP" altLang="en-US" sz="1050" dirty="0" smtClean="0">
                <a:solidFill>
                  <a:srgbClr val="000000"/>
                </a:solidFill>
                <a:latin typeface="Meiryo UI"/>
                <a:ea typeface="Meiryo UI"/>
                <a:cs typeface="Meiryo UI"/>
              </a:rPr>
              <a:t>専門職員</a:t>
            </a:r>
            <a:endParaRPr lang="en-US" altLang="ja-JP" sz="1050" dirty="0">
              <a:solidFill>
                <a:srgbClr val="000000"/>
              </a:solidFill>
              <a:latin typeface="Meiryo UI"/>
              <a:ea typeface="Meiryo UI"/>
              <a:cs typeface="Meiryo UI"/>
            </a:endParaRPr>
          </a:p>
          <a:p>
            <a:pPr>
              <a:defRPr/>
            </a:pPr>
            <a:r>
              <a:rPr lang="ja-JP" altLang="en-US" sz="1050" dirty="0" smtClean="0">
                <a:solidFill>
                  <a:srgbClr val="000000"/>
                </a:solidFill>
                <a:latin typeface="Meiryo UI"/>
                <a:ea typeface="Meiryo UI"/>
                <a:cs typeface="Meiryo UI"/>
              </a:rPr>
              <a:t>　　  保健師、薬剤師、</a:t>
            </a:r>
            <a:r>
              <a:rPr lang="ja-JP" altLang="en-US" sz="1050" dirty="0">
                <a:solidFill>
                  <a:srgbClr val="000000"/>
                </a:solidFill>
                <a:latin typeface="Meiryo UI"/>
                <a:ea typeface="Meiryo UI"/>
                <a:cs typeface="Meiryo UI"/>
              </a:rPr>
              <a:t>獣</a:t>
            </a:r>
            <a:r>
              <a:rPr lang="ja-JP" altLang="en-US" sz="1050" dirty="0" smtClean="0">
                <a:solidFill>
                  <a:srgbClr val="000000"/>
                </a:solidFill>
                <a:latin typeface="Meiryo UI"/>
                <a:ea typeface="Meiryo UI"/>
                <a:cs typeface="Meiryo UI"/>
              </a:rPr>
              <a:t>医師</a:t>
            </a:r>
            <a:r>
              <a:rPr lang="ja-JP" altLang="en-US" sz="1050" dirty="0">
                <a:solidFill>
                  <a:srgbClr val="000000"/>
                </a:solidFill>
                <a:latin typeface="Meiryo UI"/>
                <a:ea typeface="Meiryo UI"/>
                <a:cs typeface="Meiryo UI"/>
              </a:rPr>
              <a:t>、</a:t>
            </a:r>
            <a:endParaRPr lang="en-US" altLang="ja-JP" sz="1050" dirty="0">
              <a:solidFill>
                <a:srgbClr val="000000"/>
              </a:solidFill>
              <a:latin typeface="Meiryo UI"/>
              <a:ea typeface="Meiryo UI"/>
              <a:cs typeface="Meiryo UI"/>
            </a:endParaRPr>
          </a:p>
          <a:p>
            <a:pPr>
              <a:defRPr/>
            </a:pPr>
            <a:r>
              <a:rPr lang="ja-JP" altLang="en-US" sz="1050" dirty="0">
                <a:solidFill>
                  <a:srgbClr val="000000"/>
                </a:solidFill>
                <a:latin typeface="Meiryo UI"/>
                <a:ea typeface="Meiryo UI"/>
                <a:cs typeface="Meiryo UI"/>
              </a:rPr>
              <a:t>　 </a:t>
            </a:r>
            <a:r>
              <a:rPr lang="ja-JP" altLang="en-US" sz="1050" dirty="0" smtClean="0">
                <a:solidFill>
                  <a:srgbClr val="000000"/>
                </a:solidFill>
                <a:latin typeface="Meiryo UI"/>
                <a:ea typeface="Meiryo UI"/>
                <a:cs typeface="Meiryo UI"/>
              </a:rPr>
              <a:t>　 栄養士、医師、医療技術者</a:t>
            </a:r>
            <a:endParaRPr lang="en-US" altLang="ja-JP" sz="1050" dirty="0">
              <a:solidFill>
                <a:srgbClr val="000000"/>
              </a:solidFill>
              <a:latin typeface="Meiryo UI"/>
              <a:ea typeface="Meiryo UI"/>
              <a:cs typeface="Meiryo UI"/>
            </a:endParaRPr>
          </a:p>
          <a:p>
            <a:pPr algn="r">
              <a:defRPr/>
            </a:pPr>
            <a:endParaRPr lang="en-US" altLang="ja-JP" sz="500" dirty="0">
              <a:solidFill>
                <a:srgbClr val="000000"/>
              </a:solidFill>
              <a:latin typeface="Meiryo UI"/>
              <a:ea typeface="Meiryo UI"/>
              <a:cs typeface="Meiryo UI"/>
            </a:endParaRPr>
          </a:p>
          <a:p>
            <a:pPr algn="r">
              <a:defRPr/>
            </a:pPr>
            <a:r>
              <a:rPr lang="ja-JP" altLang="en-US" sz="1100" dirty="0">
                <a:solidFill>
                  <a:srgbClr val="000000"/>
                </a:solidFill>
                <a:latin typeface="Meiryo UI"/>
                <a:ea typeface="Meiryo UI"/>
                <a:cs typeface="Meiryo UI"/>
              </a:rPr>
              <a:t>　</a:t>
            </a:r>
            <a:endParaRPr lang="en-US" altLang="ja-JP" sz="1100" dirty="0">
              <a:solidFill>
                <a:srgbClr val="000000"/>
              </a:solidFill>
              <a:latin typeface="Meiryo UI"/>
              <a:ea typeface="Meiryo UI"/>
              <a:cs typeface="Meiryo UI"/>
            </a:endParaRPr>
          </a:p>
        </p:txBody>
      </p:sp>
      <p:grpSp>
        <p:nvGrpSpPr>
          <p:cNvPr id="3078" name="グループ化 36"/>
          <p:cNvGrpSpPr>
            <a:grpSpLocks/>
          </p:cNvGrpSpPr>
          <p:nvPr/>
        </p:nvGrpSpPr>
        <p:grpSpPr bwMode="auto">
          <a:xfrm>
            <a:off x="327804" y="3088104"/>
            <a:ext cx="6092047" cy="3725447"/>
            <a:chOff x="189034" y="749290"/>
            <a:chExt cx="6041207" cy="6015369"/>
          </a:xfrm>
        </p:grpSpPr>
        <p:sp>
          <p:nvSpPr>
            <p:cNvPr id="3088" name="角丸四角形 41"/>
            <p:cNvSpPr>
              <a:spLocks noChangeArrowheads="1"/>
            </p:cNvSpPr>
            <p:nvPr/>
          </p:nvSpPr>
          <p:spPr bwMode="auto">
            <a:xfrm>
              <a:off x="189034" y="749290"/>
              <a:ext cx="2375421" cy="5888139"/>
            </a:xfrm>
            <a:prstGeom prst="roundRect">
              <a:avLst>
                <a:gd name="adj" fmla="val 8167"/>
              </a:avLst>
            </a:prstGeom>
            <a:noFill/>
            <a:ln w="25400" algn="ctr">
              <a:solidFill>
                <a:srgbClr val="385D8A"/>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a:latin typeface="Meiryo UI" pitchFamily="50" charset="-128"/>
                <a:ea typeface="Meiryo UI" pitchFamily="50" charset="-128"/>
                <a:cs typeface="Meiryo UI" pitchFamily="50" charset="-128"/>
              </a:endParaRPr>
            </a:p>
          </p:txBody>
        </p:sp>
        <p:sp>
          <p:nvSpPr>
            <p:cNvPr id="3089" name="正方形/長方形 46"/>
            <p:cNvSpPr>
              <a:spLocks noChangeArrowheads="1"/>
            </p:cNvSpPr>
            <p:nvPr/>
          </p:nvSpPr>
          <p:spPr bwMode="auto">
            <a:xfrm>
              <a:off x="432394" y="2578686"/>
              <a:ext cx="1823205" cy="1689887"/>
            </a:xfrm>
            <a:prstGeom prst="rect">
              <a:avLst/>
            </a:prstGeom>
            <a:solidFill>
              <a:srgbClr val="D9D9D9"/>
            </a:solidFill>
            <a:ln w="25400" algn="ctr">
              <a:solidFill>
                <a:srgbClr val="385D8A"/>
              </a:solidFill>
              <a:miter lim="800000"/>
              <a:headEnd/>
              <a:tailEnd/>
            </a:ln>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endParaRPr lang="en-US" altLang="ja-JP" sz="1000" dirty="0">
                <a:latin typeface="Meiryo UI" pitchFamily="50" charset="-128"/>
                <a:ea typeface="Meiryo UI" pitchFamily="50" charset="-128"/>
                <a:cs typeface="Meiryo UI" pitchFamily="50" charset="-128"/>
              </a:endParaRPr>
            </a:p>
            <a:p>
              <a:pPr algn="ctr" eaLnBrk="1" hangingPunct="1">
                <a:spcBef>
                  <a:spcPct val="0"/>
                </a:spcBef>
                <a:buFontTx/>
                <a:buNone/>
              </a:pPr>
              <a:endParaRPr lang="en-US" altLang="ja-JP" sz="1000" dirty="0">
                <a:latin typeface="Meiryo UI" pitchFamily="50" charset="-128"/>
                <a:ea typeface="Meiryo UI" pitchFamily="50" charset="-128"/>
                <a:cs typeface="Meiryo UI" pitchFamily="50" charset="-128"/>
              </a:endParaRPr>
            </a:p>
            <a:p>
              <a:pPr algn="ctr" eaLnBrk="1" hangingPunct="1">
                <a:spcBef>
                  <a:spcPct val="0"/>
                </a:spcBef>
                <a:buFontTx/>
                <a:buNone/>
              </a:pPr>
              <a:r>
                <a:rPr lang="ja-JP" altLang="en-US" sz="1000" dirty="0" smtClean="0">
                  <a:latin typeface="Meiryo UI" pitchFamily="50" charset="-128"/>
                  <a:ea typeface="Meiryo UI" pitchFamily="50" charset="-128"/>
                  <a:cs typeface="Meiryo UI" pitchFamily="50" charset="-128"/>
                </a:rPr>
                <a:t>保健所</a:t>
              </a:r>
              <a:endParaRPr lang="ja-JP" altLang="en-US" sz="1000" dirty="0">
                <a:latin typeface="Meiryo UI" pitchFamily="50" charset="-128"/>
                <a:ea typeface="Meiryo UI" pitchFamily="50" charset="-128"/>
                <a:cs typeface="Meiryo UI" pitchFamily="50" charset="-128"/>
              </a:endParaRPr>
            </a:p>
          </p:txBody>
        </p:sp>
        <p:sp>
          <p:nvSpPr>
            <p:cNvPr id="3091" name="正方形/長方形 48"/>
            <p:cNvSpPr>
              <a:spLocks noChangeArrowheads="1"/>
            </p:cNvSpPr>
            <p:nvPr/>
          </p:nvSpPr>
          <p:spPr bwMode="auto">
            <a:xfrm>
              <a:off x="432394" y="4776877"/>
              <a:ext cx="1823205" cy="1754961"/>
            </a:xfrm>
            <a:prstGeom prst="rect">
              <a:avLst/>
            </a:prstGeom>
            <a:solidFill>
              <a:srgbClr val="D9D9D9"/>
            </a:solidFill>
            <a:ln w="25400" algn="ctr">
              <a:solidFill>
                <a:srgbClr val="385D8A"/>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sz="1000" dirty="0">
                  <a:latin typeface="Meiryo UI" pitchFamily="50" charset="-128"/>
                  <a:ea typeface="Meiryo UI" pitchFamily="50" charset="-128"/>
                  <a:cs typeface="Meiryo UI" pitchFamily="50" charset="-128"/>
                </a:rPr>
                <a:t>24</a:t>
              </a:r>
              <a:r>
                <a:rPr lang="ja-JP" altLang="en-US" sz="1000" dirty="0" smtClean="0">
                  <a:latin typeface="Meiryo UI" pitchFamily="50" charset="-128"/>
                  <a:ea typeface="Meiryo UI" pitchFamily="50" charset="-128"/>
                  <a:cs typeface="Meiryo UI" pitchFamily="50" charset="-128"/>
                </a:rPr>
                <a:t>区</a:t>
              </a:r>
              <a:endParaRPr lang="en-US" altLang="ja-JP" sz="1000" dirty="0">
                <a:latin typeface="Meiryo UI" pitchFamily="50" charset="-128"/>
                <a:ea typeface="Meiryo UI" pitchFamily="50" charset="-128"/>
                <a:cs typeface="Meiryo UI" pitchFamily="50" charset="-128"/>
              </a:endParaRPr>
            </a:p>
            <a:p>
              <a:pPr algn="ctr" eaLnBrk="1" hangingPunct="1">
                <a:spcBef>
                  <a:spcPct val="0"/>
                </a:spcBef>
                <a:buFontTx/>
                <a:buNone/>
              </a:pPr>
              <a:r>
                <a:rPr lang="ja-JP" altLang="en-US" sz="1000" dirty="0">
                  <a:latin typeface="Meiryo UI" pitchFamily="50" charset="-128"/>
                  <a:ea typeface="Meiryo UI" pitchFamily="50" charset="-128"/>
                  <a:cs typeface="Meiryo UI" pitchFamily="50" charset="-128"/>
                </a:rPr>
                <a:t>保健センター</a:t>
              </a:r>
            </a:p>
          </p:txBody>
        </p:sp>
        <p:sp>
          <p:nvSpPr>
            <p:cNvPr id="3092" name="右矢印 50"/>
            <p:cNvSpPr>
              <a:spLocks noChangeArrowheads="1"/>
            </p:cNvSpPr>
            <p:nvPr/>
          </p:nvSpPr>
          <p:spPr bwMode="auto">
            <a:xfrm rot="10800000">
              <a:off x="2217641" y="5369146"/>
              <a:ext cx="823433" cy="523211"/>
            </a:xfrm>
            <a:prstGeom prst="leftRightArrow">
              <a:avLst>
                <a:gd name="adj1" fmla="val 35302"/>
                <a:gd name="adj2" fmla="val 29424"/>
              </a:avLst>
            </a:prstGeom>
            <a:solidFill>
              <a:srgbClr val="4F81BD"/>
            </a:solidFill>
            <a:ln w="25400" algn="ctr">
              <a:no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a:latin typeface="Meiryo UI" pitchFamily="50" charset="-128"/>
                <a:ea typeface="Meiryo UI" pitchFamily="50" charset="-128"/>
                <a:cs typeface="Meiryo UI" pitchFamily="50" charset="-128"/>
              </a:endParaRPr>
            </a:p>
          </p:txBody>
        </p:sp>
        <p:sp>
          <p:nvSpPr>
            <p:cNvPr id="3093" name="正方形/長方形 55"/>
            <p:cNvSpPr>
              <a:spLocks noChangeArrowheads="1"/>
            </p:cNvSpPr>
            <p:nvPr/>
          </p:nvSpPr>
          <p:spPr bwMode="auto">
            <a:xfrm>
              <a:off x="657627" y="3483647"/>
              <a:ext cx="1383751" cy="606536"/>
            </a:xfrm>
            <a:prstGeom prst="rect">
              <a:avLst/>
            </a:prstGeom>
            <a:solidFill>
              <a:srgbClr val="FFFFFF"/>
            </a:solidFill>
            <a:ln w="25400" algn="ctr">
              <a:solidFill>
                <a:srgbClr val="385D8A"/>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dirty="0">
                  <a:latin typeface="Meiryo UI" pitchFamily="50" charset="-128"/>
                  <a:ea typeface="Meiryo UI" pitchFamily="50" charset="-128"/>
                  <a:cs typeface="Meiryo UI" pitchFamily="50" charset="-128"/>
                </a:rPr>
                <a:t>５</a:t>
              </a:r>
              <a:r>
                <a:rPr lang="ja-JP" altLang="en-US" sz="1000" dirty="0" smtClean="0">
                  <a:latin typeface="Meiryo UI" pitchFamily="50" charset="-128"/>
                  <a:ea typeface="Meiryo UI" pitchFamily="50" charset="-128"/>
                  <a:cs typeface="Meiryo UI" pitchFamily="50" charset="-128"/>
                </a:rPr>
                <a:t>生活</a:t>
              </a:r>
              <a:r>
                <a:rPr lang="ja-JP" altLang="en-US" sz="1000" dirty="0">
                  <a:latin typeface="Meiryo UI" pitchFamily="50" charset="-128"/>
                  <a:ea typeface="Meiryo UI" pitchFamily="50" charset="-128"/>
                  <a:cs typeface="Meiryo UI" pitchFamily="50" charset="-128"/>
                </a:rPr>
                <a:t>衛生</a:t>
              </a:r>
            </a:p>
            <a:p>
              <a:pPr algn="ctr" eaLnBrk="1" hangingPunct="1">
                <a:spcBef>
                  <a:spcPct val="0"/>
                </a:spcBef>
                <a:buFontTx/>
                <a:buNone/>
              </a:pPr>
              <a:r>
                <a:rPr lang="ja-JP" altLang="en-US" sz="1000" dirty="0">
                  <a:latin typeface="Meiryo UI" pitchFamily="50" charset="-128"/>
                  <a:ea typeface="Meiryo UI" pitchFamily="50" charset="-128"/>
                  <a:cs typeface="Meiryo UI" pitchFamily="50" charset="-128"/>
                </a:rPr>
                <a:t>監視事務所</a:t>
              </a:r>
            </a:p>
          </p:txBody>
        </p:sp>
        <p:sp>
          <p:nvSpPr>
            <p:cNvPr id="64" name="角丸四角形 63"/>
            <p:cNvSpPr>
              <a:spLocks noChangeArrowheads="1"/>
            </p:cNvSpPr>
            <p:nvPr/>
          </p:nvSpPr>
          <p:spPr bwMode="auto">
            <a:xfrm>
              <a:off x="3094330" y="4637126"/>
              <a:ext cx="3135910" cy="2030127"/>
            </a:xfrm>
            <a:prstGeom prst="roundRect">
              <a:avLst/>
            </a:prstGeom>
            <a:ln>
              <a:headEnd/>
              <a:tailEnd/>
            </a:ln>
          </p:spPr>
          <p:style>
            <a:lnRef idx="3">
              <a:schemeClr val="lt1"/>
            </a:lnRef>
            <a:fillRef idx="1">
              <a:schemeClr val="accent1"/>
            </a:fillRef>
            <a:effectRef idx="1">
              <a:schemeClr val="accent1"/>
            </a:effectRef>
            <a:fontRef idx="minor">
              <a:schemeClr val="lt1"/>
            </a:fontRef>
          </p:style>
          <p:txBody>
            <a:bodyPr anchor="ctr"/>
            <a:lstStyle/>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乳幼児健診受診</a:t>
              </a: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がん検診受診</a:t>
              </a: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予防接種　</a:t>
              </a:r>
              <a:endParaRPr lang="en-US" altLang="ja-JP" sz="1000" b="1" dirty="0" smtClean="0">
                <a:solidFill>
                  <a:schemeClr val="bg1"/>
                </a:solidFill>
                <a:latin typeface="Meiryo UI" pitchFamily="50" charset="-128"/>
                <a:ea typeface="Meiryo UI" pitchFamily="50" charset="-128"/>
                <a:cs typeface="Meiryo UI" pitchFamily="50" charset="-128"/>
              </a:endParaRP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難病患者療養相談</a:t>
              </a: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感染症患者、接触者調査　　</a:t>
              </a: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結核健診</a:t>
              </a:r>
              <a:r>
                <a:rPr lang="ja-JP" altLang="en-US" sz="1000" b="1" dirty="0" smtClean="0">
                  <a:solidFill>
                    <a:schemeClr val="bg1"/>
                  </a:solidFill>
                  <a:latin typeface="Meiryo UI" pitchFamily="50" charset="-128"/>
                  <a:ea typeface="Meiryo UI" pitchFamily="50" charset="-128"/>
                  <a:cs typeface="Meiryo UI" pitchFamily="50" charset="-128"/>
                </a:rPr>
                <a:t>受診</a:t>
              </a:r>
              <a:endParaRPr lang="en-US" altLang="ja-JP" sz="1000" b="1" dirty="0" smtClean="0">
                <a:solidFill>
                  <a:schemeClr val="bg1"/>
                </a:solidFill>
                <a:latin typeface="Meiryo UI" pitchFamily="50" charset="-128"/>
                <a:ea typeface="Meiryo UI" pitchFamily="50" charset="-128"/>
                <a:cs typeface="Meiryo UI" pitchFamily="50" charset="-128"/>
              </a:endParaRPr>
            </a:p>
            <a:p>
              <a:pPr marL="171450" indent="-171450" fontAlgn="auto">
                <a:spcBef>
                  <a:spcPts val="0"/>
                </a:spcBef>
                <a:spcAft>
                  <a:spcPts val="0"/>
                </a:spcAft>
                <a:buFont typeface="Arial" pitchFamily="34" charset="0"/>
                <a:buChar char="•"/>
                <a:defRPr/>
              </a:pPr>
              <a:r>
                <a:rPr lang="ja-JP" altLang="en-US" sz="1000" b="1" dirty="0">
                  <a:solidFill>
                    <a:schemeClr val="bg1"/>
                  </a:solidFill>
                  <a:latin typeface="Meiryo UI" pitchFamily="50" charset="-128"/>
                  <a:ea typeface="Meiryo UI" pitchFamily="50" charset="-128"/>
                  <a:cs typeface="Meiryo UI" pitchFamily="50" charset="-128"/>
                </a:rPr>
                <a:t>病院、診療所等の各種届出、交付</a:t>
              </a:r>
            </a:p>
            <a:p>
              <a:pPr marL="171450" indent="-171450" fontAlgn="auto">
                <a:spcBef>
                  <a:spcPts val="0"/>
                </a:spcBef>
                <a:spcAft>
                  <a:spcPts val="0"/>
                </a:spcAft>
                <a:buFont typeface="Arial" pitchFamily="34" charset="0"/>
                <a:buChar char="•"/>
                <a:defRPr/>
              </a:pPr>
              <a:r>
                <a:rPr lang="ja-JP" altLang="en-US" sz="1000" b="1" dirty="0" smtClean="0">
                  <a:solidFill>
                    <a:schemeClr val="bg1"/>
                  </a:solidFill>
                  <a:latin typeface="Meiryo UI" pitchFamily="50" charset="-128"/>
                  <a:ea typeface="Meiryo UI" pitchFamily="50" charset="-128"/>
                  <a:cs typeface="Meiryo UI" pitchFamily="50" charset="-128"/>
                </a:rPr>
                <a:t>医師等</a:t>
              </a:r>
              <a:r>
                <a:rPr lang="ja-JP" altLang="en-US" sz="1000" b="1" dirty="0">
                  <a:solidFill>
                    <a:schemeClr val="bg1"/>
                  </a:solidFill>
                  <a:latin typeface="Meiryo UI" pitchFamily="50" charset="-128"/>
                  <a:ea typeface="Meiryo UI" pitchFamily="50" charset="-128"/>
                  <a:cs typeface="Meiryo UI" pitchFamily="50" charset="-128"/>
                </a:rPr>
                <a:t>の免許関係受付、</a:t>
              </a:r>
              <a:r>
                <a:rPr lang="ja-JP" altLang="en-US" sz="1000" b="1" dirty="0" smtClean="0">
                  <a:solidFill>
                    <a:schemeClr val="bg1"/>
                  </a:solidFill>
                  <a:latin typeface="Meiryo UI" pitchFamily="50" charset="-128"/>
                  <a:ea typeface="Meiryo UI" pitchFamily="50" charset="-128"/>
                  <a:cs typeface="Meiryo UI" pitchFamily="50" charset="-128"/>
                </a:rPr>
                <a:t>交付　など</a:t>
              </a:r>
              <a:endParaRPr lang="ja-JP" altLang="en-US" sz="1000" b="1" dirty="0">
                <a:solidFill>
                  <a:schemeClr val="bg1"/>
                </a:solidFill>
                <a:latin typeface="Meiryo UI" pitchFamily="50" charset="-128"/>
                <a:ea typeface="Meiryo UI" pitchFamily="50" charset="-128"/>
                <a:cs typeface="Meiryo UI" pitchFamily="50" charset="-128"/>
              </a:endParaRPr>
            </a:p>
          </p:txBody>
        </p:sp>
        <p:sp>
          <p:nvSpPr>
            <p:cNvPr id="66" name="角丸四角形 65"/>
            <p:cNvSpPr>
              <a:spLocks noChangeArrowheads="1"/>
            </p:cNvSpPr>
            <p:nvPr/>
          </p:nvSpPr>
          <p:spPr bwMode="auto">
            <a:xfrm>
              <a:off x="3076187" y="2641446"/>
              <a:ext cx="3154053" cy="867393"/>
            </a:xfrm>
            <a:prstGeom prst="roundRect">
              <a:avLst/>
            </a:prstGeom>
            <a:ln>
              <a:headEnd/>
              <a:tailEnd/>
            </a:ln>
          </p:spPr>
          <p:style>
            <a:lnRef idx="3">
              <a:schemeClr val="lt1"/>
            </a:lnRef>
            <a:fillRef idx="1">
              <a:schemeClr val="accent2"/>
            </a:fillRef>
            <a:effectRef idx="1">
              <a:schemeClr val="accent2"/>
            </a:effectRef>
            <a:fontRef idx="minor">
              <a:schemeClr val="lt1"/>
            </a:fontRef>
          </p:style>
          <p:txBody>
            <a:bodyPr anchor="ctr"/>
            <a:lstStyle/>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感染症対策、検疫</a:t>
              </a:r>
              <a:endParaRPr lang="en-US" altLang="ja-JP" sz="1050" b="1" dirty="0" smtClean="0">
                <a:solidFill>
                  <a:schemeClr val="bg1"/>
                </a:solidFill>
                <a:latin typeface="Meiryo UI" pitchFamily="50" charset="-128"/>
                <a:ea typeface="Meiryo UI" pitchFamily="50" charset="-128"/>
                <a:cs typeface="Meiryo UI" pitchFamily="50" charset="-128"/>
              </a:endParaRPr>
            </a:p>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医療</a:t>
              </a:r>
              <a:r>
                <a:rPr lang="ja-JP" altLang="en-US" sz="1050" b="1" dirty="0">
                  <a:solidFill>
                    <a:schemeClr val="bg1"/>
                  </a:solidFill>
                  <a:latin typeface="Meiryo UI" pitchFamily="50" charset="-128"/>
                  <a:ea typeface="Meiryo UI" pitchFamily="50" charset="-128"/>
                  <a:cs typeface="Meiryo UI" pitchFamily="50" charset="-128"/>
                </a:rPr>
                <a:t>法人設立</a:t>
              </a:r>
              <a:r>
                <a:rPr lang="ja-JP" altLang="en-US" sz="1050" b="1" dirty="0" smtClean="0">
                  <a:solidFill>
                    <a:schemeClr val="bg1"/>
                  </a:solidFill>
                  <a:latin typeface="Meiryo UI" pitchFamily="50" charset="-128"/>
                  <a:ea typeface="Meiryo UI" pitchFamily="50" charset="-128"/>
                  <a:cs typeface="Meiryo UI" pitchFamily="50" charset="-128"/>
                </a:rPr>
                <a:t>認可、病院等開設許可等</a:t>
              </a:r>
              <a:endParaRPr lang="en-US" altLang="ja-JP" sz="1050" b="1" dirty="0" smtClean="0">
                <a:solidFill>
                  <a:schemeClr val="bg1"/>
                </a:solidFill>
                <a:latin typeface="Meiryo UI" pitchFamily="50" charset="-128"/>
                <a:ea typeface="Meiryo UI" pitchFamily="50" charset="-128"/>
                <a:cs typeface="Meiryo UI" pitchFamily="50" charset="-128"/>
              </a:endParaRPr>
            </a:p>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旅館、公衆浴場等の営業許可　など</a:t>
              </a:r>
              <a:endParaRPr lang="en-US" altLang="ja-JP" sz="1050" b="1" dirty="0">
                <a:solidFill>
                  <a:schemeClr val="bg1"/>
                </a:solidFill>
                <a:latin typeface="Meiryo UI" pitchFamily="50" charset="-128"/>
                <a:ea typeface="Meiryo UI" pitchFamily="50" charset="-128"/>
                <a:cs typeface="Meiryo UI" pitchFamily="50" charset="-128"/>
              </a:endParaRPr>
            </a:p>
          </p:txBody>
        </p:sp>
        <p:sp>
          <p:nvSpPr>
            <p:cNvPr id="3098" name="円/楕円 4"/>
            <p:cNvSpPr>
              <a:spLocks noChangeArrowheads="1"/>
            </p:cNvSpPr>
            <p:nvPr/>
          </p:nvSpPr>
          <p:spPr bwMode="auto">
            <a:xfrm>
              <a:off x="3885828" y="6407471"/>
              <a:ext cx="159702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320" tIns="20320" rIns="20320" bIns="20320"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endParaRPr lang="ja-JP" altLang="en-US" sz="700">
                <a:solidFill>
                  <a:schemeClr val="bg1"/>
                </a:solidFill>
                <a:latin typeface="Meiryo UI" pitchFamily="50" charset="-128"/>
                <a:ea typeface="Meiryo UI" pitchFamily="50" charset="-128"/>
                <a:cs typeface="Meiryo UI" pitchFamily="50" charset="-128"/>
              </a:endParaRPr>
            </a:p>
          </p:txBody>
        </p:sp>
        <p:sp>
          <p:nvSpPr>
            <p:cNvPr id="70" name="角丸四角形 69"/>
            <p:cNvSpPr>
              <a:spLocks noChangeArrowheads="1"/>
            </p:cNvSpPr>
            <p:nvPr/>
          </p:nvSpPr>
          <p:spPr bwMode="auto">
            <a:xfrm>
              <a:off x="3075440" y="3606685"/>
              <a:ext cx="3154801" cy="700659"/>
            </a:xfrm>
            <a:prstGeom prst="round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飲食店営業</a:t>
              </a:r>
              <a:r>
                <a:rPr lang="ja-JP" altLang="en-US" sz="1050" b="1" dirty="0">
                  <a:solidFill>
                    <a:schemeClr val="bg1"/>
                  </a:solidFill>
                  <a:latin typeface="Meiryo UI" pitchFamily="50" charset="-128"/>
                  <a:ea typeface="Meiryo UI" pitchFamily="50" charset="-128"/>
                  <a:cs typeface="Meiryo UI" pitchFamily="50" charset="-128"/>
                </a:rPr>
                <a:t>許可</a:t>
              </a:r>
            </a:p>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理容所・美容所、クリーニング所の営業許可　など</a:t>
              </a:r>
              <a:endParaRPr lang="ja-JP" altLang="en-US" sz="1050" b="1" dirty="0">
                <a:solidFill>
                  <a:schemeClr val="bg1"/>
                </a:solidFill>
                <a:latin typeface="Meiryo UI" pitchFamily="50" charset="-128"/>
                <a:ea typeface="Meiryo UI" pitchFamily="50" charset="-128"/>
                <a:cs typeface="Meiryo UI" pitchFamily="50" charset="-128"/>
              </a:endParaRPr>
            </a:p>
          </p:txBody>
        </p:sp>
        <p:sp>
          <p:nvSpPr>
            <p:cNvPr id="76" name="テキスト ボックス 75"/>
            <p:cNvSpPr txBox="1"/>
            <p:nvPr/>
          </p:nvSpPr>
          <p:spPr>
            <a:xfrm>
              <a:off x="2992897" y="4322724"/>
              <a:ext cx="1691443" cy="409991"/>
            </a:xfrm>
            <a:prstGeom prst="rect">
              <a:avLst/>
            </a:prstGeom>
            <a:noFill/>
          </p:spPr>
          <p:txBody>
            <a:bodyPr wrap="square">
              <a:spAutoFit/>
            </a:bodyPr>
            <a:lstStyle/>
            <a:p>
              <a:pPr fontAlgn="auto">
                <a:spcBef>
                  <a:spcPts val="0"/>
                </a:spcBef>
                <a:spcAft>
                  <a:spcPts val="0"/>
                </a:spcAft>
                <a:defRPr/>
              </a:pPr>
              <a:r>
                <a:rPr lang="ja-JP" altLang="en-US" sz="1050" b="1" dirty="0" smtClean="0">
                  <a:latin typeface="Meiryo UI" pitchFamily="50" charset="-128"/>
                  <a:ea typeface="Meiryo UI" pitchFamily="50" charset="-128"/>
                  <a:cs typeface="Meiryo UI" pitchFamily="50" charset="-128"/>
                </a:rPr>
                <a:t>＜対人保健サービス中心＞</a:t>
              </a:r>
              <a:endParaRPr lang="ja-JP" altLang="en-US" sz="1050" b="1" dirty="0">
                <a:latin typeface="Meiryo UI" pitchFamily="50" charset="-128"/>
                <a:ea typeface="Meiryo UI" pitchFamily="50" charset="-128"/>
                <a:cs typeface="Meiryo UI" pitchFamily="50" charset="-128"/>
              </a:endParaRPr>
            </a:p>
          </p:txBody>
        </p:sp>
        <p:sp>
          <p:nvSpPr>
            <p:cNvPr id="77" name="テキスト ボックス 76"/>
            <p:cNvSpPr txBox="1"/>
            <p:nvPr/>
          </p:nvSpPr>
          <p:spPr>
            <a:xfrm>
              <a:off x="2992895" y="2284964"/>
              <a:ext cx="3237345" cy="409991"/>
            </a:xfrm>
            <a:prstGeom prst="rect">
              <a:avLst/>
            </a:prstGeom>
            <a:noFill/>
          </p:spPr>
          <p:txBody>
            <a:bodyPr wrap="square">
              <a:spAutoFit/>
            </a:bodyPr>
            <a:lstStyle/>
            <a:p>
              <a:pPr fontAlgn="auto">
                <a:spcBef>
                  <a:spcPts val="0"/>
                </a:spcBef>
                <a:spcAft>
                  <a:spcPts val="0"/>
                </a:spcAft>
                <a:defRPr/>
              </a:pPr>
              <a:r>
                <a:rPr lang="ja-JP" altLang="en-US" sz="1050" b="1" dirty="0" smtClean="0">
                  <a:latin typeface="Meiryo UI" pitchFamily="50" charset="-128"/>
                  <a:ea typeface="Meiryo UI" pitchFamily="50" charset="-128"/>
                  <a:cs typeface="Meiryo UI" pitchFamily="50" charset="-128"/>
                </a:rPr>
                <a:t>＜健康危機管理対応・対事業者保健サービス＞</a:t>
              </a:r>
              <a:endParaRPr lang="ja-JP" altLang="en-US" sz="1050" b="1" dirty="0">
                <a:latin typeface="Meiryo UI" pitchFamily="50" charset="-128"/>
                <a:ea typeface="Meiryo UI" pitchFamily="50" charset="-128"/>
                <a:cs typeface="Meiryo UI" pitchFamily="50" charset="-128"/>
              </a:endParaRPr>
            </a:p>
          </p:txBody>
        </p:sp>
        <p:cxnSp>
          <p:nvCxnSpPr>
            <p:cNvPr id="3104" name="直線矢印コネクタ 77"/>
            <p:cNvCxnSpPr>
              <a:cxnSpLocks noChangeShapeType="1"/>
            </p:cNvCxnSpPr>
            <p:nvPr/>
          </p:nvCxnSpPr>
          <p:spPr bwMode="auto">
            <a:xfrm flipH="1" flipV="1">
              <a:off x="2166217" y="3145293"/>
              <a:ext cx="852550" cy="1997"/>
            </a:xfrm>
            <a:prstGeom prst="straightConnector1">
              <a:avLst/>
            </a:prstGeom>
            <a:noFill/>
            <a:ln w="38100" algn="ctr">
              <a:solidFill>
                <a:srgbClr val="4A7EBB"/>
              </a:solidFill>
              <a:round/>
              <a:headEnd type="arrow" w="med" len="med"/>
              <a:tailEnd type="arrow" w="med" len="med"/>
            </a:ln>
            <a:extLst>
              <a:ext uri="{909E8E84-426E-40DD-AFC4-6F175D3DCCD1}">
                <a14:hiddenFill xmlns:a14="http://schemas.microsoft.com/office/drawing/2010/main">
                  <a:noFill/>
                </a14:hiddenFill>
              </a:ext>
            </a:extLst>
          </p:spPr>
        </p:cxnSp>
        <p:sp>
          <p:nvSpPr>
            <p:cNvPr id="3094" name="上下矢印 56"/>
            <p:cNvSpPr>
              <a:spLocks noChangeArrowheads="1"/>
            </p:cNvSpPr>
            <p:nvPr/>
          </p:nvSpPr>
          <p:spPr bwMode="auto">
            <a:xfrm>
              <a:off x="898864" y="4271288"/>
              <a:ext cx="936626" cy="516512"/>
            </a:xfrm>
            <a:prstGeom prst="upDownArrow">
              <a:avLst>
                <a:gd name="adj1" fmla="val 50000"/>
                <a:gd name="adj2" fmla="val 28144"/>
              </a:avLst>
            </a:prstGeom>
            <a:solidFill>
              <a:srgbClr val="FFFFFF"/>
            </a:solidFill>
            <a:ln w="25400" algn="ctr">
              <a:solidFill>
                <a:srgbClr val="385D8A"/>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a:latin typeface="Meiryo UI" pitchFamily="50" charset="-128"/>
                  <a:ea typeface="Meiryo UI" pitchFamily="50" charset="-128"/>
                  <a:cs typeface="Meiryo UI" pitchFamily="50" charset="-128"/>
                </a:rPr>
                <a:t>連携</a:t>
              </a:r>
            </a:p>
          </p:txBody>
        </p:sp>
      </p:grpSp>
      <p:sp>
        <p:nvSpPr>
          <p:cNvPr id="20" name="大かっこ 19"/>
          <p:cNvSpPr/>
          <p:nvPr/>
        </p:nvSpPr>
        <p:spPr>
          <a:xfrm>
            <a:off x="6883399" y="6166345"/>
            <a:ext cx="1946275" cy="527083"/>
          </a:xfrm>
          <a:prstGeom prst="bracketPair">
            <a:avLst>
              <a:gd name="adj" fmla="val 805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cxnSp>
        <p:nvCxnSpPr>
          <p:cNvPr id="3080" name="直線矢印コネクタ 95"/>
          <p:cNvCxnSpPr>
            <a:cxnSpLocks noChangeShapeType="1"/>
          </p:cNvCxnSpPr>
          <p:nvPr/>
        </p:nvCxnSpPr>
        <p:spPr bwMode="auto">
          <a:xfrm flipH="1" flipV="1">
            <a:off x="2312756" y="5015722"/>
            <a:ext cx="891092" cy="1603"/>
          </a:xfrm>
          <a:prstGeom prst="straightConnector1">
            <a:avLst/>
          </a:prstGeom>
          <a:noFill/>
          <a:ln w="38100" algn="ctr">
            <a:solidFill>
              <a:srgbClr val="4A7EBB"/>
            </a:solidFill>
            <a:round/>
            <a:headEnd type="arrow" w="med" len="med"/>
            <a:tailEnd type="arrow" w="med" len="med"/>
          </a:ln>
          <a:extLst>
            <a:ext uri="{909E8E84-426E-40DD-AFC4-6F175D3DCCD1}">
              <a14:hiddenFill xmlns:a14="http://schemas.microsoft.com/office/drawing/2010/main">
                <a:noFill/>
              </a14:hiddenFill>
            </a:ext>
          </a:extLst>
        </p:spPr>
      </p:cxnSp>
      <p:sp>
        <p:nvSpPr>
          <p:cNvPr id="34" name="正方形/長方形 33"/>
          <p:cNvSpPr/>
          <p:nvPr/>
        </p:nvSpPr>
        <p:spPr>
          <a:xfrm>
            <a:off x="-28287" y="432048"/>
            <a:ext cx="8592872"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（１）保健所・保健センターの現状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46"/>
          <p:cNvSpPr>
            <a:spLocks noChangeArrowheads="1"/>
          </p:cNvSpPr>
          <p:nvPr/>
        </p:nvSpPr>
        <p:spPr bwMode="auto">
          <a:xfrm>
            <a:off x="573212" y="3306757"/>
            <a:ext cx="1838548" cy="626299"/>
          </a:xfrm>
          <a:prstGeom prst="rect">
            <a:avLst/>
          </a:prstGeom>
          <a:solidFill>
            <a:srgbClr val="D9D9D9"/>
          </a:solidFill>
          <a:ln w="25400" algn="ctr">
            <a:solidFill>
              <a:srgbClr val="385D8A"/>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dirty="0" smtClean="0">
                <a:latin typeface="Meiryo UI" pitchFamily="50" charset="-128"/>
                <a:ea typeface="Meiryo UI" pitchFamily="50" charset="-128"/>
                <a:cs typeface="Meiryo UI" pitchFamily="50" charset="-128"/>
              </a:rPr>
              <a:t>健康局</a:t>
            </a:r>
            <a:endParaRPr lang="ja-JP" altLang="en-US" sz="1000" dirty="0">
              <a:latin typeface="Meiryo UI" pitchFamily="50" charset="-128"/>
              <a:ea typeface="Meiryo UI" pitchFamily="50" charset="-128"/>
              <a:cs typeface="Meiryo UI" pitchFamily="50" charset="-128"/>
            </a:endParaRPr>
          </a:p>
        </p:txBody>
      </p:sp>
      <p:sp>
        <p:nvSpPr>
          <p:cNvPr id="42" name="角丸四角形 41"/>
          <p:cNvSpPr>
            <a:spLocks noChangeArrowheads="1"/>
          </p:cNvSpPr>
          <p:nvPr/>
        </p:nvSpPr>
        <p:spPr bwMode="auto">
          <a:xfrm>
            <a:off x="3257550" y="3212976"/>
            <a:ext cx="3162300" cy="802382"/>
          </a:xfrm>
          <a:prstGeom prst="roundRect">
            <a:avLst/>
          </a:prstGeom>
          <a:ln>
            <a:headEnd/>
            <a:tailEnd/>
          </a:ln>
        </p:spPr>
        <p:style>
          <a:lnRef idx="3">
            <a:schemeClr val="lt1"/>
          </a:lnRef>
          <a:fillRef idx="1">
            <a:schemeClr val="accent6"/>
          </a:fillRef>
          <a:effectRef idx="1">
            <a:schemeClr val="accent6"/>
          </a:effectRef>
          <a:fontRef idx="minor">
            <a:schemeClr val="lt1"/>
          </a:fontRef>
        </p:style>
        <p:txBody>
          <a:bodyPr anchor="ctr"/>
          <a:lstStyle/>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府・市町村等との調整</a:t>
            </a:r>
            <a:endParaRPr lang="en-US" altLang="ja-JP" sz="1050" b="1" dirty="0" smtClean="0">
              <a:solidFill>
                <a:schemeClr val="bg1"/>
              </a:solidFill>
              <a:latin typeface="Meiryo UI" pitchFamily="50" charset="-128"/>
              <a:ea typeface="Meiryo UI" pitchFamily="50" charset="-128"/>
              <a:cs typeface="Meiryo UI" pitchFamily="50" charset="-128"/>
            </a:endParaRPr>
          </a:p>
          <a:p>
            <a:pPr marL="171450" indent="-171450" fontAlgn="auto">
              <a:spcBef>
                <a:spcPts val="0"/>
              </a:spcBef>
              <a:spcAft>
                <a:spcPts val="0"/>
              </a:spcAft>
              <a:buFont typeface="Arial" pitchFamily="34" charset="0"/>
              <a:buChar char="•"/>
              <a:defRPr/>
            </a:pPr>
            <a:r>
              <a:rPr lang="ja-JP" altLang="en-US" sz="1050" b="1" dirty="0" smtClean="0">
                <a:solidFill>
                  <a:schemeClr val="bg1"/>
                </a:solidFill>
                <a:latin typeface="Meiryo UI" pitchFamily="50" charset="-128"/>
                <a:ea typeface="Meiryo UI" pitchFamily="50" charset="-128"/>
                <a:cs typeface="Meiryo UI" pitchFamily="50" charset="-128"/>
              </a:rPr>
              <a:t>食品</a:t>
            </a:r>
            <a:r>
              <a:rPr lang="ja-JP" altLang="en-US" sz="1050" b="1" dirty="0">
                <a:solidFill>
                  <a:schemeClr val="bg1"/>
                </a:solidFill>
                <a:latin typeface="Meiryo UI" pitchFamily="50" charset="-128"/>
                <a:ea typeface="Meiryo UI" pitchFamily="50" charset="-128"/>
                <a:cs typeface="Meiryo UI" pitchFamily="50" charset="-128"/>
              </a:rPr>
              <a:t>関係施設営業許可（基準設定）</a:t>
            </a:r>
          </a:p>
          <a:p>
            <a:pPr marL="171450" indent="-171450" fontAlgn="auto">
              <a:spcBef>
                <a:spcPts val="0"/>
              </a:spcBef>
              <a:spcAft>
                <a:spcPts val="0"/>
              </a:spcAft>
              <a:buFont typeface="Arial" pitchFamily="34" charset="0"/>
              <a:buChar char="•"/>
              <a:defRPr/>
            </a:pPr>
            <a:r>
              <a:rPr lang="ja-JP" altLang="en-US" sz="1050" b="1" dirty="0">
                <a:solidFill>
                  <a:schemeClr val="bg1"/>
                </a:solidFill>
                <a:latin typeface="Meiryo UI" pitchFamily="50" charset="-128"/>
                <a:ea typeface="Meiryo UI" pitchFamily="50" charset="-128"/>
                <a:cs typeface="Meiryo UI" pitchFamily="50" charset="-128"/>
              </a:rPr>
              <a:t>旅館、興行場、公衆浴場、</a:t>
            </a:r>
            <a:r>
              <a:rPr lang="ja-JP" altLang="en-US" sz="1050" b="1" dirty="0" smtClean="0">
                <a:solidFill>
                  <a:schemeClr val="bg1"/>
                </a:solidFill>
                <a:latin typeface="Meiryo UI" pitchFamily="50" charset="-128"/>
                <a:ea typeface="Meiryo UI" pitchFamily="50" charset="-128"/>
                <a:cs typeface="Meiryo UI" pitchFamily="50" charset="-128"/>
              </a:rPr>
              <a:t>理容所・美容所</a:t>
            </a:r>
            <a:r>
              <a:rPr lang="ja-JP" altLang="en-US" sz="1050" b="1" dirty="0">
                <a:solidFill>
                  <a:schemeClr val="bg1"/>
                </a:solidFill>
                <a:latin typeface="Meiryo UI" pitchFamily="50" charset="-128"/>
                <a:ea typeface="Meiryo UI" pitchFamily="50" charset="-128"/>
                <a:cs typeface="Meiryo UI" pitchFamily="50" charset="-128"/>
              </a:rPr>
              <a:t>等の営業許可（基準設定</a:t>
            </a:r>
            <a:r>
              <a:rPr lang="ja-JP" altLang="en-US" sz="1050" b="1" dirty="0" smtClean="0">
                <a:solidFill>
                  <a:schemeClr val="bg1"/>
                </a:solidFill>
                <a:latin typeface="Meiryo UI" pitchFamily="50" charset="-128"/>
                <a:ea typeface="Meiryo UI" pitchFamily="50" charset="-128"/>
                <a:cs typeface="Meiryo UI" pitchFamily="50" charset="-128"/>
              </a:rPr>
              <a:t>）　</a:t>
            </a:r>
            <a:r>
              <a:rPr lang="ja-JP" altLang="en-US" sz="1050" b="1" dirty="0">
                <a:solidFill>
                  <a:schemeClr val="bg1"/>
                </a:solidFill>
                <a:latin typeface="Meiryo UI" pitchFamily="50" charset="-128"/>
                <a:ea typeface="Meiryo UI" pitchFamily="50" charset="-128"/>
                <a:cs typeface="Meiryo UI" pitchFamily="50" charset="-128"/>
              </a:rPr>
              <a:t>　など</a:t>
            </a:r>
          </a:p>
        </p:txBody>
      </p:sp>
      <p:sp>
        <p:nvSpPr>
          <p:cNvPr id="46" name="右矢印 50"/>
          <p:cNvSpPr>
            <a:spLocks noChangeArrowheads="1"/>
          </p:cNvSpPr>
          <p:nvPr/>
        </p:nvSpPr>
        <p:spPr bwMode="auto">
          <a:xfrm rot="10800000">
            <a:off x="2373485" y="3501006"/>
            <a:ext cx="830361" cy="288033"/>
          </a:xfrm>
          <a:prstGeom prst="leftRightArrow">
            <a:avLst>
              <a:gd name="adj1" fmla="val 41347"/>
              <a:gd name="adj2" fmla="val 37462"/>
            </a:avLst>
          </a:prstGeom>
          <a:solidFill>
            <a:srgbClr val="4F81BD"/>
          </a:solidFill>
          <a:ln w="25400" algn="ctr">
            <a:no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a:latin typeface="Meiryo UI" pitchFamily="50" charset="-128"/>
              <a:ea typeface="Meiryo UI" pitchFamily="50" charset="-128"/>
              <a:cs typeface="Meiryo UI" pitchFamily="50" charset="-128"/>
            </a:endParaRPr>
          </a:p>
        </p:txBody>
      </p:sp>
      <p:sp>
        <p:nvSpPr>
          <p:cNvPr id="49" name="上下矢印 56"/>
          <p:cNvSpPr>
            <a:spLocks noChangeArrowheads="1"/>
          </p:cNvSpPr>
          <p:nvPr/>
        </p:nvSpPr>
        <p:spPr bwMode="auto">
          <a:xfrm>
            <a:off x="1035204" y="3945673"/>
            <a:ext cx="944508" cy="275415"/>
          </a:xfrm>
          <a:prstGeom prst="upDownArrow">
            <a:avLst>
              <a:gd name="adj1" fmla="val 50000"/>
              <a:gd name="adj2" fmla="val 28144"/>
            </a:avLst>
          </a:prstGeom>
          <a:solidFill>
            <a:srgbClr val="FFFFFF"/>
          </a:solidFill>
          <a:ln w="25400" algn="ctr">
            <a:solidFill>
              <a:srgbClr val="385D8A"/>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dirty="0">
                <a:latin typeface="Meiryo UI" pitchFamily="50" charset="-128"/>
                <a:ea typeface="Meiryo UI" pitchFamily="50" charset="-128"/>
                <a:cs typeface="Meiryo UI" pitchFamily="50" charset="-128"/>
              </a:rPr>
              <a:t>連携</a:t>
            </a:r>
          </a:p>
        </p:txBody>
      </p:sp>
      <p:sp>
        <p:nvSpPr>
          <p:cNvPr id="48" name="テキスト ボックス 47"/>
          <p:cNvSpPr txBox="1"/>
          <p:nvPr/>
        </p:nvSpPr>
        <p:spPr bwMode="auto">
          <a:xfrm>
            <a:off x="3131839" y="2959060"/>
            <a:ext cx="2736305" cy="253916"/>
          </a:xfrm>
          <a:prstGeom prst="rect">
            <a:avLst/>
          </a:prstGeom>
          <a:noFill/>
        </p:spPr>
        <p:txBody>
          <a:bodyPr wrap="square">
            <a:spAutoFit/>
          </a:bodyPr>
          <a:lstStyle/>
          <a:p>
            <a:pPr fontAlgn="auto">
              <a:spcBef>
                <a:spcPts val="0"/>
              </a:spcBef>
              <a:spcAft>
                <a:spcPts val="0"/>
              </a:spcAft>
              <a:defRPr/>
            </a:pPr>
            <a:r>
              <a:rPr lang="ja-JP" altLang="en-US" sz="1050" b="1" dirty="0" smtClean="0">
                <a:latin typeface="Meiryo UI" pitchFamily="50" charset="-128"/>
                <a:ea typeface="Meiryo UI" pitchFamily="50" charset="-128"/>
                <a:cs typeface="Meiryo UI" pitchFamily="50" charset="-128"/>
              </a:rPr>
              <a:t>＜企画調整、他団体調整＞</a:t>
            </a:r>
            <a:endParaRPr lang="ja-JP" altLang="en-US" sz="1050" b="1" dirty="0">
              <a:latin typeface="Meiryo UI" pitchFamily="50" charset="-128"/>
              <a:ea typeface="Meiryo UI" pitchFamily="50" charset="-128"/>
              <a:cs typeface="Meiryo UI" pitchFamily="50" charset="-128"/>
            </a:endParaRPr>
          </a:p>
        </p:txBody>
      </p:sp>
      <p:sp>
        <p:nvSpPr>
          <p:cNvPr id="31" name="スライド番号プレースホルダー 2"/>
          <p:cNvSpPr txBox="1">
            <a:spLocks/>
          </p:cNvSpPr>
          <p:nvPr/>
        </p:nvSpPr>
        <p:spPr>
          <a:xfrm>
            <a:off x="8512854" y="-559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17</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2" name="正方形/長方形 31"/>
          <p:cNvSpPr/>
          <p:nvPr/>
        </p:nvSpPr>
        <p:spPr>
          <a:xfrm>
            <a:off x="-1637" y="0"/>
            <a:ext cx="2790301"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５</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．保健所・保健センター</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37097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89694" y="116632"/>
            <a:ext cx="8964612" cy="6741368"/>
          </a:xfrm>
          <a:prstGeom prst="roundRect">
            <a:avLst>
              <a:gd name="adj" fmla="val 778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fontAlgn="auto">
              <a:lnSpc>
                <a:spcPts val="2100"/>
              </a:lnSpc>
              <a:spcBef>
                <a:spcPts val="0"/>
              </a:spcBef>
              <a:spcAft>
                <a:spcPts val="0"/>
              </a:spcAft>
              <a:defRPr/>
            </a:pPr>
            <a:r>
              <a:rPr lang="ja-JP" altLang="en-US" sz="1600" b="1" dirty="0" smtClean="0">
                <a:solidFill>
                  <a:schemeClr val="tx1"/>
                </a:solidFill>
                <a:latin typeface="Meiryo UI" pitchFamily="50" charset="-128"/>
                <a:ea typeface="Meiryo UI" pitchFamily="50" charset="-128"/>
                <a:cs typeface="Meiryo UI" pitchFamily="50" charset="-128"/>
              </a:rPr>
              <a:t>①地域</a:t>
            </a:r>
            <a:r>
              <a:rPr lang="ja-JP" altLang="en-US" sz="1600" b="1" dirty="0">
                <a:solidFill>
                  <a:schemeClr val="tx1"/>
                </a:solidFill>
                <a:latin typeface="Meiryo UI" pitchFamily="50" charset="-128"/>
                <a:ea typeface="Meiryo UI" pitchFamily="50" charset="-128"/>
                <a:cs typeface="Meiryo UI" pitchFamily="50" charset="-128"/>
              </a:rPr>
              <a:t>保健の役割の変化</a:t>
            </a:r>
            <a:endParaRPr lang="en-US" altLang="ja-JP" sz="1600" b="1" dirty="0">
              <a:solidFill>
                <a:schemeClr val="tx1"/>
              </a:solidFill>
              <a:latin typeface="Meiryo UI" pitchFamily="50" charset="-128"/>
              <a:ea typeface="Meiryo UI" pitchFamily="50" charset="-128"/>
              <a:cs typeface="Meiryo UI" pitchFamily="50" charset="-128"/>
            </a:endParaRPr>
          </a:p>
          <a:p>
            <a:pPr marL="285750" indent="-285750" fontAlgn="auto">
              <a:lnSpc>
                <a:spcPts val="2100"/>
              </a:lnSpc>
              <a:spcBef>
                <a:spcPts val="0"/>
              </a:spcBef>
              <a:spcAft>
                <a:spcPts val="0"/>
              </a:spcAft>
              <a:buFont typeface="Arial" panose="020B0604020202020204" pitchFamily="34" charset="0"/>
              <a:buChar char="•"/>
              <a:defRPr/>
            </a:pPr>
            <a:r>
              <a:rPr lang="ja-JP" altLang="en-US" sz="1600" dirty="0">
                <a:solidFill>
                  <a:schemeClr val="tx1"/>
                </a:solidFill>
                <a:latin typeface="Meiryo UI" pitchFamily="50" charset="-128"/>
                <a:ea typeface="Meiryo UI" pitchFamily="50" charset="-128"/>
                <a:cs typeface="Meiryo UI" pitchFamily="50" charset="-128"/>
              </a:rPr>
              <a:t>地域保健を取り巻く状況の変化（少子高齢化の進展、単独世帯・共働き世帯の増加など生活スタイルの変化、</a:t>
            </a:r>
            <a:r>
              <a:rPr lang="ja-JP" altLang="en-US" sz="1600" dirty="0" smtClean="0">
                <a:solidFill>
                  <a:schemeClr val="tx1"/>
                </a:solidFill>
                <a:latin typeface="Meiryo UI" pitchFamily="50" charset="-128"/>
                <a:ea typeface="Meiryo UI" pitchFamily="50" charset="-128"/>
                <a:cs typeface="Meiryo UI" pitchFamily="50" charset="-128"/>
              </a:rPr>
              <a:t>がん・循環器疾患・糖尿病</a:t>
            </a:r>
            <a:r>
              <a:rPr lang="ja-JP" altLang="en-US" sz="1600" dirty="0">
                <a:solidFill>
                  <a:schemeClr val="tx1"/>
                </a:solidFill>
                <a:latin typeface="Meiryo UI" pitchFamily="50" charset="-128"/>
                <a:ea typeface="Meiryo UI" pitchFamily="50" charset="-128"/>
                <a:cs typeface="Meiryo UI" pitchFamily="50" charset="-128"/>
              </a:rPr>
              <a:t>など非感染性</a:t>
            </a:r>
            <a:r>
              <a:rPr lang="ja-JP" altLang="en-US" sz="1600">
                <a:solidFill>
                  <a:schemeClr val="tx1"/>
                </a:solidFill>
                <a:latin typeface="Meiryo UI" pitchFamily="50" charset="-128"/>
                <a:ea typeface="Meiryo UI" pitchFamily="50" charset="-128"/>
                <a:cs typeface="Meiryo UI" pitchFamily="50" charset="-128"/>
              </a:rPr>
              <a:t>疾患</a:t>
            </a:r>
            <a:r>
              <a:rPr lang="ja-JP" altLang="en-US" sz="1600" smtClean="0">
                <a:solidFill>
                  <a:schemeClr val="tx1"/>
                </a:solidFill>
                <a:latin typeface="Meiryo UI" pitchFamily="50" charset="-128"/>
                <a:ea typeface="Meiryo UI" pitchFamily="50" charset="-128"/>
                <a:cs typeface="Meiryo UI" pitchFamily="50" charset="-128"/>
              </a:rPr>
              <a:t>の拡大など</a:t>
            </a:r>
            <a:r>
              <a:rPr lang="ja-JP" altLang="en-US" sz="1600" dirty="0">
                <a:solidFill>
                  <a:schemeClr val="tx1"/>
                </a:solidFill>
                <a:latin typeface="Meiryo UI" pitchFamily="50" charset="-128"/>
                <a:ea typeface="Meiryo UI" pitchFamily="50" charset="-128"/>
                <a:cs typeface="Meiryo UI" pitchFamily="50" charset="-128"/>
              </a:rPr>
              <a:t>）に伴い、住民ニーズも質的に変化、多様化し、</a:t>
            </a:r>
            <a:r>
              <a:rPr lang="ja-JP" altLang="en-US" sz="1600" b="1" dirty="0">
                <a:solidFill>
                  <a:schemeClr val="tx1"/>
                </a:solidFill>
                <a:latin typeface="Meiryo UI" pitchFamily="50" charset="-128"/>
                <a:ea typeface="Meiryo UI" pitchFamily="50" charset="-128"/>
                <a:cs typeface="Meiryo UI" pitchFamily="50" charset="-128"/>
              </a:rPr>
              <a:t>地域保健の役割は多様化、高度化</a:t>
            </a:r>
            <a:r>
              <a:rPr lang="ja-JP" altLang="en-US" sz="1600" dirty="0">
                <a:solidFill>
                  <a:schemeClr val="tx1"/>
                </a:solidFill>
                <a:latin typeface="Meiryo UI" pitchFamily="50" charset="-128"/>
                <a:ea typeface="Meiryo UI" pitchFamily="50" charset="-128"/>
                <a:cs typeface="Meiryo UI" pitchFamily="50" charset="-128"/>
              </a:rPr>
              <a:t>している</a:t>
            </a:r>
            <a:endParaRPr lang="en-US" altLang="ja-JP" sz="1600" dirty="0">
              <a:solidFill>
                <a:schemeClr val="tx1"/>
              </a:solidFill>
              <a:latin typeface="Meiryo UI" pitchFamily="50" charset="-128"/>
              <a:ea typeface="Meiryo UI" pitchFamily="50" charset="-128"/>
              <a:cs typeface="Meiryo UI" pitchFamily="50" charset="-128"/>
            </a:endParaRPr>
          </a:p>
          <a:p>
            <a:pPr marL="742950" lvl="1" indent="-285750">
              <a:lnSpc>
                <a:spcPts val="2100"/>
              </a:lnSpc>
              <a:buFont typeface="Wingdings" panose="05000000000000000000" pitchFamily="2" charset="2"/>
              <a:buChar char="Ø"/>
              <a:defRPr/>
            </a:pPr>
            <a:r>
              <a:rPr lang="ja-JP" altLang="en-US" sz="1600" b="1" dirty="0">
                <a:solidFill>
                  <a:schemeClr val="tx1"/>
                </a:solidFill>
                <a:latin typeface="Meiryo UI" pitchFamily="50" charset="-128"/>
                <a:ea typeface="Meiryo UI" pitchFamily="50" charset="-128"/>
                <a:cs typeface="Meiryo UI" pitchFamily="50" charset="-128"/>
              </a:rPr>
              <a:t>医療・介護・福祉等の関連施策との連携</a:t>
            </a:r>
            <a:r>
              <a:rPr lang="ja-JP" altLang="en-US" sz="1600" dirty="0">
                <a:solidFill>
                  <a:schemeClr val="tx1"/>
                </a:solidFill>
                <a:latin typeface="Meiryo UI" pitchFamily="50" charset="-128"/>
                <a:ea typeface="Meiryo UI" pitchFamily="50" charset="-128"/>
                <a:cs typeface="Meiryo UI" pitchFamily="50" charset="-128"/>
              </a:rPr>
              <a:t>の必要</a:t>
            </a:r>
            <a:endParaRPr lang="en-US" altLang="ja-JP" sz="1600" dirty="0">
              <a:solidFill>
                <a:schemeClr val="tx1"/>
              </a:solidFill>
              <a:latin typeface="Meiryo UI" pitchFamily="50" charset="-128"/>
              <a:ea typeface="Meiryo UI" pitchFamily="50" charset="-128"/>
              <a:cs typeface="Meiryo UI" pitchFamily="50" charset="-128"/>
            </a:endParaRPr>
          </a:p>
          <a:p>
            <a:pPr marL="742950" lvl="1" indent="-285750">
              <a:lnSpc>
                <a:spcPts val="2100"/>
              </a:lnSpc>
              <a:buFont typeface="Wingdings" panose="05000000000000000000" pitchFamily="2" charset="2"/>
              <a:buChar char="Ø"/>
              <a:defRPr/>
            </a:pPr>
            <a:r>
              <a:rPr lang="ja-JP" altLang="en-US" sz="1600" b="1" dirty="0">
                <a:solidFill>
                  <a:schemeClr val="tx1"/>
                </a:solidFill>
                <a:latin typeface="Meiryo UI" pitchFamily="50" charset="-128"/>
                <a:ea typeface="Meiryo UI" pitchFamily="50" charset="-128"/>
                <a:cs typeface="Meiryo UI" pitchFamily="50" charset="-128"/>
              </a:rPr>
              <a:t>保健所・保健センターと学校、企業、地域住民等との連携・情報共有</a:t>
            </a:r>
            <a:r>
              <a:rPr lang="ja-JP" altLang="en-US" sz="1600" dirty="0">
                <a:solidFill>
                  <a:schemeClr val="tx1"/>
                </a:solidFill>
                <a:latin typeface="Meiryo UI" pitchFamily="50" charset="-128"/>
                <a:ea typeface="Meiryo UI" pitchFamily="50" charset="-128"/>
                <a:cs typeface="Meiryo UI" pitchFamily="50" charset="-128"/>
              </a:rPr>
              <a:t>の</a:t>
            </a:r>
            <a:r>
              <a:rPr lang="ja-JP" altLang="en-US" sz="1600" dirty="0" smtClean="0">
                <a:solidFill>
                  <a:schemeClr val="tx1"/>
                </a:solidFill>
                <a:latin typeface="Meiryo UI" pitchFamily="50" charset="-128"/>
                <a:ea typeface="Meiryo UI" pitchFamily="50" charset="-128"/>
                <a:cs typeface="Meiryo UI" pitchFamily="50" charset="-128"/>
              </a:rPr>
              <a:t>必要</a:t>
            </a:r>
            <a:endParaRPr lang="en-US" altLang="ja-JP" sz="1600" dirty="0" smtClean="0">
              <a:solidFill>
                <a:schemeClr val="tx1"/>
              </a:solidFill>
              <a:latin typeface="Meiryo UI" pitchFamily="50" charset="-128"/>
              <a:ea typeface="Meiryo UI" pitchFamily="50" charset="-128"/>
              <a:cs typeface="Meiryo UI" pitchFamily="50" charset="-128"/>
            </a:endParaRPr>
          </a:p>
          <a:p>
            <a:pPr marL="742950" lvl="1" indent="-285750">
              <a:lnSpc>
                <a:spcPts val="2100"/>
              </a:lnSpc>
              <a:buFont typeface="Wingdings" panose="05000000000000000000" pitchFamily="2" charset="2"/>
              <a:buChar char="Ø"/>
              <a:defRPr/>
            </a:pPr>
            <a:endParaRPr lang="en-US" altLang="ja-JP" sz="800" dirty="0" smtClean="0">
              <a:solidFill>
                <a:schemeClr val="tx1"/>
              </a:solidFill>
              <a:latin typeface="Meiryo UI" pitchFamily="50" charset="-128"/>
              <a:ea typeface="Meiryo UI" pitchFamily="50" charset="-128"/>
              <a:cs typeface="Meiryo UI" pitchFamily="50" charset="-128"/>
            </a:endParaRPr>
          </a:p>
          <a:p>
            <a:pPr fontAlgn="auto">
              <a:lnSpc>
                <a:spcPts val="2100"/>
              </a:lnSpc>
              <a:spcBef>
                <a:spcPts val="0"/>
              </a:spcBef>
              <a:spcAft>
                <a:spcPts val="0"/>
              </a:spcAft>
              <a:defRPr/>
            </a:pPr>
            <a:r>
              <a:rPr lang="ja-JP" altLang="en-US" sz="500" dirty="0" smtClean="0">
                <a:solidFill>
                  <a:schemeClr val="tx1"/>
                </a:solidFill>
                <a:latin typeface="Meiryo UI" pitchFamily="50" charset="-128"/>
                <a:ea typeface="Meiryo UI" pitchFamily="50" charset="-128"/>
                <a:cs typeface="Meiryo UI" pitchFamily="50" charset="-128"/>
              </a:rPr>
              <a:t>　　　</a:t>
            </a:r>
            <a:r>
              <a:rPr lang="ja-JP" altLang="en-US" sz="1200" dirty="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指定都市は</a:t>
            </a:r>
            <a:r>
              <a:rPr lang="ja-JP" altLang="en-US" sz="1400" dirty="0">
                <a:solidFill>
                  <a:schemeClr val="tx1"/>
                </a:solidFill>
                <a:latin typeface="Meiryo UI" pitchFamily="50" charset="-128"/>
                <a:ea typeface="Meiryo UI" pitchFamily="50" charset="-128"/>
                <a:cs typeface="Meiryo UI" pitchFamily="50" charset="-128"/>
              </a:rPr>
              <a:t>、</a:t>
            </a:r>
            <a:r>
              <a:rPr lang="ja-JP" altLang="en-US" sz="1400" b="1" dirty="0">
                <a:solidFill>
                  <a:schemeClr val="tx1"/>
                </a:solidFill>
                <a:latin typeface="Meiryo UI" pitchFamily="50" charset="-128"/>
                <a:ea typeface="Meiryo UI" pitchFamily="50" charset="-128"/>
                <a:cs typeface="Meiryo UI" pitchFamily="50" charset="-128"/>
              </a:rPr>
              <a:t>地域の特性</a:t>
            </a:r>
            <a:r>
              <a:rPr lang="ja-JP" altLang="en-US" sz="1400" dirty="0">
                <a:solidFill>
                  <a:schemeClr val="tx1"/>
                </a:solidFill>
                <a:latin typeface="Meiryo UI" pitchFamily="50" charset="-128"/>
                <a:ea typeface="Meiryo UI" pitchFamily="50" charset="-128"/>
                <a:cs typeface="Meiryo UI" pitchFamily="50" charset="-128"/>
              </a:rPr>
              <a:t>を踏まえつつ</a:t>
            </a:r>
            <a:r>
              <a:rPr lang="ja-JP" altLang="en-US" sz="1400" dirty="0" smtClean="0">
                <a:solidFill>
                  <a:schemeClr val="tx1"/>
                </a:solidFill>
                <a:latin typeface="Meiryo UI" pitchFamily="50" charset="-128"/>
                <a:ea typeface="Meiryo UI" pitchFamily="50" charset="-128"/>
                <a:cs typeface="Meiryo UI" pitchFamily="50" charset="-128"/>
              </a:rPr>
              <a:t>、都道府県</a:t>
            </a:r>
            <a:r>
              <a:rPr lang="ja-JP" altLang="en-US" sz="1400" dirty="0">
                <a:solidFill>
                  <a:schemeClr val="tx1"/>
                </a:solidFill>
                <a:latin typeface="Meiryo UI" pitchFamily="50" charset="-128"/>
                <a:ea typeface="Meiryo UI" pitchFamily="50" charset="-128"/>
                <a:cs typeface="Meiryo UI" pitchFamily="50" charset="-128"/>
              </a:rPr>
              <a:t>の設置する保健所との均衡及び保健所政令</a:t>
            </a:r>
            <a:r>
              <a:rPr lang="ja-JP" altLang="en-US" sz="1400" dirty="0" smtClean="0">
                <a:solidFill>
                  <a:schemeClr val="tx1"/>
                </a:solidFill>
                <a:latin typeface="Meiryo UI" pitchFamily="50" charset="-128"/>
                <a:ea typeface="Meiryo UI" pitchFamily="50" charset="-128"/>
                <a:cs typeface="Meiryo UI" pitchFamily="50" charset="-128"/>
              </a:rPr>
              <a:t>市の</a:t>
            </a:r>
            <a:r>
              <a:rPr lang="ja-JP" altLang="en-US" sz="1400" dirty="0">
                <a:solidFill>
                  <a:schemeClr val="tx1"/>
                </a:solidFill>
                <a:latin typeface="Meiryo UI" pitchFamily="50" charset="-128"/>
                <a:ea typeface="Meiryo UI" pitchFamily="50" charset="-128"/>
                <a:cs typeface="Meiryo UI" pitchFamily="50" charset="-128"/>
              </a:rPr>
              <a:t>人口</a:t>
            </a:r>
            <a:r>
              <a:rPr lang="ja-JP" altLang="en-US" sz="1400" dirty="0" smtClean="0">
                <a:solidFill>
                  <a:schemeClr val="tx1"/>
                </a:solidFill>
                <a:latin typeface="Meiryo UI" pitchFamily="50" charset="-128"/>
                <a:ea typeface="Meiryo UI" pitchFamily="50" charset="-128"/>
                <a:cs typeface="Meiryo UI" pitchFamily="50" charset="-128"/>
              </a:rPr>
              <a:t>要件</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2100"/>
              </a:lnSpc>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（２０万人）を勘案して保健所</a:t>
            </a:r>
            <a:r>
              <a:rPr lang="ja-JP" altLang="en-US" sz="1400" dirty="0">
                <a:solidFill>
                  <a:schemeClr val="tx1"/>
                </a:solidFill>
                <a:latin typeface="Meiryo UI" pitchFamily="50" charset="-128"/>
                <a:ea typeface="Meiryo UI" pitchFamily="50" charset="-128"/>
                <a:cs typeface="Meiryo UI" pitchFamily="50" charset="-128"/>
              </a:rPr>
              <a:t>を設置することが</a:t>
            </a:r>
            <a:r>
              <a:rPr lang="ja-JP" altLang="en-US" sz="1400" dirty="0" smtClean="0">
                <a:solidFill>
                  <a:schemeClr val="tx1"/>
                </a:solidFill>
                <a:latin typeface="Meiryo UI" pitchFamily="50" charset="-128"/>
                <a:ea typeface="Meiryo UI" pitchFamily="50" charset="-128"/>
                <a:cs typeface="Meiryo UI" pitchFamily="50" charset="-128"/>
              </a:rPr>
              <a:t>望ましい</a:t>
            </a:r>
            <a:r>
              <a:rPr lang="ja-JP" altLang="en-US" sz="1400" dirty="0">
                <a:solidFill>
                  <a:schemeClr val="tx1"/>
                </a:solidFill>
                <a:latin typeface="Meiryo UI" pitchFamily="50" charset="-128"/>
                <a:ea typeface="Meiryo UI" pitchFamily="50" charset="-128"/>
                <a:cs typeface="Meiryo UI" pitchFamily="50" charset="-128"/>
              </a:rPr>
              <a:t>とされて</a:t>
            </a:r>
            <a:r>
              <a:rPr lang="ja-JP" altLang="en-US" sz="1400" dirty="0" smtClean="0">
                <a:solidFill>
                  <a:schemeClr val="tx1"/>
                </a:solidFill>
                <a:latin typeface="Meiryo UI" pitchFamily="50" charset="-128"/>
                <a:ea typeface="Meiryo UI" pitchFamily="50" charset="-128"/>
                <a:cs typeface="Meiryo UI" pitchFamily="50" charset="-128"/>
              </a:rPr>
              <a:t>いる</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2100"/>
              </a:lnSpc>
              <a:spcBef>
                <a:spcPts val="0"/>
              </a:spcBef>
              <a:spcAft>
                <a:spcPts val="0"/>
              </a:spcAft>
              <a:defRPr/>
            </a:pPr>
            <a:endParaRPr lang="en-US" altLang="ja-JP" sz="1600" b="1" dirty="0">
              <a:solidFill>
                <a:schemeClr val="tx1"/>
              </a:solidFill>
              <a:latin typeface="Meiryo UI" pitchFamily="50" charset="-128"/>
              <a:ea typeface="Meiryo UI" pitchFamily="50" charset="-128"/>
              <a:cs typeface="Meiryo UI" pitchFamily="50" charset="-128"/>
            </a:endParaRPr>
          </a:p>
          <a:p>
            <a:pPr marL="252000" indent="-252000" fontAlgn="auto">
              <a:lnSpc>
                <a:spcPts val="2100"/>
              </a:lnSpc>
              <a:spcBef>
                <a:spcPts val="0"/>
              </a:spcBef>
              <a:spcAft>
                <a:spcPts val="0"/>
              </a:spcAft>
              <a:buFont typeface="Wingdings" pitchFamily="2" charset="2"/>
              <a:buChar char="u"/>
              <a:defRPr/>
            </a:pPr>
            <a:endParaRPr lang="en-US" altLang="ja-JP" sz="1600" b="1" dirty="0" smtClean="0">
              <a:solidFill>
                <a:schemeClr val="tx1"/>
              </a:solidFill>
              <a:latin typeface="Meiryo UI" pitchFamily="50" charset="-128"/>
              <a:ea typeface="Meiryo UI" pitchFamily="50" charset="-128"/>
              <a:cs typeface="Meiryo UI" pitchFamily="50" charset="-128"/>
            </a:endParaRPr>
          </a:p>
          <a:p>
            <a:pPr fontAlgn="auto">
              <a:lnSpc>
                <a:spcPts val="2100"/>
              </a:lnSpc>
              <a:spcBef>
                <a:spcPts val="0"/>
              </a:spcBef>
              <a:spcAft>
                <a:spcPts val="0"/>
              </a:spcAft>
              <a:defRPr/>
            </a:pPr>
            <a:r>
              <a:rPr lang="ja-JP" altLang="en-US" sz="1600" b="1" dirty="0" smtClean="0">
                <a:solidFill>
                  <a:schemeClr val="tx1"/>
                </a:solidFill>
                <a:latin typeface="Meiryo UI" pitchFamily="50" charset="-128"/>
                <a:ea typeface="Meiryo UI" pitchFamily="50" charset="-128"/>
                <a:cs typeface="Meiryo UI" pitchFamily="50" charset="-128"/>
              </a:rPr>
              <a:t>②保健所設置数の推移</a:t>
            </a:r>
            <a:endParaRPr lang="en-US" altLang="ja-JP" sz="1600" b="1" dirty="0" smtClean="0">
              <a:solidFill>
                <a:schemeClr val="tx1"/>
              </a:solidFill>
              <a:latin typeface="Meiryo UI" pitchFamily="50" charset="-128"/>
              <a:ea typeface="Meiryo UI" pitchFamily="50" charset="-128"/>
              <a:cs typeface="Meiryo UI" pitchFamily="50" charset="-128"/>
            </a:endParaRPr>
          </a:p>
          <a:p>
            <a:pPr marL="285750" indent="-285750">
              <a:lnSpc>
                <a:spcPts val="2100"/>
              </a:lnSpc>
              <a:buFont typeface="Arial" panose="020B0604020202020204" pitchFamily="34" charset="0"/>
              <a:buChar char="•"/>
              <a:defRPr/>
            </a:pPr>
            <a:r>
              <a:rPr lang="ja-JP" altLang="en-US" sz="1600" dirty="0" smtClean="0">
                <a:solidFill>
                  <a:schemeClr val="tx1"/>
                </a:solidFill>
                <a:latin typeface="Meiryo UI" pitchFamily="50" charset="-128"/>
                <a:ea typeface="Meiryo UI" pitchFamily="50" charset="-128"/>
                <a:cs typeface="Meiryo UI" pitchFamily="50" charset="-128"/>
              </a:rPr>
              <a:t>平成６年保健所法（現：地域保健法）改正（平成９年４月</a:t>
            </a:r>
            <a:r>
              <a:rPr lang="ja-JP" altLang="en-US" sz="1600" dirty="0">
                <a:solidFill>
                  <a:schemeClr val="tx1"/>
                </a:solidFill>
                <a:latin typeface="Meiryo UI" pitchFamily="50" charset="-128"/>
                <a:ea typeface="Meiryo UI" pitchFamily="50" charset="-128"/>
                <a:cs typeface="Meiryo UI" pitchFamily="50" charset="-128"/>
              </a:rPr>
              <a:t>１</a:t>
            </a:r>
            <a:r>
              <a:rPr lang="ja-JP" altLang="en-US" sz="1600" dirty="0" smtClean="0">
                <a:solidFill>
                  <a:schemeClr val="tx1"/>
                </a:solidFill>
                <a:latin typeface="Meiryo UI" pitchFamily="50" charset="-128"/>
                <a:ea typeface="Meiryo UI" pitchFamily="50" charset="-128"/>
                <a:cs typeface="Meiryo UI" pitchFamily="50" charset="-128"/>
              </a:rPr>
              <a:t>日全面施行）で保健所が</a:t>
            </a:r>
            <a:r>
              <a:rPr lang="ja-JP" altLang="en-US" sz="1600" b="1" dirty="0" smtClean="0">
                <a:solidFill>
                  <a:schemeClr val="tx1"/>
                </a:solidFill>
                <a:latin typeface="Meiryo UI" pitchFamily="50" charset="-128"/>
                <a:ea typeface="Meiryo UI" pitchFamily="50" charset="-128"/>
                <a:cs typeface="Meiryo UI" pitchFamily="50" charset="-128"/>
              </a:rPr>
              <a:t>地域保健の広域的、専門的かつ技術的拠点</a:t>
            </a:r>
            <a:r>
              <a:rPr lang="ja-JP" altLang="en-US" sz="1600" dirty="0" smtClean="0">
                <a:solidFill>
                  <a:schemeClr val="tx1"/>
                </a:solidFill>
                <a:latin typeface="Meiryo UI" pitchFamily="50" charset="-128"/>
                <a:ea typeface="Meiryo UI" pitchFamily="50" charset="-128"/>
                <a:cs typeface="Meiryo UI" pitchFamily="50" charset="-128"/>
              </a:rPr>
              <a:t>として位置づけられ、保健所の再編統合が進む</a:t>
            </a:r>
            <a:endParaRPr lang="en-US" altLang="ja-JP" sz="1600" dirty="0" smtClean="0">
              <a:solidFill>
                <a:schemeClr val="tx1"/>
              </a:solidFill>
              <a:latin typeface="Meiryo UI" pitchFamily="50" charset="-128"/>
              <a:ea typeface="Meiryo UI" pitchFamily="50" charset="-128"/>
              <a:cs typeface="Meiryo UI" pitchFamily="50" charset="-128"/>
            </a:endParaRPr>
          </a:p>
          <a:p>
            <a:pPr marL="285750" indent="-285750">
              <a:lnSpc>
                <a:spcPts val="2100"/>
              </a:lnSpc>
              <a:buFont typeface="Arial" panose="020B0604020202020204" pitchFamily="34" charset="0"/>
              <a:buChar char="•"/>
              <a:defRPr/>
            </a:pPr>
            <a:r>
              <a:rPr lang="ja-JP" altLang="en-US" sz="1600" b="1" dirty="0">
                <a:solidFill>
                  <a:schemeClr val="tx1"/>
                </a:solidFill>
                <a:latin typeface="Meiryo UI" pitchFamily="50" charset="-128"/>
                <a:ea typeface="Meiryo UI" pitchFamily="50" charset="-128"/>
                <a:cs typeface="Meiryo UI" pitchFamily="50" charset="-128"/>
              </a:rPr>
              <a:t>指定都市において</a:t>
            </a:r>
            <a:r>
              <a:rPr lang="ja-JP" altLang="en-US" sz="1600" b="1" dirty="0" smtClean="0">
                <a:solidFill>
                  <a:schemeClr val="tx1"/>
                </a:solidFill>
                <a:latin typeface="Meiryo UI" pitchFamily="50" charset="-128"/>
                <a:ea typeface="Meiryo UI" pitchFamily="50" charset="-128"/>
                <a:cs typeface="Meiryo UI" pitchFamily="50" charset="-128"/>
              </a:rPr>
              <a:t>は、</a:t>
            </a:r>
            <a:r>
              <a:rPr lang="ja-JP" altLang="en-US" sz="1600" dirty="0" smtClean="0">
                <a:solidFill>
                  <a:schemeClr val="tx1"/>
                </a:solidFill>
                <a:latin typeface="Meiryo UI" pitchFamily="50" charset="-128"/>
                <a:ea typeface="Meiryo UI" pitchFamily="50" charset="-128"/>
                <a:cs typeface="Meiryo UI" pitchFamily="50" charset="-128"/>
              </a:rPr>
              <a:t>保健所</a:t>
            </a:r>
            <a:r>
              <a:rPr lang="ja-JP" altLang="en-US" sz="1600" dirty="0">
                <a:solidFill>
                  <a:schemeClr val="tx1"/>
                </a:solidFill>
                <a:latin typeface="Meiryo UI" pitchFamily="50" charset="-128"/>
                <a:ea typeface="Meiryo UI" pitchFamily="50" charset="-128"/>
                <a:cs typeface="Meiryo UI" pitchFamily="50" charset="-128"/>
              </a:rPr>
              <a:t>を</a:t>
            </a:r>
            <a:r>
              <a:rPr lang="ja-JP" altLang="en-US" sz="1600" b="1" dirty="0">
                <a:solidFill>
                  <a:schemeClr val="tx1"/>
                </a:solidFill>
                <a:latin typeface="Meiryo UI" pitchFamily="50" charset="-128"/>
                <a:ea typeface="Meiryo UI" pitchFamily="50" charset="-128"/>
                <a:cs typeface="Meiryo UI" pitchFamily="50" charset="-128"/>
              </a:rPr>
              <a:t>危機</a:t>
            </a:r>
            <a:r>
              <a:rPr lang="ja-JP" altLang="en-US" sz="1600" b="1" dirty="0" smtClean="0">
                <a:solidFill>
                  <a:schemeClr val="tx1"/>
                </a:solidFill>
                <a:latin typeface="Meiryo UI" pitchFamily="50" charset="-128"/>
                <a:ea typeface="Meiryo UI" pitchFamily="50" charset="-128"/>
                <a:cs typeface="Meiryo UI" pitchFamily="50" charset="-128"/>
              </a:rPr>
              <a:t>管理時対応に</a:t>
            </a:r>
            <a:r>
              <a:rPr lang="ja-JP" altLang="en-US" sz="1600" b="1" dirty="0">
                <a:solidFill>
                  <a:schemeClr val="tx1"/>
                </a:solidFill>
                <a:latin typeface="Meiryo UI" pitchFamily="50" charset="-128"/>
                <a:ea typeface="Meiryo UI" pitchFamily="50" charset="-128"/>
                <a:cs typeface="Meiryo UI" pitchFamily="50" charset="-128"/>
              </a:rPr>
              <a:t>着目</a:t>
            </a:r>
            <a:r>
              <a:rPr lang="ja-JP" altLang="en-US" sz="1600" b="1" dirty="0" smtClean="0">
                <a:solidFill>
                  <a:schemeClr val="tx1"/>
                </a:solidFill>
                <a:latin typeface="Meiryo UI" pitchFamily="50" charset="-128"/>
                <a:ea typeface="Meiryo UI" pitchFamily="50" charset="-128"/>
                <a:cs typeface="Meiryo UI" pitchFamily="50" charset="-128"/>
              </a:rPr>
              <a:t>して</a:t>
            </a:r>
            <a:r>
              <a:rPr lang="ja-JP" altLang="en-US" sz="1600" b="1" dirty="0">
                <a:solidFill>
                  <a:schemeClr val="tx1"/>
                </a:solidFill>
                <a:latin typeface="Meiryo UI" pitchFamily="50" charset="-128"/>
                <a:ea typeface="Meiryo UI" pitchFamily="50" charset="-128"/>
                <a:cs typeface="Meiryo UI" pitchFamily="50" charset="-128"/>
              </a:rPr>
              <a:t>集約</a:t>
            </a:r>
            <a:r>
              <a:rPr lang="ja-JP" altLang="en-US" sz="1600" dirty="0" smtClean="0">
                <a:solidFill>
                  <a:schemeClr val="tx1"/>
                </a:solidFill>
                <a:latin typeface="Meiryo UI" pitchFamily="50" charset="-128"/>
                <a:ea typeface="Meiryo UI" pitchFamily="50" charset="-128"/>
                <a:cs typeface="Meiryo UI" pitchFamily="50" charset="-128"/>
              </a:rPr>
              <a:t>する動きがあり、</a:t>
            </a:r>
            <a:r>
              <a:rPr lang="ja-JP" altLang="en-US" sz="1600" b="1" dirty="0" smtClean="0">
                <a:solidFill>
                  <a:schemeClr val="tx1"/>
                </a:solidFill>
                <a:latin typeface="Meiryo UI" pitchFamily="50" charset="-128"/>
                <a:ea typeface="Meiryo UI" pitchFamily="50" charset="-128"/>
                <a:cs typeface="Meiryo UI" pitchFamily="50" charset="-128"/>
              </a:rPr>
              <a:t>１市</a:t>
            </a:r>
            <a:r>
              <a:rPr lang="ja-JP" altLang="en-US" sz="1600" b="1" dirty="0">
                <a:solidFill>
                  <a:schemeClr val="tx1"/>
                </a:solidFill>
                <a:latin typeface="Meiryo UI" pitchFamily="50" charset="-128"/>
                <a:ea typeface="Meiryo UI" pitchFamily="50" charset="-128"/>
                <a:cs typeface="Meiryo UI" pitchFamily="50" charset="-128"/>
              </a:rPr>
              <a:t>１</a:t>
            </a:r>
            <a:r>
              <a:rPr lang="ja-JP" altLang="en-US" sz="1600" b="1" dirty="0" smtClean="0">
                <a:solidFill>
                  <a:schemeClr val="tx1"/>
                </a:solidFill>
                <a:latin typeface="Meiryo UI" pitchFamily="50" charset="-128"/>
                <a:ea typeface="Meiryo UI" pitchFamily="50" charset="-128"/>
                <a:cs typeface="Meiryo UI" pitchFamily="50" charset="-128"/>
              </a:rPr>
              <a:t>保健所体制が主流となっている</a:t>
            </a:r>
            <a:endParaRPr lang="en-US" altLang="ja-JP" sz="1600" dirty="0" smtClean="0">
              <a:solidFill>
                <a:schemeClr val="tx1"/>
              </a:solidFill>
              <a:latin typeface="Meiryo UI" pitchFamily="50" charset="-128"/>
              <a:ea typeface="Meiryo UI" pitchFamily="50" charset="-128"/>
              <a:cs typeface="Meiryo UI" pitchFamily="50" charset="-128"/>
            </a:endParaRPr>
          </a:p>
          <a:p>
            <a:pPr>
              <a:lnSpc>
                <a:spcPts val="2100"/>
              </a:lnSpc>
              <a:defRPr/>
            </a:pPr>
            <a:r>
              <a:rPr lang="ja-JP" altLang="en-US" sz="1400" dirty="0" smtClean="0">
                <a:solidFill>
                  <a:schemeClr val="tx1"/>
                </a:solidFill>
                <a:latin typeface="Meiryo UI" pitchFamily="50" charset="-128"/>
                <a:ea typeface="Meiryo UI" pitchFamily="50" charset="-128"/>
                <a:cs typeface="Meiryo UI" pitchFamily="50" charset="-128"/>
              </a:rPr>
              <a:t>　　（複数の保健所（本所）を設置する指定都市は、名古屋市（</a:t>
            </a:r>
            <a:r>
              <a:rPr lang="en-US" altLang="ja-JP" sz="1400" dirty="0" smtClean="0">
                <a:solidFill>
                  <a:schemeClr val="tx1"/>
                </a:solidFill>
                <a:latin typeface="Meiryo UI" pitchFamily="50" charset="-128"/>
                <a:ea typeface="Meiryo UI" pitchFamily="50" charset="-128"/>
                <a:cs typeface="Meiryo UI" pitchFamily="50" charset="-128"/>
              </a:rPr>
              <a:t>16</a:t>
            </a:r>
            <a:r>
              <a:rPr lang="ja-JP" altLang="en-US" sz="1400" dirty="0" smtClean="0">
                <a:solidFill>
                  <a:schemeClr val="tx1"/>
                </a:solidFill>
                <a:latin typeface="Meiryo UI" pitchFamily="50" charset="-128"/>
                <a:ea typeface="Meiryo UI" pitchFamily="50" charset="-128"/>
                <a:cs typeface="Meiryo UI" pitchFamily="50" charset="-128"/>
              </a:rPr>
              <a:t>）、福岡市（</a:t>
            </a:r>
            <a:r>
              <a:rPr lang="ja-JP" altLang="en-US" sz="1400" dirty="0">
                <a:solidFill>
                  <a:schemeClr val="tx1"/>
                </a:solidFill>
                <a:latin typeface="Meiryo UI" pitchFamily="50" charset="-128"/>
                <a:ea typeface="Meiryo UI" pitchFamily="50" charset="-128"/>
                <a:cs typeface="Meiryo UI" pitchFamily="50" charset="-128"/>
              </a:rPr>
              <a:t>７</a:t>
            </a:r>
            <a:r>
              <a:rPr lang="ja-JP" altLang="en-US" sz="1400" dirty="0" smtClean="0">
                <a:solidFill>
                  <a:schemeClr val="tx1"/>
                </a:solidFill>
                <a:latin typeface="Meiryo UI" pitchFamily="50" charset="-128"/>
                <a:ea typeface="Meiryo UI" pitchFamily="50" charset="-128"/>
                <a:cs typeface="Meiryo UI" pitchFamily="50" charset="-128"/>
              </a:rPr>
              <a:t>）のみ（</a:t>
            </a:r>
            <a:r>
              <a:rPr lang="ja-JP" altLang="en-US" sz="1400" dirty="0">
                <a:solidFill>
                  <a:schemeClr val="tx1"/>
                </a:solidFill>
                <a:latin typeface="Meiryo UI" pitchFamily="50" charset="-128"/>
                <a:ea typeface="Meiryo UI" pitchFamily="50" charset="-128"/>
                <a:cs typeface="Meiryo UI" pitchFamily="50" charset="-128"/>
              </a:rPr>
              <a:t>平成</a:t>
            </a:r>
            <a:r>
              <a:rPr lang="en-US" altLang="ja-JP" sz="1400" dirty="0" smtClean="0">
                <a:solidFill>
                  <a:schemeClr val="tx1"/>
                </a:solidFill>
                <a:latin typeface="Meiryo UI" pitchFamily="50" charset="-128"/>
                <a:ea typeface="Meiryo UI" pitchFamily="50" charset="-128"/>
                <a:cs typeface="Meiryo UI" pitchFamily="50" charset="-128"/>
              </a:rPr>
              <a:t>28</a:t>
            </a:r>
            <a:r>
              <a:rPr lang="ja-JP" altLang="en-US" sz="1400" dirty="0" smtClean="0">
                <a:solidFill>
                  <a:schemeClr val="tx1"/>
                </a:solidFill>
                <a:latin typeface="Meiryo UI" pitchFamily="50" charset="-128"/>
                <a:ea typeface="Meiryo UI" pitchFamily="50" charset="-128"/>
                <a:cs typeface="Meiryo UI" pitchFamily="50" charset="-128"/>
              </a:rPr>
              <a:t>年４月１日　</a:t>
            </a: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2100"/>
              </a:lnSpc>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現在））</a:t>
            </a:r>
            <a:endParaRPr lang="en-US" altLang="ja-JP" sz="14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marL="742950" lvl="1" indent="-285750">
              <a:buFont typeface="Wingdings" panose="05000000000000000000" pitchFamily="2" charset="2"/>
              <a:buChar char="Ø"/>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742950" lvl="1" indent="-285750">
              <a:buFont typeface="Wingdings" panose="05000000000000000000" pitchFamily="2" charset="2"/>
              <a:buChar char="Ø"/>
              <a:defRPr/>
            </a:pPr>
            <a:endParaRPr lang="en-US" altLang="ja-JP" sz="1400" dirty="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521050908"/>
              </p:ext>
            </p:extLst>
          </p:nvPr>
        </p:nvGraphicFramePr>
        <p:xfrm>
          <a:off x="339622" y="5361990"/>
          <a:ext cx="8464755" cy="1257300"/>
        </p:xfrm>
        <a:graphic>
          <a:graphicData uri="http://schemas.openxmlformats.org/drawingml/2006/table">
            <a:tbl>
              <a:tblPr firstRow="1" bandRow="1">
                <a:tableStyleId>{5C22544A-7EE6-4342-B048-85BDC9FD1C3A}</a:tableStyleId>
              </a:tblPr>
              <a:tblGrid>
                <a:gridCol w="208280"/>
                <a:gridCol w="1180211"/>
                <a:gridCol w="544328"/>
                <a:gridCol w="544328"/>
                <a:gridCol w="544328"/>
                <a:gridCol w="544328"/>
                <a:gridCol w="544328"/>
                <a:gridCol w="544328"/>
                <a:gridCol w="544328"/>
                <a:gridCol w="544328"/>
                <a:gridCol w="544328"/>
                <a:gridCol w="544328"/>
                <a:gridCol w="544328"/>
                <a:gridCol w="544328"/>
                <a:gridCol w="544328"/>
              </a:tblGrid>
              <a:tr h="0">
                <a:tc gridSpan="2">
                  <a:txBody>
                    <a:bodyPr/>
                    <a:lstStyle/>
                    <a:p>
                      <a:pPr algn="ctr"/>
                      <a:r>
                        <a:rPr kumimoji="1" lang="ja-JP" altLang="en-US" sz="1050" dirty="0" smtClean="0">
                          <a:latin typeface="+mn-ea"/>
                          <a:ea typeface="+mn-ea"/>
                        </a:rPr>
                        <a:t>年度</a:t>
                      </a:r>
                      <a:endParaRPr kumimoji="1" lang="ja-JP" altLang="en-US" sz="1050" dirty="0">
                        <a:latin typeface="+mn-ea"/>
                        <a:ea typeface="+mn-ea"/>
                      </a:endParaRPr>
                    </a:p>
                  </a:txBody>
                  <a:tcPr/>
                </a:tc>
                <a:tc hMerge="1">
                  <a:txBody>
                    <a:bodyPr/>
                    <a:lstStyle/>
                    <a:p>
                      <a:endParaRPr kumimoji="1" lang="ja-JP" altLang="en-US"/>
                    </a:p>
                  </a:txBody>
                  <a:tcPr/>
                </a:tc>
                <a:tc>
                  <a:txBody>
                    <a:bodyPr/>
                    <a:lstStyle/>
                    <a:p>
                      <a:pPr algn="ctr"/>
                      <a:r>
                        <a:rPr kumimoji="1" lang="ja-JP" altLang="en-US" sz="1050" dirty="0" smtClean="0">
                          <a:latin typeface="+mn-ea"/>
                          <a:ea typeface="+mn-ea"/>
                        </a:rPr>
                        <a:t>６</a:t>
                      </a:r>
                      <a:endParaRPr kumimoji="1" lang="ja-JP" altLang="en-US" sz="1050" dirty="0">
                        <a:latin typeface="+mn-ea"/>
                        <a:ea typeface="+mn-ea"/>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a:t>
                      </a:r>
                    </a:p>
                  </a:txBody>
                  <a:tcPr/>
                </a:tc>
                <a:tc>
                  <a:txBody>
                    <a:bodyPr/>
                    <a:lstStyle/>
                    <a:p>
                      <a:pPr algn="ctr"/>
                      <a:r>
                        <a:rPr kumimoji="1" lang="ja-JP" altLang="en-US" sz="1050" dirty="0" smtClean="0">
                          <a:latin typeface="+mn-ea"/>
                          <a:ea typeface="+mn-ea"/>
                        </a:rPr>
                        <a:t>９</a:t>
                      </a:r>
                      <a:endParaRPr kumimoji="1" lang="ja-JP" altLang="en-US" sz="1050" dirty="0">
                        <a:latin typeface="+mn-ea"/>
                        <a:ea typeface="+mn-ea"/>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a:t>
                      </a: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21</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22</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23</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24</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25</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26</a:t>
                      </a:r>
                    </a:p>
                  </a:txBody>
                  <a:tcPr/>
                </a:tc>
                <a:tc>
                  <a:txBody>
                    <a:bodyPr/>
                    <a:lstStyle/>
                    <a:p>
                      <a:pPr algn="ctr"/>
                      <a:r>
                        <a:rPr kumimoji="1" lang="en-US" altLang="ja-JP" sz="1050" dirty="0" smtClean="0">
                          <a:latin typeface="+mn-ea"/>
                          <a:ea typeface="+mn-ea"/>
                        </a:rPr>
                        <a:t>27</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28</a:t>
                      </a:r>
                      <a:endParaRPr kumimoji="1" lang="ja-JP" altLang="en-US" sz="1050" dirty="0">
                        <a:latin typeface="+mn-ea"/>
                        <a:ea typeface="+mn-ea"/>
                      </a:endParaRPr>
                    </a:p>
                  </a:txBody>
                  <a:tcPr/>
                </a:tc>
              </a:tr>
              <a:tr h="234829">
                <a:tc gridSpan="2">
                  <a:txBody>
                    <a:bodyPr/>
                    <a:lstStyle/>
                    <a:p>
                      <a:pPr algn="ctr"/>
                      <a:r>
                        <a:rPr kumimoji="1" lang="ja-JP" altLang="en-US" sz="1050" dirty="0" smtClean="0">
                          <a:latin typeface="+mn-ea"/>
                          <a:ea typeface="+mn-ea"/>
                        </a:rPr>
                        <a:t>保健所合計</a:t>
                      </a:r>
                      <a:endParaRPr kumimoji="1" lang="ja-JP" altLang="en-US" sz="1050" dirty="0">
                        <a:latin typeface="+mn-ea"/>
                        <a:ea typeface="+mn-ea"/>
                      </a:endParaRPr>
                    </a:p>
                  </a:txBody>
                  <a:tcPr anchor="ctr"/>
                </a:tc>
                <a:tc hMerge="1">
                  <a:txBody>
                    <a:bodyPr/>
                    <a:lstStyle/>
                    <a:p>
                      <a:endParaRPr kumimoji="1" lang="ja-JP" altLang="en-US"/>
                    </a:p>
                  </a:txBody>
                  <a:tcPr/>
                </a:tc>
                <a:tc>
                  <a:txBody>
                    <a:bodyPr/>
                    <a:lstStyle/>
                    <a:p>
                      <a:pPr algn="ctr"/>
                      <a:r>
                        <a:rPr kumimoji="1" lang="en-US" altLang="ja-JP" sz="1050" dirty="0" smtClean="0">
                          <a:latin typeface="+mn-ea"/>
                          <a:ea typeface="+mn-ea"/>
                        </a:rPr>
                        <a:t>847</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706</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517</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510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494</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495</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495</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494</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490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486</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480</a:t>
                      </a:r>
                      <a:endParaRPr kumimoji="1" lang="ja-JP" altLang="en-US" sz="1050" dirty="0">
                        <a:latin typeface="+mn-ea"/>
                        <a:ea typeface="+mn-ea"/>
                      </a:endParaRPr>
                    </a:p>
                  </a:txBody>
                  <a:tcPr/>
                </a:tc>
              </a:tr>
              <a:tr h="234829">
                <a:tc gridSpan="2">
                  <a:txBody>
                    <a:bodyPr/>
                    <a:lstStyle/>
                    <a:p>
                      <a:pPr algn="ctr"/>
                      <a:r>
                        <a:rPr kumimoji="1" lang="ja-JP" altLang="en-US" sz="1050" dirty="0" smtClean="0">
                          <a:latin typeface="+mn-ea"/>
                          <a:ea typeface="+mn-ea"/>
                        </a:rPr>
                        <a:t>自治体数</a:t>
                      </a:r>
                      <a:endParaRPr kumimoji="1" lang="ja-JP" altLang="en-US" sz="1050" dirty="0">
                        <a:latin typeface="+mn-ea"/>
                        <a:ea typeface="+mn-ea"/>
                      </a:endParaRPr>
                    </a:p>
                  </a:txBody>
                  <a:tcPr anchor="ctr"/>
                </a:tc>
                <a:tc hMerge="1">
                  <a:txBody>
                    <a:bodyPr/>
                    <a:lstStyle/>
                    <a:p>
                      <a:endParaRPr kumimoji="1" lang="ja-JP" altLang="en-US"/>
                    </a:p>
                  </a:txBody>
                  <a:tcPr/>
                </a:tc>
                <a:tc>
                  <a:txBody>
                    <a:bodyPr/>
                    <a:lstStyle/>
                    <a:p>
                      <a:pPr algn="ctr"/>
                      <a:r>
                        <a:rPr kumimoji="1" lang="en-US" altLang="ja-JP" sz="1050" dirty="0" smtClean="0">
                          <a:latin typeface="+mn-ea"/>
                          <a:ea typeface="+mn-ea"/>
                        </a:rPr>
                        <a:t>103</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108</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134</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136</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136</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138</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139</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140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141</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142</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142</a:t>
                      </a:r>
                      <a:endParaRPr kumimoji="1" lang="ja-JP" altLang="en-US" sz="1050" dirty="0">
                        <a:latin typeface="+mn-ea"/>
                        <a:ea typeface="+mn-ea"/>
                      </a:endParaRPr>
                    </a:p>
                  </a:txBody>
                  <a:tcPr/>
                </a:tc>
              </a:tr>
              <a:tr h="121381">
                <a:tc rowSpan="2">
                  <a:txBody>
                    <a:bodyPr/>
                    <a:lstStyle/>
                    <a:p>
                      <a:endParaRPr kumimoji="1" lang="en-US" altLang="ja-JP" sz="900" dirty="0" smtClean="0"/>
                    </a:p>
                  </a:txBody>
                  <a:tcPr/>
                </a:tc>
                <a:tc>
                  <a:txBody>
                    <a:bodyPr/>
                    <a:lstStyle/>
                    <a:p>
                      <a:pPr algn="ctr"/>
                      <a:r>
                        <a:rPr kumimoji="1" lang="ja-JP" altLang="en-US" sz="1050" dirty="0" smtClean="0">
                          <a:latin typeface="+mn-ea"/>
                          <a:ea typeface="+mn-ea"/>
                        </a:rPr>
                        <a:t>うち指定都市</a:t>
                      </a:r>
                      <a:endParaRPr kumimoji="1" lang="en-US" altLang="ja-JP" sz="1050" dirty="0" smtClean="0">
                        <a:latin typeface="+mn-ea"/>
                        <a:ea typeface="+mn-ea"/>
                      </a:endParaRPr>
                    </a:p>
                  </a:txBody>
                  <a:tcPr anchor="ctr"/>
                </a:tc>
                <a:tc>
                  <a:txBody>
                    <a:bodyPr/>
                    <a:lstStyle/>
                    <a:p>
                      <a:pPr algn="ctr"/>
                      <a:r>
                        <a:rPr kumimoji="1" lang="en-US" altLang="ja-JP" sz="1050" dirty="0" smtClean="0">
                          <a:latin typeface="+mn-ea"/>
                          <a:ea typeface="+mn-ea"/>
                        </a:rPr>
                        <a:t>124</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101</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58</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59</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51</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51</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51</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47</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41</a:t>
                      </a:r>
                      <a:endParaRPr kumimoji="1" lang="ja-JP" altLang="en-US" sz="1050" dirty="0">
                        <a:latin typeface="+mn-ea"/>
                        <a:ea typeface="+mn-ea"/>
                      </a:endParaRPr>
                    </a:p>
                  </a:txBody>
                  <a:tcPr/>
                </a:tc>
              </a:tr>
              <a:tr h="0">
                <a:tc vMerge="1">
                  <a:txBody>
                    <a:bodyPr/>
                    <a:lstStyle/>
                    <a:p>
                      <a:endParaRPr kumimoji="1" lang="ja-JP" altLang="en-US" sz="105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自治体数</a:t>
                      </a:r>
                    </a:p>
                  </a:txBody>
                  <a:tcPr anchor="ctr"/>
                </a:tc>
                <a:tc>
                  <a:txBody>
                    <a:bodyPr/>
                    <a:lstStyle/>
                    <a:p>
                      <a:pPr algn="ctr"/>
                      <a:r>
                        <a:rPr kumimoji="1" lang="en-US" altLang="ja-JP" sz="1050" dirty="0" smtClean="0">
                          <a:latin typeface="+mn-ea"/>
                          <a:ea typeface="+mn-ea"/>
                        </a:rPr>
                        <a:t>12</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12</a:t>
                      </a:r>
                      <a:endParaRPr kumimoji="1" lang="ja-JP" altLang="en-US" sz="1050" dirty="0">
                        <a:latin typeface="+mn-ea"/>
                        <a:ea typeface="+mn-ea"/>
                      </a:endParaRPr>
                    </a:p>
                  </a:txBody>
                  <a:tcPr/>
                </a:tc>
                <a:tc>
                  <a:txBody>
                    <a:bodyPr/>
                    <a:lstStyle/>
                    <a:p>
                      <a:pPr algn="ct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17</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18</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19</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19</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c>
                  <a:txBody>
                    <a:bodyPr/>
                    <a:lstStyle/>
                    <a:p>
                      <a:pPr algn="ctr"/>
                      <a:r>
                        <a:rPr kumimoji="1" lang="en-US" altLang="ja-JP" sz="1050" dirty="0" smtClean="0">
                          <a:latin typeface="+mn-ea"/>
                          <a:ea typeface="+mn-ea"/>
                        </a:rPr>
                        <a:t>20</a:t>
                      </a:r>
                      <a:endParaRPr kumimoji="1" lang="ja-JP" altLang="en-US" sz="1050" dirty="0">
                        <a:latin typeface="+mn-ea"/>
                        <a:ea typeface="+mn-ea"/>
                      </a:endParaRPr>
                    </a:p>
                  </a:txBody>
                  <a:tcPr/>
                </a:tc>
              </a:tr>
            </a:tbl>
          </a:graphicData>
        </a:graphic>
      </p:graphicFrame>
      <p:sp>
        <p:nvSpPr>
          <p:cNvPr id="8" name="テキスト ボックス 7"/>
          <p:cNvSpPr txBox="1"/>
          <p:nvPr/>
        </p:nvSpPr>
        <p:spPr>
          <a:xfrm>
            <a:off x="5940152" y="6619290"/>
            <a:ext cx="2736304" cy="261610"/>
          </a:xfrm>
          <a:prstGeom prst="rect">
            <a:avLst/>
          </a:prstGeom>
          <a:noFill/>
        </p:spPr>
        <p:txBody>
          <a:bodyPr wrap="square" rtlCol="0">
            <a:spAutoFit/>
          </a:bodyPr>
          <a:lstStyle/>
          <a:p>
            <a:r>
              <a:rPr kumimoji="1" lang="ja-JP" altLang="en-US" sz="1100" dirty="0" smtClean="0"/>
              <a:t>（厚生労働省健康局健康課地域保健室調）</a:t>
            </a:r>
            <a:endParaRPr kumimoji="1" lang="ja-JP" altLang="en-US" sz="1100" dirty="0"/>
          </a:p>
        </p:txBody>
      </p:sp>
      <p:sp>
        <p:nvSpPr>
          <p:cNvPr id="9" name="テキスト ボックス 8"/>
          <p:cNvSpPr txBox="1"/>
          <p:nvPr/>
        </p:nvSpPr>
        <p:spPr>
          <a:xfrm>
            <a:off x="395536" y="5085184"/>
            <a:ext cx="3744416" cy="276999"/>
          </a:xfrm>
          <a:prstGeom prst="rect">
            <a:avLst/>
          </a:prstGeom>
          <a:noFill/>
        </p:spPr>
        <p:txBody>
          <a:bodyPr wrap="square" rtlCol="0">
            <a:spAutoFit/>
          </a:bodyPr>
          <a:lstStyle/>
          <a:p>
            <a:r>
              <a:rPr kumimoji="1" lang="en-US" altLang="ja-JP" sz="1200" b="1" dirty="0" smtClean="0"/>
              <a:t>《</a:t>
            </a:r>
            <a:r>
              <a:rPr kumimoji="1" lang="ja-JP" altLang="en-US" sz="1200" b="1" dirty="0" smtClean="0"/>
              <a:t>保健所設置数の推移（各年</a:t>
            </a:r>
            <a:r>
              <a:rPr lang="ja-JP" altLang="en-US" sz="1200" b="1" dirty="0" smtClean="0"/>
              <a:t>４</a:t>
            </a:r>
            <a:r>
              <a:rPr kumimoji="1" lang="ja-JP" altLang="en-US" sz="1200" b="1" dirty="0" smtClean="0"/>
              <a:t>月</a:t>
            </a:r>
            <a:r>
              <a:rPr lang="ja-JP" altLang="en-US" sz="1200" b="1" dirty="0"/>
              <a:t>１</a:t>
            </a:r>
            <a:r>
              <a:rPr kumimoji="1" lang="ja-JP" altLang="en-US" sz="1200" b="1" dirty="0" smtClean="0"/>
              <a:t>日時点の設置数）</a:t>
            </a:r>
            <a:r>
              <a:rPr kumimoji="1" lang="en-US" altLang="ja-JP" sz="1200" b="1" dirty="0" smtClean="0"/>
              <a:t>》</a:t>
            </a:r>
            <a:endParaRPr kumimoji="1" lang="ja-JP" altLang="en-US" sz="1200" b="1" dirty="0"/>
          </a:p>
        </p:txBody>
      </p:sp>
      <p:sp>
        <p:nvSpPr>
          <p:cNvPr id="2" name="テキスト ボックス 1"/>
          <p:cNvSpPr txBox="1"/>
          <p:nvPr/>
        </p:nvSpPr>
        <p:spPr>
          <a:xfrm>
            <a:off x="1331640" y="2701929"/>
            <a:ext cx="7732027" cy="253916"/>
          </a:xfrm>
          <a:prstGeom prst="rect">
            <a:avLst/>
          </a:prstGeom>
          <a:noFill/>
        </p:spPr>
        <p:txBody>
          <a:bodyPr wrap="square" rtlCol="0">
            <a:spAutoFit/>
          </a:bodyPr>
          <a:lstStyle/>
          <a:p>
            <a:r>
              <a:rPr kumimoji="1" lang="ja-JP" altLang="en-US" sz="1050" dirty="0" smtClean="0"/>
              <a:t>（地域保健法第</a:t>
            </a:r>
            <a:r>
              <a:rPr lang="ja-JP" altLang="en-US" sz="1050" dirty="0"/>
              <a:t>４</a:t>
            </a:r>
            <a:r>
              <a:rPr kumimoji="1" lang="ja-JP" altLang="en-US" sz="1050" dirty="0" smtClean="0"/>
              <a:t>条第</a:t>
            </a:r>
            <a:r>
              <a:rPr lang="ja-JP" altLang="en-US" sz="1050" dirty="0"/>
              <a:t>１</a:t>
            </a:r>
            <a:r>
              <a:rPr kumimoji="1" lang="ja-JP" altLang="en-US" sz="1050" dirty="0" smtClean="0"/>
              <a:t>項の規定に基づく地域保健対策の推進に関する基本的な指針、</a:t>
            </a:r>
            <a:r>
              <a:rPr lang="ja-JP" altLang="en-US" sz="1050" dirty="0" smtClean="0"/>
              <a:t>平成</a:t>
            </a:r>
            <a:r>
              <a:rPr lang="en-US" altLang="ja-JP" sz="1050" dirty="0" smtClean="0"/>
              <a:t>24</a:t>
            </a:r>
            <a:r>
              <a:rPr lang="ja-JP" altLang="en-US" sz="1050" dirty="0" smtClean="0"/>
              <a:t>年</a:t>
            </a:r>
            <a:r>
              <a:rPr kumimoji="1" lang="ja-JP" altLang="en-US" sz="1050" dirty="0" smtClean="0"/>
              <a:t>地域保健対策検討会報告書参照）</a:t>
            </a:r>
            <a:endParaRPr kumimoji="1" lang="ja-JP" altLang="en-US" sz="1050" dirty="0"/>
          </a:p>
        </p:txBody>
      </p:sp>
      <p:sp>
        <p:nvSpPr>
          <p:cNvPr id="10" name="スライド番号プレースホルダー 2"/>
          <p:cNvSpPr txBox="1">
            <a:spLocks/>
          </p:cNvSpPr>
          <p:nvPr/>
        </p:nvSpPr>
        <p:spPr>
          <a:xfrm>
            <a:off x="8512854"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18</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4122841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16650" y="1428855"/>
            <a:ext cx="4154301" cy="239310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①</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健康危機管理対応について</a:t>
            </a:r>
            <a:endParaRPr lang="en-US" altLang="ja-JP" sz="1600" dirty="0" smtClean="0">
              <a:solidFill>
                <a:schemeClr val="tx1"/>
              </a:solidFill>
              <a:latin typeface="Meiryo UI" pitchFamily="50" charset="-128"/>
              <a:ea typeface="Meiryo UI" pitchFamily="50" charset="-128"/>
              <a:cs typeface="Meiryo UI" pitchFamily="50" charset="-128"/>
            </a:endParaRPr>
          </a:p>
          <a:p>
            <a:pPr marL="285750" indent="-285750">
              <a:buFont typeface="Meiryo UI" panose="020B0604030504040204" pitchFamily="50" charset="-128"/>
              <a:buChar char="◇"/>
              <a:defRPr/>
            </a:pPr>
            <a:r>
              <a:rPr lang="ja-JP" altLang="en-US" sz="1600" dirty="0" smtClean="0">
                <a:solidFill>
                  <a:schemeClr val="tx1"/>
                </a:solidFill>
                <a:latin typeface="Meiryo UI" pitchFamily="50" charset="-128"/>
                <a:ea typeface="Meiryo UI" pitchFamily="50" charset="-128"/>
                <a:cs typeface="Meiryo UI" pitchFamily="50" charset="-128"/>
              </a:rPr>
              <a:t>感染症</a:t>
            </a:r>
            <a:r>
              <a:rPr lang="ja-JP" altLang="en-US" sz="1600" dirty="0">
                <a:solidFill>
                  <a:schemeClr val="tx1"/>
                </a:solidFill>
                <a:latin typeface="Meiryo UI" pitchFamily="50" charset="-128"/>
                <a:ea typeface="Meiryo UI" pitchFamily="50" charset="-128"/>
                <a:cs typeface="Meiryo UI" pitchFamily="50" charset="-128"/>
              </a:rPr>
              <a:t>対策のような健康危機管理への対応</a:t>
            </a:r>
            <a:r>
              <a:rPr lang="ja-JP" altLang="en-US" sz="1600" dirty="0" smtClean="0">
                <a:solidFill>
                  <a:schemeClr val="tx1"/>
                </a:solidFill>
                <a:latin typeface="Meiryo UI" pitchFamily="50" charset="-128"/>
                <a:ea typeface="Meiryo UI" pitchFamily="50" charset="-128"/>
                <a:cs typeface="Meiryo UI" pitchFamily="50" charset="-128"/>
              </a:rPr>
              <a:t>にあたって</a:t>
            </a:r>
            <a:r>
              <a:rPr lang="ja-JP" altLang="en-US" sz="1600" dirty="0">
                <a:solidFill>
                  <a:schemeClr val="tx1"/>
                </a:solidFill>
                <a:latin typeface="Meiryo UI" pitchFamily="50" charset="-128"/>
                <a:ea typeface="Meiryo UI" pitchFamily="50" charset="-128"/>
                <a:cs typeface="Meiryo UI" pitchFamily="50" charset="-128"/>
              </a:rPr>
              <a:t>は</a:t>
            </a:r>
            <a:r>
              <a:rPr lang="ja-JP" altLang="en-US" sz="1600" dirty="0" smtClean="0">
                <a:solidFill>
                  <a:schemeClr val="tx1"/>
                </a:solidFill>
                <a:latin typeface="Meiryo UI" pitchFamily="50" charset="-128"/>
                <a:ea typeface="Meiryo UI" pitchFamily="50" charset="-128"/>
                <a:cs typeface="Meiryo UI" pitchFamily="50" charset="-128"/>
              </a:rPr>
              <a:t>、国</a:t>
            </a:r>
            <a:r>
              <a:rPr lang="ja-JP" altLang="en-US" sz="1600" dirty="0">
                <a:solidFill>
                  <a:schemeClr val="tx1"/>
                </a:solidFill>
                <a:latin typeface="Meiryo UI" pitchFamily="50" charset="-128"/>
                <a:ea typeface="Meiryo UI" pitchFamily="50" charset="-128"/>
                <a:cs typeface="Meiryo UI" pitchFamily="50" charset="-128"/>
              </a:rPr>
              <a:t>、都道府県等との</a:t>
            </a:r>
            <a:r>
              <a:rPr lang="ja-JP" altLang="en-US" sz="1600" dirty="0" smtClean="0">
                <a:solidFill>
                  <a:schemeClr val="tx1"/>
                </a:solidFill>
                <a:latin typeface="Meiryo UI" pitchFamily="50" charset="-128"/>
                <a:ea typeface="Meiryo UI" pitchFamily="50" charset="-128"/>
                <a:cs typeface="Meiryo UI" pitchFamily="50" charset="-128"/>
              </a:rPr>
              <a:t>連携も図りつつ、市域</a:t>
            </a:r>
            <a:r>
              <a:rPr lang="ja-JP" altLang="en-US" sz="1600" dirty="0">
                <a:solidFill>
                  <a:schemeClr val="tx1"/>
                </a:solidFill>
                <a:latin typeface="Meiryo UI" pitchFamily="50" charset="-128"/>
                <a:ea typeface="Meiryo UI" pitchFamily="50" charset="-128"/>
                <a:cs typeface="Meiryo UI" pitchFamily="50" charset="-128"/>
              </a:rPr>
              <a:t>一体で</a:t>
            </a:r>
            <a:r>
              <a:rPr lang="ja-JP" altLang="en-US" sz="1600" dirty="0" smtClean="0">
                <a:solidFill>
                  <a:schemeClr val="tx1"/>
                </a:solidFill>
                <a:latin typeface="Meiryo UI" pitchFamily="50" charset="-128"/>
                <a:ea typeface="Meiryo UI" pitchFamily="50" charset="-128"/>
                <a:cs typeface="Meiryo UI" pitchFamily="50" charset="-128"/>
              </a:rPr>
              <a:t>迅速に取り組むための専門的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・技術的</a:t>
            </a:r>
            <a:r>
              <a:rPr lang="ja-JP" altLang="en-US" sz="1600" dirty="0" smtClean="0">
                <a:solidFill>
                  <a:schemeClr val="tx1"/>
                </a:solidFill>
                <a:latin typeface="Meiryo UI" pitchFamily="50" charset="-128"/>
                <a:ea typeface="Meiryo UI" pitchFamily="50" charset="-128"/>
                <a:cs typeface="Meiryo UI" pitchFamily="50" charset="-128"/>
              </a:rPr>
              <a:t>拠点が必要</a:t>
            </a:r>
            <a:endParaRPr lang="en-US" altLang="ja-JP" sz="1600" dirty="0" smtClean="0">
              <a:solidFill>
                <a:schemeClr val="tx1"/>
              </a:solidFill>
              <a:latin typeface="Meiryo UI" pitchFamily="50" charset="-128"/>
              <a:ea typeface="Meiryo UI" pitchFamily="50" charset="-128"/>
              <a:cs typeface="Meiryo UI" pitchFamily="50" charset="-128"/>
            </a:endParaRPr>
          </a:p>
          <a:p>
            <a:pPr marL="742950" lvl="1" indent="-285750">
              <a:buFont typeface="Meiryo UI" panose="020B0604030504040204" pitchFamily="50" charset="-128"/>
              <a:buChar char="◇"/>
              <a:defRPr/>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950" lvl="1" indent="-285750">
              <a:buFont typeface="Meiryo UI" panose="020B0604030504040204" pitchFamily="50" charset="-128"/>
              <a:buChar char="◇"/>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19"/>
          <p:cNvSpPr/>
          <p:nvPr/>
        </p:nvSpPr>
        <p:spPr>
          <a:xfrm>
            <a:off x="287762" y="447872"/>
            <a:ext cx="8604717" cy="862887"/>
          </a:xfrm>
          <a:prstGeom prst="roundRect">
            <a:avLst/>
          </a:prstGeom>
          <a:solidFill>
            <a:schemeClr val="accent6">
              <a:lumMod val="40000"/>
              <a:lumOff val="60000"/>
            </a:schemeClr>
          </a:solidFill>
          <a:ln w="19050">
            <a:noFill/>
            <a:prstDash val="sysDash"/>
          </a:ln>
        </p:spPr>
        <p:style>
          <a:lnRef idx="2">
            <a:schemeClr val="accent2"/>
          </a:lnRef>
          <a:fillRef idx="1">
            <a:schemeClr val="lt1"/>
          </a:fillRef>
          <a:effectRef idx="0">
            <a:schemeClr val="accent2"/>
          </a:effectRef>
          <a:fontRef idx="minor">
            <a:schemeClr val="dk1"/>
          </a:fontRef>
        </p:style>
        <p:txBody>
          <a:bodyPr anchor="ctr"/>
          <a:lstStyle/>
          <a:p>
            <a:pPr>
              <a:defRPr/>
            </a:pPr>
            <a:endParaRPr lang="en-US" altLang="ja-JP" sz="1300" dirty="0" smtClean="0">
              <a:latin typeface="Meiryo UI" pitchFamily="50" charset="-128"/>
              <a:ea typeface="Meiryo UI" pitchFamily="50" charset="-128"/>
              <a:cs typeface="Meiryo UI" pitchFamily="50" charset="-128"/>
            </a:endParaRPr>
          </a:p>
          <a:p>
            <a:pPr>
              <a:defRPr/>
            </a:pPr>
            <a:r>
              <a:rPr lang="ja-JP" altLang="en-US" sz="1300" dirty="0" smtClean="0">
                <a:latin typeface="Meiryo UI" pitchFamily="50" charset="-128"/>
                <a:ea typeface="Meiryo UI" pitchFamily="50" charset="-128"/>
                <a:cs typeface="Meiryo UI" pitchFamily="50" charset="-128"/>
              </a:rPr>
              <a:t>本市</a:t>
            </a:r>
            <a:r>
              <a:rPr lang="ja-JP" altLang="en-US" sz="1300" dirty="0">
                <a:latin typeface="Meiryo UI" pitchFamily="50" charset="-128"/>
                <a:ea typeface="Meiryo UI" pitchFamily="50" charset="-128"/>
                <a:cs typeface="Meiryo UI" pitchFamily="50" charset="-128"/>
              </a:rPr>
              <a:t>の保健センターは、保健所との役割分担により、他の市町村保健センターよりも広範囲のサービスを担っており、「対人保健サービス」においては、</a:t>
            </a:r>
            <a:r>
              <a:rPr lang="en-US" altLang="ja-JP" sz="1300" dirty="0">
                <a:latin typeface="Meiryo UI" pitchFamily="50" charset="-128"/>
                <a:ea typeface="Meiryo UI" pitchFamily="50" charset="-128"/>
                <a:cs typeface="Meiryo UI" pitchFamily="50" charset="-128"/>
              </a:rPr>
              <a:t>『</a:t>
            </a:r>
            <a:r>
              <a:rPr lang="ja-JP" altLang="en-US" sz="1300" dirty="0">
                <a:latin typeface="Meiryo UI" pitchFamily="50" charset="-128"/>
                <a:ea typeface="Meiryo UI" pitchFamily="50" charset="-128"/>
                <a:cs typeface="Meiryo UI" pitchFamily="50" charset="-128"/>
              </a:rPr>
              <a:t>保健所</a:t>
            </a:r>
            <a:r>
              <a:rPr lang="en-US" altLang="ja-JP" sz="1300" dirty="0">
                <a:latin typeface="Meiryo UI" pitchFamily="50" charset="-128"/>
                <a:ea typeface="Meiryo UI" pitchFamily="50" charset="-128"/>
                <a:cs typeface="Meiryo UI" pitchFamily="50" charset="-128"/>
              </a:rPr>
              <a:t>』</a:t>
            </a:r>
            <a:r>
              <a:rPr lang="ja-JP" altLang="en-US" sz="1300" dirty="0">
                <a:latin typeface="Meiryo UI" pitchFamily="50" charset="-128"/>
                <a:ea typeface="Meiryo UI" pitchFamily="50" charset="-128"/>
                <a:cs typeface="Meiryo UI" pitchFamily="50" charset="-128"/>
              </a:rPr>
              <a:t>に近い機能を担って</a:t>
            </a:r>
            <a:r>
              <a:rPr lang="ja-JP" altLang="en-US" sz="1300" dirty="0" smtClean="0">
                <a:latin typeface="Meiryo UI" pitchFamily="50" charset="-128"/>
                <a:ea typeface="Meiryo UI" pitchFamily="50" charset="-128"/>
                <a:cs typeface="Meiryo UI" pitchFamily="50" charset="-128"/>
              </a:rPr>
              <a:t>いる</a:t>
            </a:r>
            <a:endParaRPr lang="ja-JP" altLang="en-US" sz="1300" dirty="0">
              <a:solidFill>
                <a:srgbClr val="FF0000"/>
              </a:solidFill>
              <a:latin typeface="Meiryo UI" pitchFamily="50" charset="-128"/>
              <a:ea typeface="Meiryo UI" pitchFamily="50" charset="-128"/>
              <a:cs typeface="Meiryo UI" pitchFamily="50" charset="-128"/>
            </a:endParaRPr>
          </a:p>
        </p:txBody>
      </p:sp>
      <p:sp>
        <p:nvSpPr>
          <p:cNvPr id="10" name="正方形/長方形 9"/>
          <p:cNvSpPr/>
          <p:nvPr/>
        </p:nvSpPr>
        <p:spPr>
          <a:xfrm>
            <a:off x="11576" y="-5598"/>
            <a:ext cx="8736888"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（２）保健所・保健センターにおける事務分担（案）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738178" y="1428855"/>
            <a:ext cx="4154301" cy="239304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②市民に身近な保健サービスについて</a:t>
            </a:r>
            <a:endParaRPr lang="en-US" altLang="ja-JP"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endParaRPr>
          </a:p>
          <a:p>
            <a:pPr marL="285750" indent="-285750">
              <a:buFont typeface="Meiryo UI" panose="020B0604030504040204" pitchFamily="50" charset="-128"/>
              <a:buChar char="◇"/>
              <a:defRPr/>
            </a:pPr>
            <a:r>
              <a:rPr lang="ja-JP" altLang="en-US" sz="1600" dirty="0" smtClean="0">
                <a:solidFill>
                  <a:schemeClr val="tx1"/>
                </a:solidFill>
                <a:latin typeface="Meiryo UI" pitchFamily="50" charset="-128"/>
                <a:ea typeface="Meiryo UI" pitchFamily="50" charset="-128"/>
                <a:cs typeface="Meiryo UI" pitchFamily="50" charset="-128"/>
              </a:rPr>
              <a:t>市民に身近な保健サービスについては、学校、地域住民等との連携を図りながら、地域の健康課題を施策につなげていくことが効果的</a:t>
            </a:r>
            <a:endParaRPr lang="en-US" altLang="ja-JP" sz="1600" dirty="0" smtClean="0">
              <a:solidFill>
                <a:schemeClr val="tx1"/>
              </a:solidFill>
              <a:latin typeface="Meiryo UI" pitchFamily="50" charset="-128"/>
              <a:ea typeface="Meiryo UI" pitchFamily="50" charset="-128"/>
              <a:cs typeface="Meiryo UI" pitchFamily="50" charset="-128"/>
            </a:endParaRPr>
          </a:p>
          <a:p>
            <a:pPr marL="285750" indent="-285750">
              <a:buFont typeface="Meiryo UI" panose="020B0604030504040204" pitchFamily="50" charset="-128"/>
              <a:buChar char="◇"/>
              <a:defRPr/>
            </a:pPr>
            <a:r>
              <a:rPr lang="ja-JP" altLang="en-US" sz="1600" dirty="0" smtClean="0">
                <a:solidFill>
                  <a:schemeClr val="tx1"/>
                </a:solidFill>
                <a:latin typeface="Meiryo UI" pitchFamily="50" charset="-128"/>
                <a:ea typeface="Meiryo UI" pitchFamily="50" charset="-128"/>
                <a:cs typeface="Meiryo UI" pitchFamily="50" charset="-128"/>
              </a:rPr>
              <a:t>事</a:t>
            </a:r>
            <a:r>
              <a:rPr lang="ja-JP" altLang="en-US" sz="1600" dirty="0">
                <a:solidFill>
                  <a:schemeClr val="tx1"/>
                </a:solidFill>
                <a:latin typeface="Meiryo UI" pitchFamily="50" charset="-128"/>
                <a:ea typeface="Meiryo UI" pitchFamily="50" charset="-128"/>
                <a:cs typeface="Meiryo UI" pitchFamily="50" charset="-128"/>
              </a:rPr>
              <a:t>業者のきめ細かな状況</a:t>
            </a:r>
            <a:r>
              <a:rPr lang="ja-JP" altLang="en-US" sz="1600" dirty="0" smtClean="0">
                <a:solidFill>
                  <a:schemeClr val="tx1"/>
                </a:solidFill>
                <a:latin typeface="Meiryo UI" pitchFamily="50" charset="-128"/>
                <a:ea typeface="Meiryo UI" pitchFamily="50" charset="-128"/>
                <a:cs typeface="Meiryo UI" pitchFamily="50" charset="-128"/>
              </a:rPr>
              <a:t>把握とともに、</a:t>
            </a:r>
            <a:r>
              <a:rPr lang="ja-JP" altLang="en-US" sz="1600" dirty="0">
                <a:solidFill>
                  <a:schemeClr val="tx1"/>
                </a:solidFill>
                <a:latin typeface="Meiryo UI" pitchFamily="50" charset="-128"/>
                <a:ea typeface="Meiryo UI" pitchFamily="50" charset="-128"/>
                <a:cs typeface="Meiryo UI" pitchFamily="50" charset="-128"/>
              </a:rPr>
              <a:t>緊密な連携・協力体制の構築を</a:t>
            </a:r>
            <a:r>
              <a:rPr lang="ja-JP" altLang="en-US" sz="1600" dirty="0" smtClean="0">
                <a:solidFill>
                  <a:schemeClr val="tx1"/>
                </a:solidFill>
                <a:latin typeface="Meiryo UI" pitchFamily="50" charset="-128"/>
                <a:ea typeface="Meiryo UI" pitchFamily="50" charset="-128"/>
                <a:cs typeface="Meiryo UI" pitchFamily="50" charset="-128"/>
              </a:rPr>
              <a:t>図る</a:t>
            </a:r>
            <a:r>
              <a:rPr lang="ja-JP" altLang="en-US" sz="1600" dirty="0">
                <a:solidFill>
                  <a:schemeClr val="tx1"/>
                </a:solidFill>
                <a:latin typeface="Meiryo UI" pitchFamily="50" charset="-128"/>
                <a:ea typeface="Meiryo UI" pitchFamily="50" charset="-128"/>
                <a:cs typeface="Meiryo UI" pitchFamily="50" charset="-128"/>
              </a:rPr>
              <a:t>こと</a:t>
            </a:r>
            <a:r>
              <a:rPr lang="ja-JP" altLang="en-US" sz="1600" dirty="0" smtClean="0">
                <a:solidFill>
                  <a:schemeClr val="tx1"/>
                </a:solidFill>
                <a:latin typeface="Meiryo UI" pitchFamily="50" charset="-128"/>
                <a:ea typeface="Meiryo UI" pitchFamily="50" charset="-128"/>
                <a:cs typeface="Meiryo UI" pitchFamily="50" charset="-128"/>
              </a:rPr>
              <a:t>が効果的</a:t>
            </a:r>
            <a:endParaRPr lang="ja-JP" altLang="en-US" sz="1600" dirty="0">
              <a:solidFill>
                <a:schemeClr val="tx1"/>
              </a:solidFill>
              <a:latin typeface="Meiryo UI" pitchFamily="50" charset="-128"/>
              <a:ea typeface="Meiryo UI" pitchFamily="50" charset="-128"/>
              <a:cs typeface="Meiryo UI" pitchFamily="50" charset="-128"/>
            </a:endParaRPr>
          </a:p>
          <a:p>
            <a:pPr lvl="1">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950" lvl="1" indent="-285750">
              <a:buFont typeface="Meiryo UI" panose="020B0604030504040204" pitchFamily="50" charset="-128"/>
              <a:buChar char="◇"/>
              <a:defRPr/>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950" lvl="1" indent="-285750">
              <a:buFont typeface="Meiryo UI" panose="020B0604030504040204" pitchFamily="50" charset="-128"/>
              <a:buChar char="◇"/>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二等辺三角形 12"/>
          <p:cNvSpPr/>
          <p:nvPr/>
        </p:nvSpPr>
        <p:spPr>
          <a:xfrm rot="10800000">
            <a:off x="1097656" y="2906546"/>
            <a:ext cx="2592288" cy="144016"/>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5156456" y="3365596"/>
            <a:ext cx="3391105" cy="284102"/>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「総合区」の事務とする</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方向</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414098803"/>
              </p:ext>
            </p:extLst>
          </p:nvPr>
        </p:nvGraphicFramePr>
        <p:xfrm>
          <a:off x="680966" y="4529667"/>
          <a:ext cx="8211513" cy="2279654"/>
        </p:xfrm>
        <a:graphic>
          <a:graphicData uri="http://schemas.openxmlformats.org/drawingml/2006/table">
            <a:tbl>
              <a:tblPr firstRow="1" bandRow="1">
                <a:tableStyleId>{5940675A-B579-460E-94D1-54222C63F5DA}</a:tableStyleId>
              </a:tblPr>
              <a:tblGrid>
                <a:gridCol w="798817"/>
                <a:gridCol w="2577880"/>
                <a:gridCol w="2455779"/>
                <a:gridCol w="2379037"/>
              </a:tblGrid>
              <a:tr h="40513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latin typeface="ＭＳ Ｐゴシック" panose="020B0600070205080204" pitchFamily="50" charset="-128"/>
                          <a:ea typeface="ＭＳ Ｐゴシック" panose="020B0600070205080204" pitchFamily="50" charset="-128"/>
                        </a:rPr>
                        <a:t>区分</a:t>
                      </a:r>
                      <a:endParaRPr kumimoji="1" lang="ja-JP" altLang="en-US" sz="14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827114">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buNone/>
                      </a:pPr>
                      <a:endParaRPr kumimoji="1" lang="en-US" altLang="ja-JP" sz="1300" b="0" dirty="0" smtClean="0">
                        <a:latin typeface="ＭＳ Ｐゴシック" panose="020B0600070205080204" pitchFamily="50" charset="-128"/>
                        <a:ea typeface="ＭＳ Ｐゴシック" panose="020B0600070205080204" pitchFamily="50" charset="-128"/>
                        <a:cs typeface="+mn-cs"/>
                      </a:endParaRPr>
                    </a:p>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ja-JP" altLang="en-US" sz="1300" b="0" dirty="0" smtClean="0">
                        <a:latin typeface="ＭＳ Ｐゴシック" panose="020B0600070205080204" pitchFamily="50" charset="-128"/>
                        <a:ea typeface="ＭＳ Ｐゴシック" panose="020B0600070205080204" pitchFamily="50" charset="-128"/>
                      </a:endParaRPr>
                    </a:p>
                  </a:txBody>
                  <a:tcPr/>
                </a:tc>
                <a:tc>
                  <a:txBody>
                    <a:bodyPr/>
                    <a:lstStyle/>
                    <a:p>
                      <a:pPr algn="ctr"/>
                      <a:endParaRPr kumimoji="1" lang="en-US" altLang="ja-JP" sz="1300" b="0" dirty="0" smtClean="0">
                        <a:latin typeface="ＭＳ Ｐゴシック" panose="020B0600070205080204" pitchFamily="50" charset="-128"/>
                        <a:ea typeface="ＭＳ Ｐゴシック" panose="020B060007020508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◇保健所を総合区に設置</a:t>
                      </a: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◇保健所と保健センターの連携</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が密接に行われることにより、</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市民に身近な保健サービス</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について地域の実情に応じた</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総合的な実施が可能となる</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事務</a:t>
                      </a:r>
                      <a:endParaRPr kumimoji="1" lang="ja-JP" altLang="en-US" sz="1300" b="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r>
            </a:tbl>
          </a:graphicData>
        </a:graphic>
      </p:graphicFrame>
      <p:sp>
        <p:nvSpPr>
          <p:cNvPr id="18" name="正方形/長方形 17"/>
          <p:cNvSpPr/>
          <p:nvPr/>
        </p:nvSpPr>
        <p:spPr>
          <a:xfrm>
            <a:off x="154731" y="3864736"/>
            <a:ext cx="8856238"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b="1" dirty="0" smtClean="0">
                <a:solidFill>
                  <a:schemeClr val="tx1"/>
                </a:solidFill>
                <a:latin typeface="+mn-ea"/>
              </a:rPr>
              <a:t>《</a:t>
            </a:r>
            <a:r>
              <a:rPr lang="ja-JP" altLang="en-US" sz="1600" b="1" dirty="0" smtClean="0">
                <a:solidFill>
                  <a:schemeClr val="tx1"/>
                </a:solidFill>
                <a:latin typeface="+mn-ea"/>
              </a:rPr>
              <a:t>事務</a:t>
            </a:r>
            <a:r>
              <a:rPr lang="ja-JP" altLang="en-US" sz="1600" b="1" dirty="0">
                <a:solidFill>
                  <a:schemeClr val="tx1"/>
                </a:solidFill>
                <a:latin typeface="+mn-ea"/>
              </a:rPr>
              <a:t>分担</a:t>
            </a:r>
            <a:r>
              <a:rPr lang="ja-JP" altLang="en-US" sz="1600" b="1" dirty="0" smtClean="0">
                <a:solidFill>
                  <a:schemeClr val="tx1"/>
                </a:solidFill>
                <a:latin typeface="+mn-ea"/>
              </a:rPr>
              <a:t>の着眼点</a:t>
            </a:r>
            <a:r>
              <a:rPr lang="en-US" altLang="ja-JP" sz="1600" b="1" dirty="0" smtClean="0">
                <a:solidFill>
                  <a:schemeClr val="tx1"/>
                </a:solidFill>
                <a:latin typeface="+mn-ea"/>
              </a:rPr>
              <a:t>》</a:t>
            </a:r>
          </a:p>
          <a:p>
            <a:r>
              <a:rPr lang="ja-JP" altLang="en-US" sz="1600" b="1" dirty="0" smtClean="0">
                <a:solidFill>
                  <a:schemeClr val="tx1"/>
                </a:solidFill>
                <a:latin typeface="+mn-ea"/>
              </a:rPr>
              <a:t>○保健所の運営にあたっては、相当に高度</a:t>
            </a:r>
            <a:r>
              <a:rPr lang="ja-JP" altLang="en-US" sz="1600" b="1" dirty="0">
                <a:solidFill>
                  <a:schemeClr val="tx1"/>
                </a:solidFill>
                <a:latin typeface="+mn-ea"/>
              </a:rPr>
              <a:t>・専門的な</a:t>
            </a:r>
            <a:r>
              <a:rPr lang="ja-JP" altLang="en-US" sz="1600" b="1" dirty="0" smtClean="0">
                <a:solidFill>
                  <a:schemeClr val="tx1"/>
                </a:solidFill>
                <a:latin typeface="+mn-ea"/>
              </a:rPr>
              <a:t>保健サービス</a:t>
            </a:r>
            <a:r>
              <a:rPr lang="ja-JP" altLang="en-US" sz="1600" b="1" dirty="0">
                <a:solidFill>
                  <a:schemeClr val="tx1"/>
                </a:solidFill>
                <a:latin typeface="+mn-ea"/>
              </a:rPr>
              <a:t>を提供できる</a:t>
            </a:r>
            <a:r>
              <a:rPr lang="ja-JP" altLang="en-US" sz="1600" b="1" dirty="0" smtClean="0">
                <a:solidFill>
                  <a:schemeClr val="tx1"/>
                </a:solidFill>
                <a:latin typeface="+mn-ea"/>
              </a:rPr>
              <a:t>体制の確保が必要</a:t>
            </a:r>
            <a:endParaRPr lang="en-US" altLang="ja-JP" sz="1600" b="1" dirty="0" smtClean="0">
              <a:solidFill>
                <a:schemeClr val="tx1"/>
              </a:solidFill>
              <a:latin typeface="+mn-ea"/>
            </a:endParaRPr>
          </a:p>
        </p:txBody>
      </p:sp>
      <p:sp>
        <p:nvSpPr>
          <p:cNvPr id="11" name="二等辺三角形 10"/>
          <p:cNvSpPr/>
          <p:nvPr/>
        </p:nvSpPr>
        <p:spPr>
          <a:xfrm rot="10800000">
            <a:off x="5555864" y="3124905"/>
            <a:ext cx="2592288" cy="144016"/>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16914" y="3196913"/>
            <a:ext cx="3391105" cy="592127"/>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統一的・一体的に</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実施する方向で検討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302415" y="447872"/>
            <a:ext cx="3057247" cy="338554"/>
          </a:xfrm>
          <a:prstGeom prst="rect">
            <a:avLst/>
          </a:prstGeom>
        </p:spPr>
        <p:txBody>
          <a:bodyPr wrap="none">
            <a:spAutoFit/>
          </a:bodyPr>
          <a:lstStyle/>
          <a:p>
            <a:r>
              <a:rPr lang="ja-JP" altLang="en-US" sz="1600" dirty="0" smtClean="0">
                <a:latin typeface="HGSｺﾞｼｯｸE" panose="020B0900000000000000" pitchFamily="50" charset="-128"/>
                <a:ea typeface="HGSｺﾞｼｯｸE" panose="020B0900000000000000" pitchFamily="50" charset="-128"/>
                <a:cs typeface="Meiryo UI" panose="020B0604030504040204" pitchFamily="50" charset="-128"/>
              </a:rPr>
              <a:t>■施策・事務のあり方</a:t>
            </a:r>
            <a:r>
              <a:rPr lang="ja-JP" altLang="en-US" sz="1600" dirty="0">
                <a:latin typeface="HGSｺﾞｼｯｸE" panose="020B0900000000000000" pitchFamily="50" charset="-128"/>
                <a:ea typeface="HGSｺﾞｼｯｸE" panose="020B0900000000000000" pitchFamily="50" charset="-128"/>
                <a:cs typeface="Meiryo UI" panose="020B0604030504040204" pitchFamily="50" charset="-128"/>
              </a:rPr>
              <a:t>について</a:t>
            </a:r>
          </a:p>
        </p:txBody>
      </p:sp>
      <p:sp>
        <p:nvSpPr>
          <p:cNvPr id="19" name="スライド番号プレースホルダー 2"/>
          <p:cNvSpPr txBox="1">
            <a:spLocks/>
          </p:cNvSpPr>
          <p:nvPr/>
        </p:nvSpPr>
        <p:spPr>
          <a:xfrm>
            <a:off x="8532440" y="-3635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19</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1" name="右矢印 20"/>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2888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39319" y="5845346"/>
            <a:ext cx="2587568" cy="307777"/>
          </a:xfrm>
          <a:prstGeom prst="rect">
            <a:avLst/>
          </a:prstGeom>
        </p:spPr>
        <p:txBody>
          <a:bodyPr wrap="none">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（事務を移管する場合</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の課題）</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139319" y="6093296"/>
            <a:ext cx="9004681" cy="5739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区長</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の指揮命令下で、区域を越える危機事象（大規模な食中毒等）に際して迅速に対応できる体制の構築</a:t>
            </a:r>
            <a:endPar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209234933"/>
              </p:ext>
            </p:extLst>
          </p:nvPr>
        </p:nvGraphicFramePr>
        <p:xfrm>
          <a:off x="467545" y="382987"/>
          <a:ext cx="8568950" cy="5422277"/>
        </p:xfrm>
        <a:graphic>
          <a:graphicData uri="http://schemas.openxmlformats.org/drawingml/2006/table">
            <a:tbl>
              <a:tblPr firstRow="1" bandRow="1">
                <a:tableStyleId>{5C22544A-7EE6-4342-B048-85BDC9FD1C3A}</a:tableStyleId>
              </a:tblPr>
              <a:tblGrid>
                <a:gridCol w="366194"/>
                <a:gridCol w="366194"/>
                <a:gridCol w="366194"/>
                <a:gridCol w="7470368"/>
              </a:tblGrid>
              <a:tr h="527630">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保健所・保健センター</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07040">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◆健康危機管理等</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○感染症対策事務（入院勧告、指定医療機関指定、国との調整）</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◆医療提供体制</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○医療法人の設立認可　　　　　　　　○病院開設許可、診療所病床設置許可（許可、指導監督）</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n-ea"/>
                          <a:ea typeface="+mn-ea"/>
                          <a:cs typeface="Meiryo UI" panose="020B0604030504040204" pitchFamily="50" charset="-128"/>
                        </a:rPr>
                        <a:t>◆対事業者保健サービス（食品衛生）</a:t>
                      </a:r>
                      <a:endParaRPr kumimoji="1" lang="en-US" altLang="ja-JP" sz="1300" dirty="0" smtClean="0">
                        <a:solidFill>
                          <a:schemeClr val="tx1"/>
                        </a:solidFill>
                        <a:latin typeface="+mn-ea"/>
                        <a:ea typeface="+mn-ea"/>
                        <a:cs typeface="Meiryo UI" panose="020B060403050404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○と畜検査、食鳥検査</a:t>
                      </a:r>
                    </a:p>
                    <a:p>
                      <a:r>
                        <a:rPr kumimoji="1" lang="ja-JP" altLang="en-US" sz="1300" dirty="0" smtClean="0">
                          <a:solidFill>
                            <a:schemeClr val="tx1"/>
                          </a:solidFill>
                          <a:latin typeface="+mn-ea"/>
                          <a:ea typeface="+mn-ea"/>
                          <a:cs typeface="Meiryo UI" panose="020B0604030504040204" pitchFamily="50" charset="-128"/>
                        </a:rPr>
                        <a:t>◆対事業者保健サービス（環境衛生）</a:t>
                      </a:r>
                      <a:endParaRPr kumimoji="1" lang="en-US" altLang="ja-JP" sz="1300" dirty="0" smtClean="0">
                        <a:solidFill>
                          <a:schemeClr val="tx1"/>
                        </a:solidFill>
                        <a:latin typeface="+mn-ea"/>
                        <a:ea typeface="+mn-ea"/>
                        <a:cs typeface="Meiryo UI" panose="020B060403050404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○旅館・理容美容・公衆浴場等営業許可（衛生基準設定）</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03557">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rPr>
                        <a:t>◆対事業者保健サービス（食品衛生）</a:t>
                      </a:r>
                      <a:endParaRPr kumimoji="1" lang="en-US" altLang="ja-JP" sz="1300" dirty="0" smtClean="0">
                        <a:latin typeface="ＭＳ Ｐゴシック" panose="020B0600070205080204" pitchFamily="50" charset="-128"/>
                        <a:ea typeface="ＭＳ Ｐゴシック" panose="020B060007020508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○飲食店等の営業許可・監視指導　　　　　　　　　　　○食中毒等の調査</a:t>
                      </a:r>
                    </a:p>
                    <a:p>
                      <a:r>
                        <a:rPr kumimoji="1" lang="ja-JP" altLang="en-US" sz="1300" dirty="0" smtClean="0">
                          <a:latin typeface="ＭＳ Ｐゴシック" panose="020B0600070205080204" pitchFamily="50" charset="-128"/>
                          <a:ea typeface="ＭＳ Ｐゴシック" panose="020B0600070205080204" pitchFamily="50" charset="-128"/>
                        </a:rPr>
                        <a:t>◆対事業者保健サービス（環境衛生）</a:t>
                      </a:r>
                      <a:endParaRPr kumimoji="1" lang="en-US" altLang="ja-JP" sz="1300" dirty="0" smtClean="0">
                        <a:latin typeface="ＭＳ Ｐゴシック" panose="020B0600070205080204" pitchFamily="50" charset="-128"/>
                        <a:ea typeface="ＭＳ Ｐゴシック" panose="020B060007020508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○旅館・理容美容・公衆浴場等営業許可（許可・監視指導）</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mn-ea"/>
                          <a:ea typeface="+mn-ea"/>
                          <a:cs typeface="Meiryo UI" panose="020B0604030504040204" pitchFamily="50" charset="-128"/>
                        </a:rPr>
                        <a:t>◆対人保健サービス</a:t>
                      </a:r>
                      <a:endParaRPr kumimoji="1" lang="en-US" altLang="ja-JP" sz="1300" dirty="0" smtClean="0">
                        <a:latin typeface="+mn-ea"/>
                        <a:ea typeface="+mn-ea"/>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○妊婦・乳幼児健康診査（医療機関等協力提携）　○予防接種（関係機関調整、委託料支払）</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884050">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7" name="正方形/長方形 16"/>
          <p:cNvSpPr/>
          <p:nvPr/>
        </p:nvSpPr>
        <p:spPr>
          <a:xfrm>
            <a:off x="1611130" y="4005064"/>
            <a:ext cx="7353358" cy="1673482"/>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300" dirty="0">
                <a:solidFill>
                  <a:schemeClr val="tx1"/>
                </a:solidFill>
              </a:rPr>
              <a:t>◆健康危機</a:t>
            </a:r>
            <a:r>
              <a:rPr lang="ja-JP" altLang="en-US" sz="1300" dirty="0" smtClean="0">
                <a:solidFill>
                  <a:schemeClr val="tx1"/>
                </a:solidFill>
              </a:rPr>
              <a:t>管理等</a:t>
            </a:r>
            <a:endParaRPr lang="en-US" altLang="ja-JP" sz="1300" dirty="0">
              <a:solidFill>
                <a:schemeClr val="tx1"/>
              </a:solidFill>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感染症対策事務（接触者検診実施、指定医療機関指定の申請受付）</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rPr>
              <a:t>◆医療提供体制</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○病院開設</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許可、診療所病床設置許可</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等申請</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受理</a:t>
            </a:r>
            <a:endPar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n-ea"/>
                <a:cs typeface="Meiryo UI" panose="020B0604030504040204" pitchFamily="50" charset="-128"/>
              </a:rPr>
              <a:t>◆</a:t>
            </a:r>
            <a:r>
              <a:rPr lang="ja-JP" altLang="en-US" sz="1300" dirty="0">
                <a:solidFill>
                  <a:schemeClr val="tx1"/>
                </a:solidFill>
                <a:latin typeface="+mn-ea"/>
                <a:cs typeface="Meiryo UI" panose="020B0604030504040204" pitchFamily="50" charset="-128"/>
              </a:rPr>
              <a:t>対事業者保健サービス</a:t>
            </a:r>
            <a:endParaRPr lang="en-US" altLang="ja-JP" sz="1300" dirty="0">
              <a:solidFill>
                <a:schemeClr val="tx1"/>
              </a:solidFill>
              <a:latin typeface="+mn-ea"/>
              <a:cs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○食品</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衛生（相談・苦情への対応）○環境衛生（旅館・理容美容・</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公衆浴場等営業許可相談業務）</a:t>
            </a:r>
            <a:endPar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n-ea"/>
                <a:cs typeface="Meiryo UI" panose="020B0604030504040204" pitchFamily="50" charset="-128"/>
              </a:rPr>
              <a:t>◆対人保健サービス</a:t>
            </a:r>
            <a:endParaRPr lang="en-US" altLang="ja-JP" sz="1300" dirty="0" smtClean="0">
              <a:solidFill>
                <a:schemeClr val="tx1"/>
              </a:solidFill>
              <a:latin typeface="+mn-ea"/>
              <a:cs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○妊婦</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乳幼児健康診査（</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健康診査の</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　○予防</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接種（医療機関との</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契約手続）</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スライド番号プレースホルダー 2"/>
          <p:cNvSpPr txBox="1">
            <a:spLocks/>
          </p:cNvSpPr>
          <p:nvPr/>
        </p:nvSpPr>
        <p:spPr>
          <a:xfrm>
            <a:off x="8532440" y="6484705"/>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20</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9" name="テキスト ボックス 8"/>
          <p:cNvSpPr txBox="1"/>
          <p:nvPr/>
        </p:nvSpPr>
        <p:spPr>
          <a:xfrm>
            <a:off x="139319" y="2541"/>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979404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637" y="438574"/>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（１）学校教育（小・中学校）の現状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384884" y="1395549"/>
            <a:ext cx="8228346" cy="1512983"/>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384884" y="1393594"/>
            <a:ext cx="4185761" cy="276999"/>
          </a:xfrm>
          <a:prstGeom prst="rect">
            <a:avLst/>
          </a:prstGeom>
        </p:spPr>
        <p:txBody>
          <a:bodyPr wrap="none">
            <a:spAutoFit/>
          </a:bodyPr>
          <a:lstStyle/>
          <a:p>
            <a:pPr fontAlgn="auto">
              <a:spcBef>
                <a:spcPts val="0"/>
              </a:spcBef>
              <a:spcAft>
                <a:spcPts val="0"/>
              </a:spcAft>
              <a:defRPr/>
            </a:pPr>
            <a:r>
              <a:rPr lang="ja-JP" altLang="en-US" sz="1200" dirty="0" smtClean="0">
                <a:latin typeface="HGSｺﾞｼｯｸE" panose="020B0900000000000000" pitchFamily="50" charset="-128"/>
                <a:ea typeface="HGSｺﾞｼｯｸE" panose="020B0900000000000000" pitchFamily="50" charset="-128"/>
                <a:cs typeface="Meiryo UI" pitchFamily="50" charset="-128"/>
              </a:rPr>
              <a:t>◆分権型教育行政への転換における、めざすべき目標像</a:t>
            </a:r>
            <a:endParaRPr lang="en-US" altLang="ja-JP" sz="1200" dirty="0">
              <a:latin typeface="HGSｺﾞｼｯｸE" panose="020B0900000000000000" pitchFamily="50" charset="-128"/>
              <a:ea typeface="HGSｺﾞｼｯｸE" panose="020B0900000000000000" pitchFamily="50" charset="-128"/>
              <a:cs typeface="Meiryo UI" pitchFamily="50" charset="-128"/>
            </a:endParaRPr>
          </a:p>
        </p:txBody>
      </p:sp>
      <p:sp>
        <p:nvSpPr>
          <p:cNvPr id="21" name="角丸四角形 20"/>
          <p:cNvSpPr/>
          <p:nvPr/>
        </p:nvSpPr>
        <p:spPr>
          <a:xfrm>
            <a:off x="617313" y="1684397"/>
            <a:ext cx="7663655" cy="1224135"/>
          </a:xfrm>
          <a:prstGeom prst="round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分権型教育行政への転換は、校長裁量の拡大と、区担当教育次長への分権をセットで実現することを図る</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・市長と教育委員会：全市における基本的な方針と目標を策定</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・校園長　　　　　　　：全市の方針と目標を踏まえた学校の目標の策定と、それを達成するための手段の選択</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・区担当教育次長　：学校・教育コミュニティの状況と進捗のモニタリングと、その状況に応じた学校・教育コミュニティへのサポート</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区担当教育次長は、所掌事務を執行するにあたり、教育委員会事務局の各部・事業所及び区役所の各課を補助組織とする</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あわせて、教育委員会事務局に、区担当教育次長の事務執行のサポート体制を構築</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31567" y="870374"/>
            <a:ext cx="8537120" cy="523220"/>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◇本市では、平成</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27</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年４月から、教育行政においても「ニア・イズ・ベター」を徹底し、学校や地域の実情、課題に</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応じた取組みを展開できるよう、</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「分権型教育行政」への転換</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を進めている</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31567" y="2908532"/>
            <a:ext cx="1315626" cy="307777"/>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■イメージ図</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 name="グループ化 2"/>
          <p:cNvGrpSpPr/>
          <p:nvPr/>
        </p:nvGrpSpPr>
        <p:grpSpPr>
          <a:xfrm>
            <a:off x="384884" y="3198132"/>
            <a:ext cx="8496944" cy="3562069"/>
            <a:chOff x="384884" y="3056699"/>
            <a:chExt cx="8496944" cy="3771169"/>
          </a:xfrm>
        </p:grpSpPr>
        <p:sp>
          <p:nvSpPr>
            <p:cNvPr id="67" name="角丸四角形 66"/>
            <p:cNvSpPr/>
            <p:nvPr/>
          </p:nvSpPr>
          <p:spPr>
            <a:xfrm>
              <a:off x="384884" y="3056699"/>
              <a:ext cx="8496944" cy="616669"/>
            </a:xfrm>
            <a:prstGeom prst="roundRect">
              <a:avLst/>
            </a:prstGeom>
            <a:blipFill>
              <a:blip r:embed="rId3" cstate="print"/>
              <a:tile tx="0" ty="0" sx="100000" sy="100000" flip="none" algn="tl"/>
            </a:bli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6990082" y="5148282"/>
              <a:ext cx="1748280" cy="461184"/>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各部・事業所</a:t>
              </a:r>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70" name="角丸四角形 69"/>
            <p:cNvSpPr/>
            <p:nvPr/>
          </p:nvSpPr>
          <p:spPr>
            <a:xfrm>
              <a:off x="2547770" y="4110494"/>
              <a:ext cx="4320480" cy="2081692"/>
            </a:xfrm>
            <a:prstGeom prst="roundRect">
              <a:avLst/>
            </a:prstGeom>
            <a:solidFill>
              <a:schemeClr val="accent6">
                <a:lumMod val="40000"/>
                <a:lumOff val="60000"/>
              </a:schemeClr>
            </a:solid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689380" y="3277324"/>
              <a:ext cx="1224136" cy="288032"/>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市　長</a:t>
              </a:r>
              <a:endParaRPr lang="ja-JP" altLang="en-US" sz="1100" dirty="0">
                <a:solidFill>
                  <a:prstClr val="black"/>
                </a:solidFill>
                <a:latin typeface="Meiryo UI" pitchFamily="50" charset="-128"/>
                <a:ea typeface="Meiryo UI" pitchFamily="50" charset="-128"/>
                <a:cs typeface="Meiryo UI" pitchFamily="50" charset="-128"/>
              </a:endParaRPr>
            </a:p>
          </p:txBody>
        </p:sp>
        <p:sp>
          <p:nvSpPr>
            <p:cNvPr id="72" name="上下矢印 71"/>
            <p:cNvSpPr/>
            <p:nvPr/>
          </p:nvSpPr>
          <p:spPr>
            <a:xfrm rot="5400000">
              <a:off x="4079767" y="1436175"/>
              <a:ext cx="377585" cy="4021421"/>
            </a:xfrm>
            <a:prstGeom prst="up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nchorCtr="0"/>
            <a:lstStyle/>
            <a:p>
              <a:pPr algn="ctr"/>
              <a:endParaRPr kumimoji="1" lang="ja-JP" altLang="en-US" dirty="0"/>
            </a:p>
          </p:txBody>
        </p:sp>
        <p:sp>
          <p:nvSpPr>
            <p:cNvPr id="73" name="正方形/長方形 72"/>
            <p:cNvSpPr/>
            <p:nvPr/>
          </p:nvSpPr>
          <p:spPr>
            <a:xfrm>
              <a:off x="2968391" y="3350561"/>
              <a:ext cx="2473518" cy="249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latin typeface="Meiryo UI" pitchFamily="50" charset="-128"/>
                  <a:ea typeface="Meiryo UI" pitchFamily="50" charset="-128"/>
                  <a:cs typeface="Meiryo UI" pitchFamily="50" charset="-128"/>
                </a:rPr>
                <a:t>基本的な方針の協議、重点施策の調整　など</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74" name="正方形/長方形 73"/>
            <p:cNvSpPr/>
            <p:nvPr/>
          </p:nvSpPr>
          <p:spPr>
            <a:xfrm>
              <a:off x="6640800" y="3311642"/>
              <a:ext cx="1573418" cy="288032"/>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教育委員会</a:t>
              </a:r>
              <a:endParaRPr lang="ja-JP" altLang="en-US" sz="1100" b="1" dirty="0">
                <a:solidFill>
                  <a:prstClr val="black"/>
                </a:solidFill>
                <a:latin typeface="Meiryo UI" pitchFamily="50" charset="-128"/>
                <a:ea typeface="Meiryo UI" pitchFamily="50" charset="-128"/>
                <a:cs typeface="Meiryo UI" pitchFamily="50" charset="-128"/>
              </a:endParaRPr>
            </a:p>
          </p:txBody>
        </p:sp>
        <p:sp>
          <p:nvSpPr>
            <p:cNvPr id="75" name="正方形/長方形 74"/>
            <p:cNvSpPr/>
            <p:nvPr/>
          </p:nvSpPr>
          <p:spPr>
            <a:xfrm>
              <a:off x="7327820" y="3532531"/>
              <a:ext cx="997354" cy="28167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教育長</a:t>
              </a:r>
              <a:endParaRPr lang="ja-JP" altLang="en-US" sz="1100" dirty="0">
                <a:solidFill>
                  <a:prstClr val="black"/>
                </a:solidFill>
                <a:latin typeface="Meiryo UI" pitchFamily="50" charset="-128"/>
                <a:ea typeface="Meiryo UI" pitchFamily="50" charset="-128"/>
                <a:cs typeface="Meiryo UI" pitchFamily="50" charset="-128"/>
              </a:endParaRPr>
            </a:p>
          </p:txBody>
        </p:sp>
        <p:sp>
          <p:nvSpPr>
            <p:cNvPr id="76" name="正方形/長方形 75"/>
            <p:cNvSpPr/>
            <p:nvPr/>
          </p:nvSpPr>
          <p:spPr>
            <a:xfrm>
              <a:off x="3566184" y="3056699"/>
              <a:ext cx="1357394"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u="sng" dirty="0" smtClean="0">
                  <a:solidFill>
                    <a:schemeClr val="tx1"/>
                  </a:solidFill>
                  <a:latin typeface="Meiryo UI" pitchFamily="50" charset="-128"/>
                  <a:ea typeface="Meiryo UI" pitchFamily="50" charset="-128"/>
                  <a:cs typeface="Meiryo UI" pitchFamily="50" charset="-128"/>
                </a:rPr>
                <a:t>総合教育会議</a:t>
              </a:r>
              <a:endParaRPr kumimoji="1" lang="ja-JP" altLang="en-US" sz="1200" b="1" u="sng" dirty="0">
                <a:solidFill>
                  <a:schemeClr val="tx1"/>
                </a:solidFill>
                <a:latin typeface="Meiryo UI" pitchFamily="50" charset="-128"/>
                <a:ea typeface="Meiryo UI" pitchFamily="50" charset="-128"/>
                <a:cs typeface="Meiryo UI" pitchFamily="50" charset="-128"/>
              </a:endParaRPr>
            </a:p>
          </p:txBody>
        </p:sp>
        <p:sp>
          <p:nvSpPr>
            <p:cNvPr id="77" name="正方形/長方形 76"/>
            <p:cNvSpPr/>
            <p:nvPr/>
          </p:nvSpPr>
          <p:spPr>
            <a:xfrm>
              <a:off x="4278867" y="4376789"/>
              <a:ext cx="2232248" cy="432048"/>
            </a:xfrm>
            <a:prstGeom prst="rect">
              <a:avLst/>
            </a:prstGeom>
            <a:solidFill>
              <a:schemeClr val="accent6">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smtClean="0">
                  <a:solidFill>
                    <a:schemeClr val="bg1"/>
                  </a:solidFill>
                  <a:latin typeface="Meiryo UI" pitchFamily="50" charset="-128"/>
                  <a:ea typeface="Meiryo UI" pitchFamily="50" charset="-128"/>
                  <a:cs typeface="Meiryo UI" pitchFamily="50" charset="-128"/>
                </a:rPr>
                <a:t>区担当教育次長</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dirty="0" smtClean="0">
                  <a:solidFill>
                    <a:schemeClr val="bg1"/>
                  </a:solidFill>
                  <a:latin typeface="Meiryo UI" pitchFamily="50" charset="-128"/>
                  <a:ea typeface="Meiryo UI" pitchFamily="50" charset="-128"/>
                  <a:cs typeface="Meiryo UI" pitchFamily="50" charset="-128"/>
                </a:rPr>
                <a:t>（教育次長の所掌事務を除き分掌）</a:t>
              </a:r>
              <a:endParaRPr lang="ja-JP" altLang="en-US" sz="800" dirty="0">
                <a:solidFill>
                  <a:schemeClr val="bg1"/>
                </a:solidFill>
                <a:latin typeface="Meiryo UI" pitchFamily="50" charset="-128"/>
                <a:ea typeface="Meiryo UI" pitchFamily="50" charset="-128"/>
                <a:cs typeface="Meiryo UI" pitchFamily="50" charset="-128"/>
              </a:endParaRPr>
            </a:p>
          </p:txBody>
        </p:sp>
        <p:sp>
          <p:nvSpPr>
            <p:cNvPr id="78" name="正方形/長方形 77"/>
            <p:cNvSpPr/>
            <p:nvPr/>
          </p:nvSpPr>
          <p:spPr>
            <a:xfrm>
              <a:off x="6990081" y="4232773"/>
              <a:ext cx="1748280" cy="504056"/>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教育次長</a:t>
              </a:r>
              <a:endParaRPr lang="en-US" altLang="ja-JP" sz="1100" dirty="0" smtClean="0">
                <a:solidFill>
                  <a:prstClr val="black"/>
                </a:solidFill>
                <a:latin typeface="Meiryo UI" pitchFamily="50" charset="-128"/>
                <a:ea typeface="Meiryo UI" pitchFamily="50" charset="-128"/>
                <a:cs typeface="Meiryo UI" pitchFamily="50" charset="-128"/>
              </a:endParaRPr>
            </a:p>
            <a:p>
              <a:pPr algn="ctr">
                <a:defRPr/>
              </a:pPr>
              <a:r>
                <a:rPr lang="ja-JP" altLang="en-US" sz="800" dirty="0" smtClean="0">
                  <a:solidFill>
                    <a:prstClr val="black"/>
                  </a:solidFill>
                  <a:latin typeface="Meiryo UI" pitchFamily="50" charset="-128"/>
                  <a:ea typeface="Meiryo UI" pitchFamily="50" charset="-128"/>
                  <a:cs typeface="Meiryo UI" pitchFamily="50" charset="-128"/>
                </a:rPr>
                <a:t>（大阪市で一元的に実施していく</a:t>
              </a:r>
              <a:endParaRPr lang="en-US" altLang="ja-JP" sz="800" dirty="0" smtClean="0">
                <a:solidFill>
                  <a:prstClr val="black"/>
                </a:solidFill>
                <a:latin typeface="Meiryo UI" pitchFamily="50" charset="-128"/>
                <a:ea typeface="Meiryo UI" pitchFamily="50" charset="-128"/>
                <a:cs typeface="Meiryo UI" pitchFamily="50" charset="-128"/>
              </a:endParaRPr>
            </a:p>
            <a:p>
              <a:pPr algn="ctr">
                <a:defRPr/>
              </a:pPr>
              <a:r>
                <a:rPr lang="ja-JP" altLang="en-US" sz="800" dirty="0" smtClean="0">
                  <a:solidFill>
                    <a:prstClr val="black"/>
                  </a:solidFill>
                  <a:latin typeface="Meiryo UI" pitchFamily="50" charset="-128"/>
                  <a:ea typeface="Meiryo UI" pitchFamily="50" charset="-128"/>
                  <a:cs typeface="Meiryo UI" pitchFamily="50" charset="-128"/>
                </a:rPr>
                <a:t>必要がある事務等を分掌）</a:t>
              </a:r>
              <a:endParaRPr lang="ja-JP" altLang="en-US" sz="800" dirty="0">
                <a:solidFill>
                  <a:prstClr val="black"/>
                </a:solidFill>
                <a:latin typeface="Meiryo UI" pitchFamily="50" charset="-128"/>
                <a:ea typeface="Meiryo UI" pitchFamily="50" charset="-128"/>
                <a:cs typeface="Meiryo UI" pitchFamily="50" charset="-128"/>
              </a:endParaRPr>
            </a:p>
          </p:txBody>
        </p:sp>
        <p:sp>
          <p:nvSpPr>
            <p:cNvPr id="84" name="正方形/長方形 83"/>
            <p:cNvSpPr/>
            <p:nvPr/>
          </p:nvSpPr>
          <p:spPr>
            <a:xfrm>
              <a:off x="4278867" y="5168072"/>
              <a:ext cx="2232248" cy="432048"/>
            </a:xfrm>
            <a:prstGeom prst="rect">
              <a:avLst/>
            </a:prstGeom>
            <a:solidFill>
              <a:schemeClr val="accent6">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smtClean="0">
                  <a:solidFill>
                    <a:schemeClr val="bg1"/>
                  </a:solidFill>
                  <a:latin typeface="Meiryo UI" pitchFamily="50" charset="-128"/>
                  <a:ea typeface="Meiryo UI" pitchFamily="50" charset="-128"/>
                  <a:cs typeface="Meiryo UI" pitchFamily="50" charset="-128"/>
                </a:rPr>
                <a:t>区役所の職員</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dirty="0" smtClean="0">
                  <a:solidFill>
                    <a:schemeClr val="bg1"/>
                  </a:solidFill>
                  <a:latin typeface="Meiryo UI" pitchFamily="50" charset="-128"/>
                  <a:ea typeface="Meiryo UI" pitchFamily="50" charset="-128"/>
                  <a:cs typeface="Meiryo UI" pitchFamily="50" charset="-128"/>
                </a:rPr>
                <a:t>（教育委員会事務局兼務）</a:t>
              </a:r>
              <a:endParaRPr lang="ja-JP" altLang="en-US" sz="800" dirty="0">
                <a:solidFill>
                  <a:schemeClr val="bg1"/>
                </a:solidFill>
                <a:latin typeface="Meiryo UI" pitchFamily="50" charset="-128"/>
                <a:ea typeface="Meiryo UI" pitchFamily="50" charset="-128"/>
                <a:cs typeface="Meiryo UI" pitchFamily="50" charset="-128"/>
              </a:endParaRPr>
            </a:p>
          </p:txBody>
        </p:sp>
        <p:sp>
          <p:nvSpPr>
            <p:cNvPr id="88" name="正方形/長方形 87"/>
            <p:cNvSpPr/>
            <p:nvPr/>
          </p:nvSpPr>
          <p:spPr>
            <a:xfrm>
              <a:off x="3900315" y="6543458"/>
              <a:ext cx="4824536" cy="25042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学　　　校　　　園</a:t>
              </a:r>
              <a:endParaRPr lang="ja-JP" altLang="en-US" sz="1100" dirty="0">
                <a:solidFill>
                  <a:prstClr val="black"/>
                </a:solidFill>
                <a:latin typeface="Meiryo UI" pitchFamily="50" charset="-128"/>
                <a:ea typeface="Meiryo UI" pitchFamily="50" charset="-128"/>
                <a:cs typeface="Meiryo UI" pitchFamily="50" charset="-128"/>
              </a:endParaRPr>
            </a:p>
          </p:txBody>
        </p:sp>
        <p:sp>
          <p:nvSpPr>
            <p:cNvPr id="89" name="正方形/長方形 88"/>
            <p:cNvSpPr/>
            <p:nvPr/>
          </p:nvSpPr>
          <p:spPr>
            <a:xfrm>
              <a:off x="617313" y="5953528"/>
              <a:ext cx="1328025" cy="270030"/>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保護者・区民</a:t>
              </a:r>
              <a:endParaRPr lang="ja-JP" altLang="en-US" sz="1100" dirty="0">
                <a:solidFill>
                  <a:prstClr val="black"/>
                </a:solidFill>
                <a:latin typeface="Meiryo UI" pitchFamily="50" charset="-128"/>
                <a:ea typeface="Meiryo UI" pitchFamily="50" charset="-128"/>
                <a:cs typeface="Meiryo UI" pitchFamily="50" charset="-128"/>
              </a:endParaRPr>
            </a:p>
          </p:txBody>
        </p:sp>
        <p:sp>
          <p:nvSpPr>
            <p:cNvPr id="90" name="円/楕円 89"/>
            <p:cNvSpPr/>
            <p:nvPr/>
          </p:nvSpPr>
          <p:spPr>
            <a:xfrm>
              <a:off x="607601" y="6535102"/>
              <a:ext cx="1347451" cy="276333"/>
            </a:xfrm>
            <a:prstGeom prst="ellipse">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latin typeface="Meiryo UI" pitchFamily="50" charset="-128"/>
                  <a:ea typeface="Meiryo UI" pitchFamily="50" charset="-128"/>
                  <a:cs typeface="Meiryo UI" pitchFamily="50" charset="-128"/>
                </a:rPr>
                <a:t>学校協議会</a:t>
              </a:r>
              <a:endParaRPr kumimoji="1" lang="ja-JP" altLang="en-US" sz="1100" dirty="0">
                <a:solidFill>
                  <a:schemeClr val="tx1"/>
                </a:solidFill>
                <a:latin typeface="Meiryo UI" pitchFamily="50" charset="-128"/>
                <a:ea typeface="Meiryo UI" pitchFamily="50" charset="-128"/>
                <a:cs typeface="Meiryo UI" pitchFamily="50" charset="-128"/>
              </a:endParaRPr>
            </a:p>
          </p:txBody>
        </p:sp>
        <p:sp>
          <p:nvSpPr>
            <p:cNvPr id="91" name="下矢印 90"/>
            <p:cNvSpPr/>
            <p:nvPr/>
          </p:nvSpPr>
          <p:spPr>
            <a:xfrm rot="10800000">
              <a:off x="1024245" y="6223557"/>
              <a:ext cx="576064" cy="358109"/>
            </a:xfrm>
            <a:prstGeom prst="downArrow">
              <a:avLst>
                <a:gd name="adj1" fmla="val 46093"/>
                <a:gd name="adj2" fmla="val 50000"/>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a:off x="2320319" y="3781380"/>
              <a:ext cx="6541970" cy="196918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角丸四角形 91"/>
            <p:cNvSpPr/>
            <p:nvPr/>
          </p:nvSpPr>
          <p:spPr>
            <a:xfrm>
              <a:off x="2632111" y="5158726"/>
              <a:ext cx="954492" cy="792778"/>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itchFamily="50" charset="-128"/>
                  <a:ea typeface="Meiryo UI" pitchFamily="50" charset="-128"/>
                  <a:cs typeface="Meiryo UI" pitchFamily="50" charset="-128"/>
                </a:rPr>
                <a:t>保護者・区民等の参画の</a:t>
              </a:r>
              <a:endParaRPr kumimoji="1" lang="en-US" altLang="ja-JP" sz="900" dirty="0" smtClean="0">
                <a:solidFill>
                  <a:schemeClr val="tx1"/>
                </a:solidFill>
                <a:latin typeface="Meiryo UI" pitchFamily="50" charset="-128"/>
                <a:ea typeface="Meiryo UI" pitchFamily="50" charset="-128"/>
                <a:cs typeface="Meiryo UI" pitchFamily="50" charset="-128"/>
              </a:endParaRPr>
            </a:p>
            <a:p>
              <a:pPr algn="ctr"/>
              <a:r>
                <a:rPr kumimoji="1" lang="ja-JP" altLang="en-US" sz="900" dirty="0" smtClean="0">
                  <a:solidFill>
                    <a:schemeClr val="tx1"/>
                  </a:solidFill>
                  <a:latin typeface="Meiryo UI" pitchFamily="50" charset="-128"/>
                  <a:ea typeface="Meiryo UI" pitchFamily="50" charset="-128"/>
                  <a:cs typeface="Meiryo UI" pitchFamily="50" charset="-128"/>
                </a:rPr>
                <a:t>ための会議</a:t>
              </a:r>
              <a:endParaRPr lang="en-US" altLang="ja-JP" sz="1400" dirty="0" smtClean="0">
                <a:solidFill>
                  <a:schemeClr val="tx1"/>
                </a:solidFill>
                <a:latin typeface="Meiryo UI" pitchFamily="50" charset="-128"/>
                <a:ea typeface="Meiryo UI" pitchFamily="50" charset="-128"/>
                <a:cs typeface="Meiryo UI" pitchFamily="50" charset="-128"/>
              </a:endParaRPr>
            </a:p>
            <a:p>
              <a:pPr algn="ctr"/>
              <a:endParaRPr kumimoji="1" lang="ja-JP" altLang="en-US" sz="1400" dirty="0">
                <a:solidFill>
                  <a:schemeClr val="tx1"/>
                </a:solidFill>
                <a:latin typeface="Meiryo UI" pitchFamily="50" charset="-128"/>
                <a:ea typeface="Meiryo UI" pitchFamily="50" charset="-128"/>
                <a:cs typeface="Meiryo UI" pitchFamily="50" charset="-128"/>
              </a:endParaRPr>
            </a:p>
          </p:txBody>
        </p:sp>
        <p:sp>
          <p:nvSpPr>
            <p:cNvPr id="94" name="正方形/長方形 93"/>
            <p:cNvSpPr/>
            <p:nvPr/>
          </p:nvSpPr>
          <p:spPr>
            <a:xfrm>
              <a:off x="2779730" y="4221774"/>
              <a:ext cx="1258024" cy="2520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u="sng" dirty="0" smtClean="0">
                  <a:solidFill>
                    <a:schemeClr val="tx1"/>
                  </a:solidFill>
                  <a:latin typeface="Meiryo UI" pitchFamily="50" charset="-128"/>
                  <a:ea typeface="Meiryo UI" pitchFamily="50" charset="-128"/>
                  <a:cs typeface="Meiryo UI" pitchFamily="50" charset="-128"/>
                </a:rPr>
                <a:t>区におけるしくみ</a:t>
              </a:r>
              <a:endParaRPr kumimoji="1" lang="ja-JP" altLang="en-US" sz="1100" b="1" u="sng" dirty="0">
                <a:solidFill>
                  <a:schemeClr val="tx1"/>
                </a:solidFill>
                <a:latin typeface="Meiryo UI" pitchFamily="50" charset="-128"/>
                <a:ea typeface="Meiryo UI" pitchFamily="50" charset="-128"/>
                <a:cs typeface="Meiryo UI" pitchFamily="50" charset="-128"/>
              </a:endParaRPr>
            </a:p>
          </p:txBody>
        </p:sp>
        <p:cxnSp>
          <p:nvCxnSpPr>
            <p:cNvPr id="95" name="直線コネクタ 94"/>
            <p:cNvCxnSpPr/>
            <p:nvPr/>
          </p:nvCxnSpPr>
          <p:spPr>
            <a:xfrm>
              <a:off x="1939847" y="4704029"/>
              <a:ext cx="23390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a:stCxn id="105" idx="3"/>
              <a:endCxn id="77" idx="1"/>
            </p:cNvCxnSpPr>
            <p:nvPr/>
          </p:nvCxnSpPr>
          <p:spPr>
            <a:xfrm>
              <a:off x="1928896" y="4586479"/>
              <a:ext cx="2349971" cy="63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正方形/長方形 96"/>
            <p:cNvSpPr/>
            <p:nvPr/>
          </p:nvSpPr>
          <p:spPr>
            <a:xfrm>
              <a:off x="4708010" y="3847029"/>
              <a:ext cx="1728191" cy="2253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u="sng" dirty="0" smtClean="0">
                  <a:solidFill>
                    <a:schemeClr val="tx1"/>
                  </a:solidFill>
                  <a:latin typeface="Meiryo UI" pitchFamily="50" charset="-128"/>
                  <a:ea typeface="Meiryo UI" pitchFamily="50" charset="-128"/>
                  <a:cs typeface="Meiryo UI" pitchFamily="50" charset="-128"/>
                </a:rPr>
                <a:t>教育委員会事務局</a:t>
              </a:r>
              <a:endParaRPr kumimoji="1" lang="ja-JP" altLang="en-US" sz="1200" b="1" u="sng" dirty="0">
                <a:solidFill>
                  <a:schemeClr val="tx1"/>
                </a:solidFill>
                <a:latin typeface="Meiryo UI" pitchFamily="50" charset="-128"/>
                <a:ea typeface="Meiryo UI" pitchFamily="50" charset="-128"/>
                <a:cs typeface="Meiryo UI" pitchFamily="50" charset="-128"/>
              </a:endParaRPr>
            </a:p>
          </p:txBody>
        </p:sp>
        <p:sp>
          <p:nvSpPr>
            <p:cNvPr id="102" name="下矢印 101"/>
            <p:cNvSpPr/>
            <p:nvPr/>
          </p:nvSpPr>
          <p:spPr>
            <a:xfrm rot="15180000">
              <a:off x="2927067" y="4628020"/>
              <a:ext cx="275342" cy="2366673"/>
            </a:xfrm>
            <a:prstGeom prst="downArrow">
              <a:avLst>
                <a:gd name="adj1" fmla="val 46093"/>
                <a:gd name="adj2" fmla="val 50000"/>
              </a:avLst>
            </a:prstGeom>
            <a:solidFill>
              <a:schemeClr val="accent5">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左右矢印 100"/>
            <p:cNvSpPr/>
            <p:nvPr/>
          </p:nvSpPr>
          <p:spPr>
            <a:xfrm rot="5400000">
              <a:off x="7463190" y="5908523"/>
              <a:ext cx="814763" cy="360040"/>
            </a:xfrm>
            <a:prstGeom prst="leftRight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539552" y="4376790"/>
              <a:ext cx="1389344" cy="419378"/>
            </a:xfrm>
            <a:prstGeom prst="rect">
              <a:avLst/>
            </a:prstGeom>
            <a:solidFill>
              <a:schemeClr val="accent6">
                <a:lumMod val="7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smtClean="0">
                  <a:solidFill>
                    <a:schemeClr val="bg1"/>
                  </a:solidFill>
                  <a:latin typeface="Meiryo UI" pitchFamily="50" charset="-128"/>
                  <a:ea typeface="Meiryo UI" pitchFamily="50" charset="-128"/>
                  <a:cs typeface="Meiryo UI" pitchFamily="50" charset="-128"/>
                </a:rPr>
                <a:t>区　長</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b="1" dirty="0" smtClean="0">
                  <a:solidFill>
                    <a:schemeClr val="bg1"/>
                  </a:solidFill>
                  <a:latin typeface="Meiryo UI" pitchFamily="50" charset="-128"/>
                  <a:ea typeface="Meiryo UI" pitchFamily="50" charset="-128"/>
                  <a:cs typeface="Meiryo UI" pitchFamily="50" charset="-128"/>
                </a:rPr>
                <a:t>（就学事務、通学区域等）</a:t>
              </a:r>
              <a:endParaRPr lang="en-US" altLang="ja-JP" sz="800" b="1" dirty="0" smtClean="0">
                <a:solidFill>
                  <a:schemeClr val="bg1"/>
                </a:solidFill>
                <a:latin typeface="Meiryo UI" pitchFamily="50" charset="-128"/>
                <a:ea typeface="Meiryo UI" pitchFamily="50" charset="-128"/>
                <a:cs typeface="Meiryo UI" pitchFamily="50" charset="-128"/>
              </a:endParaRPr>
            </a:p>
          </p:txBody>
        </p:sp>
        <p:sp>
          <p:nvSpPr>
            <p:cNvPr id="68" name="下矢印 67"/>
            <p:cNvSpPr/>
            <p:nvPr/>
          </p:nvSpPr>
          <p:spPr>
            <a:xfrm>
              <a:off x="7677033" y="3751734"/>
              <a:ext cx="354228" cy="48371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110" name="下矢印 109"/>
            <p:cNvSpPr/>
            <p:nvPr/>
          </p:nvSpPr>
          <p:spPr>
            <a:xfrm>
              <a:off x="7665060" y="4704029"/>
              <a:ext cx="354228" cy="48371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111" name="下矢印 110"/>
            <p:cNvSpPr/>
            <p:nvPr/>
          </p:nvSpPr>
          <p:spPr>
            <a:xfrm>
              <a:off x="5217877" y="4748767"/>
              <a:ext cx="354228" cy="48371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112" name="下矢印 111"/>
            <p:cNvSpPr/>
            <p:nvPr/>
          </p:nvSpPr>
          <p:spPr>
            <a:xfrm rot="18917480">
              <a:off x="6604531" y="4551270"/>
              <a:ext cx="354228" cy="732720"/>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113" name="下矢印 112"/>
            <p:cNvSpPr/>
            <p:nvPr/>
          </p:nvSpPr>
          <p:spPr>
            <a:xfrm rot="5400000">
              <a:off x="6604531" y="5180250"/>
              <a:ext cx="354228" cy="48371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支援</a:t>
              </a:r>
              <a:endParaRPr kumimoji="1" lang="ja-JP" altLang="en-US" sz="800" dirty="0">
                <a:solidFill>
                  <a:schemeClr val="tx1"/>
                </a:solidFill>
              </a:endParaRPr>
            </a:p>
          </p:txBody>
        </p:sp>
        <p:sp>
          <p:nvSpPr>
            <p:cNvPr id="118" name="正方形/長方形 117"/>
            <p:cNvSpPr/>
            <p:nvPr/>
          </p:nvSpPr>
          <p:spPr>
            <a:xfrm>
              <a:off x="539553" y="5148282"/>
              <a:ext cx="1399750" cy="461184"/>
            </a:xfrm>
            <a:prstGeom prst="rect">
              <a:avLst/>
            </a:prstGeom>
            <a:solidFill>
              <a:schemeClr val="accent6">
                <a:lumMod val="7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a:solidFill>
                    <a:schemeClr val="bg1"/>
                  </a:solidFill>
                  <a:latin typeface="Meiryo UI" pitchFamily="50" charset="-128"/>
                  <a:ea typeface="Meiryo UI" pitchFamily="50" charset="-128"/>
                  <a:cs typeface="Meiryo UI" pitchFamily="50" charset="-128"/>
                </a:rPr>
                <a:t>区役所</a:t>
              </a:r>
              <a:r>
                <a:rPr lang="ja-JP" altLang="en-US" sz="1100" b="1" dirty="0" smtClean="0">
                  <a:solidFill>
                    <a:schemeClr val="bg1"/>
                  </a:solidFill>
                  <a:latin typeface="Meiryo UI" pitchFamily="50" charset="-128"/>
                  <a:ea typeface="Meiryo UI" pitchFamily="50" charset="-128"/>
                  <a:cs typeface="Meiryo UI" pitchFamily="50" charset="-128"/>
                </a:rPr>
                <a:t>の職員</a:t>
              </a:r>
              <a:endParaRPr lang="en-US" altLang="ja-JP" sz="1100" b="1" dirty="0" smtClean="0">
                <a:solidFill>
                  <a:schemeClr val="bg1"/>
                </a:solidFill>
                <a:latin typeface="Meiryo UI" pitchFamily="50" charset="-128"/>
                <a:ea typeface="Meiryo UI" pitchFamily="50" charset="-128"/>
                <a:cs typeface="Meiryo UI" pitchFamily="50" charset="-128"/>
              </a:endParaRPr>
            </a:p>
          </p:txBody>
        </p:sp>
        <p:sp>
          <p:nvSpPr>
            <p:cNvPr id="114" name="下矢印 113"/>
            <p:cNvSpPr/>
            <p:nvPr/>
          </p:nvSpPr>
          <p:spPr>
            <a:xfrm>
              <a:off x="1056942" y="4744924"/>
              <a:ext cx="354228" cy="48371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120" name="正方形/長方形 119"/>
            <p:cNvSpPr/>
            <p:nvPr/>
          </p:nvSpPr>
          <p:spPr>
            <a:xfrm>
              <a:off x="384884" y="3781380"/>
              <a:ext cx="1725446" cy="202997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正方形/長方形 120"/>
            <p:cNvSpPr/>
            <p:nvPr/>
          </p:nvSpPr>
          <p:spPr>
            <a:xfrm>
              <a:off x="551853" y="3872391"/>
              <a:ext cx="1422549" cy="24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u="sng" dirty="0" smtClean="0">
                  <a:solidFill>
                    <a:schemeClr val="tx1"/>
                  </a:solidFill>
                  <a:latin typeface="Meiryo UI" pitchFamily="50" charset="-128"/>
                  <a:ea typeface="Meiryo UI" pitchFamily="50" charset="-128"/>
                  <a:cs typeface="Meiryo UI" pitchFamily="50" charset="-128"/>
                </a:rPr>
                <a:t>区役所</a:t>
              </a:r>
              <a:endParaRPr kumimoji="1" lang="ja-JP" altLang="en-US" sz="1200" b="1" u="sng" dirty="0">
                <a:solidFill>
                  <a:schemeClr val="tx1"/>
                </a:solidFill>
                <a:latin typeface="Meiryo UI" pitchFamily="50" charset="-128"/>
                <a:ea typeface="Meiryo UI" pitchFamily="50" charset="-128"/>
                <a:cs typeface="Meiryo UI" pitchFamily="50" charset="-128"/>
              </a:endParaRPr>
            </a:p>
          </p:txBody>
        </p:sp>
        <p:sp>
          <p:nvSpPr>
            <p:cNvPr id="99" name="下矢印 98"/>
            <p:cNvSpPr/>
            <p:nvPr/>
          </p:nvSpPr>
          <p:spPr>
            <a:xfrm rot="16200000">
              <a:off x="2747716" y="5675269"/>
              <a:ext cx="318398" cy="1986799"/>
            </a:xfrm>
            <a:prstGeom prst="downArrow">
              <a:avLst>
                <a:gd name="adj1" fmla="val 46093"/>
                <a:gd name="adj2" fmla="val 50000"/>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45"/>
            <p:cNvSpPr/>
            <p:nvPr/>
          </p:nvSpPr>
          <p:spPr>
            <a:xfrm>
              <a:off x="2603350" y="4486333"/>
              <a:ext cx="922777" cy="324036"/>
            </a:xfrm>
            <a:prstGeom prst="ellipse">
              <a:avLst/>
            </a:prstGeom>
            <a:solidFill>
              <a:schemeClr val="accent6">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兼務</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87" name="円/楕円 86"/>
            <p:cNvSpPr/>
            <p:nvPr/>
          </p:nvSpPr>
          <p:spPr>
            <a:xfrm>
              <a:off x="4052447" y="5649338"/>
              <a:ext cx="2330860" cy="324036"/>
            </a:xfrm>
            <a:prstGeom prst="ellipse">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latin typeface="Meiryo UI" pitchFamily="50" charset="-128"/>
                  <a:ea typeface="Meiryo UI" pitchFamily="50" charset="-128"/>
                  <a:cs typeface="Meiryo UI" pitchFamily="50" charset="-128"/>
                </a:rPr>
                <a:t>区教育行政連絡会</a:t>
              </a:r>
              <a:endParaRPr kumimoji="1" lang="ja-JP" altLang="en-US" sz="1100" dirty="0">
                <a:solidFill>
                  <a:schemeClr val="tx1"/>
                </a:solidFill>
                <a:latin typeface="Meiryo UI" pitchFamily="50" charset="-128"/>
                <a:ea typeface="Meiryo UI" pitchFamily="50" charset="-128"/>
                <a:cs typeface="Meiryo UI" pitchFamily="50" charset="-128"/>
              </a:endParaRPr>
            </a:p>
          </p:txBody>
        </p:sp>
        <p:sp>
          <p:nvSpPr>
            <p:cNvPr id="100" name="左右矢印 99"/>
            <p:cNvSpPr/>
            <p:nvPr/>
          </p:nvSpPr>
          <p:spPr>
            <a:xfrm rot="5400000">
              <a:off x="5691868" y="5894584"/>
              <a:ext cx="814763" cy="360040"/>
            </a:xfrm>
            <a:prstGeom prst="leftRight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 name="スライド番号プレースホルダー 2"/>
          <p:cNvSpPr txBox="1">
            <a:spLocks/>
          </p:cNvSpPr>
          <p:nvPr/>
        </p:nvSpPr>
        <p:spPr>
          <a:xfrm>
            <a:off x="8522337" y="-701"/>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21</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49" name="正方形/長方形 48"/>
          <p:cNvSpPr/>
          <p:nvPr/>
        </p:nvSpPr>
        <p:spPr>
          <a:xfrm>
            <a:off x="-1637" y="0"/>
            <a:ext cx="311099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６．学校教育（小・中学校）</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665597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3"/>
          <p:cNvSpPr txBox="1">
            <a:spLocks noChangeArrowheads="1"/>
          </p:cNvSpPr>
          <p:nvPr/>
        </p:nvSpPr>
        <p:spPr bwMode="auto">
          <a:xfrm>
            <a:off x="0" y="445309"/>
            <a:ext cx="9144000" cy="307777"/>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endParaRPr lang="en-US" altLang="ja-JP" sz="1400" dirty="0" smtClean="0">
              <a:latin typeface="HGPｺﾞｼｯｸE" panose="020B0900000000000000" pitchFamily="50" charset="-128"/>
              <a:ea typeface="HGPｺﾞｼｯｸE" panose="020B0900000000000000" pitchFamily="50" charset="-128"/>
              <a:cs typeface="Meiryo UI" pitchFamily="50" charset="-128"/>
            </a:endParaRPr>
          </a:p>
        </p:txBody>
      </p:sp>
      <p:sp>
        <p:nvSpPr>
          <p:cNvPr id="16" name="テキスト ボックス 13"/>
          <p:cNvSpPr txBox="1">
            <a:spLocks noChangeArrowheads="1"/>
          </p:cNvSpPr>
          <p:nvPr/>
        </p:nvSpPr>
        <p:spPr bwMode="auto">
          <a:xfrm>
            <a:off x="264514" y="2462082"/>
            <a:ext cx="8449321" cy="338554"/>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600" dirty="0" smtClean="0">
                <a:latin typeface="HGPｺﾞｼｯｸE" panose="020B0900000000000000" pitchFamily="50" charset="-128"/>
                <a:ea typeface="HGPｺﾞｼｯｸE" panose="020B0900000000000000" pitchFamily="50" charset="-128"/>
                <a:cs typeface="Meiryo UI" pitchFamily="50" charset="-128"/>
              </a:rPr>
              <a:t>　</a:t>
            </a:r>
            <a:r>
              <a:rPr lang="en-US" altLang="ja-JP" sz="1600" dirty="0" smtClean="0">
                <a:latin typeface="HGPｺﾞｼｯｸE" panose="020B0900000000000000" pitchFamily="50" charset="-128"/>
                <a:ea typeface="HGPｺﾞｼｯｸE" panose="020B0900000000000000" pitchFamily="50" charset="-128"/>
                <a:cs typeface="Meiryo UI" pitchFamily="50" charset="-128"/>
              </a:rPr>
              <a:t>【</a:t>
            </a:r>
            <a:r>
              <a:rPr lang="ja-JP" altLang="en-US" sz="1600" dirty="0">
                <a:latin typeface="HGPｺﾞｼｯｸE" panose="020B0900000000000000" pitchFamily="50" charset="-128"/>
                <a:ea typeface="HGPｺﾞｼｯｸE" panose="020B0900000000000000" pitchFamily="50" charset="-128"/>
                <a:cs typeface="Meiryo UI" pitchFamily="50" charset="-128"/>
              </a:rPr>
              <a:t>教育</a:t>
            </a:r>
            <a:r>
              <a:rPr lang="ja-JP" altLang="en-US" sz="1600" dirty="0" smtClean="0">
                <a:latin typeface="HGPｺﾞｼｯｸE" panose="020B0900000000000000" pitchFamily="50" charset="-128"/>
                <a:ea typeface="HGPｺﾞｼｯｸE" panose="020B0900000000000000" pitchFamily="50" charset="-128"/>
                <a:cs typeface="Meiryo UI" pitchFamily="50" charset="-128"/>
              </a:rPr>
              <a:t>委員会権限に係る事務を総合区で実施するにあたっての法令上の制約</a:t>
            </a:r>
            <a:r>
              <a:rPr lang="en-US" altLang="ja-JP" sz="1600" dirty="0" smtClean="0">
                <a:latin typeface="HGPｺﾞｼｯｸE" panose="020B0900000000000000" pitchFamily="50" charset="-128"/>
                <a:ea typeface="HGPｺﾞｼｯｸE" panose="020B0900000000000000" pitchFamily="50" charset="-128"/>
                <a:cs typeface="Meiryo UI" pitchFamily="50" charset="-128"/>
              </a:rPr>
              <a:t>】</a:t>
            </a:r>
            <a:endParaRPr lang="ja-JP" altLang="en-US" sz="1600" dirty="0">
              <a:latin typeface="HGPｺﾞｼｯｸE" panose="020B0900000000000000" pitchFamily="50" charset="-128"/>
              <a:ea typeface="HGPｺﾞｼｯｸE" panose="020B0900000000000000" pitchFamily="50" charset="-128"/>
              <a:cs typeface="Meiryo UI" pitchFamily="50" charset="-128"/>
            </a:endParaRPr>
          </a:p>
        </p:txBody>
      </p:sp>
      <p:sp>
        <p:nvSpPr>
          <p:cNvPr id="17" name="角丸四角形 16"/>
          <p:cNvSpPr/>
          <p:nvPr/>
        </p:nvSpPr>
        <p:spPr>
          <a:xfrm>
            <a:off x="200366" y="2800636"/>
            <a:ext cx="8761603" cy="3756488"/>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endParaRPr lang="en-US" altLang="ja-JP" sz="8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5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500" dirty="0">
              <a:solidFill>
                <a:schemeClr val="tx1"/>
              </a:solidFill>
              <a:latin typeface="Meiryo UI" pitchFamily="50" charset="-128"/>
              <a:ea typeface="Meiryo UI" pitchFamily="50" charset="-128"/>
              <a:cs typeface="Meiryo UI" pitchFamily="50" charset="-128"/>
            </a:endParaRPr>
          </a:p>
        </p:txBody>
      </p:sp>
      <p:sp>
        <p:nvSpPr>
          <p:cNvPr id="22" name="角丸四角形 21"/>
          <p:cNvSpPr/>
          <p:nvPr/>
        </p:nvSpPr>
        <p:spPr>
          <a:xfrm>
            <a:off x="352785" y="3068960"/>
            <a:ext cx="8410574" cy="2448272"/>
          </a:xfrm>
          <a:prstGeom prst="round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4250" fontAlgn="auto">
              <a:spcBef>
                <a:spcPts val="0"/>
              </a:spcBef>
              <a:spcAft>
                <a:spcPts val="0"/>
              </a:spcAft>
              <a:defRPr/>
            </a:pPr>
            <a:r>
              <a:rPr lang="ja-JP" altLang="en-US" sz="1400" b="1" dirty="0" smtClean="0">
                <a:solidFill>
                  <a:schemeClr val="tx1"/>
                </a:solidFill>
                <a:latin typeface="Meiryo UI" pitchFamily="50" charset="-128"/>
                <a:ea typeface="Meiryo UI" pitchFamily="50" charset="-128"/>
                <a:cs typeface="Meiryo UI" pitchFamily="50" charset="-128"/>
              </a:rPr>
              <a:t>（</a:t>
            </a:r>
            <a:r>
              <a:rPr lang="ja-JP" altLang="en-US" sz="1600" b="1" dirty="0" smtClean="0">
                <a:solidFill>
                  <a:schemeClr val="tx1"/>
                </a:solidFill>
                <a:latin typeface="Meiryo UI" pitchFamily="50" charset="-128"/>
                <a:ea typeface="Meiryo UI" pitchFamily="50" charset="-128"/>
                <a:cs typeface="Meiryo UI" pitchFamily="50" charset="-128"/>
              </a:rPr>
              <a:t>地方教育行政の組織及び運営に関する法律）</a:t>
            </a: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次に掲げる事務</a:t>
            </a:r>
            <a:r>
              <a:rPr lang="ja-JP" altLang="en-US" sz="1600" dirty="0">
                <a:solidFill>
                  <a:schemeClr val="tx1"/>
                </a:solidFill>
                <a:latin typeface="Meiryo UI" pitchFamily="50" charset="-128"/>
                <a:ea typeface="Meiryo UI" pitchFamily="50" charset="-128"/>
                <a:cs typeface="Meiryo UI" pitchFamily="50" charset="-128"/>
              </a:rPr>
              <a:t>は</a:t>
            </a:r>
            <a:r>
              <a:rPr lang="ja-JP" altLang="en-US" sz="1600" dirty="0" smtClean="0">
                <a:solidFill>
                  <a:schemeClr val="tx1"/>
                </a:solidFill>
                <a:latin typeface="Meiryo UI" pitchFamily="50" charset="-128"/>
                <a:ea typeface="Meiryo UI" pitchFamily="50" charset="-128"/>
                <a:cs typeface="Meiryo UI" pitchFamily="50" charset="-128"/>
              </a:rPr>
              <a:t>、教育長に委任できず</a:t>
            </a:r>
            <a:r>
              <a:rPr lang="ja-JP" altLang="en-US" sz="1000" dirty="0" smtClean="0">
                <a:solidFill>
                  <a:schemeClr val="tx1"/>
                </a:solidFill>
                <a:latin typeface="Meiryo UI" pitchFamily="50" charset="-128"/>
                <a:ea typeface="Meiryo UI" pitchFamily="50" charset="-128"/>
                <a:cs typeface="Meiryo UI" pitchFamily="50" charset="-128"/>
              </a:rPr>
              <a:t>（第</a:t>
            </a:r>
            <a:r>
              <a:rPr lang="en-US" altLang="ja-JP" sz="1000" dirty="0" smtClean="0">
                <a:solidFill>
                  <a:schemeClr val="tx1"/>
                </a:solidFill>
                <a:latin typeface="Meiryo UI" pitchFamily="50" charset="-128"/>
                <a:ea typeface="Meiryo UI" pitchFamily="50" charset="-128"/>
                <a:cs typeface="Meiryo UI" pitchFamily="50" charset="-128"/>
              </a:rPr>
              <a:t>25</a:t>
            </a:r>
            <a:r>
              <a:rPr lang="ja-JP" altLang="en-US" sz="1000" dirty="0" smtClean="0">
                <a:solidFill>
                  <a:schemeClr val="tx1"/>
                </a:solidFill>
                <a:latin typeface="Meiryo UI" pitchFamily="50" charset="-128"/>
                <a:ea typeface="Meiryo UI" pitchFamily="50" charset="-128"/>
                <a:cs typeface="Meiryo UI" pitchFamily="50" charset="-128"/>
              </a:rPr>
              <a:t>条第２項）</a:t>
            </a:r>
            <a:r>
              <a:rPr lang="ja-JP" altLang="en-US" sz="1600" dirty="0" smtClean="0">
                <a:solidFill>
                  <a:schemeClr val="tx1"/>
                </a:solidFill>
                <a:latin typeface="Meiryo UI" pitchFamily="50" charset="-128"/>
                <a:ea typeface="Meiryo UI" pitchFamily="50" charset="-128"/>
                <a:cs typeface="Meiryo UI" pitchFamily="50" charset="-128"/>
              </a:rPr>
              <a:t>、</a:t>
            </a:r>
            <a:r>
              <a:rPr lang="ja-JP" altLang="en-US" sz="1600" b="1" dirty="0" smtClean="0">
                <a:solidFill>
                  <a:schemeClr val="tx1"/>
                </a:solidFill>
                <a:latin typeface="Meiryo UI" pitchFamily="50" charset="-128"/>
                <a:ea typeface="Meiryo UI" pitchFamily="50" charset="-128"/>
                <a:cs typeface="Meiryo UI" pitchFamily="50" charset="-128"/>
              </a:rPr>
              <a:t>教育委員会（合議制）が自ら責任を</a:t>
            </a: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 持って管理・執行</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23" name="角丸四角形 22"/>
          <p:cNvSpPr/>
          <p:nvPr/>
        </p:nvSpPr>
        <p:spPr>
          <a:xfrm>
            <a:off x="626463" y="4134881"/>
            <a:ext cx="7723442" cy="1224136"/>
          </a:xfrm>
          <a:prstGeom prst="round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300" b="1" dirty="0" smtClean="0">
                <a:solidFill>
                  <a:schemeClr val="tx1"/>
                </a:solidFill>
              </a:rPr>
              <a:t>①　教育に関する事務の管理及び執行の基本的な方針</a:t>
            </a:r>
            <a:endParaRPr kumimoji="1" lang="en-US" altLang="ja-JP" sz="1300" b="1" dirty="0" smtClean="0">
              <a:solidFill>
                <a:schemeClr val="tx1"/>
              </a:solidFill>
            </a:endParaRPr>
          </a:p>
          <a:p>
            <a:endParaRPr kumimoji="1" lang="en-US" altLang="ja-JP" sz="600" b="1" dirty="0" smtClean="0">
              <a:solidFill>
                <a:schemeClr val="tx1"/>
              </a:solidFill>
            </a:endParaRPr>
          </a:p>
          <a:p>
            <a:r>
              <a:rPr kumimoji="1" lang="ja-JP" altLang="en-US" sz="1300" b="1" dirty="0" smtClean="0">
                <a:solidFill>
                  <a:schemeClr val="tx1"/>
                </a:solidFill>
              </a:rPr>
              <a:t>②　教育委員会規則等の制定・改廃</a:t>
            </a:r>
            <a:endParaRPr lang="en-US" altLang="ja-JP" sz="1300" b="1" dirty="0" smtClean="0">
              <a:solidFill>
                <a:schemeClr val="tx1"/>
              </a:solidFill>
            </a:endParaRPr>
          </a:p>
          <a:p>
            <a:endParaRPr lang="en-US" altLang="ja-JP" sz="600" b="1" dirty="0" smtClean="0">
              <a:solidFill>
                <a:schemeClr val="tx1"/>
              </a:solidFill>
            </a:endParaRPr>
          </a:p>
          <a:p>
            <a:r>
              <a:rPr lang="ja-JP" altLang="en-US" sz="1300" b="1" dirty="0" smtClean="0">
                <a:solidFill>
                  <a:schemeClr val="tx1"/>
                </a:solidFill>
              </a:rPr>
              <a:t>③　学校その他の教育機関の設置・廃止</a:t>
            </a:r>
            <a:endParaRPr lang="en-US" altLang="ja-JP" sz="1300" b="1" dirty="0" smtClean="0">
              <a:solidFill>
                <a:schemeClr val="tx1"/>
              </a:solidFill>
            </a:endParaRPr>
          </a:p>
          <a:p>
            <a:endParaRPr lang="en-US" altLang="ja-JP" sz="600" b="1" dirty="0" smtClean="0">
              <a:solidFill>
                <a:schemeClr val="tx1"/>
              </a:solidFill>
            </a:endParaRPr>
          </a:p>
          <a:p>
            <a:r>
              <a:rPr lang="ja-JP" altLang="en-US" sz="1300" b="1" dirty="0" smtClean="0">
                <a:solidFill>
                  <a:schemeClr val="tx1"/>
                </a:solidFill>
              </a:rPr>
              <a:t>④　学校その他の教育機関の職員の任免その他の人事</a:t>
            </a:r>
            <a:r>
              <a:rPr lang="ja-JP" altLang="en-US" sz="1300" dirty="0" smtClean="0">
                <a:solidFill>
                  <a:schemeClr val="tx1"/>
                </a:solidFill>
              </a:rPr>
              <a:t>　　等</a:t>
            </a:r>
            <a:endParaRPr kumimoji="1" lang="ja-JP" altLang="en-US" sz="1300" dirty="0">
              <a:solidFill>
                <a:schemeClr val="tx1"/>
              </a:solidFill>
            </a:endParaRPr>
          </a:p>
        </p:txBody>
      </p:sp>
      <p:sp>
        <p:nvSpPr>
          <p:cNvPr id="14" name="スライド番号プレースホルダー 2"/>
          <p:cNvSpPr txBox="1">
            <a:spLocks/>
          </p:cNvSpPr>
          <p:nvPr/>
        </p:nvSpPr>
        <p:spPr>
          <a:xfrm>
            <a:off x="8532440" y="6543400"/>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22</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4" name="角丸四角形 23"/>
          <p:cNvSpPr/>
          <p:nvPr/>
        </p:nvSpPr>
        <p:spPr>
          <a:xfrm>
            <a:off x="352785" y="5589240"/>
            <a:ext cx="8456767" cy="864096"/>
          </a:xfrm>
          <a:prstGeom prst="round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74250" fontAlgn="auto">
              <a:spcBef>
                <a:spcPts val="0"/>
              </a:spcBef>
              <a:spcAft>
                <a:spcPts val="0"/>
              </a:spcAft>
              <a:defRPr/>
            </a:pPr>
            <a:r>
              <a:rPr lang="ja-JP" altLang="en-US" sz="1600" b="1" dirty="0" smtClean="0">
                <a:solidFill>
                  <a:schemeClr val="tx1"/>
                </a:solidFill>
                <a:latin typeface="Meiryo UI" pitchFamily="50" charset="-128"/>
                <a:ea typeface="Meiryo UI" pitchFamily="50" charset="-128"/>
                <a:cs typeface="Meiryo UI" pitchFamily="50" charset="-128"/>
              </a:rPr>
              <a:t>（地方自治法）</a:t>
            </a: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総合区長は、地方公共団体の常勤の職員と兼ねることができない</a:t>
            </a: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000" dirty="0" smtClean="0">
                <a:solidFill>
                  <a:schemeClr val="tx1"/>
                </a:solidFill>
                <a:latin typeface="Meiryo UI" pitchFamily="50" charset="-128"/>
                <a:ea typeface="Meiryo UI" pitchFamily="50" charset="-128"/>
                <a:cs typeface="Meiryo UI" pitchFamily="50" charset="-128"/>
              </a:rPr>
              <a:t>（第</a:t>
            </a:r>
            <a:r>
              <a:rPr lang="en-US" altLang="ja-JP" sz="1000" dirty="0" smtClean="0">
                <a:solidFill>
                  <a:schemeClr val="tx1"/>
                </a:solidFill>
                <a:latin typeface="Meiryo UI" pitchFamily="50" charset="-128"/>
                <a:ea typeface="Meiryo UI" pitchFamily="50" charset="-128"/>
                <a:cs typeface="Meiryo UI" pitchFamily="50" charset="-128"/>
              </a:rPr>
              <a:t>252</a:t>
            </a:r>
            <a:r>
              <a:rPr lang="ja-JP" altLang="en-US" sz="1000" dirty="0" smtClean="0">
                <a:solidFill>
                  <a:schemeClr val="tx1"/>
                </a:solidFill>
                <a:latin typeface="Meiryo UI" pitchFamily="50" charset="-128"/>
                <a:ea typeface="Meiryo UI" pitchFamily="50" charset="-128"/>
                <a:cs typeface="Meiryo UI" pitchFamily="50" charset="-128"/>
              </a:rPr>
              <a:t>条の</a:t>
            </a:r>
            <a:r>
              <a:rPr lang="en-US" altLang="ja-JP" sz="1000" dirty="0" smtClean="0">
                <a:solidFill>
                  <a:schemeClr val="tx1"/>
                </a:solidFill>
                <a:latin typeface="Meiryo UI" pitchFamily="50" charset="-128"/>
                <a:ea typeface="Meiryo UI" pitchFamily="50" charset="-128"/>
                <a:cs typeface="Meiryo UI" pitchFamily="50" charset="-128"/>
              </a:rPr>
              <a:t>20</a:t>
            </a:r>
            <a:r>
              <a:rPr lang="ja-JP" altLang="en-US" sz="1000" dirty="0" smtClean="0">
                <a:solidFill>
                  <a:schemeClr val="tx1"/>
                </a:solidFill>
                <a:latin typeface="Meiryo UI" pitchFamily="50" charset="-128"/>
                <a:ea typeface="Meiryo UI" pitchFamily="50" charset="-128"/>
                <a:cs typeface="Meiryo UI" pitchFamily="50" charset="-128"/>
              </a:rPr>
              <a:t>の２第７項において準用する第</a:t>
            </a:r>
            <a:r>
              <a:rPr lang="en-US" altLang="ja-JP" sz="1000" dirty="0" smtClean="0">
                <a:solidFill>
                  <a:schemeClr val="tx1"/>
                </a:solidFill>
                <a:latin typeface="Meiryo UI" pitchFamily="50" charset="-128"/>
                <a:ea typeface="Meiryo UI" pitchFamily="50" charset="-128"/>
                <a:cs typeface="Meiryo UI" pitchFamily="50" charset="-128"/>
              </a:rPr>
              <a:t>141</a:t>
            </a:r>
            <a:r>
              <a:rPr lang="ja-JP" altLang="en-US" sz="1000" dirty="0" smtClean="0">
                <a:solidFill>
                  <a:schemeClr val="tx1"/>
                </a:solidFill>
                <a:latin typeface="Meiryo UI" pitchFamily="50" charset="-128"/>
                <a:ea typeface="Meiryo UI" pitchFamily="50" charset="-128"/>
                <a:cs typeface="Meiryo UI" pitchFamily="50" charset="-128"/>
              </a:rPr>
              <a:t>条）</a:t>
            </a:r>
            <a:endParaRPr lang="en-US" altLang="ja-JP" sz="1200" dirty="0">
              <a:solidFill>
                <a:schemeClr val="tx1"/>
              </a:solidFill>
              <a:latin typeface="Meiryo UI" pitchFamily="50" charset="-128"/>
              <a:ea typeface="Meiryo UI" pitchFamily="50" charset="-128"/>
              <a:cs typeface="Meiryo UI" pitchFamily="50" charset="-128"/>
            </a:endParaRPr>
          </a:p>
        </p:txBody>
      </p:sp>
      <p:sp>
        <p:nvSpPr>
          <p:cNvPr id="13" name="正方形/長方形 12"/>
          <p:cNvSpPr/>
          <p:nvPr/>
        </p:nvSpPr>
        <p:spPr>
          <a:xfrm>
            <a:off x="176715" y="147164"/>
            <a:ext cx="8537120" cy="307777"/>
          </a:xfrm>
          <a:prstGeom prst="rect">
            <a:avLst/>
          </a:prstGeom>
        </p:spPr>
        <p:txBody>
          <a:bodyPr wrap="square">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■各区における分権型教育行政の推進</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385032" y="454941"/>
            <a:ext cx="8328803" cy="1815882"/>
          </a:xfrm>
          <a:prstGeom prst="rect">
            <a:avLst/>
          </a:prstGeom>
          <a:noFill/>
          <a:ln w="12700">
            <a:solidFill>
              <a:schemeClr val="tx1"/>
            </a:solidFill>
          </a:ln>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各区において、</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区における教育行政の推進に際し、区内の学校長と連絡調整・意見交換等を行うための</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区教育行政連絡会</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区担当教育次長（区長）が、その所管に属する教育の振興に係る</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施策等に</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ついて、その立案段階</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から</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保護者</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及び地域住民等の意見を把握し</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適宜</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これを反映させるとともに、その実績及び成果の評価に関し</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意見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を</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聴く</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ための会議（</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区教育会議や区子ども教育会議</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を開催するなど、分権型教育行政が推進されている。</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3753772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正方形/長方形 45"/>
          <p:cNvSpPr/>
          <p:nvPr/>
        </p:nvSpPr>
        <p:spPr>
          <a:xfrm>
            <a:off x="11576" y="-559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（２）学校教育（小・中学校）における事務分担（案）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スライド番号プレースホルダー 2"/>
          <p:cNvSpPr txBox="1">
            <a:spLocks noGrp="1"/>
          </p:cNvSpPr>
          <p:nvPr>
            <p:ph type="sldNum" sz="quarter" idx="12"/>
          </p:nvPr>
        </p:nvSpPr>
        <p:spPr>
          <a:xfrm>
            <a:off x="7004050" y="-1588"/>
            <a:ext cx="213360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23</a:t>
            </a:r>
            <a:endParaRPr lang="ja-JP" altLang="en-US" sz="1600" kern="0" dirty="0">
              <a:solidFill>
                <a:sysClr val="windowText" lastClr="000000"/>
              </a:solidFill>
              <a:latin typeface="HGPｺﾞｼｯｸE" pitchFamily="50" charset="-128"/>
              <a:ea typeface="HGPｺﾞｼｯｸE" pitchFamily="50" charset="-128"/>
            </a:endParaRPr>
          </a:p>
        </p:txBody>
      </p:sp>
      <p:grpSp>
        <p:nvGrpSpPr>
          <p:cNvPr id="36" name="グループ化 35"/>
          <p:cNvGrpSpPr/>
          <p:nvPr/>
        </p:nvGrpSpPr>
        <p:grpSpPr>
          <a:xfrm>
            <a:off x="279867" y="674636"/>
            <a:ext cx="8712196" cy="2610348"/>
            <a:chOff x="274892" y="4653136"/>
            <a:chExt cx="8712196" cy="1944216"/>
          </a:xfrm>
        </p:grpSpPr>
        <p:sp>
          <p:nvSpPr>
            <p:cNvPr id="38" name="角丸四角形 37"/>
            <p:cNvSpPr/>
            <p:nvPr/>
          </p:nvSpPr>
          <p:spPr>
            <a:xfrm>
              <a:off x="274892" y="4653136"/>
              <a:ext cx="8712196" cy="1944216"/>
            </a:xfrm>
            <a:prstGeom prst="roundRect">
              <a:avLst>
                <a:gd name="adj" fmla="val 4754"/>
              </a:avLst>
            </a:prstGeom>
            <a:solidFill>
              <a:schemeClr val="accent6">
                <a:lumMod val="40000"/>
                <a:lumOff val="60000"/>
              </a:schemeClr>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■施策・事務のあり方について</a:t>
              </a:r>
              <a:endParaRPr lang="en-US" altLang="ja-JP"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endParaRPr>
            </a:p>
            <a:p>
              <a:endParaRPr lang="en-US" altLang="ja-JP" sz="1000" b="1" dirty="0" smtClean="0">
                <a:solidFill>
                  <a:schemeClr val="tx1"/>
                </a:solidFill>
                <a:latin typeface="Meiryo UI" pitchFamily="50" charset="-128"/>
                <a:ea typeface="Meiryo UI" pitchFamily="50" charset="-128"/>
                <a:cs typeface="Meiryo UI" pitchFamily="50" charset="-128"/>
              </a:endParaRPr>
            </a:p>
            <a:p>
              <a:r>
                <a:rPr lang="ja-JP" altLang="en-US" sz="1400" b="1" dirty="0" smtClean="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「地方教育行政の組織及び運営に関する法律」上の制約を考慮すると、区</a:t>
              </a:r>
              <a:r>
                <a:rPr lang="ja-JP" altLang="en-US" sz="1600" dirty="0">
                  <a:solidFill>
                    <a:schemeClr val="tx1"/>
                  </a:solidFill>
                  <a:latin typeface="Meiryo UI" pitchFamily="50" charset="-128"/>
                  <a:ea typeface="Meiryo UI" pitchFamily="50" charset="-128"/>
                  <a:cs typeface="Meiryo UI" pitchFamily="50" charset="-128"/>
                </a:rPr>
                <a:t>役所において、</a:t>
              </a:r>
              <a:r>
                <a:rPr lang="ja-JP" altLang="en-US" sz="1600" dirty="0" smtClean="0">
                  <a:solidFill>
                    <a:schemeClr val="tx1"/>
                  </a:solidFill>
                  <a:latin typeface="Meiryo UI" pitchFamily="50" charset="-128"/>
                  <a:ea typeface="Meiryo UI" pitchFamily="50" charset="-128"/>
                  <a:cs typeface="Meiryo UI" pitchFamily="50" charset="-128"/>
                </a:rPr>
                <a:t>教育</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行政に係るさまざま</a:t>
              </a:r>
              <a:r>
                <a:rPr lang="ja-JP" altLang="en-US" sz="1600" dirty="0">
                  <a:solidFill>
                    <a:schemeClr val="tx1"/>
                  </a:solidFill>
                  <a:latin typeface="Meiryo UI" pitchFamily="50" charset="-128"/>
                  <a:ea typeface="Meiryo UI" pitchFamily="50" charset="-128"/>
                  <a:cs typeface="Meiryo UI" pitchFamily="50" charset="-128"/>
                </a:rPr>
                <a:t>な</a:t>
              </a:r>
              <a:r>
                <a:rPr lang="ja-JP" altLang="en-US" sz="1600" dirty="0" smtClean="0">
                  <a:solidFill>
                    <a:schemeClr val="tx1"/>
                  </a:solidFill>
                  <a:latin typeface="Meiryo UI" pitchFamily="50" charset="-128"/>
                  <a:ea typeface="Meiryo UI" pitchFamily="50" charset="-128"/>
                  <a:cs typeface="Meiryo UI" pitchFamily="50" charset="-128"/>
                </a:rPr>
                <a:t>取組み</a:t>
              </a:r>
              <a:r>
                <a:rPr lang="ja-JP" altLang="en-US" sz="1600" dirty="0">
                  <a:solidFill>
                    <a:schemeClr val="tx1"/>
                  </a:solidFill>
                  <a:latin typeface="Meiryo UI" pitchFamily="50" charset="-128"/>
                  <a:ea typeface="Meiryo UI" pitchFamily="50" charset="-128"/>
                  <a:cs typeface="Meiryo UI" pitchFamily="50" charset="-128"/>
                </a:rPr>
                <a:t>を推進するためには、分権型教育行政</a:t>
              </a:r>
              <a:r>
                <a:rPr lang="ja-JP" altLang="en-US" sz="1600" dirty="0" smtClean="0">
                  <a:solidFill>
                    <a:schemeClr val="tx1"/>
                  </a:solidFill>
                  <a:latin typeface="Meiryo UI" pitchFamily="50" charset="-128"/>
                  <a:ea typeface="Meiryo UI" pitchFamily="50" charset="-128"/>
                  <a:cs typeface="Meiryo UI" pitchFamily="50" charset="-128"/>
                </a:rPr>
                <a:t>の枠組み</a:t>
              </a:r>
              <a:r>
                <a:rPr lang="ja-JP" altLang="en-US" sz="1600" dirty="0">
                  <a:solidFill>
                    <a:schemeClr val="tx1"/>
                  </a:solidFill>
                  <a:latin typeface="Meiryo UI" pitchFamily="50" charset="-128"/>
                  <a:ea typeface="Meiryo UI" pitchFamily="50" charset="-128"/>
                  <a:cs typeface="Meiryo UI" pitchFamily="50" charset="-128"/>
                </a:rPr>
                <a:t>によることが</a:t>
              </a:r>
              <a:r>
                <a:rPr lang="ja-JP" altLang="en-US" sz="1600" dirty="0" smtClean="0">
                  <a:solidFill>
                    <a:schemeClr val="tx1"/>
                  </a:solidFill>
                  <a:latin typeface="Meiryo UI" pitchFamily="50" charset="-128"/>
                  <a:ea typeface="Meiryo UI" pitchFamily="50" charset="-128"/>
                  <a:cs typeface="Meiryo UI" pitchFamily="50" charset="-128"/>
                </a:rPr>
                <a:t>最適</a:t>
              </a:r>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smtClean="0">
                  <a:solidFill>
                    <a:schemeClr val="tx1"/>
                  </a:solidFill>
                  <a:latin typeface="Meiryo UI" pitchFamily="50" charset="-128"/>
                  <a:ea typeface="Meiryo UI" pitchFamily="50" charset="-128"/>
                  <a:cs typeface="Meiryo UI" pitchFamily="50" charset="-128"/>
                </a:rPr>
                <a:t>　◇　</a:t>
              </a:r>
              <a:r>
                <a:rPr lang="ja-JP" altLang="en-US" sz="1600" dirty="0" smtClean="0">
                  <a:solidFill>
                    <a:schemeClr val="tx1"/>
                  </a:solidFill>
                  <a:latin typeface="Meiryo UI" pitchFamily="50" charset="-128"/>
                  <a:ea typeface="Meiryo UI" pitchFamily="50" charset="-128"/>
                  <a:cs typeface="Meiryo UI" pitchFamily="50" charset="-128"/>
                </a:rPr>
                <a:t>現在、各区において保護者</a:t>
              </a:r>
              <a:r>
                <a:rPr lang="ja-JP" altLang="en-US" sz="1600" dirty="0">
                  <a:solidFill>
                    <a:schemeClr val="tx1"/>
                  </a:solidFill>
                  <a:latin typeface="Meiryo UI" pitchFamily="50" charset="-128"/>
                  <a:ea typeface="Meiryo UI" pitchFamily="50" charset="-128"/>
                  <a:cs typeface="Meiryo UI" pitchFamily="50" charset="-128"/>
                </a:rPr>
                <a:t>や地域住民等の声を学校・教育に活かす</a:t>
              </a:r>
              <a:r>
                <a:rPr lang="ja-JP" altLang="en-US" sz="1600" dirty="0" smtClean="0">
                  <a:solidFill>
                    <a:schemeClr val="tx1"/>
                  </a:solidFill>
                  <a:latin typeface="Meiryo UI" pitchFamily="50" charset="-128"/>
                  <a:ea typeface="Meiryo UI" pitchFamily="50" charset="-128"/>
                  <a:cs typeface="Meiryo UI" pitchFamily="50" charset="-128"/>
                </a:rPr>
                <a:t>しくみを構築</a:t>
              </a:r>
              <a:r>
                <a:rPr lang="ja-JP" altLang="en-US" sz="1400" b="1" dirty="0">
                  <a:solidFill>
                    <a:schemeClr val="tx1"/>
                  </a:solidFill>
                  <a:latin typeface="Meiryo UI" pitchFamily="50" charset="-128"/>
                  <a:ea typeface="Meiryo UI" pitchFamily="50" charset="-128"/>
                  <a:cs typeface="Meiryo UI" pitchFamily="50" charset="-128"/>
                </a:rPr>
                <a:t>　</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40" name="テキスト ボックス 39"/>
            <p:cNvSpPr txBox="1"/>
            <p:nvPr/>
          </p:nvSpPr>
          <p:spPr>
            <a:xfrm>
              <a:off x="565671" y="6033030"/>
              <a:ext cx="8130637" cy="458471"/>
            </a:xfrm>
            <a:prstGeom prst="rect">
              <a:avLst/>
            </a:prstGeom>
            <a:solidFill>
              <a:schemeClr val="bg1">
                <a:alpha val="0"/>
              </a:schemeClr>
            </a:solidFill>
            <a:ln w="0">
              <a:noFill/>
            </a:ln>
          </p:spPr>
          <p:txBody>
            <a:bodyPr wrap="square" rtlCol="0">
              <a:spAutoFit/>
            </a:bodyPr>
            <a:lstStyle/>
            <a:p>
              <a:pPr algn="ct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教育</a:t>
              </a:r>
              <a:r>
                <a:rPr lang="ja-JP" altLang="en-US" sz="1700" dirty="0">
                  <a:latin typeface="Meiryo UI" panose="020B0604030504040204" pitchFamily="50" charset="-128"/>
                  <a:ea typeface="Meiryo UI" panose="020B0604030504040204" pitchFamily="50" charset="-128"/>
                  <a:cs typeface="Meiryo UI" panose="020B0604030504040204" pitchFamily="50" charset="-128"/>
                </a:rPr>
                <a:t>委員会事務局の機能を担う体制</a:t>
              </a: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を総合区で拡充し、</a:t>
              </a:r>
              <a:endParaRPr lang="en-US" altLang="ja-JP" sz="17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担当事務を増やす方向で</a:t>
              </a:r>
              <a:r>
                <a:rPr lang="ja-JP" altLang="en-US" sz="1700" dirty="0">
                  <a:latin typeface="Meiryo UI" panose="020B0604030504040204" pitchFamily="50" charset="-128"/>
                  <a:ea typeface="Meiryo UI" panose="020B0604030504040204" pitchFamily="50" charset="-128"/>
                  <a:cs typeface="Meiryo UI" panose="020B0604030504040204" pitchFamily="50" charset="-128"/>
                </a:rPr>
                <a:t>検討</a:t>
              </a:r>
              <a:endParaRPr kumimoji="1" lang="ja-JP" altLang="en-US" sz="1700" dirty="0">
                <a:latin typeface="Meiryo UI" panose="020B0604030504040204" pitchFamily="50" charset="-128"/>
                <a:ea typeface="Meiryo UI" panose="020B0604030504040204" pitchFamily="50" charset="-128"/>
                <a:cs typeface="Meiryo UI" panose="020B0604030504040204" pitchFamily="50" charset="-128"/>
              </a:endParaRPr>
            </a:p>
          </p:txBody>
        </p:sp>
      </p:grpSp>
      <p:graphicFrame>
        <p:nvGraphicFramePr>
          <p:cNvPr id="9" name="表 8"/>
          <p:cNvGraphicFramePr>
            <a:graphicFrameLocks noGrp="1"/>
          </p:cNvGraphicFramePr>
          <p:nvPr>
            <p:extLst>
              <p:ext uri="{D42A27DB-BD31-4B8C-83A1-F6EECF244321}">
                <p14:modId xmlns:p14="http://schemas.microsoft.com/office/powerpoint/2010/main" val="1127458943"/>
              </p:ext>
            </p:extLst>
          </p:nvPr>
        </p:nvGraphicFramePr>
        <p:xfrm>
          <a:off x="276347" y="3625157"/>
          <a:ext cx="8424936" cy="2616184"/>
        </p:xfrm>
        <a:graphic>
          <a:graphicData uri="http://schemas.openxmlformats.org/drawingml/2006/table">
            <a:tbl>
              <a:tblPr firstRow="1" bandRow="1">
                <a:tableStyleId>{5C22544A-7EE6-4342-B048-85BDC9FD1C3A}</a:tableStyleId>
              </a:tblPr>
              <a:tblGrid>
                <a:gridCol w="341881"/>
                <a:gridCol w="341881"/>
                <a:gridCol w="341881"/>
                <a:gridCol w="7399293"/>
              </a:tblGrid>
              <a:tr h="545132">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丸ｺﾞｼｯｸM-PRO" panose="020F0600000000000000" pitchFamily="50" charset="-128"/>
                          <a:ea typeface="HG丸ｺﾞｼｯｸM-PRO" panose="020F0600000000000000" pitchFamily="50" charset="-128"/>
                        </a:rPr>
                        <a:t>学校教育</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636050">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200" dirty="0" smtClean="0"/>
                        <a:t>◆教育委員会会議</a:t>
                      </a:r>
                      <a:endParaRPr kumimoji="1" lang="en-US" altLang="ja-JP" sz="1200" dirty="0" smtClean="0"/>
                    </a:p>
                    <a:p>
                      <a:r>
                        <a:rPr kumimoji="1" lang="ja-JP" altLang="en-US" sz="1200" dirty="0" smtClean="0"/>
                        <a:t>◆教職員の人事、研修、給与、福利厚生</a:t>
                      </a:r>
                      <a:endParaRPr kumimoji="1" lang="en-US" altLang="ja-JP" sz="1200" dirty="0" smtClean="0"/>
                    </a:p>
                    <a:p>
                      <a:r>
                        <a:rPr kumimoji="1" lang="ja-JP" altLang="en-US" sz="1200" dirty="0" smtClean="0"/>
                        <a:t>◆学校の設置廃止、学級編制、統計調査等</a:t>
                      </a:r>
                      <a:endParaRPr kumimoji="1" lang="ja-JP" altLang="en-US" sz="12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1493">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200" dirty="0" smtClean="0"/>
                        <a:t>◆小中学校施設の補修等</a:t>
                      </a:r>
                      <a:endParaRPr kumimoji="1" lang="ja-JP" altLang="en-US" sz="12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19479">
                <a:tc>
                  <a:txBody>
                    <a:bodyPr/>
                    <a:lstStyle/>
                    <a:p>
                      <a:pPr algn="ct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r>
                        <a:rPr kumimoji="1" lang="ja-JP" altLang="en-US" sz="1200" dirty="0" smtClean="0"/>
                        <a:t>◆学校評価、学校協議会（</a:t>
                      </a:r>
                      <a:r>
                        <a:rPr kumimoji="1" lang="en-US" altLang="ja-JP" sz="1200" dirty="0" smtClean="0"/>
                        <a:t>※</a:t>
                      </a:r>
                      <a:r>
                        <a:rPr kumimoji="1" lang="ja-JP" altLang="en-US" sz="1200" dirty="0" smtClean="0"/>
                        <a:t>）</a:t>
                      </a:r>
                      <a:endParaRPr kumimoji="1" lang="ja-JP" altLang="en-US" sz="1200"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0" name="正方形/長方形 9"/>
          <p:cNvSpPr/>
          <p:nvPr/>
        </p:nvSpPr>
        <p:spPr>
          <a:xfrm>
            <a:off x="1479276" y="5673871"/>
            <a:ext cx="3528392" cy="36004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150" dirty="0" smtClean="0">
                <a:solidFill>
                  <a:schemeClr val="tx1"/>
                </a:solidFill>
              </a:rPr>
              <a:t>◆就学</a:t>
            </a:r>
            <a:r>
              <a:rPr lang="ja-JP" altLang="en-US" sz="1150" dirty="0">
                <a:solidFill>
                  <a:schemeClr val="tx1"/>
                </a:solidFill>
              </a:rPr>
              <a:t>事務、通学区域の</a:t>
            </a:r>
            <a:r>
              <a:rPr lang="ja-JP" altLang="en-US" sz="1150" dirty="0" smtClean="0">
                <a:solidFill>
                  <a:schemeClr val="tx1"/>
                </a:solidFill>
              </a:rPr>
              <a:t>指定</a:t>
            </a:r>
            <a:endParaRPr lang="ja-JP" altLang="en-US" sz="1150" dirty="0">
              <a:solidFill>
                <a:schemeClr val="tx1"/>
              </a:solidFill>
            </a:endParaRPr>
          </a:p>
        </p:txBody>
      </p:sp>
      <p:sp>
        <p:nvSpPr>
          <p:cNvPr id="11" name="正方形/長方形 10"/>
          <p:cNvSpPr/>
          <p:nvPr/>
        </p:nvSpPr>
        <p:spPr>
          <a:xfrm>
            <a:off x="245659" y="6307218"/>
            <a:ext cx="8381144" cy="523220"/>
          </a:xfrm>
          <a:prstGeom prst="rect">
            <a:avLst/>
          </a:prstGeom>
        </p:spPr>
        <p:txBody>
          <a:bodyPr wrap="square">
            <a:spAutoFit/>
          </a:bodyPr>
          <a:lstStyle/>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latin typeface="Meiryo UI" panose="020B0604030504040204" pitchFamily="50" charset="-128"/>
                <a:ea typeface="Meiryo UI" panose="020B0604030504040204" pitchFamily="50" charset="-128"/>
                <a:cs typeface="Meiryo UI" panose="020B0604030504040204" pitchFamily="50" charset="-128"/>
              </a:rPr>
              <a:t>事務分担に係る</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条例</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・規則</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ja-JP" sz="1400" dirty="0">
                <a:latin typeface="Meiryo UI" panose="020B0604030504040204" pitchFamily="50" charset="-128"/>
                <a:ea typeface="Meiryo UI" panose="020B0604030504040204" pitchFamily="50" charset="-128"/>
                <a:cs typeface="Meiryo UI" panose="020B0604030504040204" pitchFamily="50" charset="-128"/>
              </a:rPr>
              <a:t>おいては、総合区の事務とはせず、教育</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委員会</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事務局</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ja-JP" sz="1400" dirty="0">
                <a:latin typeface="Meiryo UI" panose="020B0604030504040204" pitchFamily="50" charset="-128"/>
                <a:ea typeface="Meiryo UI" panose="020B0604030504040204" pitchFamily="50" charset="-128"/>
                <a:cs typeface="Meiryo UI" panose="020B0604030504040204" pitchFamily="50" charset="-128"/>
              </a:rPr>
              <a:t>事務と</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総合</a:t>
            </a:r>
            <a:r>
              <a:rPr lang="ja-JP" altLang="ja-JP" sz="1400" dirty="0">
                <a:latin typeface="Meiryo UI" panose="020B0604030504040204" pitchFamily="50" charset="-128"/>
                <a:ea typeface="Meiryo UI" panose="020B0604030504040204" pitchFamily="50" charset="-128"/>
                <a:cs typeface="Meiryo UI" panose="020B0604030504040204" pitchFamily="50" charset="-128"/>
              </a:rPr>
              <a:t>区役所の教育</a:t>
            </a:r>
            <a:r>
              <a:rPr lang="ja-JP" altLang="ja-JP" sz="1400" dirty="0" smtClean="0">
                <a:latin typeface="Meiryo UI" panose="020B0604030504040204" pitchFamily="50" charset="-128"/>
                <a:ea typeface="Meiryo UI" panose="020B0604030504040204" pitchFamily="50" charset="-128"/>
                <a:cs typeface="Meiryo UI" panose="020B0604030504040204" pitchFamily="50" charset="-128"/>
              </a:rPr>
              <a:t>委員会事務局</a:t>
            </a:r>
            <a:r>
              <a:rPr lang="ja-JP" altLang="ja-JP" sz="1400" dirty="0">
                <a:latin typeface="Meiryo UI" panose="020B0604030504040204" pitchFamily="50" charset="-128"/>
                <a:ea typeface="Meiryo UI" panose="020B0604030504040204" pitchFamily="50" charset="-128"/>
                <a:cs typeface="Meiryo UI" panose="020B0604030504040204" pitchFamily="50" charset="-128"/>
              </a:rPr>
              <a:t>兼務職員が担当し、地域の実情を踏まえて事務を実施</a:t>
            </a:r>
          </a:p>
        </p:txBody>
      </p:sp>
      <p:sp>
        <p:nvSpPr>
          <p:cNvPr id="12" name="テキスト ボックス 11"/>
          <p:cNvSpPr txBox="1"/>
          <p:nvPr/>
        </p:nvSpPr>
        <p:spPr>
          <a:xfrm>
            <a:off x="47607" y="3262797"/>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13" name="二等辺三角形 12"/>
          <p:cNvSpPr/>
          <p:nvPr/>
        </p:nvSpPr>
        <p:spPr>
          <a:xfrm rot="10800000">
            <a:off x="2401214" y="2061539"/>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695502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2"/>
          <p:cNvSpPr txBox="1">
            <a:spLocks/>
          </p:cNvSpPr>
          <p:nvPr/>
        </p:nvSpPr>
        <p:spPr>
          <a:xfrm>
            <a:off x="7018886" y="0"/>
            <a:ext cx="2125114"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endParaRPr lang="ja-JP" altLang="en-US" sz="1600" kern="0" dirty="0">
              <a:solidFill>
                <a:sysClr val="windowText" lastClr="000000"/>
              </a:solidFill>
              <a:latin typeface="HGPｺﾞｼｯｸE" pitchFamily="50" charset="-128"/>
              <a:ea typeface="HGPｺﾞｼｯｸE" pitchFamily="50" charset="-128"/>
            </a:endParaRPr>
          </a:p>
        </p:txBody>
      </p:sp>
      <p:sp>
        <p:nvSpPr>
          <p:cNvPr id="9" name="スライド番号プレースホルダー 2"/>
          <p:cNvSpPr txBox="1">
            <a:spLocks/>
          </p:cNvSpPr>
          <p:nvPr/>
        </p:nvSpPr>
        <p:spPr>
          <a:xfrm>
            <a:off x="8532440" y="6503157"/>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24</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3" name="正方形/長方形 32"/>
          <p:cNvSpPr/>
          <p:nvPr/>
        </p:nvSpPr>
        <p:spPr>
          <a:xfrm>
            <a:off x="129962" y="2207633"/>
            <a:ext cx="2219415"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イメージ図</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11576" y="-559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 name="グループ化 5"/>
          <p:cNvGrpSpPr/>
          <p:nvPr/>
        </p:nvGrpSpPr>
        <p:grpSpPr>
          <a:xfrm>
            <a:off x="239227" y="2482520"/>
            <a:ext cx="8477405" cy="3096959"/>
            <a:chOff x="224709" y="3225942"/>
            <a:chExt cx="8477405" cy="3096959"/>
          </a:xfrm>
        </p:grpSpPr>
        <p:sp>
          <p:nvSpPr>
            <p:cNvPr id="11" name="正方形/長方形 10"/>
            <p:cNvSpPr/>
            <p:nvPr/>
          </p:nvSpPr>
          <p:spPr>
            <a:xfrm>
              <a:off x="6863329" y="5315000"/>
              <a:ext cx="1756870" cy="687487"/>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各部・事業所</a:t>
              </a:r>
              <a:endParaRPr lang="ja-JP" altLang="en-US" sz="1600" dirty="0">
                <a:solidFill>
                  <a:prstClr val="black"/>
                </a:solidFill>
                <a:latin typeface="Meiryo UI" pitchFamily="50" charset="-128"/>
                <a:ea typeface="Meiryo UI" pitchFamily="50" charset="-128"/>
                <a:cs typeface="Meiryo UI" pitchFamily="50" charset="-128"/>
              </a:endParaRPr>
            </a:p>
          </p:txBody>
        </p:sp>
        <p:sp>
          <p:nvSpPr>
            <p:cNvPr id="12" name="角丸四角形 11"/>
            <p:cNvSpPr/>
            <p:nvPr/>
          </p:nvSpPr>
          <p:spPr>
            <a:xfrm>
              <a:off x="2387595" y="3638094"/>
              <a:ext cx="4320480" cy="2553758"/>
            </a:xfrm>
            <a:prstGeom prst="roundRect">
              <a:avLst/>
            </a:prstGeom>
            <a:solidFill>
              <a:schemeClr val="accent6">
                <a:lumMod val="40000"/>
                <a:lumOff val="60000"/>
              </a:schemeClr>
            </a:solid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118692" y="3963355"/>
              <a:ext cx="2232248" cy="788053"/>
            </a:xfrm>
            <a:prstGeom prst="rect">
              <a:avLst/>
            </a:prstGeom>
            <a:solidFill>
              <a:schemeClr val="accent6">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u="sng" dirty="0" smtClean="0">
                  <a:solidFill>
                    <a:schemeClr val="bg1"/>
                  </a:solidFill>
                  <a:latin typeface="Meiryo UI" pitchFamily="50" charset="-128"/>
                  <a:ea typeface="Meiryo UI" pitchFamily="50" charset="-128"/>
                  <a:cs typeface="Meiryo UI" pitchFamily="50" charset="-128"/>
                </a:rPr>
                <a:t>新職を設置</a:t>
              </a:r>
              <a:endParaRPr lang="en-US" altLang="ja-JP" sz="1400" b="1" u="sng" dirty="0" smtClean="0">
                <a:solidFill>
                  <a:schemeClr val="bg1"/>
                </a:solidFill>
                <a:latin typeface="Meiryo UI" pitchFamily="50" charset="-128"/>
                <a:ea typeface="Meiryo UI" pitchFamily="50" charset="-128"/>
                <a:cs typeface="Meiryo UI" pitchFamily="50" charset="-128"/>
              </a:endParaRPr>
            </a:p>
            <a:p>
              <a:pPr algn="ctr">
                <a:defRPr/>
              </a:pPr>
              <a:r>
                <a:rPr lang="ja-JP" altLang="en-US" sz="1400" b="1" u="sng" dirty="0" smtClean="0">
                  <a:solidFill>
                    <a:schemeClr val="bg1"/>
                  </a:solidFill>
                  <a:latin typeface="Meiryo UI" pitchFamily="50" charset="-128"/>
                  <a:ea typeface="Meiryo UI" pitchFamily="50" charset="-128"/>
                  <a:cs typeface="Meiryo UI" pitchFamily="50" charset="-128"/>
                </a:rPr>
                <a:t>（副区長が兼務）</a:t>
              </a:r>
              <a:endParaRPr lang="en-US" altLang="ja-JP" sz="1400" b="1" u="sng" dirty="0" smtClean="0">
                <a:solidFill>
                  <a:schemeClr val="bg1"/>
                </a:solidFill>
                <a:latin typeface="Meiryo UI" pitchFamily="50" charset="-128"/>
                <a:ea typeface="Meiryo UI" pitchFamily="50" charset="-128"/>
                <a:cs typeface="Meiryo UI" pitchFamily="50" charset="-128"/>
              </a:endParaRPr>
            </a:p>
          </p:txBody>
        </p:sp>
        <p:sp>
          <p:nvSpPr>
            <p:cNvPr id="14" name="正方形/長方形 13"/>
            <p:cNvSpPr/>
            <p:nvPr/>
          </p:nvSpPr>
          <p:spPr>
            <a:xfrm>
              <a:off x="7154246" y="4222947"/>
              <a:ext cx="1175035" cy="255604"/>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教育次長</a:t>
              </a:r>
              <a:endParaRPr lang="en-US" altLang="ja-JP" sz="1100" dirty="0" smtClean="0">
                <a:solidFill>
                  <a:prstClr val="black"/>
                </a:solidFill>
                <a:latin typeface="Meiryo UI" pitchFamily="50" charset="-128"/>
                <a:ea typeface="Meiryo UI" pitchFamily="50" charset="-128"/>
                <a:cs typeface="Meiryo UI" pitchFamily="50" charset="-128"/>
              </a:endParaRPr>
            </a:p>
          </p:txBody>
        </p:sp>
        <p:sp>
          <p:nvSpPr>
            <p:cNvPr id="16" name="正方形/長方形 15"/>
            <p:cNvSpPr/>
            <p:nvPr/>
          </p:nvSpPr>
          <p:spPr>
            <a:xfrm>
              <a:off x="4093602" y="5291356"/>
              <a:ext cx="2232248" cy="716927"/>
            </a:xfrm>
            <a:prstGeom prst="rect">
              <a:avLst/>
            </a:prstGeom>
            <a:solidFill>
              <a:schemeClr val="accent6">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a:solidFill>
                    <a:schemeClr val="bg1"/>
                  </a:solidFill>
                  <a:latin typeface="Meiryo UI" pitchFamily="50" charset="-128"/>
                  <a:ea typeface="Meiryo UI" pitchFamily="50" charset="-128"/>
                  <a:cs typeface="Meiryo UI" pitchFamily="50" charset="-128"/>
                </a:rPr>
                <a:t>職員</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dirty="0" smtClean="0">
                  <a:solidFill>
                    <a:schemeClr val="bg1"/>
                  </a:solidFill>
                  <a:latin typeface="Meiryo UI" pitchFamily="50" charset="-128"/>
                  <a:ea typeface="Meiryo UI" pitchFamily="50" charset="-128"/>
                  <a:cs typeface="Meiryo UI" pitchFamily="50" charset="-128"/>
                </a:rPr>
                <a:t>（教育委員会事務局・総合区役所兼務）</a:t>
              </a:r>
              <a:endParaRPr lang="en-US" altLang="ja-JP" sz="800" dirty="0" smtClean="0">
                <a:solidFill>
                  <a:schemeClr val="bg1"/>
                </a:solidFill>
                <a:latin typeface="Meiryo UI" pitchFamily="50" charset="-128"/>
                <a:ea typeface="Meiryo UI" pitchFamily="50" charset="-128"/>
                <a:cs typeface="Meiryo UI" pitchFamily="50" charset="-128"/>
              </a:endParaRPr>
            </a:p>
            <a:p>
              <a:pPr algn="ctr">
                <a:defRPr/>
              </a:pPr>
              <a:endParaRPr lang="en-US" altLang="ja-JP" sz="800" dirty="0">
                <a:solidFill>
                  <a:schemeClr val="bg1"/>
                </a:solidFill>
                <a:latin typeface="Meiryo UI" pitchFamily="50" charset="-128"/>
                <a:ea typeface="Meiryo UI" pitchFamily="50" charset="-128"/>
                <a:cs typeface="Meiryo UI" pitchFamily="50" charset="-128"/>
              </a:endParaRPr>
            </a:p>
            <a:p>
              <a:pPr algn="ctr">
                <a:defRPr/>
              </a:pPr>
              <a:endParaRPr lang="ja-JP" altLang="en-US" sz="800" dirty="0">
                <a:solidFill>
                  <a:schemeClr val="bg1"/>
                </a:solidFill>
                <a:latin typeface="Meiryo UI" pitchFamily="50" charset="-128"/>
                <a:ea typeface="Meiryo UI" pitchFamily="50" charset="-128"/>
                <a:cs typeface="Meiryo UI" pitchFamily="50" charset="-128"/>
              </a:endParaRPr>
            </a:p>
          </p:txBody>
        </p:sp>
        <p:sp>
          <p:nvSpPr>
            <p:cNvPr id="17" name="正方形/長方形 16"/>
            <p:cNvSpPr/>
            <p:nvPr/>
          </p:nvSpPr>
          <p:spPr>
            <a:xfrm>
              <a:off x="2160144" y="3365617"/>
              <a:ext cx="6541970" cy="295728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892106" y="3692632"/>
              <a:ext cx="2350667" cy="214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u="sng" dirty="0" smtClean="0">
                  <a:solidFill>
                    <a:schemeClr val="tx1"/>
                  </a:solidFill>
                  <a:latin typeface="Meiryo UI" pitchFamily="50" charset="-128"/>
                  <a:ea typeface="Meiryo UI" pitchFamily="50" charset="-128"/>
                  <a:cs typeface="Meiryo UI" pitchFamily="50" charset="-128"/>
                </a:rPr>
                <a:t>総合区におけるしくみ</a:t>
              </a:r>
              <a:endParaRPr kumimoji="1" lang="ja-JP" altLang="en-US" sz="1600" b="1" u="sng" dirty="0">
                <a:solidFill>
                  <a:schemeClr val="tx1"/>
                </a:solidFill>
                <a:latin typeface="Meiryo UI" pitchFamily="50" charset="-128"/>
                <a:ea typeface="Meiryo UI" pitchFamily="50" charset="-128"/>
                <a:cs typeface="Meiryo UI" pitchFamily="50" charset="-128"/>
              </a:endParaRPr>
            </a:p>
          </p:txBody>
        </p:sp>
        <p:sp>
          <p:nvSpPr>
            <p:cNvPr id="19" name="正方形/長方形 18"/>
            <p:cNvSpPr/>
            <p:nvPr/>
          </p:nvSpPr>
          <p:spPr>
            <a:xfrm>
              <a:off x="4547835" y="3417433"/>
              <a:ext cx="1728191" cy="1915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u="sng" dirty="0" smtClean="0">
                  <a:solidFill>
                    <a:schemeClr val="tx1"/>
                  </a:solidFill>
                  <a:latin typeface="Meiryo UI" pitchFamily="50" charset="-128"/>
                  <a:ea typeface="Meiryo UI" pitchFamily="50" charset="-128"/>
                  <a:cs typeface="Meiryo UI" pitchFamily="50" charset="-128"/>
                </a:rPr>
                <a:t>教育委員会事務局</a:t>
              </a:r>
              <a:endParaRPr kumimoji="1" lang="ja-JP" altLang="en-US" sz="1400" b="1" u="sng" dirty="0">
                <a:solidFill>
                  <a:schemeClr val="tx1"/>
                </a:solidFill>
                <a:latin typeface="Meiryo UI" pitchFamily="50" charset="-128"/>
                <a:ea typeface="Meiryo UI" pitchFamily="50" charset="-128"/>
                <a:cs typeface="Meiryo UI" pitchFamily="50" charset="-128"/>
              </a:endParaRPr>
            </a:p>
          </p:txBody>
        </p:sp>
        <p:sp>
          <p:nvSpPr>
            <p:cNvPr id="20" name="正方形/長方形 19"/>
            <p:cNvSpPr/>
            <p:nvPr/>
          </p:nvSpPr>
          <p:spPr>
            <a:xfrm>
              <a:off x="373311" y="3963356"/>
              <a:ext cx="1395409" cy="515194"/>
            </a:xfrm>
            <a:prstGeom prst="rect">
              <a:avLst/>
            </a:prstGeom>
            <a:solidFill>
              <a:schemeClr val="accent6">
                <a:lumMod val="7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a:solidFill>
                    <a:schemeClr val="bg1"/>
                  </a:solidFill>
                  <a:latin typeface="Meiryo UI" pitchFamily="50" charset="-128"/>
                  <a:ea typeface="Meiryo UI" pitchFamily="50" charset="-128"/>
                  <a:cs typeface="Meiryo UI" pitchFamily="50" charset="-128"/>
                </a:rPr>
                <a:t>総合区長</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b="1" dirty="0">
                  <a:solidFill>
                    <a:schemeClr val="bg1"/>
                  </a:solidFill>
                  <a:latin typeface="Meiryo UI" pitchFamily="50" charset="-128"/>
                  <a:ea typeface="Meiryo UI" pitchFamily="50" charset="-128"/>
                  <a:cs typeface="Meiryo UI" pitchFamily="50" charset="-128"/>
                </a:rPr>
                <a:t>（</a:t>
              </a:r>
              <a:r>
                <a:rPr lang="ja-JP" altLang="en-US" sz="800" b="1" dirty="0" smtClean="0">
                  <a:solidFill>
                    <a:schemeClr val="bg1"/>
                  </a:solidFill>
                  <a:latin typeface="Meiryo UI" pitchFamily="50" charset="-128"/>
                  <a:ea typeface="Meiryo UI" pitchFamily="50" charset="-128"/>
                  <a:cs typeface="Meiryo UI" pitchFamily="50" charset="-128"/>
                </a:rPr>
                <a:t>就学事務、通学区域、</a:t>
              </a:r>
              <a:endParaRPr lang="en-US" altLang="ja-JP" sz="800" b="1" dirty="0" smtClean="0">
                <a:solidFill>
                  <a:schemeClr val="bg1"/>
                </a:solidFill>
                <a:latin typeface="Meiryo UI" pitchFamily="50" charset="-128"/>
                <a:ea typeface="Meiryo UI" pitchFamily="50" charset="-128"/>
                <a:cs typeface="Meiryo UI" pitchFamily="50" charset="-128"/>
              </a:endParaRPr>
            </a:p>
            <a:p>
              <a:pPr algn="ctr">
                <a:defRPr/>
              </a:pPr>
              <a:r>
                <a:rPr lang="ja-JP" altLang="en-US" sz="800" b="1" dirty="0" smtClean="0">
                  <a:solidFill>
                    <a:schemeClr val="bg1"/>
                  </a:solidFill>
                  <a:latin typeface="Meiryo UI" pitchFamily="50" charset="-128"/>
                  <a:ea typeface="Meiryo UI" pitchFamily="50" charset="-128"/>
                  <a:cs typeface="Meiryo UI" pitchFamily="50" charset="-128"/>
                </a:rPr>
                <a:t>小中学校</a:t>
              </a:r>
              <a:r>
                <a:rPr lang="ja-JP" altLang="en-US" sz="800" b="1" dirty="0">
                  <a:solidFill>
                    <a:schemeClr val="bg1"/>
                  </a:solidFill>
                  <a:latin typeface="Meiryo UI" pitchFamily="50" charset="-128"/>
                  <a:ea typeface="Meiryo UI" pitchFamily="50" charset="-128"/>
                  <a:cs typeface="Meiryo UI" pitchFamily="50" charset="-128"/>
                </a:rPr>
                <a:t>施設</a:t>
              </a:r>
              <a:r>
                <a:rPr lang="ja-JP" altLang="en-US" sz="800" b="1" dirty="0" smtClean="0">
                  <a:solidFill>
                    <a:schemeClr val="bg1"/>
                  </a:solidFill>
                  <a:latin typeface="Meiryo UI" pitchFamily="50" charset="-128"/>
                  <a:ea typeface="Meiryo UI" pitchFamily="50" charset="-128"/>
                  <a:cs typeface="Meiryo UI" pitchFamily="50" charset="-128"/>
                </a:rPr>
                <a:t>の補修</a:t>
              </a:r>
              <a:r>
                <a:rPr lang="ja-JP" altLang="en-US" sz="800" b="1" dirty="0">
                  <a:solidFill>
                    <a:schemeClr val="bg1"/>
                  </a:solidFill>
                  <a:latin typeface="Meiryo UI" pitchFamily="50" charset="-128"/>
                  <a:ea typeface="Meiryo UI" pitchFamily="50" charset="-128"/>
                  <a:cs typeface="Meiryo UI" pitchFamily="50" charset="-128"/>
                </a:rPr>
                <a:t>等</a:t>
              </a:r>
              <a:r>
                <a:rPr lang="ja-JP" altLang="en-US" sz="800" b="1" dirty="0" smtClean="0">
                  <a:solidFill>
                    <a:schemeClr val="bg1"/>
                  </a:solidFill>
                  <a:latin typeface="Meiryo UI" pitchFamily="50" charset="-128"/>
                  <a:ea typeface="Meiryo UI" pitchFamily="50" charset="-128"/>
                  <a:cs typeface="Meiryo UI" pitchFamily="50" charset="-128"/>
                </a:rPr>
                <a:t>）</a:t>
              </a:r>
              <a:endParaRPr lang="en-US" altLang="ja-JP" sz="800" b="1" dirty="0" smtClean="0">
                <a:solidFill>
                  <a:schemeClr val="bg1"/>
                </a:solidFill>
                <a:latin typeface="Meiryo UI" pitchFamily="50" charset="-128"/>
                <a:ea typeface="Meiryo UI" pitchFamily="50" charset="-128"/>
                <a:cs typeface="Meiryo UI" pitchFamily="50" charset="-128"/>
              </a:endParaRPr>
            </a:p>
          </p:txBody>
        </p:sp>
        <p:sp>
          <p:nvSpPr>
            <p:cNvPr id="21" name="下矢印 20"/>
            <p:cNvSpPr/>
            <p:nvPr/>
          </p:nvSpPr>
          <p:spPr>
            <a:xfrm>
              <a:off x="7557670" y="4600929"/>
              <a:ext cx="354228" cy="660458"/>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22" name="下矢印 21"/>
            <p:cNvSpPr/>
            <p:nvPr/>
          </p:nvSpPr>
          <p:spPr>
            <a:xfrm>
              <a:off x="5032612" y="4712520"/>
              <a:ext cx="354228" cy="602480"/>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23" name="下矢印 22"/>
            <p:cNvSpPr/>
            <p:nvPr/>
          </p:nvSpPr>
          <p:spPr>
            <a:xfrm rot="18986618">
              <a:off x="6435897" y="4518877"/>
              <a:ext cx="354228" cy="966595"/>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25" name="正方形/長方形 24"/>
            <p:cNvSpPr/>
            <p:nvPr/>
          </p:nvSpPr>
          <p:spPr>
            <a:xfrm>
              <a:off x="224709" y="3365618"/>
              <a:ext cx="1725446" cy="147864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73311" y="3533791"/>
              <a:ext cx="1422549" cy="2086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Meiryo UI" pitchFamily="50" charset="-128"/>
                  <a:ea typeface="Meiryo UI" pitchFamily="50" charset="-128"/>
                  <a:cs typeface="Meiryo UI" pitchFamily="50" charset="-128"/>
                </a:rPr>
                <a:t>総合区役所</a:t>
              </a:r>
              <a:endParaRPr kumimoji="1" lang="ja-JP" altLang="en-US" sz="1400" b="1" u="sng" dirty="0">
                <a:solidFill>
                  <a:schemeClr val="tx1"/>
                </a:solidFill>
                <a:latin typeface="Meiryo UI" pitchFamily="50" charset="-128"/>
                <a:ea typeface="Meiryo UI" pitchFamily="50" charset="-128"/>
                <a:cs typeface="Meiryo UI" pitchFamily="50" charset="-128"/>
              </a:endParaRPr>
            </a:p>
          </p:txBody>
        </p:sp>
        <p:sp>
          <p:nvSpPr>
            <p:cNvPr id="27" name="円/楕円 26"/>
            <p:cNvSpPr/>
            <p:nvPr/>
          </p:nvSpPr>
          <p:spPr>
            <a:xfrm>
              <a:off x="4196978" y="5769942"/>
              <a:ext cx="2025493" cy="2753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u="sng" dirty="0" smtClean="0">
                  <a:solidFill>
                    <a:schemeClr val="tx1"/>
                  </a:solidFill>
                  <a:latin typeface="Meiryo UI" pitchFamily="50" charset="-128"/>
                  <a:ea typeface="Meiryo UI" pitchFamily="50" charset="-128"/>
                  <a:cs typeface="Meiryo UI" pitchFamily="50" charset="-128"/>
                </a:rPr>
                <a:t>体制を拡充</a:t>
              </a:r>
              <a:endParaRPr kumimoji="1" lang="ja-JP" altLang="en-US" sz="1400" b="1" u="sng" dirty="0">
                <a:solidFill>
                  <a:schemeClr val="tx1"/>
                </a:solidFill>
                <a:latin typeface="Meiryo UI" pitchFamily="50" charset="-128"/>
                <a:ea typeface="Meiryo UI" pitchFamily="50" charset="-128"/>
                <a:cs typeface="Meiryo UI" pitchFamily="50" charset="-128"/>
              </a:endParaRPr>
            </a:p>
          </p:txBody>
        </p:sp>
        <p:sp>
          <p:nvSpPr>
            <p:cNvPr id="28" name="角丸四角形 27"/>
            <p:cNvSpPr/>
            <p:nvPr/>
          </p:nvSpPr>
          <p:spPr>
            <a:xfrm>
              <a:off x="2358465" y="4004864"/>
              <a:ext cx="1478937" cy="926294"/>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1"/>
            <a:lstStyle/>
            <a:p>
              <a:pPr algn="ctr"/>
              <a:r>
                <a:rPr lang="ja-JP" altLang="en-US" sz="12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区総合教育会議</a:t>
              </a:r>
              <a:endParaRPr lang="en-US" altLang="ja-JP" sz="12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（仮称）</a:t>
              </a:r>
              <a:endParaRPr lang="en-US" altLang="ja-JP" sz="12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7233036" y="3225942"/>
              <a:ext cx="997354" cy="239354"/>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smtClean="0">
                  <a:solidFill>
                    <a:prstClr val="black"/>
                  </a:solidFill>
                  <a:latin typeface="Meiryo UI" pitchFamily="50" charset="-128"/>
                  <a:ea typeface="Meiryo UI" pitchFamily="50" charset="-128"/>
                  <a:cs typeface="Meiryo UI" pitchFamily="50" charset="-128"/>
                </a:rPr>
                <a:t>教育長</a:t>
              </a:r>
              <a:endParaRPr lang="ja-JP" altLang="en-US" sz="1100" dirty="0">
                <a:solidFill>
                  <a:prstClr val="black"/>
                </a:solidFill>
                <a:latin typeface="Meiryo UI" pitchFamily="50" charset="-128"/>
                <a:ea typeface="Meiryo UI" pitchFamily="50" charset="-128"/>
                <a:cs typeface="Meiryo UI" pitchFamily="50" charset="-128"/>
              </a:endParaRPr>
            </a:p>
          </p:txBody>
        </p:sp>
        <p:sp>
          <p:nvSpPr>
            <p:cNvPr id="32" name="下矢印 31"/>
            <p:cNvSpPr/>
            <p:nvPr/>
          </p:nvSpPr>
          <p:spPr>
            <a:xfrm>
              <a:off x="7564650" y="3605180"/>
              <a:ext cx="354228" cy="425820"/>
            </a:xfrm>
            <a:prstGeom prst="downArrow">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solidFill>
                    <a:schemeClr val="tx1"/>
                  </a:solidFill>
                </a:rPr>
                <a:t> </a:t>
              </a:r>
              <a:r>
                <a:rPr kumimoji="1" lang="ja-JP" altLang="en-US" sz="800" dirty="0" smtClean="0">
                  <a:solidFill>
                    <a:schemeClr val="tx1"/>
                  </a:solidFill>
                </a:rPr>
                <a:t>指示</a:t>
              </a:r>
              <a:endParaRPr kumimoji="1" lang="ja-JP" altLang="en-US" sz="800" dirty="0">
                <a:solidFill>
                  <a:schemeClr val="tx1"/>
                </a:solidFill>
              </a:endParaRPr>
            </a:p>
          </p:txBody>
        </p:sp>
        <p:sp>
          <p:nvSpPr>
            <p:cNvPr id="2" name="左右矢印 1"/>
            <p:cNvSpPr/>
            <p:nvPr/>
          </p:nvSpPr>
          <p:spPr>
            <a:xfrm>
              <a:off x="6325850" y="5527064"/>
              <a:ext cx="686405" cy="380554"/>
            </a:xfrm>
            <a:prstGeom prst="leftRightArrow">
              <a:avLst/>
            </a:prstGeom>
            <a:solidFill>
              <a:schemeClr val="accent5">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連携</a:t>
              </a:r>
              <a:endParaRPr kumimoji="1" lang="ja-JP" altLang="en-US" sz="800" dirty="0">
                <a:solidFill>
                  <a:schemeClr val="tx1"/>
                </a:solidFill>
              </a:endParaRPr>
            </a:p>
          </p:txBody>
        </p:sp>
        <p:sp>
          <p:nvSpPr>
            <p:cNvPr id="36" name="左右矢印 35"/>
            <p:cNvSpPr/>
            <p:nvPr/>
          </p:nvSpPr>
          <p:spPr>
            <a:xfrm>
              <a:off x="1907199" y="3987039"/>
              <a:ext cx="2160240" cy="467828"/>
            </a:xfrm>
            <a:prstGeom prst="leftRightArrow">
              <a:avLst/>
            </a:prstGeom>
            <a:solidFill>
              <a:schemeClr val="accent5">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協議、調整</a:t>
              </a:r>
              <a:endParaRPr kumimoji="1" lang="ja-JP" altLang="en-US" sz="800" dirty="0">
                <a:solidFill>
                  <a:schemeClr val="tx1"/>
                </a:solidFill>
              </a:endParaRPr>
            </a:p>
          </p:txBody>
        </p:sp>
      </p:grpSp>
      <p:sp>
        <p:nvSpPr>
          <p:cNvPr id="3" name="テキスト ボックス 2"/>
          <p:cNvSpPr txBox="1"/>
          <p:nvPr/>
        </p:nvSpPr>
        <p:spPr>
          <a:xfrm>
            <a:off x="387829" y="5764493"/>
            <a:ext cx="8328803" cy="584775"/>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教育</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行政全般に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わたっては、総合</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区長の立場で教育</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委員会会議</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出席する、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教育委員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との</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意見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交換の場</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を設定するなどして、意見を反映</a:t>
            </a:r>
            <a:endParaRPr kumimoji="1" lang="ja-JP" altLang="en-US" sz="1600" dirty="0"/>
          </a:p>
        </p:txBody>
      </p:sp>
      <p:sp>
        <p:nvSpPr>
          <p:cNvPr id="8" name="テキスト ボックス 7"/>
          <p:cNvSpPr txBox="1"/>
          <p:nvPr/>
        </p:nvSpPr>
        <p:spPr>
          <a:xfrm>
            <a:off x="387829" y="620688"/>
            <a:ext cx="8328803" cy="1600438"/>
          </a:xfrm>
          <a:prstGeom prst="rect">
            <a:avLst/>
          </a:prstGeom>
          <a:noFill/>
        </p:spPr>
        <p:txBody>
          <a:bodyPr wrap="square" rtlCol="0">
            <a:spAutoFit/>
          </a:bodyPr>
          <a:lstStyle/>
          <a:p>
            <a:r>
              <a:rPr lang="en-US" altLang="ja-JP" sz="1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総合区長が教育行政に</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関与</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する</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新た</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なしくみ（イメージ）</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副区長が教育委員会事務局の職を兼務し、総合区における教育行政の執行について指示</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（現在の区担当教育次長に代わる新職を設置</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区における教育行政の進め方等について、総合</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区長と教育委員会事務局職員が協議を行い</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、方針を決定</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する</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区総合教育</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会議（仮称）を設置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など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142794" y="426202"/>
            <a:ext cx="8477405" cy="15075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836384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1415" y="980728"/>
            <a:ext cx="8746805" cy="626534"/>
          </a:xfrm>
          <a:prstGeom prst="roundRect">
            <a:avLst>
              <a:gd name="adj" fmla="val 778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◆まちづくり分野については、</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都市</a:t>
            </a:r>
            <a:r>
              <a:rPr lang="ja-JP" altLang="en-US" sz="1600" dirty="0" smtClean="0">
                <a:solidFill>
                  <a:schemeClr val="tx1"/>
                </a:solidFill>
                <a:latin typeface="Meiryo UI" pitchFamily="50" charset="-128"/>
                <a:ea typeface="Meiryo UI" pitchFamily="50" charset="-128"/>
                <a:cs typeface="Meiryo UI" pitchFamily="50" charset="-128"/>
              </a:rPr>
              <a:t>計画</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市街地整備</a:t>
            </a:r>
            <a:r>
              <a:rPr lang="ja-JP" altLang="en-US" sz="1600" dirty="0" smtClean="0">
                <a:solidFill>
                  <a:schemeClr val="tx1"/>
                </a:solidFill>
                <a:latin typeface="Meiryo UI" pitchFamily="50" charset="-128"/>
                <a:ea typeface="Meiryo UI" pitchFamily="50" charset="-128"/>
                <a:cs typeface="Meiryo UI" pitchFamily="50" charset="-128"/>
              </a:rPr>
              <a:t>事業</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民間建築物の規制・</a:t>
            </a:r>
            <a:r>
              <a:rPr lang="ja-JP" altLang="en-US" sz="1600" dirty="0" smtClean="0">
                <a:solidFill>
                  <a:schemeClr val="tx1"/>
                </a:solidFill>
                <a:latin typeface="Meiryo UI" pitchFamily="50" charset="-128"/>
                <a:ea typeface="Meiryo UI" pitchFamily="50" charset="-128"/>
                <a:cs typeface="Meiryo UI" pitchFamily="50" charset="-128"/>
              </a:rPr>
              <a:t>誘導</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 </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地域の</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実情にあわせたまちづくり</a:t>
            </a:r>
            <a:r>
              <a:rPr lang="ja-JP" altLang="en-US" sz="1600" dirty="0">
                <a:solidFill>
                  <a:schemeClr val="tx1"/>
                </a:solidFill>
                <a:latin typeface="Meiryo UI" pitchFamily="50" charset="-128"/>
                <a:ea typeface="Meiryo UI" pitchFamily="50" charset="-128"/>
                <a:cs typeface="Meiryo UI" pitchFamily="50" charset="-128"/>
              </a:rPr>
              <a:t>の</a:t>
            </a:r>
            <a:r>
              <a:rPr lang="ja-JP" altLang="en-US" sz="1600" dirty="0" smtClean="0">
                <a:solidFill>
                  <a:schemeClr val="tx1"/>
                </a:solidFill>
                <a:latin typeface="Meiryo UI" pitchFamily="50" charset="-128"/>
                <a:ea typeface="Meiryo UI" pitchFamily="50" charset="-128"/>
                <a:cs typeface="Meiryo UI" pitchFamily="50" charset="-128"/>
              </a:rPr>
              <a:t>検討</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の</a:t>
            </a:r>
            <a:r>
              <a:rPr lang="en-US" altLang="ja-JP" sz="1600" dirty="0">
                <a:solidFill>
                  <a:schemeClr val="tx1"/>
                </a:solidFill>
                <a:latin typeface="Meiryo UI" pitchFamily="50" charset="-128"/>
                <a:ea typeface="Meiryo UI" pitchFamily="50" charset="-128"/>
                <a:cs typeface="Meiryo UI" pitchFamily="50" charset="-128"/>
              </a:rPr>
              <a:t>4</a:t>
            </a:r>
            <a:r>
              <a:rPr lang="ja-JP" altLang="en-US" sz="1600" dirty="0">
                <a:solidFill>
                  <a:schemeClr val="tx1"/>
                </a:solidFill>
                <a:latin typeface="Meiryo UI" pitchFamily="50" charset="-128"/>
                <a:ea typeface="Meiryo UI" pitchFamily="50" charset="-128"/>
                <a:cs typeface="Meiryo UI" pitchFamily="50" charset="-128"/>
              </a:rPr>
              <a:t>分野に大別して検討・</a:t>
            </a:r>
            <a:r>
              <a:rPr lang="ja-JP" altLang="en-US" sz="1600" dirty="0" smtClean="0">
                <a:solidFill>
                  <a:schemeClr val="tx1"/>
                </a:solidFill>
                <a:latin typeface="Meiryo UI" pitchFamily="50" charset="-128"/>
                <a:ea typeface="Meiryo UI" pitchFamily="50" charset="-128"/>
                <a:cs typeface="Meiryo UI" pitchFamily="50" charset="-128"/>
              </a:rPr>
              <a:t>整理</a:t>
            </a:r>
          </a:p>
        </p:txBody>
      </p:sp>
      <p:sp>
        <p:nvSpPr>
          <p:cNvPr id="9" name="角丸四角形 8"/>
          <p:cNvSpPr/>
          <p:nvPr/>
        </p:nvSpPr>
        <p:spPr>
          <a:xfrm>
            <a:off x="381283" y="1700808"/>
            <a:ext cx="8596635" cy="2201665"/>
          </a:xfrm>
          <a:prstGeom prst="roundRect">
            <a:avLst>
              <a:gd name="adj" fmla="val 7433"/>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○都市計画事務は、限られた都市空間の中で秩序あるまちづくりを推進するために、土地利用の規制・誘導や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都市施設（道路・公園等）の整備、市街地の開発等に関する計画を立案･決定する事務である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○都市計画の決定にあたっては、</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市域</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全体</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の統一性や</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バランス</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等を</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考慮するため、区域</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を越えて</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する必要がある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また、地権者</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・開発事業者等との協議・調整を行う中で、規制緩和と規制強化を</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組み合わせて総合的</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な対応を</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図</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ることが多いなど、高度な専門知識や経験が必要</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○都市計画決定に関する権限は、都道府県権限（都市再生特別地区等）と一般市権限（用途地域等）に</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大きく分かれているが、大都市特例により都道府県権限の大半は指定都市に移譲</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a:xfrm>
            <a:off x="364370" y="4015015"/>
            <a:ext cx="8613548" cy="2736304"/>
          </a:xfrm>
          <a:prstGeom prst="roundRect">
            <a:avLst>
              <a:gd name="adj" fmla="val 7433"/>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rtlCol="0" anchor="t">
            <a:noAutofit/>
          </a:bodyPr>
          <a:lstStyle/>
          <a:p>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市街地整備事業</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市街地整備事業</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は、道路や公園等の都市基盤を面的に整備し、土地の有効利用を図ることによって、良好な市</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街地を形成するために行われる事業であり、市域全体の視点を必要とする</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の成長に資する拠点</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整備から</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、老朽</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住宅の建替えをメインとする</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密集</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市街地の整備</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多岐</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わた</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○市街地整備事業には、</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自治体が実施する場合（公共施行）と民間が実施する場合（民間施行）が</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の場合</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多大な事業</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期間と事業費を要する</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、市域</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全体</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の中で優先</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順位を</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決めて</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地区</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選定</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予算</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や人員を</a:t>
            </a:r>
            <a:r>
              <a:rPr lang="ja-JP"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集中的に</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投下</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していくとともに、継続的な国庫補助金の所要額確保に向けて、国とも随時、協議・</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調整を行う必要がある</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民間施行</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の場合</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も、都市計画</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との調整や許認可・</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助成制度</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等における国</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との</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協議･調整</a:t>
            </a:r>
            <a:r>
              <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などが必要</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であり、高度</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な専門知識や経験が必要</a:t>
            </a:r>
            <a:endParaRPr lang="ja-JP"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11576" y="442971"/>
            <a:ext cx="8592872"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（１）まちづくり分野の現状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スライド番号プレースホルダー 2"/>
          <p:cNvSpPr txBox="1">
            <a:spLocks/>
          </p:cNvSpPr>
          <p:nvPr/>
        </p:nvSpPr>
        <p:spPr>
          <a:xfrm>
            <a:off x="8532440" y="-3635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25</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8" name="正方形/長方形 7"/>
          <p:cNvSpPr/>
          <p:nvPr/>
        </p:nvSpPr>
        <p:spPr>
          <a:xfrm>
            <a:off x="-1638" y="0"/>
            <a:ext cx="169331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７</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．まちづくり</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583667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270828" y="5085184"/>
            <a:ext cx="8596635" cy="1539942"/>
          </a:xfrm>
          <a:prstGeom prst="roundRect">
            <a:avLst>
              <a:gd name="adj" fmla="val 7433"/>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地域の実情にあわせたまちづくりの検討</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○地域の実情にあわせたまちづくりの検討は、市有地の活用方針等を検討する事務であり、市民の意向等を</a:t>
            </a:r>
            <a:r>
              <a:rPr lang="ja-JP" altLang="en-US" sz="14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踏まえな</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ら実施</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、区役所には、まちづくりに関する事務の専門職（技術職）の配置が</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限られており、局との連絡調整や技術的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な視点（事業手法等）も踏まえた地域まちづくりの企画立案について、区役所内で組織的な対応を図ることが難しい</a:t>
            </a:r>
            <a:endParaRPr lang="ja-JP" altLang="ja-JP" sz="1600" dirty="0" smtClean="0">
              <a:solidFill>
                <a:schemeClr val="tx1"/>
              </a:solidFill>
              <a:latin typeface="HG丸ｺﾞｼｯｸM-PRO" pitchFamily="50" charset="-128"/>
              <a:ea typeface="HG丸ｺﾞｼｯｸM-PRO" pitchFamily="50" charset="-128"/>
            </a:endParaRPr>
          </a:p>
          <a:p>
            <a:r>
              <a:rPr lang="en-US" altLang="ja-JP" sz="1600" dirty="0" smtClean="0">
                <a:solidFill>
                  <a:schemeClr val="tx1"/>
                </a:solidFill>
                <a:latin typeface="HG丸ｺﾞｼｯｸM-PRO" pitchFamily="50" charset="-128"/>
                <a:ea typeface="HG丸ｺﾞｼｯｸM-PRO" pitchFamily="50" charset="-128"/>
              </a:rPr>
              <a:t>  </a:t>
            </a:r>
            <a:endParaRPr lang="ja-JP" altLang="ja-JP" sz="1600" dirty="0" smtClean="0">
              <a:solidFill>
                <a:schemeClr val="tx1"/>
              </a:solidFill>
              <a:latin typeface="HG丸ｺﾞｼｯｸM-PRO" pitchFamily="50" charset="-128"/>
              <a:ea typeface="HG丸ｺﾞｼｯｸM-PRO" pitchFamily="50" charset="-128"/>
            </a:endParaRPr>
          </a:p>
        </p:txBody>
      </p:sp>
      <p:sp>
        <p:nvSpPr>
          <p:cNvPr id="6" name="角丸四角形 5"/>
          <p:cNvSpPr/>
          <p:nvPr/>
        </p:nvSpPr>
        <p:spPr>
          <a:xfrm>
            <a:off x="225272" y="116632"/>
            <a:ext cx="8675256" cy="4896544"/>
          </a:xfrm>
          <a:prstGeom prst="roundRect">
            <a:avLst>
              <a:gd name="adj" fmla="val 3838"/>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tIns="36000" rtlCol="0" anchor="t"/>
          <a:lstStyle/>
          <a:p>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民間建築物の規制・誘導</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○民間建築物の規制・誘導は、「建築確認関係事務」・「市民向け建築相談や老朽家屋等の相談・対応」</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民間建</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築物へ</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の補助」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・「民間住宅の登録・認定」に分類できる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HG丸ｺﾞｼｯｸM-PRO" pitchFamily="50" charset="-128"/>
              <a:ea typeface="HG丸ｺﾞｼｯｸM-PRO" pitchFamily="50" charset="-128"/>
            </a:endParaRPr>
          </a:p>
          <a:p>
            <a:endParaRPr lang="ja-JP" altLang="ja-JP" sz="1400" dirty="0" smtClean="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smtClean="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endParaRPr lang="en-US" altLang="ja-JP" sz="1400" dirty="0" smtClean="0">
              <a:solidFill>
                <a:schemeClr val="tx1"/>
              </a:solidFill>
              <a:latin typeface="HG丸ｺﾞｼｯｸM-PRO" pitchFamily="50" charset="-128"/>
              <a:ea typeface="HG丸ｺﾞｼｯｸM-PRO" pitchFamily="50" charset="-128"/>
            </a:endParaRPr>
          </a:p>
          <a:p>
            <a:endParaRPr kumimoji="1" lang="en-US" altLang="ja-JP" sz="1400" dirty="0" smtClean="0">
              <a:solidFill>
                <a:schemeClr val="tx1"/>
              </a:solidFill>
              <a:latin typeface="HG丸ｺﾞｼｯｸM-PRO" pitchFamily="50" charset="-128"/>
              <a:ea typeface="HG丸ｺﾞｼｯｸM-PRO" pitchFamily="50" charset="-128"/>
            </a:endParaRPr>
          </a:p>
          <a:p>
            <a:r>
              <a:rPr lang="ja-JP" altLang="en-US" sz="1400" dirty="0" smtClean="0">
                <a:solidFill>
                  <a:schemeClr val="tx1"/>
                </a:solidFill>
                <a:latin typeface="HG丸ｺﾞｼｯｸM-PRO" pitchFamily="50" charset="-128"/>
                <a:ea typeface="HG丸ｺﾞｼｯｸM-PRO" pitchFamily="50" charset="-128"/>
              </a:rPr>
              <a:t>○実施にあたっては、いずれも高度な専門知識や経験が必要</a:t>
            </a:r>
            <a:endParaRPr kumimoji="1" lang="ja-JP" altLang="en-US" sz="1400" dirty="0">
              <a:solidFill>
                <a:schemeClr val="tx1"/>
              </a:solidFill>
              <a:latin typeface="HG丸ｺﾞｼｯｸM-PRO" pitchFamily="50" charset="-128"/>
              <a:ea typeface="HG丸ｺﾞｼｯｸM-PRO"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752252127"/>
              </p:ext>
            </p:extLst>
          </p:nvPr>
        </p:nvGraphicFramePr>
        <p:xfrm>
          <a:off x="344976" y="1052736"/>
          <a:ext cx="8510786" cy="3268531"/>
        </p:xfrm>
        <a:graphic>
          <a:graphicData uri="http://schemas.openxmlformats.org/drawingml/2006/table">
            <a:tbl>
              <a:tblPr firstRow="1" bandRow="1">
                <a:tableStyleId>{5C22544A-7EE6-4342-B048-85BDC9FD1C3A}</a:tableStyleId>
              </a:tblPr>
              <a:tblGrid>
                <a:gridCol w="1496927"/>
                <a:gridCol w="7013859"/>
              </a:tblGrid>
              <a:tr h="398217">
                <a:tc>
                  <a:txBody>
                    <a:bodyPr/>
                    <a:lstStyle/>
                    <a:p>
                      <a:pPr algn="ctr"/>
                      <a:r>
                        <a:rPr kumimoji="1" lang="ja-JP" altLang="en-US" sz="1600" dirty="0" smtClean="0"/>
                        <a:t>事務</a:t>
                      </a:r>
                      <a:endParaRPr kumimoji="1" lang="ja-JP" altLang="en-US" sz="1600" dirty="0"/>
                    </a:p>
                  </a:txBody>
                  <a:tcPr anchor="ctr"/>
                </a:tc>
                <a:tc>
                  <a:txBody>
                    <a:bodyPr/>
                    <a:lstStyle/>
                    <a:p>
                      <a:pPr algn="ctr"/>
                      <a:r>
                        <a:rPr kumimoji="1" lang="ja-JP" altLang="en-US" sz="1600" dirty="0" smtClean="0"/>
                        <a:t>現状</a:t>
                      </a:r>
                      <a:endParaRPr kumimoji="1" lang="ja-JP" altLang="en-US" sz="1600" dirty="0"/>
                    </a:p>
                  </a:txBody>
                  <a:tcPr anchor="ctr"/>
                </a:tc>
              </a:tr>
              <a:tr h="936104">
                <a:tc>
                  <a:txBody>
                    <a:bodyPr/>
                    <a:lstStyle/>
                    <a:p>
                      <a:r>
                        <a:rPr kumimoji="1" lang="ja-JP" altLang="en-US" sz="1400" dirty="0" smtClean="0"/>
                        <a:t> 建築確認関係</a:t>
                      </a:r>
                      <a:endParaRPr kumimoji="1" lang="en-US" altLang="ja-JP" sz="1400" dirty="0" smtClean="0"/>
                    </a:p>
                    <a:p>
                      <a:r>
                        <a:rPr kumimoji="1" lang="en-US" altLang="ja-JP" sz="1400" dirty="0" smtClean="0"/>
                        <a:t> </a:t>
                      </a:r>
                      <a:r>
                        <a:rPr kumimoji="1" lang="ja-JP" altLang="en-US" sz="1400" dirty="0" smtClean="0"/>
                        <a:t>事務</a:t>
                      </a:r>
                      <a:endParaRPr kumimoji="1" lang="ja-JP" altLang="en-US" sz="1400" dirty="0"/>
                    </a:p>
                  </a:txBody>
                  <a:tcPr anchor="ctr"/>
                </a:tc>
                <a:tc>
                  <a:txBody>
                    <a:bodyPr/>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○主に事業者を対象に、建築基準法やその他の関連法令に基づいて規制指導を行う事務であり、</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開発指導や景観行政とも一体的に、法令等の基準に基づき、指導や確認・検査等を実施</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○実施にあたっては、建築主事（国家資格保持者）が必要</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r>
              <a:tr h="601345">
                <a:tc>
                  <a:txBody>
                    <a:bodyPr/>
                    <a:lstStyle/>
                    <a:p>
                      <a:r>
                        <a:rPr kumimoji="1" lang="ja-JP" altLang="en-US" sz="1400" dirty="0" smtClean="0"/>
                        <a:t>市民向け建築相談や老朽家屋等の相談・対応</a:t>
                      </a:r>
                      <a:endParaRPr kumimoji="1" lang="ja-JP" altLang="en-US" sz="1400" dirty="0"/>
                    </a:p>
                  </a:txBody>
                  <a:tcPr anchor="ctr"/>
                </a:tc>
                <a:tc>
                  <a:txBody>
                    <a:bodyPr/>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○主に一般市民を対象に、建築計画や法令に関する相談・建築に関する苦情・日照関係の相</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談等を受けるとともに、老朽家屋等への相談・対応を行う事務であり、地域の実情によって、相</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談内容や必要な対応方法は異なる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601345">
                <a:tc>
                  <a:txBody>
                    <a:bodyPr/>
                    <a:lstStyle/>
                    <a:p>
                      <a:r>
                        <a:rPr kumimoji="1" lang="ja-JP" altLang="en-US" sz="1400" dirty="0" smtClean="0"/>
                        <a:t>民間建築物への補助</a:t>
                      </a:r>
                      <a:endParaRPr kumimoji="1" lang="ja-JP" altLang="en-US" sz="1400" dirty="0"/>
                    </a:p>
                  </a:txBody>
                  <a:tcPr anchor="ctr"/>
                </a:tc>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○民間建築物の不燃化・耐震化等に対する補助を行うことにより、市民の安心・安全の確保に努</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err="1" smtClean="0">
                          <a:latin typeface="Meiryo UI" panose="020B0604030504040204" pitchFamily="50" charset="-128"/>
                          <a:ea typeface="Meiryo UI" panose="020B0604030504040204" pitchFamily="50" charset="-128"/>
                          <a:cs typeface="Meiryo UI" panose="020B0604030504040204" pitchFamily="50" charset="-128"/>
                        </a:rPr>
                        <a:t>める</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事務であり、国庫補助金の活用など</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、国との協議・調整が必要</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601345">
                <a:tc>
                  <a:txBody>
                    <a:bodyPr/>
                    <a:lstStyle/>
                    <a:p>
                      <a:r>
                        <a:rPr kumimoji="1" lang="ja-JP" altLang="en-US" sz="1400" dirty="0" smtClean="0"/>
                        <a:t>民間住宅の</a:t>
                      </a:r>
                      <a:endParaRPr kumimoji="1" lang="en-US" altLang="ja-JP" sz="1400" dirty="0" smtClean="0"/>
                    </a:p>
                    <a:p>
                      <a:r>
                        <a:rPr kumimoji="1" lang="ja-JP" altLang="en-US" sz="1400" dirty="0" smtClean="0"/>
                        <a:t>登録・認定</a:t>
                      </a:r>
                      <a:endParaRPr kumimoji="1" lang="ja-JP" altLang="en-US" sz="1400" dirty="0"/>
                    </a:p>
                  </a:txBody>
                  <a:tcPr anchor="ctr"/>
                </a:tc>
                <a:tc>
                  <a:txBody>
                    <a:bodyPr/>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○法令や、大阪市独自の制度に基づき、登録・認定を行うことにより、民間住宅の質の確保を図</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ると</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ともに、市民に対して情報提供を行う事務であり、地域の実情にあわせた施策展開が可能</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
        <p:nvSpPr>
          <p:cNvPr id="7" name="スライド番号プレースホルダー 2"/>
          <p:cNvSpPr txBox="1">
            <a:spLocks/>
          </p:cNvSpPr>
          <p:nvPr/>
        </p:nvSpPr>
        <p:spPr>
          <a:xfrm>
            <a:off x="8594748" y="6514571"/>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26</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3456639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51520" y="195256"/>
            <a:ext cx="8712968" cy="642227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dirty="0" smtClean="0">
              <a:solidFill>
                <a:schemeClr val="tx1"/>
              </a:solidFill>
            </a:endParaRPr>
          </a:p>
          <a:p>
            <a:r>
              <a:rPr lang="ja-JP" altLang="en-US" sz="1500" dirty="0" smtClean="0">
                <a:solidFill>
                  <a:schemeClr val="tx1"/>
                </a:solidFill>
              </a:rPr>
              <a:t>　　１．児童虐待対策</a:t>
            </a:r>
            <a:endParaRPr lang="en-US" altLang="ja-JP" sz="1500" dirty="0" smtClean="0">
              <a:solidFill>
                <a:schemeClr val="tx1"/>
              </a:solidFill>
            </a:endParaRPr>
          </a:p>
          <a:p>
            <a:pPr>
              <a:lnSpc>
                <a:spcPct val="150000"/>
              </a:lnSpc>
            </a:pPr>
            <a:endParaRPr lang="en-US" altLang="ja-JP" sz="1500" dirty="0" smtClean="0">
              <a:solidFill>
                <a:schemeClr val="tx1"/>
              </a:solidFill>
            </a:endParaRPr>
          </a:p>
          <a:p>
            <a:r>
              <a:rPr lang="ja-JP" altLang="en-US" sz="1500" dirty="0" smtClean="0">
                <a:solidFill>
                  <a:schemeClr val="tx1"/>
                </a:solidFill>
              </a:rPr>
              <a:t>　　２．こども・子育て支援施策</a:t>
            </a:r>
            <a:endParaRPr lang="en-US" altLang="ja-JP" sz="1500" dirty="0" smtClean="0">
              <a:solidFill>
                <a:schemeClr val="tx1"/>
              </a:solidFill>
            </a:endParaRPr>
          </a:p>
          <a:p>
            <a:pPr>
              <a:lnSpc>
                <a:spcPct val="150000"/>
              </a:lnSpc>
            </a:pPr>
            <a:endParaRPr kumimoji="1" lang="en-US" altLang="ja-JP" sz="1500" dirty="0" smtClean="0">
              <a:solidFill>
                <a:schemeClr val="tx1"/>
              </a:solidFill>
            </a:endParaRPr>
          </a:p>
          <a:p>
            <a:r>
              <a:rPr lang="ja-JP" altLang="en-US" sz="1500" dirty="0" smtClean="0">
                <a:solidFill>
                  <a:schemeClr val="tx1"/>
                </a:solidFill>
              </a:rPr>
              <a:t>　　３．</a:t>
            </a:r>
            <a:r>
              <a:rPr lang="ja-JP" altLang="en-US" sz="1500" dirty="0" err="1" smtClean="0">
                <a:solidFill>
                  <a:schemeClr val="tx1"/>
                </a:solidFill>
              </a:rPr>
              <a:t>障がい</a:t>
            </a:r>
            <a:r>
              <a:rPr lang="ja-JP" altLang="en-US" sz="1500" dirty="0" smtClean="0">
                <a:solidFill>
                  <a:schemeClr val="tx1"/>
                </a:solidFill>
              </a:rPr>
              <a:t>福祉</a:t>
            </a:r>
            <a:endParaRPr lang="en-US" altLang="ja-JP" sz="1500" dirty="0" smtClean="0">
              <a:solidFill>
                <a:schemeClr val="tx1"/>
              </a:solidFill>
            </a:endParaRPr>
          </a:p>
          <a:p>
            <a:pPr>
              <a:lnSpc>
                <a:spcPct val="150000"/>
              </a:lnSpc>
            </a:pPr>
            <a:endParaRPr kumimoji="1" lang="en-US" altLang="ja-JP" sz="1500" dirty="0" smtClean="0">
              <a:solidFill>
                <a:schemeClr val="tx1"/>
              </a:solidFill>
            </a:endParaRPr>
          </a:p>
          <a:p>
            <a:r>
              <a:rPr lang="ja-JP" altLang="en-US" sz="1500" dirty="0" smtClean="0">
                <a:solidFill>
                  <a:schemeClr val="tx1"/>
                </a:solidFill>
              </a:rPr>
              <a:t>　　４．生活保護</a:t>
            </a:r>
            <a:endParaRPr lang="en-US" altLang="ja-JP" sz="1500" dirty="0" smtClean="0">
              <a:solidFill>
                <a:schemeClr val="tx1"/>
              </a:solidFill>
            </a:endParaRPr>
          </a:p>
          <a:p>
            <a:pPr marL="342900" indent="-342900">
              <a:lnSpc>
                <a:spcPct val="150000"/>
              </a:lnSpc>
            </a:pPr>
            <a:endParaRPr lang="en-US" altLang="ja-JP" sz="1500" dirty="0" smtClean="0">
              <a:solidFill>
                <a:schemeClr val="tx1"/>
              </a:solidFill>
            </a:endParaRPr>
          </a:p>
          <a:p>
            <a:pPr marL="342900" indent="-342900"/>
            <a:r>
              <a:rPr lang="ja-JP" altLang="en-US" sz="1500" dirty="0" smtClean="0">
                <a:solidFill>
                  <a:schemeClr val="tx1"/>
                </a:solidFill>
              </a:rPr>
              <a:t>　　５</a:t>
            </a:r>
            <a:r>
              <a:rPr lang="ja-JP" altLang="en-US" sz="1500" dirty="0">
                <a:solidFill>
                  <a:schemeClr val="tx1"/>
                </a:solidFill>
              </a:rPr>
              <a:t>．保健所・保健センター</a:t>
            </a:r>
          </a:p>
          <a:p>
            <a:pPr marL="342900" indent="-342900">
              <a:lnSpc>
                <a:spcPct val="150000"/>
              </a:lnSpc>
              <a:buAutoNum type="arabicDbPlain" startAt="4"/>
            </a:pPr>
            <a:endParaRPr lang="en-US" altLang="ja-JP" sz="1500" dirty="0" smtClean="0">
              <a:solidFill>
                <a:schemeClr val="tx1"/>
              </a:solidFill>
            </a:endParaRPr>
          </a:p>
          <a:p>
            <a:pPr marL="342900" indent="-342900"/>
            <a:r>
              <a:rPr lang="ja-JP" altLang="en-US" sz="1500" dirty="0" smtClean="0">
                <a:solidFill>
                  <a:schemeClr val="tx1"/>
                </a:solidFill>
              </a:rPr>
              <a:t>　　６</a:t>
            </a:r>
            <a:r>
              <a:rPr lang="ja-JP" altLang="en-US" sz="1500" dirty="0">
                <a:solidFill>
                  <a:schemeClr val="tx1"/>
                </a:solidFill>
              </a:rPr>
              <a:t>．学校教育（小・中学校）</a:t>
            </a:r>
          </a:p>
          <a:p>
            <a:pPr>
              <a:lnSpc>
                <a:spcPct val="150000"/>
              </a:lnSpc>
            </a:pPr>
            <a:endParaRPr kumimoji="1" lang="en-US" altLang="ja-JP" sz="1500" dirty="0" smtClean="0">
              <a:solidFill>
                <a:schemeClr val="tx1"/>
              </a:solidFill>
            </a:endParaRPr>
          </a:p>
          <a:p>
            <a:r>
              <a:rPr lang="ja-JP" altLang="en-US" sz="1500" dirty="0" smtClean="0">
                <a:solidFill>
                  <a:schemeClr val="tx1"/>
                </a:solidFill>
              </a:rPr>
              <a:t>　　７</a:t>
            </a:r>
            <a:r>
              <a:rPr lang="ja-JP" altLang="en-US" sz="1500" dirty="0">
                <a:solidFill>
                  <a:schemeClr val="tx1"/>
                </a:solidFill>
              </a:rPr>
              <a:t>．</a:t>
            </a:r>
            <a:r>
              <a:rPr lang="ja-JP" altLang="en-US" sz="1500" dirty="0" smtClean="0">
                <a:solidFill>
                  <a:schemeClr val="tx1"/>
                </a:solidFill>
              </a:rPr>
              <a:t>まちづくり</a:t>
            </a:r>
            <a:endParaRPr lang="en-US" altLang="ja-JP" sz="1500" dirty="0" smtClean="0">
              <a:solidFill>
                <a:schemeClr val="tx1"/>
              </a:solidFill>
            </a:endParaRPr>
          </a:p>
          <a:p>
            <a:pPr>
              <a:lnSpc>
                <a:spcPct val="150000"/>
              </a:lnSpc>
            </a:pPr>
            <a:endParaRPr kumimoji="1" lang="en-US" altLang="ja-JP" sz="1500" dirty="0" smtClean="0">
              <a:solidFill>
                <a:schemeClr val="tx1"/>
              </a:solidFill>
            </a:endParaRPr>
          </a:p>
          <a:p>
            <a:r>
              <a:rPr lang="ja-JP" altLang="en-US" sz="1500" dirty="0" smtClean="0">
                <a:solidFill>
                  <a:schemeClr val="tx1"/>
                </a:solidFill>
              </a:rPr>
              <a:t>　　８．都市基盤整備（道路・公園）</a:t>
            </a:r>
            <a:endParaRPr lang="en-US" altLang="ja-JP" sz="1500" dirty="0" smtClean="0">
              <a:solidFill>
                <a:schemeClr val="tx1"/>
              </a:solidFill>
            </a:endParaRPr>
          </a:p>
          <a:p>
            <a:pPr>
              <a:lnSpc>
                <a:spcPct val="150000"/>
              </a:lnSpc>
            </a:pPr>
            <a:endParaRPr kumimoji="1" lang="en-US" altLang="ja-JP" sz="1500" dirty="0" smtClean="0">
              <a:solidFill>
                <a:schemeClr val="tx1"/>
              </a:solidFill>
            </a:endParaRPr>
          </a:p>
          <a:p>
            <a:r>
              <a:rPr lang="ja-JP" altLang="en-US" sz="1500" dirty="0" smtClean="0">
                <a:solidFill>
                  <a:schemeClr val="tx1"/>
                </a:solidFill>
              </a:rPr>
              <a:t>　　９．市営住宅</a:t>
            </a:r>
            <a:endParaRPr lang="en-US" altLang="ja-JP" sz="1500" dirty="0" smtClean="0">
              <a:solidFill>
                <a:schemeClr val="tx1"/>
              </a:solidFill>
            </a:endParaRPr>
          </a:p>
          <a:p>
            <a:pPr>
              <a:lnSpc>
                <a:spcPct val="150000"/>
              </a:lnSpc>
            </a:pPr>
            <a:endParaRPr lang="en-US" altLang="ja-JP" sz="1500" dirty="0">
              <a:solidFill>
                <a:schemeClr val="tx1"/>
              </a:solidFill>
            </a:endParaRPr>
          </a:p>
          <a:p>
            <a:r>
              <a:rPr lang="ja-JP" altLang="en-US" sz="1500" dirty="0">
                <a:solidFill>
                  <a:schemeClr val="tx1"/>
                </a:solidFill>
              </a:rPr>
              <a:t>　</a:t>
            </a:r>
            <a:r>
              <a:rPr lang="ja-JP" altLang="en-US" sz="1500" dirty="0" smtClean="0">
                <a:solidFill>
                  <a:schemeClr val="tx1"/>
                </a:solidFill>
              </a:rPr>
              <a:t>１０．税務事務</a:t>
            </a:r>
            <a:endParaRPr lang="en-US" altLang="ja-JP" sz="1500" dirty="0" smtClean="0">
              <a:solidFill>
                <a:schemeClr val="tx1"/>
              </a:solidFill>
            </a:endParaRPr>
          </a:p>
          <a:p>
            <a:pPr>
              <a:lnSpc>
                <a:spcPct val="150000"/>
              </a:lnSpc>
            </a:pPr>
            <a:endParaRPr lang="en-US" altLang="ja-JP" sz="1500" dirty="0">
              <a:solidFill>
                <a:schemeClr val="tx1"/>
              </a:solidFill>
            </a:endParaRPr>
          </a:p>
          <a:p>
            <a:r>
              <a:rPr lang="ja-JP" altLang="en-US" sz="1500" dirty="0" smtClean="0">
                <a:solidFill>
                  <a:schemeClr val="tx1"/>
                </a:solidFill>
              </a:rPr>
              <a:t>　１１．市全体計画に基づく任意事務　　</a:t>
            </a:r>
            <a:endParaRPr kumimoji="1" lang="ja-JP" altLang="en-US" sz="1500" dirty="0">
              <a:solidFill>
                <a:schemeClr val="tx1"/>
              </a:solidFill>
            </a:endParaRPr>
          </a:p>
        </p:txBody>
      </p:sp>
      <p:cxnSp>
        <p:nvCxnSpPr>
          <p:cNvPr id="4" name="直線コネクタ 3"/>
          <p:cNvCxnSpPr>
            <a:cxnSpLocks noChangeShapeType="1"/>
          </p:cNvCxnSpPr>
          <p:nvPr/>
        </p:nvCxnSpPr>
        <p:spPr bwMode="auto">
          <a:xfrm>
            <a:off x="1979712" y="2279456"/>
            <a:ext cx="5400600" cy="0"/>
          </a:xfrm>
          <a:prstGeom prst="line">
            <a:avLst/>
          </a:prstGeom>
          <a:noFill/>
          <a:ln w="12700" algn="ctr">
            <a:solidFill>
              <a:schemeClr val="tx1"/>
            </a:solidFill>
            <a:prstDash val="sysDash"/>
            <a:round/>
            <a:headEnd/>
            <a:tailEnd/>
          </a:ln>
        </p:spPr>
      </p:cxnSp>
      <p:cxnSp>
        <p:nvCxnSpPr>
          <p:cNvPr id="7" name="直線コネクタ 6"/>
          <p:cNvCxnSpPr>
            <a:cxnSpLocks noChangeShapeType="1"/>
          </p:cNvCxnSpPr>
          <p:nvPr/>
        </p:nvCxnSpPr>
        <p:spPr bwMode="auto">
          <a:xfrm>
            <a:off x="3059832" y="2853548"/>
            <a:ext cx="4320480" cy="0"/>
          </a:xfrm>
          <a:prstGeom prst="line">
            <a:avLst/>
          </a:prstGeom>
          <a:noFill/>
          <a:ln w="12700" algn="ctr">
            <a:solidFill>
              <a:schemeClr val="tx1"/>
            </a:solidFill>
            <a:prstDash val="sysDash"/>
            <a:round/>
            <a:headEnd/>
            <a:tailEnd/>
          </a:ln>
        </p:spPr>
      </p:cxnSp>
      <p:cxnSp>
        <p:nvCxnSpPr>
          <p:cNvPr id="8" name="直線コネクタ 7"/>
          <p:cNvCxnSpPr>
            <a:cxnSpLocks noChangeShapeType="1"/>
          </p:cNvCxnSpPr>
          <p:nvPr/>
        </p:nvCxnSpPr>
        <p:spPr bwMode="auto">
          <a:xfrm>
            <a:off x="3075752" y="3434033"/>
            <a:ext cx="4334128" cy="0"/>
          </a:xfrm>
          <a:prstGeom prst="line">
            <a:avLst/>
          </a:prstGeom>
          <a:noFill/>
          <a:ln w="12700" algn="ctr">
            <a:solidFill>
              <a:schemeClr val="tx1"/>
            </a:solidFill>
            <a:prstDash val="sysDash"/>
            <a:round/>
            <a:headEnd/>
            <a:tailEnd/>
          </a:ln>
        </p:spPr>
      </p:cxnSp>
      <p:cxnSp>
        <p:nvCxnSpPr>
          <p:cNvPr id="9" name="直線コネクタ 8"/>
          <p:cNvCxnSpPr>
            <a:cxnSpLocks noChangeShapeType="1"/>
          </p:cNvCxnSpPr>
          <p:nvPr/>
        </p:nvCxnSpPr>
        <p:spPr bwMode="auto">
          <a:xfrm>
            <a:off x="3779912" y="4581128"/>
            <a:ext cx="3600400" cy="0"/>
          </a:xfrm>
          <a:prstGeom prst="line">
            <a:avLst/>
          </a:prstGeom>
          <a:noFill/>
          <a:ln w="12700" algn="ctr">
            <a:solidFill>
              <a:schemeClr val="tx1"/>
            </a:solidFill>
            <a:prstDash val="sysDash"/>
            <a:round/>
            <a:headEnd/>
            <a:tailEnd/>
          </a:ln>
        </p:spPr>
      </p:cxnSp>
      <p:cxnSp>
        <p:nvCxnSpPr>
          <p:cNvPr id="10" name="直線コネクタ 9"/>
          <p:cNvCxnSpPr>
            <a:cxnSpLocks noChangeShapeType="1"/>
          </p:cNvCxnSpPr>
          <p:nvPr/>
        </p:nvCxnSpPr>
        <p:spPr bwMode="auto">
          <a:xfrm>
            <a:off x="1979712" y="4005064"/>
            <a:ext cx="5364596" cy="0"/>
          </a:xfrm>
          <a:prstGeom prst="line">
            <a:avLst/>
          </a:prstGeom>
          <a:noFill/>
          <a:ln w="12700" algn="ctr">
            <a:solidFill>
              <a:schemeClr val="tx1"/>
            </a:solidFill>
            <a:prstDash val="sysDash"/>
            <a:round/>
            <a:headEnd/>
            <a:tailEnd/>
          </a:ln>
        </p:spPr>
      </p:cxnSp>
      <p:cxnSp>
        <p:nvCxnSpPr>
          <p:cNvPr id="11" name="直線コネクタ 10"/>
          <p:cNvCxnSpPr>
            <a:cxnSpLocks noChangeShapeType="1"/>
          </p:cNvCxnSpPr>
          <p:nvPr/>
        </p:nvCxnSpPr>
        <p:spPr bwMode="auto">
          <a:xfrm>
            <a:off x="1979712" y="5201400"/>
            <a:ext cx="5400743" cy="0"/>
          </a:xfrm>
          <a:prstGeom prst="line">
            <a:avLst/>
          </a:prstGeom>
          <a:noFill/>
          <a:ln w="12700" algn="ctr">
            <a:solidFill>
              <a:schemeClr val="tx1"/>
            </a:solidFill>
            <a:prstDash val="sysDash"/>
            <a:round/>
            <a:headEnd/>
            <a:tailEnd/>
          </a:ln>
        </p:spPr>
      </p:cxnSp>
      <p:cxnSp>
        <p:nvCxnSpPr>
          <p:cNvPr id="23" name="直線コネクタ 22"/>
          <p:cNvCxnSpPr>
            <a:cxnSpLocks noChangeShapeType="1"/>
          </p:cNvCxnSpPr>
          <p:nvPr/>
        </p:nvCxnSpPr>
        <p:spPr bwMode="auto">
          <a:xfrm>
            <a:off x="3059832" y="1159576"/>
            <a:ext cx="4320480" cy="0"/>
          </a:xfrm>
          <a:prstGeom prst="line">
            <a:avLst/>
          </a:prstGeom>
          <a:noFill/>
          <a:ln w="12700" algn="ctr">
            <a:solidFill>
              <a:schemeClr val="tx1"/>
            </a:solidFill>
            <a:prstDash val="sysDash"/>
            <a:round/>
            <a:headEnd/>
            <a:tailEnd/>
          </a:ln>
        </p:spPr>
      </p:cxnSp>
      <p:cxnSp>
        <p:nvCxnSpPr>
          <p:cNvPr id="24" name="直線コネクタ 23"/>
          <p:cNvCxnSpPr>
            <a:cxnSpLocks noChangeShapeType="1"/>
          </p:cNvCxnSpPr>
          <p:nvPr/>
        </p:nvCxnSpPr>
        <p:spPr bwMode="auto">
          <a:xfrm>
            <a:off x="2123728" y="1716221"/>
            <a:ext cx="5286152" cy="0"/>
          </a:xfrm>
          <a:prstGeom prst="line">
            <a:avLst/>
          </a:prstGeom>
          <a:noFill/>
          <a:ln w="12700" algn="ctr">
            <a:solidFill>
              <a:schemeClr val="tx1"/>
            </a:solidFill>
            <a:prstDash val="sysDash"/>
            <a:round/>
            <a:headEnd/>
            <a:tailEnd/>
          </a:ln>
        </p:spPr>
      </p:cxnSp>
      <p:grpSp>
        <p:nvGrpSpPr>
          <p:cNvPr id="40" name="グループ化 39"/>
          <p:cNvGrpSpPr/>
          <p:nvPr/>
        </p:nvGrpSpPr>
        <p:grpSpPr>
          <a:xfrm>
            <a:off x="7757864" y="379032"/>
            <a:ext cx="414536" cy="6164060"/>
            <a:chOff x="7164288" y="447792"/>
            <a:chExt cx="414536" cy="6164060"/>
          </a:xfrm>
        </p:grpSpPr>
        <p:sp>
          <p:nvSpPr>
            <p:cNvPr id="31" name="正方形/長方形 30"/>
            <p:cNvSpPr>
              <a:spLocks noChangeArrowheads="1"/>
            </p:cNvSpPr>
            <p:nvPr/>
          </p:nvSpPr>
          <p:spPr bwMode="auto">
            <a:xfrm>
              <a:off x="7164288" y="6144308"/>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38</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2" name="正方形/長方形 31"/>
            <p:cNvSpPr>
              <a:spLocks noChangeArrowheads="1"/>
            </p:cNvSpPr>
            <p:nvPr/>
          </p:nvSpPr>
          <p:spPr bwMode="auto">
            <a:xfrm>
              <a:off x="7164288" y="4489616"/>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29</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3" name="正方形/長方形 32"/>
            <p:cNvSpPr>
              <a:spLocks noChangeArrowheads="1"/>
            </p:cNvSpPr>
            <p:nvPr/>
          </p:nvSpPr>
          <p:spPr bwMode="auto">
            <a:xfrm>
              <a:off x="7164288" y="3840052"/>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25</a:t>
              </a:r>
              <a:endParaRPr lang="en-US" altLang="ja-JP" b="0" dirty="0" smtClean="0">
                <a:latin typeface="ＭＳ Ｐゴシック" pitchFamily="50" charset="-128"/>
              </a:endParaRPr>
            </a:p>
          </p:txBody>
        </p:sp>
        <p:sp>
          <p:nvSpPr>
            <p:cNvPr id="34" name="正方形/長方形 33"/>
            <p:cNvSpPr>
              <a:spLocks noChangeArrowheads="1"/>
            </p:cNvSpPr>
            <p:nvPr/>
          </p:nvSpPr>
          <p:spPr bwMode="auto">
            <a:xfrm>
              <a:off x="7164288" y="3321496"/>
              <a:ext cx="414536" cy="467544"/>
            </a:xfrm>
            <a:prstGeom prst="rect">
              <a:avLst/>
            </a:prstGeom>
            <a:noFill/>
            <a:ln w="9525" algn="ctr">
              <a:noFill/>
              <a:round/>
              <a:headEnd/>
              <a:tailEnd/>
            </a:ln>
          </p:spPr>
          <p:txBody>
            <a:bodyPr wrap="none"/>
            <a:lstStyle/>
            <a:p>
              <a:pPr algn="r"/>
              <a:r>
                <a:rPr lang="en-US" altLang="ja-JP" dirty="0">
                  <a:latin typeface="ＭＳ Ｐゴシック" pitchFamily="50" charset="-128"/>
                </a:rPr>
                <a:t>2</a:t>
              </a:r>
              <a:r>
                <a:rPr lang="en-US" altLang="ja-JP" b="0" dirty="0" smtClean="0">
                  <a:latin typeface="ＭＳ Ｐゴシック" pitchFamily="50" charset="-128"/>
                </a:rPr>
                <a:t>1</a:t>
              </a:r>
            </a:p>
            <a:p>
              <a:pPr algn="r"/>
              <a:endParaRPr lang="en-US" altLang="ja-JP" dirty="0" smtClean="0">
                <a:latin typeface="ＭＳ Ｐゴシック" pitchFamily="50" charset="-128"/>
              </a:endParaRPr>
            </a:p>
          </p:txBody>
        </p:sp>
        <p:sp>
          <p:nvSpPr>
            <p:cNvPr id="35" name="正方形/長方形 34"/>
            <p:cNvSpPr>
              <a:spLocks noChangeArrowheads="1"/>
            </p:cNvSpPr>
            <p:nvPr/>
          </p:nvSpPr>
          <p:spPr bwMode="auto">
            <a:xfrm>
              <a:off x="7164288" y="2729745"/>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17</a:t>
              </a:r>
            </a:p>
          </p:txBody>
        </p:sp>
        <p:sp>
          <p:nvSpPr>
            <p:cNvPr id="36" name="正方形/長方形 35"/>
            <p:cNvSpPr>
              <a:spLocks noChangeArrowheads="1"/>
            </p:cNvSpPr>
            <p:nvPr/>
          </p:nvSpPr>
          <p:spPr bwMode="auto">
            <a:xfrm>
              <a:off x="7164288" y="2161576"/>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13</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7" name="正方形/長方形 36"/>
            <p:cNvSpPr>
              <a:spLocks noChangeArrowheads="1"/>
            </p:cNvSpPr>
            <p:nvPr/>
          </p:nvSpPr>
          <p:spPr bwMode="auto">
            <a:xfrm>
              <a:off x="7164288" y="1543904"/>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9</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8" name="正方形/長方形 37"/>
            <p:cNvSpPr>
              <a:spLocks noChangeArrowheads="1"/>
            </p:cNvSpPr>
            <p:nvPr/>
          </p:nvSpPr>
          <p:spPr bwMode="auto">
            <a:xfrm>
              <a:off x="7164288" y="1002672"/>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5</a:t>
              </a:r>
            </a:p>
          </p:txBody>
        </p:sp>
        <p:sp>
          <p:nvSpPr>
            <p:cNvPr id="39" name="正方形/長方形 38"/>
            <p:cNvSpPr>
              <a:spLocks noChangeArrowheads="1"/>
            </p:cNvSpPr>
            <p:nvPr/>
          </p:nvSpPr>
          <p:spPr bwMode="auto">
            <a:xfrm>
              <a:off x="7164288" y="447792"/>
              <a:ext cx="414536" cy="467544"/>
            </a:xfrm>
            <a:prstGeom prst="rect">
              <a:avLst/>
            </a:prstGeom>
            <a:noFill/>
            <a:ln w="9525" algn="ctr">
              <a:noFill/>
              <a:round/>
              <a:headEnd/>
              <a:tailEnd/>
            </a:ln>
          </p:spPr>
          <p:txBody>
            <a:bodyPr wrap="none"/>
            <a:lstStyle/>
            <a:p>
              <a:pPr algn="r"/>
              <a:r>
                <a:rPr lang="ja-JP" altLang="en-US" b="0" dirty="0" smtClean="0">
                  <a:latin typeface="ＭＳ Ｐゴシック" pitchFamily="50" charset="-128"/>
                </a:rPr>
                <a:t>１</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grpSp>
      <p:cxnSp>
        <p:nvCxnSpPr>
          <p:cNvPr id="46" name="直線コネクタ 45"/>
          <p:cNvCxnSpPr>
            <a:cxnSpLocks noChangeShapeType="1"/>
          </p:cNvCxnSpPr>
          <p:nvPr/>
        </p:nvCxnSpPr>
        <p:spPr bwMode="auto">
          <a:xfrm>
            <a:off x="1979712" y="5756280"/>
            <a:ext cx="5401358" cy="0"/>
          </a:xfrm>
          <a:prstGeom prst="line">
            <a:avLst/>
          </a:prstGeom>
          <a:noFill/>
          <a:ln w="12700" algn="ctr">
            <a:solidFill>
              <a:schemeClr val="tx1"/>
            </a:solidFill>
            <a:prstDash val="sysDash"/>
            <a:round/>
            <a:headEnd/>
            <a:tailEnd/>
          </a:ln>
        </p:spPr>
      </p:cxnSp>
      <p:cxnSp>
        <p:nvCxnSpPr>
          <p:cNvPr id="41" name="直線コネクタ 40"/>
          <p:cNvCxnSpPr>
            <a:cxnSpLocks noChangeShapeType="1"/>
          </p:cNvCxnSpPr>
          <p:nvPr/>
        </p:nvCxnSpPr>
        <p:spPr bwMode="auto">
          <a:xfrm>
            <a:off x="2339752" y="602280"/>
            <a:ext cx="5070128" cy="0"/>
          </a:xfrm>
          <a:prstGeom prst="line">
            <a:avLst/>
          </a:prstGeom>
          <a:noFill/>
          <a:ln w="12700" algn="ctr">
            <a:solidFill>
              <a:schemeClr val="tx1"/>
            </a:solidFill>
            <a:prstDash val="sysDash"/>
            <a:round/>
            <a:headEnd/>
            <a:tailEnd/>
          </a:ln>
        </p:spPr>
      </p:cxnSp>
      <p:cxnSp>
        <p:nvCxnSpPr>
          <p:cNvPr id="42" name="直線コネクタ 41"/>
          <p:cNvCxnSpPr>
            <a:cxnSpLocks noChangeShapeType="1"/>
          </p:cNvCxnSpPr>
          <p:nvPr/>
        </p:nvCxnSpPr>
        <p:spPr bwMode="auto">
          <a:xfrm>
            <a:off x="3635896" y="6309320"/>
            <a:ext cx="3758064" cy="0"/>
          </a:xfrm>
          <a:prstGeom prst="line">
            <a:avLst/>
          </a:prstGeom>
          <a:noFill/>
          <a:ln w="12700" algn="ctr">
            <a:solidFill>
              <a:schemeClr val="tx1"/>
            </a:solidFill>
            <a:prstDash val="sysDash"/>
            <a:round/>
            <a:headEnd/>
            <a:tailEnd/>
          </a:ln>
        </p:spPr>
      </p:cxnSp>
      <p:sp>
        <p:nvSpPr>
          <p:cNvPr id="43" name="正方形/長方形 42"/>
          <p:cNvSpPr>
            <a:spLocks noChangeArrowheads="1"/>
          </p:cNvSpPr>
          <p:nvPr/>
        </p:nvSpPr>
        <p:spPr bwMode="auto">
          <a:xfrm>
            <a:off x="7757864" y="5522508"/>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36</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44" name="正方形/長方形 43"/>
          <p:cNvSpPr>
            <a:spLocks noChangeArrowheads="1"/>
          </p:cNvSpPr>
          <p:nvPr/>
        </p:nvSpPr>
        <p:spPr bwMode="auto">
          <a:xfrm>
            <a:off x="7757864" y="4967628"/>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33</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Tree>
    <p:extLst>
      <p:ext uri="{BB962C8B-B14F-4D97-AF65-F5344CB8AC3E}">
        <p14:creationId xmlns:p14="http://schemas.microsoft.com/office/powerpoint/2010/main" val="24597057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3683" y="4337720"/>
            <a:ext cx="8564537"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事務分担の</a:t>
            </a:r>
            <a:r>
              <a:rPr lang="ja-JP" altLang="en-US" sz="1600" b="1" dirty="0">
                <a:solidFill>
                  <a:schemeClr val="tx1"/>
                </a:solidFill>
                <a:latin typeface="ＭＳ Ｐゴシック" panose="020B0600070205080204" pitchFamily="50" charset="-128"/>
                <a:ea typeface="ＭＳ Ｐゴシック" panose="020B0600070205080204" pitchFamily="50" charset="-128"/>
              </a:rPr>
              <a:t>着眼</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点</a:t>
            </a:r>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　</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○事務の内容に応じた専門性の確保が必要</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473561397"/>
              </p:ext>
            </p:extLst>
          </p:nvPr>
        </p:nvGraphicFramePr>
        <p:xfrm>
          <a:off x="634696" y="4941168"/>
          <a:ext cx="8401800" cy="1782045"/>
        </p:xfrm>
        <a:graphic>
          <a:graphicData uri="http://schemas.openxmlformats.org/drawingml/2006/table">
            <a:tbl>
              <a:tblPr firstRow="1" bandRow="1">
                <a:tableStyleId>{5940675A-B579-460E-94D1-54222C63F5DA}</a:tableStyleId>
              </a:tblPr>
              <a:tblGrid>
                <a:gridCol w="951616"/>
                <a:gridCol w="2409624"/>
                <a:gridCol w="2448272"/>
                <a:gridCol w="2592288"/>
              </a:tblGrid>
              <a:tr h="353686">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区分</a:t>
                      </a:r>
                      <a:endParaRPr kumimoji="1" lang="ja-JP" altLang="en-US" sz="1300" b="1"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428359">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a:t>
                      </a:r>
                      <a:endParaRPr kumimoji="1" lang="en-US" altLang="ja-JP" sz="1300" b="1" dirty="0" smtClean="0">
                        <a:latin typeface="ＭＳ Ｐゴシック" panose="020B0600070205080204" pitchFamily="50" charset="-128"/>
                        <a:ea typeface="ＭＳ Ｐゴシック" panose="020B0600070205080204" pitchFamily="50" charset="-128"/>
                      </a:endParaRPr>
                    </a:p>
                    <a:p>
                      <a:pPr algn="ctr"/>
                      <a:r>
                        <a:rPr kumimoji="1" lang="ja-JP" altLang="en-US" sz="1300" b="1" dirty="0" smtClean="0">
                          <a:latin typeface="ＭＳ Ｐゴシック" panose="020B0600070205080204" pitchFamily="50" charset="-128"/>
                          <a:ea typeface="ＭＳ Ｐゴシック" panose="020B0600070205080204" pitchFamily="50" charset="-128"/>
                        </a:rPr>
                        <a:t>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buNone/>
                      </a:pPr>
                      <a:r>
                        <a:rPr kumimoji="1" lang="ja-JP" altLang="en-US" sz="1300" b="0" dirty="0" smtClean="0">
                          <a:latin typeface="ＭＳ Ｐゴシック" panose="020B0600070205080204" pitchFamily="50" charset="-128"/>
                          <a:ea typeface="ＭＳ Ｐゴシック" panose="020B0600070205080204" pitchFamily="50" charset="-128"/>
                          <a:cs typeface="+mn-cs"/>
                        </a:rPr>
                        <a:t>◇</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buNone/>
                      </a:pP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◇現在、局と区が連携して実施</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している地域の実情に合わせ</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err="1" smtClean="0">
                          <a:latin typeface="ＭＳ Ｐゴシック" panose="020B0600070205080204" pitchFamily="50" charset="-128"/>
                          <a:ea typeface="ＭＳ Ｐゴシック" panose="020B0600070205080204" pitchFamily="50" charset="-128"/>
                          <a:cs typeface="Meiryo UI" panose="020B0604030504040204" pitchFamily="50" charset="-128"/>
                        </a:rPr>
                        <a:t>た</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まちづくりの支援事務（局と</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区の連絡調整機能の強化）</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ja-JP" altLang="en-US" sz="1300" b="0" dirty="0" smtClean="0">
                        <a:latin typeface="ＭＳ Ｐゴシック" panose="020B0600070205080204" pitchFamily="50" charset="-128"/>
                        <a:ea typeface="ＭＳ Ｐゴシック" panose="020B0600070205080204" pitchFamily="50" charset="-128"/>
                      </a:endParaRPr>
                    </a:p>
                  </a:txBody>
                  <a:tcPr/>
                </a:tc>
                <a:tc>
                  <a:txBody>
                    <a:bodyPr/>
                    <a:lstStyle/>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◇Ａ案の事務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◇局主体で実施している地域</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の実情に合わせたまちづくり</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の検討事務（企画立案機能の</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強化）</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◇Ｂ案の事務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◇高度で専門的な知識・経験を</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備えた業務執行体制の確保が</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必要な事務</a:t>
                      </a:r>
                      <a:endParaRPr kumimoji="1" lang="ja-JP" altLang="en-US" sz="1300" b="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r>
            </a:tbl>
          </a:graphicData>
        </a:graphic>
      </p:graphicFrame>
      <p:sp>
        <p:nvSpPr>
          <p:cNvPr id="9" name="正方形/長方形 8"/>
          <p:cNvSpPr/>
          <p:nvPr/>
        </p:nvSpPr>
        <p:spPr>
          <a:xfrm>
            <a:off x="4612847" y="892656"/>
            <a:ext cx="4458707" cy="331826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◇「市民向け</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建築相談や</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老朽家屋等の相談・対応」は、主</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に市民を対象とする事務であり、地域の実情に応じた窓口</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対応が効果的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◇「民間住宅の登録</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認定」は、民間住宅の質の確保と、市</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民に対する情報提供を行う事務であり、地域の実情に応じ</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た</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対応が望ましい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地域の実情にあわせたまちづくり</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、市民の意向</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等を踏まえながら検討するものであり、地域の実情にあわせ</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て</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企画立案や連絡調整を実施することが効果的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273683" y="892656"/>
            <a:ext cx="4154301" cy="331826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「市街地整備</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、市域全体の観点</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から協議</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・調整</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等が必要</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◇「建築確認関係事務」は関係法令の基準に基づき、</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規制指導する事務であり、裁量</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限定的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◇「民間建築物への補助」は、国庫補助金の活用など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国との連携・調整が必要</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◇これらの事務の実施にあたっては、高度な専門知識や</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経験が必要</a:t>
            </a: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二等辺三角形 11"/>
          <p:cNvSpPr/>
          <p:nvPr/>
        </p:nvSpPr>
        <p:spPr>
          <a:xfrm rot="10800000">
            <a:off x="5575802" y="3227256"/>
            <a:ext cx="2592288" cy="216026"/>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162128" y="3555398"/>
            <a:ext cx="3391105" cy="592127"/>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「総合区」の事務とする</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方向</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635397" y="3618796"/>
            <a:ext cx="3391105" cy="592127"/>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統一的・一体的に</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実施する方向で検討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179512" y="467380"/>
            <a:ext cx="3057247" cy="338554"/>
          </a:xfrm>
          <a:prstGeom prst="rect">
            <a:avLst/>
          </a:prstGeom>
        </p:spPr>
        <p:txBody>
          <a:bodyPr wrap="none">
            <a:spAutoFit/>
          </a:bodyPr>
          <a:lstStyle/>
          <a:p>
            <a:r>
              <a:rPr lang="ja-JP" altLang="en-US" sz="1600" dirty="0">
                <a:latin typeface="HGSｺﾞｼｯｸE" panose="020B0900000000000000" pitchFamily="50" charset="-128"/>
                <a:ea typeface="HGSｺﾞｼｯｸE" panose="020B0900000000000000" pitchFamily="50" charset="-128"/>
                <a:cs typeface="Meiryo UI" panose="020B0604030504040204" pitchFamily="50" charset="-128"/>
              </a:rPr>
              <a:t>■</a:t>
            </a:r>
            <a:r>
              <a:rPr lang="ja-JP" altLang="en-US" sz="1600" dirty="0" smtClean="0">
                <a:latin typeface="HGSｺﾞｼｯｸE" panose="020B0900000000000000" pitchFamily="50" charset="-128"/>
                <a:ea typeface="HGSｺﾞｼｯｸE" panose="020B0900000000000000" pitchFamily="50" charset="-128"/>
                <a:cs typeface="Meiryo UI" panose="020B0604030504040204" pitchFamily="50" charset="-128"/>
              </a:rPr>
              <a:t>施策・事務のあり方</a:t>
            </a:r>
            <a:r>
              <a:rPr lang="ja-JP" altLang="en-US" sz="1600" dirty="0">
                <a:latin typeface="HGSｺﾞｼｯｸE" panose="020B0900000000000000" pitchFamily="50" charset="-128"/>
                <a:ea typeface="HGSｺﾞｼｯｸE" panose="020B0900000000000000" pitchFamily="50" charset="-128"/>
                <a:cs typeface="Meiryo UI" panose="020B0604030504040204" pitchFamily="50" charset="-128"/>
              </a:rPr>
              <a:t>について</a:t>
            </a:r>
          </a:p>
        </p:txBody>
      </p:sp>
      <p:sp>
        <p:nvSpPr>
          <p:cNvPr id="13" name="正方形/長方形 12"/>
          <p:cNvSpPr/>
          <p:nvPr/>
        </p:nvSpPr>
        <p:spPr>
          <a:xfrm>
            <a:off x="11576" y="13389"/>
            <a:ext cx="8736888"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（２）まちづくり分野における事務分担（案）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スライド番号プレースホルダー 2"/>
          <p:cNvSpPr txBox="1">
            <a:spLocks/>
          </p:cNvSpPr>
          <p:nvPr/>
        </p:nvSpPr>
        <p:spPr>
          <a:xfrm>
            <a:off x="8532440" y="-3635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27</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9" name="二等辺三角形 18"/>
          <p:cNvSpPr/>
          <p:nvPr/>
        </p:nvSpPr>
        <p:spPr>
          <a:xfrm rot="10800000">
            <a:off x="1054689" y="3232056"/>
            <a:ext cx="2592288" cy="216026"/>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a:off x="11576" y="4625752"/>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03655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069311335"/>
              </p:ext>
            </p:extLst>
          </p:nvPr>
        </p:nvGraphicFramePr>
        <p:xfrm>
          <a:off x="450282" y="640844"/>
          <a:ext cx="8276727" cy="5134124"/>
        </p:xfrm>
        <a:graphic>
          <a:graphicData uri="http://schemas.openxmlformats.org/drawingml/2006/table">
            <a:tbl>
              <a:tblPr firstRow="1" bandRow="1">
                <a:tableStyleId>{5C22544A-7EE6-4342-B048-85BDC9FD1C3A}</a:tableStyleId>
              </a:tblPr>
              <a:tblGrid>
                <a:gridCol w="377302"/>
                <a:gridCol w="360040"/>
                <a:gridCol w="360040"/>
                <a:gridCol w="7179345"/>
              </a:tblGrid>
              <a:tr h="493088">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まちづくり</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824264">
                <a:tc rowSpan="3">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◆都市計画</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◆市街地整備事業</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○土地区画整理事業　　　○市街地再開発事業 　○住宅地区改良事業　等</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◆建築確認関係事務</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○建築基準法　　　　　　　 ○バリアフリー法　等</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◆景観法関係事務</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◆開発指導</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○開発許可　　　　　　　　　○大規模建築物事前協議制度</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61832">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3">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◆市民向け建築相談や老朽家屋等の相談・対応</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◆民間住宅の登録・認定　</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○サービス付高齢者向け住宅登録事業　○子育て安心マンション認定制度　等</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26132">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◆地域の実情にあわせたまちづくりの検討（市有地の活用方針等の検討）</a:t>
                      </a:r>
                      <a:endParaRPr kumimoji="1" lang="en-US" altLang="ja-JP" sz="13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490052">
                <a:tc>
                  <a:txBody>
                    <a:bodyPr/>
                    <a:lstStyle/>
                    <a:p>
                      <a:pPr algn="ct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300" dirty="0" smtClean="0">
                          <a:latin typeface="ＭＳ Ｐゴシック" panose="020B0600070205080204" pitchFamily="50" charset="-128"/>
                          <a:ea typeface="ＭＳ Ｐゴシック" panose="020B0600070205080204" pitchFamily="50" charset="-128"/>
                        </a:rPr>
                        <a:t>わがまちナイススポット</a:t>
                      </a: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（景観資源）の発見　</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kern="1200" dirty="0" smtClean="0">
                          <a:solidFill>
                            <a:schemeClr val="dk1"/>
                          </a:solidFill>
                          <a:latin typeface="ＭＳ Ｐゴシック" panose="020B0600070205080204" pitchFamily="50" charset="-128"/>
                          <a:ea typeface="ＭＳ Ｐゴシック" panose="020B0600070205080204" pitchFamily="50" charset="-128"/>
                          <a:cs typeface="+mn-cs"/>
                        </a:rPr>
                        <a:t>◆迷惑駐車防止の啓発等</a:t>
                      </a:r>
                      <a:endParaRPr kumimoji="1" lang="en-US" altLang="ja-JP" sz="1300" kern="1200" dirty="0" smtClean="0">
                        <a:solidFill>
                          <a:schemeClr val="dk1"/>
                        </a:solidFill>
                        <a:latin typeface="ＭＳ Ｐゴシック" panose="020B0600070205080204" pitchFamily="50" charset="-128"/>
                        <a:ea typeface="ＭＳ Ｐゴシック" panose="020B0600070205080204" pitchFamily="50" charset="-128"/>
                        <a:cs typeface="+mn-cs"/>
                      </a:endParaRPr>
                    </a:p>
                    <a:p>
                      <a:r>
                        <a:rPr kumimoji="1" lang="ja-JP" altLang="en-US" sz="1300" kern="1200" dirty="0" smtClean="0">
                          <a:solidFill>
                            <a:schemeClr val="dk1"/>
                          </a:solidFill>
                          <a:latin typeface="+mn-lt"/>
                          <a:ea typeface="+mn-ea"/>
                          <a:cs typeface="+mn-cs"/>
                        </a:rPr>
                        <a:t>◆まちづくり活動支援</a:t>
                      </a:r>
                      <a:endParaRPr kumimoji="1" lang="en-US" altLang="ja-JP" sz="1300" kern="1200" dirty="0" smtClean="0">
                        <a:solidFill>
                          <a:schemeClr val="dk1"/>
                        </a:solidFill>
                        <a:latin typeface="+mn-lt"/>
                        <a:ea typeface="+mn-ea"/>
                        <a:cs typeface="+mn-cs"/>
                      </a:endParaRPr>
                    </a:p>
                    <a:p>
                      <a:endParaRPr kumimoji="1" lang="en-US" altLang="ja-JP" sz="1300" kern="1200" dirty="0" smtClean="0">
                        <a:solidFill>
                          <a:schemeClr val="dk1"/>
                        </a:solidFill>
                        <a:latin typeface="+mn-lt"/>
                        <a:ea typeface="+mn-ea"/>
                        <a:cs typeface="+mn-cs"/>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8" name="正方形/長方形 7"/>
          <p:cNvSpPr/>
          <p:nvPr/>
        </p:nvSpPr>
        <p:spPr>
          <a:xfrm>
            <a:off x="1927155" y="5301208"/>
            <a:ext cx="6160375" cy="288032"/>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300" dirty="0" smtClean="0">
                <a:solidFill>
                  <a:schemeClr val="tx1"/>
                </a:solidFill>
              </a:rPr>
              <a:t>◆まちづくり活動支援窓口</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150041" y="6370555"/>
            <a:ext cx="873787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局で実施する事務に対する総合区長の意見反映</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2"/>
          <p:cNvSpPr txBox="1">
            <a:spLocks/>
          </p:cNvSpPr>
          <p:nvPr/>
        </p:nvSpPr>
        <p:spPr>
          <a:xfrm>
            <a:off x="8566612" y="6514571"/>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28</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7" name="テキスト ボックス 6"/>
          <p:cNvSpPr txBox="1"/>
          <p:nvPr/>
        </p:nvSpPr>
        <p:spPr>
          <a:xfrm>
            <a:off x="242094" y="260648"/>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9" name="正方形/長方形 8"/>
          <p:cNvSpPr/>
          <p:nvPr/>
        </p:nvSpPr>
        <p:spPr>
          <a:xfrm>
            <a:off x="120333" y="6101325"/>
            <a:ext cx="2587568" cy="307777"/>
          </a:xfrm>
          <a:prstGeom prst="rect">
            <a:avLst/>
          </a:prstGeom>
        </p:spPr>
        <p:txBody>
          <a:bodyPr wrap="none">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（事務を移管する場合</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の課題）</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222876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8946" y="836464"/>
            <a:ext cx="8964612" cy="2389782"/>
          </a:xfrm>
          <a:prstGeom prst="roundRect">
            <a:avLst>
              <a:gd name="adj" fmla="val 778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都市基盤（道路・公園）の整備</a:t>
            </a: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維持管理の体制</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500" dirty="0">
              <a:solidFill>
                <a:schemeClr val="tx1"/>
              </a:solidFill>
              <a:latin typeface="Meiryo UI" pitchFamily="50" charset="-128"/>
              <a:ea typeface="Meiryo UI" pitchFamily="50" charset="-128"/>
              <a:cs typeface="Meiryo UI" pitchFamily="50" charset="-128"/>
            </a:endParaRPr>
          </a:p>
        </p:txBody>
      </p:sp>
      <p:sp>
        <p:nvSpPr>
          <p:cNvPr id="50" name="テキスト ボックス 13"/>
          <p:cNvSpPr txBox="1">
            <a:spLocks noChangeArrowheads="1"/>
          </p:cNvSpPr>
          <p:nvPr/>
        </p:nvSpPr>
        <p:spPr bwMode="auto">
          <a:xfrm>
            <a:off x="90292" y="3247672"/>
            <a:ext cx="3344047" cy="323165"/>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500" dirty="0" smtClean="0">
                <a:latin typeface="HGPｺﾞｼｯｸE" panose="020B0900000000000000" pitchFamily="50" charset="-128"/>
                <a:ea typeface="HGPｺﾞｼｯｸE" panose="020B0900000000000000" pitchFamily="50" charset="-128"/>
                <a:cs typeface="Meiryo UI" pitchFamily="50" charset="-128"/>
              </a:rPr>
              <a:t>■工営所及び公園事務所の所管区域</a:t>
            </a:r>
            <a:endParaRPr lang="ja-JP" altLang="en-US" sz="1500" dirty="0">
              <a:latin typeface="HGPｺﾞｼｯｸE" panose="020B0900000000000000" pitchFamily="50" charset="-128"/>
              <a:ea typeface="HGPｺﾞｼｯｸE" panose="020B0900000000000000" pitchFamily="50" charset="-128"/>
              <a:cs typeface="Meiryo UI" pitchFamily="50" charset="-128"/>
            </a:endParaRPr>
          </a:p>
        </p:txBody>
      </p:sp>
      <p:pic>
        <p:nvPicPr>
          <p:cNvPr id="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428" y="3526313"/>
            <a:ext cx="3311353" cy="330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97151" y="3526313"/>
            <a:ext cx="3311353" cy="330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オブジェクト 2"/>
          <p:cNvGraphicFramePr>
            <a:graphicFrameLocks noChangeAspect="1"/>
          </p:cNvGraphicFramePr>
          <p:nvPr>
            <p:extLst>
              <p:ext uri="{D42A27DB-BD31-4B8C-83A1-F6EECF244321}">
                <p14:modId xmlns:p14="http://schemas.microsoft.com/office/powerpoint/2010/main" val="120031331"/>
              </p:ext>
            </p:extLst>
          </p:nvPr>
        </p:nvGraphicFramePr>
        <p:xfrm>
          <a:off x="3304431" y="5334452"/>
          <a:ext cx="2541667" cy="1190173"/>
        </p:xfrm>
        <a:graphic>
          <a:graphicData uri="http://schemas.openxmlformats.org/presentationml/2006/ole">
            <mc:AlternateContent xmlns:mc="http://schemas.openxmlformats.org/markup-compatibility/2006">
              <mc:Choice xmlns:v="urn:schemas-microsoft-com:vml" Requires="v">
                <p:oleObj spid="_x0000_s9294" name="ワークシート" r:id="rId7" imgW="5000655" imgH="2343023" progId="Excel.Sheet.12">
                  <p:embed/>
                </p:oleObj>
              </mc:Choice>
              <mc:Fallback>
                <p:oleObj name="ワークシート" r:id="rId7" imgW="5000655" imgH="2343023" progId="Excel.Sheet.12">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4431" y="5334452"/>
                        <a:ext cx="2541667" cy="11901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オブジェクト 3"/>
          <p:cNvGraphicFramePr>
            <a:graphicFrameLocks noChangeAspect="1"/>
          </p:cNvGraphicFramePr>
          <p:nvPr>
            <p:extLst>
              <p:ext uri="{D42A27DB-BD31-4B8C-83A1-F6EECF244321}">
                <p14:modId xmlns:p14="http://schemas.microsoft.com/office/powerpoint/2010/main" val="1164340396"/>
              </p:ext>
            </p:extLst>
          </p:nvPr>
        </p:nvGraphicFramePr>
        <p:xfrm>
          <a:off x="3304431" y="3776274"/>
          <a:ext cx="2538217" cy="1308489"/>
        </p:xfrm>
        <a:graphic>
          <a:graphicData uri="http://schemas.openxmlformats.org/presentationml/2006/ole">
            <mc:AlternateContent xmlns:mc="http://schemas.openxmlformats.org/markup-compatibility/2006">
              <mc:Choice xmlns:v="urn:schemas-microsoft-com:vml" Requires="v">
                <p:oleObj spid="_x0000_s9295" name="ワークシート" r:id="rId10" imgW="5000655" imgH="2581375" progId="Excel.Sheet.12">
                  <p:embed/>
                </p:oleObj>
              </mc:Choice>
              <mc:Fallback>
                <p:oleObj name="ワークシート" r:id="rId10" imgW="5000655" imgH="2581375" progId="Excel.Sheet.1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04431" y="3776274"/>
                        <a:ext cx="2538217" cy="13084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テキスト ボックス 7"/>
          <p:cNvSpPr txBox="1"/>
          <p:nvPr/>
        </p:nvSpPr>
        <p:spPr>
          <a:xfrm>
            <a:off x="132537" y="3563143"/>
            <a:ext cx="1224136" cy="307777"/>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＜工営所＞</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5689790" y="3526313"/>
            <a:ext cx="2056483" cy="307777"/>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＜公園事務所＞</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スライド番号プレースホルダー 2"/>
          <p:cNvSpPr txBox="1">
            <a:spLocks/>
          </p:cNvSpPr>
          <p:nvPr/>
        </p:nvSpPr>
        <p:spPr>
          <a:xfrm>
            <a:off x="8542933" y="0"/>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29</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 name="二等辺三角形 1"/>
          <p:cNvSpPr/>
          <p:nvPr/>
        </p:nvSpPr>
        <p:spPr>
          <a:xfrm>
            <a:off x="2732560" y="4302622"/>
            <a:ext cx="1080000" cy="144000"/>
          </a:xfrm>
          <a:prstGeom prst="triangle">
            <a:avLst/>
          </a:prstGeom>
          <a:solidFill>
            <a:schemeClr val="tx1">
              <a:lumMod val="50000"/>
              <a:lumOff val="50000"/>
            </a:schemeClr>
          </a:solidFill>
          <a:ln w="9525">
            <a:solidFill>
              <a:schemeClr val="tx1"/>
            </a:solidFill>
          </a:ln>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a:off x="5392767" y="5805264"/>
            <a:ext cx="936000" cy="144000"/>
          </a:xfrm>
          <a:prstGeom prst="triangle">
            <a:avLst/>
          </a:prstGeom>
          <a:solidFill>
            <a:schemeClr val="tx1">
              <a:lumMod val="50000"/>
              <a:lumOff val="50000"/>
            </a:schemeClr>
          </a:solidFill>
          <a:ln w="9525">
            <a:solidFill>
              <a:schemeClr val="tx1"/>
            </a:solidFill>
          </a:ln>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0" y="404664"/>
            <a:ext cx="8736888"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（１）都市基盤整備の現状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7" name="グループ化 36"/>
          <p:cNvGrpSpPr/>
          <p:nvPr/>
        </p:nvGrpSpPr>
        <p:grpSpPr>
          <a:xfrm>
            <a:off x="35496" y="1275310"/>
            <a:ext cx="9145016" cy="1846939"/>
            <a:chOff x="43555" y="1140133"/>
            <a:chExt cx="9145016" cy="1846939"/>
          </a:xfrm>
        </p:grpSpPr>
        <p:sp>
          <p:nvSpPr>
            <p:cNvPr id="6" name="テキスト ボックス 5"/>
            <p:cNvSpPr txBox="1"/>
            <p:nvPr/>
          </p:nvSpPr>
          <p:spPr>
            <a:xfrm>
              <a:off x="4364651" y="1140133"/>
              <a:ext cx="1295528" cy="338554"/>
            </a:xfrm>
            <a:prstGeom prst="rect">
              <a:avLst/>
            </a:prstGeom>
            <a:solidFill>
              <a:schemeClr val="bg1"/>
            </a:solidFill>
            <a:ln w="25400" cmpd="dbl">
              <a:solidFill>
                <a:schemeClr val="tx1"/>
              </a:solidFill>
            </a:ln>
          </p:spPr>
          <p:txBody>
            <a:bodyPr wrap="square" rtlCol="0" anchor="ctr" anchorCtr="0">
              <a:spAutoFit/>
            </a:bodyPr>
            <a:lstStyle/>
            <a:p>
              <a:pPr algn="ctr"/>
              <a:r>
                <a:rPr kumimoji="1" lang="ja-JP" altLang="en-US" sz="1600" dirty="0" smtClean="0"/>
                <a:t>建設局</a:t>
              </a:r>
              <a:endParaRPr kumimoji="1" lang="ja-JP" altLang="en-US" sz="1600" dirty="0"/>
            </a:p>
          </p:txBody>
        </p:sp>
        <p:sp>
          <p:nvSpPr>
            <p:cNvPr id="16" name="テキスト ボックス 15"/>
            <p:cNvSpPr txBox="1"/>
            <p:nvPr/>
          </p:nvSpPr>
          <p:spPr>
            <a:xfrm>
              <a:off x="187571" y="2272896"/>
              <a:ext cx="1508021" cy="365091"/>
            </a:xfrm>
            <a:prstGeom prst="rect">
              <a:avLst/>
            </a:prstGeom>
            <a:solidFill>
              <a:schemeClr val="bg1"/>
            </a:solidFill>
            <a:ln>
              <a:solidFill>
                <a:schemeClr val="tx1"/>
              </a:solidFill>
            </a:ln>
          </p:spPr>
          <p:txBody>
            <a:bodyPr wrap="square" tIns="72000" rtlCol="0" anchor="ctr" anchorCtr="0">
              <a:spAutoFit/>
            </a:bodyPr>
            <a:lstStyle/>
            <a:p>
              <a:pPr algn="ctr"/>
              <a:r>
                <a:rPr lang="ja-JP" altLang="en-US" sz="1600" dirty="0" smtClean="0"/>
                <a:t>８工営所</a:t>
              </a:r>
              <a:endParaRPr kumimoji="1" lang="ja-JP" altLang="en-US" sz="1600" dirty="0"/>
            </a:p>
          </p:txBody>
        </p:sp>
        <p:sp>
          <p:nvSpPr>
            <p:cNvPr id="17" name="テキスト ボックス 16"/>
            <p:cNvSpPr txBox="1"/>
            <p:nvPr/>
          </p:nvSpPr>
          <p:spPr>
            <a:xfrm>
              <a:off x="2371407" y="2272896"/>
              <a:ext cx="1508022" cy="365091"/>
            </a:xfrm>
            <a:prstGeom prst="rect">
              <a:avLst/>
            </a:prstGeom>
            <a:solidFill>
              <a:schemeClr val="bg1"/>
            </a:solidFill>
            <a:ln>
              <a:solidFill>
                <a:schemeClr val="tx1"/>
              </a:solidFill>
            </a:ln>
          </p:spPr>
          <p:txBody>
            <a:bodyPr wrap="square" tIns="72000" rtlCol="0" anchor="ctr" anchorCtr="0">
              <a:spAutoFit/>
            </a:bodyPr>
            <a:lstStyle/>
            <a:p>
              <a:pPr algn="ctr"/>
              <a:r>
                <a:rPr kumimoji="1" lang="ja-JP" altLang="en-US" sz="1600" dirty="0" smtClean="0"/>
                <a:t>７公園事務所</a:t>
              </a:r>
              <a:endParaRPr kumimoji="1" lang="ja-JP" altLang="en-US" sz="1600" dirty="0"/>
            </a:p>
          </p:txBody>
        </p:sp>
        <p:sp>
          <p:nvSpPr>
            <p:cNvPr id="20" name="テキスト ボックス 19"/>
            <p:cNvSpPr txBox="1"/>
            <p:nvPr/>
          </p:nvSpPr>
          <p:spPr>
            <a:xfrm>
              <a:off x="872887" y="1671224"/>
              <a:ext cx="2313476" cy="432000"/>
            </a:xfrm>
            <a:prstGeom prst="rect">
              <a:avLst/>
            </a:prstGeom>
            <a:solidFill>
              <a:schemeClr val="bg1"/>
            </a:solidFill>
            <a:ln>
              <a:solidFill>
                <a:schemeClr val="tx1"/>
              </a:solidFill>
            </a:ln>
          </p:spPr>
          <p:txBody>
            <a:bodyPr wrap="square" rtlCol="0" anchor="ctr" anchorCtr="0">
              <a:spAutoFit/>
            </a:bodyPr>
            <a:lstStyle/>
            <a:p>
              <a:pPr algn="ctr"/>
              <a:r>
                <a:rPr kumimoji="1" lang="ja-JP" altLang="en-US" sz="1600" dirty="0" smtClean="0"/>
                <a:t>５方面管理事務所</a:t>
              </a:r>
              <a:endParaRPr kumimoji="1" lang="en-US" altLang="ja-JP" sz="1600" dirty="0" smtClean="0"/>
            </a:p>
            <a:p>
              <a:pPr algn="ctr"/>
              <a:r>
                <a:rPr lang="ja-JP" altLang="en-US" sz="1200" dirty="0" smtClean="0"/>
                <a:t>（東部・西部・南部・北部・臨港）</a:t>
              </a:r>
              <a:endParaRPr kumimoji="1" lang="ja-JP" altLang="en-US" sz="1200" dirty="0"/>
            </a:p>
          </p:txBody>
        </p:sp>
        <p:sp>
          <p:nvSpPr>
            <p:cNvPr id="21" name="テキスト ボックス 20"/>
            <p:cNvSpPr txBox="1"/>
            <p:nvPr/>
          </p:nvSpPr>
          <p:spPr>
            <a:xfrm>
              <a:off x="3850759" y="1670980"/>
              <a:ext cx="2313476" cy="432000"/>
            </a:xfrm>
            <a:prstGeom prst="rect">
              <a:avLst/>
            </a:prstGeom>
            <a:solidFill>
              <a:schemeClr val="bg1"/>
            </a:solidFill>
            <a:ln>
              <a:solidFill>
                <a:schemeClr val="tx1"/>
              </a:solidFill>
            </a:ln>
          </p:spPr>
          <p:txBody>
            <a:bodyPr wrap="square" rtlCol="0" anchor="ctr" anchorCtr="0">
              <a:spAutoFit/>
            </a:bodyPr>
            <a:lstStyle/>
            <a:p>
              <a:pPr algn="ctr"/>
              <a:r>
                <a:rPr lang="ja-JP" altLang="en-US" sz="1600" dirty="0" smtClean="0"/>
                <a:t>各</a:t>
              </a:r>
              <a:r>
                <a:rPr kumimoji="1" lang="ja-JP" altLang="en-US" sz="1600" dirty="0" smtClean="0"/>
                <a:t>部</a:t>
              </a:r>
              <a:endParaRPr kumimoji="1" lang="en-US" altLang="ja-JP" sz="1600" dirty="0" smtClean="0"/>
            </a:p>
            <a:p>
              <a:pPr algn="ctr"/>
              <a:r>
                <a:rPr lang="ja-JP" altLang="en-US" sz="1200" dirty="0" smtClean="0"/>
                <a:t>（道路部・公園緑化部等）</a:t>
              </a:r>
              <a:endParaRPr kumimoji="1" lang="en-US" altLang="ja-JP" sz="1200" dirty="0" smtClean="0"/>
            </a:p>
          </p:txBody>
        </p:sp>
        <p:sp>
          <p:nvSpPr>
            <p:cNvPr id="23" name="テキスト ボックス 22"/>
            <p:cNvSpPr txBox="1"/>
            <p:nvPr/>
          </p:nvSpPr>
          <p:spPr>
            <a:xfrm>
              <a:off x="6632139" y="1666948"/>
              <a:ext cx="2258875" cy="432000"/>
            </a:xfrm>
            <a:prstGeom prst="rect">
              <a:avLst/>
            </a:prstGeom>
            <a:solidFill>
              <a:schemeClr val="bg1"/>
            </a:solidFill>
            <a:ln>
              <a:solidFill>
                <a:schemeClr val="tx1"/>
              </a:solidFill>
            </a:ln>
          </p:spPr>
          <p:txBody>
            <a:bodyPr wrap="square" tIns="72000" rtlCol="0" anchor="ctr" anchorCtr="0">
              <a:spAutoFit/>
            </a:bodyPr>
            <a:lstStyle/>
            <a:p>
              <a:pPr algn="ctr"/>
              <a:r>
                <a:rPr kumimoji="1" lang="ja-JP" altLang="en-US" sz="1600" dirty="0" smtClean="0"/>
                <a:t>天王寺動物公園事務所</a:t>
              </a:r>
              <a:endParaRPr kumimoji="1" lang="ja-JP" altLang="en-US" sz="1600" dirty="0"/>
            </a:p>
          </p:txBody>
        </p:sp>
        <p:sp>
          <p:nvSpPr>
            <p:cNvPr id="24" name="テキスト ボックス 23"/>
            <p:cNvSpPr txBox="1"/>
            <p:nvPr/>
          </p:nvSpPr>
          <p:spPr>
            <a:xfrm>
              <a:off x="4277169" y="2272896"/>
              <a:ext cx="1508022" cy="365091"/>
            </a:xfrm>
            <a:prstGeom prst="rect">
              <a:avLst/>
            </a:prstGeom>
            <a:solidFill>
              <a:schemeClr val="bg1"/>
            </a:solidFill>
            <a:ln>
              <a:solidFill>
                <a:schemeClr val="tx1"/>
              </a:solidFill>
            </a:ln>
          </p:spPr>
          <p:txBody>
            <a:bodyPr wrap="square" tIns="72000" rtlCol="0" anchor="ctr" anchorCtr="0">
              <a:spAutoFit/>
            </a:bodyPr>
            <a:lstStyle/>
            <a:p>
              <a:pPr algn="ctr"/>
              <a:r>
                <a:rPr lang="ja-JP" altLang="en-US" sz="1600" dirty="0"/>
                <a:t>各課</a:t>
              </a:r>
              <a:endParaRPr kumimoji="1" lang="ja-JP" altLang="en-US" sz="1600" dirty="0"/>
            </a:p>
          </p:txBody>
        </p:sp>
        <p:cxnSp>
          <p:nvCxnSpPr>
            <p:cNvPr id="26" name="直線コネクタ 25"/>
            <p:cNvCxnSpPr/>
            <p:nvPr/>
          </p:nvCxnSpPr>
          <p:spPr>
            <a:xfrm>
              <a:off x="2036767" y="1580880"/>
              <a:ext cx="57116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2040727" y="1580880"/>
              <a:ext cx="0" cy="889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7748411" y="1582976"/>
              <a:ext cx="0" cy="82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120982" y="2194448"/>
              <a:ext cx="0" cy="889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931247" y="2189685"/>
              <a:ext cx="0" cy="889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931247" y="2193776"/>
              <a:ext cx="219417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2036767" y="2101890"/>
              <a:ext cx="0" cy="889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43555" y="2702379"/>
              <a:ext cx="2218600" cy="284693"/>
            </a:xfrm>
            <a:prstGeom prst="rect">
              <a:avLst/>
            </a:prstGeom>
            <a:noFill/>
            <a:ln>
              <a:noFill/>
            </a:ln>
          </p:spPr>
          <p:txBody>
            <a:bodyPr wrap="square" rtlCol="0" anchor="ctr" anchorCtr="0">
              <a:spAutoFit/>
            </a:bodyPr>
            <a:lstStyle/>
            <a:p>
              <a:r>
                <a:rPr kumimoji="1" lang="ja-JP" altLang="en-US" sz="1250" dirty="0" smtClean="0"/>
                <a:t>・道路・橋梁等の管理　等</a:t>
              </a:r>
              <a:endParaRPr kumimoji="1" lang="ja-JP" altLang="en-US" sz="1250" dirty="0"/>
            </a:p>
          </p:txBody>
        </p:sp>
        <p:sp>
          <p:nvSpPr>
            <p:cNvPr id="49" name="テキスト ボックス 48"/>
            <p:cNvSpPr txBox="1"/>
            <p:nvPr/>
          </p:nvSpPr>
          <p:spPr>
            <a:xfrm>
              <a:off x="2314470" y="2702379"/>
              <a:ext cx="1901304" cy="284693"/>
            </a:xfrm>
            <a:prstGeom prst="rect">
              <a:avLst/>
            </a:prstGeom>
            <a:noFill/>
            <a:ln>
              <a:noFill/>
            </a:ln>
          </p:spPr>
          <p:txBody>
            <a:bodyPr wrap="square" rtlCol="0" anchor="ctr" anchorCtr="0">
              <a:spAutoFit/>
            </a:bodyPr>
            <a:lstStyle/>
            <a:p>
              <a:r>
                <a:rPr kumimoji="1" lang="ja-JP" altLang="en-US" sz="1250" dirty="0" smtClean="0"/>
                <a:t>・所管公園の管理</a:t>
              </a:r>
              <a:r>
                <a:rPr lang="ja-JP" altLang="en-US" sz="1250" dirty="0"/>
                <a:t>　</a:t>
              </a:r>
              <a:r>
                <a:rPr kumimoji="1" lang="ja-JP" altLang="en-US" sz="1250" dirty="0" smtClean="0"/>
                <a:t>等</a:t>
              </a:r>
              <a:endParaRPr kumimoji="1" lang="ja-JP" altLang="en-US" sz="1250" dirty="0"/>
            </a:p>
          </p:txBody>
        </p:sp>
        <p:sp>
          <p:nvSpPr>
            <p:cNvPr id="51" name="テキスト ボックス 50"/>
            <p:cNvSpPr txBox="1"/>
            <p:nvPr/>
          </p:nvSpPr>
          <p:spPr>
            <a:xfrm>
              <a:off x="4003995" y="2702379"/>
              <a:ext cx="2389226" cy="284693"/>
            </a:xfrm>
            <a:prstGeom prst="rect">
              <a:avLst/>
            </a:prstGeom>
            <a:noFill/>
            <a:ln>
              <a:noFill/>
            </a:ln>
          </p:spPr>
          <p:txBody>
            <a:bodyPr wrap="square" rtlCol="0" anchor="ctr" anchorCtr="0">
              <a:spAutoFit/>
            </a:bodyPr>
            <a:lstStyle/>
            <a:p>
              <a:r>
                <a:rPr kumimoji="1" lang="ja-JP" altLang="en-US" sz="1250" dirty="0" smtClean="0"/>
                <a:t>・</a:t>
              </a:r>
              <a:r>
                <a:rPr lang="ja-JP" altLang="en-US" sz="1250" dirty="0" smtClean="0"/>
                <a:t>道路・公園の計画・設計　</a:t>
              </a:r>
              <a:r>
                <a:rPr kumimoji="1" lang="ja-JP" altLang="en-US" sz="1250" dirty="0" smtClean="0"/>
                <a:t>等</a:t>
              </a:r>
              <a:endParaRPr kumimoji="1" lang="ja-JP" altLang="en-US" sz="1250" dirty="0"/>
            </a:p>
          </p:txBody>
        </p:sp>
        <p:sp>
          <p:nvSpPr>
            <p:cNvPr id="52" name="テキスト ボックス 51"/>
            <p:cNvSpPr txBox="1"/>
            <p:nvPr/>
          </p:nvSpPr>
          <p:spPr>
            <a:xfrm>
              <a:off x="6526222" y="2697283"/>
              <a:ext cx="2662349" cy="284693"/>
            </a:xfrm>
            <a:prstGeom prst="rect">
              <a:avLst/>
            </a:prstGeom>
            <a:noFill/>
            <a:ln>
              <a:noFill/>
            </a:ln>
          </p:spPr>
          <p:txBody>
            <a:bodyPr wrap="square" rtlCol="0" anchor="ctr" anchorCtr="0">
              <a:spAutoFit/>
            </a:bodyPr>
            <a:lstStyle/>
            <a:p>
              <a:r>
                <a:rPr kumimoji="1" lang="ja-JP" altLang="en-US" sz="1250" dirty="0" smtClean="0"/>
                <a:t>・天王寺公園・動物園の管理運営</a:t>
              </a:r>
              <a:endParaRPr kumimoji="1" lang="ja-JP" altLang="en-US" sz="1250" dirty="0"/>
            </a:p>
          </p:txBody>
        </p:sp>
      </p:grpSp>
      <p:sp>
        <p:nvSpPr>
          <p:cNvPr id="39" name="正方形/長方形 38"/>
          <p:cNvSpPr/>
          <p:nvPr/>
        </p:nvSpPr>
        <p:spPr>
          <a:xfrm>
            <a:off x="-1637" y="0"/>
            <a:ext cx="359502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８</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．都市基盤整備（道路・公園）</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1" name="直線コネクタ 40"/>
          <p:cNvCxnSpPr>
            <a:endCxn id="21" idx="0"/>
          </p:cNvCxnSpPr>
          <p:nvPr/>
        </p:nvCxnSpPr>
        <p:spPr>
          <a:xfrm flipH="1">
            <a:off x="4999438" y="1618626"/>
            <a:ext cx="2537" cy="187531"/>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p:nvPr/>
        </p:nvCxnSpPr>
        <p:spPr>
          <a:xfrm flipH="1">
            <a:off x="5001897" y="2233357"/>
            <a:ext cx="2459" cy="17696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93995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p:cNvPicPr>
            <a:picLocks noChangeAspect="1"/>
          </p:cNvPicPr>
          <p:nvPr/>
        </p:nvPicPr>
        <p:blipFill rotWithShape="1">
          <a:blip r:embed="rId2" cstate="print"/>
          <a:srcRect l="7296" t="-1" r="5255" b="4768"/>
          <a:stretch/>
        </p:blipFill>
        <p:spPr>
          <a:xfrm>
            <a:off x="4800724" y="3367599"/>
            <a:ext cx="4275522" cy="2533643"/>
          </a:xfrm>
          <a:prstGeom prst="rect">
            <a:avLst/>
          </a:prstGeom>
        </p:spPr>
      </p:pic>
      <p:sp>
        <p:nvSpPr>
          <p:cNvPr id="7" name="フローチャート : 代替処理 6"/>
          <p:cNvSpPr/>
          <p:nvPr/>
        </p:nvSpPr>
        <p:spPr>
          <a:xfrm>
            <a:off x="473320" y="709778"/>
            <a:ext cx="3090568" cy="2143157"/>
          </a:xfrm>
          <a:prstGeom prst="flowChartAlternateProcess">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219263" y="248563"/>
            <a:ext cx="8856983" cy="2407508"/>
          </a:xfrm>
          <a:prstGeom prst="roundRect">
            <a:avLst>
              <a:gd name="adj" fmla="val 7433"/>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600" dirty="0" smtClean="0">
              <a:solidFill>
                <a:schemeClr val="tx1"/>
              </a:solidFill>
            </a:endParaRPr>
          </a:p>
          <a:p>
            <a:endParaRPr kumimoji="1" lang="en-US" altLang="ja-JP" sz="1600" dirty="0" smtClean="0">
              <a:solidFill>
                <a:schemeClr val="tx1"/>
              </a:solidFill>
            </a:endParaRPr>
          </a:p>
          <a:p>
            <a:r>
              <a:rPr lang="ja-JP" altLang="en-US" sz="1600" dirty="0" smtClean="0">
                <a:solidFill>
                  <a:schemeClr val="tx1"/>
                </a:solidFill>
              </a:rPr>
              <a:t>　</a:t>
            </a:r>
            <a:r>
              <a:rPr lang="ja-JP" altLang="en-US" sz="1600" dirty="0">
                <a:solidFill>
                  <a:schemeClr val="tx1"/>
                </a:solidFill>
              </a:rPr>
              <a:t> </a:t>
            </a:r>
            <a:r>
              <a:rPr lang="ja-JP" altLang="en-US" sz="1600" dirty="0" smtClean="0">
                <a:solidFill>
                  <a:schemeClr val="tx1"/>
                </a:solidFill>
              </a:rPr>
              <a:t> </a:t>
            </a:r>
            <a:r>
              <a:rPr lang="ja-JP" altLang="en-US" sz="1600" dirty="0">
                <a:solidFill>
                  <a:schemeClr val="tx1"/>
                </a:solidFill>
              </a:rPr>
              <a:t> </a:t>
            </a:r>
            <a:r>
              <a:rPr lang="ja-JP" altLang="en-US" sz="1600" dirty="0" smtClean="0">
                <a:solidFill>
                  <a:schemeClr val="tx1"/>
                </a:solidFill>
              </a:rPr>
              <a:t>　     </a:t>
            </a:r>
            <a:r>
              <a:rPr lang="ja-JP" altLang="en-US" sz="1600" b="1" dirty="0" smtClean="0">
                <a:solidFill>
                  <a:schemeClr val="tx1"/>
                </a:solidFill>
              </a:rPr>
              <a:t>＜工営所・公園事務所＞</a:t>
            </a:r>
            <a:r>
              <a:rPr lang="ja-JP" altLang="en-US" sz="1600" dirty="0" smtClean="0">
                <a:solidFill>
                  <a:schemeClr val="tx1"/>
                </a:solidFill>
              </a:rPr>
              <a:t>　　　　　　　                              </a:t>
            </a:r>
            <a:endParaRPr lang="en-US" altLang="ja-JP" sz="1600" dirty="0" smtClean="0">
              <a:solidFill>
                <a:schemeClr val="tx1"/>
              </a:solidFill>
            </a:endParaRPr>
          </a:p>
          <a:p>
            <a:r>
              <a:rPr lang="ja-JP" altLang="en-US" sz="1400" dirty="0" smtClean="0">
                <a:solidFill>
                  <a:schemeClr val="tx1"/>
                </a:solidFill>
              </a:rPr>
              <a:t>　   </a:t>
            </a:r>
            <a:r>
              <a:rPr lang="ja-JP" altLang="en-US" sz="1300" dirty="0" smtClean="0">
                <a:solidFill>
                  <a:schemeClr val="tx1"/>
                </a:solidFill>
              </a:rPr>
              <a:t>・日常の巡視</a:t>
            </a:r>
            <a:r>
              <a:rPr lang="en-US" altLang="ja-JP" sz="1300" dirty="0" smtClean="0">
                <a:solidFill>
                  <a:schemeClr val="tx1"/>
                </a:solidFill>
              </a:rPr>
              <a:t>､</a:t>
            </a:r>
            <a:r>
              <a:rPr lang="ja-JP" altLang="en-US" sz="1300" dirty="0" smtClean="0">
                <a:solidFill>
                  <a:schemeClr val="tx1"/>
                </a:solidFill>
              </a:rPr>
              <a:t>点検</a:t>
            </a:r>
            <a:r>
              <a:rPr lang="en-US" altLang="ja-JP" sz="1300" dirty="0" smtClean="0">
                <a:solidFill>
                  <a:schemeClr val="tx1"/>
                </a:solidFill>
              </a:rPr>
              <a:t>､</a:t>
            </a:r>
            <a:r>
              <a:rPr lang="ja-JP" altLang="en-US" sz="1300" dirty="0" smtClean="0">
                <a:solidFill>
                  <a:schemeClr val="tx1"/>
                </a:solidFill>
              </a:rPr>
              <a:t>緊急修繕（直営）</a:t>
            </a:r>
            <a:r>
              <a:rPr lang="ja-JP" altLang="en-US" sz="1400" dirty="0">
                <a:solidFill>
                  <a:schemeClr val="tx1"/>
                </a:solidFill>
              </a:rPr>
              <a:t>　</a:t>
            </a:r>
            <a:r>
              <a:rPr lang="ja-JP" altLang="en-US" sz="1400" dirty="0" smtClean="0">
                <a:solidFill>
                  <a:schemeClr val="tx1"/>
                </a:solidFill>
              </a:rPr>
              <a:t>　　　　　　     　</a:t>
            </a:r>
            <a:r>
              <a:rPr lang="en-US" altLang="ja-JP" sz="1400" dirty="0" smtClean="0">
                <a:solidFill>
                  <a:schemeClr val="tx1"/>
                </a:solidFill>
              </a:rPr>
              <a:t>【</a:t>
            </a:r>
            <a:r>
              <a:rPr lang="ja-JP" altLang="en-US" sz="1400" dirty="0" smtClean="0">
                <a:solidFill>
                  <a:schemeClr val="tx1"/>
                </a:solidFill>
              </a:rPr>
              <a:t>事業所</a:t>
            </a:r>
            <a:r>
              <a:rPr lang="ja-JP" altLang="en-US" sz="1400" dirty="0">
                <a:solidFill>
                  <a:schemeClr val="tx1"/>
                </a:solidFill>
              </a:rPr>
              <a:t>業務と関連</a:t>
            </a:r>
            <a:r>
              <a:rPr lang="ja-JP" altLang="en-US" sz="1400" dirty="0" smtClean="0">
                <a:solidFill>
                  <a:schemeClr val="tx1"/>
                </a:solidFill>
              </a:rPr>
              <a:t>する事務</a:t>
            </a:r>
            <a:r>
              <a:rPr lang="en-US" altLang="ja-JP" sz="1600" dirty="0" smtClean="0">
                <a:solidFill>
                  <a:schemeClr val="tx1"/>
                </a:solidFill>
              </a:rPr>
              <a:t>】</a:t>
            </a:r>
            <a:r>
              <a:rPr lang="ja-JP" altLang="en-US" sz="1600" dirty="0" smtClean="0">
                <a:solidFill>
                  <a:schemeClr val="tx1"/>
                </a:solidFill>
              </a:rPr>
              <a:t> </a:t>
            </a:r>
            <a:r>
              <a:rPr lang="ja-JP" altLang="en-US" sz="1400" dirty="0" smtClean="0">
                <a:solidFill>
                  <a:schemeClr val="tx1"/>
                </a:solidFill>
              </a:rPr>
              <a:t>　               </a:t>
            </a:r>
            <a:r>
              <a:rPr lang="en-US" altLang="ja-JP" sz="1400" dirty="0" smtClean="0">
                <a:solidFill>
                  <a:schemeClr val="tx1"/>
                </a:solidFill>
              </a:rPr>
              <a:t>【</a:t>
            </a:r>
            <a:r>
              <a:rPr lang="ja-JP" altLang="en-US" sz="1400" dirty="0" smtClean="0">
                <a:solidFill>
                  <a:schemeClr val="tx1"/>
                </a:solidFill>
              </a:rPr>
              <a:t>局単独の事務</a:t>
            </a:r>
            <a:r>
              <a:rPr lang="en-US" altLang="ja-JP" sz="1400" dirty="0" smtClean="0">
                <a:solidFill>
                  <a:schemeClr val="tx1"/>
                </a:solidFill>
              </a:rPr>
              <a:t>】</a:t>
            </a:r>
          </a:p>
          <a:p>
            <a:r>
              <a:rPr lang="ja-JP" altLang="en-US" sz="1400" dirty="0" smtClean="0">
                <a:solidFill>
                  <a:schemeClr val="tx1"/>
                </a:solidFill>
              </a:rPr>
              <a:t>      </a:t>
            </a:r>
            <a:r>
              <a:rPr lang="ja-JP" altLang="en-US" sz="1300" dirty="0" smtClean="0">
                <a:solidFill>
                  <a:schemeClr val="tx1"/>
                </a:solidFill>
              </a:rPr>
              <a:t>・小規模な補修工事や業務委託の監督             ・</a:t>
            </a:r>
            <a:r>
              <a:rPr lang="ja-JP" altLang="en-US" sz="1300" dirty="0">
                <a:solidFill>
                  <a:schemeClr val="tx1"/>
                </a:solidFill>
              </a:rPr>
              <a:t>小規模な補修工事や業務委託</a:t>
            </a:r>
            <a:r>
              <a:rPr lang="ja-JP" altLang="en-US" sz="1300" dirty="0" smtClean="0">
                <a:solidFill>
                  <a:schemeClr val="tx1"/>
                </a:solidFill>
              </a:rPr>
              <a:t>の企画、設計 </a:t>
            </a:r>
            <a:r>
              <a:rPr lang="ja-JP" altLang="en-US" sz="1200" dirty="0" smtClean="0">
                <a:solidFill>
                  <a:schemeClr val="tx1"/>
                </a:solidFill>
              </a:rPr>
              <a:t>    ・</a:t>
            </a:r>
            <a:r>
              <a:rPr lang="ja-JP" altLang="en-US" sz="1200" dirty="0">
                <a:solidFill>
                  <a:schemeClr val="tx1"/>
                </a:solidFill>
              </a:rPr>
              <a:t>国への要望、調整等　</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a:t>
            </a:r>
            <a:r>
              <a:rPr lang="ja-JP" altLang="en-US" sz="1300" dirty="0" smtClean="0">
                <a:solidFill>
                  <a:schemeClr val="tx1"/>
                </a:solidFill>
              </a:rPr>
              <a:t>・大規模な工事の監督                                           ・大規模な工事</a:t>
            </a:r>
            <a:r>
              <a:rPr lang="ja-JP" altLang="en-US" sz="1300" dirty="0">
                <a:solidFill>
                  <a:schemeClr val="tx1"/>
                </a:solidFill>
              </a:rPr>
              <a:t>の</a:t>
            </a:r>
            <a:r>
              <a:rPr lang="ja-JP" altLang="en-US" sz="1300" dirty="0" smtClean="0">
                <a:solidFill>
                  <a:schemeClr val="tx1"/>
                </a:solidFill>
              </a:rPr>
              <a:t>企画、設計</a:t>
            </a:r>
            <a:r>
              <a:rPr lang="ja-JP" altLang="en-US" sz="1300" dirty="0">
                <a:solidFill>
                  <a:schemeClr val="tx1"/>
                </a:solidFill>
              </a:rPr>
              <a:t>　</a:t>
            </a:r>
            <a:r>
              <a:rPr lang="ja-JP" altLang="en-US" sz="1300" dirty="0" smtClean="0">
                <a:solidFill>
                  <a:schemeClr val="tx1"/>
                </a:solidFill>
              </a:rPr>
              <a:t>　　　　　</a:t>
            </a:r>
            <a:r>
              <a:rPr lang="ja-JP" altLang="en-US" sz="1200" dirty="0" smtClean="0">
                <a:solidFill>
                  <a:schemeClr val="tx1"/>
                </a:solidFill>
              </a:rPr>
              <a:t>                    ・</a:t>
            </a:r>
            <a:r>
              <a:rPr lang="ja-JP" altLang="en-US" sz="1200" dirty="0">
                <a:solidFill>
                  <a:schemeClr val="tx1"/>
                </a:solidFill>
              </a:rPr>
              <a:t>整備計画等策定</a:t>
            </a:r>
            <a:endParaRPr lang="en-US" altLang="ja-JP" sz="1200" dirty="0" smtClean="0">
              <a:solidFill>
                <a:schemeClr val="tx1"/>
              </a:solidFill>
            </a:endParaRPr>
          </a:p>
          <a:p>
            <a:r>
              <a:rPr lang="ja-JP" altLang="en-US" sz="1400" dirty="0" smtClean="0">
                <a:solidFill>
                  <a:schemeClr val="tx1"/>
                </a:solidFill>
              </a:rPr>
              <a:t>      </a:t>
            </a:r>
            <a:r>
              <a:rPr lang="ja-JP" altLang="en-US" sz="1300" dirty="0" smtClean="0">
                <a:solidFill>
                  <a:schemeClr val="tx1"/>
                </a:solidFill>
              </a:rPr>
              <a:t>・放置自転車の撤去、駐輪場の管理                  </a:t>
            </a:r>
            <a:r>
              <a:rPr lang="ja-JP" altLang="en-US" sz="1200" dirty="0" smtClean="0">
                <a:solidFill>
                  <a:schemeClr val="tx1"/>
                </a:solidFill>
              </a:rPr>
              <a:t>・</a:t>
            </a:r>
            <a:r>
              <a:rPr lang="ja-JP" altLang="en-US" sz="1300" dirty="0">
                <a:solidFill>
                  <a:schemeClr val="tx1"/>
                </a:solidFill>
              </a:rPr>
              <a:t>放置自転車関係業務委託（撤去運搬</a:t>
            </a:r>
            <a:r>
              <a:rPr lang="ja-JP" altLang="en-US" sz="1300" dirty="0" smtClean="0">
                <a:solidFill>
                  <a:schemeClr val="tx1"/>
                </a:solidFill>
              </a:rPr>
              <a:t>や保管</a:t>
            </a:r>
            <a:r>
              <a:rPr lang="ja-JP" altLang="en-US" sz="1300" dirty="0">
                <a:solidFill>
                  <a:schemeClr val="tx1"/>
                </a:solidFill>
              </a:rPr>
              <a:t> </a:t>
            </a:r>
            <a:r>
              <a:rPr lang="ja-JP" altLang="en-US" sz="1300" dirty="0" smtClean="0">
                <a:solidFill>
                  <a:schemeClr val="tx1"/>
                </a:solidFill>
              </a:rPr>
              <a:t>     </a:t>
            </a:r>
            <a:r>
              <a:rPr lang="ja-JP" altLang="en-US" sz="1200" dirty="0" smtClean="0">
                <a:solidFill>
                  <a:schemeClr val="tx1"/>
                </a:solidFill>
              </a:rPr>
              <a:t>・</a:t>
            </a:r>
            <a:r>
              <a:rPr lang="ja-JP" altLang="en-US" sz="1200" dirty="0">
                <a:solidFill>
                  <a:schemeClr val="tx1"/>
                </a:solidFill>
                <a:latin typeface="+mn-ea"/>
              </a:rPr>
              <a:t>鉄道との連続立体</a:t>
            </a:r>
            <a:r>
              <a:rPr lang="ja-JP" altLang="en-US" sz="1200" dirty="0" smtClean="0">
                <a:solidFill>
                  <a:schemeClr val="tx1"/>
                </a:solidFill>
                <a:latin typeface="+mn-ea"/>
              </a:rPr>
              <a:t>交差</a:t>
            </a:r>
            <a:r>
              <a:rPr lang="ja-JP" altLang="en-US" sz="1200" dirty="0" smtClean="0">
                <a:solidFill>
                  <a:schemeClr val="tx1"/>
                </a:solidFill>
              </a:rPr>
              <a:t>　</a:t>
            </a:r>
            <a:endParaRPr lang="en-US" altLang="ja-JP" sz="1200" dirty="0">
              <a:solidFill>
                <a:schemeClr val="tx1"/>
              </a:solidFill>
            </a:endParaRPr>
          </a:p>
          <a:p>
            <a:r>
              <a:rPr lang="en-US" altLang="ja-JP" sz="1200" dirty="0" smtClean="0">
                <a:solidFill>
                  <a:schemeClr val="tx1"/>
                </a:solidFill>
              </a:rPr>
              <a:t>       </a:t>
            </a:r>
            <a:r>
              <a:rPr lang="ja-JP" altLang="en-US" sz="1300" dirty="0" smtClean="0">
                <a:solidFill>
                  <a:schemeClr val="tx1"/>
                </a:solidFill>
              </a:rPr>
              <a:t>・道路の占用許可（小規模なもの等）　</a:t>
            </a:r>
            <a:r>
              <a:rPr lang="ja-JP" altLang="en-US" sz="1400" dirty="0" smtClean="0">
                <a:solidFill>
                  <a:schemeClr val="tx1"/>
                </a:solidFill>
              </a:rPr>
              <a:t> 　  　　    </a:t>
            </a:r>
            <a:r>
              <a:rPr lang="ja-JP" altLang="en-US" sz="1300" dirty="0" smtClean="0">
                <a:solidFill>
                  <a:schemeClr val="tx1"/>
                </a:solidFill>
              </a:rPr>
              <a:t>所運営</a:t>
            </a:r>
            <a:r>
              <a:rPr lang="ja-JP" altLang="en-US" sz="1300" dirty="0">
                <a:solidFill>
                  <a:schemeClr val="tx1"/>
                </a:solidFill>
              </a:rPr>
              <a:t>）</a:t>
            </a:r>
            <a:r>
              <a:rPr lang="ja-JP" altLang="en-US" sz="1300" dirty="0" smtClean="0">
                <a:solidFill>
                  <a:schemeClr val="tx1"/>
                </a:solidFill>
              </a:rPr>
              <a:t>の企画、設計                                               </a:t>
            </a:r>
            <a:r>
              <a:rPr lang="ja-JP" altLang="en-US" sz="1200" dirty="0" smtClean="0">
                <a:solidFill>
                  <a:schemeClr val="tx1"/>
                </a:solidFill>
              </a:rPr>
              <a:t>・条例改正</a:t>
            </a:r>
            <a:endParaRPr lang="en-US" altLang="ja-JP" sz="1200" dirty="0" smtClean="0">
              <a:solidFill>
                <a:schemeClr val="tx1"/>
              </a:solidFill>
            </a:endParaRPr>
          </a:p>
          <a:p>
            <a:r>
              <a:rPr lang="ja-JP" altLang="en-US" sz="1400" dirty="0" smtClean="0">
                <a:solidFill>
                  <a:schemeClr val="tx1"/>
                </a:solidFill>
              </a:rPr>
              <a:t>      </a:t>
            </a:r>
            <a:r>
              <a:rPr lang="ja-JP" altLang="en-US" sz="1300" dirty="0" smtClean="0">
                <a:solidFill>
                  <a:schemeClr val="tx1"/>
                </a:solidFill>
              </a:rPr>
              <a:t>・</a:t>
            </a:r>
            <a:r>
              <a:rPr lang="ja-JP" altLang="en-US" sz="1300" dirty="0">
                <a:solidFill>
                  <a:schemeClr val="tx1"/>
                </a:solidFill>
              </a:rPr>
              <a:t>公園の</a:t>
            </a:r>
            <a:r>
              <a:rPr lang="ja-JP" altLang="en-US" sz="1300" dirty="0" smtClean="0">
                <a:solidFill>
                  <a:schemeClr val="tx1"/>
                </a:solidFill>
              </a:rPr>
              <a:t>占用許可  </a:t>
            </a:r>
            <a:r>
              <a:rPr lang="ja-JP" altLang="en-US" sz="1200" dirty="0" smtClean="0">
                <a:solidFill>
                  <a:schemeClr val="tx1"/>
                </a:solidFill>
              </a:rPr>
              <a:t>　　　　　　　　　　　　　　</a:t>
            </a:r>
            <a:r>
              <a:rPr lang="ja-JP" altLang="en-US" sz="1300" dirty="0">
                <a:solidFill>
                  <a:schemeClr val="tx1"/>
                </a:solidFill>
              </a:rPr>
              <a:t> </a:t>
            </a:r>
            <a:r>
              <a:rPr lang="ja-JP" altLang="en-US" sz="1300" dirty="0" smtClean="0">
                <a:solidFill>
                  <a:schemeClr val="tx1"/>
                </a:solidFill>
              </a:rPr>
              <a:t>           ・</a:t>
            </a:r>
            <a:r>
              <a:rPr lang="ja-JP" altLang="en-US" sz="1300" dirty="0">
                <a:solidFill>
                  <a:schemeClr val="tx1"/>
                </a:solidFill>
              </a:rPr>
              <a:t>道路の占用許可（大規模な</a:t>
            </a:r>
            <a:r>
              <a:rPr lang="ja-JP" altLang="en-US" sz="1300" dirty="0" smtClean="0">
                <a:solidFill>
                  <a:schemeClr val="tx1"/>
                </a:solidFill>
              </a:rPr>
              <a:t>もの等）</a:t>
            </a:r>
            <a:r>
              <a:rPr lang="ja-JP" altLang="en-US" sz="1300" dirty="0">
                <a:solidFill>
                  <a:schemeClr val="tx1"/>
                </a:solidFill>
              </a:rPr>
              <a:t>　</a:t>
            </a:r>
            <a:endParaRPr lang="en-US" altLang="ja-JP" sz="1200" dirty="0" smtClean="0">
              <a:solidFill>
                <a:schemeClr val="tx1"/>
              </a:solidFill>
            </a:endParaRPr>
          </a:p>
          <a:p>
            <a:r>
              <a:rPr lang="ja-JP" altLang="en-US" sz="1300" dirty="0" smtClean="0">
                <a:solidFill>
                  <a:schemeClr val="tx1"/>
                </a:solidFill>
              </a:rPr>
              <a:t>      ・</a:t>
            </a:r>
            <a:r>
              <a:rPr lang="ja-JP" altLang="en-US" sz="1300" dirty="0">
                <a:solidFill>
                  <a:schemeClr val="tx1"/>
                </a:solidFill>
              </a:rPr>
              <a:t>占用工事等の立会や</a:t>
            </a:r>
            <a:r>
              <a:rPr lang="ja-JP" altLang="en-US" sz="1300" dirty="0" smtClean="0">
                <a:solidFill>
                  <a:schemeClr val="tx1"/>
                </a:solidFill>
              </a:rPr>
              <a:t>指導　</a:t>
            </a:r>
            <a:r>
              <a:rPr lang="ja-JP" altLang="en-US" sz="1400" dirty="0" smtClean="0">
                <a:solidFill>
                  <a:schemeClr val="tx1"/>
                </a:solidFill>
              </a:rPr>
              <a:t>　</a:t>
            </a:r>
            <a:endParaRPr lang="ja-JP" altLang="en-US" sz="1200" dirty="0">
              <a:solidFill>
                <a:schemeClr val="tx1"/>
              </a:solidFill>
            </a:endParaRPr>
          </a:p>
          <a:p>
            <a:r>
              <a:rPr lang="ja-JP" altLang="en-US" sz="1400" dirty="0" smtClean="0">
                <a:solidFill>
                  <a:schemeClr val="tx1"/>
                </a:solidFill>
              </a:rPr>
              <a:t>　</a:t>
            </a:r>
            <a:r>
              <a:rPr lang="ja-JP" altLang="en-US" sz="1300" dirty="0" smtClean="0">
                <a:solidFill>
                  <a:schemeClr val="tx1"/>
                </a:solidFill>
              </a:rPr>
              <a:t>   ・不正使用物件の是正 </a:t>
            </a:r>
            <a:endParaRPr lang="en-US" altLang="ja-JP" sz="1200" dirty="0" smtClean="0">
              <a:solidFill>
                <a:schemeClr val="tx1"/>
              </a:solidFill>
            </a:endParaRPr>
          </a:p>
          <a:p>
            <a:r>
              <a:rPr lang="en-US" altLang="ja-JP" sz="1400" dirty="0">
                <a:solidFill>
                  <a:schemeClr val="tx1"/>
                </a:solidFill>
              </a:rPr>
              <a:t> </a:t>
            </a:r>
            <a:r>
              <a:rPr lang="en-US" altLang="ja-JP" sz="1400" dirty="0" smtClean="0">
                <a:solidFill>
                  <a:schemeClr val="tx1"/>
                </a:solidFill>
              </a:rPr>
              <a:t>                                                   </a:t>
            </a:r>
            <a:r>
              <a:rPr lang="ja-JP" altLang="en-US" sz="1400" dirty="0">
                <a:solidFill>
                  <a:schemeClr val="tx1"/>
                </a:solidFill>
              </a:rPr>
              <a:t>　　　　　　　　　　　　</a:t>
            </a:r>
            <a:r>
              <a:rPr lang="ja-JP" altLang="en-US" sz="1400" dirty="0" smtClean="0">
                <a:solidFill>
                  <a:schemeClr val="tx1"/>
                </a:solidFill>
              </a:rPr>
              <a:t>　　　　　　　　　　　　　</a:t>
            </a:r>
            <a:endParaRPr lang="en-US" altLang="ja-JP" sz="1600" dirty="0">
              <a:solidFill>
                <a:schemeClr val="tx1"/>
              </a:solidFill>
            </a:endParaRPr>
          </a:p>
          <a:p>
            <a:endParaRPr kumimoji="1" lang="en-US" altLang="ja-JP" sz="1600" dirty="0" smtClean="0">
              <a:solidFill>
                <a:schemeClr val="tx1"/>
              </a:solidFill>
            </a:endParaRPr>
          </a:p>
          <a:p>
            <a:endParaRPr kumimoji="1" lang="ja-JP" altLang="en-US" sz="1600" dirty="0">
              <a:solidFill>
                <a:schemeClr val="tx1"/>
              </a:solidFill>
            </a:endParaRPr>
          </a:p>
        </p:txBody>
      </p:sp>
      <p:sp>
        <p:nvSpPr>
          <p:cNvPr id="5" name="フローチャート : 代替処理 4"/>
          <p:cNvSpPr/>
          <p:nvPr/>
        </p:nvSpPr>
        <p:spPr>
          <a:xfrm>
            <a:off x="323529" y="442530"/>
            <a:ext cx="8588258" cy="2506936"/>
          </a:xfrm>
          <a:prstGeom prst="flowChartAlternateProcess">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 代替処理 7"/>
          <p:cNvSpPr/>
          <p:nvPr/>
        </p:nvSpPr>
        <p:spPr>
          <a:xfrm>
            <a:off x="3635802" y="709778"/>
            <a:ext cx="5180622" cy="2143158"/>
          </a:xfrm>
          <a:prstGeom prst="flowChartAlternateProcess">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ローチャート : 代替処理 10"/>
          <p:cNvSpPr/>
          <p:nvPr/>
        </p:nvSpPr>
        <p:spPr>
          <a:xfrm>
            <a:off x="3722762" y="1023020"/>
            <a:ext cx="3340504" cy="1717460"/>
          </a:xfrm>
          <a:prstGeom prst="flowChartAlternateProcess">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rotWithShape="1">
          <a:blip r:embed="rId3" cstate="print"/>
          <a:srcRect l="9084" r="11599" b="18038"/>
          <a:stretch/>
        </p:blipFill>
        <p:spPr>
          <a:xfrm>
            <a:off x="5780" y="3357771"/>
            <a:ext cx="4783350" cy="2766275"/>
          </a:xfrm>
          <a:prstGeom prst="rect">
            <a:avLst/>
          </a:prstGeom>
        </p:spPr>
      </p:pic>
      <p:sp>
        <p:nvSpPr>
          <p:cNvPr id="14" name="正方形/長方形 13"/>
          <p:cNvSpPr/>
          <p:nvPr/>
        </p:nvSpPr>
        <p:spPr>
          <a:xfrm>
            <a:off x="19050" y="3353951"/>
            <a:ext cx="4770080" cy="277009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789130" y="3353951"/>
            <a:ext cx="4333622" cy="277009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6447" y="6289254"/>
            <a:ext cx="4536504" cy="2308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「平成</a:t>
            </a:r>
            <a:r>
              <a:rPr lang="en-US" altLang="ja-JP" sz="900" dirty="0" smtClean="0">
                <a:latin typeface="Meiryo UI" pitchFamily="50" charset="-128"/>
                <a:ea typeface="Meiryo UI" pitchFamily="50" charset="-128"/>
                <a:cs typeface="Meiryo UI" pitchFamily="50" charset="-128"/>
              </a:rPr>
              <a:t>26</a:t>
            </a:r>
            <a:r>
              <a:rPr lang="ja-JP" altLang="en-US" sz="900" dirty="0" smtClean="0">
                <a:latin typeface="Meiryo UI" pitchFamily="50" charset="-128"/>
                <a:ea typeface="Meiryo UI" pitchFamily="50" charset="-128"/>
                <a:cs typeface="Meiryo UI" pitchFamily="50" charset="-128"/>
              </a:rPr>
              <a:t>年度　要望等記録制度の公表」をもとに作成</a:t>
            </a:r>
            <a:endParaRPr kumimoji="1" lang="ja-JP" altLang="en-US" sz="900" dirty="0">
              <a:latin typeface="Meiryo UI" pitchFamily="50" charset="-128"/>
              <a:ea typeface="Meiryo UI" pitchFamily="50" charset="-128"/>
              <a:cs typeface="Meiryo UI" pitchFamily="50" charset="-128"/>
            </a:endParaRPr>
          </a:p>
        </p:txBody>
      </p:sp>
      <p:sp>
        <p:nvSpPr>
          <p:cNvPr id="18" name="テキスト ボックス 17"/>
          <p:cNvSpPr txBox="1"/>
          <p:nvPr/>
        </p:nvSpPr>
        <p:spPr>
          <a:xfrm>
            <a:off x="16447" y="6591052"/>
            <a:ext cx="4355976" cy="2308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街路樹に関すること（剪定、薬剤散布など）は「その他」に含む</a:t>
            </a:r>
            <a:endParaRPr kumimoji="1" lang="ja-JP" altLang="en-US" sz="900" dirty="0">
              <a:latin typeface="Meiryo UI" pitchFamily="50" charset="-128"/>
              <a:ea typeface="Meiryo UI" pitchFamily="50" charset="-128"/>
              <a:cs typeface="Meiryo UI" pitchFamily="50" charset="-128"/>
            </a:endParaRPr>
          </a:p>
        </p:txBody>
      </p:sp>
      <p:sp>
        <p:nvSpPr>
          <p:cNvPr id="19" name="テキスト ボックス 18"/>
          <p:cNvSpPr txBox="1"/>
          <p:nvPr/>
        </p:nvSpPr>
        <p:spPr>
          <a:xfrm>
            <a:off x="16446" y="6440081"/>
            <a:ext cx="4641279" cy="2308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グラフは、要望等記録制度の公表件数のうち、「</a:t>
            </a:r>
            <a:r>
              <a:rPr lang="ja-JP" altLang="en-US" sz="900" dirty="0" smtClean="0">
                <a:latin typeface="Meiryo UI" pitchFamily="50" charset="-128"/>
                <a:ea typeface="Meiryo UI" pitchFamily="50" charset="-128"/>
                <a:cs typeface="Meiryo UI" pitchFamily="50" charset="-128"/>
              </a:rPr>
              <a:t>定例的で対応方針が明確なもの</a:t>
            </a:r>
            <a:r>
              <a:rPr lang="ja-JP" altLang="en-US" sz="900" dirty="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の件数</a:t>
            </a:r>
            <a:endParaRPr kumimoji="1" lang="ja-JP" altLang="en-US" sz="900" dirty="0">
              <a:latin typeface="Meiryo UI" pitchFamily="50" charset="-128"/>
              <a:ea typeface="Meiryo UI" pitchFamily="50" charset="-128"/>
              <a:cs typeface="Meiryo UI" pitchFamily="50" charset="-128"/>
            </a:endParaRPr>
          </a:p>
        </p:txBody>
      </p:sp>
      <p:sp>
        <p:nvSpPr>
          <p:cNvPr id="20" name="テキスト ボックス 19"/>
          <p:cNvSpPr txBox="1"/>
          <p:nvPr/>
        </p:nvSpPr>
        <p:spPr>
          <a:xfrm>
            <a:off x="4211961" y="6360120"/>
            <a:ext cx="4951524" cy="3693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市民の声における分類「道路、橋梁建設（中分類）」のうち、「自転車駐車場（細分項目）」は、</a:t>
            </a:r>
            <a:endParaRPr lang="en-US" altLang="ja-JP" sz="900" dirty="0" smtClean="0">
              <a:latin typeface="Meiryo UI" pitchFamily="50" charset="-128"/>
              <a:ea typeface="Meiryo UI" pitchFamily="50" charset="-128"/>
              <a:cs typeface="Meiryo UI" pitchFamily="50" charset="-128"/>
            </a:endParaRPr>
          </a:p>
          <a:p>
            <a:r>
              <a:rPr lang="ja-JP" altLang="en-US" sz="900" dirty="0">
                <a:latin typeface="Meiryo UI" pitchFamily="50" charset="-128"/>
                <a:ea typeface="Meiryo UI" pitchFamily="50" charset="-128"/>
                <a:cs typeface="Meiryo UI" pitchFamily="50" charset="-128"/>
              </a:rPr>
              <a:t>　</a:t>
            </a:r>
            <a:r>
              <a:rPr lang="ja-JP" altLang="en-US" sz="900" dirty="0" smtClean="0">
                <a:latin typeface="Meiryo UI" pitchFamily="50" charset="-128"/>
                <a:ea typeface="Meiryo UI" pitchFamily="50" charset="-128"/>
                <a:cs typeface="Meiryo UI" pitchFamily="50" charset="-128"/>
              </a:rPr>
              <a:t> グラフ内では「道路、橋梁管理」に含む。</a:t>
            </a:r>
            <a:endParaRPr kumimoji="1" lang="ja-JP" altLang="en-US" sz="900" dirty="0">
              <a:latin typeface="Meiryo UI" pitchFamily="50" charset="-128"/>
              <a:ea typeface="Meiryo UI" pitchFamily="50" charset="-128"/>
              <a:cs typeface="Meiryo UI" pitchFamily="50" charset="-128"/>
            </a:endParaRPr>
          </a:p>
        </p:txBody>
      </p:sp>
      <p:sp>
        <p:nvSpPr>
          <p:cNvPr id="21" name="テキスト ボックス 20"/>
          <p:cNvSpPr txBox="1"/>
          <p:nvPr/>
        </p:nvSpPr>
        <p:spPr>
          <a:xfrm>
            <a:off x="4211961" y="6234046"/>
            <a:ext cx="5112568" cy="2308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お寄せいただいた「市民の声」</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をもとに作成</a:t>
            </a:r>
            <a:endParaRPr kumimoji="1" lang="ja-JP" altLang="en-US" sz="900" dirty="0">
              <a:latin typeface="Meiryo UI" pitchFamily="50" charset="-128"/>
              <a:ea typeface="Meiryo UI" pitchFamily="50" charset="-128"/>
              <a:cs typeface="Meiryo UI" pitchFamily="50" charset="-128"/>
            </a:endParaRPr>
          </a:p>
        </p:txBody>
      </p:sp>
      <p:sp>
        <p:nvSpPr>
          <p:cNvPr id="22" name="テキスト ボックス 21"/>
          <p:cNvSpPr txBox="1"/>
          <p:nvPr/>
        </p:nvSpPr>
        <p:spPr>
          <a:xfrm>
            <a:off x="4211960" y="6644977"/>
            <a:ext cx="4709959" cy="2308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街路樹に関すること（剪定、薬剤散布など）は「その他」に含む</a:t>
            </a:r>
            <a:endParaRPr kumimoji="1" lang="ja-JP" altLang="en-US" sz="900" dirty="0">
              <a:latin typeface="Meiryo UI" pitchFamily="50" charset="-128"/>
              <a:ea typeface="Meiryo UI" pitchFamily="50" charset="-128"/>
              <a:cs typeface="Meiryo UI" pitchFamily="50" charset="-128"/>
            </a:endParaRPr>
          </a:p>
        </p:txBody>
      </p:sp>
      <p:sp>
        <p:nvSpPr>
          <p:cNvPr id="23" name="テキスト ボックス 22"/>
          <p:cNvSpPr txBox="1"/>
          <p:nvPr/>
        </p:nvSpPr>
        <p:spPr>
          <a:xfrm>
            <a:off x="-31179" y="6131188"/>
            <a:ext cx="4536504" cy="230832"/>
          </a:xfrm>
          <a:prstGeom prst="rect">
            <a:avLst/>
          </a:prstGeom>
          <a:noFill/>
        </p:spPr>
        <p:txBody>
          <a:bodyPr wrap="square" rtlCol="0">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要望等記録制度について</a:t>
            </a:r>
            <a:r>
              <a:rPr lang="en-US" altLang="ja-JP" sz="900" dirty="0" smtClean="0">
                <a:latin typeface="Meiryo UI" pitchFamily="50" charset="-128"/>
                <a:ea typeface="Meiryo UI" pitchFamily="50" charset="-128"/>
                <a:cs typeface="Meiryo UI" pitchFamily="50" charset="-128"/>
              </a:rPr>
              <a:t>》</a:t>
            </a:r>
            <a:endParaRPr kumimoji="1" lang="ja-JP" altLang="en-US" sz="90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4154810" y="6093088"/>
            <a:ext cx="4536504" cy="230832"/>
          </a:xfrm>
          <a:prstGeom prst="rect">
            <a:avLst/>
          </a:prstGeom>
          <a:noFill/>
        </p:spPr>
        <p:txBody>
          <a:bodyPr wrap="square" rtlCol="0">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市民の声</a:t>
            </a:r>
            <a:r>
              <a:rPr lang="ja-JP" altLang="en-US" sz="900" dirty="0" smtClean="0">
                <a:latin typeface="Meiryo UI" pitchFamily="50" charset="-128"/>
                <a:ea typeface="Meiryo UI" pitchFamily="50" charset="-128"/>
                <a:cs typeface="Meiryo UI" pitchFamily="50" charset="-128"/>
              </a:rPr>
              <a:t>について</a:t>
            </a:r>
            <a:r>
              <a:rPr lang="en-US" altLang="ja-JP" sz="900" dirty="0" smtClean="0">
                <a:latin typeface="Meiryo UI" pitchFamily="50" charset="-128"/>
                <a:ea typeface="Meiryo UI" pitchFamily="50" charset="-128"/>
                <a:cs typeface="Meiryo UI" pitchFamily="50" charset="-128"/>
              </a:rPr>
              <a:t>》</a:t>
            </a:r>
            <a:endParaRPr kumimoji="1" lang="ja-JP" altLang="en-US" sz="900" dirty="0">
              <a:latin typeface="Meiryo UI" pitchFamily="50" charset="-128"/>
              <a:ea typeface="Meiryo UI" pitchFamily="50" charset="-128"/>
              <a:cs typeface="Meiryo UI" pitchFamily="50" charset="-128"/>
            </a:endParaRPr>
          </a:p>
        </p:txBody>
      </p:sp>
      <p:sp>
        <p:nvSpPr>
          <p:cNvPr id="3" name="テキスト ボックス 2"/>
          <p:cNvSpPr txBox="1"/>
          <p:nvPr/>
        </p:nvSpPr>
        <p:spPr>
          <a:xfrm>
            <a:off x="-19737" y="3045002"/>
            <a:ext cx="3863032" cy="338554"/>
          </a:xfrm>
          <a:prstGeom prst="rect">
            <a:avLst/>
          </a:prstGeom>
          <a:noFill/>
        </p:spPr>
        <p:txBody>
          <a:bodyPr wrap="square" rtlCol="0">
            <a:spAutoFit/>
          </a:bodyPr>
          <a:lstStyle/>
          <a:p>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参考</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市民からの要望・通報の現状</a:t>
            </a:r>
          </a:p>
        </p:txBody>
      </p:sp>
      <p:sp>
        <p:nvSpPr>
          <p:cNvPr id="25" name="テキスト ボックス 24"/>
          <p:cNvSpPr txBox="1"/>
          <p:nvPr/>
        </p:nvSpPr>
        <p:spPr>
          <a:xfrm>
            <a:off x="100997" y="67588"/>
            <a:ext cx="5623131" cy="369332"/>
          </a:xfrm>
          <a:prstGeom prst="rect">
            <a:avLst/>
          </a:prstGeom>
          <a:noFill/>
        </p:spPr>
        <p:txBody>
          <a:bodyPr wrap="square" rtlCol="0">
            <a:spAutoFit/>
          </a:bodyPr>
          <a:lstStyle/>
          <a:p>
            <a:r>
              <a:rPr lang="ja-JP" altLang="en-US" dirty="0" smtClean="0">
                <a:latin typeface="HGPｺﾞｼｯｸE" panose="020B0900000000000000" pitchFamily="50" charset="-128"/>
                <a:ea typeface="HGPｺﾞｼｯｸE" panose="020B0900000000000000" pitchFamily="50" charset="-128"/>
                <a:cs typeface="Meiryo UI" panose="020B0604030504040204" pitchFamily="50" charset="-128"/>
              </a:rPr>
              <a:t>■工営所</a:t>
            </a:r>
            <a:r>
              <a:rPr lang="ja-JP" altLang="en-US" dirty="0">
                <a:latin typeface="HGPｺﾞｼｯｸE" panose="020B0900000000000000" pitchFamily="50" charset="-128"/>
                <a:ea typeface="HGPｺﾞｼｯｸE" panose="020B0900000000000000" pitchFamily="50" charset="-128"/>
                <a:cs typeface="Meiryo UI" panose="020B0604030504040204" pitchFamily="50" charset="-128"/>
              </a:rPr>
              <a:t>及び</a:t>
            </a:r>
            <a:r>
              <a:rPr lang="ja-JP" altLang="en-US" dirty="0" smtClean="0">
                <a:latin typeface="HGPｺﾞｼｯｸE" panose="020B0900000000000000" pitchFamily="50" charset="-128"/>
                <a:ea typeface="HGPｺﾞｼｯｸE" panose="020B0900000000000000" pitchFamily="50" charset="-128"/>
                <a:cs typeface="Meiryo UI" panose="020B0604030504040204" pitchFamily="50" charset="-128"/>
              </a:rPr>
              <a:t>公園事務所の</a:t>
            </a:r>
            <a:r>
              <a:rPr lang="ja-JP" altLang="en-US" dirty="0">
                <a:latin typeface="HGPｺﾞｼｯｸE" panose="020B0900000000000000" pitchFamily="50" charset="-128"/>
                <a:ea typeface="HGPｺﾞｼｯｸE" panose="020B0900000000000000" pitchFamily="50" charset="-128"/>
                <a:cs typeface="Meiryo UI" panose="020B0604030504040204" pitchFamily="50" charset="-128"/>
              </a:rPr>
              <a:t>主な事務分担</a:t>
            </a:r>
          </a:p>
        </p:txBody>
      </p:sp>
      <p:sp>
        <p:nvSpPr>
          <p:cNvPr id="26" name="スライド番号プレースホルダー 2"/>
          <p:cNvSpPr txBox="1">
            <a:spLocks/>
          </p:cNvSpPr>
          <p:nvPr/>
        </p:nvSpPr>
        <p:spPr>
          <a:xfrm>
            <a:off x="8532440" y="6529003"/>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30</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 name="テキスト ボックス 1"/>
          <p:cNvSpPr txBox="1"/>
          <p:nvPr/>
        </p:nvSpPr>
        <p:spPr>
          <a:xfrm>
            <a:off x="5815186" y="740321"/>
            <a:ext cx="1245932" cy="338554"/>
          </a:xfrm>
          <a:prstGeom prst="rect">
            <a:avLst/>
          </a:prstGeom>
          <a:noFill/>
        </p:spPr>
        <p:txBody>
          <a:bodyPr wrap="square" rtlCol="0">
            <a:spAutoFit/>
          </a:bodyPr>
          <a:lstStyle/>
          <a:p>
            <a:r>
              <a:rPr lang="ja-JP" altLang="en-US" sz="1600" b="1" dirty="0" smtClean="0"/>
              <a:t>＜本課＞</a:t>
            </a:r>
            <a:endParaRPr kumimoji="1" lang="ja-JP" altLang="en-US" sz="1600" b="1" dirty="0"/>
          </a:p>
        </p:txBody>
      </p:sp>
      <p:sp>
        <p:nvSpPr>
          <p:cNvPr id="27" name="テキスト ボックス 26"/>
          <p:cNvSpPr txBox="1"/>
          <p:nvPr/>
        </p:nvSpPr>
        <p:spPr>
          <a:xfrm>
            <a:off x="3923928" y="408787"/>
            <a:ext cx="1800200" cy="369332"/>
          </a:xfrm>
          <a:prstGeom prst="rect">
            <a:avLst/>
          </a:prstGeom>
          <a:noFill/>
        </p:spPr>
        <p:txBody>
          <a:bodyPr wrap="square" rtlCol="0">
            <a:spAutoFit/>
          </a:bodyPr>
          <a:lstStyle/>
          <a:p>
            <a:r>
              <a:rPr lang="ja-JP" altLang="en-US" b="1" dirty="0" smtClean="0"/>
              <a:t>＜建設局＞</a:t>
            </a:r>
            <a:endParaRPr kumimoji="1" lang="ja-JP" altLang="en-US" b="1" dirty="0"/>
          </a:p>
        </p:txBody>
      </p:sp>
      <p:pic>
        <p:nvPicPr>
          <p:cNvPr id="512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01201" y="5309517"/>
            <a:ext cx="19446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02331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58304" y="432490"/>
            <a:ext cx="8856984" cy="381698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ltLang="ja-JP" sz="1600" dirty="0" smtClean="0">
              <a:solidFill>
                <a:schemeClr val="tx1"/>
              </a:solidFill>
              <a:latin typeface="HGPｺﾞｼｯｸE" panose="020B0900000000000000" pitchFamily="50" charset="-128"/>
              <a:ea typeface="HGPｺﾞｼｯｸE" panose="020B0900000000000000" pitchFamily="50" charset="-128"/>
            </a:endParaRPr>
          </a:p>
          <a:p>
            <a:endParaRPr lang="en-US" altLang="ja-JP" sz="800" dirty="0" smtClean="0">
              <a:solidFill>
                <a:schemeClr val="tx1"/>
              </a:solidFill>
              <a:latin typeface="HGPｺﾞｼｯｸE" panose="020B0900000000000000" pitchFamily="50" charset="-128"/>
              <a:ea typeface="HGPｺﾞｼｯｸE" panose="020B0900000000000000" pitchFamily="50" charset="-128"/>
            </a:endParaRPr>
          </a:p>
          <a:p>
            <a:r>
              <a:rPr lang="ja-JP" altLang="en-US" sz="1600" dirty="0" smtClean="0">
                <a:solidFill>
                  <a:schemeClr val="tx1"/>
                </a:solidFill>
                <a:latin typeface="HGPｺﾞｼｯｸE" panose="020B0900000000000000" pitchFamily="50" charset="-128"/>
                <a:ea typeface="HGPｺﾞｼｯｸE" panose="020B0900000000000000" pitchFamily="50" charset="-128"/>
              </a:rPr>
              <a:t>■施策・事務のあり方について</a:t>
            </a:r>
            <a:endParaRPr lang="en-US" altLang="ja-JP" sz="1600" dirty="0" smtClean="0">
              <a:solidFill>
                <a:schemeClr val="tx1"/>
              </a:solidFill>
              <a:latin typeface="HGPｺﾞｼｯｸE" panose="020B0900000000000000" pitchFamily="50" charset="-128"/>
              <a:ea typeface="HGPｺﾞｼｯｸE" panose="020B0900000000000000"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工営所や公園事務所が実施する</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道路・公園</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巡視</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緊急</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対応等の維持管理については、市民</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からの要望や通報が多く、市民</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生活と密接に</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◇工営所</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や公園事務所が実施する</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事務の中には</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、局が実施</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する企画や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設計積算等の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事務と一体性を</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有して</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いるものが</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多い</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p:cNvGrpSpPr>
            <a:grpSpLocks noChangeAspect="1"/>
          </p:cNvGrpSpPr>
          <p:nvPr/>
        </p:nvGrpSpPr>
        <p:grpSpPr>
          <a:xfrm>
            <a:off x="1363326" y="2205142"/>
            <a:ext cx="6596821" cy="1080186"/>
            <a:chOff x="322869" y="1825774"/>
            <a:chExt cx="8599415" cy="1408097"/>
          </a:xfrm>
        </p:grpSpPr>
        <p:sp>
          <p:nvSpPr>
            <p:cNvPr id="19" name="円/楕円 18"/>
            <p:cNvSpPr/>
            <p:nvPr/>
          </p:nvSpPr>
          <p:spPr>
            <a:xfrm>
              <a:off x="8062445" y="1844824"/>
              <a:ext cx="859839" cy="864096"/>
            </a:xfrm>
            <a:prstGeom prst="ellipse">
              <a:avLst/>
            </a:prstGeom>
            <a:solidFill>
              <a:schemeClr val="bg1"/>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latin typeface="Meiryo UI" pitchFamily="50" charset="-128"/>
                  <a:ea typeface="Meiryo UI" pitchFamily="50" charset="-128"/>
                  <a:cs typeface="Meiryo UI" pitchFamily="50" charset="-128"/>
                </a:rPr>
                <a:t>補修完了</a:t>
              </a:r>
              <a:endParaRPr kumimoji="1" lang="ja-JP" altLang="en-US" sz="1100" dirty="0">
                <a:solidFill>
                  <a:schemeClr val="tx1"/>
                </a:solidFill>
                <a:latin typeface="Meiryo UI" pitchFamily="50" charset="-128"/>
                <a:ea typeface="Meiryo UI" pitchFamily="50" charset="-128"/>
                <a:cs typeface="Meiryo UI" pitchFamily="50" charset="-128"/>
              </a:endParaRPr>
            </a:p>
          </p:txBody>
        </p:sp>
        <p:sp>
          <p:nvSpPr>
            <p:cNvPr id="17" name="右矢印 16"/>
            <p:cNvSpPr/>
            <p:nvPr/>
          </p:nvSpPr>
          <p:spPr>
            <a:xfrm>
              <a:off x="5728385" y="2000475"/>
              <a:ext cx="352546" cy="529525"/>
            </a:xfrm>
            <a:prstGeom prst="rightArrow">
              <a:avLst>
                <a:gd name="adj1" fmla="val 60000"/>
                <a:gd name="adj2" fmla="val 50000"/>
              </a:avLst>
            </a:prstGeom>
            <a:solidFill>
              <a:schemeClr val="tx2">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
          <p:nvSpPr>
            <p:cNvPr id="18" name="右矢印 17"/>
            <p:cNvSpPr/>
            <p:nvPr/>
          </p:nvSpPr>
          <p:spPr>
            <a:xfrm>
              <a:off x="3794481" y="2000475"/>
              <a:ext cx="352546" cy="529525"/>
            </a:xfrm>
            <a:prstGeom prst="rightArrow">
              <a:avLst>
                <a:gd name="adj1" fmla="val 60000"/>
                <a:gd name="adj2" fmla="val 50000"/>
              </a:avLst>
            </a:prstGeom>
            <a:solidFill>
              <a:schemeClr val="tx2">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
          <p:nvSpPr>
            <p:cNvPr id="20" name="右矢印 19"/>
            <p:cNvSpPr/>
            <p:nvPr/>
          </p:nvSpPr>
          <p:spPr>
            <a:xfrm>
              <a:off x="1855482" y="2000475"/>
              <a:ext cx="352546" cy="529525"/>
            </a:xfrm>
            <a:prstGeom prst="rightArrow">
              <a:avLst>
                <a:gd name="adj1" fmla="val 60000"/>
                <a:gd name="adj2" fmla="val 50000"/>
              </a:avLst>
            </a:prstGeom>
            <a:solidFill>
              <a:schemeClr val="tx2">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21" name="グループ化 20"/>
            <p:cNvGrpSpPr/>
            <p:nvPr/>
          </p:nvGrpSpPr>
          <p:grpSpPr>
            <a:xfrm>
              <a:off x="4232944" y="1844824"/>
              <a:ext cx="1351424" cy="1389044"/>
              <a:chOff x="5292079" y="1124744"/>
              <a:chExt cx="1656184" cy="1389044"/>
            </a:xfrm>
          </p:grpSpPr>
          <p:grpSp>
            <p:nvGrpSpPr>
              <p:cNvPr id="45" name="グループ化 44"/>
              <p:cNvGrpSpPr/>
              <p:nvPr/>
            </p:nvGrpSpPr>
            <p:grpSpPr>
              <a:xfrm>
                <a:off x="5292079" y="1124744"/>
                <a:ext cx="1656184" cy="864096"/>
                <a:chOff x="5292080" y="1124744"/>
                <a:chExt cx="1656184" cy="864096"/>
              </a:xfrm>
            </p:grpSpPr>
            <p:sp>
              <p:nvSpPr>
                <p:cNvPr id="48" name="正方形/長方形 47"/>
                <p:cNvSpPr/>
                <p:nvPr/>
              </p:nvSpPr>
              <p:spPr>
                <a:xfrm>
                  <a:off x="5292080" y="1124744"/>
                  <a:ext cx="1656184" cy="86409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
                <p:cNvSpPr/>
                <p:nvPr/>
              </p:nvSpPr>
              <p:spPr>
                <a:xfrm>
                  <a:off x="5354610" y="1340768"/>
                  <a:ext cx="1566722" cy="43204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kumimoji="1" lang="ja-JP" altLang="en-US" sz="1200" kern="1200" dirty="0" smtClean="0">
                      <a:latin typeface="Meiryo UI" pitchFamily="50" charset="-128"/>
                      <a:ea typeface="Meiryo UI" pitchFamily="50" charset="-128"/>
                      <a:cs typeface="Meiryo UI" pitchFamily="50" charset="-128"/>
                    </a:rPr>
                    <a:t>工事監督</a:t>
                  </a:r>
                  <a:endParaRPr kumimoji="1" lang="ja-JP" altLang="en-US" sz="1200" kern="1200" dirty="0">
                    <a:latin typeface="Meiryo UI" pitchFamily="50" charset="-128"/>
                    <a:ea typeface="Meiryo UI" pitchFamily="50" charset="-128"/>
                    <a:cs typeface="Meiryo UI" pitchFamily="50" charset="-128"/>
                  </a:endParaRPr>
                </a:p>
              </p:txBody>
            </p:sp>
          </p:grpSp>
          <p:sp>
            <p:nvSpPr>
              <p:cNvPr id="46" name="角丸四角形 45"/>
              <p:cNvSpPr/>
              <p:nvPr/>
            </p:nvSpPr>
            <p:spPr>
              <a:xfrm>
                <a:off x="5436095" y="1927182"/>
                <a:ext cx="1368153" cy="58660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eiryo UI" pitchFamily="50" charset="-128"/>
                    <a:ea typeface="Meiryo UI" pitchFamily="50" charset="-128"/>
                    <a:cs typeface="Meiryo UI" pitchFamily="50" charset="-128"/>
                  </a:rPr>
                  <a:t>建設局</a:t>
                </a:r>
                <a:endParaRPr kumimoji="1" lang="en-US" altLang="ja-JP" sz="1400" dirty="0" smtClean="0">
                  <a:latin typeface="Meiryo UI" pitchFamily="50" charset="-128"/>
                  <a:ea typeface="Meiryo UI" pitchFamily="50" charset="-128"/>
                  <a:cs typeface="Meiryo UI" pitchFamily="50" charset="-128"/>
                </a:endParaRPr>
              </a:p>
              <a:p>
                <a:pPr algn="ctr"/>
                <a:r>
                  <a:rPr kumimoji="1" lang="ja-JP" altLang="en-US" sz="1400" b="1" dirty="0" smtClean="0">
                    <a:latin typeface="Meiryo UI" pitchFamily="50" charset="-128"/>
                    <a:ea typeface="Meiryo UI" pitchFamily="50" charset="-128"/>
                    <a:cs typeface="Meiryo UI" pitchFamily="50" charset="-128"/>
                  </a:rPr>
                  <a:t>工営所</a:t>
                </a:r>
                <a:endParaRPr kumimoji="1" lang="ja-JP" altLang="en-US" sz="1400" b="1" dirty="0">
                  <a:latin typeface="Meiryo UI" pitchFamily="50" charset="-128"/>
                  <a:ea typeface="Meiryo UI" pitchFamily="50" charset="-128"/>
                  <a:cs typeface="Meiryo UI" pitchFamily="50" charset="-128"/>
                </a:endParaRPr>
              </a:p>
            </p:txBody>
          </p:sp>
        </p:grpSp>
        <p:grpSp>
          <p:nvGrpSpPr>
            <p:cNvPr id="22" name="グループ化 21"/>
            <p:cNvGrpSpPr/>
            <p:nvPr/>
          </p:nvGrpSpPr>
          <p:grpSpPr>
            <a:xfrm>
              <a:off x="327785" y="1825774"/>
              <a:ext cx="1351424" cy="1408097"/>
              <a:chOff x="251520" y="1105694"/>
              <a:chExt cx="1656184" cy="1408097"/>
            </a:xfrm>
          </p:grpSpPr>
          <p:grpSp>
            <p:nvGrpSpPr>
              <p:cNvPr id="41" name="グループ化 40"/>
              <p:cNvGrpSpPr/>
              <p:nvPr/>
            </p:nvGrpSpPr>
            <p:grpSpPr>
              <a:xfrm>
                <a:off x="251520" y="1105694"/>
                <a:ext cx="1656184" cy="883146"/>
                <a:chOff x="2051720" y="1105694"/>
                <a:chExt cx="1656184" cy="883146"/>
              </a:xfrm>
            </p:grpSpPr>
            <p:sp>
              <p:nvSpPr>
                <p:cNvPr id="44" name="正方形/長方形 43"/>
                <p:cNvSpPr/>
                <p:nvPr/>
              </p:nvSpPr>
              <p:spPr>
                <a:xfrm>
                  <a:off x="2051720" y="1124744"/>
                  <a:ext cx="1656184" cy="86409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
                <p:cNvSpPr/>
                <p:nvPr/>
              </p:nvSpPr>
              <p:spPr>
                <a:xfrm>
                  <a:off x="2245667" y="1105694"/>
                  <a:ext cx="1301027" cy="28803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kumimoji="1" lang="ja-JP" altLang="en-US" sz="1100" kern="1200" dirty="0" smtClean="0">
                      <a:latin typeface="Meiryo UI" pitchFamily="50" charset="-128"/>
                      <a:ea typeface="Meiryo UI" pitchFamily="50" charset="-128"/>
                      <a:cs typeface="Meiryo UI" pitchFamily="50" charset="-128"/>
                    </a:rPr>
                    <a:t>巡視</a:t>
                  </a:r>
                  <a:endParaRPr kumimoji="1" lang="en-US" altLang="ja-JP" sz="1100" kern="1200" dirty="0" smtClean="0">
                    <a:latin typeface="Meiryo UI" pitchFamily="50" charset="-128"/>
                    <a:ea typeface="Meiryo UI" pitchFamily="50" charset="-128"/>
                    <a:cs typeface="Meiryo UI" pitchFamily="50" charset="-128"/>
                  </a:endParaRPr>
                </a:p>
              </p:txBody>
            </p:sp>
          </p:grpSp>
          <p:sp>
            <p:nvSpPr>
              <p:cNvPr id="42" name="角丸四角形 41"/>
              <p:cNvSpPr/>
              <p:nvPr/>
            </p:nvSpPr>
            <p:spPr>
              <a:xfrm>
                <a:off x="395535" y="1927185"/>
                <a:ext cx="1368153" cy="58660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eiryo UI" pitchFamily="50" charset="-128"/>
                    <a:ea typeface="Meiryo UI" pitchFamily="50" charset="-128"/>
                    <a:cs typeface="Meiryo UI" pitchFamily="50" charset="-128"/>
                  </a:rPr>
                  <a:t>建設局</a:t>
                </a:r>
                <a:endParaRPr kumimoji="1" lang="en-US" altLang="ja-JP" sz="1400" dirty="0" smtClean="0">
                  <a:latin typeface="Meiryo UI" pitchFamily="50" charset="-128"/>
                  <a:ea typeface="Meiryo UI" pitchFamily="50" charset="-128"/>
                  <a:cs typeface="Meiryo UI" pitchFamily="50" charset="-128"/>
                </a:endParaRPr>
              </a:p>
              <a:p>
                <a:pPr algn="ctr"/>
                <a:r>
                  <a:rPr kumimoji="1" lang="ja-JP" altLang="en-US" sz="1400" b="1" dirty="0" smtClean="0">
                    <a:latin typeface="Meiryo UI" pitchFamily="50" charset="-128"/>
                    <a:ea typeface="Meiryo UI" pitchFamily="50" charset="-128"/>
                    <a:cs typeface="Meiryo UI" pitchFamily="50" charset="-128"/>
                  </a:rPr>
                  <a:t>工営所</a:t>
                </a:r>
                <a:endParaRPr kumimoji="1" lang="ja-JP" altLang="en-US" sz="1400" b="1" dirty="0">
                  <a:latin typeface="Meiryo UI" pitchFamily="50" charset="-128"/>
                  <a:ea typeface="Meiryo UI" pitchFamily="50" charset="-128"/>
                  <a:cs typeface="Meiryo UI" pitchFamily="50" charset="-128"/>
                </a:endParaRPr>
              </a:p>
            </p:txBody>
          </p:sp>
        </p:grpSp>
        <p:sp>
          <p:nvSpPr>
            <p:cNvPr id="23" name="右矢印 22"/>
            <p:cNvSpPr/>
            <p:nvPr/>
          </p:nvSpPr>
          <p:spPr>
            <a:xfrm>
              <a:off x="7672601" y="2035379"/>
              <a:ext cx="352546" cy="529525"/>
            </a:xfrm>
            <a:prstGeom prst="rightArrow">
              <a:avLst>
                <a:gd name="adj1" fmla="val 60000"/>
                <a:gd name="adj2" fmla="val 50000"/>
              </a:avLst>
            </a:prstGeom>
            <a:solidFill>
              <a:schemeClr val="tx2">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24" name="グループ化 23"/>
            <p:cNvGrpSpPr/>
            <p:nvPr/>
          </p:nvGrpSpPr>
          <p:grpSpPr>
            <a:xfrm>
              <a:off x="6160433" y="1844824"/>
              <a:ext cx="1351424" cy="1389044"/>
              <a:chOff x="2483767" y="1124744"/>
              <a:chExt cx="1656184" cy="1389044"/>
            </a:xfrm>
          </p:grpSpPr>
          <p:grpSp>
            <p:nvGrpSpPr>
              <p:cNvPr id="37" name="グループ化 31"/>
              <p:cNvGrpSpPr/>
              <p:nvPr/>
            </p:nvGrpSpPr>
            <p:grpSpPr>
              <a:xfrm>
                <a:off x="2483767" y="1124744"/>
                <a:ext cx="1656184" cy="864096"/>
                <a:chOff x="2051720" y="1124744"/>
                <a:chExt cx="1656184" cy="864096"/>
              </a:xfrm>
            </p:grpSpPr>
            <p:sp>
              <p:nvSpPr>
                <p:cNvPr id="40" name="正方形/長方形 39"/>
                <p:cNvSpPr/>
                <p:nvPr/>
              </p:nvSpPr>
              <p:spPr>
                <a:xfrm>
                  <a:off x="2051720" y="1124744"/>
                  <a:ext cx="1656184" cy="86409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4"/>
                <p:cNvSpPr/>
                <p:nvPr/>
              </p:nvSpPr>
              <p:spPr>
                <a:xfrm>
                  <a:off x="2068219" y="1412776"/>
                  <a:ext cx="1566722" cy="3600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kumimoji="1" lang="ja-JP" altLang="en-US" sz="1200" kern="1200" dirty="0" smtClean="0">
                      <a:latin typeface="Meiryo UI" pitchFamily="50" charset="-128"/>
                      <a:ea typeface="Meiryo UI" pitchFamily="50" charset="-128"/>
                      <a:cs typeface="Meiryo UI" pitchFamily="50" charset="-128"/>
                    </a:rPr>
                    <a:t>検査</a:t>
                  </a:r>
                  <a:endParaRPr kumimoji="1" lang="ja-JP" altLang="en-US" sz="1200" kern="1200" dirty="0">
                    <a:latin typeface="Meiryo UI" pitchFamily="50" charset="-128"/>
                    <a:ea typeface="Meiryo UI" pitchFamily="50" charset="-128"/>
                    <a:cs typeface="Meiryo UI" pitchFamily="50" charset="-128"/>
                  </a:endParaRPr>
                </a:p>
              </p:txBody>
            </p:sp>
          </p:grpSp>
          <p:sp>
            <p:nvSpPr>
              <p:cNvPr id="38" name="角丸四角形 37"/>
              <p:cNvSpPr/>
              <p:nvPr/>
            </p:nvSpPr>
            <p:spPr>
              <a:xfrm>
                <a:off x="2627783" y="1927182"/>
                <a:ext cx="1368153" cy="58660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Meiryo UI" pitchFamily="50" charset="-128"/>
                    <a:ea typeface="Meiryo UI" pitchFamily="50" charset="-128"/>
                    <a:cs typeface="Meiryo UI" pitchFamily="50" charset="-128"/>
                  </a:rPr>
                  <a:t>建設局</a:t>
                </a:r>
                <a:endParaRPr kumimoji="1" lang="en-US" altLang="ja-JP" sz="1400" dirty="0" smtClean="0">
                  <a:solidFill>
                    <a:schemeClr val="tx1"/>
                  </a:solidFill>
                  <a:latin typeface="Meiryo UI" pitchFamily="50" charset="-128"/>
                  <a:ea typeface="Meiryo UI" pitchFamily="50" charset="-128"/>
                  <a:cs typeface="Meiryo UI" pitchFamily="50" charset="-128"/>
                </a:endParaRPr>
              </a:p>
              <a:p>
                <a:pPr algn="ctr"/>
                <a:r>
                  <a:rPr kumimoji="1" lang="ja-JP" altLang="en-US" sz="1400" b="1" dirty="0" smtClean="0">
                    <a:solidFill>
                      <a:schemeClr val="tx1"/>
                    </a:solidFill>
                    <a:latin typeface="Meiryo UI" pitchFamily="50" charset="-128"/>
                    <a:ea typeface="Meiryo UI" pitchFamily="50" charset="-128"/>
                    <a:cs typeface="Meiryo UI" pitchFamily="50" charset="-128"/>
                  </a:rPr>
                  <a:t>本課</a:t>
                </a:r>
                <a:endParaRPr kumimoji="1" lang="ja-JP" altLang="en-US" sz="1400" b="1" dirty="0">
                  <a:solidFill>
                    <a:schemeClr val="tx1"/>
                  </a:solidFill>
                  <a:latin typeface="Meiryo UI" pitchFamily="50" charset="-128"/>
                  <a:ea typeface="Meiryo UI" pitchFamily="50" charset="-128"/>
                  <a:cs typeface="Meiryo UI" pitchFamily="50" charset="-128"/>
                </a:endParaRPr>
              </a:p>
            </p:txBody>
          </p:sp>
        </p:grpSp>
        <p:grpSp>
          <p:nvGrpSpPr>
            <p:cNvPr id="25" name="グループ化 24"/>
            <p:cNvGrpSpPr/>
            <p:nvPr/>
          </p:nvGrpSpPr>
          <p:grpSpPr>
            <a:xfrm>
              <a:off x="322869" y="2002899"/>
              <a:ext cx="1440046" cy="661050"/>
              <a:chOff x="322869" y="1634475"/>
              <a:chExt cx="1440046" cy="661050"/>
            </a:xfrm>
          </p:grpSpPr>
          <p:sp>
            <p:nvSpPr>
              <p:cNvPr id="34" name="角丸四角形 4"/>
              <p:cNvSpPr/>
              <p:nvPr/>
            </p:nvSpPr>
            <p:spPr>
              <a:xfrm>
                <a:off x="322869" y="1634475"/>
                <a:ext cx="1440046" cy="26673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ja-JP" altLang="en-US" sz="1100" dirty="0" smtClean="0">
                    <a:latin typeface="Meiryo UI" pitchFamily="50" charset="-128"/>
                    <a:ea typeface="Meiryo UI" pitchFamily="50" charset="-128"/>
                    <a:cs typeface="Meiryo UI" pitchFamily="50" charset="-128"/>
                  </a:rPr>
                  <a:t>市民通報受付</a:t>
                </a:r>
                <a:endParaRPr lang="en-US" altLang="ja-JP" sz="1100" dirty="0" smtClean="0">
                  <a:latin typeface="Meiryo UI" pitchFamily="50" charset="-128"/>
                  <a:ea typeface="Meiryo UI" pitchFamily="50" charset="-128"/>
                  <a:cs typeface="Meiryo UI" pitchFamily="50" charset="-128"/>
                </a:endParaRPr>
              </a:p>
            </p:txBody>
          </p:sp>
          <p:sp>
            <p:nvSpPr>
              <p:cNvPr id="35" name="角丸四角形 4"/>
              <p:cNvSpPr/>
              <p:nvPr/>
            </p:nvSpPr>
            <p:spPr>
              <a:xfrm>
                <a:off x="395536" y="1889398"/>
                <a:ext cx="1278424" cy="2160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ja-JP" altLang="en-US" sz="1100" dirty="0" smtClean="0">
                    <a:latin typeface="Meiryo UI" pitchFamily="50" charset="-128"/>
                    <a:ea typeface="Meiryo UI" pitchFamily="50" charset="-128"/>
                    <a:cs typeface="Meiryo UI" pitchFamily="50" charset="-128"/>
                  </a:rPr>
                  <a:t>現場確認</a:t>
                </a:r>
                <a:endParaRPr kumimoji="1" lang="ja-JP" altLang="en-US" sz="1100" kern="1200" dirty="0">
                  <a:latin typeface="Meiryo UI" pitchFamily="50" charset="-128"/>
                  <a:ea typeface="Meiryo UI" pitchFamily="50" charset="-128"/>
                  <a:cs typeface="Meiryo UI" pitchFamily="50" charset="-128"/>
                </a:endParaRPr>
              </a:p>
            </p:txBody>
          </p:sp>
          <p:sp>
            <p:nvSpPr>
              <p:cNvPr id="36" name="角丸四角形 4"/>
              <p:cNvSpPr/>
              <p:nvPr/>
            </p:nvSpPr>
            <p:spPr>
              <a:xfrm>
                <a:off x="395536" y="2079501"/>
                <a:ext cx="1278424" cy="2160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ja-JP" altLang="en-US" sz="1100" dirty="0">
                    <a:latin typeface="Meiryo UI" pitchFamily="50" charset="-128"/>
                    <a:ea typeface="Meiryo UI" pitchFamily="50" charset="-128"/>
                    <a:cs typeface="Meiryo UI" pitchFamily="50" charset="-128"/>
                  </a:rPr>
                  <a:t>緊急対応</a:t>
                </a:r>
                <a:endParaRPr kumimoji="1" lang="ja-JP" altLang="en-US" sz="1100" kern="1200" dirty="0">
                  <a:latin typeface="Meiryo UI" pitchFamily="50" charset="-128"/>
                  <a:ea typeface="Meiryo UI" pitchFamily="50" charset="-128"/>
                  <a:cs typeface="Meiryo UI" pitchFamily="50" charset="-128"/>
                </a:endParaRPr>
              </a:p>
            </p:txBody>
          </p:sp>
        </p:grpSp>
        <p:grpSp>
          <p:nvGrpSpPr>
            <p:cNvPr id="26" name="グループ化 25"/>
            <p:cNvGrpSpPr/>
            <p:nvPr/>
          </p:nvGrpSpPr>
          <p:grpSpPr>
            <a:xfrm>
              <a:off x="2298997" y="1844824"/>
              <a:ext cx="1361181" cy="1389044"/>
              <a:chOff x="2298997" y="1556792"/>
              <a:chExt cx="1361181" cy="1389044"/>
            </a:xfrm>
          </p:grpSpPr>
          <p:grpSp>
            <p:nvGrpSpPr>
              <p:cNvPr id="27" name="グループ化 26"/>
              <p:cNvGrpSpPr/>
              <p:nvPr/>
            </p:nvGrpSpPr>
            <p:grpSpPr>
              <a:xfrm>
                <a:off x="2987824" y="1556792"/>
                <a:ext cx="672354" cy="864096"/>
                <a:chOff x="2883927" y="1124744"/>
                <a:chExt cx="823977" cy="864096"/>
              </a:xfrm>
            </p:grpSpPr>
            <p:sp>
              <p:nvSpPr>
                <p:cNvPr id="33" name="正方形/長方形 32"/>
                <p:cNvSpPr/>
                <p:nvPr/>
              </p:nvSpPr>
              <p:spPr>
                <a:xfrm>
                  <a:off x="2883927" y="1124744"/>
                  <a:ext cx="823977" cy="86409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 4"/>
                <p:cNvSpPr/>
                <p:nvPr/>
              </p:nvSpPr>
              <p:spPr>
                <a:xfrm>
                  <a:off x="2972174" y="1268760"/>
                  <a:ext cx="705973" cy="57606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kumimoji="1" lang="ja-JP" altLang="en-US" sz="1200" kern="1200" dirty="0" smtClean="0">
                      <a:latin typeface="Meiryo UI" pitchFamily="50" charset="-128"/>
                      <a:ea typeface="Meiryo UI" pitchFamily="50" charset="-128"/>
                      <a:cs typeface="Meiryo UI" pitchFamily="50" charset="-128"/>
                    </a:rPr>
                    <a:t>設計</a:t>
                  </a:r>
                  <a:endParaRPr kumimoji="1" lang="en-US" altLang="ja-JP" sz="1200" kern="1200" dirty="0" smtClean="0">
                    <a:latin typeface="Meiryo UI" pitchFamily="50" charset="-128"/>
                    <a:ea typeface="Meiryo UI" pitchFamily="50" charset="-128"/>
                    <a:cs typeface="Meiryo UI" pitchFamily="50" charset="-128"/>
                  </a:endParaRPr>
                </a:p>
                <a:p>
                  <a:pPr lvl="0" algn="ctr" defTabSz="533400">
                    <a:lnSpc>
                      <a:spcPct val="90000"/>
                    </a:lnSpc>
                    <a:spcBef>
                      <a:spcPct val="0"/>
                    </a:spcBef>
                    <a:spcAft>
                      <a:spcPct val="35000"/>
                    </a:spcAft>
                  </a:pPr>
                  <a:r>
                    <a:rPr kumimoji="1" lang="ja-JP" altLang="en-US" sz="1200" kern="1200" dirty="0" smtClean="0">
                      <a:latin typeface="Meiryo UI" pitchFamily="50" charset="-128"/>
                      <a:ea typeface="Meiryo UI" pitchFamily="50" charset="-128"/>
                      <a:cs typeface="Meiryo UI" pitchFamily="50" charset="-128"/>
                    </a:rPr>
                    <a:t>契約</a:t>
                  </a:r>
                  <a:endParaRPr kumimoji="1" lang="ja-JP" altLang="en-US" sz="1200" kern="1200" dirty="0">
                    <a:latin typeface="Meiryo UI" pitchFamily="50" charset="-128"/>
                    <a:ea typeface="Meiryo UI" pitchFamily="50" charset="-128"/>
                    <a:cs typeface="Meiryo UI" pitchFamily="50" charset="-128"/>
                  </a:endParaRPr>
                </a:p>
              </p:txBody>
            </p:sp>
          </p:grpSp>
          <p:grpSp>
            <p:nvGrpSpPr>
              <p:cNvPr id="28" name="グループ化 27"/>
              <p:cNvGrpSpPr/>
              <p:nvPr/>
            </p:nvGrpSpPr>
            <p:grpSpPr>
              <a:xfrm>
                <a:off x="2298997" y="1556792"/>
                <a:ext cx="720080" cy="864096"/>
                <a:chOff x="2298997" y="476672"/>
                <a:chExt cx="720080" cy="864096"/>
              </a:xfrm>
            </p:grpSpPr>
            <p:sp>
              <p:nvSpPr>
                <p:cNvPr id="31" name="正方形/長方形 30"/>
                <p:cNvSpPr/>
                <p:nvPr/>
              </p:nvSpPr>
              <p:spPr>
                <a:xfrm>
                  <a:off x="2339752" y="476672"/>
                  <a:ext cx="648072" cy="86409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4"/>
                <p:cNvSpPr/>
                <p:nvPr/>
              </p:nvSpPr>
              <p:spPr>
                <a:xfrm>
                  <a:off x="2298997" y="652538"/>
                  <a:ext cx="720080" cy="51876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ja-JP" altLang="en-US" sz="1200" dirty="0">
                      <a:latin typeface="Meiryo UI" pitchFamily="50" charset="-128"/>
                      <a:ea typeface="Meiryo UI" pitchFamily="50" charset="-128"/>
                      <a:cs typeface="Meiryo UI" pitchFamily="50" charset="-128"/>
                    </a:rPr>
                    <a:t>企画</a:t>
                  </a:r>
                  <a:endParaRPr kumimoji="1" lang="en-US" altLang="ja-JP" sz="1200" kern="1200" dirty="0" smtClean="0">
                    <a:latin typeface="Meiryo UI" pitchFamily="50" charset="-128"/>
                    <a:ea typeface="Meiryo UI" pitchFamily="50" charset="-128"/>
                    <a:cs typeface="Meiryo UI" pitchFamily="50" charset="-128"/>
                  </a:endParaRPr>
                </a:p>
                <a:p>
                  <a:pPr lvl="0" algn="ctr" defTabSz="533400">
                    <a:lnSpc>
                      <a:spcPct val="90000"/>
                    </a:lnSpc>
                    <a:spcBef>
                      <a:spcPct val="0"/>
                    </a:spcBef>
                    <a:spcAft>
                      <a:spcPct val="35000"/>
                    </a:spcAft>
                  </a:pPr>
                  <a:r>
                    <a:rPr kumimoji="1" lang="ja-JP" altLang="en-US" sz="1200" kern="1200" dirty="0" smtClean="0">
                      <a:latin typeface="Meiryo UI" pitchFamily="50" charset="-128"/>
                      <a:ea typeface="Meiryo UI" pitchFamily="50" charset="-128"/>
                      <a:cs typeface="Meiryo UI" pitchFamily="50" charset="-128"/>
                    </a:rPr>
                    <a:t>予算</a:t>
                  </a:r>
                  <a:endParaRPr kumimoji="1" lang="ja-JP" altLang="en-US" sz="1200" kern="1200" dirty="0">
                    <a:latin typeface="Meiryo UI" pitchFamily="50" charset="-128"/>
                    <a:ea typeface="Meiryo UI" pitchFamily="50" charset="-128"/>
                    <a:cs typeface="Meiryo UI" pitchFamily="50" charset="-128"/>
                  </a:endParaRPr>
                </a:p>
              </p:txBody>
            </p:sp>
          </p:grpSp>
          <p:sp>
            <p:nvSpPr>
              <p:cNvPr id="29" name="角丸四角形 28"/>
              <p:cNvSpPr/>
              <p:nvPr/>
            </p:nvSpPr>
            <p:spPr>
              <a:xfrm>
                <a:off x="2426271" y="2359230"/>
                <a:ext cx="1116394" cy="58660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Meiryo UI" pitchFamily="50" charset="-128"/>
                    <a:ea typeface="Meiryo UI" pitchFamily="50" charset="-128"/>
                    <a:cs typeface="Meiryo UI" pitchFamily="50" charset="-128"/>
                  </a:rPr>
                  <a:t>建設局</a:t>
                </a:r>
                <a:endParaRPr kumimoji="1" lang="en-US" altLang="ja-JP" sz="1400" dirty="0" smtClean="0">
                  <a:solidFill>
                    <a:schemeClr val="tx1"/>
                  </a:solidFill>
                  <a:latin typeface="Meiryo UI" pitchFamily="50" charset="-128"/>
                  <a:ea typeface="Meiryo UI" pitchFamily="50" charset="-128"/>
                  <a:cs typeface="Meiryo UI" pitchFamily="50" charset="-128"/>
                </a:endParaRPr>
              </a:p>
              <a:p>
                <a:pPr algn="ctr"/>
                <a:r>
                  <a:rPr kumimoji="1" lang="ja-JP" altLang="en-US" sz="1400" b="1" dirty="0" smtClean="0">
                    <a:solidFill>
                      <a:schemeClr val="tx1"/>
                    </a:solidFill>
                    <a:latin typeface="Meiryo UI" pitchFamily="50" charset="-128"/>
                    <a:ea typeface="Meiryo UI" pitchFamily="50" charset="-128"/>
                    <a:cs typeface="Meiryo UI" pitchFamily="50" charset="-128"/>
                  </a:rPr>
                  <a:t>本課</a:t>
                </a:r>
                <a:endParaRPr kumimoji="1" lang="ja-JP" altLang="en-US" sz="1400" b="1" dirty="0">
                  <a:solidFill>
                    <a:schemeClr val="tx1"/>
                  </a:solidFill>
                  <a:latin typeface="Meiryo UI" pitchFamily="50" charset="-128"/>
                  <a:ea typeface="Meiryo UI" pitchFamily="50" charset="-128"/>
                  <a:cs typeface="Meiryo UI" pitchFamily="50" charset="-128"/>
                </a:endParaRPr>
              </a:p>
            </p:txBody>
          </p:sp>
        </p:grpSp>
      </p:grpSp>
      <p:sp>
        <p:nvSpPr>
          <p:cNvPr id="49" name="正方形/長方形 48"/>
          <p:cNvSpPr>
            <a:spLocks noChangeAspect="1"/>
          </p:cNvSpPr>
          <p:nvPr/>
        </p:nvSpPr>
        <p:spPr>
          <a:xfrm>
            <a:off x="539552" y="1877325"/>
            <a:ext cx="4168698" cy="251795"/>
          </a:xfrm>
          <a:prstGeom prst="rect">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162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tIns="18000" bIns="18000" rtlCol="0" anchor="ctr">
            <a:spAutoFit/>
          </a:bodyPr>
          <a:lstStyle/>
          <a:p>
            <a:pPr algn="ctr"/>
            <a:r>
              <a:rPr lang="en-US" altLang="ja-JP" sz="1400" b="1"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参考</a:t>
            </a:r>
            <a:r>
              <a:rPr lang="en-US" altLang="ja-JP" sz="1400" b="1" dirty="0" smtClean="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 </a:t>
            </a:r>
            <a:r>
              <a:rPr lang="ja-JP" altLang="en-US" sz="1400" b="1" dirty="0" smtClean="0">
                <a:latin typeface="Meiryo UI" pitchFamily="50" charset="-128"/>
                <a:ea typeface="Meiryo UI" pitchFamily="50" charset="-128"/>
                <a:cs typeface="Meiryo UI" pitchFamily="50" charset="-128"/>
              </a:rPr>
              <a:t>現在の維持管理の流れ（道路補修の場合）</a:t>
            </a:r>
            <a:endParaRPr lang="ja-JP" altLang="en-US" sz="1400" b="1" dirty="0" smtClean="0">
              <a:solidFill>
                <a:schemeClr val="bg1"/>
              </a:solidFill>
              <a:latin typeface="Meiryo UI" pitchFamily="50" charset="-128"/>
              <a:ea typeface="Meiryo UI" pitchFamily="50" charset="-128"/>
              <a:cs typeface="Meiryo UI" pitchFamily="50" charset="-128"/>
            </a:endParaRPr>
          </a:p>
        </p:txBody>
      </p:sp>
      <p:sp>
        <p:nvSpPr>
          <p:cNvPr id="52" name="二等辺三角形 51"/>
          <p:cNvSpPr/>
          <p:nvPr/>
        </p:nvSpPr>
        <p:spPr>
          <a:xfrm rot="10800000">
            <a:off x="2443548" y="3439989"/>
            <a:ext cx="3838584" cy="248417"/>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183889" y="3688407"/>
            <a:ext cx="8751068" cy="56106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工営所</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及び公園事務所の事務を中心に、関連</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する局</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の事務</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を併せて、</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「総合区」の事務とする方向で検討</a:t>
            </a:r>
            <a:endParaRPr lang="en-US" altLang="ja-JP" sz="1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スライド番号プレースホルダー 2"/>
          <p:cNvSpPr txBox="1">
            <a:spLocks/>
          </p:cNvSpPr>
          <p:nvPr/>
        </p:nvSpPr>
        <p:spPr>
          <a:xfrm>
            <a:off x="8512113" y="689"/>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31</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55" name="正方形/長方形 54"/>
          <p:cNvSpPr/>
          <p:nvPr/>
        </p:nvSpPr>
        <p:spPr>
          <a:xfrm>
            <a:off x="11576" y="689"/>
            <a:ext cx="8664880"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（２）都市基盤整備における事務分担（案）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6" name="表 55"/>
          <p:cNvGraphicFramePr>
            <a:graphicFrameLocks noGrp="1" noChangeAspect="1"/>
          </p:cNvGraphicFramePr>
          <p:nvPr>
            <p:extLst>
              <p:ext uri="{D42A27DB-BD31-4B8C-83A1-F6EECF244321}">
                <p14:modId xmlns:p14="http://schemas.microsoft.com/office/powerpoint/2010/main" val="1951921163"/>
              </p:ext>
            </p:extLst>
          </p:nvPr>
        </p:nvGraphicFramePr>
        <p:xfrm>
          <a:off x="751876" y="4844652"/>
          <a:ext cx="8280920" cy="1964669"/>
        </p:xfrm>
        <a:graphic>
          <a:graphicData uri="http://schemas.openxmlformats.org/drawingml/2006/table">
            <a:tbl>
              <a:tblPr firstRow="1" bandRow="1">
                <a:tableStyleId>{5940675A-B579-460E-94D1-54222C63F5DA}</a:tableStyleId>
              </a:tblPr>
              <a:tblGrid>
                <a:gridCol w="720080"/>
                <a:gridCol w="2451972"/>
                <a:gridCol w="2444572"/>
                <a:gridCol w="2664296"/>
              </a:tblGrid>
              <a:tr h="333989">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区分</a:t>
                      </a:r>
                      <a:endParaRPr kumimoji="1" lang="ja-JP" altLang="en-US" sz="1300" b="1"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564407">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a:t>
                      </a:r>
                      <a:endParaRPr kumimoji="1" lang="en-US" altLang="ja-JP" sz="1300" b="1" dirty="0" smtClean="0">
                        <a:latin typeface="ＭＳ Ｐゴシック" panose="020B0600070205080204" pitchFamily="50" charset="-128"/>
                        <a:ea typeface="ＭＳ Ｐゴシック" panose="020B0600070205080204" pitchFamily="50" charset="-128"/>
                      </a:endParaRPr>
                    </a:p>
                    <a:p>
                      <a:pPr algn="ctr"/>
                      <a:r>
                        <a:rPr kumimoji="1" lang="ja-JP" altLang="en-US" sz="1300" b="1" dirty="0" smtClean="0">
                          <a:latin typeface="ＭＳ Ｐゴシック" panose="020B0600070205080204" pitchFamily="50" charset="-128"/>
                          <a:ea typeface="ＭＳ Ｐゴシック" panose="020B0600070205080204" pitchFamily="50" charset="-128"/>
                        </a:rPr>
                        <a:t>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◇市民生活と密接に関連する道</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路・公園の維持管理を担う</a:t>
                      </a:r>
                      <a:r>
                        <a:rPr kumimoji="1" lang="ja-JP" altLang="en-US" sz="1300" b="0" dirty="0" smtClean="0">
                          <a:latin typeface="ＭＳ Ｐゴシック" panose="020B0600070205080204" pitchFamily="50" charset="-128"/>
                          <a:ea typeface="ＭＳ Ｐゴシック" panose="020B0600070205080204" pitchFamily="50" charset="-128"/>
                        </a:rPr>
                        <a:t>工</a:t>
                      </a:r>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rPr>
                        <a:t>営所及び公園事務所が実施</a:t>
                      </a:r>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rPr>
                        <a:t>する事務</a:t>
                      </a:r>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rPr>
                        <a:t>◇工営所や公園事務所が実施</a:t>
                      </a:r>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rPr>
                        <a:t>する維持管理と一体性を有す</a:t>
                      </a:r>
                      <a:endParaRPr kumimoji="1" lang="en-US" altLang="ja-JP" sz="1300" b="0" dirty="0" smtClean="0">
                        <a:latin typeface="ＭＳ Ｐゴシック" panose="020B0600070205080204" pitchFamily="50" charset="-128"/>
                        <a:ea typeface="ＭＳ Ｐゴシック" panose="020B060007020508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rPr>
                        <a:t>る事務の一部</a:t>
                      </a:r>
                      <a:endParaRPr kumimoji="1" lang="en-US" altLang="ja-JP" sz="1300" b="0" dirty="0" smtClean="0">
                        <a:latin typeface="ＭＳ Ｐゴシック" panose="020B0600070205080204" pitchFamily="50" charset="-128"/>
                        <a:ea typeface="ＭＳ Ｐゴシック" panose="020B0600070205080204" pitchFamily="50" charset="-128"/>
                      </a:endParaRPr>
                    </a:p>
                    <a:p>
                      <a:endParaRPr kumimoji="1" lang="ja-JP" altLang="en-US" sz="500" b="0" dirty="0" smtClean="0">
                        <a:latin typeface="ＭＳ Ｐゴシック" panose="020B0600070205080204" pitchFamily="50" charset="-128"/>
                        <a:ea typeface="ＭＳ Ｐゴシック" panose="020B0600070205080204" pitchFamily="50" charset="-128"/>
                      </a:endParaRPr>
                    </a:p>
                  </a:txBody>
                  <a:tcPr/>
                </a:tc>
                <a:tc>
                  <a:txBody>
                    <a:bodyPr/>
                    <a:lstStyle/>
                    <a:p>
                      <a:pPr algn="l"/>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◇Ａ案の事務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c>
                  <a:txBody>
                    <a:bodyPr/>
                    <a:lstStyle/>
                    <a:p>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◇Ｂ案の事務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◇道路・公園に係る地域課題の解</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決に資する工事など、高度で専</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門的な知識・経験を備えた業務執</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行体制の確保が必要な事務</a:t>
                      </a:r>
                    </a:p>
                  </a:txBody>
                  <a:tcPr/>
                </a:tc>
              </a:tr>
            </a:tbl>
          </a:graphicData>
        </a:graphic>
      </p:graphicFrame>
      <p:sp>
        <p:nvSpPr>
          <p:cNvPr id="57" name="正方形/長方形 56"/>
          <p:cNvSpPr/>
          <p:nvPr/>
        </p:nvSpPr>
        <p:spPr>
          <a:xfrm>
            <a:off x="183889" y="4253037"/>
            <a:ext cx="896011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事務分担の着眼点</a:t>
            </a:r>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1600" b="1"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400" b="1" dirty="0" smtClean="0">
                <a:solidFill>
                  <a:schemeClr val="tx1"/>
                </a:solidFill>
                <a:latin typeface="ＭＳ Ｐゴシック" panose="020B0600070205080204" pitchFamily="50" charset="-128"/>
                <a:ea typeface="ＭＳ Ｐゴシック" panose="020B0600070205080204" pitchFamily="50" charset="-128"/>
              </a:rPr>
              <a:t>○市民生活の安全確保や地域課題の解決には、専門的な知識やノウハウの蓄積が必要</a:t>
            </a: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p:txBody>
      </p:sp>
      <p:sp>
        <p:nvSpPr>
          <p:cNvPr id="50" name="右矢印 49"/>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477952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899465571"/>
              </p:ext>
            </p:extLst>
          </p:nvPr>
        </p:nvGraphicFramePr>
        <p:xfrm>
          <a:off x="251521" y="548680"/>
          <a:ext cx="8496943" cy="5715928"/>
        </p:xfrm>
        <a:graphic>
          <a:graphicData uri="http://schemas.openxmlformats.org/drawingml/2006/table">
            <a:tbl>
              <a:tblPr firstRow="1" bandRow="1">
                <a:tableStyleId>{5C22544A-7EE6-4342-B048-85BDC9FD1C3A}</a:tableStyleId>
              </a:tblPr>
              <a:tblGrid>
                <a:gridCol w="360039"/>
                <a:gridCol w="360040"/>
                <a:gridCol w="360040"/>
                <a:gridCol w="7416824"/>
              </a:tblGrid>
              <a:tr h="648072">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Ａ</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Ｂ</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Ｃ</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600" dirty="0" smtClean="0">
                          <a:latin typeface="HG丸ｺﾞｼｯｸM-PRO" panose="020F0600000000000000" pitchFamily="50" charset="-128"/>
                          <a:ea typeface="HG丸ｺﾞｼｯｸM-PRO" panose="020F0600000000000000" pitchFamily="50" charset="-128"/>
                        </a:rPr>
                        <a:t>都市基盤整備</a:t>
                      </a:r>
                      <a:endParaRPr kumimoji="1" lang="ja-JP" altLang="en-US" sz="16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15862">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latin typeface="+mn-ea"/>
                          <a:ea typeface="+mn-ea"/>
                          <a:cs typeface="Meiryo UI" panose="020B0604030504040204" pitchFamily="50" charset="-128"/>
                        </a:rPr>
                        <a:t>◆道路（計画的整備・補修の企画等）</a:t>
                      </a:r>
                      <a:endParaRPr kumimoji="1" lang="en-US" altLang="ja-JP" sz="1300" dirty="0" smtClean="0">
                        <a:latin typeface="+mn-ea"/>
                        <a:ea typeface="+mn-ea"/>
                        <a:cs typeface="Meiryo UI" panose="020B0604030504040204" pitchFamily="50" charset="-128"/>
                      </a:endParaRPr>
                    </a:p>
                    <a:p>
                      <a:r>
                        <a:rPr kumimoji="1" lang="ja-JP" altLang="en-US" sz="1300" dirty="0" smtClean="0">
                          <a:latin typeface="+mn-ea"/>
                          <a:ea typeface="+mn-ea"/>
                          <a:cs typeface="Meiryo UI" panose="020B0604030504040204" pitchFamily="50" charset="-128"/>
                        </a:rPr>
                        <a:t>◆公園</a:t>
                      </a:r>
                      <a:r>
                        <a:rPr kumimoji="1" lang="ja-JP" altLang="en-US" sz="1300" smtClean="0">
                          <a:latin typeface="+mn-ea"/>
                          <a:ea typeface="+mn-ea"/>
                          <a:cs typeface="Meiryo UI" panose="020B0604030504040204" pitchFamily="50" charset="-128"/>
                        </a:rPr>
                        <a:t>（計画的整備</a:t>
                      </a:r>
                      <a:r>
                        <a:rPr kumimoji="1" lang="ja-JP" altLang="en-US" sz="1300" dirty="0" smtClean="0">
                          <a:latin typeface="+mn-ea"/>
                          <a:ea typeface="+mn-ea"/>
                          <a:cs typeface="Meiryo UI" panose="020B0604030504040204" pitchFamily="50" charset="-128"/>
                        </a:rPr>
                        <a:t>・補修の企画等、</a:t>
                      </a:r>
                      <a:r>
                        <a:rPr kumimoji="1" lang="ja-JP" altLang="en-US" sz="1300" dirty="0" smtClean="0">
                          <a:solidFill>
                            <a:schemeClr val="tx1"/>
                          </a:solidFill>
                          <a:latin typeface="+mn-ea"/>
                          <a:ea typeface="+mn-ea"/>
                          <a:cs typeface="Meiryo UI" panose="020B0604030504040204" pitchFamily="50" charset="-128"/>
                        </a:rPr>
                        <a:t>大規模な</a:t>
                      </a:r>
                      <a:r>
                        <a:rPr kumimoji="1" lang="ja-JP" altLang="en-US" sz="1300" dirty="0" smtClean="0">
                          <a:latin typeface="+mn-ea"/>
                          <a:ea typeface="+mn-ea"/>
                          <a:cs typeface="Meiryo UI" panose="020B0604030504040204" pitchFamily="50" charset="-128"/>
                        </a:rPr>
                        <a:t>もの（大阪城公園等）</a:t>
                      </a:r>
                      <a:r>
                        <a:rPr kumimoji="1" lang="en-US" altLang="ja-JP" sz="1300" dirty="0" smtClean="0">
                          <a:latin typeface="+mn-ea"/>
                          <a:ea typeface="+mn-ea"/>
                          <a:cs typeface="Meiryo UI" panose="020B0604030504040204" pitchFamily="50" charset="-128"/>
                        </a:rPr>
                        <a:t>※</a:t>
                      </a:r>
                      <a:r>
                        <a:rPr kumimoji="1" lang="ja-JP" altLang="en-US" sz="1300" dirty="0" smtClean="0">
                          <a:latin typeface="+mn-ea"/>
                          <a:ea typeface="+mn-ea"/>
                          <a:cs typeface="Meiryo UI" panose="020B0604030504040204" pitchFamily="50" charset="-128"/>
                        </a:rPr>
                        <a:t>）</a:t>
                      </a:r>
                      <a:endParaRPr kumimoji="1" lang="en-US" altLang="ja-JP" sz="1300" dirty="0" smtClean="0">
                        <a:latin typeface="+mn-ea"/>
                        <a:ea typeface="+mn-ea"/>
                        <a:cs typeface="Meiryo UI" panose="020B0604030504040204" pitchFamily="50" charset="-128"/>
                      </a:endParaRPr>
                    </a:p>
                    <a:p>
                      <a:r>
                        <a:rPr kumimoji="1" lang="ja-JP" altLang="en-US" sz="1300" dirty="0" smtClean="0">
                          <a:latin typeface="+mn-ea"/>
                          <a:ea typeface="+mn-ea"/>
                          <a:cs typeface="Meiryo UI" panose="020B0604030504040204" pitchFamily="50" charset="-128"/>
                        </a:rPr>
                        <a:t>◆鉄道との連続立体交差（阪急電鉄京都線・千里線）</a:t>
                      </a:r>
                      <a:endParaRPr kumimoji="1" lang="en-US" altLang="ja-JP" sz="1300" dirty="0" smtClean="0">
                        <a:latin typeface="+mn-ea"/>
                        <a:ea typeface="+mn-ea"/>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35770">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300" dirty="0" smtClean="0">
                          <a:latin typeface="+mn-ea"/>
                          <a:ea typeface="+mn-ea"/>
                          <a:cs typeface="Meiryo UI" panose="020B0604030504040204" pitchFamily="50" charset="-128"/>
                        </a:rPr>
                        <a:t>◆道路（計画的整備・補修の企画等以外）</a:t>
                      </a:r>
                      <a:endParaRPr kumimoji="1" lang="en-US" altLang="ja-JP" sz="1300" dirty="0" smtClean="0">
                        <a:latin typeface="+mn-ea"/>
                        <a:ea typeface="+mn-ea"/>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地域課題を解決するための工事（歩道設置等）や局所的な補修工事等の企画等</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道路占用許可（大規模なもの等）</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mn-ea"/>
                          <a:ea typeface="+mn-ea"/>
                          <a:cs typeface="Meiryo UI" panose="020B0604030504040204" pitchFamily="50" charset="-128"/>
                        </a:rPr>
                        <a:t>◆公園（その他）</a:t>
                      </a:r>
                      <a:endParaRPr kumimoji="1" lang="en-US" altLang="ja-JP" sz="1300" dirty="0" smtClean="0">
                        <a:latin typeface="+mn-ea"/>
                        <a:ea typeface="+mn-ea"/>
                        <a:cs typeface="Meiryo UI" panose="020B0604030504040204" pitchFamily="50" charset="-128"/>
                      </a:endParaRPr>
                    </a:p>
                    <a:p>
                      <a:r>
                        <a:rPr kumimoji="1" lang="ja-JP" altLang="en-US" sz="1300" dirty="0" smtClean="0">
                          <a:latin typeface="+mn-ea"/>
                          <a:ea typeface="+mn-ea"/>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○地域課題を解決するための工事（公園施設の改修等）や局所的な補修工事等の企画等</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016224">
                <a:tc>
                  <a:txBody>
                    <a:bodyPr/>
                    <a:lstStyle/>
                    <a:p>
                      <a:pPr algn="ct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r>
                        <a:rPr kumimoji="1" lang="ja-JP" altLang="en-US" sz="1300" dirty="0" smtClean="0">
                          <a:latin typeface="+mn-ea"/>
                          <a:ea typeface="+mn-ea"/>
                          <a:cs typeface="Meiryo UI" panose="020B0604030504040204" pitchFamily="50" charset="-128"/>
                        </a:rPr>
                        <a:t>◆道路・公園（工営所業務、</a:t>
                      </a:r>
                      <a:r>
                        <a:rPr kumimoji="1" lang="zh-TW" altLang="en-US" sz="1300" dirty="0" smtClean="0">
                          <a:latin typeface="ＭＳ Ｐゴシック" panose="020B0600070205080204" pitchFamily="50" charset="-128"/>
                          <a:ea typeface="ＭＳ Ｐゴシック" panose="020B0600070205080204" pitchFamily="50" charset="-128"/>
                          <a:cs typeface="Meiryo UI" panose="020B0604030504040204" pitchFamily="50" charset="-128"/>
                        </a:rPr>
                        <a:t>公園事務所業務</a:t>
                      </a:r>
                      <a:r>
                        <a:rPr kumimoji="1" lang="zh-TW" altLang="en-US" sz="1300" dirty="0" smtClean="0">
                          <a:latin typeface="+mn-ea"/>
                          <a:ea typeface="+mn-ea"/>
                          <a:cs typeface="Meiryo UI" panose="020B0604030504040204" pitchFamily="50" charset="-128"/>
                        </a:rPr>
                        <a:t>）</a:t>
                      </a: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○巡視</a:t>
                      </a:r>
                      <a:r>
                        <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点検</a:t>
                      </a:r>
                      <a:r>
                        <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緊急修繕（直営）</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工事や業務委託の監督</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不正使用物件の是正</a:t>
                      </a: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放置自転車撤去</a:t>
                      </a:r>
                      <a:r>
                        <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駐輪場管理 </a:t>
                      </a: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道路占用許可（小規模なもの等）、公園占用許可</a:t>
                      </a:r>
                    </a:p>
                    <a:p>
                      <a:r>
                        <a:rPr kumimoji="1" lang="ja-JP" altLang="en-US" sz="1300" dirty="0" smtClean="0">
                          <a:latin typeface="+mn-ea"/>
                          <a:ea typeface="+mn-ea"/>
                          <a:cs typeface="Meiryo UI" panose="020B0604030504040204" pitchFamily="50" charset="-128"/>
                        </a:rPr>
                        <a:t>◆道路・公園（日常管理の委託契約等）</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8" name="スライド番号プレースホルダー 2"/>
          <p:cNvSpPr txBox="1">
            <a:spLocks/>
          </p:cNvSpPr>
          <p:nvPr/>
        </p:nvSpPr>
        <p:spPr>
          <a:xfrm>
            <a:off x="8543333" y="6478801"/>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32</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0" name="テキスト ボックス 9"/>
          <p:cNvSpPr txBox="1"/>
          <p:nvPr/>
        </p:nvSpPr>
        <p:spPr>
          <a:xfrm>
            <a:off x="120204" y="161344"/>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9" name="テキスト ボックス 8"/>
          <p:cNvSpPr txBox="1"/>
          <p:nvPr/>
        </p:nvSpPr>
        <p:spPr>
          <a:xfrm>
            <a:off x="204912" y="2185119"/>
            <a:ext cx="8543552" cy="276999"/>
          </a:xfrm>
          <a:prstGeom prst="rect">
            <a:avLst/>
          </a:prstGeom>
          <a:noFill/>
        </p:spPr>
        <p:txBody>
          <a:bodyPr wrap="square" rtlCol="0">
            <a:spAutoFit/>
          </a:bodyPr>
          <a:lstStyle/>
          <a:p>
            <a:pPr algn="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観光戦略に資するなど、市域全体の観点から整備や改修を行う必要がある公園</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51878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6308" y="1181758"/>
            <a:ext cx="8964612" cy="1976299"/>
          </a:xfrm>
          <a:prstGeom prst="roundRect">
            <a:avLst>
              <a:gd name="adj" fmla="val 893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lnSpc>
                <a:spcPts val="700"/>
              </a:lnSpc>
              <a:spcBef>
                <a:spcPts val="0"/>
              </a:spcBef>
              <a:spcAft>
                <a:spcPts val="0"/>
              </a:spcAft>
              <a:defRPr/>
            </a:pPr>
            <a:endParaRPr lang="en-US" altLang="ja-JP" sz="600" dirty="0" smtClean="0">
              <a:solidFill>
                <a:schemeClr val="tx1"/>
              </a:solidFill>
              <a:latin typeface="Meiryo UI" pitchFamily="50" charset="-128"/>
              <a:ea typeface="Meiryo UI" pitchFamily="50" charset="-128"/>
              <a:cs typeface="Meiryo UI" pitchFamily="50" charset="-128"/>
            </a:endParaRPr>
          </a:p>
          <a:p>
            <a:pPr marL="74250" fontAlgn="auto">
              <a:lnSpc>
                <a:spcPts val="2500"/>
              </a:lnSpc>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◇本市が</a:t>
            </a:r>
            <a:r>
              <a:rPr lang="ja-JP" altLang="en-US" sz="1600" dirty="0">
                <a:solidFill>
                  <a:schemeClr val="tx1"/>
                </a:solidFill>
                <a:latin typeface="Meiryo UI" pitchFamily="50" charset="-128"/>
                <a:ea typeface="Meiryo UI" pitchFamily="50" charset="-128"/>
                <a:cs typeface="Meiryo UI" pitchFamily="50" charset="-128"/>
              </a:rPr>
              <a:t>管理運営する公的賃貸住宅（市営住宅</a:t>
            </a:r>
            <a:r>
              <a:rPr lang="ja-JP" altLang="en-US" sz="1600" dirty="0" smtClean="0">
                <a:solidFill>
                  <a:schemeClr val="tx1"/>
                </a:solidFill>
                <a:latin typeface="Meiryo UI" pitchFamily="50" charset="-128"/>
                <a:ea typeface="Meiryo UI" pitchFamily="50" charset="-128"/>
                <a:cs typeface="Meiryo UI" pitchFamily="50" charset="-128"/>
              </a:rPr>
              <a:t>）は、低所得者向け</a:t>
            </a:r>
            <a:r>
              <a:rPr lang="ja-JP" altLang="en-US" sz="1600" dirty="0">
                <a:solidFill>
                  <a:schemeClr val="tx1"/>
                </a:solidFill>
                <a:latin typeface="Meiryo UI" pitchFamily="50" charset="-128"/>
                <a:ea typeface="Meiryo UI" pitchFamily="50" charset="-128"/>
                <a:cs typeface="Meiryo UI" pitchFamily="50" charset="-128"/>
              </a:rPr>
              <a:t>の公営</a:t>
            </a:r>
            <a:r>
              <a:rPr lang="ja-JP" altLang="en-US" sz="1600" dirty="0" smtClean="0">
                <a:solidFill>
                  <a:schemeClr val="tx1"/>
                </a:solidFill>
                <a:latin typeface="Meiryo UI" pitchFamily="50" charset="-128"/>
                <a:ea typeface="Meiryo UI" pitchFamily="50" charset="-128"/>
                <a:cs typeface="Meiryo UI" pitchFamily="50" charset="-128"/>
              </a:rPr>
              <a:t>住宅や中堅層向けの</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5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特別賃貸住宅など</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があり</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公営</a:t>
            </a:r>
            <a:r>
              <a:rPr lang="ja-JP" altLang="en-US" sz="1600" dirty="0" smtClean="0">
                <a:solidFill>
                  <a:schemeClr val="tx1"/>
                </a:solidFill>
                <a:latin typeface="Meiryo UI" pitchFamily="50" charset="-128"/>
                <a:ea typeface="Meiryo UI" pitchFamily="50" charset="-128"/>
                <a:cs typeface="Meiryo UI" pitchFamily="50" charset="-128"/>
              </a:rPr>
              <a:t>住宅法等の</a:t>
            </a:r>
            <a:r>
              <a:rPr lang="ja-JP" altLang="en-US" sz="1600" dirty="0">
                <a:solidFill>
                  <a:schemeClr val="tx1"/>
                </a:solidFill>
                <a:latin typeface="Meiryo UI" pitchFamily="50" charset="-128"/>
                <a:ea typeface="Meiryo UI" pitchFamily="50" charset="-128"/>
                <a:cs typeface="Meiryo UI" pitchFamily="50" charset="-128"/>
              </a:rPr>
              <a:t>法制度に基づき住宅を</a:t>
            </a:r>
            <a:r>
              <a:rPr lang="ja-JP" altLang="en-US" sz="1600" dirty="0" smtClean="0">
                <a:solidFill>
                  <a:schemeClr val="tx1"/>
                </a:solidFill>
                <a:latin typeface="Meiryo UI" pitchFamily="50" charset="-128"/>
                <a:ea typeface="Meiryo UI" pitchFamily="50" charset="-128"/>
                <a:cs typeface="Meiryo UI" pitchFamily="50" charset="-128"/>
              </a:rPr>
              <a:t>供給</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5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b="1" dirty="0" smtClean="0">
                <a:solidFill>
                  <a:schemeClr val="tx1"/>
                </a:solidFill>
                <a:latin typeface="Meiryo UI" pitchFamily="50" charset="-128"/>
                <a:ea typeface="Meiryo UI" pitchFamily="50" charset="-128"/>
                <a:cs typeface="Meiryo UI" pitchFamily="50" charset="-128"/>
              </a:rPr>
              <a:t>市営</a:t>
            </a:r>
            <a:r>
              <a:rPr lang="ja-JP" altLang="en-US" sz="1600" b="1" dirty="0">
                <a:solidFill>
                  <a:schemeClr val="tx1"/>
                </a:solidFill>
                <a:latin typeface="Meiryo UI" pitchFamily="50" charset="-128"/>
                <a:ea typeface="Meiryo UI" pitchFamily="50" charset="-128"/>
                <a:cs typeface="Meiryo UI" pitchFamily="50" charset="-128"/>
              </a:rPr>
              <a:t>住宅の供給に係る家賃設定や募集要件</a:t>
            </a:r>
            <a:r>
              <a:rPr lang="ja-JP" altLang="en-US" sz="1600" b="1" dirty="0" smtClean="0">
                <a:solidFill>
                  <a:schemeClr val="tx1"/>
                </a:solidFill>
                <a:latin typeface="Meiryo UI" pitchFamily="50" charset="-128"/>
                <a:ea typeface="Meiryo UI" pitchFamily="50" charset="-128"/>
                <a:cs typeface="Meiryo UI" pitchFamily="50" charset="-128"/>
              </a:rPr>
              <a:t>等</a:t>
            </a:r>
            <a:r>
              <a:rPr lang="ja-JP" altLang="en-US" sz="1600" dirty="0" smtClean="0">
                <a:solidFill>
                  <a:schemeClr val="tx1"/>
                </a:solidFill>
                <a:latin typeface="Meiryo UI" pitchFamily="50" charset="-128"/>
                <a:ea typeface="Meiryo UI" pitchFamily="50" charset="-128"/>
                <a:cs typeface="Meiryo UI" pitchFamily="50" charset="-128"/>
              </a:rPr>
              <a:t>（入居要件を原則市内在住とするなど）は、任意的</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5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な活動に</a:t>
            </a:r>
            <a:r>
              <a:rPr lang="ja-JP" altLang="en-US" sz="1600" dirty="0">
                <a:solidFill>
                  <a:schemeClr val="tx1"/>
                </a:solidFill>
                <a:latin typeface="Meiryo UI" pitchFamily="50" charset="-128"/>
                <a:ea typeface="Meiryo UI" pitchFamily="50" charset="-128"/>
                <a:cs typeface="Meiryo UI" pitchFamily="50" charset="-128"/>
              </a:rPr>
              <a:t>よる民間住宅の供給</a:t>
            </a:r>
            <a:r>
              <a:rPr lang="ja-JP" altLang="en-US" sz="1600" dirty="0" smtClean="0">
                <a:solidFill>
                  <a:schemeClr val="tx1"/>
                </a:solidFill>
                <a:latin typeface="Meiryo UI" pitchFamily="50" charset="-128"/>
                <a:ea typeface="Meiryo UI" pitchFamily="50" charset="-128"/>
                <a:cs typeface="Meiryo UI" pitchFamily="50" charset="-128"/>
              </a:rPr>
              <a:t>と異なり、公共の目的等を規定した公営住宅法等に基づき、設置</a:t>
            </a:r>
            <a:r>
              <a:rPr lang="ja-JP" altLang="en-US" sz="1600" dirty="0">
                <a:solidFill>
                  <a:schemeClr val="tx1"/>
                </a:solidFill>
                <a:latin typeface="Meiryo UI" pitchFamily="50" charset="-128"/>
                <a:ea typeface="Meiryo UI" pitchFamily="50" charset="-128"/>
                <a:cs typeface="Meiryo UI" pitchFamily="50" charset="-128"/>
              </a:rPr>
              <a:t>主体</a:t>
            </a:r>
            <a:r>
              <a:rPr lang="ja-JP" altLang="en-US" sz="1600" dirty="0" smtClean="0">
                <a:solidFill>
                  <a:schemeClr val="tx1"/>
                </a:solidFill>
                <a:latin typeface="Meiryo UI" pitchFamily="50" charset="-128"/>
                <a:ea typeface="Meiryo UI" pitchFamily="50" charset="-128"/>
                <a:cs typeface="Meiryo UI" pitchFamily="50" charset="-128"/>
              </a:rPr>
              <a:t>で</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500"/>
              </a:lnSpc>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ある</a:t>
            </a:r>
            <a:r>
              <a:rPr lang="ja-JP" altLang="en-US" sz="1600" dirty="0">
                <a:solidFill>
                  <a:schemeClr val="tx1"/>
                </a:solidFill>
                <a:latin typeface="Meiryo UI" pitchFamily="50" charset="-128"/>
                <a:ea typeface="Meiryo UI" pitchFamily="50" charset="-128"/>
                <a:cs typeface="Meiryo UI" pitchFamily="50" charset="-128"/>
              </a:rPr>
              <a:t>市として、</a:t>
            </a:r>
            <a:r>
              <a:rPr lang="ja-JP" altLang="en-US" sz="1600" b="1" dirty="0">
                <a:solidFill>
                  <a:schemeClr val="tx1"/>
                </a:solidFill>
                <a:latin typeface="Meiryo UI" pitchFamily="50" charset="-128"/>
                <a:ea typeface="Meiryo UI" pitchFamily="50" charset="-128"/>
                <a:cs typeface="Meiryo UI" pitchFamily="50" charset="-128"/>
              </a:rPr>
              <a:t>条例・規則</a:t>
            </a:r>
            <a:r>
              <a:rPr lang="ja-JP" altLang="en-US" sz="1600" b="1" dirty="0" smtClean="0">
                <a:solidFill>
                  <a:schemeClr val="tx1"/>
                </a:solidFill>
                <a:latin typeface="Meiryo UI" pitchFamily="50" charset="-128"/>
                <a:ea typeface="Meiryo UI" pitchFamily="50" charset="-128"/>
                <a:cs typeface="Meiryo UI" pitchFamily="50" charset="-128"/>
              </a:rPr>
              <a:t>等により</a:t>
            </a:r>
            <a:r>
              <a:rPr lang="ja-JP" altLang="en-US" sz="1600" b="1" dirty="0">
                <a:solidFill>
                  <a:schemeClr val="tx1"/>
                </a:solidFill>
                <a:latin typeface="Meiryo UI" pitchFamily="50" charset="-128"/>
                <a:ea typeface="Meiryo UI" pitchFamily="50" charset="-128"/>
                <a:cs typeface="Meiryo UI" pitchFamily="50" charset="-128"/>
              </a:rPr>
              <a:t>規定</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lnSpc>
                <a:spcPts val="2500"/>
              </a:lnSpc>
              <a:spcBef>
                <a:spcPts val="0"/>
              </a:spcBef>
              <a:spcAft>
                <a:spcPts val="0"/>
              </a:spcAft>
              <a:defRP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全市営住宅（ストック）を効率・効果的に供給するため、</a:t>
            </a: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局で市営住宅ストックを総合的に管理</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12175" y="436584"/>
            <a:ext cx="8672400"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（１）市営住宅の現状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263"/>
          <p:cNvSpPr txBox="1">
            <a:spLocks noChangeArrowheads="1"/>
          </p:cNvSpPr>
          <p:nvPr/>
        </p:nvSpPr>
        <p:spPr bwMode="auto">
          <a:xfrm>
            <a:off x="67440" y="933861"/>
            <a:ext cx="2097536" cy="307777"/>
          </a:xfrm>
          <a:prstGeom prst="rect">
            <a:avLst/>
          </a:prstGeom>
          <a:solidFill>
            <a:schemeClr val="tx1"/>
          </a:solidFill>
          <a:ln w="9525">
            <a:solidFill>
              <a:schemeClr val="tx1"/>
            </a:solidFill>
            <a:miter lim="800000"/>
            <a:headEnd/>
            <a:tailEnd/>
          </a:ln>
        </p:spPr>
        <p:txBody>
          <a:bodyPr wrap="square">
            <a:spAutoFit/>
          </a:bodyPr>
          <a:lstStyle>
            <a:lvl1pPr marL="142875" indent="-14287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400" dirty="0" smtClean="0">
                <a:solidFill>
                  <a:schemeClr val="bg1"/>
                </a:solidFill>
                <a:latin typeface="HGS創英角ｺﾞｼｯｸUB" pitchFamily="50" charset="-128"/>
                <a:ea typeface="HGS創英角ｺﾞｼｯｸUB" pitchFamily="50" charset="-128"/>
              </a:rPr>
              <a:t>市営</a:t>
            </a:r>
            <a:r>
              <a:rPr lang="ja-JP" altLang="en-US" sz="1400" dirty="0">
                <a:solidFill>
                  <a:schemeClr val="bg1"/>
                </a:solidFill>
                <a:latin typeface="HGS創英角ｺﾞｼｯｸUB" pitchFamily="50" charset="-128"/>
                <a:ea typeface="HGS創英角ｺﾞｼｯｸUB" pitchFamily="50" charset="-128"/>
              </a:rPr>
              <a:t>住宅制度の概要</a:t>
            </a:r>
            <a:endParaRPr lang="en-US" altLang="ja-JP" sz="1400" dirty="0">
              <a:solidFill>
                <a:schemeClr val="bg1"/>
              </a:solidFill>
              <a:latin typeface="HGS創英角ｺﾞｼｯｸUB" pitchFamily="50" charset="-128"/>
              <a:ea typeface="HGS創英角ｺﾞｼｯｸUB" pitchFamily="50" charset="-128"/>
            </a:endParaRPr>
          </a:p>
        </p:txBody>
      </p:sp>
      <p:sp>
        <p:nvSpPr>
          <p:cNvPr id="68" name="スライド番号プレースホルダー 2"/>
          <p:cNvSpPr txBox="1">
            <a:spLocks/>
          </p:cNvSpPr>
          <p:nvPr/>
        </p:nvSpPr>
        <p:spPr>
          <a:xfrm>
            <a:off x="8532440" y="0"/>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33</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77" name="正方形/長方形 76"/>
          <p:cNvSpPr/>
          <p:nvPr/>
        </p:nvSpPr>
        <p:spPr>
          <a:xfrm>
            <a:off x="735565" y="5207687"/>
            <a:ext cx="325378" cy="1348301"/>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Rectangle 32"/>
          <p:cNvSpPr>
            <a:spLocks noChangeArrowheads="1"/>
          </p:cNvSpPr>
          <p:nvPr/>
        </p:nvSpPr>
        <p:spPr bwMode="auto">
          <a:xfrm>
            <a:off x="1110470" y="3532992"/>
            <a:ext cx="1692000" cy="3622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79" name="Rectangle 33"/>
          <p:cNvSpPr>
            <a:spLocks noChangeArrowheads="1"/>
          </p:cNvSpPr>
          <p:nvPr/>
        </p:nvSpPr>
        <p:spPr bwMode="auto">
          <a:xfrm>
            <a:off x="2854821" y="3532992"/>
            <a:ext cx="2374164" cy="3622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dirty="0">
              <a:latin typeface="Calibri" pitchFamily="34" charset="0"/>
            </a:endParaRPr>
          </a:p>
        </p:txBody>
      </p:sp>
      <p:sp>
        <p:nvSpPr>
          <p:cNvPr id="80" name="Rectangle 35"/>
          <p:cNvSpPr>
            <a:spLocks noChangeArrowheads="1"/>
          </p:cNvSpPr>
          <p:nvPr/>
        </p:nvSpPr>
        <p:spPr bwMode="auto">
          <a:xfrm>
            <a:off x="7232568" y="3524578"/>
            <a:ext cx="1565411" cy="36223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1" name="Rectangle 37"/>
          <p:cNvSpPr>
            <a:spLocks noChangeArrowheads="1"/>
          </p:cNvSpPr>
          <p:nvPr/>
        </p:nvSpPr>
        <p:spPr bwMode="auto">
          <a:xfrm>
            <a:off x="1110469" y="3941456"/>
            <a:ext cx="1692000" cy="76470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dirty="0">
              <a:latin typeface="Calibri" pitchFamily="34" charset="0"/>
            </a:endParaRPr>
          </a:p>
        </p:txBody>
      </p:sp>
      <p:sp>
        <p:nvSpPr>
          <p:cNvPr id="82" name="Rectangle 38"/>
          <p:cNvSpPr>
            <a:spLocks noChangeArrowheads="1"/>
          </p:cNvSpPr>
          <p:nvPr/>
        </p:nvSpPr>
        <p:spPr bwMode="auto">
          <a:xfrm>
            <a:off x="2854821" y="3941456"/>
            <a:ext cx="2376000" cy="76470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3" name="Rectangle 40"/>
          <p:cNvSpPr>
            <a:spLocks noChangeArrowheads="1"/>
          </p:cNvSpPr>
          <p:nvPr/>
        </p:nvSpPr>
        <p:spPr bwMode="auto">
          <a:xfrm>
            <a:off x="7231254" y="3942089"/>
            <a:ext cx="1566000" cy="76470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4" name="Rectangle 44"/>
          <p:cNvSpPr>
            <a:spLocks noChangeArrowheads="1"/>
          </p:cNvSpPr>
          <p:nvPr/>
        </p:nvSpPr>
        <p:spPr bwMode="auto">
          <a:xfrm>
            <a:off x="1110468" y="5212562"/>
            <a:ext cx="1692000" cy="838174"/>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5" name="Rectangle 45"/>
          <p:cNvSpPr>
            <a:spLocks noChangeArrowheads="1"/>
          </p:cNvSpPr>
          <p:nvPr/>
        </p:nvSpPr>
        <p:spPr bwMode="auto">
          <a:xfrm>
            <a:off x="2851166" y="5212844"/>
            <a:ext cx="2376000" cy="837154"/>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6" name="Rectangle 47"/>
          <p:cNvSpPr>
            <a:spLocks noChangeArrowheads="1"/>
          </p:cNvSpPr>
          <p:nvPr/>
        </p:nvSpPr>
        <p:spPr bwMode="auto">
          <a:xfrm>
            <a:off x="7239542" y="5222177"/>
            <a:ext cx="1566000" cy="837154"/>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87" name="Rectangle 57"/>
          <p:cNvSpPr>
            <a:spLocks noChangeArrowheads="1"/>
          </p:cNvSpPr>
          <p:nvPr/>
        </p:nvSpPr>
        <p:spPr bwMode="auto">
          <a:xfrm>
            <a:off x="1191292" y="4157882"/>
            <a:ext cx="538609" cy="180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50" b="1" dirty="0">
                <a:solidFill>
                  <a:srgbClr val="000000"/>
                </a:solidFill>
                <a:latin typeface="ＭＳ Ｐゴシック" charset="-128"/>
              </a:rPr>
              <a:t>公営住宅</a:t>
            </a:r>
            <a:endParaRPr lang="ja-JP" altLang="en-US" sz="2800" dirty="0">
              <a:latin typeface="Calibri" pitchFamily="34" charset="0"/>
            </a:endParaRPr>
          </a:p>
        </p:txBody>
      </p:sp>
      <p:sp>
        <p:nvSpPr>
          <p:cNvPr id="88" name="Rectangle 58"/>
          <p:cNvSpPr>
            <a:spLocks noChangeArrowheads="1"/>
          </p:cNvSpPr>
          <p:nvPr/>
        </p:nvSpPr>
        <p:spPr bwMode="auto">
          <a:xfrm>
            <a:off x="1290495" y="4351049"/>
            <a:ext cx="1251794" cy="15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smtClean="0">
                <a:solidFill>
                  <a:srgbClr val="000000"/>
                </a:solidFill>
                <a:latin typeface="ＭＳ Ｐゴシック" charset="-128"/>
              </a:rPr>
              <a:t>（公営住宅法）</a:t>
            </a:r>
            <a:endParaRPr lang="en-US" altLang="ja-JP" sz="2400" dirty="0">
              <a:latin typeface="Calibri" pitchFamily="34" charset="0"/>
            </a:endParaRPr>
          </a:p>
        </p:txBody>
      </p:sp>
      <p:sp>
        <p:nvSpPr>
          <p:cNvPr id="89" name="Rectangle 59"/>
          <p:cNvSpPr>
            <a:spLocks noChangeArrowheads="1"/>
          </p:cNvSpPr>
          <p:nvPr/>
        </p:nvSpPr>
        <p:spPr bwMode="auto">
          <a:xfrm>
            <a:off x="2877685" y="4135585"/>
            <a:ext cx="2342979" cy="344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a:solidFill>
                  <a:srgbClr val="000000"/>
                </a:solidFill>
                <a:latin typeface="ＭＳ Ｐゴシック" charset="-128"/>
              </a:rPr>
              <a:t>住宅に困窮する</a:t>
            </a:r>
            <a:r>
              <a:rPr lang="ja-JP" altLang="en-US" sz="1000" dirty="0" smtClean="0">
                <a:solidFill>
                  <a:srgbClr val="000000"/>
                </a:solidFill>
                <a:latin typeface="ＭＳ Ｐゴシック" charset="-128"/>
              </a:rPr>
              <a:t>低所得者に対して、低廉な</a:t>
            </a:r>
            <a:r>
              <a:rPr lang="ja-JP" altLang="en-US" sz="1000" dirty="0">
                <a:solidFill>
                  <a:srgbClr val="000000"/>
                </a:solidFill>
                <a:latin typeface="ＭＳ Ｐゴシック" charset="-128"/>
              </a:rPr>
              <a:t>家賃</a:t>
            </a:r>
            <a:r>
              <a:rPr lang="ja-JP" altLang="en-US" sz="1000" dirty="0" smtClean="0">
                <a:solidFill>
                  <a:srgbClr val="000000"/>
                </a:solidFill>
                <a:latin typeface="ＭＳ Ｐゴシック" charset="-128"/>
              </a:rPr>
              <a:t>の賃貸</a:t>
            </a:r>
            <a:r>
              <a:rPr lang="ja-JP" altLang="en-US" sz="1000" dirty="0">
                <a:solidFill>
                  <a:srgbClr val="000000"/>
                </a:solidFill>
                <a:latin typeface="ＭＳ Ｐゴシック" charset="-128"/>
              </a:rPr>
              <a:t>住宅</a:t>
            </a:r>
            <a:r>
              <a:rPr lang="ja-JP" altLang="en-US" sz="1000" dirty="0" smtClean="0">
                <a:solidFill>
                  <a:srgbClr val="000000"/>
                </a:solidFill>
                <a:latin typeface="ＭＳ Ｐゴシック" charset="-128"/>
              </a:rPr>
              <a:t>を供給</a:t>
            </a:r>
            <a:endParaRPr lang="ja-JP" altLang="en-US" sz="1000" dirty="0">
              <a:solidFill>
                <a:srgbClr val="000000"/>
              </a:solidFill>
              <a:latin typeface="ＭＳ Ｐゴシック" charset="-128"/>
            </a:endParaRPr>
          </a:p>
        </p:txBody>
      </p:sp>
      <p:sp>
        <p:nvSpPr>
          <p:cNvPr id="90" name="Rectangle 62"/>
          <p:cNvSpPr>
            <a:spLocks noChangeArrowheads="1"/>
          </p:cNvSpPr>
          <p:nvPr/>
        </p:nvSpPr>
        <p:spPr bwMode="auto">
          <a:xfrm>
            <a:off x="7454494" y="4196523"/>
            <a:ext cx="952184" cy="27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dirty="0">
                <a:latin typeface="ＭＳ Ｐゴシック" charset="-128"/>
              </a:rPr>
              <a:t>９６</a:t>
            </a:r>
            <a:r>
              <a:rPr lang="en-US" altLang="ja-JP" sz="1600" dirty="0" smtClean="0">
                <a:latin typeface="ＭＳ Ｐゴシック" charset="-128"/>
              </a:rPr>
              <a:t>,</a:t>
            </a:r>
            <a:r>
              <a:rPr lang="ja-JP" altLang="en-US" sz="1600" dirty="0" smtClean="0">
                <a:latin typeface="ＭＳ Ｐゴシック" charset="-128"/>
              </a:rPr>
              <a:t>７１１戸</a:t>
            </a:r>
            <a:endParaRPr lang="ja-JP" altLang="en-US" sz="4800" dirty="0">
              <a:latin typeface="Calibri" pitchFamily="34" charset="0"/>
            </a:endParaRPr>
          </a:p>
        </p:txBody>
      </p:sp>
      <p:sp>
        <p:nvSpPr>
          <p:cNvPr id="91" name="Rectangle 65"/>
          <p:cNvSpPr>
            <a:spLocks noChangeArrowheads="1"/>
          </p:cNvSpPr>
          <p:nvPr/>
        </p:nvSpPr>
        <p:spPr bwMode="auto">
          <a:xfrm>
            <a:off x="1191292" y="4766875"/>
            <a:ext cx="538609" cy="180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50" b="1" dirty="0">
                <a:solidFill>
                  <a:srgbClr val="000000"/>
                </a:solidFill>
                <a:latin typeface="ＭＳ Ｐゴシック" charset="-128"/>
              </a:rPr>
              <a:t>改良住宅</a:t>
            </a:r>
            <a:endParaRPr lang="ja-JP" altLang="en-US" sz="2800" dirty="0">
              <a:latin typeface="Calibri" pitchFamily="34" charset="0"/>
            </a:endParaRPr>
          </a:p>
        </p:txBody>
      </p:sp>
      <p:sp>
        <p:nvSpPr>
          <p:cNvPr id="92" name="Rectangle 66"/>
          <p:cNvSpPr>
            <a:spLocks noChangeArrowheads="1"/>
          </p:cNvSpPr>
          <p:nvPr/>
        </p:nvSpPr>
        <p:spPr bwMode="auto">
          <a:xfrm>
            <a:off x="1287457" y="4949591"/>
            <a:ext cx="1669060" cy="15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smtClean="0">
                <a:solidFill>
                  <a:srgbClr val="000000"/>
                </a:solidFill>
                <a:latin typeface="ＭＳ Ｐゴシック" charset="-128"/>
              </a:rPr>
              <a:t>（住宅</a:t>
            </a:r>
            <a:r>
              <a:rPr lang="ja-JP" altLang="en-US" sz="900" dirty="0">
                <a:solidFill>
                  <a:srgbClr val="000000"/>
                </a:solidFill>
                <a:latin typeface="ＭＳ Ｐゴシック" charset="-128"/>
              </a:rPr>
              <a:t>地区</a:t>
            </a:r>
            <a:r>
              <a:rPr lang="ja-JP" altLang="en-US" sz="900" dirty="0" smtClean="0">
                <a:solidFill>
                  <a:srgbClr val="000000"/>
                </a:solidFill>
                <a:latin typeface="ＭＳ Ｐゴシック" charset="-128"/>
              </a:rPr>
              <a:t>改良法）</a:t>
            </a:r>
            <a:endParaRPr lang="en-US" altLang="ja-JP" sz="2400" dirty="0">
              <a:latin typeface="Calibri" pitchFamily="34" charset="0"/>
            </a:endParaRPr>
          </a:p>
        </p:txBody>
      </p:sp>
      <p:sp>
        <p:nvSpPr>
          <p:cNvPr id="93" name="Rectangle 67"/>
          <p:cNvSpPr>
            <a:spLocks noChangeArrowheads="1"/>
          </p:cNvSpPr>
          <p:nvPr/>
        </p:nvSpPr>
        <p:spPr bwMode="auto">
          <a:xfrm>
            <a:off x="2881966" y="4744846"/>
            <a:ext cx="2331874" cy="344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a:solidFill>
                  <a:srgbClr val="000000"/>
                </a:solidFill>
                <a:latin typeface="ＭＳ Ｐゴシック" charset="-128"/>
              </a:rPr>
              <a:t>住宅地区改良事業の</a:t>
            </a:r>
            <a:r>
              <a:rPr lang="ja-JP" altLang="en-US" sz="1000" dirty="0" smtClean="0">
                <a:solidFill>
                  <a:srgbClr val="000000"/>
                </a:solidFill>
                <a:latin typeface="ＭＳ Ｐゴシック" charset="-128"/>
              </a:rPr>
              <a:t>実施に</a:t>
            </a:r>
            <a:r>
              <a:rPr lang="ja-JP" altLang="en-US" sz="1000" dirty="0">
                <a:solidFill>
                  <a:srgbClr val="000000"/>
                </a:solidFill>
                <a:latin typeface="ＭＳ Ｐゴシック" charset="-128"/>
              </a:rPr>
              <a:t>伴い、住宅を失う従前</a:t>
            </a:r>
            <a:r>
              <a:rPr lang="ja-JP" altLang="en-US" sz="1000" dirty="0" smtClean="0">
                <a:solidFill>
                  <a:srgbClr val="000000"/>
                </a:solidFill>
                <a:latin typeface="ＭＳ Ｐゴシック" charset="-128"/>
              </a:rPr>
              <a:t>居住者用</a:t>
            </a:r>
            <a:r>
              <a:rPr lang="ja-JP" altLang="en-US" sz="1000" dirty="0">
                <a:solidFill>
                  <a:srgbClr val="000000"/>
                </a:solidFill>
                <a:latin typeface="ＭＳ Ｐゴシック" charset="-128"/>
              </a:rPr>
              <a:t>の住宅</a:t>
            </a:r>
          </a:p>
        </p:txBody>
      </p:sp>
      <p:sp>
        <p:nvSpPr>
          <p:cNvPr id="94" name="Rectangle 70"/>
          <p:cNvSpPr>
            <a:spLocks noChangeArrowheads="1"/>
          </p:cNvSpPr>
          <p:nvPr/>
        </p:nvSpPr>
        <p:spPr bwMode="auto">
          <a:xfrm>
            <a:off x="7469572" y="4802414"/>
            <a:ext cx="811119" cy="27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dirty="0" smtClean="0">
                <a:latin typeface="ＭＳ Ｐゴシック" charset="-128"/>
              </a:rPr>
              <a:t>６</a:t>
            </a:r>
            <a:r>
              <a:rPr lang="en-US" altLang="ja-JP" sz="1600" dirty="0" smtClean="0">
                <a:latin typeface="ＭＳ Ｐゴシック" charset="-128"/>
              </a:rPr>
              <a:t>,</a:t>
            </a:r>
            <a:r>
              <a:rPr lang="ja-JP" altLang="en-US" sz="1600" dirty="0" smtClean="0">
                <a:latin typeface="ＭＳ Ｐゴシック" charset="-128"/>
              </a:rPr>
              <a:t>７６５戸</a:t>
            </a:r>
            <a:endParaRPr lang="ja-JP" altLang="en-US" sz="4800" dirty="0">
              <a:latin typeface="Calibri" pitchFamily="34" charset="0"/>
            </a:endParaRPr>
          </a:p>
        </p:txBody>
      </p:sp>
      <p:sp>
        <p:nvSpPr>
          <p:cNvPr id="95" name="Rectangle 73"/>
          <p:cNvSpPr>
            <a:spLocks noChangeArrowheads="1"/>
          </p:cNvSpPr>
          <p:nvPr/>
        </p:nvSpPr>
        <p:spPr bwMode="auto">
          <a:xfrm>
            <a:off x="1173762" y="5390692"/>
            <a:ext cx="807913" cy="161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50" b="1" dirty="0" smtClean="0">
                <a:solidFill>
                  <a:srgbClr val="000000"/>
                </a:solidFill>
                <a:latin typeface="ＭＳ Ｐゴシック" charset="-128"/>
              </a:rPr>
              <a:t>特別賃貸</a:t>
            </a:r>
            <a:r>
              <a:rPr lang="ja-JP" altLang="en-US" sz="1050" b="1" dirty="0">
                <a:solidFill>
                  <a:srgbClr val="000000"/>
                </a:solidFill>
                <a:latin typeface="ＭＳ Ｐゴシック" charset="-128"/>
              </a:rPr>
              <a:t>住宅</a:t>
            </a:r>
            <a:endParaRPr lang="ja-JP" altLang="en-US" sz="2800" dirty="0">
              <a:latin typeface="Calibri" pitchFamily="34" charset="0"/>
            </a:endParaRPr>
          </a:p>
        </p:txBody>
      </p:sp>
      <p:sp>
        <p:nvSpPr>
          <p:cNvPr id="96" name="Rectangle 74"/>
          <p:cNvSpPr>
            <a:spLocks noChangeArrowheads="1"/>
          </p:cNvSpPr>
          <p:nvPr/>
        </p:nvSpPr>
        <p:spPr bwMode="auto">
          <a:xfrm>
            <a:off x="1270857" y="5559207"/>
            <a:ext cx="1327286" cy="309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smtClean="0">
                <a:solidFill>
                  <a:srgbClr val="000000"/>
                </a:solidFill>
                <a:latin typeface="ＭＳ Ｐゴシック" charset="-128"/>
              </a:rPr>
              <a:t>（特定</a:t>
            </a:r>
            <a:r>
              <a:rPr lang="ja-JP" altLang="en-US" sz="900" dirty="0">
                <a:solidFill>
                  <a:srgbClr val="000000"/>
                </a:solidFill>
                <a:latin typeface="ＭＳ Ｐゴシック" charset="-128"/>
              </a:rPr>
              <a:t>優良賃貸</a:t>
            </a:r>
            <a:r>
              <a:rPr lang="ja-JP" altLang="en-US" sz="900" dirty="0" smtClean="0">
                <a:solidFill>
                  <a:srgbClr val="000000"/>
                </a:solidFill>
                <a:latin typeface="ＭＳ Ｐゴシック" charset="-128"/>
              </a:rPr>
              <a:t>住宅の供給</a:t>
            </a:r>
            <a:endParaRPr lang="en-US" altLang="ja-JP" sz="900" dirty="0" smtClean="0">
              <a:solidFill>
                <a:srgbClr val="000000"/>
              </a:solidFill>
              <a:latin typeface="ＭＳ Ｐゴシック" charset="-128"/>
            </a:endParaRPr>
          </a:p>
          <a:p>
            <a:pPr eaLnBrk="1" hangingPunct="1"/>
            <a:r>
              <a:rPr lang="ja-JP" altLang="en-US" sz="900" dirty="0">
                <a:solidFill>
                  <a:srgbClr val="000000"/>
                </a:solidFill>
                <a:latin typeface="ＭＳ Ｐゴシック" charset="-128"/>
              </a:rPr>
              <a:t>　</a:t>
            </a:r>
            <a:r>
              <a:rPr lang="ja-JP" altLang="en-US" sz="900" dirty="0" smtClean="0">
                <a:solidFill>
                  <a:srgbClr val="000000"/>
                </a:solidFill>
                <a:latin typeface="ＭＳ Ｐゴシック" charset="-128"/>
              </a:rPr>
              <a:t>の促進に関する</a:t>
            </a:r>
            <a:r>
              <a:rPr lang="ja-JP" altLang="en-US" sz="900" dirty="0">
                <a:solidFill>
                  <a:srgbClr val="000000"/>
                </a:solidFill>
                <a:latin typeface="ＭＳ Ｐゴシック" charset="-128"/>
              </a:rPr>
              <a:t>法律</a:t>
            </a:r>
            <a:r>
              <a:rPr lang="en-US" altLang="ja-JP" sz="900" dirty="0">
                <a:solidFill>
                  <a:srgbClr val="000000"/>
                </a:solidFill>
                <a:latin typeface="ＭＳ Ｐゴシック" charset="-128"/>
              </a:rPr>
              <a:t>)</a:t>
            </a:r>
            <a:endParaRPr lang="ja-JP" altLang="en-US" sz="2400" dirty="0">
              <a:latin typeface="Calibri" pitchFamily="34" charset="0"/>
            </a:endParaRPr>
          </a:p>
        </p:txBody>
      </p:sp>
      <p:sp>
        <p:nvSpPr>
          <p:cNvPr id="97" name="Rectangle 76"/>
          <p:cNvSpPr>
            <a:spLocks noChangeArrowheads="1"/>
          </p:cNvSpPr>
          <p:nvPr/>
        </p:nvSpPr>
        <p:spPr bwMode="auto">
          <a:xfrm>
            <a:off x="2873616" y="5541413"/>
            <a:ext cx="2333400" cy="172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a:solidFill>
                  <a:srgbClr val="000000"/>
                </a:solidFill>
                <a:latin typeface="ＭＳ Ｐゴシック" charset="-128"/>
              </a:rPr>
              <a:t>中堅所得者に対して</a:t>
            </a:r>
            <a:r>
              <a:rPr lang="ja-JP" altLang="en-US" sz="1000" dirty="0" smtClean="0">
                <a:solidFill>
                  <a:srgbClr val="000000"/>
                </a:solidFill>
                <a:latin typeface="ＭＳ Ｐゴシック" charset="-128"/>
              </a:rPr>
              <a:t>優良な</a:t>
            </a:r>
            <a:r>
              <a:rPr lang="ja-JP" altLang="en-US" sz="1000" dirty="0">
                <a:solidFill>
                  <a:srgbClr val="000000"/>
                </a:solidFill>
                <a:latin typeface="ＭＳ Ｐゴシック" charset="-128"/>
              </a:rPr>
              <a:t>賃貸住宅を供給</a:t>
            </a:r>
            <a:endParaRPr lang="ja-JP" altLang="en-US" sz="2800" dirty="0">
              <a:latin typeface="Calibri" pitchFamily="34" charset="0"/>
            </a:endParaRPr>
          </a:p>
        </p:txBody>
      </p:sp>
      <p:sp>
        <p:nvSpPr>
          <p:cNvPr id="98" name="Rectangle 78"/>
          <p:cNvSpPr>
            <a:spLocks noChangeArrowheads="1"/>
          </p:cNvSpPr>
          <p:nvPr/>
        </p:nvSpPr>
        <p:spPr bwMode="auto">
          <a:xfrm>
            <a:off x="7479870" y="5529990"/>
            <a:ext cx="811119" cy="27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dirty="0" smtClean="0">
                <a:latin typeface="ＭＳ Ｐゴシック" charset="-128"/>
              </a:rPr>
              <a:t>４</a:t>
            </a:r>
            <a:r>
              <a:rPr lang="en-US" altLang="ja-JP" sz="1600" dirty="0" smtClean="0">
                <a:latin typeface="ＭＳ Ｐゴシック" charset="-128"/>
              </a:rPr>
              <a:t>,</a:t>
            </a:r>
            <a:r>
              <a:rPr lang="ja-JP" altLang="en-US" sz="1600" dirty="0" smtClean="0">
                <a:latin typeface="ＭＳ Ｐゴシック" charset="-128"/>
              </a:rPr>
              <a:t>６８２戸</a:t>
            </a:r>
            <a:endParaRPr lang="ja-JP" altLang="en-US" sz="4800" dirty="0">
              <a:latin typeface="Calibri" pitchFamily="34" charset="0"/>
            </a:endParaRPr>
          </a:p>
        </p:txBody>
      </p:sp>
      <p:sp>
        <p:nvSpPr>
          <p:cNvPr id="99" name="Rectangle 81"/>
          <p:cNvSpPr>
            <a:spLocks noChangeArrowheads="1"/>
          </p:cNvSpPr>
          <p:nvPr/>
        </p:nvSpPr>
        <p:spPr bwMode="auto">
          <a:xfrm>
            <a:off x="1184323" y="6139888"/>
            <a:ext cx="673261" cy="180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50" b="1" dirty="0">
                <a:solidFill>
                  <a:srgbClr val="000000"/>
                </a:solidFill>
                <a:latin typeface="ＭＳ Ｐゴシック" charset="-128"/>
              </a:rPr>
              <a:t>再開発住宅</a:t>
            </a:r>
            <a:endParaRPr lang="ja-JP" altLang="en-US" sz="2800" dirty="0">
              <a:latin typeface="Calibri" pitchFamily="34" charset="0"/>
            </a:endParaRPr>
          </a:p>
        </p:txBody>
      </p:sp>
      <p:sp>
        <p:nvSpPr>
          <p:cNvPr id="105" name="Rectangle 82"/>
          <p:cNvSpPr>
            <a:spLocks noChangeArrowheads="1"/>
          </p:cNvSpPr>
          <p:nvPr/>
        </p:nvSpPr>
        <p:spPr bwMode="auto">
          <a:xfrm>
            <a:off x="1311966" y="6324629"/>
            <a:ext cx="1460426" cy="15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smtClean="0">
                <a:solidFill>
                  <a:srgbClr val="000000"/>
                </a:solidFill>
                <a:latin typeface="ＭＳ Ｐゴシック" charset="-128"/>
              </a:rPr>
              <a:t>（都市再開発法）</a:t>
            </a:r>
            <a:endParaRPr lang="en-US" altLang="ja-JP" sz="2400" dirty="0">
              <a:latin typeface="Calibri" pitchFamily="34" charset="0"/>
            </a:endParaRPr>
          </a:p>
        </p:txBody>
      </p:sp>
      <p:sp>
        <p:nvSpPr>
          <p:cNvPr id="118" name="Rectangle 83"/>
          <p:cNvSpPr>
            <a:spLocks noChangeArrowheads="1"/>
          </p:cNvSpPr>
          <p:nvPr/>
        </p:nvSpPr>
        <p:spPr bwMode="auto">
          <a:xfrm>
            <a:off x="2864758" y="6124498"/>
            <a:ext cx="2353382" cy="344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a:solidFill>
                  <a:srgbClr val="000000"/>
                </a:solidFill>
                <a:latin typeface="ＭＳ Ｐゴシック" charset="-128"/>
              </a:rPr>
              <a:t>再開発事業の実施に伴い</a:t>
            </a:r>
            <a:r>
              <a:rPr lang="ja-JP" altLang="en-US" sz="1000" dirty="0" smtClean="0">
                <a:solidFill>
                  <a:srgbClr val="000000"/>
                </a:solidFill>
                <a:latin typeface="ＭＳ Ｐゴシック" charset="-128"/>
              </a:rPr>
              <a:t>、住宅</a:t>
            </a:r>
            <a:r>
              <a:rPr lang="ja-JP" altLang="en-US" sz="1000" dirty="0">
                <a:solidFill>
                  <a:srgbClr val="000000"/>
                </a:solidFill>
                <a:latin typeface="ＭＳ Ｐゴシック" charset="-128"/>
              </a:rPr>
              <a:t>を失う従前</a:t>
            </a:r>
            <a:r>
              <a:rPr lang="ja-JP" altLang="en-US" sz="1000" dirty="0" smtClean="0">
                <a:solidFill>
                  <a:srgbClr val="000000"/>
                </a:solidFill>
                <a:latin typeface="ＭＳ Ｐゴシック" charset="-128"/>
              </a:rPr>
              <a:t>居住者用の</a:t>
            </a:r>
            <a:r>
              <a:rPr lang="ja-JP" altLang="en-US" sz="1000" dirty="0">
                <a:solidFill>
                  <a:srgbClr val="000000"/>
                </a:solidFill>
                <a:latin typeface="ＭＳ Ｐゴシック" charset="-128"/>
              </a:rPr>
              <a:t>住宅</a:t>
            </a:r>
            <a:endParaRPr lang="ja-JP" altLang="en-US" sz="2800" dirty="0">
              <a:latin typeface="Calibri" pitchFamily="34" charset="0"/>
            </a:endParaRPr>
          </a:p>
        </p:txBody>
      </p:sp>
      <p:sp>
        <p:nvSpPr>
          <p:cNvPr id="119" name="Rectangle 128"/>
          <p:cNvSpPr>
            <a:spLocks noChangeArrowheads="1"/>
          </p:cNvSpPr>
          <p:nvPr/>
        </p:nvSpPr>
        <p:spPr bwMode="auto">
          <a:xfrm>
            <a:off x="1510747" y="3620341"/>
            <a:ext cx="936000" cy="172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dirty="0" smtClean="0">
                <a:solidFill>
                  <a:schemeClr val="bg1"/>
                </a:solidFill>
                <a:latin typeface="ＭＳ Ｐゴシック" charset="-128"/>
              </a:rPr>
              <a:t>制　度　種　別</a:t>
            </a:r>
            <a:endParaRPr lang="ja-JP" altLang="en-US" sz="2400" dirty="0">
              <a:solidFill>
                <a:schemeClr val="bg1"/>
              </a:solidFill>
              <a:latin typeface="Calibri" pitchFamily="34" charset="0"/>
            </a:endParaRPr>
          </a:p>
        </p:txBody>
      </p:sp>
      <p:sp>
        <p:nvSpPr>
          <p:cNvPr id="120" name="Rectangle 132"/>
          <p:cNvSpPr>
            <a:spLocks noChangeArrowheads="1"/>
          </p:cNvSpPr>
          <p:nvPr/>
        </p:nvSpPr>
        <p:spPr bwMode="auto">
          <a:xfrm>
            <a:off x="7473345" y="6157729"/>
            <a:ext cx="811119" cy="27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dirty="0" smtClean="0">
                <a:latin typeface="ＭＳ Ｐゴシック" charset="-128"/>
              </a:rPr>
              <a:t>２</a:t>
            </a:r>
            <a:r>
              <a:rPr lang="en-US" altLang="ja-JP" sz="1600" dirty="0" smtClean="0">
                <a:latin typeface="ＭＳ Ｐゴシック" charset="-128"/>
              </a:rPr>
              <a:t>,</a:t>
            </a:r>
            <a:r>
              <a:rPr lang="ja-JP" altLang="en-US" sz="1600" dirty="0" smtClean="0">
                <a:latin typeface="ＭＳ Ｐゴシック" charset="-128"/>
              </a:rPr>
              <a:t>１９３戸</a:t>
            </a:r>
            <a:endParaRPr lang="ja-JP" altLang="en-US" sz="4800" dirty="0">
              <a:latin typeface="Calibri" pitchFamily="34" charset="0"/>
            </a:endParaRPr>
          </a:p>
        </p:txBody>
      </p:sp>
      <p:sp>
        <p:nvSpPr>
          <p:cNvPr id="121" name="Rectangle 133"/>
          <p:cNvSpPr>
            <a:spLocks noChangeArrowheads="1"/>
          </p:cNvSpPr>
          <p:nvPr/>
        </p:nvSpPr>
        <p:spPr bwMode="auto">
          <a:xfrm>
            <a:off x="7476440" y="3624704"/>
            <a:ext cx="1080000" cy="172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dirty="0" smtClean="0">
                <a:solidFill>
                  <a:srgbClr val="FFFFFF"/>
                </a:solidFill>
                <a:latin typeface="ＭＳ Ｐゴシック" charset="-128"/>
              </a:rPr>
              <a:t>戸 　　数</a:t>
            </a:r>
            <a:endParaRPr lang="ja-JP" altLang="en-US" sz="2400" dirty="0">
              <a:latin typeface="Calibri" pitchFamily="34" charset="0"/>
            </a:endParaRPr>
          </a:p>
        </p:txBody>
      </p:sp>
      <p:sp>
        <p:nvSpPr>
          <p:cNvPr id="122" name="Rectangle 136"/>
          <p:cNvSpPr>
            <a:spLocks noChangeArrowheads="1"/>
          </p:cNvSpPr>
          <p:nvPr/>
        </p:nvSpPr>
        <p:spPr bwMode="auto">
          <a:xfrm>
            <a:off x="3252660" y="3628345"/>
            <a:ext cx="1561988" cy="17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dirty="0" smtClean="0">
                <a:solidFill>
                  <a:srgbClr val="FFFFFF"/>
                </a:solidFill>
                <a:latin typeface="ＭＳ Ｐゴシック" charset="-128"/>
              </a:rPr>
              <a:t>制　度　主　旨</a:t>
            </a:r>
            <a:endParaRPr lang="ja-JP" altLang="en-US" sz="2400" dirty="0">
              <a:latin typeface="Calibri" pitchFamily="34" charset="0"/>
            </a:endParaRPr>
          </a:p>
        </p:txBody>
      </p:sp>
      <p:sp>
        <p:nvSpPr>
          <p:cNvPr id="123" name="Line 160"/>
          <p:cNvSpPr>
            <a:spLocks noChangeShapeType="1"/>
          </p:cNvSpPr>
          <p:nvPr/>
        </p:nvSpPr>
        <p:spPr bwMode="auto">
          <a:xfrm>
            <a:off x="1108215" y="4707679"/>
            <a:ext cx="1692000" cy="17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4" name="Rectangle 34"/>
          <p:cNvSpPr>
            <a:spLocks noChangeArrowheads="1"/>
          </p:cNvSpPr>
          <p:nvPr/>
        </p:nvSpPr>
        <p:spPr bwMode="auto">
          <a:xfrm>
            <a:off x="5283202" y="3533594"/>
            <a:ext cx="1794407" cy="3622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125" name="Rectangle 39"/>
          <p:cNvSpPr>
            <a:spLocks noChangeArrowheads="1"/>
          </p:cNvSpPr>
          <p:nvPr/>
        </p:nvSpPr>
        <p:spPr bwMode="auto">
          <a:xfrm>
            <a:off x="5278974" y="3945296"/>
            <a:ext cx="1786299" cy="76470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latin typeface="Calibri" pitchFamily="34" charset="0"/>
            </a:endParaRPr>
          </a:p>
        </p:txBody>
      </p:sp>
      <p:sp>
        <p:nvSpPr>
          <p:cNvPr id="126" name="Rectangle 46"/>
          <p:cNvSpPr>
            <a:spLocks noChangeArrowheads="1"/>
          </p:cNvSpPr>
          <p:nvPr/>
        </p:nvSpPr>
        <p:spPr bwMode="auto">
          <a:xfrm>
            <a:off x="5271357" y="5222177"/>
            <a:ext cx="1789577" cy="837154"/>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dirty="0">
              <a:latin typeface="Calibri" pitchFamily="34" charset="0"/>
            </a:endParaRPr>
          </a:p>
        </p:txBody>
      </p:sp>
      <p:sp>
        <p:nvSpPr>
          <p:cNvPr id="127" name="正方形/長方形 267"/>
          <p:cNvSpPr>
            <a:spLocks noChangeArrowheads="1"/>
          </p:cNvSpPr>
          <p:nvPr/>
        </p:nvSpPr>
        <p:spPr bwMode="auto">
          <a:xfrm>
            <a:off x="5420014" y="3578972"/>
            <a:ext cx="1499535" cy="286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indent="-14287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dist" eaLnBrk="1" hangingPunct="1">
              <a:lnSpc>
                <a:spcPts val="1000"/>
              </a:lnSpc>
            </a:pPr>
            <a:r>
              <a:rPr lang="ja-JP" altLang="en-US" sz="1000" b="1" dirty="0">
                <a:solidFill>
                  <a:srgbClr val="FFFFFF"/>
                </a:solidFill>
                <a:latin typeface="ＭＳ Ｐゴシック" charset="-128"/>
              </a:rPr>
              <a:t>入居資格</a:t>
            </a:r>
            <a:endParaRPr lang="en-US" altLang="ja-JP" sz="1000" b="1" dirty="0">
              <a:solidFill>
                <a:srgbClr val="FFFFFF"/>
              </a:solidFill>
              <a:latin typeface="ＭＳ Ｐゴシック" charset="-128"/>
            </a:endParaRPr>
          </a:p>
          <a:p>
            <a:pPr algn="dist" eaLnBrk="1" hangingPunct="1">
              <a:lnSpc>
                <a:spcPts val="1000"/>
              </a:lnSpc>
            </a:pPr>
            <a:r>
              <a:rPr lang="ja-JP" altLang="en-US" sz="800" b="1" dirty="0">
                <a:solidFill>
                  <a:srgbClr val="FFFFFF"/>
                </a:solidFill>
                <a:latin typeface="ＭＳ Ｐゴシック" charset="-128"/>
              </a:rPr>
              <a:t>（主な収入区分）</a:t>
            </a:r>
          </a:p>
        </p:txBody>
      </p:sp>
      <p:sp>
        <p:nvSpPr>
          <p:cNvPr id="128" name="Line 186"/>
          <p:cNvSpPr>
            <a:spLocks noChangeShapeType="1"/>
          </p:cNvSpPr>
          <p:nvPr/>
        </p:nvSpPr>
        <p:spPr bwMode="auto">
          <a:xfrm flipV="1">
            <a:off x="5278974" y="4709258"/>
            <a:ext cx="178957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9" name="Rectangle 59"/>
          <p:cNvSpPr>
            <a:spLocks noChangeArrowheads="1"/>
          </p:cNvSpPr>
          <p:nvPr/>
        </p:nvSpPr>
        <p:spPr bwMode="auto">
          <a:xfrm>
            <a:off x="5369899" y="4026330"/>
            <a:ext cx="1794389"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smtClean="0">
                <a:solidFill>
                  <a:srgbClr val="000000"/>
                </a:solidFill>
                <a:latin typeface="ＭＳ Ｐゴシック" charset="-128"/>
              </a:rPr>
              <a:t>（一般世帯）</a:t>
            </a:r>
            <a:endParaRPr lang="en-US" altLang="ja-JP" sz="1000" dirty="0">
              <a:solidFill>
                <a:srgbClr val="000000"/>
              </a:solidFill>
              <a:latin typeface="ＭＳ Ｐゴシック" charset="-128"/>
            </a:endParaRPr>
          </a:p>
          <a:p>
            <a:pPr eaLnBrk="1" hangingPunct="1"/>
            <a:r>
              <a:rPr lang="ja-JP" altLang="en-US" sz="1000" dirty="0">
                <a:solidFill>
                  <a:srgbClr val="000000"/>
                </a:solidFill>
                <a:latin typeface="ＭＳ Ｐゴシック" charset="-128"/>
              </a:rPr>
              <a:t>　</a:t>
            </a:r>
            <a:r>
              <a:rPr lang="ja-JP" altLang="en-US" sz="1000" dirty="0" smtClean="0">
                <a:solidFill>
                  <a:srgbClr val="000000"/>
                </a:solidFill>
                <a:latin typeface="ＭＳ Ｐゴシック" charset="-128"/>
              </a:rPr>
              <a:t>　</a:t>
            </a:r>
            <a:r>
              <a:rPr lang="ja-JP" altLang="en-US" sz="1000" dirty="0">
                <a:solidFill>
                  <a:srgbClr val="000000"/>
                </a:solidFill>
                <a:latin typeface="ＭＳ Ｐゴシック" charset="-128"/>
              </a:rPr>
              <a:t>　</a:t>
            </a:r>
            <a:r>
              <a:rPr lang="ja-JP" altLang="en-US" sz="1000" dirty="0" smtClean="0">
                <a:solidFill>
                  <a:srgbClr val="000000"/>
                </a:solidFill>
                <a:latin typeface="ＭＳ Ｐゴシック" charset="-128"/>
              </a:rPr>
              <a:t>　収入分</a:t>
            </a:r>
            <a:r>
              <a:rPr lang="ja-JP" altLang="en-US" sz="1000" dirty="0">
                <a:solidFill>
                  <a:srgbClr val="000000"/>
                </a:solidFill>
                <a:latin typeface="ＭＳ Ｐゴシック" charset="-128"/>
              </a:rPr>
              <a:t>位</a:t>
            </a:r>
            <a:r>
              <a:rPr lang="en-US" altLang="ja-JP" sz="1000" dirty="0">
                <a:solidFill>
                  <a:srgbClr val="000000"/>
                </a:solidFill>
                <a:latin typeface="ＭＳ Ｐゴシック" charset="-128"/>
              </a:rPr>
              <a:t>25%</a:t>
            </a:r>
            <a:r>
              <a:rPr lang="ja-JP" altLang="en-US" sz="1000" dirty="0" smtClean="0">
                <a:solidFill>
                  <a:srgbClr val="000000"/>
                </a:solidFill>
                <a:latin typeface="ＭＳ Ｐゴシック" charset="-128"/>
              </a:rPr>
              <a:t>以下</a:t>
            </a:r>
            <a:endParaRPr lang="en-US" altLang="ja-JP" sz="1000" dirty="0" smtClean="0">
              <a:solidFill>
                <a:srgbClr val="000000"/>
              </a:solidFill>
              <a:latin typeface="ＭＳ Ｐゴシック" charset="-128"/>
            </a:endParaRPr>
          </a:p>
          <a:p>
            <a:pPr eaLnBrk="1" hangingPunct="1"/>
            <a:r>
              <a:rPr lang="ja-JP" altLang="en-US" sz="1000" dirty="0" smtClean="0">
                <a:solidFill>
                  <a:srgbClr val="000000"/>
                </a:solidFill>
                <a:latin typeface="ＭＳ Ｐゴシック" charset="-128"/>
              </a:rPr>
              <a:t>（</a:t>
            </a:r>
            <a:r>
              <a:rPr lang="ja-JP" altLang="en-US" sz="900" dirty="0" smtClean="0">
                <a:solidFill>
                  <a:srgbClr val="000000"/>
                </a:solidFill>
                <a:latin typeface="ＭＳ Ｐゴシック" charset="-128"/>
              </a:rPr>
              <a:t>特に居住の安定を図るべき者</a:t>
            </a:r>
            <a:r>
              <a:rPr lang="ja-JP" altLang="en-US" sz="1000" dirty="0" smtClean="0">
                <a:solidFill>
                  <a:srgbClr val="000000"/>
                </a:solidFill>
                <a:latin typeface="ＭＳ Ｐゴシック" charset="-128"/>
              </a:rPr>
              <a:t>）</a:t>
            </a:r>
            <a:endParaRPr lang="ja-JP" altLang="en-US" sz="900" dirty="0">
              <a:solidFill>
                <a:srgbClr val="000000"/>
              </a:solidFill>
              <a:latin typeface="ＭＳ Ｐゴシック" charset="-128"/>
            </a:endParaRPr>
          </a:p>
          <a:p>
            <a:pPr eaLnBrk="1" hangingPunct="1"/>
            <a:r>
              <a:rPr lang="ja-JP" altLang="en-US" sz="1000" dirty="0" smtClean="0">
                <a:solidFill>
                  <a:srgbClr val="000000"/>
                </a:solidFill>
                <a:latin typeface="ＭＳ Ｐゴシック" charset="-128"/>
              </a:rPr>
              <a:t>　</a:t>
            </a:r>
            <a:r>
              <a:rPr lang="ja-JP" altLang="en-US" sz="1000" dirty="0">
                <a:solidFill>
                  <a:srgbClr val="000000"/>
                </a:solidFill>
                <a:latin typeface="ＭＳ Ｐゴシック" charset="-128"/>
              </a:rPr>
              <a:t>　</a:t>
            </a:r>
            <a:r>
              <a:rPr lang="ja-JP" altLang="en-US" sz="1000" dirty="0" smtClean="0">
                <a:solidFill>
                  <a:srgbClr val="000000"/>
                </a:solidFill>
                <a:latin typeface="ＭＳ Ｐゴシック" charset="-128"/>
              </a:rPr>
              <a:t>　　収入分位</a:t>
            </a:r>
            <a:r>
              <a:rPr lang="en-US" altLang="ja-JP" sz="1000" dirty="0" smtClean="0">
                <a:solidFill>
                  <a:srgbClr val="000000"/>
                </a:solidFill>
                <a:latin typeface="ＭＳ Ｐゴシック" charset="-128"/>
              </a:rPr>
              <a:t>50</a:t>
            </a:r>
            <a:r>
              <a:rPr lang="en-US" altLang="ja-JP" sz="1000" dirty="0">
                <a:solidFill>
                  <a:srgbClr val="000000"/>
                </a:solidFill>
                <a:latin typeface="ＭＳ Ｐゴシック" charset="-128"/>
              </a:rPr>
              <a:t>%</a:t>
            </a:r>
            <a:r>
              <a:rPr lang="ja-JP" altLang="en-US" sz="1000" dirty="0">
                <a:solidFill>
                  <a:srgbClr val="000000"/>
                </a:solidFill>
                <a:latin typeface="ＭＳ Ｐゴシック" charset="-128"/>
              </a:rPr>
              <a:t>以下</a:t>
            </a:r>
          </a:p>
        </p:txBody>
      </p:sp>
      <p:sp>
        <p:nvSpPr>
          <p:cNvPr id="130" name="Rectangle 101"/>
          <p:cNvSpPr>
            <a:spLocks noChangeArrowheads="1"/>
          </p:cNvSpPr>
          <p:nvPr/>
        </p:nvSpPr>
        <p:spPr bwMode="auto">
          <a:xfrm>
            <a:off x="5971502" y="4841740"/>
            <a:ext cx="281105" cy="15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a:solidFill>
                  <a:srgbClr val="000000"/>
                </a:solidFill>
                <a:latin typeface="ＭＳ Ｐゴシック" charset="-128"/>
              </a:rPr>
              <a:t>－</a:t>
            </a:r>
            <a:endParaRPr lang="ja-JP" altLang="en-US" sz="2400" dirty="0">
              <a:latin typeface="Calibri" pitchFamily="34" charset="0"/>
            </a:endParaRPr>
          </a:p>
        </p:txBody>
      </p:sp>
      <p:sp>
        <p:nvSpPr>
          <p:cNvPr id="131" name="Rectangle 59"/>
          <p:cNvSpPr>
            <a:spLocks noChangeArrowheads="1"/>
          </p:cNvSpPr>
          <p:nvPr/>
        </p:nvSpPr>
        <p:spPr bwMode="auto">
          <a:xfrm>
            <a:off x="5374721" y="5374572"/>
            <a:ext cx="1655488" cy="512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pPr>
            <a:r>
              <a:rPr lang="ja-JP" altLang="en-US" sz="1000" dirty="0">
                <a:solidFill>
                  <a:srgbClr val="000000"/>
                </a:solidFill>
                <a:latin typeface="ＭＳ Ｐゴシック" charset="-128"/>
              </a:rPr>
              <a:t>（原則階層）</a:t>
            </a:r>
            <a:endParaRPr lang="en-US" altLang="ja-JP" sz="1000" dirty="0">
              <a:solidFill>
                <a:srgbClr val="000000"/>
              </a:solidFill>
              <a:latin typeface="ＭＳ Ｐゴシック" charset="-128"/>
            </a:endParaRPr>
          </a:p>
          <a:p>
            <a:pPr eaLnBrk="1" hangingPunct="1">
              <a:lnSpc>
                <a:spcPts val="1000"/>
              </a:lnSpc>
            </a:pPr>
            <a:r>
              <a:rPr lang="ja-JP" altLang="en-US" sz="1000" dirty="0">
                <a:solidFill>
                  <a:srgbClr val="000000"/>
                </a:solidFill>
                <a:latin typeface="ＭＳ Ｐゴシック" charset="-128"/>
              </a:rPr>
              <a:t>　</a:t>
            </a:r>
            <a:r>
              <a:rPr lang="ja-JP" altLang="en-US" sz="1000" dirty="0" smtClean="0">
                <a:solidFill>
                  <a:srgbClr val="000000"/>
                </a:solidFill>
                <a:latin typeface="ＭＳ Ｐゴシック" charset="-128"/>
              </a:rPr>
              <a:t>　　　同</a:t>
            </a:r>
            <a:r>
              <a:rPr lang="en-US" altLang="ja-JP" sz="1000" dirty="0" smtClean="0">
                <a:solidFill>
                  <a:srgbClr val="000000"/>
                </a:solidFill>
                <a:latin typeface="ＭＳ Ｐゴシック" charset="-128"/>
              </a:rPr>
              <a:t>25%</a:t>
            </a:r>
            <a:r>
              <a:rPr lang="ja-JP" altLang="en-US" sz="1000" dirty="0">
                <a:solidFill>
                  <a:srgbClr val="000000"/>
                </a:solidFill>
                <a:latin typeface="ＭＳ Ｐゴシック" charset="-128"/>
              </a:rPr>
              <a:t>以上</a:t>
            </a:r>
            <a:r>
              <a:rPr lang="en-US" altLang="ja-JP" sz="1000" dirty="0">
                <a:solidFill>
                  <a:srgbClr val="000000"/>
                </a:solidFill>
                <a:latin typeface="ＭＳ Ｐゴシック" charset="-128"/>
              </a:rPr>
              <a:t>50%</a:t>
            </a:r>
            <a:r>
              <a:rPr lang="ja-JP" altLang="en-US" sz="1000" dirty="0">
                <a:solidFill>
                  <a:srgbClr val="000000"/>
                </a:solidFill>
                <a:latin typeface="ＭＳ Ｐゴシック" charset="-128"/>
              </a:rPr>
              <a:t>以下</a:t>
            </a:r>
            <a:endParaRPr lang="en-US" altLang="ja-JP" sz="1000" dirty="0">
              <a:solidFill>
                <a:srgbClr val="000000"/>
              </a:solidFill>
              <a:latin typeface="ＭＳ Ｐゴシック" charset="-128"/>
            </a:endParaRPr>
          </a:p>
          <a:p>
            <a:pPr eaLnBrk="1" hangingPunct="1">
              <a:lnSpc>
                <a:spcPts val="1000"/>
              </a:lnSpc>
            </a:pPr>
            <a:r>
              <a:rPr lang="ja-JP" altLang="en-US" sz="1000" dirty="0">
                <a:solidFill>
                  <a:srgbClr val="000000"/>
                </a:solidFill>
                <a:latin typeface="ＭＳ Ｐゴシック" charset="-128"/>
              </a:rPr>
              <a:t>（裁量階層）</a:t>
            </a:r>
          </a:p>
          <a:p>
            <a:pPr eaLnBrk="1" hangingPunct="1">
              <a:lnSpc>
                <a:spcPts val="1000"/>
              </a:lnSpc>
            </a:pPr>
            <a:r>
              <a:rPr lang="ja-JP" altLang="en-US" sz="1000" dirty="0">
                <a:solidFill>
                  <a:srgbClr val="000000"/>
                </a:solidFill>
                <a:latin typeface="ＭＳ Ｐゴシック" charset="-128"/>
              </a:rPr>
              <a:t>　</a:t>
            </a:r>
            <a:r>
              <a:rPr lang="ja-JP" altLang="en-US" sz="1000" dirty="0" smtClean="0">
                <a:solidFill>
                  <a:srgbClr val="000000"/>
                </a:solidFill>
                <a:latin typeface="ＭＳ Ｐゴシック" charset="-128"/>
              </a:rPr>
              <a:t>　　　同</a:t>
            </a:r>
            <a:r>
              <a:rPr lang="en-US" altLang="ja-JP" sz="1000" dirty="0" smtClean="0">
                <a:solidFill>
                  <a:srgbClr val="000000"/>
                </a:solidFill>
                <a:latin typeface="ＭＳ Ｐゴシック" charset="-128"/>
              </a:rPr>
              <a:t>50%</a:t>
            </a:r>
            <a:r>
              <a:rPr lang="ja-JP" altLang="en-US" sz="1000" dirty="0">
                <a:solidFill>
                  <a:srgbClr val="000000"/>
                </a:solidFill>
                <a:latin typeface="ＭＳ Ｐゴシック" charset="-128"/>
              </a:rPr>
              <a:t>以上</a:t>
            </a:r>
            <a:r>
              <a:rPr lang="en-US" altLang="ja-JP" sz="1000" dirty="0">
                <a:solidFill>
                  <a:srgbClr val="000000"/>
                </a:solidFill>
                <a:latin typeface="ＭＳ Ｐゴシック" charset="-128"/>
              </a:rPr>
              <a:t>80%</a:t>
            </a:r>
            <a:r>
              <a:rPr lang="ja-JP" altLang="en-US" sz="1000" dirty="0">
                <a:solidFill>
                  <a:srgbClr val="000000"/>
                </a:solidFill>
                <a:latin typeface="ＭＳ Ｐゴシック" charset="-128"/>
              </a:rPr>
              <a:t>以下</a:t>
            </a:r>
          </a:p>
        </p:txBody>
      </p:sp>
      <p:sp>
        <p:nvSpPr>
          <p:cNvPr id="132" name="Rectangle 101"/>
          <p:cNvSpPr>
            <a:spLocks noChangeArrowheads="1"/>
          </p:cNvSpPr>
          <p:nvPr/>
        </p:nvSpPr>
        <p:spPr bwMode="auto">
          <a:xfrm>
            <a:off x="5947988" y="6237522"/>
            <a:ext cx="281105" cy="15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900" dirty="0">
                <a:solidFill>
                  <a:srgbClr val="000000"/>
                </a:solidFill>
                <a:latin typeface="ＭＳ Ｐゴシック" charset="-128"/>
              </a:rPr>
              <a:t>－</a:t>
            </a:r>
            <a:endParaRPr lang="ja-JP" altLang="en-US" sz="2400" dirty="0">
              <a:latin typeface="Calibri" pitchFamily="34" charset="0"/>
            </a:endParaRPr>
          </a:p>
        </p:txBody>
      </p:sp>
      <p:sp>
        <p:nvSpPr>
          <p:cNvPr id="133" name="正方形/長方形 254"/>
          <p:cNvSpPr>
            <a:spLocks noChangeArrowheads="1"/>
          </p:cNvSpPr>
          <p:nvPr/>
        </p:nvSpPr>
        <p:spPr bwMode="auto">
          <a:xfrm>
            <a:off x="5971476" y="6540175"/>
            <a:ext cx="3209628" cy="265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142875" indent="-14287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900" dirty="0">
                <a:latin typeface="ＭＳ ゴシック" pitchFamily="49" charset="-128"/>
                <a:ea typeface="ＭＳ ゴシック" pitchFamily="49" charset="-128"/>
              </a:rPr>
              <a:t>（大阪市内の住宅管理戸数は平成</a:t>
            </a:r>
            <a:r>
              <a:rPr lang="en-US" altLang="ja-JP" sz="900" dirty="0" smtClean="0">
                <a:latin typeface="ＭＳ ゴシック" pitchFamily="49" charset="-128"/>
                <a:ea typeface="ＭＳ ゴシック" pitchFamily="49" charset="-128"/>
              </a:rPr>
              <a:t>28</a:t>
            </a:r>
            <a:r>
              <a:rPr lang="ja-JP" altLang="en-US" sz="900" dirty="0" smtClean="0">
                <a:latin typeface="ＭＳ ゴシック" pitchFamily="49" charset="-128"/>
                <a:ea typeface="ＭＳ ゴシック" pitchFamily="49" charset="-128"/>
              </a:rPr>
              <a:t>年</a:t>
            </a:r>
            <a:r>
              <a:rPr lang="en-US" altLang="ja-JP" sz="900" dirty="0">
                <a:latin typeface="ＭＳ ゴシック" pitchFamily="49" charset="-128"/>
                <a:ea typeface="ＭＳ ゴシック" pitchFamily="49" charset="-128"/>
              </a:rPr>
              <a:t>3</a:t>
            </a:r>
            <a:r>
              <a:rPr lang="ja-JP" altLang="en-US" sz="900" dirty="0">
                <a:latin typeface="ＭＳ ゴシック" pitchFamily="49" charset="-128"/>
                <a:ea typeface="ＭＳ ゴシック" pitchFamily="49" charset="-128"/>
              </a:rPr>
              <a:t>月末現在）</a:t>
            </a:r>
          </a:p>
        </p:txBody>
      </p:sp>
      <p:sp>
        <p:nvSpPr>
          <p:cNvPr id="134" name="正方形/長方形 133"/>
          <p:cNvSpPr/>
          <p:nvPr/>
        </p:nvSpPr>
        <p:spPr>
          <a:xfrm>
            <a:off x="230254" y="3192557"/>
            <a:ext cx="8696720" cy="3613191"/>
          </a:xfrm>
          <a:prstGeom prst="rect">
            <a:avLst/>
          </a:prstGeom>
          <a:no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35" name="正方形/長方形 134"/>
          <p:cNvSpPr/>
          <p:nvPr/>
        </p:nvSpPr>
        <p:spPr>
          <a:xfrm>
            <a:off x="357404" y="3936875"/>
            <a:ext cx="325378" cy="2616107"/>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Rectangle 149"/>
          <p:cNvSpPr>
            <a:spLocks noChangeArrowheads="1"/>
          </p:cNvSpPr>
          <p:nvPr/>
        </p:nvSpPr>
        <p:spPr bwMode="auto">
          <a:xfrm>
            <a:off x="432152" y="4368430"/>
            <a:ext cx="180000" cy="1730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0" tIns="0" rIns="0" bIns="0" anchor="ctr"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dist" eaLnBrk="1" hangingPunct="1"/>
            <a:r>
              <a:rPr lang="ja-JP" altLang="en-US" sz="1000" b="1" dirty="0" smtClean="0">
                <a:solidFill>
                  <a:srgbClr val="FFFFFF"/>
                </a:solidFill>
                <a:latin typeface="ＭＳ Ｐゴシック" charset="-128"/>
              </a:rPr>
              <a:t>市営住宅</a:t>
            </a:r>
            <a:endParaRPr lang="en-US" altLang="ja-JP" sz="1000" b="1" dirty="0">
              <a:solidFill>
                <a:srgbClr val="FFFFFF"/>
              </a:solidFill>
              <a:latin typeface="ＭＳ Ｐゴシック" charset="-128"/>
            </a:endParaRPr>
          </a:p>
        </p:txBody>
      </p:sp>
      <p:sp>
        <p:nvSpPr>
          <p:cNvPr id="137" name="正方形/長方形 136"/>
          <p:cNvSpPr/>
          <p:nvPr/>
        </p:nvSpPr>
        <p:spPr>
          <a:xfrm>
            <a:off x="735565" y="3935847"/>
            <a:ext cx="325378" cy="1207434"/>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Rectangle 149"/>
          <p:cNvSpPr>
            <a:spLocks noChangeArrowheads="1"/>
          </p:cNvSpPr>
          <p:nvPr/>
        </p:nvSpPr>
        <p:spPr bwMode="auto">
          <a:xfrm>
            <a:off x="797212" y="4142997"/>
            <a:ext cx="180000" cy="93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nchor="ctr"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dist" eaLnBrk="1" hangingPunct="1"/>
            <a:r>
              <a:rPr lang="ja-JP" altLang="en-US" sz="1000" b="1" dirty="0" smtClean="0">
                <a:solidFill>
                  <a:schemeClr val="bg1"/>
                </a:solidFill>
                <a:latin typeface="ＭＳ Ｐゴシック" charset="-128"/>
              </a:rPr>
              <a:t>低所得者向け</a:t>
            </a:r>
            <a:endParaRPr lang="en-US" altLang="ja-JP" sz="1000" b="1" dirty="0">
              <a:solidFill>
                <a:schemeClr val="bg1"/>
              </a:solidFill>
              <a:latin typeface="ＭＳ Ｐゴシック" charset="-128"/>
            </a:endParaRPr>
          </a:p>
        </p:txBody>
      </p:sp>
      <p:sp>
        <p:nvSpPr>
          <p:cNvPr id="139" name="Rectangle 149"/>
          <p:cNvSpPr>
            <a:spLocks noChangeArrowheads="1"/>
          </p:cNvSpPr>
          <p:nvPr/>
        </p:nvSpPr>
        <p:spPr bwMode="auto">
          <a:xfrm>
            <a:off x="803443" y="5575999"/>
            <a:ext cx="180000" cy="93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nchor="ctr"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dist" eaLnBrk="1" hangingPunct="1"/>
            <a:r>
              <a:rPr lang="ja-JP" altLang="en-US" sz="1000" b="1" dirty="0" smtClean="0">
                <a:solidFill>
                  <a:schemeClr val="bg1"/>
                </a:solidFill>
                <a:latin typeface="ＭＳ Ｐゴシック" charset="-128"/>
              </a:rPr>
              <a:t>中堅層向け</a:t>
            </a:r>
            <a:endParaRPr lang="en-US" altLang="ja-JP" sz="1000" b="1" dirty="0">
              <a:solidFill>
                <a:schemeClr val="bg1"/>
              </a:solidFill>
              <a:latin typeface="ＭＳ Ｐゴシック" charset="-128"/>
            </a:endParaRPr>
          </a:p>
        </p:txBody>
      </p:sp>
      <p:sp>
        <p:nvSpPr>
          <p:cNvPr id="140" name="Line 160"/>
          <p:cNvSpPr>
            <a:spLocks noChangeShapeType="1"/>
          </p:cNvSpPr>
          <p:nvPr/>
        </p:nvSpPr>
        <p:spPr bwMode="auto">
          <a:xfrm>
            <a:off x="2857990" y="4708462"/>
            <a:ext cx="2376000" cy="17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1" name="Line 160"/>
          <p:cNvSpPr>
            <a:spLocks noChangeShapeType="1"/>
          </p:cNvSpPr>
          <p:nvPr/>
        </p:nvSpPr>
        <p:spPr bwMode="auto">
          <a:xfrm>
            <a:off x="2849762" y="5142298"/>
            <a:ext cx="2376000" cy="17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5" name="Line 160"/>
          <p:cNvSpPr>
            <a:spLocks noChangeShapeType="1"/>
          </p:cNvSpPr>
          <p:nvPr/>
        </p:nvSpPr>
        <p:spPr bwMode="auto">
          <a:xfrm>
            <a:off x="1111336" y="6048960"/>
            <a:ext cx="1692000" cy="17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9" name="Line 160"/>
          <p:cNvSpPr>
            <a:spLocks noChangeShapeType="1"/>
          </p:cNvSpPr>
          <p:nvPr/>
        </p:nvSpPr>
        <p:spPr bwMode="auto">
          <a:xfrm>
            <a:off x="2849708" y="6048960"/>
            <a:ext cx="2376000" cy="17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3" name="Line 160"/>
          <p:cNvSpPr>
            <a:spLocks noChangeShapeType="1"/>
          </p:cNvSpPr>
          <p:nvPr/>
        </p:nvSpPr>
        <p:spPr bwMode="auto">
          <a:xfrm>
            <a:off x="1114970" y="6529550"/>
            <a:ext cx="1692000" cy="17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64" name="Line 160"/>
          <p:cNvSpPr>
            <a:spLocks noChangeShapeType="1"/>
          </p:cNvSpPr>
          <p:nvPr/>
        </p:nvSpPr>
        <p:spPr bwMode="auto">
          <a:xfrm>
            <a:off x="2855219" y="6533762"/>
            <a:ext cx="2376000" cy="17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0" name="Line 186"/>
          <p:cNvSpPr>
            <a:spLocks noChangeShapeType="1"/>
          </p:cNvSpPr>
          <p:nvPr/>
        </p:nvSpPr>
        <p:spPr bwMode="auto">
          <a:xfrm flipV="1">
            <a:off x="5283220" y="5142298"/>
            <a:ext cx="178957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1" name="Line 186"/>
          <p:cNvSpPr>
            <a:spLocks noChangeShapeType="1"/>
          </p:cNvSpPr>
          <p:nvPr/>
        </p:nvSpPr>
        <p:spPr bwMode="auto">
          <a:xfrm flipV="1">
            <a:off x="5278974" y="6058364"/>
            <a:ext cx="178957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2" name="Line 186"/>
          <p:cNvSpPr>
            <a:spLocks noChangeShapeType="1"/>
          </p:cNvSpPr>
          <p:nvPr/>
        </p:nvSpPr>
        <p:spPr bwMode="auto">
          <a:xfrm flipV="1">
            <a:off x="5283220" y="6531541"/>
            <a:ext cx="178957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3" name="Line 186"/>
          <p:cNvSpPr>
            <a:spLocks noChangeShapeType="1"/>
          </p:cNvSpPr>
          <p:nvPr/>
        </p:nvSpPr>
        <p:spPr bwMode="auto">
          <a:xfrm flipV="1">
            <a:off x="7232555" y="4709258"/>
            <a:ext cx="15660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4" name="Line 186"/>
          <p:cNvSpPr>
            <a:spLocks noChangeShapeType="1"/>
          </p:cNvSpPr>
          <p:nvPr/>
        </p:nvSpPr>
        <p:spPr bwMode="auto">
          <a:xfrm flipV="1">
            <a:off x="7236767" y="5149927"/>
            <a:ext cx="15660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6" name="Line 186"/>
          <p:cNvSpPr>
            <a:spLocks noChangeShapeType="1"/>
          </p:cNvSpPr>
          <p:nvPr/>
        </p:nvSpPr>
        <p:spPr bwMode="auto">
          <a:xfrm flipV="1">
            <a:off x="7236767" y="6058364"/>
            <a:ext cx="15660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7" name="Line 186"/>
          <p:cNvSpPr>
            <a:spLocks noChangeShapeType="1"/>
          </p:cNvSpPr>
          <p:nvPr/>
        </p:nvSpPr>
        <p:spPr bwMode="auto">
          <a:xfrm flipV="1">
            <a:off x="7231733" y="6533762"/>
            <a:ext cx="156600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8" name="Rectangle 3"/>
          <p:cNvSpPr>
            <a:spLocks noChangeArrowheads="1"/>
          </p:cNvSpPr>
          <p:nvPr/>
        </p:nvSpPr>
        <p:spPr bwMode="auto">
          <a:xfrm>
            <a:off x="190239" y="3086376"/>
            <a:ext cx="5748173" cy="464114"/>
          </a:xfrm>
          <a:prstGeom prst="rect">
            <a:avLst/>
          </a:prstGeom>
          <a:noFill/>
          <a:ln w="9525">
            <a:noFill/>
            <a:miter lim="800000"/>
            <a:headEnd/>
            <a:tailEnd/>
          </a:ln>
          <a:effectLst/>
        </p:spPr>
        <p:txBody>
          <a:bodyPr wrap="none" lIns="0" tIns="0" rIns="0" bIns="0" anchor="ctr"/>
          <a:lstStyle/>
          <a:p>
            <a:r>
              <a:rPr lang="en-US" altLang="ja-JP" sz="1600" dirty="0" smtClean="0">
                <a:latin typeface="ＭＳ ゴシック" pitchFamily="49" charset="-128"/>
                <a:ea typeface="ＭＳ ゴシック" pitchFamily="49" charset="-128"/>
              </a:rPr>
              <a:t>【</a:t>
            </a:r>
            <a:r>
              <a:rPr lang="ja-JP" altLang="en-US" sz="1600" dirty="0" smtClean="0">
                <a:latin typeface="ＭＳ ゴシック" pitchFamily="49" charset="-128"/>
                <a:ea typeface="ＭＳ ゴシック" pitchFamily="49" charset="-128"/>
              </a:rPr>
              <a:t>市営住宅</a:t>
            </a:r>
            <a:r>
              <a:rPr lang="ja-JP" altLang="en-US" sz="1600" dirty="0">
                <a:latin typeface="ＭＳ ゴシック" pitchFamily="49" charset="-128"/>
                <a:ea typeface="ＭＳ ゴシック" pitchFamily="49" charset="-128"/>
              </a:rPr>
              <a:t>制度</a:t>
            </a:r>
            <a:r>
              <a:rPr lang="ja-JP" altLang="en-US" sz="1600" dirty="0" smtClean="0">
                <a:latin typeface="ＭＳ ゴシック" pitchFamily="49" charset="-128"/>
                <a:ea typeface="ＭＳ ゴシック" pitchFamily="49" charset="-128"/>
              </a:rPr>
              <a:t>の種類・市営住宅戸数（</a:t>
            </a:r>
            <a:r>
              <a:rPr lang="en-US" altLang="ja-JP" sz="1600" dirty="0" smtClean="0">
                <a:latin typeface="ＭＳ ゴシック" pitchFamily="49" charset="-128"/>
                <a:ea typeface="ＭＳ ゴシック" pitchFamily="49" charset="-128"/>
              </a:rPr>
              <a:t>110,351</a:t>
            </a:r>
            <a:r>
              <a:rPr lang="ja-JP" altLang="en-US" sz="1600" dirty="0" smtClean="0">
                <a:latin typeface="ＭＳ ゴシック" pitchFamily="49" charset="-128"/>
                <a:ea typeface="ＭＳ ゴシック" pitchFamily="49" charset="-128"/>
              </a:rPr>
              <a:t>戸）の内訳</a:t>
            </a:r>
            <a:r>
              <a:rPr lang="en-US" altLang="ja-JP" sz="1600" dirty="0" smtClean="0">
                <a:latin typeface="ＭＳ ゴシック" pitchFamily="49" charset="-128"/>
                <a:ea typeface="ＭＳ ゴシック" pitchFamily="49" charset="-128"/>
              </a:rPr>
              <a:t>】</a:t>
            </a:r>
            <a:endParaRPr lang="en-US" altLang="ja-JP" sz="1600" dirty="0">
              <a:latin typeface="ＭＳ ゴシック" pitchFamily="49" charset="-128"/>
              <a:ea typeface="ＭＳ ゴシック" pitchFamily="49" charset="-128"/>
            </a:endParaRPr>
          </a:p>
        </p:txBody>
      </p:sp>
      <p:sp>
        <p:nvSpPr>
          <p:cNvPr id="182" name="Line 160"/>
          <p:cNvSpPr>
            <a:spLocks noChangeShapeType="1"/>
          </p:cNvSpPr>
          <p:nvPr/>
        </p:nvSpPr>
        <p:spPr bwMode="auto">
          <a:xfrm flipV="1">
            <a:off x="1116208" y="5141768"/>
            <a:ext cx="16920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70" name="Rectangle 62"/>
          <p:cNvSpPr>
            <a:spLocks noChangeArrowheads="1"/>
          </p:cNvSpPr>
          <p:nvPr/>
        </p:nvSpPr>
        <p:spPr bwMode="auto">
          <a:xfrm>
            <a:off x="8195833" y="4423477"/>
            <a:ext cx="564257"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100" dirty="0" smtClean="0">
                <a:latin typeface="ＭＳ Ｐゴシック" charset="-128"/>
              </a:rPr>
              <a:t>（約</a:t>
            </a:r>
            <a:r>
              <a:rPr lang="en-US" altLang="ja-JP" sz="1100" dirty="0" smtClean="0">
                <a:latin typeface="ＭＳ Ｐゴシック" charset="-128"/>
              </a:rPr>
              <a:t>88</a:t>
            </a:r>
            <a:r>
              <a:rPr lang="ja-JP" altLang="en-US" sz="1100" dirty="0" smtClean="0">
                <a:latin typeface="ＭＳ Ｐゴシック" charset="-128"/>
              </a:rPr>
              <a:t>％）</a:t>
            </a:r>
            <a:endParaRPr lang="ja-JP" altLang="en-US" sz="3600" dirty="0">
              <a:latin typeface="Calibri" pitchFamily="34" charset="0"/>
            </a:endParaRPr>
          </a:p>
        </p:txBody>
      </p:sp>
      <p:sp>
        <p:nvSpPr>
          <p:cNvPr id="71" name="Rectangle 62"/>
          <p:cNvSpPr>
            <a:spLocks noChangeArrowheads="1"/>
          </p:cNvSpPr>
          <p:nvPr/>
        </p:nvSpPr>
        <p:spPr bwMode="auto">
          <a:xfrm>
            <a:off x="8246185" y="6203425"/>
            <a:ext cx="49372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100" dirty="0" smtClean="0">
                <a:latin typeface="ＭＳ Ｐゴシック" charset="-128"/>
              </a:rPr>
              <a:t>（約</a:t>
            </a:r>
            <a:r>
              <a:rPr lang="en-US" altLang="ja-JP" sz="1100" dirty="0" smtClean="0">
                <a:latin typeface="ＭＳ Ｐゴシック" charset="-128"/>
              </a:rPr>
              <a:t>2</a:t>
            </a:r>
            <a:r>
              <a:rPr lang="ja-JP" altLang="en-US" sz="1100" dirty="0" smtClean="0">
                <a:latin typeface="ＭＳ Ｐゴシック" charset="-128"/>
              </a:rPr>
              <a:t>％）</a:t>
            </a:r>
            <a:endParaRPr lang="ja-JP" altLang="en-US" sz="3600" dirty="0">
              <a:latin typeface="Calibri" pitchFamily="34" charset="0"/>
            </a:endParaRPr>
          </a:p>
        </p:txBody>
      </p:sp>
      <p:sp>
        <p:nvSpPr>
          <p:cNvPr id="72" name="Rectangle 62"/>
          <p:cNvSpPr>
            <a:spLocks noChangeArrowheads="1"/>
          </p:cNvSpPr>
          <p:nvPr/>
        </p:nvSpPr>
        <p:spPr bwMode="auto">
          <a:xfrm>
            <a:off x="8257739" y="5571988"/>
            <a:ext cx="49372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100" dirty="0" smtClean="0">
                <a:latin typeface="ＭＳ Ｐゴシック" charset="-128"/>
              </a:rPr>
              <a:t>（約</a:t>
            </a:r>
            <a:r>
              <a:rPr lang="en-US" altLang="ja-JP" sz="1100" dirty="0" smtClean="0">
                <a:latin typeface="ＭＳ Ｐゴシック" charset="-128"/>
              </a:rPr>
              <a:t>4</a:t>
            </a:r>
            <a:r>
              <a:rPr lang="ja-JP" altLang="en-US" sz="1100" dirty="0" smtClean="0">
                <a:latin typeface="ＭＳ Ｐゴシック" charset="-128"/>
              </a:rPr>
              <a:t>％）</a:t>
            </a:r>
            <a:endParaRPr lang="ja-JP" altLang="en-US" sz="3600" dirty="0">
              <a:latin typeface="Calibri" pitchFamily="34" charset="0"/>
            </a:endParaRPr>
          </a:p>
        </p:txBody>
      </p:sp>
      <p:sp>
        <p:nvSpPr>
          <p:cNvPr id="73" name="Rectangle 62"/>
          <p:cNvSpPr>
            <a:spLocks noChangeArrowheads="1"/>
          </p:cNvSpPr>
          <p:nvPr/>
        </p:nvSpPr>
        <p:spPr bwMode="auto">
          <a:xfrm>
            <a:off x="8255776" y="4859280"/>
            <a:ext cx="49372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100" dirty="0" smtClean="0">
                <a:latin typeface="ＭＳ Ｐゴシック" charset="-128"/>
              </a:rPr>
              <a:t>（約</a:t>
            </a:r>
            <a:r>
              <a:rPr lang="en-US" altLang="ja-JP" sz="1100" dirty="0" smtClean="0">
                <a:latin typeface="ＭＳ Ｐゴシック" charset="-128"/>
              </a:rPr>
              <a:t>6</a:t>
            </a:r>
            <a:r>
              <a:rPr lang="ja-JP" altLang="en-US" sz="1100" dirty="0" smtClean="0">
                <a:latin typeface="ＭＳ Ｐゴシック" charset="-128"/>
              </a:rPr>
              <a:t>％）</a:t>
            </a:r>
            <a:endParaRPr lang="ja-JP" altLang="en-US" sz="3600" dirty="0">
              <a:latin typeface="Calibri" pitchFamily="34" charset="0"/>
            </a:endParaRPr>
          </a:p>
        </p:txBody>
      </p:sp>
      <p:sp>
        <p:nvSpPr>
          <p:cNvPr id="74" name="正方形/長方形 73"/>
          <p:cNvSpPr/>
          <p:nvPr/>
        </p:nvSpPr>
        <p:spPr>
          <a:xfrm>
            <a:off x="-1636" y="0"/>
            <a:ext cx="176532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９</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．市営住宅</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1431770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107504" y="216594"/>
            <a:ext cx="8964612" cy="5076000"/>
          </a:xfrm>
          <a:prstGeom prst="roundRect">
            <a:avLst>
              <a:gd name="adj" fmla="val 6249"/>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lnSpc>
                <a:spcPts val="300"/>
              </a:lnSpc>
              <a:spcBef>
                <a:spcPts val="0"/>
              </a:spcBef>
              <a:spcAft>
                <a:spcPts val="0"/>
              </a:spcAft>
              <a:defRPr/>
            </a:pPr>
            <a:endParaRPr lang="en-US" altLang="ja-JP" sz="16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lnSpc>
                <a:spcPts val="2600"/>
              </a:lnSpc>
              <a:spcBef>
                <a:spcPts val="0"/>
              </a:spcBef>
              <a:spcAft>
                <a:spcPts val="0"/>
              </a:spcAft>
              <a:defRPr/>
            </a:pP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市営住宅の事務</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の主な内容</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74250" fontAlgn="auto">
              <a:lnSpc>
                <a:spcPts val="2600"/>
              </a:lnSpc>
              <a:spcBef>
                <a:spcPts val="0"/>
              </a:spcBef>
              <a:spcAft>
                <a:spcPts val="0"/>
              </a:spcAf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◇市営住宅の事務は、「住宅の整備」と「住宅の管理」に大別</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lnSpc>
                <a:spcPts val="2300"/>
              </a:lnSpc>
              <a:spcBef>
                <a:spcPts val="0"/>
              </a:spcBef>
              <a:spcAft>
                <a:spcPts val="0"/>
              </a:spcAf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「住宅の整備」　⇒　市営住宅の建替・改善など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lnSpc>
                <a:spcPts val="2300"/>
              </a:lnSpc>
              <a:spcBef>
                <a:spcPts val="0"/>
              </a:spcBef>
              <a:spcAft>
                <a:spcPts val="0"/>
              </a:spcAf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「住宅の管理」　⇒　市営住宅の管理、貸付・家賃収納、維持管理など</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3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300"/>
              </a:lnSpc>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lnSpc>
                <a:spcPts val="3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300"/>
              </a:lnSpc>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lnSpc>
                <a:spcPts val="300"/>
              </a:lnSpc>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lnSpc>
                <a:spcPts val="2300"/>
              </a:lnSpc>
              <a:spcBef>
                <a:spcPts val="0"/>
              </a:spcBef>
              <a:spcAft>
                <a:spcPts val="0"/>
              </a:spcAft>
              <a:defRPr/>
            </a:pP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事務の執行体制</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74250" fontAlgn="auto">
              <a:lnSpc>
                <a:spcPts val="23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住宅の整備は局で実施。近年、老朽化した住宅の建替を中心に実施</a:t>
            </a:r>
            <a:endParaRPr lang="ja-JP" altLang="en-US" sz="1600" dirty="0">
              <a:solidFill>
                <a:schemeClr val="tx1"/>
              </a:solidFill>
              <a:latin typeface="Meiryo UI" pitchFamily="50" charset="-128"/>
              <a:ea typeface="Meiryo UI" pitchFamily="50" charset="-128"/>
              <a:cs typeface="Meiryo UI" pitchFamily="50" charset="-128"/>
            </a:endParaRPr>
          </a:p>
          <a:p>
            <a:pPr marL="74250" fontAlgn="auto">
              <a:lnSpc>
                <a:spcPts val="23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住宅の管理は局及び受注事業者が実施。うち日常的な管理は住宅管理センター（４か所）で実施</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37" name="テキスト ボックス 263"/>
          <p:cNvSpPr txBox="1">
            <a:spLocks noChangeArrowheads="1"/>
          </p:cNvSpPr>
          <p:nvPr/>
        </p:nvSpPr>
        <p:spPr bwMode="auto">
          <a:xfrm>
            <a:off x="-5010" y="1191"/>
            <a:ext cx="2232248" cy="307777"/>
          </a:xfrm>
          <a:prstGeom prst="rect">
            <a:avLst/>
          </a:prstGeom>
          <a:solidFill>
            <a:schemeClr val="tx1"/>
          </a:solidFill>
          <a:ln w="9525">
            <a:solidFill>
              <a:schemeClr val="tx1"/>
            </a:solidFill>
            <a:miter lim="800000"/>
            <a:headEnd/>
            <a:tailEnd/>
          </a:ln>
        </p:spPr>
        <p:txBody>
          <a:bodyPr wrap="square">
            <a:spAutoFit/>
          </a:bodyPr>
          <a:lstStyle>
            <a:lvl1pPr marL="142875" indent="-14287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400" dirty="0" smtClean="0">
                <a:solidFill>
                  <a:schemeClr val="bg1"/>
                </a:solidFill>
                <a:latin typeface="HGS創英角ｺﾞｼｯｸUB" pitchFamily="50" charset="-128"/>
                <a:ea typeface="HGS創英角ｺﾞｼｯｸUB" pitchFamily="50" charset="-128"/>
              </a:rPr>
              <a:t>事務の内容と執行体制</a:t>
            </a:r>
            <a:endParaRPr lang="en-US" altLang="ja-JP" sz="1400" dirty="0">
              <a:solidFill>
                <a:schemeClr val="bg1"/>
              </a:solidFill>
              <a:latin typeface="HGS創英角ｺﾞｼｯｸUB" pitchFamily="50" charset="-128"/>
              <a:ea typeface="HGS創英角ｺﾞｼｯｸUB" pitchFamily="50" charset="-128"/>
            </a:endParaRPr>
          </a:p>
        </p:txBody>
      </p:sp>
      <p:grpSp>
        <p:nvGrpSpPr>
          <p:cNvPr id="9" name="グループ化 8"/>
          <p:cNvGrpSpPr/>
          <p:nvPr/>
        </p:nvGrpSpPr>
        <p:grpSpPr>
          <a:xfrm>
            <a:off x="144576" y="1757893"/>
            <a:ext cx="8853151" cy="2319179"/>
            <a:chOff x="146361" y="2060848"/>
            <a:chExt cx="8853151" cy="1944216"/>
          </a:xfrm>
        </p:grpSpPr>
        <p:sp>
          <p:nvSpPr>
            <p:cNvPr id="2" name="テキスト ボックス 1"/>
            <p:cNvSpPr txBox="1"/>
            <p:nvPr/>
          </p:nvSpPr>
          <p:spPr>
            <a:xfrm>
              <a:off x="146361" y="2107343"/>
              <a:ext cx="2484000" cy="216000"/>
            </a:xfrm>
            <a:prstGeom prst="rect">
              <a:avLst/>
            </a:prstGeom>
            <a:noFill/>
            <a:ln>
              <a:noFill/>
              <a:prstDash val="dash"/>
            </a:ln>
          </p:spPr>
          <p:txBody>
            <a:bodyPr wrap="square" rtlCol="0" anchor="ctr" anchorCtr="0">
              <a:spAutoFit/>
            </a:bodyPr>
            <a:lstStyle/>
            <a:p>
              <a:pPr algn="ctr"/>
              <a:r>
                <a:rPr kumimoji="1" lang="ja-JP" altLang="en-US" sz="1400" u="sng" dirty="0" smtClean="0"/>
                <a:t>市営住宅事業の主な業務内容</a:t>
              </a:r>
              <a:endParaRPr kumimoji="1" lang="ja-JP" altLang="en-US" sz="1400" u="sng" dirty="0"/>
            </a:p>
          </p:txBody>
        </p:sp>
        <p:sp>
          <p:nvSpPr>
            <p:cNvPr id="36" name="角丸四角形 35"/>
            <p:cNvSpPr/>
            <p:nvPr/>
          </p:nvSpPr>
          <p:spPr>
            <a:xfrm>
              <a:off x="4407588" y="2325027"/>
              <a:ext cx="4413826" cy="1584000"/>
            </a:xfrm>
            <a:prstGeom prst="roundRect">
              <a:avLst>
                <a:gd name="adj" fmla="val 3825"/>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1454324" y="2329249"/>
              <a:ext cx="2916000" cy="1584000"/>
            </a:xfrm>
            <a:prstGeom prst="roundRect">
              <a:avLst>
                <a:gd name="adj" fmla="val 3825"/>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4523446" y="2818219"/>
              <a:ext cx="720000" cy="10800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00" dirty="0" smtClean="0">
                <a:solidFill>
                  <a:schemeClr val="tx1"/>
                </a:solidFill>
              </a:endParaRPr>
            </a:p>
            <a:p>
              <a:pPr algn="ctr"/>
              <a:endParaRPr lang="en-US" altLang="ja-JP" sz="1000" dirty="0">
                <a:solidFill>
                  <a:schemeClr val="tx1"/>
                </a:solidFill>
              </a:endParaRPr>
            </a:p>
            <a:p>
              <a:pPr algn="ctr"/>
              <a:endParaRPr kumimoji="1" lang="en-US" altLang="ja-JP" sz="1000" dirty="0" smtClean="0">
                <a:solidFill>
                  <a:schemeClr val="tx1"/>
                </a:solidFill>
              </a:endParaRPr>
            </a:p>
            <a:p>
              <a:pPr algn="ctr"/>
              <a:endParaRPr lang="en-US" altLang="ja-JP" sz="1000" dirty="0">
                <a:solidFill>
                  <a:schemeClr val="tx1"/>
                </a:solidFill>
              </a:endParaRPr>
            </a:p>
            <a:p>
              <a:pPr algn="ctr"/>
              <a:endParaRPr kumimoji="1" lang="en-US" altLang="ja-JP" sz="100" dirty="0" smtClean="0">
                <a:solidFill>
                  <a:schemeClr val="tx1"/>
                </a:solidFill>
              </a:endParaRPr>
            </a:p>
            <a:p>
              <a:pPr algn="ctr"/>
              <a:r>
                <a:rPr kumimoji="1" lang="ja-JP" altLang="en-US" sz="900" dirty="0" smtClean="0">
                  <a:solidFill>
                    <a:schemeClr val="tx1"/>
                  </a:solidFill>
                </a:rPr>
                <a:t>空家</a:t>
              </a:r>
              <a:endParaRPr kumimoji="1" lang="en-US" altLang="ja-JP" sz="900" dirty="0" smtClean="0">
                <a:solidFill>
                  <a:schemeClr val="tx1"/>
                </a:solidFill>
              </a:endParaRPr>
            </a:p>
            <a:p>
              <a:pPr algn="ctr"/>
              <a:r>
                <a:rPr kumimoji="1" lang="ja-JP" altLang="en-US" sz="900" dirty="0" smtClean="0">
                  <a:solidFill>
                    <a:schemeClr val="tx1"/>
                  </a:solidFill>
                </a:rPr>
                <a:t>発生</a:t>
              </a:r>
              <a:endParaRPr kumimoji="1" lang="ja-JP" altLang="en-US" sz="900" dirty="0">
                <a:solidFill>
                  <a:schemeClr val="tx1"/>
                </a:solidFill>
              </a:endParaRPr>
            </a:p>
          </p:txBody>
        </p:sp>
        <p:sp>
          <p:nvSpPr>
            <p:cNvPr id="14" name="テキスト ボックス 13"/>
            <p:cNvSpPr txBox="1"/>
            <p:nvPr/>
          </p:nvSpPr>
          <p:spPr>
            <a:xfrm>
              <a:off x="329844" y="2340987"/>
              <a:ext cx="252000" cy="1584000"/>
            </a:xfrm>
            <a:prstGeom prst="rect">
              <a:avLst/>
            </a:prstGeom>
            <a:solidFill>
              <a:schemeClr val="bg1">
                <a:lumMod val="85000"/>
              </a:schemeClr>
            </a:solidFill>
            <a:ln>
              <a:solidFill>
                <a:schemeClr val="tx1"/>
              </a:solidFill>
            </a:ln>
          </p:spPr>
          <p:txBody>
            <a:bodyPr vert="eaVert" wrap="square" rtlCol="0" anchor="ctr" anchorCtr="1">
              <a:spAutoFit/>
            </a:bodyPr>
            <a:lstStyle/>
            <a:p>
              <a:r>
                <a:rPr kumimoji="1" lang="ja-JP" altLang="en-US" sz="1000" dirty="0" smtClean="0"/>
                <a:t>業務の内容</a:t>
              </a:r>
              <a:endParaRPr kumimoji="1" lang="ja-JP" altLang="en-US" sz="1000" dirty="0"/>
            </a:p>
          </p:txBody>
        </p:sp>
        <p:sp>
          <p:nvSpPr>
            <p:cNvPr id="15" name="ホームベース 14"/>
            <p:cNvSpPr/>
            <p:nvPr/>
          </p:nvSpPr>
          <p:spPr>
            <a:xfrm>
              <a:off x="1508423" y="2840240"/>
              <a:ext cx="612000" cy="972000"/>
            </a:xfrm>
            <a:prstGeom prst="homePlate">
              <a:avLst>
                <a:gd name="adj" fmla="val 23633"/>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計画</a:t>
              </a:r>
              <a:endParaRPr kumimoji="1" lang="ja-JP" altLang="en-US" sz="1000" dirty="0">
                <a:solidFill>
                  <a:schemeClr val="tx1"/>
                </a:solidFill>
              </a:endParaRPr>
            </a:p>
          </p:txBody>
        </p:sp>
        <p:sp>
          <p:nvSpPr>
            <p:cNvPr id="16" name="ホームベース 15"/>
            <p:cNvSpPr/>
            <p:nvPr/>
          </p:nvSpPr>
          <p:spPr>
            <a:xfrm>
              <a:off x="2170275" y="2840240"/>
              <a:ext cx="612000" cy="972000"/>
            </a:xfrm>
            <a:prstGeom prst="homePlate">
              <a:avLst>
                <a:gd name="adj" fmla="val 23633"/>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rPr>
                <a:t>準備</a:t>
              </a:r>
              <a:endParaRPr kumimoji="1" lang="ja-JP" altLang="en-US" sz="1000" dirty="0">
                <a:solidFill>
                  <a:schemeClr val="tx1"/>
                </a:solidFill>
              </a:endParaRPr>
            </a:p>
          </p:txBody>
        </p:sp>
        <p:sp>
          <p:nvSpPr>
            <p:cNvPr id="17" name="ホームベース 16"/>
            <p:cNvSpPr/>
            <p:nvPr/>
          </p:nvSpPr>
          <p:spPr>
            <a:xfrm>
              <a:off x="2814092" y="2840240"/>
              <a:ext cx="1512168" cy="468000"/>
            </a:xfrm>
            <a:prstGeom prst="homePlate">
              <a:avLst>
                <a:gd name="adj" fmla="val 32971"/>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rPr>
                <a:t>住民仮移転・本移転</a:t>
              </a:r>
              <a:endParaRPr kumimoji="1" lang="ja-JP" altLang="en-US" sz="1000" dirty="0">
                <a:solidFill>
                  <a:schemeClr val="tx1"/>
                </a:solidFill>
              </a:endParaRPr>
            </a:p>
          </p:txBody>
        </p:sp>
        <p:sp>
          <p:nvSpPr>
            <p:cNvPr id="18" name="ホームベース 17"/>
            <p:cNvSpPr/>
            <p:nvPr/>
          </p:nvSpPr>
          <p:spPr>
            <a:xfrm>
              <a:off x="2814092" y="3349405"/>
              <a:ext cx="756000" cy="468000"/>
            </a:xfrm>
            <a:prstGeom prst="homePlate">
              <a:avLst>
                <a:gd name="adj" fmla="val 32971"/>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rPr>
                <a:t>設計</a:t>
              </a:r>
              <a:endParaRPr kumimoji="1" lang="ja-JP" altLang="en-US" sz="1000" dirty="0">
                <a:solidFill>
                  <a:schemeClr val="tx1"/>
                </a:solidFill>
              </a:endParaRPr>
            </a:p>
          </p:txBody>
        </p:sp>
        <p:sp>
          <p:nvSpPr>
            <p:cNvPr id="19" name="ホームベース 18"/>
            <p:cNvSpPr/>
            <p:nvPr/>
          </p:nvSpPr>
          <p:spPr>
            <a:xfrm>
              <a:off x="3585902" y="3339931"/>
              <a:ext cx="756000" cy="468000"/>
            </a:xfrm>
            <a:prstGeom prst="homePlate">
              <a:avLst>
                <a:gd name="adj" fmla="val 32971"/>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rPr>
                <a:t>工事</a:t>
              </a:r>
              <a:endParaRPr kumimoji="1" lang="ja-JP" altLang="en-US" sz="1000" dirty="0">
                <a:solidFill>
                  <a:schemeClr val="tx1"/>
                </a:solidFill>
              </a:endParaRPr>
            </a:p>
          </p:txBody>
        </p:sp>
        <p:sp>
          <p:nvSpPr>
            <p:cNvPr id="20" name="テキスト ボックス 19"/>
            <p:cNvSpPr txBox="1"/>
            <p:nvPr/>
          </p:nvSpPr>
          <p:spPr>
            <a:xfrm>
              <a:off x="1517948" y="2381662"/>
              <a:ext cx="2808000" cy="378000"/>
            </a:xfrm>
            <a:prstGeom prst="rect">
              <a:avLst/>
            </a:prstGeom>
            <a:solidFill>
              <a:srgbClr val="00B0F0"/>
            </a:solidFill>
            <a:ln w="22225" cmpd="dbl">
              <a:solidFill>
                <a:schemeClr val="tx1"/>
              </a:solidFill>
            </a:ln>
          </p:spPr>
          <p:txBody>
            <a:bodyPr vert="horz" wrap="square" rtlCol="0" anchor="ctr" anchorCtr="1">
              <a:spAutoFit/>
            </a:bodyPr>
            <a:lstStyle/>
            <a:p>
              <a:r>
                <a:rPr lang="ja-JP" altLang="en-US" sz="1100" dirty="0" smtClean="0"/>
                <a:t>整　備　（建替等）</a:t>
              </a:r>
              <a:endParaRPr kumimoji="1" lang="ja-JP" altLang="en-US" sz="1100" dirty="0"/>
            </a:p>
          </p:txBody>
        </p:sp>
        <p:sp>
          <p:nvSpPr>
            <p:cNvPr id="21" name="テキスト ボックス 20"/>
            <p:cNvSpPr txBox="1"/>
            <p:nvPr/>
          </p:nvSpPr>
          <p:spPr>
            <a:xfrm>
              <a:off x="4603667" y="2367340"/>
              <a:ext cx="4140000" cy="180000"/>
            </a:xfrm>
            <a:prstGeom prst="rect">
              <a:avLst/>
            </a:prstGeom>
            <a:solidFill>
              <a:srgbClr val="00FF00"/>
            </a:solidFill>
            <a:ln w="22225" cmpd="dbl">
              <a:solidFill>
                <a:schemeClr val="tx1"/>
              </a:solidFill>
            </a:ln>
          </p:spPr>
          <p:txBody>
            <a:bodyPr vert="horz" wrap="square" rtlCol="0" anchor="ctr" anchorCtr="1">
              <a:spAutoFit/>
            </a:bodyPr>
            <a:lstStyle/>
            <a:p>
              <a:r>
                <a:rPr lang="ja-JP" altLang="en-US" sz="1100" dirty="0" smtClean="0"/>
                <a:t>管　理</a:t>
              </a:r>
              <a:endParaRPr kumimoji="1" lang="ja-JP" altLang="en-US" sz="1100" dirty="0"/>
            </a:p>
          </p:txBody>
        </p:sp>
        <p:sp>
          <p:nvSpPr>
            <p:cNvPr id="22" name="テキスト ボックス 21"/>
            <p:cNvSpPr txBox="1"/>
            <p:nvPr/>
          </p:nvSpPr>
          <p:spPr>
            <a:xfrm>
              <a:off x="4603667" y="2576591"/>
              <a:ext cx="1872000" cy="180000"/>
            </a:xfrm>
            <a:prstGeom prst="rect">
              <a:avLst/>
            </a:prstGeom>
            <a:solidFill>
              <a:schemeClr val="bg1"/>
            </a:solidFill>
            <a:ln w="19050">
              <a:solidFill>
                <a:schemeClr val="tx1"/>
              </a:solidFill>
            </a:ln>
          </p:spPr>
          <p:txBody>
            <a:bodyPr vert="horz" wrap="square" rtlCol="0" anchor="ctr" anchorCtr="1">
              <a:spAutoFit/>
            </a:bodyPr>
            <a:lstStyle/>
            <a:p>
              <a:r>
                <a:rPr lang="ja-JP" altLang="en-US" sz="1100" dirty="0"/>
                <a:t>募集</a:t>
              </a:r>
              <a:endParaRPr kumimoji="1" lang="ja-JP" altLang="en-US" sz="1100" dirty="0"/>
            </a:p>
          </p:txBody>
        </p:sp>
        <p:sp>
          <p:nvSpPr>
            <p:cNvPr id="23" name="テキスト ボックス 22"/>
            <p:cNvSpPr txBox="1"/>
            <p:nvPr/>
          </p:nvSpPr>
          <p:spPr>
            <a:xfrm>
              <a:off x="6512123" y="2576591"/>
              <a:ext cx="2232000" cy="180000"/>
            </a:xfrm>
            <a:prstGeom prst="rect">
              <a:avLst/>
            </a:prstGeom>
            <a:solidFill>
              <a:schemeClr val="bg1"/>
            </a:solidFill>
            <a:ln w="19050">
              <a:solidFill>
                <a:schemeClr val="tx1"/>
              </a:solidFill>
            </a:ln>
          </p:spPr>
          <p:txBody>
            <a:bodyPr vert="horz" wrap="square" rtlCol="0" anchor="ctr" anchorCtr="1">
              <a:spAutoFit/>
            </a:bodyPr>
            <a:lstStyle/>
            <a:p>
              <a:r>
                <a:rPr lang="ja-JP" altLang="en-US" sz="1100" dirty="0" smtClean="0"/>
                <a:t>入居管理・建物管理</a:t>
              </a:r>
              <a:endParaRPr kumimoji="1" lang="ja-JP" altLang="en-US" sz="1100" dirty="0"/>
            </a:p>
          </p:txBody>
        </p:sp>
        <p:sp>
          <p:nvSpPr>
            <p:cNvPr id="24" name="テキスト ボックス 23"/>
            <p:cNvSpPr txBox="1"/>
            <p:nvPr/>
          </p:nvSpPr>
          <p:spPr>
            <a:xfrm>
              <a:off x="550040" y="2956169"/>
              <a:ext cx="1116221" cy="225061"/>
            </a:xfrm>
            <a:prstGeom prst="rect">
              <a:avLst/>
            </a:prstGeom>
            <a:noFill/>
          </p:spPr>
          <p:txBody>
            <a:bodyPr wrap="square" rtlCol="0">
              <a:spAutoFit/>
            </a:bodyPr>
            <a:lstStyle/>
            <a:p>
              <a:r>
                <a:rPr kumimoji="1" lang="ja-JP" altLang="en-US" sz="900" dirty="0" smtClean="0"/>
                <a:t>＜入居者関係＞</a:t>
              </a:r>
              <a:endParaRPr kumimoji="1" lang="ja-JP" altLang="en-US" sz="900" dirty="0"/>
            </a:p>
          </p:txBody>
        </p:sp>
        <p:sp>
          <p:nvSpPr>
            <p:cNvPr id="25" name="ホームベース 24"/>
            <p:cNvSpPr/>
            <p:nvPr/>
          </p:nvSpPr>
          <p:spPr>
            <a:xfrm>
              <a:off x="5963458" y="2852187"/>
              <a:ext cx="576000" cy="468000"/>
            </a:xfrm>
            <a:prstGeom prst="homePlate">
              <a:avLst>
                <a:gd name="adj" fmla="val 22683"/>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rPr>
                <a:t>審査</a:t>
              </a:r>
              <a:endParaRPr lang="en-US" altLang="ja-JP" sz="1000" dirty="0" smtClean="0">
                <a:solidFill>
                  <a:schemeClr val="tx1"/>
                </a:solidFill>
              </a:endParaRPr>
            </a:p>
            <a:p>
              <a:pPr algn="ctr"/>
              <a:r>
                <a:rPr kumimoji="1" lang="ja-JP" altLang="en-US" sz="1000" dirty="0" smtClean="0">
                  <a:solidFill>
                    <a:schemeClr val="tx1"/>
                  </a:solidFill>
                </a:rPr>
                <a:t>契約</a:t>
              </a:r>
              <a:endParaRPr kumimoji="1" lang="ja-JP" altLang="en-US" sz="1000" dirty="0">
                <a:solidFill>
                  <a:schemeClr val="tx1"/>
                </a:solidFill>
              </a:endParaRPr>
            </a:p>
          </p:txBody>
        </p:sp>
        <p:sp>
          <p:nvSpPr>
            <p:cNvPr id="26" name="ホームベース 25"/>
            <p:cNvSpPr/>
            <p:nvPr/>
          </p:nvSpPr>
          <p:spPr>
            <a:xfrm>
              <a:off x="5356514" y="2852187"/>
              <a:ext cx="576000" cy="468000"/>
            </a:xfrm>
            <a:prstGeom prst="homePlate">
              <a:avLst>
                <a:gd name="adj" fmla="val 21213"/>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rPr>
                <a:t>募集</a:t>
              </a:r>
              <a:endParaRPr lang="en-US" altLang="ja-JP" sz="1000" dirty="0" smtClean="0">
                <a:solidFill>
                  <a:schemeClr val="tx1"/>
                </a:solidFill>
              </a:endParaRPr>
            </a:p>
            <a:p>
              <a:pPr algn="ctr"/>
              <a:r>
                <a:rPr lang="ja-JP" altLang="en-US" sz="1000" dirty="0" smtClean="0">
                  <a:solidFill>
                    <a:schemeClr val="tx1"/>
                  </a:solidFill>
                </a:rPr>
                <a:t>抽選</a:t>
              </a:r>
              <a:endParaRPr kumimoji="1" lang="ja-JP" altLang="en-US" sz="1000" dirty="0">
                <a:solidFill>
                  <a:schemeClr val="tx1"/>
                </a:solidFill>
              </a:endParaRPr>
            </a:p>
          </p:txBody>
        </p:sp>
        <p:sp>
          <p:nvSpPr>
            <p:cNvPr id="27" name="ホームベース 26"/>
            <p:cNvSpPr/>
            <p:nvPr/>
          </p:nvSpPr>
          <p:spPr>
            <a:xfrm>
              <a:off x="4609364" y="2854297"/>
              <a:ext cx="712879" cy="631870"/>
            </a:xfrm>
            <a:prstGeom prst="homePlate">
              <a:avLst>
                <a:gd name="adj" fmla="val 19743"/>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募集計画</a:t>
              </a:r>
              <a:endParaRPr kumimoji="1" lang="en-US" altLang="ja-JP" sz="900" dirty="0" smtClean="0">
                <a:solidFill>
                  <a:schemeClr val="tx1"/>
                </a:solidFill>
              </a:endParaRPr>
            </a:p>
            <a:p>
              <a:pPr algn="ctr"/>
              <a:r>
                <a:rPr kumimoji="1" lang="ja-JP" altLang="en-US" sz="900" dirty="0" smtClean="0">
                  <a:solidFill>
                    <a:schemeClr val="tx1"/>
                  </a:solidFill>
                </a:rPr>
                <a:t>募集要綱</a:t>
              </a:r>
              <a:endParaRPr kumimoji="1" lang="en-US" altLang="ja-JP" sz="900" dirty="0" smtClean="0">
                <a:solidFill>
                  <a:schemeClr val="tx1"/>
                </a:solidFill>
              </a:endParaRPr>
            </a:p>
            <a:p>
              <a:pPr algn="ctr"/>
              <a:r>
                <a:rPr kumimoji="1" lang="ja-JP" altLang="en-US" sz="900" dirty="0" smtClean="0">
                  <a:solidFill>
                    <a:schemeClr val="tx1"/>
                  </a:solidFill>
                </a:rPr>
                <a:t>作成</a:t>
              </a:r>
              <a:endParaRPr kumimoji="1" lang="ja-JP" altLang="en-US" sz="900" dirty="0">
                <a:solidFill>
                  <a:schemeClr val="tx1"/>
                </a:solidFill>
              </a:endParaRPr>
            </a:p>
          </p:txBody>
        </p:sp>
        <p:sp>
          <p:nvSpPr>
            <p:cNvPr id="28" name="ホームベース 27"/>
            <p:cNvSpPr/>
            <p:nvPr/>
          </p:nvSpPr>
          <p:spPr>
            <a:xfrm>
              <a:off x="6569149" y="2841819"/>
              <a:ext cx="1548000" cy="468000"/>
            </a:xfrm>
            <a:prstGeom prst="homePlate">
              <a:avLst>
                <a:gd name="adj" fmla="val 32971"/>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入居管理</a:t>
              </a:r>
              <a:endParaRPr kumimoji="1" lang="ja-JP" altLang="en-US" sz="1000" dirty="0">
                <a:solidFill>
                  <a:schemeClr val="tx1"/>
                </a:solidFill>
              </a:endParaRPr>
            </a:p>
          </p:txBody>
        </p:sp>
        <p:sp>
          <p:nvSpPr>
            <p:cNvPr id="29" name="円/楕円 28"/>
            <p:cNvSpPr/>
            <p:nvPr/>
          </p:nvSpPr>
          <p:spPr>
            <a:xfrm>
              <a:off x="8143889" y="2837092"/>
              <a:ext cx="600234" cy="52200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endParaRPr>
            </a:p>
          </p:txBody>
        </p:sp>
        <p:sp>
          <p:nvSpPr>
            <p:cNvPr id="30" name="ホームベース 29"/>
            <p:cNvSpPr/>
            <p:nvPr/>
          </p:nvSpPr>
          <p:spPr>
            <a:xfrm>
              <a:off x="5107723" y="3359154"/>
              <a:ext cx="3636400" cy="468000"/>
            </a:xfrm>
            <a:prstGeom prst="homePlate">
              <a:avLst>
                <a:gd name="adj" fmla="val 32971"/>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rPr>
                <a:t>建物管理</a:t>
              </a:r>
              <a:endParaRPr kumimoji="1" lang="ja-JP" altLang="en-US" sz="1000" dirty="0">
                <a:solidFill>
                  <a:schemeClr val="tx1"/>
                </a:solidFill>
              </a:endParaRPr>
            </a:p>
          </p:txBody>
        </p:sp>
        <p:sp>
          <p:nvSpPr>
            <p:cNvPr id="31" name="テキスト ボックス 30"/>
            <p:cNvSpPr txBox="1"/>
            <p:nvPr/>
          </p:nvSpPr>
          <p:spPr>
            <a:xfrm>
              <a:off x="572319" y="3453360"/>
              <a:ext cx="1116221" cy="225061"/>
            </a:xfrm>
            <a:prstGeom prst="rect">
              <a:avLst/>
            </a:prstGeom>
            <a:noFill/>
          </p:spPr>
          <p:txBody>
            <a:bodyPr wrap="square" rtlCol="0">
              <a:spAutoFit/>
            </a:bodyPr>
            <a:lstStyle/>
            <a:p>
              <a:r>
                <a:rPr kumimoji="1" lang="ja-JP" altLang="en-US" sz="900" dirty="0" smtClean="0"/>
                <a:t>＜建物関係＞</a:t>
              </a:r>
              <a:endParaRPr kumimoji="1" lang="ja-JP" altLang="en-US" sz="900" dirty="0"/>
            </a:p>
          </p:txBody>
        </p:sp>
        <p:cxnSp>
          <p:nvCxnSpPr>
            <p:cNvPr id="32" name="直線コネクタ 31"/>
            <p:cNvCxnSpPr/>
            <p:nvPr/>
          </p:nvCxnSpPr>
          <p:spPr>
            <a:xfrm>
              <a:off x="4479478" y="3661433"/>
              <a:ext cx="252000" cy="0"/>
            </a:xfrm>
            <a:prstGeom prst="line">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4477465" y="2796734"/>
              <a:ext cx="39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8435993" y="2795160"/>
              <a:ext cx="0" cy="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4474833" y="2798992"/>
              <a:ext cx="0" cy="86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179512" y="2060848"/>
              <a:ext cx="8820000" cy="1944216"/>
            </a:xfrm>
            <a:prstGeom prst="rect">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8236834" y="3003520"/>
              <a:ext cx="439622" cy="246221"/>
            </a:xfrm>
            <a:prstGeom prst="rect">
              <a:avLst/>
            </a:prstGeom>
            <a:noFill/>
          </p:spPr>
          <p:txBody>
            <a:bodyPr wrap="square" rtlCol="0">
              <a:spAutoFit/>
            </a:bodyPr>
            <a:lstStyle/>
            <a:p>
              <a:r>
                <a:rPr lang="ja-JP" altLang="en-US" sz="1000" dirty="0"/>
                <a:t>退去</a:t>
              </a:r>
              <a:endParaRPr kumimoji="1" lang="ja-JP" altLang="en-US" sz="1000" dirty="0"/>
            </a:p>
          </p:txBody>
        </p:sp>
      </p:grpSp>
      <p:sp>
        <p:nvSpPr>
          <p:cNvPr id="38" name="角丸四角形 37"/>
          <p:cNvSpPr/>
          <p:nvPr/>
        </p:nvSpPr>
        <p:spPr>
          <a:xfrm>
            <a:off x="107504" y="5558320"/>
            <a:ext cx="8964612" cy="1296000"/>
          </a:xfrm>
          <a:prstGeom prst="roundRect">
            <a:avLst>
              <a:gd name="adj" fmla="val 17586"/>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lnSpc>
                <a:spcPts val="1100"/>
              </a:lnSpc>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7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住宅の整備</a:t>
            </a:r>
            <a:r>
              <a:rPr lang="ja-JP" altLang="en-US" sz="1600" dirty="0">
                <a:solidFill>
                  <a:schemeClr val="tx1"/>
                </a:solidFill>
                <a:latin typeface="Meiryo UI" pitchFamily="50" charset="-128"/>
                <a:ea typeface="Meiryo UI" pitchFamily="50" charset="-128"/>
                <a:cs typeface="Meiryo UI" pitchFamily="50" charset="-128"/>
              </a:rPr>
              <a:t>に</a:t>
            </a:r>
            <a:r>
              <a:rPr lang="ja-JP" altLang="en-US" sz="1600" dirty="0" smtClean="0">
                <a:solidFill>
                  <a:schemeClr val="tx1"/>
                </a:solidFill>
                <a:latin typeface="Meiryo UI" pitchFamily="50" charset="-128"/>
                <a:ea typeface="Meiryo UI" pitchFamily="50" charset="-128"/>
                <a:cs typeface="Meiryo UI" pitchFamily="50" charset="-128"/>
              </a:rPr>
              <a:t>は</a:t>
            </a:r>
            <a:r>
              <a:rPr lang="ja-JP" altLang="en-US" sz="1600" b="1" dirty="0" smtClean="0">
                <a:solidFill>
                  <a:schemeClr val="tx1"/>
                </a:solidFill>
                <a:latin typeface="Meiryo UI" pitchFamily="50" charset="-128"/>
                <a:ea typeface="Meiryo UI" pitchFamily="50" charset="-128"/>
                <a:cs typeface="Meiryo UI" pitchFamily="50" charset="-128"/>
              </a:rPr>
              <a:t>国庫補助金や地方債</a:t>
            </a:r>
            <a:r>
              <a:rPr lang="ja-JP" altLang="en-US" sz="1600" dirty="0" smtClean="0">
                <a:solidFill>
                  <a:schemeClr val="tx1"/>
                </a:solidFill>
                <a:latin typeface="Meiryo UI" pitchFamily="50" charset="-128"/>
                <a:ea typeface="Meiryo UI" pitchFamily="50" charset="-128"/>
                <a:cs typeface="Meiryo UI" pitchFamily="50" charset="-128"/>
              </a:rPr>
              <a:t>を活用（</a:t>
            </a:r>
            <a:r>
              <a:rPr lang="ja-JP" altLang="en-US" sz="1600" dirty="0">
                <a:solidFill>
                  <a:schemeClr val="tx1"/>
                </a:solidFill>
                <a:latin typeface="Meiryo UI" pitchFamily="50" charset="-128"/>
                <a:ea typeface="Meiryo UI" pitchFamily="50" charset="-128"/>
                <a:cs typeface="Meiryo UI" pitchFamily="50" charset="-128"/>
              </a:rPr>
              <a:t>これらの</a:t>
            </a:r>
            <a:r>
              <a:rPr lang="ja-JP" altLang="en-US" sz="1600" b="1" dirty="0">
                <a:solidFill>
                  <a:schemeClr val="tx1"/>
                </a:solidFill>
                <a:latin typeface="Meiryo UI" pitchFamily="50" charset="-128"/>
                <a:ea typeface="Meiryo UI" pitchFamily="50" charset="-128"/>
                <a:cs typeface="Meiryo UI" pitchFamily="50" charset="-128"/>
              </a:rPr>
              <a:t>市と</a:t>
            </a:r>
            <a:r>
              <a:rPr lang="ja-JP" altLang="en-US" sz="1600" b="1" dirty="0" smtClean="0">
                <a:solidFill>
                  <a:schemeClr val="tx1"/>
                </a:solidFill>
                <a:latin typeface="Meiryo UI" pitchFamily="50" charset="-128"/>
                <a:ea typeface="Meiryo UI" pitchFamily="50" charset="-128"/>
                <a:cs typeface="Meiryo UI" pitchFamily="50" charset="-128"/>
              </a:rPr>
              <a:t>して行う手続き</a:t>
            </a:r>
            <a:r>
              <a:rPr lang="ja-JP" altLang="en-US" sz="1600" b="1" dirty="0">
                <a:solidFill>
                  <a:schemeClr val="tx1"/>
                </a:solidFill>
                <a:latin typeface="Meiryo UI" pitchFamily="50" charset="-128"/>
                <a:ea typeface="Meiryo UI" pitchFamily="50" charset="-128"/>
                <a:cs typeface="Meiryo UI" pitchFamily="50" charset="-128"/>
              </a:rPr>
              <a:t>等</a:t>
            </a:r>
            <a:r>
              <a:rPr lang="ja-JP" altLang="en-US" sz="1600" b="1" dirty="0" smtClean="0">
                <a:solidFill>
                  <a:schemeClr val="tx1"/>
                </a:solidFill>
                <a:latin typeface="Meiryo UI" pitchFamily="50" charset="-128"/>
                <a:ea typeface="Meiryo UI" pitchFamily="50" charset="-128"/>
                <a:cs typeface="Meiryo UI" pitchFamily="50" charset="-128"/>
              </a:rPr>
              <a:t>は局で対応</a:t>
            </a:r>
            <a:r>
              <a:rPr lang="ja-JP" altLang="en-US" sz="1600" dirty="0" smtClean="0">
                <a:solidFill>
                  <a:schemeClr val="tx1"/>
                </a:solidFill>
                <a:latin typeface="Meiryo UI" pitchFamily="50" charset="-128"/>
                <a:ea typeface="Meiryo UI" pitchFamily="50" charset="-128"/>
                <a:cs typeface="Meiryo UI" pitchFamily="50" charset="-128"/>
              </a:rPr>
              <a:t>）</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700"/>
              </a:lnSpc>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◇市営住宅の入居に伴う家賃収入を地方債の償還などに充当</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lnSpc>
                <a:spcPts val="2700"/>
              </a:lnSpc>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◇市営住宅に</a:t>
            </a:r>
            <a:r>
              <a:rPr lang="ja-JP" altLang="en-US" sz="1600" dirty="0">
                <a:solidFill>
                  <a:schemeClr val="tx1"/>
                </a:solidFill>
                <a:latin typeface="Meiryo UI" pitchFamily="50" charset="-128"/>
                <a:ea typeface="Meiryo UI" pitchFamily="50" charset="-128"/>
                <a:cs typeface="Meiryo UI" pitchFamily="50" charset="-128"/>
              </a:rPr>
              <a:t>係る</a:t>
            </a:r>
            <a:r>
              <a:rPr lang="ja-JP" altLang="en-US" sz="1600" b="1" dirty="0" smtClean="0">
                <a:solidFill>
                  <a:schemeClr val="tx1"/>
                </a:solidFill>
                <a:latin typeface="Meiryo UI" pitchFamily="50" charset="-128"/>
                <a:ea typeface="Meiryo UI" pitchFamily="50" charset="-128"/>
                <a:cs typeface="Meiryo UI" pitchFamily="50" charset="-128"/>
              </a:rPr>
              <a:t>全体的な収支は</a:t>
            </a:r>
            <a:r>
              <a:rPr lang="ja-JP" altLang="en-US" sz="1600" dirty="0" smtClean="0">
                <a:solidFill>
                  <a:schemeClr val="tx1"/>
                </a:solidFill>
                <a:latin typeface="Meiryo UI" pitchFamily="50" charset="-128"/>
                <a:ea typeface="Meiryo UI" pitchFamily="50" charset="-128"/>
                <a:cs typeface="Meiryo UI" pitchFamily="50" charset="-128"/>
              </a:rPr>
              <a:t>、</a:t>
            </a:r>
            <a:r>
              <a:rPr lang="ja-JP" altLang="en-US" sz="1600" b="1" dirty="0" smtClean="0">
                <a:solidFill>
                  <a:schemeClr val="tx1"/>
                </a:solidFill>
                <a:latin typeface="Meiryo UI" pitchFamily="50" charset="-128"/>
                <a:ea typeface="Meiryo UI" pitchFamily="50" charset="-128"/>
                <a:cs typeface="Meiryo UI" pitchFamily="50" charset="-128"/>
              </a:rPr>
              <a:t>局で把握・管理</a:t>
            </a:r>
          </a:p>
        </p:txBody>
      </p:sp>
      <p:sp>
        <p:nvSpPr>
          <p:cNvPr id="39" name="テキスト ボックス 263"/>
          <p:cNvSpPr txBox="1">
            <a:spLocks noChangeArrowheads="1"/>
          </p:cNvSpPr>
          <p:nvPr/>
        </p:nvSpPr>
        <p:spPr bwMode="auto">
          <a:xfrm>
            <a:off x="-6708" y="5411831"/>
            <a:ext cx="2520000" cy="309600"/>
          </a:xfrm>
          <a:prstGeom prst="rect">
            <a:avLst/>
          </a:prstGeom>
          <a:solidFill>
            <a:schemeClr val="tx1"/>
          </a:solidFill>
          <a:ln w="9525">
            <a:solidFill>
              <a:schemeClr val="tx1"/>
            </a:solidFill>
            <a:miter lim="800000"/>
            <a:headEnd/>
            <a:tailEnd/>
          </a:ln>
        </p:spPr>
        <p:txBody>
          <a:bodyPr wrap="square">
            <a:spAutoFit/>
          </a:bodyPr>
          <a:lstStyle>
            <a:lvl1pPr marL="142875" indent="-14287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400" dirty="0" smtClean="0">
                <a:solidFill>
                  <a:schemeClr val="bg1"/>
                </a:solidFill>
                <a:latin typeface="HGS創英角ｺﾞｼｯｸUB" pitchFamily="50" charset="-128"/>
                <a:ea typeface="HGS創英角ｺﾞｼｯｸUB" pitchFamily="50" charset="-128"/>
              </a:rPr>
              <a:t>市営住宅の事業収支の管理</a:t>
            </a:r>
            <a:endParaRPr lang="en-US" altLang="ja-JP" sz="1400" dirty="0">
              <a:solidFill>
                <a:schemeClr val="bg1"/>
              </a:solidFill>
              <a:latin typeface="HGS創英角ｺﾞｼｯｸUB" pitchFamily="50" charset="-128"/>
              <a:ea typeface="HGS創英角ｺﾞｼｯｸUB" pitchFamily="50" charset="-128"/>
            </a:endParaRPr>
          </a:p>
        </p:txBody>
      </p:sp>
      <p:sp>
        <p:nvSpPr>
          <p:cNvPr id="40" name="スライド番号プレースホルダー 2"/>
          <p:cNvSpPr txBox="1">
            <a:spLocks/>
          </p:cNvSpPr>
          <p:nvPr/>
        </p:nvSpPr>
        <p:spPr>
          <a:xfrm>
            <a:off x="8542443"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34</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29473097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4941" y="2668"/>
            <a:ext cx="8670764"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（２）市営住宅の事務分担（案）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二等辺三角形 5"/>
          <p:cNvSpPr/>
          <p:nvPr/>
        </p:nvSpPr>
        <p:spPr>
          <a:xfrm rot="10800000">
            <a:off x="2686146" y="3378258"/>
            <a:ext cx="3830070" cy="28800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aphicFrame>
        <p:nvGraphicFramePr>
          <p:cNvPr id="11" name="表 10"/>
          <p:cNvGraphicFramePr>
            <a:graphicFrameLocks noGrp="1"/>
          </p:cNvGraphicFramePr>
          <p:nvPr>
            <p:extLst>
              <p:ext uri="{D42A27DB-BD31-4B8C-83A1-F6EECF244321}">
                <p14:modId xmlns:p14="http://schemas.microsoft.com/office/powerpoint/2010/main" val="2175148534"/>
              </p:ext>
            </p:extLst>
          </p:nvPr>
        </p:nvGraphicFramePr>
        <p:xfrm>
          <a:off x="421167" y="4570581"/>
          <a:ext cx="8244656" cy="2003975"/>
        </p:xfrm>
        <a:graphic>
          <a:graphicData uri="http://schemas.openxmlformats.org/drawingml/2006/table">
            <a:tbl>
              <a:tblPr firstRow="1" bandRow="1">
                <a:tableStyleId>{5C22544A-7EE6-4342-B048-85BDC9FD1C3A}</a:tableStyleId>
              </a:tblPr>
              <a:tblGrid>
                <a:gridCol w="332220"/>
                <a:gridCol w="357683"/>
                <a:gridCol w="357683"/>
                <a:gridCol w="7197070"/>
              </a:tblGrid>
              <a:tr h="480367">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Ａ</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Ｂ</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Ｃ</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ctr"/>
                      <a:r>
                        <a:rPr kumimoji="1" lang="ja-JP" altLang="en-US" sz="1400" dirty="0" smtClean="0">
                          <a:latin typeface="HG丸ｺﾞｼｯｸM-PRO" panose="020F0600000000000000" pitchFamily="50" charset="-128"/>
                          <a:ea typeface="HG丸ｺﾞｼｯｸM-PRO" panose="020F0600000000000000" pitchFamily="50" charset="-128"/>
                        </a:rPr>
                        <a:t>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市営住宅</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754295">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latin typeface="+mn-ea"/>
                          <a:ea typeface="+mn-ea"/>
                          <a:cs typeface="Meiryo UI" panose="020B0604030504040204" pitchFamily="50" charset="-128"/>
                        </a:rPr>
                        <a:t>◆市営住宅</a:t>
                      </a:r>
                      <a:endParaRPr kumimoji="1" lang="en-US" altLang="ja-JP" sz="1300" dirty="0" smtClean="0">
                        <a:latin typeface="+mn-ea"/>
                        <a:ea typeface="+mn-ea"/>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720080">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合</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合</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合</a:t>
                      </a:r>
                      <a:endParaRPr kumimoji="1" lang="en-US" altLang="ja-JP" sz="1400" b="1" dirty="0" smtClean="0">
                        <a:solidFill>
                          <a:schemeClr val="bg1"/>
                        </a:solidFill>
                        <a:latin typeface="HG丸ｺﾞｼｯｸM-PRO" panose="020F0600000000000000" pitchFamily="50" charset="-128"/>
                        <a:ea typeface="HG丸ｺﾞｼｯｸM-PRO" panose="020F0600000000000000" pitchFamily="50" charset="-128"/>
                      </a:endParaRPr>
                    </a:p>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9" name="正方形/長方形 8"/>
          <p:cNvSpPr/>
          <p:nvPr/>
        </p:nvSpPr>
        <p:spPr>
          <a:xfrm>
            <a:off x="-4942" y="430511"/>
            <a:ext cx="9151200" cy="371856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lnSpc>
                <a:spcPts val="1100"/>
              </a:lnSpc>
              <a:spcBef>
                <a:spcPts val="0"/>
              </a:spcBef>
              <a:spcAft>
                <a:spcPts val="0"/>
              </a:spcAft>
              <a:defRPr/>
            </a:pPr>
            <a:endParaRPr lang="en-US" altLang="ja-JP"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endParaRPr>
          </a:p>
          <a:p>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■施策や事務のあり方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について</a:t>
            </a:r>
            <a:endParaRPr lang="en-US" altLang="ja-JP" sz="16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endParaRPr>
          </a:p>
          <a:p>
            <a:pPr>
              <a:lnSpc>
                <a:spcPts val="1100"/>
              </a:lnSpc>
            </a:pP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◇公営住宅法等の法制度に基づき、入居者</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の募集</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要件・家賃等については条例</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規則等による規定が</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必要であり、整備等については国庫補助金や地方債を活用しており、市としての一体的な対応が必要</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全域</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の市民を</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対象に、市営住宅の全ストックを用いて住宅の供給（募集など）</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を行っているため、</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管理を含めて、市営</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ストックの総合的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管理が必要</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に住宅供給を行うために財務的な観点からも、事務事業</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収支を一体的に把握・</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管理</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こと</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二等辺三角形 11"/>
          <p:cNvSpPr/>
          <p:nvPr/>
        </p:nvSpPr>
        <p:spPr>
          <a:xfrm rot="10800000">
            <a:off x="2427503" y="3087309"/>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08692" y="3522258"/>
            <a:ext cx="8784976" cy="482837"/>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700"/>
              </a:lnSpc>
            </a:pP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局において統一的・一体的に実施する方向で検討</a:t>
            </a:r>
            <a:endParaRPr lang="en-US" altLang="ja-JP"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スライド番号プレースホルダー 2"/>
          <p:cNvSpPr txBox="1">
            <a:spLocks/>
          </p:cNvSpPr>
          <p:nvPr/>
        </p:nvSpPr>
        <p:spPr>
          <a:xfrm>
            <a:off x="8532440" y="266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35</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0" name="テキスト ボックス 9"/>
          <p:cNvSpPr txBox="1"/>
          <p:nvPr/>
        </p:nvSpPr>
        <p:spPr>
          <a:xfrm>
            <a:off x="157334" y="4201713"/>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6266055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84802" y="914400"/>
            <a:ext cx="8964612" cy="5943600"/>
          </a:xfrm>
          <a:prstGeom prst="roundRect">
            <a:avLst>
              <a:gd name="adj" fmla="val 2909"/>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174625" indent="-174625">
              <a:lnSpc>
                <a:spcPts val="23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税務関連</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ついては</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、従来区</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役所において実施していたが、</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より一層適正・公平で、信頼される、効率的</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な税務</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行政を推進するため、平成</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月に市税</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事務所を</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設置し、税務に関する事務を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役所から財政局へ移管</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5" indent="-174625">
              <a:lnSpc>
                <a:spcPts val="23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際、</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法人関係税目及び収納管理に</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関する事務は市内全域分を船場</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法人市税</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事務所に集約するとともに、市民の利便性確保のため</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、税証明書については</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従来どおり区役所窓口</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でも発行</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税務事務の担当</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0" y="432048"/>
            <a:ext cx="8664880"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（１）税務事務の現状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480244" y="5668344"/>
            <a:ext cx="8184636" cy="1118255"/>
          </a:xfrm>
          <a:prstGeom prst="rect">
            <a:avLst/>
          </a:prstGeom>
          <a:solidFill>
            <a:schemeClr val="bg1"/>
          </a:solidFill>
        </p:spPr>
        <p:txBody>
          <a:bodyPr wrap="square" rtlCol="0">
            <a:spAutoFit/>
          </a:bodyPr>
          <a:lstStyle/>
          <a:p>
            <a:pPr>
              <a:lnSpc>
                <a:spcPts val="1600"/>
              </a:lnSpc>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（市税</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種類）</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marL="539750">
              <a:lnSpc>
                <a:spcPts val="1600"/>
              </a:lnSpc>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個人市民税</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法人市民税</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、固定資産税、都市計画税、軽自動車税、市たばこ税、</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539750">
              <a:lnSpc>
                <a:spcPts val="16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事業所税、特別土地保有税</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987425" indent="-171450">
              <a:lnSpc>
                <a:spcPts val="16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個人市民税</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特別徴収</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法人市民税</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、事業所</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税、固定資産税（償却資産）は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、地方税電子化協議会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87425" indent="-171450">
              <a:lnSpc>
                <a:spcPts val="16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運営する</a:t>
            </a:r>
            <a:r>
              <a:rPr lang="en-US" altLang="ja-JP" sz="1200" dirty="0" err="1" smtClean="0">
                <a:latin typeface="Meiryo UI" panose="020B0604030504040204" pitchFamily="50" charset="-128"/>
                <a:ea typeface="Meiryo UI" panose="020B0604030504040204" pitchFamily="50" charset="-128"/>
                <a:cs typeface="Meiryo UI" panose="020B0604030504040204" pitchFamily="50" charset="-128"/>
              </a:rPr>
              <a:t>eLTAX</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システムを通じた電子申告が約</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割を占めて</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いる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558277026"/>
              </p:ext>
            </p:extLst>
          </p:nvPr>
        </p:nvGraphicFramePr>
        <p:xfrm>
          <a:off x="474079" y="2988567"/>
          <a:ext cx="8186058" cy="2506961"/>
        </p:xfrm>
        <a:graphic>
          <a:graphicData uri="http://schemas.openxmlformats.org/drawingml/2006/table">
            <a:tbl>
              <a:tblPr/>
              <a:tblGrid>
                <a:gridCol w="1793665"/>
                <a:gridCol w="6392393"/>
              </a:tblGrid>
              <a:tr h="310491">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担当箇所</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担当事務</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r h="762114">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局</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indent="4763">
                        <a:lnSpc>
                          <a:spcPct val="100000"/>
                        </a:lnSpc>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市税の賦課徴収事務に係る庶務・</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企画事務</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、固定資産評価審査委員会の運営、税務事務システムの運用、電子申告関連事務、高額難件事案の滞納整理、各局での対応が困難な市債権の徴収　等</a:t>
                      </a:r>
                      <a:endParaRPr lang="en-US" altLang="ja-JP" sz="1600" dirty="0" smtClean="0">
                        <a:solidFill>
                          <a:schemeClr val="tx1"/>
                        </a:solidFill>
                        <a:latin typeface="Meiryo UI" pitchFamily="50" charset="-128"/>
                        <a:ea typeface="Meiryo UI" pitchFamily="50" charset="-128"/>
                        <a:cs typeface="Meiryo UI"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434321">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一般市税事務所</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賦課・徴収、滞納処分、申告受付、税証明書の発行、税務相談　等</a:t>
                      </a:r>
                      <a:endParaRPr lang="en-US" altLang="ja-JP" sz="1600" dirty="0" smtClean="0">
                        <a:solidFill>
                          <a:schemeClr val="tx1"/>
                        </a:solidFill>
                        <a:latin typeface="Meiryo UI" pitchFamily="50" charset="-128"/>
                        <a:ea typeface="Meiryo UI" pitchFamily="50" charset="-128"/>
                        <a:cs typeface="Meiryo UI"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36303">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船場法人市税事務所</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Meiryo UI" pitchFamily="50" charset="-128"/>
                          <a:ea typeface="Meiryo UI" pitchFamily="50" charset="-128"/>
                          <a:cs typeface="Meiryo UI" pitchFamily="50" charset="-128"/>
                        </a:rPr>
                        <a:t>法人関係税目の賦課・徴収、滞納処分、申告受付、税証明書の発行、</a:t>
                      </a:r>
                      <a:endParaRPr lang="en-US" altLang="ja-JP" sz="160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Meiryo UI" pitchFamily="50" charset="-128"/>
                          <a:ea typeface="Meiryo UI" pitchFamily="50" charset="-128"/>
                          <a:cs typeface="Meiryo UI" pitchFamily="50" charset="-128"/>
                        </a:rPr>
                        <a:t>税務相談、全市分の収納管理業務　等</a:t>
                      </a:r>
                      <a:endParaRPr lang="en-US" altLang="ja-JP" sz="1600" dirty="0" smtClean="0">
                        <a:solidFill>
                          <a:schemeClr val="tx1"/>
                        </a:solidFill>
                        <a:latin typeface="Meiryo UI" pitchFamily="50" charset="-128"/>
                        <a:ea typeface="Meiryo UI" pitchFamily="50" charset="-128"/>
                        <a:cs typeface="Meiryo UI"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325145">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税証明書の発行、納付書の再発行</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sp>
        <p:nvSpPr>
          <p:cNvPr id="7" name="スライド番号プレースホルダー 2"/>
          <p:cNvSpPr txBox="1">
            <a:spLocks/>
          </p:cNvSpPr>
          <p:nvPr/>
        </p:nvSpPr>
        <p:spPr>
          <a:xfrm>
            <a:off x="8532440" y="6508376"/>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36</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8" name="正方形/長方形 7"/>
          <p:cNvSpPr/>
          <p:nvPr/>
        </p:nvSpPr>
        <p:spPr>
          <a:xfrm>
            <a:off x="-1636" y="0"/>
            <a:ext cx="205335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１０．税務事務</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77850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3008" y="976084"/>
            <a:ext cx="8964612" cy="1832746"/>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本市では、</a:t>
            </a:r>
            <a:r>
              <a:rPr lang="ja-JP" altLang="en-US" sz="1600" dirty="0">
                <a:solidFill>
                  <a:schemeClr val="tx1"/>
                </a:solidFill>
                <a:latin typeface="Meiryo UI" pitchFamily="50" charset="-128"/>
                <a:ea typeface="Meiryo UI" pitchFamily="50" charset="-128"/>
                <a:cs typeface="Meiryo UI" pitchFamily="50" charset="-128"/>
              </a:rPr>
              <a:t>指定都市</a:t>
            </a:r>
            <a:r>
              <a:rPr lang="ja-JP" altLang="en-US" sz="1600" dirty="0" smtClean="0">
                <a:solidFill>
                  <a:schemeClr val="tx1"/>
                </a:solidFill>
                <a:latin typeface="Meiryo UI" pitchFamily="50" charset="-128"/>
                <a:ea typeface="Meiryo UI" pitchFamily="50" charset="-128"/>
                <a:cs typeface="Meiryo UI" pitchFamily="50" charset="-128"/>
              </a:rPr>
              <a:t>権限に基づいて「こども相談センター（児童相談所）」を設置し、児童虐待を</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en-US" altLang="ja-JP" sz="1600" dirty="0">
                <a:solidFill>
                  <a:schemeClr val="tx1"/>
                </a:solidFill>
                <a:latin typeface="Meiryo UI" pitchFamily="50" charset="-128"/>
                <a:ea typeface="Meiryo UI" pitchFamily="50" charset="-128"/>
                <a:cs typeface="Meiryo UI" pitchFamily="50" charset="-128"/>
              </a:rPr>
              <a:t> </a:t>
            </a: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始め、養育困難、非行、</a:t>
            </a:r>
            <a:r>
              <a:rPr lang="ja-JP" altLang="en-US" sz="1600" dirty="0" err="1" smtClean="0">
                <a:solidFill>
                  <a:schemeClr val="tx1"/>
                </a:solidFill>
                <a:latin typeface="Meiryo UI" pitchFamily="50" charset="-128"/>
                <a:ea typeface="Meiryo UI" pitchFamily="50" charset="-128"/>
                <a:cs typeface="Meiryo UI" pitchFamily="50" charset="-128"/>
              </a:rPr>
              <a:t>障がい</a:t>
            </a:r>
            <a:r>
              <a:rPr lang="ja-JP" altLang="en-US" sz="1600" dirty="0" smtClean="0">
                <a:solidFill>
                  <a:schemeClr val="tx1"/>
                </a:solidFill>
                <a:latin typeface="Meiryo UI" pitchFamily="50" charset="-128"/>
                <a:ea typeface="Meiryo UI" pitchFamily="50" charset="-128"/>
                <a:cs typeface="Meiryo UI" pitchFamily="50" charset="-128"/>
              </a:rPr>
              <a:t>など、児童及びその家族に関する相談、助言、指導を実施</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0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児童虐待に係る相談件数が年々増加するなど、依然として深刻な課題。児童虐待の防止に向けて、</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発生予防、早期発見、早期対応、保護・支援などの各段階において、局、こども相談センター及び</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区保健福祉センターが一体となって切れ目なく総合的に支援する体制を構築</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46" name="正方形/長方形 45"/>
          <p:cNvSpPr/>
          <p:nvPr/>
        </p:nvSpPr>
        <p:spPr>
          <a:xfrm>
            <a:off x="0" y="445384"/>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（１）児童虐待対策の現状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二等辺三角形 5"/>
          <p:cNvSpPr/>
          <p:nvPr/>
        </p:nvSpPr>
        <p:spPr>
          <a:xfrm>
            <a:off x="312895" y="3175290"/>
            <a:ext cx="2808311" cy="3456384"/>
          </a:xfrm>
          <a:prstGeom prst="triangl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1278475" y="4346215"/>
            <a:ext cx="9066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916232" y="5096450"/>
            <a:ext cx="158438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600927" y="5927968"/>
            <a:ext cx="2232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3988901" y="3530820"/>
            <a:ext cx="2052228" cy="98077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2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b="1" dirty="0" smtClean="0">
                <a:solidFill>
                  <a:schemeClr val="tx1"/>
                </a:solidFill>
                <a:latin typeface="ＭＳ Ｐゴシック" panose="020B0600070205080204" pitchFamily="50" charset="-128"/>
                <a:ea typeface="ＭＳ Ｐゴシック" panose="020B0600070205080204" pitchFamily="50" charset="-128"/>
              </a:rPr>
              <a:t>こども相談センター</a:t>
            </a:r>
            <a:r>
              <a:rPr lang="ja-JP" altLang="en-US" sz="1200" b="1"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・児童虐待ホットラインの受付・対応</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・立入調査</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、一時保護、施設入所</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・区子育て支援室の支援　　　　  等</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p:txBody>
      </p:sp>
      <p:sp>
        <p:nvSpPr>
          <p:cNvPr id="38" name="正方形/長方形 37"/>
          <p:cNvSpPr/>
          <p:nvPr/>
        </p:nvSpPr>
        <p:spPr>
          <a:xfrm>
            <a:off x="3999534" y="5456696"/>
            <a:ext cx="2052228" cy="1073103"/>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2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b="1" dirty="0" smtClean="0">
                <a:solidFill>
                  <a:schemeClr val="tx1"/>
                </a:solidFill>
                <a:latin typeface="ＭＳ Ｐゴシック" panose="020B0600070205080204" pitchFamily="50" charset="-128"/>
                <a:ea typeface="ＭＳ Ｐゴシック" panose="020B0600070205080204" pitchFamily="50" charset="-128"/>
              </a:rPr>
              <a:t>区保健福祉センター</a:t>
            </a:r>
            <a:r>
              <a:rPr lang="ja-JP" altLang="en-US" sz="1200" b="1"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・児童家庭相談の窓口</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・区要保護対策協議会の調整</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・保健福祉ｾﾝﾀｰでの保健活動</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を通じた発生予防・早期発見　 等</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上下矢印 35"/>
          <p:cNvSpPr/>
          <p:nvPr/>
        </p:nvSpPr>
        <p:spPr>
          <a:xfrm>
            <a:off x="4381356" y="4587144"/>
            <a:ext cx="1288016" cy="604313"/>
          </a:xfrm>
          <a:prstGeom prst="upDownArrow">
            <a:avLst>
              <a:gd name="adj1" fmla="val 50000"/>
              <a:gd name="adj2" fmla="val 226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連</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携</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4" name="直線矢印コネクタ 53"/>
          <p:cNvCxnSpPr/>
          <p:nvPr/>
        </p:nvCxnSpPr>
        <p:spPr>
          <a:xfrm>
            <a:off x="2141144" y="4026188"/>
            <a:ext cx="1839721"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3347864" y="4026188"/>
            <a:ext cx="0" cy="2171015"/>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a:off x="2807297" y="6197203"/>
            <a:ext cx="1174985"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2294797" y="4784704"/>
            <a:ext cx="10673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075" name="直線コネクタ 3074"/>
          <p:cNvCxnSpPr/>
          <p:nvPr/>
        </p:nvCxnSpPr>
        <p:spPr>
          <a:xfrm>
            <a:off x="2506037" y="5628875"/>
            <a:ext cx="856081"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077" name="正方形/長方形 3076"/>
          <p:cNvSpPr/>
          <p:nvPr/>
        </p:nvSpPr>
        <p:spPr>
          <a:xfrm>
            <a:off x="3203972" y="3786544"/>
            <a:ext cx="83661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（相談）</a:t>
            </a:r>
            <a:endParaRPr kumimoji="1" lang="ja-JP" altLang="en-US" sz="1000" dirty="0">
              <a:solidFill>
                <a:schemeClr val="tx1"/>
              </a:solidFill>
            </a:endParaRPr>
          </a:p>
        </p:txBody>
      </p:sp>
      <p:sp>
        <p:nvSpPr>
          <p:cNvPr id="71" name="正方形/長方形 70"/>
          <p:cNvSpPr/>
          <p:nvPr/>
        </p:nvSpPr>
        <p:spPr>
          <a:xfrm>
            <a:off x="2701019" y="4542956"/>
            <a:ext cx="83661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（相談）</a:t>
            </a:r>
            <a:endParaRPr kumimoji="1" lang="ja-JP" altLang="en-US" sz="1000" dirty="0">
              <a:solidFill>
                <a:schemeClr val="tx1"/>
              </a:solidFill>
            </a:endParaRPr>
          </a:p>
        </p:txBody>
      </p:sp>
      <p:cxnSp>
        <p:nvCxnSpPr>
          <p:cNvPr id="72" name="直線コネクタ 71"/>
          <p:cNvCxnSpPr/>
          <p:nvPr/>
        </p:nvCxnSpPr>
        <p:spPr>
          <a:xfrm>
            <a:off x="264576" y="4349668"/>
            <a:ext cx="992633"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78" name="正方形/長方形 3077"/>
          <p:cNvSpPr/>
          <p:nvPr/>
        </p:nvSpPr>
        <p:spPr>
          <a:xfrm>
            <a:off x="264576" y="3872756"/>
            <a:ext cx="1109596" cy="47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こども相談センターが強制的に介入し、こども</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保護を要する層</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4" name="直線コネクタ 73"/>
          <p:cNvCxnSpPr/>
          <p:nvPr/>
        </p:nvCxnSpPr>
        <p:spPr>
          <a:xfrm>
            <a:off x="88294" y="5097516"/>
            <a:ext cx="906628"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33247" y="4591626"/>
            <a:ext cx="1109596" cy="47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こども相談センターや区役所保健福祉課など関係機関が支援していく</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層</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正方形/長方形 75"/>
          <p:cNvSpPr/>
          <p:nvPr/>
        </p:nvSpPr>
        <p:spPr>
          <a:xfrm>
            <a:off x="55178" y="5340952"/>
            <a:ext cx="1109596" cy="47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地域の関係機</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関などが連携し</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て保護者に対</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して支援して</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いく層</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7" name="直線コネクタ 76"/>
          <p:cNvCxnSpPr/>
          <p:nvPr/>
        </p:nvCxnSpPr>
        <p:spPr>
          <a:xfrm>
            <a:off x="88294" y="5933237"/>
            <a:ext cx="523266"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82" name="角丸四角形 3081"/>
          <p:cNvSpPr/>
          <p:nvPr/>
        </p:nvSpPr>
        <p:spPr>
          <a:xfrm>
            <a:off x="6878748" y="3219629"/>
            <a:ext cx="2024006" cy="967959"/>
          </a:xfrm>
          <a:prstGeom prst="roundRect">
            <a:avLst/>
          </a:prstGeom>
          <a:solidFill>
            <a:schemeClr val="tx2">
              <a:lumMod val="20000"/>
              <a:lumOff val="80000"/>
            </a:schemeClr>
          </a:solid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入所型児童福祉施設等</a:t>
            </a:r>
            <a:endParaRPr kumimoji="1" lang="en-US" altLang="ja-JP" sz="1100" dirty="0" smtClean="0">
              <a:solidFill>
                <a:schemeClr val="tx1"/>
              </a:solidFill>
            </a:endParaRPr>
          </a:p>
          <a:p>
            <a:pPr algn="ctr"/>
            <a:r>
              <a:rPr lang="en-US" altLang="ja-JP" sz="1100" dirty="0" smtClean="0">
                <a:solidFill>
                  <a:schemeClr val="tx1"/>
                </a:solidFill>
              </a:rPr>
              <a:t>【</a:t>
            </a:r>
            <a:r>
              <a:rPr lang="ja-JP" altLang="en-US" sz="1100" dirty="0" smtClean="0">
                <a:solidFill>
                  <a:schemeClr val="tx1"/>
                </a:solidFill>
              </a:rPr>
              <a:t>乳児院、児童養護施設など</a:t>
            </a:r>
            <a:r>
              <a:rPr lang="en-US" altLang="ja-JP" sz="1100" dirty="0" smtClean="0">
                <a:solidFill>
                  <a:schemeClr val="tx1"/>
                </a:solidFill>
              </a:rPr>
              <a:t>】</a:t>
            </a:r>
          </a:p>
          <a:p>
            <a:pPr algn="ctr"/>
            <a:endParaRPr kumimoji="1" lang="en-US" altLang="ja-JP" sz="1100" dirty="0">
              <a:solidFill>
                <a:schemeClr val="tx1"/>
              </a:solidFill>
            </a:endParaRPr>
          </a:p>
          <a:p>
            <a:pPr algn="ctr"/>
            <a:r>
              <a:rPr lang="ja-JP" altLang="en-US" sz="1100" dirty="0" smtClean="0">
                <a:solidFill>
                  <a:schemeClr val="tx1"/>
                </a:solidFill>
              </a:rPr>
              <a:t>里親・ファミリーホーム</a:t>
            </a:r>
            <a:endParaRPr kumimoji="1" lang="ja-JP" altLang="en-US" sz="1100" dirty="0">
              <a:solidFill>
                <a:schemeClr val="tx1"/>
              </a:solidFill>
            </a:endParaRPr>
          </a:p>
        </p:txBody>
      </p:sp>
      <p:sp>
        <p:nvSpPr>
          <p:cNvPr id="3087" name="正方形/長方形 3086"/>
          <p:cNvSpPr/>
          <p:nvPr/>
        </p:nvSpPr>
        <p:spPr>
          <a:xfrm>
            <a:off x="0" y="2867513"/>
            <a:ext cx="5044626" cy="307777"/>
          </a:xfrm>
          <a:prstGeom prst="rect">
            <a:avLst/>
          </a:prstGeom>
        </p:spPr>
        <p:txBody>
          <a:bodyPr wrap="square">
            <a:spAutoFit/>
          </a:bodyPr>
          <a:lstStyle/>
          <a:p>
            <a:pPr marL="74250" fontAlgn="auto">
              <a:spcBef>
                <a:spcPts val="0"/>
              </a:spcBef>
              <a:spcAft>
                <a:spcPts val="0"/>
              </a:spcAft>
              <a:defRPr/>
            </a:pPr>
            <a:r>
              <a:rPr lang="ja-JP" altLang="en-US" sz="1400" b="1" dirty="0" smtClean="0">
                <a:latin typeface="ＭＳ Ｐゴシック" panose="020B0600070205080204" pitchFamily="50" charset="-128"/>
                <a:ea typeface="ＭＳ Ｐゴシック" panose="020B0600070205080204" pitchFamily="50" charset="-128"/>
                <a:cs typeface="Meiryo UI" pitchFamily="50" charset="-128"/>
              </a:rPr>
              <a:t>■児童虐待防止に向けた支援（連携）体制</a:t>
            </a:r>
            <a:endParaRPr lang="en-US" altLang="ja-JP" sz="1400" b="1" dirty="0">
              <a:latin typeface="ＭＳ Ｐゴシック" panose="020B0600070205080204" pitchFamily="50" charset="-128"/>
              <a:ea typeface="ＭＳ Ｐゴシック" panose="020B0600070205080204" pitchFamily="50" charset="-128"/>
              <a:cs typeface="Meiryo UI" pitchFamily="50" charset="-128"/>
            </a:endParaRPr>
          </a:p>
        </p:txBody>
      </p:sp>
      <p:sp>
        <p:nvSpPr>
          <p:cNvPr id="91" name="正方形/長方形 90"/>
          <p:cNvSpPr/>
          <p:nvPr/>
        </p:nvSpPr>
        <p:spPr>
          <a:xfrm>
            <a:off x="6066742" y="6241767"/>
            <a:ext cx="83661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（運営）</a:t>
            </a:r>
            <a:endParaRPr kumimoji="1" lang="ja-JP" altLang="en-US" sz="1000" dirty="0">
              <a:solidFill>
                <a:schemeClr val="tx1"/>
              </a:solidFill>
            </a:endParaRPr>
          </a:p>
        </p:txBody>
      </p:sp>
      <p:sp>
        <p:nvSpPr>
          <p:cNvPr id="3090" name="左矢印 3089"/>
          <p:cNvSpPr/>
          <p:nvPr/>
        </p:nvSpPr>
        <p:spPr>
          <a:xfrm>
            <a:off x="1916330" y="3459789"/>
            <a:ext cx="2061199" cy="410623"/>
          </a:xfrm>
          <a:prstGeom prst="leftArrow">
            <a:avLst/>
          </a:prstGeom>
          <a:pattFill prst="pct5">
            <a:fgClr>
              <a:schemeClr val="bg1">
                <a:lumMod val="50000"/>
              </a:schemeClr>
            </a:fgClr>
            <a:bgClr>
              <a:schemeClr val="bg1"/>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介入・保護（法的権限）</a:t>
            </a:r>
            <a:endParaRPr kumimoji="1" lang="ja-JP" altLang="en-US" sz="900" dirty="0">
              <a:solidFill>
                <a:schemeClr val="tx1"/>
              </a:solidFill>
            </a:endParaRPr>
          </a:p>
        </p:txBody>
      </p:sp>
      <p:grpSp>
        <p:nvGrpSpPr>
          <p:cNvPr id="16" name="グループ化 15"/>
          <p:cNvGrpSpPr/>
          <p:nvPr/>
        </p:nvGrpSpPr>
        <p:grpSpPr>
          <a:xfrm>
            <a:off x="377952" y="3216737"/>
            <a:ext cx="2711076" cy="3459892"/>
            <a:chOff x="377952" y="3216737"/>
            <a:chExt cx="2711076" cy="3459892"/>
          </a:xfrm>
        </p:grpSpPr>
        <p:sp>
          <p:nvSpPr>
            <p:cNvPr id="13" name="二等辺三角形 12"/>
            <p:cNvSpPr/>
            <p:nvPr/>
          </p:nvSpPr>
          <p:spPr>
            <a:xfrm>
              <a:off x="377952" y="3223674"/>
              <a:ext cx="2711076" cy="3361677"/>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939491" y="6100565"/>
              <a:ext cx="165324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すべての子育て家庭</a:t>
              </a:r>
              <a:endParaRPr kumimoji="1" lang="en-US" altLang="ja-JP" sz="900" dirty="0" smtClean="0">
                <a:solidFill>
                  <a:schemeClr val="tx1"/>
                </a:solidFill>
              </a:endParaRPr>
            </a:p>
            <a:p>
              <a:pPr algn="ctr"/>
              <a:r>
                <a:rPr kumimoji="1" lang="ja-JP" altLang="en-US" sz="900" dirty="0" smtClean="0">
                  <a:solidFill>
                    <a:schemeClr val="tx1"/>
                  </a:solidFill>
                </a:rPr>
                <a:t>（予防的啓発層）</a:t>
              </a:r>
              <a:endParaRPr kumimoji="1" lang="ja-JP" altLang="en-US" sz="900" dirty="0">
                <a:solidFill>
                  <a:schemeClr val="tx1"/>
                </a:solidFill>
              </a:endParaRPr>
            </a:p>
          </p:txBody>
        </p:sp>
        <p:grpSp>
          <p:nvGrpSpPr>
            <p:cNvPr id="15" name="グループ化 14"/>
            <p:cNvGrpSpPr/>
            <p:nvPr/>
          </p:nvGrpSpPr>
          <p:grpSpPr>
            <a:xfrm>
              <a:off x="612785" y="3216737"/>
              <a:ext cx="2216897" cy="2962181"/>
              <a:chOff x="612785" y="3195471"/>
              <a:chExt cx="2216897" cy="2962181"/>
            </a:xfrm>
          </p:grpSpPr>
          <p:sp>
            <p:nvSpPr>
              <p:cNvPr id="10" name="二等辺三角形 9"/>
              <p:cNvSpPr/>
              <p:nvPr/>
            </p:nvSpPr>
            <p:spPr>
              <a:xfrm>
                <a:off x="612785" y="3245527"/>
                <a:ext cx="2216897" cy="2667124"/>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p:cNvGrpSpPr/>
              <p:nvPr/>
            </p:nvGrpSpPr>
            <p:grpSpPr>
              <a:xfrm>
                <a:off x="901880" y="3195471"/>
                <a:ext cx="1683433" cy="1889261"/>
                <a:chOff x="901880" y="3195471"/>
                <a:chExt cx="1683433" cy="1889261"/>
              </a:xfrm>
            </p:grpSpPr>
            <p:grpSp>
              <p:nvGrpSpPr>
                <p:cNvPr id="11" name="グループ化 10"/>
                <p:cNvGrpSpPr/>
                <p:nvPr/>
              </p:nvGrpSpPr>
              <p:grpSpPr>
                <a:xfrm>
                  <a:off x="901880" y="3195471"/>
                  <a:ext cx="1653246" cy="1889261"/>
                  <a:chOff x="901880" y="3195471"/>
                  <a:chExt cx="1653246" cy="1889261"/>
                </a:xfrm>
              </p:grpSpPr>
              <p:sp>
                <p:nvSpPr>
                  <p:cNvPr id="4" name="二等辺三角形 3"/>
                  <p:cNvSpPr/>
                  <p:nvPr/>
                </p:nvSpPr>
                <p:spPr>
                  <a:xfrm>
                    <a:off x="953113" y="3195471"/>
                    <a:ext cx="1538670" cy="1889261"/>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p:cNvGrpSpPr/>
                  <p:nvPr/>
                </p:nvGrpSpPr>
                <p:grpSpPr>
                  <a:xfrm>
                    <a:off x="901880" y="3198363"/>
                    <a:ext cx="1653246" cy="1172536"/>
                    <a:chOff x="989898" y="3209134"/>
                    <a:chExt cx="1653246" cy="1172536"/>
                  </a:xfrm>
                </p:grpSpPr>
                <p:sp>
                  <p:nvSpPr>
                    <p:cNvPr id="2" name="二等辺三角形 1"/>
                    <p:cNvSpPr/>
                    <p:nvPr/>
                  </p:nvSpPr>
                  <p:spPr>
                    <a:xfrm>
                      <a:off x="1346518" y="3209134"/>
                      <a:ext cx="927895" cy="1132586"/>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989898" y="3805606"/>
                      <a:ext cx="165324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rPr>
                        <a:t>レッド</a:t>
                      </a:r>
                      <a:r>
                        <a:rPr kumimoji="1" lang="ja-JP" altLang="en-US" sz="900" dirty="0" smtClean="0">
                          <a:solidFill>
                            <a:schemeClr val="tx1"/>
                          </a:solidFill>
                        </a:rPr>
                        <a:t>ゾーン</a:t>
                      </a:r>
                      <a:endParaRPr kumimoji="1" lang="en-US" altLang="ja-JP" sz="900" dirty="0" smtClean="0">
                        <a:solidFill>
                          <a:schemeClr val="tx1"/>
                        </a:solidFill>
                      </a:endParaRPr>
                    </a:p>
                    <a:p>
                      <a:pPr algn="ctr"/>
                      <a:r>
                        <a:rPr lang="ja-JP" altLang="en-US" sz="900" dirty="0" smtClean="0">
                          <a:solidFill>
                            <a:schemeClr val="tx1"/>
                          </a:solidFill>
                        </a:rPr>
                        <a:t>（要保護層）</a:t>
                      </a:r>
                      <a:endParaRPr kumimoji="1" lang="ja-JP" altLang="en-US" sz="900" dirty="0">
                        <a:solidFill>
                          <a:schemeClr val="tx1"/>
                        </a:solidFill>
                      </a:endParaRPr>
                    </a:p>
                  </p:txBody>
                </p:sp>
              </p:grpSp>
            </p:grpSp>
            <p:sp>
              <p:nvSpPr>
                <p:cNvPr id="55" name="正方形/長方形 54"/>
                <p:cNvSpPr/>
                <p:nvPr/>
              </p:nvSpPr>
              <p:spPr>
                <a:xfrm>
                  <a:off x="932067" y="4490332"/>
                  <a:ext cx="165324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イエローゾーン</a:t>
                  </a:r>
                  <a:endParaRPr lang="en-US" altLang="ja-JP" sz="900" dirty="0" smtClean="0">
                    <a:solidFill>
                      <a:schemeClr val="tx1"/>
                    </a:solidFill>
                  </a:endParaRPr>
                </a:p>
                <a:p>
                  <a:pPr algn="ctr"/>
                  <a:r>
                    <a:rPr kumimoji="1" lang="ja-JP" altLang="en-US" sz="900" dirty="0" smtClean="0">
                      <a:solidFill>
                        <a:schemeClr val="tx1"/>
                      </a:solidFill>
                    </a:rPr>
                    <a:t>（要支援層）</a:t>
                  </a:r>
                  <a:endParaRPr kumimoji="1" lang="ja-JP" altLang="en-US" sz="900" dirty="0">
                    <a:solidFill>
                      <a:schemeClr val="tx1"/>
                    </a:solidFill>
                  </a:endParaRPr>
                </a:p>
              </p:txBody>
            </p:sp>
          </p:grpSp>
          <p:sp>
            <p:nvSpPr>
              <p:cNvPr id="57" name="正方形/長方形 56"/>
              <p:cNvSpPr/>
              <p:nvPr/>
            </p:nvSpPr>
            <p:spPr>
              <a:xfrm>
                <a:off x="901369" y="5173606"/>
                <a:ext cx="165324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グレーゾーン</a:t>
                </a:r>
                <a:endParaRPr kumimoji="1" lang="en-US" altLang="ja-JP" sz="900" dirty="0" smtClean="0">
                  <a:solidFill>
                    <a:schemeClr val="tx1"/>
                  </a:solidFill>
                </a:endParaRPr>
              </a:p>
              <a:p>
                <a:pPr algn="ctr"/>
                <a:r>
                  <a:rPr lang="ja-JP" altLang="en-US" sz="900" dirty="0" smtClean="0">
                    <a:solidFill>
                      <a:schemeClr val="tx1"/>
                    </a:solidFill>
                  </a:rPr>
                  <a:t>（子育て支援等による</a:t>
                </a:r>
                <a:endParaRPr lang="en-US" altLang="ja-JP" sz="900" dirty="0" smtClean="0">
                  <a:solidFill>
                    <a:schemeClr val="tx1"/>
                  </a:solidFill>
                </a:endParaRPr>
              </a:p>
              <a:p>
                <a:pPr algn="ctr"/>
                <a:r>
                  <a:rPr lang="ja-JP" altLang="en-US" sz="900" dirty="0" smtClean="0">
                    <a:solidFill>
                      <a:schemeClr val="tx1"/>
                    </a:solidFill>
                  </a:rPr>
                  <a:t>　　　　　　見守り対象層）</a:t>
                </a:r>
                <a:endParaRPr kumimoji="1" lang="ja-JP" altLang="en-US" sz="900" dirty="0">
                  <a:solidFill>
                    <a:schemeClr val="tx1"/>
                  </a:solidFill>
                </a:endParaRPr>
              </a:p>
            </p:txBody>
          </p:sp>
          <p:sp>
            <p:nvSpPr>
              <p:cNvPr id="3094" name="円/楕円 3093"/>
              <p:cNvSpPr/>
              <p:nvPr/>
            </p:nvSpPr>
            <p:spPr>
              <a:xfrm>
                <a:off x="760893" y="5725046"/>
                <a:ext cx="1851568" cy="432606"/>
              </a:xfrm>
              <a:prstGeom prst="ellipse">
                <a:avLst/>
              </a:prstGeom>
              <a:solidFill>
                <a:schemeClr val="bg1"/>
              </a:solid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ハイリスク家庭の把握と援助、発達状況の確認</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nvGrpSpPr>
          <p:cNvPr id="18" name="グループ化 17"/>
          <p:cNvGrpSpPr/>
          <p:nvPr/>
        </p:nvGrpSpPr>
        <p:grpSpPr>
          <a:xfrm>
            <a:off x="173358" y="3467774"/>
            <a:ext cx="1117041" cy="289367"/>
            <a:chOff x="141459" y="3440030"/>
            <a:chExt cx="1117041" cy="289367"/>
          </a:xfrm>
        </p:grpSpPr>
        <p:sp>
          <p:nvSpPr>
            <p:cNvPr id="17" name="角丸四角形 16"/>
            <p:cNvSpPr/>
            <p:nvPr/>
          </p:nvSpPr>
          <p:spPr>
            <a:xfrm>
              <a:off x="141459" y="3440030"/>
              <a:ext cx="1117041" cy="28833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保護者等のこどもへの関わり方</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3" name="直線コネクタ 62"/>
            <p:cNvCxnSpPr/>
            <p:nvPr/>
          </p:nvCxnSpPr>
          <p:spPr>
            <a:xfrm>
              <a:off x="240694" y="3729397"/>
              <a:ext cx="906628"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20" name="角丸四角形 19"/>
          <p:cNvSpPr/>
          <p:nvPr/>
        </p:nvSpPr>
        <p:spPr>
          <a:xfrm>
            <a:off x="173358" y="3428873"/>
            <a:ext cx="1117041" cy="387228"/>
          </a:xfrm>
          <a:prstGeom prst="roundRect">
            <a:avLst/>
          </a:prstGeom>
          <a:solidFill>
            <a:schemeClr val="accent1">
              <a:alpha val="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977529" y="5218933"/>
            <a:ext cx="2089213"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rPr>
              <a:t>【</a:t>
            </a:r>
            <a:r>
              <a:rPr kumimoji="1" lang="ja-JP" altLang="en-US" sz="1100" dirty="0" smtClean="0">
                <a:solidFill>
                  <a:schemeClr val="tx1"/>
                </a:solidFill>
              </a:rPr>
              <a:t>虐待の発生予防・早期発見等</a:t>
            </a:r>
            <a:r>
              <a:rPr kumimoji="1" lang="en-US" altLang="ja-JP" sz="1100" dirty="0" smtClean="0">
                <a:solidFill>
                  <a:schemeClr val="tx1"/>
                </a:solidFill>
              </a:rPr>
              <a:t>】</a:t>
            </a:r>
            <a:endParaRPr kumimoji="1" lang="ja-JP" altLang="en-US" sz="1100" dirty="0">
              <a:solidFill>
                <a:schemeClr val="tx1"/>
              </a:solidFill>
            </a:endParaRPr>
          </a:p>
        </p:txBody>
      </p:sp>
      <p:sp>
        <p:nvSpPr>
          <p:cNvPr id="73" name="正方形/長方形 72"/>
          <p:cNvSpPr/>
          <p:nvPr/>
        </p:nvSpPr>
        <p:spPr>
          <a:xfrm>
            <a:off x="3977528" y="3286376"/>
            <a:ext cx="2048885"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smtClean="0">
                <a:solidFill>
                  <a:schemeClr val="tx1"/>
                </a:solidFill>
              </a:rPr>
              <a:t>【</a:t>
            </a:r>
            <a:r>
              <a:rPr kumimoji="1" lang="ja-JP" altLang="en-US" sz="1100" dirty="0" smtClean="0">
                <a:solidFill>
                  <a:schemeClr val="tx1"/>
                </a:solidFill>
              </a:rPr>
              <a:t>虐待児童の保護・支援等</a:t>
            </a:r>
            <a:r>
              <a:rPr kumimoji="1" lang="en-US" altLang="ja-JP" sz="1100" dirty="0" smtClean="0">
                <a:solidFill>
                  <a:schemeClr val="tx1"/>
                </a:solidFill>
              </a:rPr>
              <a:t>】</a:t>
            </a:r>
            <a:endParaRPr kumimoji="1" lang="ja-JP" altLang="en-US" sz="1100" dirty="0">
              <a:solidFill>
                <a:schemeClr val="tx1"/>
              </a:solidFill>
            </a:endParaRPr>
          </a:p>
        </p:txBody>
      </p:sp>
      <p:sp>
        <p:nvSpPr>
          <p:cNvPr id="32" name="角丸四角形 31"/>
          <p:cNvSpPr/>
          <p:nvPr/>
        </p:nvSpPr>
        <p:spPr>
          <a:xfrm>
            <a:off x="6997251" y="6076620"/>
            <a:ext cx="1905503" cy="514298"/>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rPr>
              <a:t>【</a:t>
            </a:r>
            <a:r>
              <a:rPr lang="ja-JP" altLang="en-US" sz="1050" dirty="0" smtClean="0">
                <a:solidFill>
                  <a:schemeClr val="tx1"/>
                </a:solidFill>
              </a:rPr>
              <a:t>区</a:t>
            </a:r>
            <a:r>
              <a:rPr lang="en-US" altLang="ja-JP" sz="1050" dirty="0" smtClean="0">
                <a:solidFill>
                  <a:schemeClr val="tx1"/>
                </a:solidFill>
              </a:rPr>
              <a:t>】</a:t>
            </a:r>
            <a:r>
              <a:rPr lang="ja-JP" altLang="en-US" sz="1050" dirty="0" smtClean="0">
                <a:solidFill>
                  <a:schemeClr val="tx1"/>
                </a:solidFill>
              </a:rPr>
              <a:t>要保護児童対策</a:t>
            </a:r>
            <a:endParaRPr lang="en-US" altLang="ja-JP" sz="1050" dirty="0" smtClean="0">
              <a:solidFill>
                <a:schemeClr val="tx1"/>
              </a:solidFill>
            </a:endParaRPr>
          </a:p>
          <a:p>
            <a:pPr algn="ctr"/>
            <a:r>
              <a:rPr lang="ja-JP" altLang="en-US" sz="1050" dirty="0" smtClean="0">
                <a:solidFill>
                  <a:schemeClr val="tx1"/>
                </a:solidFill>
              </a:rPr>
              <a:t>地域協議会</a:t>
            </a:r>
            <a:endParaRPr lang="en-US" altLang="ja-JP" sz="1050" dirty="0" smtClean="0">
              <a:solidFill>
                <a:schemeClr val="tx1"/>
              </a:solidFill>
            </a:endParaRPr>
          </a:p>
        </p:txBody>
      </p:sp>
      <p:sp>
        <p:nvSpPr>
          <p:cNvPr id="78" name="左右矢印 77"/>
          <p:cNvSpPr/>
          <p:nvPr/>
        </p:nvSpPr>
        <p:spPr>
          <a:xfrm>
            <a:off x="6026413" y="3808727"/>
            <a:ext cx="1049378" cy="342987"/>
          </a:xfrm>
          <a:prstGeom prst="leftRightArrow">
            <a:avLst>
              <a:gd name="adj1" fmla="val 50000"/>
              <a:gd name="adj2" fmla="val 376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連　携</a:t>
            </a:r>
            <a:endParaRPr kumimoji="1"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右矢印 33"/>
          <p:cNvSpPr/>
          <p:nvPr/>
        </p:nvSpPr>
        <p:spPr>
          <a:xfrm>
            <a:off x="6080058" y="3441896"/>
            <a:ext cx="909473" cy="444530"/>
          </a:xfrm>
          <a:prstGeom prst="rightArrow">
            <a:avLst>
              <a:gd name="adj1" fmla="val 50000"/>
              <a:gd name="adj2" fmla="val 29300"/>
            </a:avLst>
          </a:prstGeom>
          <a:pattFill prst="pct5">
            <a:fgClr>
              <a:schemeClr val="bg1">
                <a:lumMod val="65000"/>
              </a:schemeClr>
            </a:fgClr>
            <a:bgClr>
              <a:schemeClr val="bg1"/>
            </a:bgClr>
          </a:patt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措置決定</a:t>
            </a:r>
            <a:endParaRPr kumimoji="1" lang="en-US" altLang="ja-JP" sz="800" dirty="0" smtClean="0">
              <a:solidFill>
                <a:schemeClr val="tx1"/>
              </a:solidFill>
            </a:endParaRPr>
          </a:p>
          <a:p>
            <a:pPr algn="ctr"/>
            <a:r>
              <a:rPr kumimoji="1" lang="ja-JP" altLang="en-US" sz="600" dirty="0" smtClean="0">
                <a:solidFill>
                  <a:schemeClr val="tx1"/>
                </a:solidFill>
              </a:rPr>
              <a:t>（児童福祉施設）</a:t>
            </a:r>
            <a:endParaRPr kumimoji="1" lang="ja-JP" altLang="en-US" sz="600" dirty="0">
              <a:solidFill>
                <a:schemeClr val="tx1"/>
              </a:solidFill>
            </a:endParaRPr>
          </a:p>
        </p:txBody>
      </p:sp>
      <p:sp>
        <p:nvSpPr>
          <p:cNvPr id="79" name="左矢印 78"/>
          <p:cNvSpPr/>
          <p:nvPr/>
        </p:nvSpPr>
        <p:spPr>
          <a:xfrm>
            <a:off x="2127332" y="4135489"/>
            <a:ext cx="1850197" cy="410623"/>
          </a:xfrm>
          <a:prstGeom prst="leftArrow">
            <a:avLst/>
          </a:prstGeom>
          <a:pattFill prst="pct5">
            <a:fgClr>
              <a:schemeClr val="bg1">
                <a:lumMod val="50000"/>
              </a:schemeClr>
            </a:fgClr>
            <a:bgClr>
              <a:schemeClr val="bg1"/>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家族回復</a:t>
            </a:r>
            <a:r>
              <a:rPr lang="ja-JP" altLang="en-US" sz="900" dirty="0">
                <a:solidFill>
                  <a:schemeClr val="tx1"/>
                </a:solidFill>
              </a:rPr>
              <a:t>支援</a:t>
            </a:r>
            <a:endParaRPr kumimoji="1" lang="ja-JP" altLang="en-US" sz="900" dirty="0">
              <a:solidFill>
                <a:schemeClr val="tx1"/>
              </a:solidFill>
            </a:endParaRPr>
          </a:p>
        </p:txBody>
      </p:sp>
      <p:sp>
        <p:nvSpPr>
          <p:cNvPr id="80" name="左矢印 79"/>
          <p:cNvSpPr/>
          <p:nvPr/>
        </p:nvSpPr>
        <p:spPr>
          <a:xfrm>
            <a:off x="2327120" y="5205394"/>
            <a:ext cx="1665285" cy="445805"/>
          </a:xfrm>
          <a:prstGeom prst="leftArrow">
            <a:avLst/>
          </a:prstGeom>
          <a:pattFill prst="pct5">
            <a:fgClr>
              <a:schemeClr val="bg1">
                <a:lumMod val="50000"/>
              </a:schemeClr>
            </a:fgClr>
            <a:bgClr>
              <a:schemeClr val="bg1"/>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kumimoji="1" lang="ja-JP" altLang="en-US" sz="700" dirty="0" smtClean="0">
                <a:solidFill>
                  <a:schemeClr val="tx1"/>
                </a:solidFill>
              </a:rPr>
              <a:t>こども・子育てに関する相談</a:t>
            </a:r>
            <a:endParaRPr kumimoji="1" lang="en-US" altLang="ja-JP" sz="700" dirty="0" smtClean="0">
              <a:solidFill>
                <a:schemeClr val="tx1"/>
              </a:solidFill>
            </a:endParaRPr>
          </a:p>
          <a:p>
            <a:pPr algn="ctr">
              <a:lnSpc>
                <a:spcPts val="800"/>
              </a:lnSpc>
            </a:pPr>
            <a:r>
              <a:rPr lang="ja-JP" altLang="en-US" sz="700" dirty="0" smtClean="0">
                <a:solidFill>
                  <a:schemeClr val="tx1"/>
                </a:solidFill>
              </a:rPr>
              <a:t>継続的支援（見守り隊</a:t>
            </a:r>
            <a:r>
              <a:rPr lang="ja-JP" altLang="en-US" sz="700" dirty="0">
                <a:solidFill>
                  <a:schemeClr val="tx1"/>
                </a:solidFill>
              </a:rPr>
              <a:t>）</a:t>
            </a:r>
            <a:endParaRPr kumimoji="1" lang="ja-JP" altLang="en-US" sz="700" dirty="0">
              <a:solidFill>
                <a:schemeClr val="tx1"/>
              </a:solidFill>
            </a:endParaRPr>
          </a:p>
        </p:txBody>
      </p:sp>
      <p:sp>
        <p:nvSpPr>
          <p:cNvPr id="85" name="左矢印 84"/>
          <p:cNvSpPr/>
          <p:nvPr/>
        </p:nvSpPr>
        <p:spPr>
          <a:xfrm>
            <a:off x="2629712" y="5728266"/>
            <a:ext cx="1362693" cy="445805"/>
          </a:xfrm>
          <a:prstGeom prst="leftArrow">
            <a:avLst/>
          </a:prstGeom>
          <a:pattFill prst="pct5">
            <a:fgClr>
              <a:schemeClr val="bg1">
                <a:lumMod val="50000"/>
              </a:schemeClr>
            </a:fgClr>
            <a:bgClr>
              <a:schemeClr val="bg1"/>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kumimoji="1" lang="ja-JP" altLang="en-US" sz="700" dirty="0" smtClean="0">
                <a:solidFill>
                  <a:schemeClr val="tx1"/>
                </a:solidFill>
              </a:rPr>
              <a:t>ハイリスク家庭の援助</a:t>
            </a:r>
            <a:endParaRPr kumimoji="1" lang="en-US" altLang="ja-JP" sz="700" dirty="0" smtClean="0">
              <a:solidFill>
                <a:schemeClr val="tx1"/>
              </a:solidFill>
            </a:endParaRPr>
          </a:p>
          <a:p>
            <a:pPr algn="ctr">
              <a:lnSpc>
                <a:spcPts val="800"/>
              </a:lnSpc>
            </a:pPr>
            <a:r>
              <a:rPr lang="ja-JP" altLang="en-US" sz="700" dirty="0" smtClean="0">
                <a:solidFill>
                  <a:schemeClr val="tx1"/>
                </a:solidFill>
              </a:rPr>
              <a:t>（養育支援訪問事業など）</a:t>
            </a:r>
            <a:endParaRPr kumimoji="1" lang="ja-JP" altLang="en-US" sz="700" dirty="0">
              <a:solidFill>
                <a:schemeClr val="tx1"/>
              </a:solidFill>
            </a:endParaRPr>
          </a:p>
        </p:txBody>
      </p:sp>
      <p:sp>
        <p:nvSpPr>
          <p:cNvPr id="86" name="左矢印 85"/>
          <p:cNvSpPr/>
          <p:nvPr/>
        </p:nvSpPr>
        <p:spPr>
          <a:xfrm>
            <a:off x="2619159" y="6209998"/>
            <a:ext cx="1371750" cy="445805"/>
          </a:xfrm>
          <a:prstGeom prst="leftArrow">
            <a:avLst/>
          </a:prstGeom>
          <a:pattFill prst="pct5">
            <a:fgClr>
              <a:schemeClr val="bg1">
                <a:lumMod val="50000"/>
              </a:schemeClr>
            </a:fgClr>
            <a:bgClr>
              <a:schemeClr val="bg1"/>
            </a:bgClr>
          </a:patt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kumimoji="1" lang="ja-JP" altLang="en-US" sz="700" dirty="0" smtClean="0">
                <a:solidFill>
                  <a:schemeClr val="tx1"/>
                </a:solidFill>
              </a:rPr>
              <a:t>こども・子育てに関する相談</a:t>
            </a:r>
            <a:endParaRPr kumimoji="1" lang="en-US" altLang="ja-JP" sz="700" dirty="0" smtClean="0">
              <a:solidFill>
                <a:schemeClr val="tx1"/>
              </a:solidFill>
            </a:endParaRPr>
          </a:p>
          <a:p>
            <a:pPr algn="ctr">
              <a:lnSpc>
                <a:spcPts val="800"/>
              </a:lnSpc>
            </a:pPr>
            <a:r>
              <a:rPr lang="ja-JP" altLang="en-US" sz="700" dirty="0" smtClean="0">
                <a:solidFill>
                  <a:schemeClr val="tx1"/>
                </a:solidFill>
              </a:rPr>
              <a:t>子育て支援情報の提供</a:t>
            </a:r>
            <a:endParaRPr kumimoji="1" lang="ja-JP" altLang="en-US" sz="700" dirty="0">
              <a:solidFill>
                <a:schemeClr val="tx1"/>
              </a:solidFill>
            </a:endParaRPr>
          </a:p>
        </p:txBody>
      </p:sp>
      <p:sp>
        <p:nvSpPr>
          <p:cNvPr id="89" name="正方形/長方形 88"/>
          <p:cNvSpPr/>
          <p:nvPr/>
        </p:nvSpPr>
        <p:spPr>
          <a:xfrm>
            <a:off x="6997250" y="4461161"/>
            <a:ext cx="1905503" cy="766139"/>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200" b="1" dirty="0" smtClean="0">
                <a:solidFill>
                  <a:schemeClr val="tx1"/>
                </a:solidFill>
                <a:latin typeface="ＭＳ Ｐゴシック" panose="020B0600070205080204" pitchFamily="50" charset="-128"/>
                <a:ea typeface="ＭＳ Ｐゴシック" panose="020B0600070205080204" pitchFamily="50" charset="-128"/>
              </a:rPr>
              <a:t>■こども青少年局■</a:t>
            </a:r>
            <a:endParaRPr lang="en-US" altLang="ja-JP" sz="12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・区域を越えた広域的な見地か</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らの情報把握（区役所及び</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こども相談センターの支援）</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角丸四角形 89"/>
          <p:cNvSpPr/>
          <p:nvPr/>
        </p:nvSpPr>
        <p:spPr>
          <a:xfrm>
            <a:off x="6989531" y="5549060"/>
            <a:ext cx="1913223" cy="514298"/>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rPr>
              <a:t>【</a:t>
            </a:r>
            <a:r>
              <a:rPr lang="ja-JP" altLang="en-US" sz="1050" dirty="0" smtClean="0">
                <a:solidFill>
                  <a:schemeClr val="tx1"/>
                </a:solidFill>
              </a:rPr>
              <a:t>市</a:t>
            </a:r>
            <a:r>
              <a:rPr lang="en-US" altLang="ja-JP" sz="1050" dirty="0" smtClean="0">
                <a:solidFill>
                  <a:schemeClr val="tx1"/>
                </a:solidFill>
              </a:rPr>
              <a:t>】</a:t>
            </a:r>
            <a:r>
              <a:rPr lang="ja-JP" altLang="en-US" sz="1050" dirty="0" smtClean="0">
                <a:solidFill>
                  <a:schemeClr val="tx1"/>
                </a:solidFill>
              </a:rPr>
              <a:t>要保護児童対策</a:t>
            </a:r>
            <a:endParaRPr lang="en-US" altLang="ja-JP" sz="1050" dirty="0" smtClean="0">
              <a:solidFill>
                <a:schemeClr val="tx1"/>
              </a:solidFill>
            </a:endParaRPr>
          </a:p>
          <a:p>
            <a:pPr algn="ctr"/>
            <a:r>
              <a:rPr lang="ja-JP" altLang="en-US" sz="1050" dirty="0" smtClean="0">
                <a:solidFill>
                  <a:schemeClr val="tx1"/>
                </a:solidFill>
              </a:rPr>
              <a:t>地域協議会</a:t>
            </a:r>
            <a:endParaRPr lang="en-US" altLang="ja-JP" sz="1050" dirty="0" smtClean="0">
              <a:solidFill>
                <a:schemeClr val="tx1"/>
              </a:solidFill>
            </a:endParaRPr>
          </a:p>
        </p:txBody>
      </p:sp>
      <p:sp>
        <p:nvSpPr>
          <p:cNvPr id="52" name="左矢印 51"/>
          <p:cNvSpPr/>
          <p:nvPr/>
        </p:nvSpPr>
        <p:spPr>
          <a:xfrm>
            <a:off x="6450059" y="4251333"/>
            <a:ext cx="512169" cy="1202845"/>
          </a:xfrm>
          <a:prstGeom prst="leftArrow">
            <a:avLst>
              <a:gd name="adj1" fmla="val 50000"/>
              <a:gd name="adj2" fmla="val 32906"/>
            </a:avLst>
          </a:prstGeom>
          <a:solidFill>
            <a:schemeClr val="accent6">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dirty="0" smtClean="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支援</a:t>
            </a:r>
            <a:endParaRPr kumimoji="1" lang="ja-JP" altLang="en-US" sz="1500" b="1"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cxnSp>
        <p:nvCxnSpPr>
          <p:cNvPr id="59" name="直線矢印コネクタ 58"/>
          <p:cNvCxnSpPr/>
          <p:nvPr/>
        </p:nvCxnSpPr>
        <p:spPr>
          <a:xfrm>
            <a:off x="7923905" y="5232302"/>
            <a:ext cx="0" cy="316758"/>
          </a:xfrm>
          <a:prstGeom prst="straightConnector1">
            <a:avLst/>
          </a:prstGeom>
          <a:ln w="50800" cmpd="dbl">
            <a:tailEnd type="triangle"/>
          </a:ln>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7757604" y="5325588"/>
            <a:ext cx="83661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（運営）</a:t>
            </a:r>
            <a:endParaRPr kumimoji="1" lang="ja-JP" altLang="en-US" sz="1000" dirty="0">
              <a:solidFill>
                <a:schemeClr val="tx1"/>
              </a:solidFill>
            </a:endParaRPr>
          </a:p>
        </p:txBody>
      </p:sp>
      <p:cxnSp>
        <p:nvCxnSpPr>
          <p:cNvPr id="47" name="直線矢印コネクタ 46"/>
          <p:cNvCxnSpPr/>
          <p:nvPr/>
        </p:nvCxnSpPr>
        <p:spPr>
          <a:xfrm>
            <a:off x="6099444" y="6469417"/>
            <a:ext cx="838919" cy="0"/>
          </a:xfrm>
          <a:prstGeom prst="straightConnector1">
            <a:avLst/>
          </a:prstGeom>
          <a:ln w="50800" cmpd="dbl">
            <a:tailEnd type="triangle"/>
          </a:ln>
        </p:spPr>
        <p:style>
          <a:lnRef idx="1">
            <a:schemeClr val="accent1"/>
          </a:lnRef>
          <a:fillRef idx="0">
            <a:schemeClr val="accent1"/>
          </a:fillRef>
          <a:effectRef idx="0">
            <a:schemeClr val="accent1"/>
          </a:effectRef>
          <a:fontRef idx="minor">
            <a:schemeClr val="tx1"/>
          </a:fontRef>
        </p:style>
      </p:cxnSp>
      <p:sp>
        <p:nvSpPr>
          <p:cNvPr id="61" name="スライド番号プレースホルダー 2"/>
          <p:cNvSpPr txBox="1">
            <a:spLocks/>
          </p:cNvSpPr>
          <p:nvPr/>
        </p:nvSpPr>
        <p:spPr>
          <a:xfrm>
            <a:off x="8512854" y="-559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1</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 name="正方形/長方形 2"/>
          <p:cNvSpPr/>
          <p:nvPr/>
        </p:nvSpPr>
        <p:spPr>
          <a:xfrm>
            <a:off x="-1636" y="0"/>
            <a:ext cx="214278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１．児童虐待対策</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56976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01386" y="548680"/>
            <a:ext cx="8596635" cy="608148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に</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ついて</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1938" indent="-187325" fontAlgn="auto">
              <a:lnSpc>
                <a:spcPts val="2500"/>
              </a:lnSpc>
              <a:spcBef>
                <a:spcPts val="0"/>
              </a:spcBef>
              <a:spcAft>
                <a:spcPts val="0"/>
              </a:spcAft>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◇税務事務</a:t>
            </a:r>
            <a:r>
              <a:rPr lang="ja-JP" altLang="en-US" sz="1600" dirty="0">
                <a:solidFill>
                  <a:schemeClr val="tx1"/>
                </a:solidFill>
                <a:latin typeface="Meiryo UI" pitchFamily="50" charset="-128"/>
                <a:ea typeface="Meiryo UI" pitchFamily="50" charset="-128"/>
                <a:cs typeface="Meiryo UI" pitchFamily="50" charset="-128"/>
              </a:rPr>
              <a:t>については</a:t>
            </a:r>
            <a:r>
              <a:rPr lang="ja-JP" altLang="en-US" sz="1600" dirty="0" smtClean="0">
                <a:solidFill>
                  <a:schemeClr val="tx1"/>
                </a:solidFill>
                <a:latin typeface="Meiryo UI" pitchFamily="50" charset="-128"/>
                <a:ea typeface="Meiryo UI" pitchFamily="50" charset="-128"/>
                <a:cs typeface="Meiryo UI" pitchFamily="50" charset="-128"/>
              </a:rPr>
              <a:t>、５一般市税事務所、船場法人市税事務所及び区役所において、効率的な　　</a:t>
            </a:r>
            <a:endParaRPr lang="en-US" altLang="ja-JP" sz="1600" dirty="0" smtClean="0">
              <a:solidFill>
                <a:schemeClr val="tx1"/>
              </a:solidFill>
              <a:latin typeface="Meiryo UI" pitchFamily="50" charset="-128"/>
              <a:ea typeface="Meiryo UI" pitchFamily="50" charset="-128"/>
              <a:cs typeface="Meiryo UI" pitchFamily="50" charset="-128"/>
            </a:endParaRPr>
          </a:p>
          <a:p>
            <a:pPr marL="261938" indent="-187325" fontAlgn="auto">
              <a:lnSpc>
                <a:spcPts val="2500"/>
              </a:lnSpc>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事務執行体制をすで</a:t>
            </a:r>
            <a:r>
              <a:rPr lang="ja-JP" altLang="en-US" sz="1600" dirty="0">
                <a:solidFill>
                  <a:schemeClr val="tx1"/>
                </a:solidFill>
                <a:latin typeface="Meiryo UI" pitchFamily="50" charset="-128"/>
                <a:ea typeface="Meiryo UI" pitchFamily="50" charset="-128"/>
                <a:cs typeface="Meiryo UI" pitchFamily="50" charset="-128"/>
              </a:rPr>
              <a:t>に</a:t>
            </a:r>
            <a:r>
              <a:rPr lang="ja-JP" altLang="en-US" sz="1600" dirty="0" smtClean="0">
                <a:solidFill>
                  <a:schemeClr val="tx1"/>
                </a:solidFill>
                <a:latin typeface="Meiryo UI" pitchFamily="50" charset="-128"/>
                <a:ea typeface="Meiryo UI" pitchFamily="50" charset="-128"/>
                <a:cs typeface="Meiryo UI" pitchFamily="50" charset="-128"/>
              </a:rPr>
              <a:t>構築</a:t>
            </a:r>
            <a:endParaRPr lang="en-US" altLang="ja-JP" sz="1600" dirty="0" smtClean="0">
              <a:solidFill>
                <a:schemeClr val="tx1"/>
              </a:solidFill>
              <a:latin typeface="Meiryo UI" pitchFamily="50" charset="-128"/>
              <a:ea typeface="Meiryo UI" pitchFamily="50" charset="-128"/>
              <a:cs typeface="Meiryo UI" pitchFamily="50" charset="-128"/>
            </a:endParaRPr>
          </a:p>
          <a:p>
            <a:pPr marL="261938" indent="-187325">
              <a:lnSpc>
                <a:spcPts val="2500"/>
              </a:lnSpc>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◇税務</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事務に関しては、法令</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や本市</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が設定する統一基準で行う必要があり</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、区長</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に裁量の</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余地は</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1938" indent="-187325">
              <a:lnSpc>
                <a:spcPts val="2500"/>
              </a:lnSpc>
            </a:pP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なく、効率的な執行体制を維持することが重要</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1938" indent="-187325" fontAlgn="auto">
              <a:lnSpc>
                <a:spcPts val="2500"/>
              </a:lnSpc>
              <a:spcBef>
                <a:spcPts val="0"/>
              </a:spcBef>
              <a:spcAft>
                <a:spcPts val="0"/>
              </a:spcAft>
              <a:defRPr/>
            </a:pP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0" y="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（２）税務事務における事務分担（案）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二等辺三角形 4"/>
          <p:cNvSpPr/>
          <p:nvPr/>
        </p:nvSpPr>
        <p:spPr>
          <a:xfrm rot="10800000">
            <a:off x="2403827" y="2223938"/>
            <a:ext cx="4070033" cy="216025"/>
          </a:xfrm>
          <a:prstGeom prst="triangle">
            <a:avLst>
              <a:gd name="adj" fmla="val 50346"/>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27158" y="2439964"/>
            <a:ext cx="8399557" cy="412972"/>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現行の事務分担</a:t>
            </a:r>
            <a:r>
              <a:rPr lang="ja-JP" altLang="en-US" sz="17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を維持する方向で検討</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2"/>
          <p:cNvSpPr txBox="1">
            <a:spLocks/>
          </p:cNvSpPr>
          <p:nvPr/>
        </p:nvSpPr>
        <p:spPr>
          <a:xfrm>
            <a:off x="8532440" y="13389"/>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37</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8" name="テキスト ボックス 7"/>
          <p:cNvSpPr txBox="1"/>
          <p:nvPr/>
        </p:nvSpPr>
        <p:spPr>
          <a:xfrm>
            <a:off x="239066" y="3420146"/>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480123057"/>
              </p:ext>
            </p:extLst>
          </p:nvPr>
        </p:nvGraphicFramePr>
        <p:xfrm>
          <a:off x="288381" y="3195336"/>
          <a:ext cx="8424935" cy="3332819"/>
        </p:xfrm>
        <a:graphic>
          <a:graphicData uri="http://schemas.openxmlformats.org/drawingml/2006/table">
            <a:tbl>
              <a:tblPr firstRow="1" bandRow="1">
                <a:tableStyleId>{5C22544A-7EE6-4342-B048-85BDC9FD1C3A}</a:tableStyleId>
              </a:tblPr>
              <a:tblGrid>
                <a:gridCol w="360040"/>
                <a:gridCol w="360040"/>
                <a:gridCol w="360040"/>
                <a:gridCol w="7344815"/>
              </a:tblGrid>
              <a:tr h="511807">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税務事務</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829345">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1300" kern="1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市税の賦課徴収事務に係る庶務・</a:t>
                      </a:r>
                      <a:r>
                        <a:rPr lang="ja-JP" altLang="en-US" sz="13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企画事務</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○固定資産評価審査委員会に関する事務</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○税務事務システム、電子申告に関する事務</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○高額難件事案の滞納整理　等</a:t>
                      </a:r>
                      <a:endParaRPr kumimoji="1" lang="ja-JP" altLang="en-US" sz="13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85314">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1" name="正方形/長方形 10"/>
          <p:cNvSpPr/>
          <p:nvPr/>
        </p:nvSpPr>
        <p:spPr>
          <a:xfrm>
            <a:off x="1511371" y="5661248"/>
            <a:ext cx="5976664" cy="72008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schemeClr val="tx1"/>
                </a:solidFill>
                <a:latin typeface="ＭＳ Ｐゴシック" panose="020B0600070205080204" pitchFamily="50" charset="-128"/>
                <a:ea typeface="ＭＳ Ｐゴシック" panose="020B0600070205080204" pitchFamily="50" charset="-128"/>
              </a:rPr>
              <a:t>○税</a:t>
            </a:r>
            <a:r>
              <a:rPr lang="ja-JP" altLang="en-US" sz="1400" dirty="0">
                <a:solidFill>
                  <a:schemeClr val="tx1"/>
                </a:solidFill>
                <a:latin typeface="ＭＳ Ｐゴシック" panose="020B0600070205080204" pitchFamily="50" charset="-128"/>
                <a:ea typeface="ＭＳ Ｐゴシック" panose="020B0600070205080204" pitchFamily="50" charset="-128"/>
              </a:rPr>
              <a:t>証明書の発行</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r>
              <a:rPr lang="ja-JP" altLang="en-US" sz="1400" dirty="0" smtClean="0">
                <a:solidFill>
                  <a:schemeClr val="tx1"/>
                </a:solidFill>
                <a:latin typeface="ＭＳ Ｐゴシック" panose="020B0600070205080204" pitchFamily="50" charset="-128"/>
                <a:ea typeface="ＭＳ Ｐゴシック" panose="020B0600070205080204" pitchFamily="50" charset="-128"/>
              </a:rPr>
              <a:t>○納付書</a:t>
            </a:r>
            <a:r>
              <a:rPr lang="ja-JP" altLang="en-US" sz="1400" dirty="0">
                <a:solidFill>
                  <a:schemeClr val="tx1"/>
                </a:solidFill>
                <a:latin typeface="ＭＳ Ｐゴシック" panose="020B0600070205080204" pitchFamily="50" charset="-128"/>
                <a:ea typeface="ＭＳ Ｐゴシック" panose="020B0600070205080204" pitchFamily="50" charset="-128"/>
              </a:rPr>
              <a:t>の再発</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行</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241894" y="2852936"/>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13" name="正方形/長方形 12"/>
          <p:cNvSpPr/>
          <p:nvPr/>
        </p:nvSpPr>
        <p:spPr>
          <a:xfrm>
            <a:off x="5026315" y="3778463"/>
            <a:ext cx="3600400" cy="692497"/>
          </a:xfrm>
          <a:prstGeom prst="rect">
            <a:avLst/>
          </a:prstGeom>
        </p:spPr>
        <p:txBody>
          <a:bodyPr wrap="square">
            <a:spAutoFit/>
          </a:bodyPr>
          <a:lstStyle/>
          <a:p>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一般市税事務所で実施する事務</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○賦課・徴収、滞納処分　○申告受付</a:t>
            </a: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○税証明書の発行　　　　　○税務相談　等</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5026315" y="4520015"/>
            <a:ext cx="3600400" cy="892552"/>
          </a:xfrm>
          <a:prstGeom prst="rect">
            <a:avLst/>
          </a:prstGeom>
        </p:spPr>
        <p:txBody>
          <a:bodyPr wrap="square">
            <a:spAutoFit/>
          </a:bodyPr>
          <a:lstStyle/>
          <a:p>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船場法人市税事務所で実施する事務</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○法人関係税目の賦課徴収、滞納処分</a:t>
            </a: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○申告受付　　○税証明書の発行</a:t>
            </a: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○税務相談　　○全市分の収納管理業務　等</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967721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179388" y="4348303"/>
            <a:ext cx="8785100" cy="2150946"/>
          </a:xfrm>
          <a:prstGeom prst="roundRect">
            <a:avLst>
              <a:gd name="adj" fmla="val 4754"/>
            </a:avLst>
          </a:prstGeom>
          <a:solidFill>
            <a:schemeClr val="accent5">
              <a:lumMod val="20000"/>
              <a:lumOff val="80000"/>
            </a:schemeClr>
          </a:solidFill>
          <a:ln w="254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◇本市</a:t>
            </a:r>
            <a:r>
              <a:rPr lang="ja-JP" altLang="en-US" sz="1600" dirty="0">
                <a:solidFill>
                  <a:schemeClr val="tx1"/>
                </a:solidFill>
                <a:latin typeface="Meiryo UI" pitchFamily="50" charset="-128"/>
                <a:ea typeface="Meiryo UI" pitchFamily="50" charset="-128"/>
                <a:cs typeface="Meiryo UI" pitchFamily="50" charset="-128"/>
              </a:rPr>
              <a:t>では、地域の課題や資源などを最もよく知っている地域団体のほか、市民、</a:t>
            </a:r>
            <a:r>
              <a:rPr lang="en-US" altLang="ja-JP" sz="1600" dirty="0">
                <a:solidFill>
                  <a:schemeClr val="tx1"/>
                </a:solidFill>
                <a:latin typeface="Meiryo UI" pitchFamily="50" charset="-128"/>
                <a:ea typeface="Meiryo UI" pitchFamily="50" charset="-128"/>
                <a:cs typeface="Meiryo UI" pitchFamily="50" charset="-128"/>
              </a:rPr>
              <a:t>NPO</a:t>
            </a:r>
            <a:r>
              <a:rPr lang="ja-JP" altLang="en-US" sz="1600" dirty="0" err="1">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企業など</a:t>
            </a:r>
            <a:r>
              <a:rPr lang="ja-JP" altLang="en-US" sz="1600" dirty="0" smtClean="0">
                <a:solidFill>
                  <a:schemeClr val="tx1"/>
                </a:solidFill>
                <a:latin typeface="Meiryo UI" pitchFamily="50" charset="-128"/>
                <a:ea typeface="Meiryo UI" pitchFamily="50" charset="-128"/>
                <a:cs typeface="Meiryo UI" pitchFamily="50" charset="-128"/>
              </a:rPr>
              <a:t>の</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さまざま</a:t>
            </a:r>
            <a:r>
              <a:rPr lang="ja-JP" altLang="en-US" sz="1600" dirty="0">
                <a:solidFill>
                  <a:schemeClr val="tx1"/>
                </a:solidFill>
                <a:latin typeface="Meiryo UI" pitchFamily="50" charset="-128"/>
                <a:ea typeface="Meiryo UI" pitchFamily="50" charset="-128"/>
                <a:cs typeface="Meiryo UI" pitchFamily="50" charset="-128"/>
              </a:rPr>
              <a:t>な活動主体と協働し、施策を</a:t>
            </a:r>
            <a:r>
              <a:rPr lang="ja-JP" altLang="en-US" sz="1600" dirty="0" smtClean="0">
                <a:solidFill>
                  <a:schemeClr val="tx1"/>
                </a:solidFill>
                <a:latin typeface="Meiryo UI" pitchFamily="50" charset="-128"/>
                <a:ea typeface="Meiryo UI" pitchFamily="50" charset="-128"/>
                <a:cs typeface="Meiryo UI" pitchFamily="50" charset="-128"/>
              </a:rPr>
              <a:t>推進</a:t>
            </a: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◇これ</a:t>
            </a:r>
            <a:r>
              <a:rPr lang="ja-JP" altLang="en-US" sz="1600" dirty="0">
                <a:solidFill>
                  <a:schemeClr val="tx1"/>
                </a:solidFill>
                <a:latin typeface="Meiryo UI" pitchFamily="50" charset="-128"/>
                <a:ea typeface="Meiryo UI" pitchFamily="50" charset="-128"/>
                <a:cs typeface="Meiryo UI" pitchFamily="50" charset="-128"/>
              </a:rPr>
              <a:t>までも局と区で役割分担し、地域住民が主体となって推進する生涯</a:t>
            </a:r>
            <a:r>
              <a:rPr lang="ja-JP" altLang="en-US" sz="1600" dirty="0" smtClean="0">
                <a:solidFill>
                  <a:schemeClr val="tx1"/>
                </a:solidFill>
                <a:latin typeface="Meiryo UI" pitchFamily="50" charset="-128"/>
                <a:ea typeface="Meiryo UI" pitchFamily="50" charset="-128"/>
                <a:cs typeface="Meiryo UI" pitchFamily="50" charset="-128"/>
              </a:rPr>
              <a:t>学習活動を</a:t>
            </a:r>
            <a:r>
              <a:rPr lang="ja-JP" altLang="en-US" sz="1600" dirty="0">
                <a:solidFill>
                  <a:schemeClr val="tx1"/>
                </a:solidFill>
                <a:latin typeface="Meiryo UI" pitchFamily="50" charset="-128"/>
                <a:ea typeface="Meiryo UI" pitchFamily="50" charset="-128"/>
                <a:cs typeface="Meiryo UI" pitchFamily="50" charset="-128"/>
              </a:rPr>
              <a:t>区役所</a:t>
            </a:r>
            <a:r>
              <a:rPr lang="ja-JP" altLang="en-US" sz="1600" dirty="0" smtClean="0">
                <a:solidFill>
                  <a:schemeClr val="tx1"/>
                </a:solidFill>
                <a:latin typeface="Meiryo UI" pitchFamily="50" charset="-128"/>
                <a:ea typeface="Meiryo UI" pitchFamily="50" charset="-128"/>
                <a:cs typeface="Meiryo UI" pitchFamily="50" charset="-128"/>
              </a:rPr>
              <a:t>が日常</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的に支援</a:t>
            </a:r>
            <a:r>
              <a:rPr lang="ja-JP" altLang="en-US" sz="1600" dirty="0">
                <a:solidFill>
                  <a:schemeClr val="tx1"/>
                </a:solidFill>
                <a:latin typeface="Meiryo UI" pitchFamily="50" charset="-128"/>
                <a:ea typeface="Meiryo UI" pitchFamily="50" charset="-128"/>
                <a:cs typeface="Meiryo UI" pitchFamily="50" charset="-128"/>
              </a:rPr>
              <a:t>し</a:t>
            </a:r>
            <a:r>
              <a:rPr lang="ja-JP" altLang="en-US" sz="1600" dirty="0" smtClean="0">
                <a:solidFill>
                  <a:schemeClr val="tx1"/>
                </a:solidFill>
                <a:latin typeface="Meiryo UI" pitchFamily="50" charset="-128"/>
                <a:ea typeface="Meiryo UI" pitchFamily="50" charset="-128"/>
                <a:cs typeface="Meiryo UI" pitchFamily="50" charset="-128"/>
              </a:rPr>
              <a:t>、局が</a:t>
            </a:r>
            <a:r>
              <a:rPr lang="ja-JP" altLang="en-US" sz="1600" dirty="0">
                <a:solidFill>
                  <a:schemeClr val="tx1"/>
                </a:solidFill>
                <a:latin typeface="Meiryo UI" pitchFamily="50" charset="-128"/>
                <a:ea typeface="Meiryo UI" pitchFamily="50" charset="-128"/>
                <a:cs typeface="Meiryo UI" pitchFamily="50" charset="-128"/>
              </a:rPr>
              <a:t>人材育成等の面から支えるという業務体制が</a:t>
            </a:r>
            <a:r>
              <a:rPr lang="ja-JP" altLang="en-US" sz="1600" dirty="0" smtClean="0">
                <a:solidFill>
                  <a:schemeClr val="tx1"/>
                </a:solidFill>
                <a:latin typeface="Meiryo UI" pitchFamily="50" charset="-128"/>
                <a:ea typeface="Meiryo UI" pitchFamily="50" charset="-128"/>
                <a:cs typeface="Meiryo UI" pitchFamily="50" charset="-128"/>
              </a:rPr>
              <a:t>確立</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11" name="正方形/長方形 10"/>
          <p:cNvSpPr/>
          <p:nvPr/>
        </p:nvSpPr>
        <p:spPr>
          <a:xfrm>
            <a:off x="107504" y="3973937"/>
            <a:ext cx="5472608" cy="369332"/>
          </a:xfrm>
          <a:prstGeom prst="rect">
            <a:avLst/>
          </a:prstGeom>
        </p:spPr>
        <p:txBody>
          <a:bodyPr wrap="square">
            <a:spAutoFit/>
          </a:bodyPr>
          <a:lstStyle/>
          <a:p>
            <a:pPr fontAlgn="auto">
              <a:spcBef>
                <a:spcPts val="0"/>
              </a:spcBef>
              <a:spcAft>
                <a:spcPts val="0"/>
              </a:spcAft>
              <a:defRPr/>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「生涯学習大阪計画」に基づく施策の展開</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0" y="43204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itchFamily="50" charset="-128"/>
                <a:ea typeface="Meiryo UI" pitchFamily="50" charset="-128"/>
                <a:cs typeface="Meiryo UI" pitchFamily="50" charset="-128"/>
              </a:rPr>
              <a:t>（１</a:t>
            </a:r>
            <a:r>
              <a:rPr lang="ja-JP" altLang="en-US" dirty="0" smtClean="0">
                <a:solidFill>
                  <a:schemeClr val="tx1"/>
                </a:solidFill>
                <a:latin typeface="ＭＳ Ｐゴシック" pitchFamily="50" charset="-128"/>
                <a:ea typeface="Meiryo UI" pitchFamily="50" charset="-128"/>
                <a:cs typeface="Meiryo UI" pitchFamily="50" charset="-128"/>
              </a:rPr>
              <a:t>）市全体計画に基づく任意事務の現状　　　</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5" name="角丸四角形 4"/>
          <p:cNvSpPr/>
          <p:nvPr/>
        </p:nvSpPr>
        <p:spPr>
          <a:xfrm>
            <a:off x="92294" y="980728"/>
            <a:ext cx="8964612" cy="1176542"/>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◇本市</a:t>
            </a:r>
            <a:r>
              <a:rPr lang="ja-JP" altLang="en-US" sz="1600" dirty="0">
                <a:solidFill>
                  <a:schemeClr val="tx1"/>
                </a:solidFill>
                <a:latin typeface="Meiryo UI" pitchFamily="50" charset="-128"/>
                <a:ea typeface="Meiryo UI" pitchFamily="50" charset="-128"/>
                <a:cs typeface="Meiryo UI" pitchFamily="50" charset="-128"/>
              </a:rPr>
              <a:t>に</a:t>
            </a:r>
            <a:r>
              <a:rPr lang="ja-JP" altLang="en-US" sz="1600" dirty="0" smtClean="0">
                <a:solidFill>
                  <a:schemeClr val="tx1"/>
                </a:solidFill>
                <a:latin typeface="Meiryo UI" pitchFamily="50" charset="-128"/>
                <a:ea typeface="Meiryo UI" pitchFamily="50" charset="-128"/>
                <a:cs typeface="Meiryo UI" pitchFamily="50" charset="-128"/>
              </a:rPr>
              <a:t>おいては、国の法令等の理念を踏まえ、自治体として策定した計画等に基づき実施している</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en-US" altLang="ja-JP" sz="1600" dirty="0" smtClean="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任意事務がある</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（具体例）生涯学習、男女共同参画、人権施策、市民協働、青少年施策</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62687" y="2288150"/>
            <a:ext cx="2480034" cy="369332"/>
          </a:xfrm>
          <a:prstGeom prst="rect">
            <a:avLst/>
          </a:prstGeom>
        </p:spPr>
        <p:txBody>
          <a:bodyPr wrap="square">
            <a:spAutoFit/>
          </a:bodyPr>
          <a:lstStyle/>
          <a:p>
            <a:pPr fontAlgn="auto">
              <a:spcBef>
                <a:spcPts val="0"/>
              </a:spcBef>
              <a:spcAft>
                <a:spcPts val="0"/>
              </a:spcAft>
              <a:defRPr/>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生涯学習について</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07856" y="2651864"/>
            <a:ext cx="8856632" cy="1322073"/>
          </a:xfrm>
          <a:prstGeom prst="round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◇「生涯学習の振興のための施策の推進体制等の整備に関する法律」に基づき、生涯学習に資する基本的な構想として、</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月に</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「生涯学習大阪計画～自律と協働の生涯学習社会をめざして～　大阪市</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2006</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市民一人ひとりが、身近な問題について主体的に考え、ともに解決に当たるという、自律し連帯する能力である</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市民力</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を獲得するためと位置づけ</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400" dirty="0"/>
          </a:p>
        </p:txBody>
      </p:sp>
      <p:sp>
        <p:nvSpPr>
          <p:cNvPr id="9" name="スライド番号プレースホルダー 2"/>
          <p:cNvSpPr txBox="1">
            <a:spLocks/>
          </p:cNvSpPr>
          <p:nvPr/>
        </p:nvSpPr>
        <p:spPr>
          <a:xfrm>
            <a:off x="8532440"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38</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2" name="正方形/長方形 11"/>
          <p:cNvSpPr/>
          <p:nvPr/>
        </p:nvSpPr>
        <p:spPr>
          <a:xfrm>
            <a:off x="-1637" y="0"/>
            <a:ext cx="4141589"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１１．市全体計画に基づく任意事務</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a:spLocks noChangeArrowheads="1"/>
          </p:cNvSpPr>
          <p:nvPr/>
        </p:nvSpPr>
        <p:spPr bwMode="auto">
          <a:xfrm>
            <a:off x="323526" y="4472210"/>
            <a:ext cx="2088231" cy="338554"/>
          </a:xfrm>
          <a:prstGeom prst="rect">
            <a:avLst/>
          </a:prstGeom>
          <a:solidFill>
            <a:schemeClr val="accent1"/>
          </a:solid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algn="ctr"/>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生涯</a:t>
            </a:r>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学習推進</a:t>
            </a:r>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体制</a:t>
            </a:r>
          </a:p>
        </p:txBody>
      </p:sp>
    </p:spTree>
    <p:extLst>
      <p:ext uri="{BB962C8B-B14F-4D97-AF65-F5344CB8AC3E}">
        <p14:creationId xmlns:p14="http://schemas.microsoft.com/office/powerpoint/2010/main" val="2432805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139110" y="161102"/>
            <a:ext cx="8800389" cy="6514335"/>
          </a:xfrm>
          <a:prstGeom prst="roundRect">
            <a:avLst>
              <a:gd name="adj" fmla="val 4754"/>
            </a:avLst>
          </a:prstGeom>
          <a:solidFill>
            <a:schemeClr val="accent5">
              <a:lumMod val="20000"/>
              <a:lumOff val="80000"/>
            </a:schemeClr>
          </a:solidFill>
          <a:ln w="254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p:txBody>
      </p:sp>
      <p:grpSp>
        <p:nvGrpSpPr>
          <p:cNvPr id="4" name="グループ化 3"/>
          <p:cNvGrpSpPr/>
          <p:nvPr/>
        </p:nvGrpSpPr>
        <p:grpSpPr>
          <a:xfrm>
            <a:off x="339659" y="372707"/>
            <a:ext cx="8136904" cy="3420380"/>
            <a:chOff x="179512" y="224644"/>
            <a:chExt cx="8352928" cy="3564396"/>
          </a:xfrm>
        </p:grpSpPr>
        <p:sp>
          <p:nvSpPr>
            <p:cNvPr id="26" name="角丸四角形 25"/>
            <p:cNvSpPr/>
            <p:nvPr/>
          </p:nvSpPr>
          <p:spPr>
            <a:xfrm>
              <a:off x="179512" y="224644"/>
              <a:ext cx="8352928" cy="3564396"/>
            </a:xfrm>
            <a:prstGeom prst="roundRect">
              <a:avLst/>
            </a:prstGeom>
            <a:solidFill>
              <a:schemeClr val="bg1"/>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p:cNvGrpSpPr/>
            <p:nvPr/>
          </p:nvGrpSpPr>
          <p:grpSpPr>
            <a:xfrm>
              <a:off x="305502" y="466800"/>
              <a:ext cx="7794890" cy="3005500"/>
              <a:chOff x="305502" y="466799"/>
              <a:chExt cx="8154930" cy="3466257"/>
            </a:xfrm>
          </p:grpSpPr>
          <p:sp>
            <p:nvSpPr>
              <p:cNvPr id="3" name="二等辺三角形 2"/>
              <p:cNvSpPr/>
              <p:nvPr/>
            </p:nvSpPr>
            <p:spPr>
              <a:xfrm>
                <a:off x="678910" y="1160748"/>
                <a:ext cx="2956986" cy="2196244"/>
              </a:xfrm>
              <a:prstGeom prst="triangle">
                <a:avLst/>
              </a:prstGeom>
              <a:pattFill prst="pct5">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55591" y="466799"/>
                <a:ext cx="6251502" cy="369906"/>
              </a:xfrm>
              <a:prstGeom prst="rect">
                <a:avLst/>
              </a:prstGeom>
              <a:ln w="6350">
                <a:solidFill>
                  <a:schemeClr val="tx1"/>
                </a:solidFill>
              </a:ln>
            </p:spPr>
            <p:txBody>
              <a:bodyPr wrap="square">
                <a:spAutoFit/>
              </a:bodyPr>
              <a:lstStyle/>
              <a:p>
                <a:pPr fontAlgn="auto">
                  <a:spcBef>
                    <a:spcPts val="0"/>
                  </a:spcBef>
                  <a:spcAft>
                    <a:spcPts val="0"/>
                  </a:spcAft>
                  <a:defRPr/>
                </a:pPr>
                <a:r>
                  <a:rPr lang="ja-JP" altLang="en-US" sz="1400" dirty="0" smtClean="0">
                    <a:latin typeface="HGSｺﾞｼｯｸE" panose="020B0900000000000000" pitchFamily="50" charset="-128"/>
                    <a:ea typeface="HGSｺﾞｼｯｸE" panose="020B0900000000000000" pitchFamily="50" charset="-128"/>
                    <a:cs typeface="Meiryo UI" pitchFamily="50" charset="-128"/>
                  </a:rPr>
                  <a:t>生涯学習支援システムの概念図　</a:t>
                </a:r>
                <a:r>
                  <a:rPr lang="en-US" altLang="ja-JP" sz="1400" dirty="0" smtClean="0">
                    <a:latin typeface="HGSｺﾞｼｯｸE" panose="020B0900000000000000" pitchFamily="50" charset="-128"/>
                    <a:ea typeface="HGSｺﾞｼｯｸE" panose="020B0900000000000000" pitchFamily="50" charset="-128"/>
                    <a:cs typeface="Meiryo UI" pitchFamily="50" charset="-128"/>
                  </a:rPr>
                  <a:t>※</a:t>
                </a:r>
                <a:r>
                  <a:rPr lang="ja-JP" altLang="en-US" sz="1400" dirty="0" smtClean="0">
                    <a:latin typeface="HGSｺﾞｼｯｸE" panose="020B0900000000000000" pitchFamily="50" charset="-128"/>
                    <a:ea typeface="HGSｺﾞｼｯｸE" panose="020B0900000000000000" pitchFamily="50" charset="-128"/>
                    <a:cs typeface="Meiryo UI" pitchFamily="50" charset="-128"/>
                  </a:rPr>
                  <a:t>より身近な小学校区で施策を実施</a:t>
                </a:r>
                <a:endParaRPr lang="en-US" altLang="ja-JP" sz="1400" dirty="0">
                  <a:latin typeface="HGSｺﾞｼｯｸE" panose="020B0900000000000000" pitchFamily="50" charset="-128"/>
                  <a:ea typeface="HGSｺﾞｼｯｸE" panose="020B0900000000000000" pitchFamily="50" charset="-128"/>
                  <a:cs typeface="Meiryo UI" pitchFamily="50" charset="-128"/>
                </a:endParaRPr>
              </a:p>
            </p:txBody>
          </p:sp>
          <p:sp>
            <p:nvSpPr>
              <p:cNvPr id="7" name="円/楕円 6"/>
              <p:cNvSpPr/>
              <p:nvPr/>
            </p:nvSpPr>
            <p:spPr>
              <a:xfrm>
                <a:off x="611560" y="3068960"/>
                <a:ext cx="3096344" cy="806678"/>
              </a:xfrm>
              <a:prstGeom prst="ellipse">
                <a:avLst/>
              </a:prstGeom>
              <a:pattFill prst="pct25">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1092263" y="2420888"/>
                <a:ext cx="2130280" cy="792088"/>
              </a:xfrm>
              <a:prstGeom prst="ellipse">
                <a:avLst/>
              </a:prstGeom>
              <a:pattFill prst="pct10">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a:off x="3851920" y="2132856"/>
                <a:ext cx="872224"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4932040" y="2834934"/>
                <a:ext cx="3528392" cy="1098122"/>
              </a:xfrm>
              <a:prstGeom prst="ellipse">
                <a:avLst/>
              </a:prstGeom>
              <a:pattFill prst="pct20">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2">
                      <a:lumMod val="60000"/>
                      <a:lumOff val="40000"/>
                    </a:schemeClr>
                  </a:solidFill>
                </a:endParaRPr>
              </a:p>
            </p:txBody>
          </p:sp>
          <p:sp>
            <p:nvSpPr>
              <p:cNvPr id="15" name="円/楕円 14"/>
              <p:cNvSpPr/>
              <p:nvPr/>
            </p:nvSpPr>
            <p:spPr>
              <a:xfrm>
                <a:off x="4932040" y="2042846"/>
                <a:ext cx="3528392" cy="1098122"/>
              </a:xfrm>
              <a:prstGeom prst="ellipse">
                <a:avLst/>
              </a:prstGeom>
              <a:pattFill prst="pct10">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2">
                      <a:lumMod val="60000"/>
                      <a:lumOff val="40000"/>
                    </a:schemeClr>
                  </a:solidFill>
                </a:endParaRPr>
              </a:p>
            </p:txBody>
          </p:sp>
          <p:sp>
            <p:nvSpPr>
              <p:cNvPr id="17" name="円/楕円 16"/>
              <p:cNvSpPr/>
              <p:nvPr/>
            </p:nvSpPr>
            <p:spPr>
              <a:xfrm>
                <a:off x="4932040" y="1178750"/>
                <a:ext cx="3528392" cy="1098122"/>
              </a:xfrm>
              <a:prstGeom prst="ellipse">
                <a:avLst/>
              </a:prstGeom>
              <a:pattFill prst="pct5">
                <a:fgClr>
                  <a:schemeClr val="tx2"/>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2">
                      <a:lumMod val="60000"/>
                      <a:lumOff val="40000"/>
                    </a:schemeClr>
                  </a:solidFill>
                </a:endParaRPr>
              </a:p>
            </p:txBody>
          </p:sp>
          <p:sp>
            <p:nvSpPr>
              <p:cNvPr id="18" name="正方形/長方形 17"/>
              <p:cNvSpPr/>
              <p:nvPr/>
            </p:nvSpPr>
            <p:spPr>
              <a:xfrm>
                <a:off x="1620024" y="1700808"/>
                <a:ext cx="1151776" cy="739811"/>
              </a:xfrm>
              <a:prstGeom prst="rect">
                <a:avLst/>
              </a:prstGeom>
              <a:ln w="9525">
                <a:noFill/>
              </a:ln>
            </p:spPr>
            <p:txBody>
              <a:bodyPr wrap="square">
                <a:spAutoFit/>
              </a:bodyPr>
              <a:lstStyle/>
              <a:p>
                <a:pPr algn="ctr" fontAlgn="auto">
                  <a:spcBef>
                    <a:spcPts val="0"/>
                  </a:spcBef>
                  <a:spcAft>
                    <a:spcPts val="0"/>
                  </a:spcAft>
                  <a:defRPr/>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広域</a:t>
                </a:r>
                <a:endParaRPr lang="en-US" altLang="ja-JP" sz="1100" b="1" dirty="0" smtClean="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（総合生涯</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学習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セン</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ター）</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1241430" y="2492896"/>
                <a:ext cx="1853631" cy="536363"/>
              </a:xfrm>
              <a:prstGeom prst="rect">
                <a:avLst/>
              </a:prstGeom>
              <a:ln w="9525">
                <a:noFill/>
              </a:ln>
            </p:spPr>
            <p:txBody>
              <a:bodyPr wrap="square">
                <a:spAutoFit/>
              </a:bodyPr>
              <a:lstStyle/>
              <a:p>
                <a:pPr algn="ctr" fontAlgn="auto">
                  <a:spcBef>
                    <a:spcPts val="0"/>
                  </a:spcBef>
                  <a:spcAft>
                    <a:spcPts val="0"/>
                  </a:spcAft>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ターミナル</a:t>
                </a:r>
                <a:endParaRPr lang="en-US" altLang="ja-JP" sz="1100" b="1" dirty="0" smtClean="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（市民学習センター</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1393712" y="3212976"/>
                <a:ext cx="1701348" cy="554859"/>
              </a:xfrm>
              <a:prstGeom prst="rect">
                <a:avLst/>
              </a:prstGeom>
              <a:ln w="9525">
                <a:noFill/>
              </a:ln>
            </p:spPr>
            <p:txBody>
              <a:bodyPr wrap="square">
                <a:spAutoFit/>
              </a:bodyPr>
              <a:lstStyle/>
              <a:p>
                <a:pPr algn="ctr"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地域</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（生涯学習ルーム）</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5725411" y="1484784"/>
                <a:ext cx="1871856" cy="492442"/>
              </a:xfrm>
              <a:prstGeom prst="rect">
                <a:avLst/>
              </a:prstGeom>
              <a:ln w="9525">
                <a:noFill/>
              </a:ln>
            </p:spPr>
            <p:txBody>
              <a:bodyPr wrap="square">
                <a:spAutoFit/>
              </a:bodyPr>
              <a:lstStyle/>
              <a:p>
                <a:pPr algn="ctr" fontAlgn="auto">
                  <a:spcBef>
                    <a:spcPts val="0"/>
                  </a:spcBef>
                  <a:spcAft>
                    <a:spcPts val="0"/>
                  </a:spcAft>
                  <a:defRPr/>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「広域」</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全庁的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な企画推進</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a:xfrm>
                <a:off x="5364087" y="2276872"/>
                <a:ext cx="2664296" cy="776802"/>
              </a:xfrm>
              <a:prstGeom prst="rect">
                <a:avLst/>
              </a:prstGeom>
              <a:ln w="9525">
                <a:noFill/>
              </a:ln>
            </p:spPr>
            <p:txBody>
              <a:bodyPr wrap="square">
                <a:spAutoFit/>
              </a:bodyPr>
              <a:lstStyle/>
              <a:p>
                <a:pPr algn="ctr" fontAlgn="auto">
                  <a:spcBef>
                    <a:spcPts val="0"/>
                  </a:spcBef>
                  <a:spcAft>
                    <a:spcPts val="0"/>
                  </a:spcAft>
                  <a:defRPr/>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「区域」</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小学校区の集合体</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区内各種機関・施設間のネットワーク</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5292080" y="3111932"/>
                <a:ext cx="2664296" cy="776802"/>
              </a:xfrm>
              <a:prstGeom prst="rect">
                <a:avLst/>
              </a:prstGeom>
              <a:ln w="9525">
                <a:noFill/>
              </a:ln>
            </p:spPr>
            <p:txBody>
              <a:bodyPr wrap="square">
                <a:spAutoFit/>
              </a:bodyPr>
              <a:lstStyle/>
              <a:p>
                <a:pPr algn="ctr" fontAlgn="auto">
                  <a:spcBef>
                    <a:spcPts val="0"/>
                  </a:spcBef>
                  <a:spcAft>
                    <a:spcPts val="0"/>
                  </a:spcAft>
                  <a:defRPr/>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「地域（小学校区）」</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市民</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に最も身近な日常生活圏</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「教育コミュニティ」</a:t>
                </a:r>
                <a:r>
                  <a:rPr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づ</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くりの基本単位</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305502" y="913488"/>
                <a:ext cx="1871856" cy="276999"/>
              </a:xfrm>
              <a:prstGeom prst="rect">
                <a:avLst/>
              </a:prstGeom>
              <a:ln w="9525">
                <a:noFill/>
              </a:ln>
            </p:spPr>
            <p:txBody>
              <a:bodyPr wrap="square">
                <a:spAutoFit/>
              </a:bodyPr>
              <a:lstStyle/>
              <a:p>
                <a:pPr algn="ctr" fontAlgn="auto">
                  <a:spcBef>
                    <a:spcPts val="0"/>
                  </a:spcBef>
                  <a:spcAft>
                    <a:spcPts val="0"/>
                  </a:spcAft>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p:cNvSpPr/>
              <p:nvPr/>
            </p:nvSpPr>
            <p:spPr>
              <a:xfrm>
                <a:off x="3923928" y="913487"/>
                <a:ext cx="1871856" cy="276999"/>
              </a:xfrm>
              <a:prstGeom prst="rect">
                <a:avLst/>
              </a:prstGeom>
              <a:ln w="9525">
                <a:noFill/>
              </a:ln>
            </p:spPr>
            <p:txBody>
              <a:bodyPr wrap="square">
                <a:spAutoFit/>
              </a:bodyPr>
              <a:lstStyle/>
              <a:p>
                <a:pPr algn="ctr" fontAlgn="auto">
                  <a:spcBef>
                    <a:spcPts val="0"/>
                  </a:spcBef>
                  <a:spcAft>
                    <a:spcPts val="0"/>
                  </a:spcAft>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現在</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grpSp>
      </p:grpSp>
      <p:graphicFrame>
        <p:nvGraphicFramePr>
          <p:cNvPr id="29" name="表 28"/>
          <p:cNvGraphicFramePr>
            <a:graphicFrameLocks noGrp="1"/>
          </p:cNvGraphicFramePr>
          <p:nvPr>
            <p:extLst>
              <p:ext uri="{D42A27DB-BD31-4B8C-83A1-F6EECF244321}">
                <p14:modId xmlns:p14="http://schemas.microsoft.com/office/powerpoint/2010/main" val="104993474"/>
              </p:ext>
            </p:extLst>
          </p:nvPr>
        </p:nvGraphicFramePr>
        <p:xfrm>
          <a:off x="399153" y="4382699"/>
          <a:ext cx="8133287" cy="2110175"/>
        </p:xfrm>
        <a:graphic>
          <a:graphicData uri="http://schemas.openxmlformats.org/drawingml/2006/table">
            <a:tbl>
              <a:tblPr firstRow="1" bandRow="1">
                <a:tableStyleId>{7DF18680-E054-41AD-8BC1-D1AEF772440D}</a:tableStyleId>
              </a:tblPr>
              <a:tblGrid>
                <a:gridCol w="8133287"/>
              </a:tblGrid>
              <a:tr h="403508">
                <a:tc>
                  <a:txBody>
                    <a:bodyPr/>
                    <a:lstStyle/>
                    <a:p>
                      <a:r>
                        <a:rPr kumimoji="1" lang="ja-JP" altLang="en-US" sz="1600" u="none" dirty="0" smtClean="0">
                          <a:solidFill>
                            <a:sysClr val="windowText" lastClr="000000"/>
                          </a:solidFill>
                        </a:rPr>
                        <a:t>局の事務　（理念・計画の策定、施設管理、研修　等）</a:t>
                      </a:r>
                      <a:endParaRPr kumimoji="1" lang="ja-JP" altLang="en-US" sz="1600"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60000"/>
                        <a:lumOff val="40000"/>
                      </a:schemeClr>
                    </a:solidFill>
                  </a:tcPr>
                </a:tc>
              </a:tr>
              <a:tr h="571638">
                <a:tc>
                  <a:txBody>
                    <a:bodyPr/>
                    <a:lstStyle/>
                    <a:p>
                      <a:r>
                        <a:rPr kumimoji="1" lang="ja-JP" altLang="en-US" sz="1400" dirty="0" smtClean="0"/>
                        <a:t>・生涯学習大阪計画の策定　　・総合生涯学習センター、市民学習センターの管理</a:t>
                      </a:r>
                      <a:endParaRPr kumimoji="1" lang="en-US" altLang="ja-JP" sz="1400" dirty="0" smtClean="0"/>
                    </a:p>
                    <a:p>
                      <a:r>
                        <a:rPr kumimoji="1" lang="ja-JP" altLang="en-US" sz="1400" dirty="0" smtClean="0"/>
                        <a:t>・専門的な知識・技術等を習得するための必要な研修、支援　　・システム管理　　・各区活動の支援・協働</a:t>
                      </a:r>
                      <a:endParaRPr kumimoji="1" lang="en-US" altLang="ja-JP" sz="1400" dirty="0" smtClean="0"/>
                    </a:p>
                    <a:p>
                      <a:r>
                        <a:rPr kumimoji="1" lang="ja-JP" altLang="en-US" sz="1400" dirty="0" smtClean="0"/>
                        <a:t>　　　　　　　　　　　　　　　　　　　　　　　　　　　　　　　　　　　　　　　　　　　　　　　　　　　　　　　　　　　　　　　　等</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r>
              <a:tr h="403509">
                <a:tc>
                  <a:txBody>
                    <a:bodyPr/>
                    <a:lstStyle/>
                    <a:p>
                      <a:r>
                        <a:rPr kumimoji="1" lang="ja-JP" altLang="en-US" sz="1600" b="1" u="none" dirty="0" smtClean="0"/>
                        <a:t>区の事務　（地域住民・学校・関係機関等の日常的な窓口　等）</a:t>
                      </a:r>
                      <a:endParaRPr kumimoji="1" lang="ja-JP" altLang="en-US" sz="16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60000"/>
                        <a:lumOff val="40000"/>
                      </a:schemeClr>
                    </a:solidFill>
                  </a:tcPr>
                </a:tc>
              </a:tr>
              <a:tr h="571638">
                <a:tc>
                  <a:txBody>
                    <a:bodyPr/>
                    <a:lstStyle/>
                    <a:p>
                      <a:r>
                        <a:rPr kumimoji="1" lang="ja-JP" altLang="en-US" sz="1400" dirty="0" smtClean="0"/>
                        <a:t>・区生涯学習推進計画の策定　　・区生涯学習推進本部の設置　　・生涯学習ルーム事業</a:t>
                      </a:r>
                      <a:endParaRPr kumimoji="1" lang="en-US" altLang="ja-JP" sz="1400" dirty="0" smtClean="0"/>
                    </a:p>
                    <a:p>
                      <a:r>
                        <a:rPr kumimoji="1" lang="ja-JP" altLang="en-US" sz="1400" dirty="0" smtClean="0"/>
                        <a:t>・地域活動協</a:t>
                      </a:r>
                      <a:r>
                        <a:rPr kumimoji="1" lang="ja-JP" altLang="en-US" sz="1400" smtClean="0"/>
                        <a:t>議会、教育コミュニティ、ＮＰＯ、学校等</a:t>
                      </a:r>
                      <a:r>
                        <a:rPr kumimoji="1" lang="ja-JP" altLang="en-US" sz="1400" dirty="0" smtClean="0"/>
                        <a:t>との連携</a:t>
                      </a:r>
                      <a:r>
                        <a:rPr kumimoji="1" lang="ja-JP" altLang="en-US" sz="1400" dirty="0"/>
                        <a:t>　</a:t>
                      </a:r>
                      <a:r>
                        <a:rPr kumimoji="1" lang="ja-JP" altLang="en-US" sz="1400" dirty="0" smtClean="0"/>
                        <a:t>　　　　　　　　　　　　　　　等</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7" name="スライド番号プレースホルダー 2"/>
          <p:cNvSpPr txBox="1">
            <a:spLocks/>
          </p:cNvSpPr>
          <p:nvPr/>
        </p:nvSpPr>
        <p:spPr>
          <a:xfrm>
            <a:off x="8606318" y="-28045"/>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39</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31" name="テキスト ボックス 30"/>
          <p:cNvSpPr txBox="1">
            <a:spLocks noChangeArrowheads="1"/>
          </p:cNvSpPr>
          <p:nvPr/>
        </p:nvSpPr>
        <p:spPr bwMode="auto">
          <a:xfrm>
            <a:off x="405763" y="3979275"/>
            <a:ext cx="2290168" cy="338554"/>
          </a:xfrm>
          <a:prstGeom prst="rect">
            <a:avLst/>
          </a:prstGeom>
          <a:solidFill>
            <a:schemeClr val="accent1"/>
          </a:solid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algn="ctr"/>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現在の局と区の事務分担</a:t>
            </a:r>
            <a:endPar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698555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1576" y="-559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ＭＳ Ｐゴシック" pitchFamily="50" charset="-128"/>
                <a:ea typeface="Meiryo UI" pitchFamily="50" charset="-128"/>
                <a:cs typeface="Meiryo UI" pitchFamily="50" charset="-128"/>
              </a:rPr>
              <a:t>（２）市全体計画に基づく任意事務の事務分担（案）</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11" name="角丸四角形 10"/>
          <p:cNvSpPr/>
          <p:nvPr/>
        </p:nvSpPr>
        <p:spPr>
          <a:xfrm>
            <a:off x="179512" y="426202"/>
            <a:ext cx="8664130" cy="4176412"/>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■施策・事務のあり方について</a:t>
            </a:r>
            <a:endParaRPr lang="en-US" altLang="ja-JP"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endParaRPr>
          </a:p>
          <a:p>
            <a:pPr marL="74250" fontAlgn="auto">
              <a:spcBef>
                <a:spcPts val="0"/>
              </a:spcBef>
              <a:spcAft>
                <a:spcPts val="0"/>
              </a:spcAft>
              <a:defRPr/>
            </a:pPr>
            <a:r>
              <a:rPr lang="ja-JP" altLang="en-US" sz="500" dirty="0" smtClean="0">
                <a:solidFill>
                  <a:schemeClr val="tx1"/>
                </a:solidFill>
                <a:latin typeface="Meiryo UI" pitchFamily="50" charset="-128"/>
                <a:ea typeface="Meiryo UI" pitchFamily="50" charset="-128"/>
                <a:cs typeface="Meiryo UI" pitchFamily="50" charset="-128"/>
              </a:rPr>
              <a:t>　</a:t>
            </a:r>
            <a:endParaRPr lang="en-US" altLang="ja-JP" sz="5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◇任意事務については、大阪市自ら策定した計画において、局と区役所の役割に応じた適切な</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事務執行体制をすでに構築</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任意事務とは・・・地方公共団体の事務のうち、国の法令に基づき地方公共団体が処理することとされる事務以外の事務をいう</a:t>
            </a:r>
            <a:endParaRPr lang="en-US" altLang="ja-JP" sz="12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2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b="1"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824626813"/>
              </p:ext>
            </p:extLst>
          </p:nvPr>
        </p:nvGraphicFramePr>
        <p:xfrm>
          <a:off x="337589" y="1628800"/>
          <a:ext cx="8352927" cy="2164080"/>
        </p:xfrm>
        <a:graphic>
          <a:graphicData uri="http://schemas.openxmlformats.org/drawingml/2006/table">
            <a:tbl>
              <a:tblPr firstRow="1" bandRow="1">
                <a:tableStyleId>{5C22544A-7EE6-4342-B048-85BDC9FD1C3A}</a:tableStyleId>
              </a:tblPr>
              <a:tblGrid>
                <a:gridCol w="1656184"/>
                <a:gridCol w="3912434"/>
                <a:gridCol w="2784309"/>
              </a:tblGrid>
              <a:tr h="288032">
                <a:tc>
                  <a:txBody>
                    <a:bodyPr/>
                    <a:lstStyle/>
                    <a:p>
                      <a:pPr algn="ctr"/>
                      <a:r>
                        <a:rPr kumimoji="1" lang="en-US" altLang="ja-JP" sz="1600" dirty="0" smtClean="0">
                          <a:solidFill>
                            <a:schemeClr val="tx1"/>
                          </a:solidFill>
                          <a:latin typeface="Meiryo UI" pitchFamily="50" charset="-128"/>
                          <a:ea typeface="Meiryo UI" pitchFamily="50" charset="-128"/>
                          <a:cs typeface="Meiryo UI" pitchFamily="50" charset="-128"/>
                        </a:rPr>
                        <a:t>【</a:t>
                      </a:r>
                      <a:r>
                        <a:rPr kumimoji="1" lang="ja-JP" altLang="en-US" sz="1600" dirty="0" smtClean="0">
                          <a:solidFill>
                            <a:schemeClr val="tx1"/>
                          </a:solidFill>
                          <a:latin typeface="Meiryo UI" pitchFamily="50" charset="-128"/>
                          <a:ea typeface="Meiryo UI" pitchFamily="50" charset="-128"/>
                          <a:cs typeface="Meiryo UI" pitchFamily="50" charset="-128"/>
                        </a:rPr>
                        <a:t>例</a:t>
                      </a:r>
                      <a:r>
                        <a:rPr kumimoji="1" lang="en-US" altLang="ja-JP" sz="1600" dirty="0" smtClean="0">
                          <a:solidFill>
                            <a:schemeClr val="tx1"/>
                          </a:solidFill>
                          <a:latin typeface="Meiryo UI" pitchFamily="50" charset="-128"/>
                          <a:ea typeface="Meiryo UI" pitchFamily="50" charset="-128"/>
                          <a:cs typeface="Meiryo UI" pitchFamily="50" charset="-128"/>
                        </a:rPr>
                        <a:t>】</a:t>
                      </a:r>
                      <a:endParaRPr kumimoji="1" lang="ja-JP" altLang="en-US" sz="16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smtClean="0">
                          <a:solidFill>
                            <a:schemeClr val="tx1"/>
                          </a:solidFill>
                          <a:latin typeface="Meiryo UI" pitchFamily="50" charset="-128"/>
                          <a:ea typeface="Meiryo UI" pitchFamily="50" charset="-128"/>
                          <a:cs typeface="Meiryo UI" pitchFamily="50" charset="-128"/>
                        </a:rPr>
                        <a:t>局</a:t>
                      </a:r>
                      <a:endParaRPr kumimoji="1" lang="ja-JP" altLang="en-US" sz="16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smtClean="0">
                          <a:solidFill>
                            <a:schemeClr val="tx1"/>
                          </a:solidFill>
                          <a:latin typeface="Meiryo UI" pitchFamily="50" charset="-128"/>
                          <a:ea typeface="Meiryo UI" pitchFamily="50" charset="-128"/>
                          <a:cs typeface="Meiryo UI" pitchFamily="50" charset="-128"/>
                        </a:rPr>
                        <a:t>区</a:t>
                      </a:r>
                      <a:endParaRPr kumimoji="1" lang="ja-JP" altLang="en-US" sz="16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6031">
                <a:tc>
                  <a:txBody>
                    <a:bodyP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男女共同参画</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・男女共同参画基本計画の策定　・審議会の運営</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l"/>
                      <a:r>
                        <a:rPr kumimoji="1" lang="ja-JP" altLang="en-US" sz="1200" dirty="0" smtClean="0">
                          <a:solidFill>
                            <a:schemeClr val="tx1"/>
                          </a:solidFill>
                          <a:latin typeface="Meiryo UI" pitchFamily="50" charset="-128"/>
                          <a:ea typeface="Meiryo UI" pitchFamily="50" charset="-128"/>
                          <a:cs typeface="Meiryo UI" pitchFamily="50" charset="-128"/>
                        </a:rPr>
                        <a:t>・男女共同参画センター（クレオ５館）の管理　等</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・男女共同参画の啓発活動</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6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eiryo UI" pitchFamily="50" charset="-128"/>
                          <a:ea typeface="Meiryo UI" pitchFamily="50" charset="-128"/>
                          <a:cs typeface="Meiryo UI" pitchFamily="50" charset="-128"/>
                        </a:rPr>
                        <a:t>人権施策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人権行政推進計画の策定　・審議会の運営</a:t>
                      </a:r>
                      <a:endParaRPr lang="en-US" altLang="ja-JP"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・人権啓発・相談センターの管理　等</a:t>
                      </a:r>
                      <a:endParaRPr kumimoji="1" lang="ja-JP" altLang="en-US" sz="12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a:t>
                      </a:r>
                      <a:r>
                        <a:rPr lang="zh-TW"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区人権啓発推進協議会</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の運営</a:t>
                      </a:r>
                      <a:endParaRPr lang="en-US" altLang="ja-JP"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・啓発講座の開催　・人権学習会等</a:t>
                      </a:r>
                      <a:endParaRPr kumimoji="1" lang="ja-JP" altLang="en-US" sz="12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6031">
                <a:tc>
                  <a:txBody>
                    <a:bodyP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市民協働</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・協働指針の策定　・審議会の運営</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l"/>
                      <a:r>
                        <a:rPr kumimoji="1" lang="ja-JP" altLang="en-US" sz="1200" dirty="0" smtClean="0">
                          <a:solidFill>
                            <a:schemeClr val="tx1"/>
                          </a:solidFill>
                          <a:latin typeface="Meiryo UI" pitchFamily="50" charset="-128"/>
                          <a:ea typeface="Meiryo UI" pitchFamily="50" charset="-128"/>
                          <a:cs typeface="Meiryo UI" pitchFamily="50" charset="-128"/>
                        </a:rPr>
                        <a:t>・国等との連絡窓口　・システム管理</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・各区の特性に応じたコミュニティ推進事業</a:t>
                      </a:r>
                      <a:endParaRPr kumimoji="1" lang="en-US" altLang="ja-JP" sz="12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6031">
                <a:tc>
                  <a:txBody>
                    <a:bodyP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青少年施策</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・青少年問題協議会の運営</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l"/>
                      <a:r>
                        <a:rPr kumimoji="1" lang="ja-JP" altLang="en-US" sz="1200" dirty="0" smtClean="0">
                          <a:solidFill>
                            <a:schemeClr val="tx1"/>
                          </a:solidFill>
                          <a:latin typeface="Meiryo UI" pitchFamily="50" charset="-128"/>
                          <a:ea typeface="Meiryo UI" pitchFamily="50" charset="-128"/>
                          <a:cs typeface="Meiryo UI" pitchFamily="50" charset="-128"/>
                        </a:rPr>
                        <a:t>・輝け</a:t>
                      </a:r>
                      <a:r>
                        <a:rPr kumimoji="1" lang="en-US" altLang="ja-JP" sz="1200" dirty="0" smtClean="0">
                          <a:solidFill>
                            <a:schemeClr val="tx1"/>
                          </a:solidFill>
                          <a:latin typeface="Meiryo UI" pitchFamily="50" charset="-128"/>
                          <a:ea typeface="Meiryo UI" pitchFamily="50" charset="-128"/>
                          <a:cs typeface="Meiryo UI" pitchFamily="50" charset="-128"/>
                        </a:rPr>
                        <a:t>『</a:t>
                      </a:r>
                      <a:r>
                        <a:rPr kumimoji="1" lang="ja-JP" altLang="en-US" sz="1200" dirty="0" smtClean="0">
                          <a:solidFill>
                            <a:schemeClr val="tx1"/>
                          </a:solidFill>
                          <a:latin typeface="Meiryo UI" pitchFamily="50" charset="-128"/>
                          <a:ea typeface="Meiryo UI" pitchFamily="50" charset="-128"/>
                          <a:cs typeface="Meiryo UI" pitchFamily="50" charset="-128"/>
                        </a:rPr>
                        <a:t>未来</a:t>
                      </a:r>
                      <a:r>
                        <a:rPr kumimoji="1" lang="en-US" altLang="ja-JP" sz="1200" dirty="0" smtClean="0">
                          <a:solidFill>
                            <a:schemeClr val="tx1"/>
                          </a:solidFill>
                          <a:latin typeface="Meiryo UI" pitchFamily="50" charset="-128"/>
                          <a:ea typeface="Meiryo UI" pitchFamily="50" charset="-128"/>
                          <a:cs typeface="Meiryo UI" pitchFamily="50" charset="-128"/>
                        </a:rPr>
                        <a:t>』</a:t>
                      </a:r>
                      <a:r>
                        <a:rPr kumimoji="1" lang="ja-JP" altLang="en-US" sz="1200" dirty="0" smtClean="0">
                          <a:solidFill>
                            <a:schemeClr val="tx1"/>
                          </a:solidFill>
                          <a:latin typeface="Meiryo UI" pitchFamily="50" charset="-128"/>
                          <a:ea typeface="Meiryo UI" pitchFamily="50" charset="-128"/>
                          <a:cs typeface="Meiryo UI" pitchFamily="50" charset="-128"/>
                        </a:rPr>
                        <a:t>・こども夢体験プロジェクトの策定・実施</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solidFill>
                            <a:schemeClr val="tx1"/>
                          </a:solidFill>
                          <a:latin typeface="Meiryo UI" pitchFamily="50" charset="-128"/>
                          <a:ea typeface="Meiryo UI" pitchFamily="50" charset="-128"/>
                          <a:cs typeface="Meiryo UI" pitchFamily="50" charset="-128"/>
                        </a:rPr>
                        <a:t>・青少年育成推進会議</a:t>
                      </a:r>
                      <a:endParaRPr kumimoji="1" lang="en-US" altLang="ja-JP" sz="12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6" name="正方形/長方形 15"/>
          <p:cNvSpPr/>
          <p:nvPr/>
        </p:nvSpPr>
        <p:spPr>
          <a:xfrm>
            <a:off x="2232080" y="4156389"/>
            <a:ext cx="4171042" cy="504056"/>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700" dirty="0" smtClean="0">
                <a:solidFill>
                  <a:schemeClr val="tx1"/>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現行の事務分担を維持する</a:t>
            </a:r>
            <a:r>
              <a:rPr lang="ja-JP" altLang="en-US" sz="17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方向で検討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87079867"/>
              </p:ext>
            </p:extLst>
          </p:nvPr>
        </p:nvGraphicFramePr>
        <p:xfrm>
          <a:off x="340710" y="5013176"/>
          <a:ext cx="8352927" cy="1739632"/>
        </p:xfrm>
        <a:graphic>
          <a:graphicData uri="http://schemas.openxmlformats.org/drawingml/2006/table">
            <a:tbl>
              <a:tblPr firstRow="1" bandRow="1">
                <a:tableStyleId>{5C22544A-7EE6-4342-B048-85BDC9FD1C3A}</a:tableStyleId>
              </a:tblPr>
              <a:tblGrid>
                <a:gridCol w="356962"/>
                <a:gridCol w="356962"/>
                <a:gridCol w="356962"/>
                <a:gridCol w="7282041"/>
              </a:tblGrid>
              <a:tr h="360040">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市全体計画に基づく任意事務</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489952">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300" dirty="0" smtClean="0">
                          <a:solidFill>
                            <a:schemeClr val="tx1"/>
                          </a:solidFill>
                          <a:latin typeface="Meiryo UI" pitchFamily="50" charset="-128"/>
                          <a:ea typeface="Meiryo UI" pitchFamily="50" charset="-128"/>
                          <a:cs typeface="Meiryo UI" pitchFamily="50" charset="-128"/>
                        </a:rPr>
                        <a:t>　　○計画の策定　　○センターの管理     ○審議会の運営　　○国との連絡調整　 ○システム管理　等</a:t>
                      </a:r>
                      <a:endParaRPr kumimoji="1" lang="en-US" altLang="ja-JP" sz="1300" dirty="0" smtClean="0">
                        <a:solidFill>
                          <a:schemeClr val="dk1"/>
                        </a:solidFill>
                        <a:latin typeface="Meiryo UI" pitchFamily="50" charset="-128"/>
                        <a:ea typeface="Meiryo UI" pitchFamily="50" charset="-128"/>
                        <a:cs typeface="Meiryo UI"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659618">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2" name="正方形/長方形 11"/>
          <p:cNvSpPr/>
          <p:nvPr/>
        </p:nvSpPr>
        <p:spPr>
          <a:xfrm>
            <a:off x="1618118" y="6206532"/>
            <a:ext cx="6266250" cy="36004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300" dirty="0" smtClean="0">
                <a:solidFill>
                  <a:schemeClr val="tx1"/>
                </a:solidFill>
                <a:latin typeface="Meiryo UI" pitchFamily="50" charset="-128"/>
                <a:ea typeface="Meiryo UI" pitchFamily="50" charset="-128"/>
                <a:cs typeface="Meiryo UI" pitchFamily="50" charset="-128"/>
              </a:rPr>
              <a:t>○　区計画の策定　 ○　区協議会の運営  ○　啓発活動　○　地域団体との連絡調整　等</a:t>
            </a:r>
            <a:endParaRPr lang="en-US" altLang="ja-JP" sz="1300" dirty="0" smtClean="0">
              <a:solidFill>
                <a:schemeClr val="tx1"/>
              </a:solidFill>
              <a:latin typeface="Meiryo UI" pitchFamily="50" charset="-128"/>
              <a:ea typeface="Meiryo UI" pitchFamily="50" charset="-128"/>
              <a:cs typeface="Meiryo UI" pitchFamily="50" charset="-128"/>
            </a:endParaRPr>
          </a:p>
          <a:p>
            <a:endParaRPr lang="en-US" altLang="ja-JP" sz="1300" dirty="0" smtClean="0">
              <a:solidFill>
                <a:schemeClr val="tx1"/>
              </a:solidFill>
              <a:latin typeface="Meiryo UI" pitchFamily="50" charset="-128"/>
              <a:ea typeface="Meiryo UI" pitchFamily="50" charset="-128"/>
              <a:cs typeface="Meiryo UI" pitchFamily="50" charset="-128"/>
            </a:endParaRPr>
          </a:p>
        </p:txBody>
      </p:sp>
      <p:sp>
        <p:nvSpPr>
          <p:cNvPr id="15" name="スライド番号プレースホルダー 2"/>
          <p:cNvSpPr txBox="1">
            <a:spLocks/>
          </p:cNvSpPr>
          <p:nvPr/>
        </p:nvSpPr>
        <p:spPr>
          <a:xfrm>
            <a:off x="8551250"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40</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4" name="二等辺三角形 13"/>
          <p:cNvSpPr/>
          <p:nvPr/>
        </p:nvSpPr>
        <p:spPr>
          <a:xfrm rot="10800000">
            <a:off x="2329087" y="3868355"/>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70087" y="4602614"/>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559245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 name="グラフ 64"/>
          <p:cNvGraphicFramePr>
            <a:graphicFrameLocks/>
          </p:cNvGraphicFramePr>
          <p:nvPr>
            <p:extLst>
              <p:ext uri="{D42A27DB-BD31-4B8C-83A1-F6EECF244321}">
                <p14:modId xmlns:p14="http://schemas.microsoft.com/office/powerpoint/2010/main" val="98399711"/>
              </p:ext>
            </p:extLst>
          </p:nvPr>
        </p:nvGraphicFramePr>
        <p:xfrm>
          <a:off x="339622" y="3665898"/>
          <a:ext cx="8608342" cy="2767427"/>
        </p:xfrm>
        <a:graphic>
          <a:graphicData uri="http://schemas.openxmlformats.org/drawingml/2006/chart">
            <c:chart xmlns:c="http://schemas.openxmlformats.org/drawingml/2006/chart" xmlns:r="http://schemas.openxmlformats.org/officeDocument/2006/relationships" r:id="rId3"/>
          </a:graphicData>
        </a:graphic>
      </p:graphicFrame>
      <p:sp>
        <p:nvSpPr>
          <p:cNvPr id="64" name="テキスト ボックス 13"/>
          <p:cNvSpPr txBox="1">
            <a:spLocks noChangeArrowheads="1"/>
          </p:cNvSpPr>
          <p:nvPr/>
        </p:nvSpPr>
        <p:spPr bwMode="auto">
          <a:xfrm>
            <a:off x="110541" y="3228531"/>
            <a:ext cx="6185912" cy="323165"/>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en-US" altLang="ja-JP" sz="1500" b="1" dirty="0" smtClean="0">
                <a:latin typeface="ＭＳ Ｐゴシック" panose="020B0600070205080204" pitchFamily="50" charset="-128"/>
                <a:ea typeface="ＭＳ Ｐゴシック" panose="020B0600070205080204" pitchFamily="50" charset="-128"/>
                <a:cs typeface="Meiryo UI" pitchFamily="50" charset="-128"/>
              </a:rPr>
              <a:t>【</a:t>
            </a:r>
            <a:r>
              <a:rPr lang="ja-JP" altLang="en-US" sz="1500" b="1" dirty="0" smtClean="0">
                <a:latin typeface="ＭＳ Ｐゴシック" panose="020B0600070205080204" pitchFamily="50" charset="-128"/>
                <a:ea typeface="ＭＳ Ｐゴシック" panose="020B0600070205080204" pitchFamily="50" charset="-128"/>
                <a:cs typeface="Meiryo UI" pitchFamily="50" charset="-128"/>
              </a:rPr>
              <a:t>参考</a:t>
            </a:r>
            <a:r>
              <a:rPr lang="en-US" altLang="ja-JP" sz="1500" b="1" dirty="0" smtClean="0">
                <a:latin typeface="ＭＳ Ｐゴシック" panose="020B0600070205080204" pitchFamily="50" charset="-128"/>
                <a:ea typeface="ＭＳ Ｐゴシック" panose="020B0600070205080204" pitchFamily="50" charset="-128"/>
                <a:cs typeface="Meiryo UI" pitchFamily="50" charset="-128"/>
              </a:rPr>
              <a:t>】</a:t>
            </a:r>
            <a:r>
              <a:rPr lang="ja-JP" altLang="en-US" sz="1500" b="1" dirty="0" smtClean="0">
                <a:latin typeface="ＭＳ Ｐゴシック" panose="020B0600070205080204" pitchFamily="50" charset="-128"/>
                <a:ea typeface="ＭＳ Ｐゴシック" panose="020B0600070205080204" pitchFamily="50" charset="-128"/>
                <a:cs typeface="Meiryo UI" pitchFamily="50" charset="-128"/>
              </a:rPr>
              <a:t>　こども相談センターで受けた児童虐待相談件数の推移</a:t>
            </a:r>
            <a:endParaRPr lang="ja-JP" altLang="en-US" sz="1500" b="1" dirty="0">
              <a:latin typeface="ＭＳ Ｐゴシック" panose="020B0600070205080204" pitchFamily="50" charset="-128"/>
              <a:ea typeface="ＭＳ Ｐゴシック" panose="020B0600070205080204" pitchFamily="50" charset="-128"/>
              <a:cs typeface="Meiryo UI" pitchFamily="50" charset="-128"/>
            </a:endParaRPr>
          </a:p>
        </p:txBody>
      </p:sp>
      <p:sp>
        <p:nvSpPr>
          <p:cNvPr id="66" name="角丸四角形 65"/>
          <p:cNvSpPr/>
          <p:nvPr/>
        </p:nvSpPr>
        <p:spPr>
          <a:xfrm>
            <a:off x="920186" y="3878452"/>
            <a:ext cx="3665379" cy="334328"/>
          </a:xfrm>
          <a:prstGeom prst="roundRect">
            <a:avLst/>
          </a:prstGeom>
          <a:solidFill>
            <a:schemeClr val="accent1">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最近５年（平成</a:t>
            </a:r>
            <a:r>
              <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21-26</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年）で</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相談件数が約３倍増</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正方形/長方形 104"/>
          <p:cNvSpPr/>
          <p:nvPr/>
        </p:nvSpPr>
        <p:spPr>
          <a:xfrm>
            <a:off x="8128116" y="6340543"/>
            <a:ext cx="939756" cy="1621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　度）</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角丸四角形 47"/>
          <p:cNvSpPr/>
          <p:nvPr/>
        </p:nvSpPr>
        <p:spPr>
          <a:xfrm>
            <a:off x="103260" y="476672"/>
            <a:ext cx="8964612" cy="2264794"/>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Meiryo UI" pitchFamily="50" charset="-128"/>
              </a:rPr>
              <a:t>■児童虐待対策の強化に向けて</a:t>
            </a:r>
            <a:endParaRPr lang="en-US" altLang="ja-JP" sz="1600" b="1" dirty="0" smtClean="0">
              <a:solidFill>
                <a:schemeClr val="tx1"/>
              </a:solidFill>
              <a:latin typeface="ＭＳ ゴシック" panose="020B0609070205080204" pitchFamily="49" charset="-128"/>
              <a:ea typeface="ＭＳ ゴシック" panose="020B0609070205080204" pitchFamily="49" charset="-128"/>
              <a:cs typeface="Meiryo UI" pitchFamily="50" charset="-128"/>
            </a:endParaRPr>
          </a:p>
          <a:p>
            <a:pPr marL="74250" fontAlgn="auto">
              <a:spcBef>
                <a:spcPts val="0"/>
              </a:spcBef>
              <a:spcAft>
                <a:spcPts val="0"/>
              </a:spcAft>
              <a:defRPr/>
            </a:pPr>
            <a:endParaRPr lang="en-US" altLang="ja-JP" sz="500" b="1" dirty="0" smtClean="0">
              <a:solidFill>
                <a:schemeClr val="tx1"/>
              </a:solidFill>
              <a:latin typeface="ＭＳ ゴシック" panose="020B0609070205080204" pitchFamily="49" charset="-128"/>
              <a:ea typeface="ＭＳ ゴシック" panose="020B0609070205080204" pitchFamily="49"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・年々増加する児童虐待相談や特別なケアを必要とする児童に対応するため、こども相談センターを</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現在の１か所から３か所へ増設予定</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5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200" dirty="0" smtClean="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r>
              <a:rPr lang="ja-JP" altLang="en-US" sz="1600" dirty="0" smtClean="0">
                <a:solidFill>
                  <a:schemeClr val="tx1"/>
                </a:solidFill>
                <a:latin typeface="Meiryo UI" pitchFamily="50" charset="-128"/>
                <a:ea typeface="Meiryo UI" pitchFamily="50" charset="-128"/>
                <a:cs typeface="Meiryo UI" pitchFamily="50" charset="-128"/>
              </a:rPr>
              <a:t>　　　　　　　　　　　　　　　　</a:t>
            </a: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p:txBody>
      </p:sp>
      <p:grpSp>
        <p:nvGrpSpPr>
          <p:cNvPr id="49" name="グループ化 48"/>
          <p:cNvGrpSpPr/>
          <p:nvPr/>
        </p:nvGrpSpPr>
        <p:grpSpPr>
          <a:xfrm>
            <a:off x="528610" y="1484784"/>
            <a:ext cx="8309610" cy="1044116"/>
            <a:chOff x="719193" y="5373216"/>
            <a:chExt cx="8309610" cy="1044116"/>
          </a:xfrm>
        </p:grpSpPr>
        <p:sp>
          <p:nvSpPr>
            <p:cNvPr id="50" name="正方形/長方形 49"/>
            <p:cNvSpPr/>
            <p:nvPr/>
          </p:nvSpPr>
          <p:spPr>
            <a:xfrm>
              <a:off x="719193" y="5373216"/>
              <a:ext cx="3528392" cy="1044116"/>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altLang="ja-JP" sz="1400" b="1" dirty="0" smtClean="0">
                  <a:solidFill>
                    <a:schemeClr val="tx1"/>
                  </a:solidFill>
                  <a:latin typeface="HGｺﾞｼｯｸE" panose="020B0909000000000000" pitchFamily="49" charset="-128"/>
                  <a:ea typeface="HGｺﾞｼｯｸE" panose="020B0909000000000000" pitchFamily="49" charset="-128"/>
                </a:rPr>
                <a:t>《</a:t>
              </a:r>
              <a:r>
                <a:rPr lang="ja-JP" altLang="en-US" sz="1400" b="1" dirty="0" smtClean="0">
                  <a:solidFill>
                    <a:schemeClr val="tx1"/>
                  </a:solidFill>
                  <a:latin typeface="HGｺﾞｼｯｸE" panose="020B0909000000000000" pitchFamily="49" charset="-128"/>
                  <a:ea typeface="HGｺﾞｼｯｸE" panose="020B0909000000000000" pitchFamily="49" charset="-128"/>
                </a:rPr>
                <a:t>現　　　在</a:t>
              </a:r>
              <a:r>
                <a:rPr lang="en-US" altLang="ja-JP" sz="1400" b="1" dirty="0" smtClean="0">
                  <a:solidFill>
                    <a:schemeClr val="tx1"/>
                  </a:solidFill>
                  <a:latin typeface="HGｺﾞｼｯｸE" panose="020B0909000000000000" pitchFamily="49" charset="-128"/>
                  <a:ea typeface="HGｺﾞｼｯｸE" panose="020B0909000000000000" pitchFamily="49" charset="-128"/>
                </a:rPr>
                <a:t>》</a:t>
              </a:r>
            </a:p>
            <a:p>
              <a:r>
                <a:rPr kumimoji="1" lang="ja-JP" altLang="en-US" sz="50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・こども相談センター（中央区）</a:t>
              </a:r>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51" name="正方形/長方形 50"/>
            <p:cNvSpPr/>
            <p:nvPr/>
          </p:nvSpPr>
          <p:spPr>
            <a:xfrm>
              <a:off x="4776455" y="5373216"/>
              <a:ext cx="4252348" cy="1044116"/>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altLang="ja-JP" sz="1400" b="1" dirty="0" smtClean="0">
                  <a:solidFill>
                    <a:schemeClr val="tx1"/>
                  </a:solidFill>
                  <a:latin typeface="HGｺﾞｼｯｸE" panose="020B0909000000000000" pitchFamily="49" charset="-128"/>
                  <a:ea typeface="HGｺﾞｼｯｸE" panose="020B0909000000000000" pitchFamily="49" charset="-128"/>
                </a:rPr>
                <a:t>《</a:t>
              </a:r>
              <a:r>
                <a:rPr lang="ja-JP" altLang="en-US" sz="1400" b="1" dirty="0" smtClean="0">
                  <a:solidFill>
                    <a:schemeClr val="tx1"/>
                  </a:solidFill>
                  <a:latin typeface="HGｺﾞｼｯｸE" panose="020B0909000000000000" pitchFamily="49" charset="-128"/>
                  <a:ea typeface="HGｺﾞｼｯｸE" panose="020B0909000000000000" pitchFamily="49" charset="-128"/>
                </a:rPr>
                <a:t>将　　　来</a:t>
              </a:r>
              <a:r>
                <a:rPr lang="en-US" altLang="ja-JP" sz="1400" b="1" dirty="0" smtClean="0">
                  <a:solidFill>
                    <a:schemeClr val="tx1"/>
                  </a:solidFill>
                  <a:latin typeface="HGｺﾞｼｯｸE" panose="020B0909000000000000" pitchFamily="49" charset="-128"/>
                  <a:ea typeface="HGｺﾞｼｯｸE" panose="020B0909000000000000" pitchFamily="49" charset="-128"/>
                </a:rPr>
                <a:t>》</a:t>
              </a:r>
            </a:p>
            <a:p>
              <a:r>
                <a:rPr kumimoji="1" lang="ja-JP" altLang="en-US" sz="50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・こども相談センター（中央区）</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400" dirty="0" smtClean="0">
                  <a:solidFill>
                    <a:schemeClr val="tx1"/>
                  </a:solidFill>
                  <a:latin typeface="ＭＳ Ｐゴシック" panose="020B0600070205080204" pitchFamily="50" charset="-128"/>
                  <a:ea typeface="ＭＳ Ｐゴシック" panose="020B0600070205080204" pitchFamily="50" charset="-128"/>
                </a:rPr>
                <a:t>・南部相談センター（平野区）　  </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平成</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28</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年</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10</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月開設予定</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・北部相談センター（市内北部） </a:t>
              </a:r>
              <a:r>
                <a:rPr kumimoji="1" lang="en-US" altLang="ja-JP" sz="11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rPr>
                <a:t>平成</a:t>
              </a:r>
              <a:r>
                <a:rPr kumimoji="1" lang="en-US" altLang="ja-JP" sz="1100" dirty="0" smtClean="0">
                  <a:solidFill>
                    <a:schemeClr val="tx1"/>
                  </a:solidFill>
                  <a:latin typeface="ＭＳ Ｐゴシック" panose="020B0600070205080204" pitchFamily="50" charset="-128"/>
                  <a:ea typeface="ＭＳ Ｐゴシック" panose="020B0600070205080204" pitchFamily="50" charset="-128"/>
                </a:rPr>
                <a:t>30</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rPr>
                <a:t>年度以降開設予定</a:t>
              </a:r>
              <a:r>
                <a:rPr kumimoji="1" lang="en-US" altLang="ja-JP" sz="11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100" dirty="0">
                <a:solidFill>
                  <a:schemeClr val="tx1"/>
                </a:solidFill>
                <a:latin typeface="ＭＳ Ｐゴシック" panose="020B0600070205080204" pitchFamily="50" charset="-128"/>
                <a:ea typeface="ＭＳ Ｐゴシック" panose="020B0600070205080204" pitchFamily="50" charset="-128"/>
              </a:endParaRPr>
            </a:p>
          </p:txBody>
        </p:sp>
        <p:sp>
          <p:nvSpPr>
            <p:cNvPr id="52" name="二等辺三角形 51"/>
            <p:cNvSpPr/>
            <p:nvPr/>
          </p:nvSpPr>
          <p:spPr>
            <a:xfrm rot="5400000">
              <a:off x="4075306" y="5781893"/>
              <a:ext cx="936104" cy="21602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正方形/長方形 11"/>
          <p:cNvSpPr/>
          <p:nvPr/>
        </p:nvSpPr>
        <p:spPr>
          <a:xfrm>
            <a:off x="125670" y="3570519"/>
            <a:ext cx="939756" cy="1621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数）</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スライド番号プレースホルダー 2"/>
          <p:cNvSpPr txBox="1">
            <a:spLocks/>
          </p:cNvSpPr>
          <p:nvPr/>
        </p:nvSpPr>
        <p:spPr>
          <a:xfrm>
            <a:off x="8532440"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2</a:t>
            </a:r>
            <a:endParaRPr lang="ja-JP" altLang="en-US" sz="1600" kern="0" dirty="0">
              <a:solidFill>
                <a:sysClr val="windowText" lastClr="000000"/>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1912527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19709" y="620689"/>
            <a:ext cx="8596635" cy="288032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■施策・事務のあり方</a:t>
            </a:r>
            <a:r>
              <a:rPr lang="ja-JP" altLang="en-US" sz="1600" dirty="0">
                <a:solidFill>
                  <a:schemeClr val="tx1"/>
                </a:solidFill>
                <a:latin typeface="HGSｺﾞｼｯｸE" panose="020B0900000000000000" pitchFamily="50" charset="-128"/>
                <a:ea typeface="HGSｺﾞｼｯｸE" panose="020B0900000000000000" pitchFamily="50" charset="-128"/>
                <a:cs typeface="Meiryo UI" pitchFamily="50" charset="-128"/>
              </a:rPr>
              <a:t>に</a:t>
            </a:r>
            <a:r>
              <a:rPr lang="ja-JP" altLang="en-US" sz="1600" dirty="0" smtClean="0">
                <a:solidFill>
                  <a:schemeClr val="tx1"/>
                </a:solidFill>
                <a:latin typeface="HGSｺﾞｼｯｸE" panose="020B0900000000000000" pitchFamily="50" charset="-128"/>
                <a:ea typeface="HGSｺﾞｼｯｸE" panose="020B0900000000000000" pitchFamily="50" charset="-128"/>
                <a:cs typeface="Meiryo UI" pitchFamily="50" charset="-128"/>
              </a:rPr>
              <a:t>ついて</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◇児童虐待対策については、児童虐待の各段階において、それぞれの専門性に応じて「こども相談</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センター」と「区保健福祉センター」が役割を分担し、連携・協力しながら支援体制を構築すること</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が効果的</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◇児童虐待の発生予防、早期発見・早期対応には、区要保護児童対策地域協議会を積極的に</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活用することによる、きめ細かい支援体制の充実</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4250" fontAlgn="auto">
              <a:spcBef>
                <a:spcPts val="0"/>
              </a:spcBef>
              <a:spcAft>
                <a:spcPts val="0"/>
              </a:spcAft>
              <a:defRPr/>
            </a:pPr>
            <a:endPar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11576" y="13389"/>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（２）児童虐待対策における事務分担（案）</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二等辺三角形 4"/>
          <p:cNvSpPr/>
          <p:nvPr/>
        </p:nvSpPr>
        <p:spPr>
          <a:xfrm rot="10800000">
            <a:off x="2533617" y="2559950"/>
            <a:ext cx="4070033" cy="288033"/>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604831" y="2888330"/>
            <a:ext cx="7927609" cy="485216"/>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「総合区」の</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とする</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方向</a:t>
            </a:r>
            <a:r>
              <a:rPr lang="ja-JP" altLang="en-US"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a:t>
            </a:r>
            <a:r>
              <a:rPr lang="ja-JP" altLang="en-US" sz="1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a:t>
            </a:r>
            <a:endParaRPr lang="en-US" altLang="ja-JP" sz="1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329789" y="3717032"/>
            <a:ext cx="8596635"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事務分担の着眼点</a:t>
            </a:r>
            <a:r>
              <a:rPr lang="en-US" altLang="ja-JP" sz="1600" b="1" dirty="0" smtClean="0">
                <a:solidFill>
                  <a:schemeClr val="tx1"/>
                </a:solidFill>
                <a:latin typeface="ＭＳ Ｐゴシック" panose="020B0600070205080204" pitchFamily="50" charset="-128"/>
                <a:ea typeface="ＭＳ Ｐゴシック" panose="020B0600070205080204" pitchFamily="50" charset="-128"/>
              </a:rPr>
              <a:t>》</a:t>
            </a:r>
          </a:p>
          <a:p>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　</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○こども相談センターの運営にあたっては、相当に高度で専門的な知識・経験を備えた業務執行</a:t>
            </a:r>
            <a:endParaRPr lang="en-US" altLang="ja-JP" sz="16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600" b="1" dirty="0">
                <a:solidFill>
                  <a:schemeClr val="tx1"/>
                </a:solidFill>
                <a:latin typeface="ＭＳ Ｐゴシック" panose="020B0600070205080204" pitchFamily="50" charset="-128"/>
                <a:ea typeface="ＭＳ Ｐゴシック" panose="020B0600070205080204" pitchFamily="50" charset="-128"/>
              </a:rPr>
              <a:t>　</a:t>
            </a:r>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　 体制の確保が必要</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383491229"/>
              </p:ext>
            </p:extLst>
          </p:nvPr>
        </p:nvGraphicFramePr>
        <p:xfrm>
          <a:off x="633407" y="4689975"/>
          <a:ext cx="8293017" cy="1928942"/>
        </p:xfrm>
        <a:graphic>
          <a:graphicData uri="http://schemas.openxmlformats.org/drawingml/2006/table">
            <a:tbl>
              <a:tblPr firstRow="1" bandRow="1">
                <a:tableStyleId>{5940675A-B579-460E-94D1-54222C63F5DA}</a:tableStyleId>
              </a:tblPr>
              <a:tblGrid>
                <a:gridCol w="801301"/>
                <a:gridCol w="2427224"/>
                <a:gridCol w="2311423"/>
                <a:gridCol w="2753069"/>
              </a:tblGrid>
              <a:tr h="33156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latin typeface="ＭＳ Ｐゴシック" panose="020B0600070205080204" pitchFamily="50" charset="-128"/>
                          <a:ea typeface="ＭＳ Ｐゴシック" panose="020B0600070205080204" pitchFamily="50" charset="-128"/>
                        </a:rPr>
                        <a:t>区分</a:t>
                      </a:r>
                      <a:endParaRPr kumimoji="1" lang="ja-JP" altLang="en-US" sz="14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Ａ案（現行事務＋限定事務）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00B05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Ｂ案（一般市並み事務）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C000"/>
                    </a:solidFill>
                  </a:tcPr>
                </a:tc>
                <a:tc>
                  <a:txBody>
                    <a:bodyPr/>
                    <a:lstStyle/>
                    <a:p>
                      <a:pPr algn="ctr"/>
                      <a:r>
                        <a:rPr kumimoji="1" lang="ja-JP" altLang="en-US" sz="1300" b="1" dirty="0" smtClean="0">
                          <a:solidFill>
                            <a:schemeClr val="bg1"/>
                          </a:solidFill>
                          <a:latin typeface="ＭＳ Ｐゴシック" panose="020B0600070205080204" pitchFamily="50" charset="-128"/>
                          <a:ea typeface="ＭＳ Ｐゴシック" panose="020B0600070205080204" pitchFamily="50" charset="-128"/>
                        </a:rPr>
                        <a:t>Ｃ案（中核市並み事務）</a:t>
                      </a:r>
                      <a:endParaRPr kumimoji="1" lang="ja-JP" altLang="en-US" sz="13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rgbClr val="FF0000"/>
                    </a:solidFill>
                  </a:tcPr>
                </a:tc>
              </a:tr>
              <a:tr h="1597373">
                <a:tc>
                  <a:txBody>
                    <a:bodyPr/>
                    <a:lstStyle/>
                    <a:p>
                      <a:pPr algn="ctr"/>
                      <a:r>
                        <a:rPr kumimoji="1" lang="ja-JP" altLang="en-US" sz="1300" b="1" dirty="0" smtClean="0">
                          <a:latin typeface="ＭＳ Ｐゴシック" panose="020B0600070205080204" pitchFamily="50" charset="-128"/>
                          <a:ea typeface="ＭＳ Ｐゴシック" panose="020B0600070205080204" pitchFamily="50" charset="-128"/>
                        </a:rPr>
                        <a:t>分担の考え方</a:t>
                      </a:r>
                      <a:endParaRPr kumimoji="1" lang="en-US" altLang="ja-JP" sz="1300" b="1" dirty="0" smtClean="0">
                        <a:latin typeface="ＭＳ Ｐゴシック" panose="020B0600070205080204" pitchFamily="50" charset="-128"/>
                        <a:ea typeface="ＭＳ Ｐゴシック" panose="020B0600070205080204" pitchFamily="50" charset="-128"/>
                      </a:endParaRPr>
                    </a:p>
                  </a:txBody>
                  <a:tcPr anchor="ctr"/>
                </a:tc>
                <a:tc>
                  <a:txBody>
                    <a:bodyPr/>
                    <a:lstStyle/>
                    <a:p>
                      <a:pPr marL="0" indent="0" algn="l">
                        <a:buNone/>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p>
                  </a:txBody>
                  <a:tcPr anchor="ctr"/>
                </a:tc>
                <a:tc>
                  <a:txBody>
                    <a:bodyPr/>
                    <a:lstStyle/>
                    <a:p>
                      <a:endParaRPr kumimoji="1" lang="en-US" altLang="ja-JP" sz="500" b="0" dirty="0" smtClean="0">
                        <a:latin typeface="ＭＳ Ｐゴシック" panose="020B0600070205080204" pitchFamily="50" charset="-128"/>
                        <a:ea typeface="ＭＳ Ｐゴシック" panose="020B060007020508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◇現行の行政区事務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◇こども相談センターを総合区に</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設置</a:t>
                      </a:r>
                      <a:endParaRPr kumimoji="1" lang="en-US" altLang="ja-JP" sz="5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◇こども相談センターと区保健福祉</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センターが連携・協力することに</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より、児童虐待の発生予防、早期</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発見・早期対応につながる事務</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tc>
              </a:tr>
            </a:tbl>
          </a:graphicData>
        </a:graphic>
      </p:graphicFrame>
      <p:sp>
        <p:nvSpPr>
          <p:cNvPr id="9" name="スライド番号プレースホルダー 2"/>
          <p:cNvSpPr txBox="1">
            <a:spLocks/>
          </p:cNvSpPr>
          <p:nvPr/>
        </p:nvSpPr>
        <p:spPr>
          <a:xfrm>
            <a:off x="8512854" y="-559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a:solidFill>
                  <a:sysClr val="windowText" lastClr="000000"/>
                </a:solidFill>
                <a:latin typeface="HGPｺﾞｼｯｸE" pitchFamily="50" charset="-128"/>
                <a:ea typeface="HGPｺﾞｼｯｸE" pitchFamily="50" charset="-128"/>
              </a:rPr>
              <a:t>3</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1" name="右矢印 10"/>
          <p:cNvSpPr/>
          <p:nvPr/>
        </p:nvSpPr>
        <p:spPr>
          <a:xfrm>
            <a:off x="0" y="4577073"/>
            <a:ext cx="604831" cy="223224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5714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284532043"/>
              </p:ext>
            </p:extLst>
          </p:nvPr>
        </p:nvGraphicFramePr>
        <p:xfrm>
          <a:off x="413285" y="386754"/>
          <a:ext cx="8424935" cy="5716729"/>
        </p:xfrm>
        <a:graphic>
          <a:graphicData uri="http://schemas.openxmlformats.org/drawingml/2006/table">
            <a:tbl>
              <a:tblPr firstRow="1" bandRow="1">
                <a:tableStyleId>{5C22544A-7EE6-4342-B048-85BDC9FD1C3A}</a:tableStyleId>
              </a:tblPr>
              <a:tblGrid>
                <a:gridCol w="360040"/>
                <a:gridCol w="360040"/>
                <a:gridCol w="360040"/>
                <a:gridCol w="7344815"/>
              </a:tblGrid>
              <a:tr h="505927">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Ａ案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smtClean="0">
                          <a:latin typeface="HG丸ｺﾞｼｯｸM-PRO" panose="020F0600000000000000" pitchFamily="50" charset="-128"/>
                          <a:ea typeface="HG丸ｺﾞｼｯｸM-PRO" panose="020F0600000000000000" pitchFamily="50" charset="-128"/>
                        </a:rPr>
                        <a:t>Ｂ案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Ｃ案</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HG丸ｺﾞｼｯｸM-PRO" panose="020F0600000000000000" pitchFamily="50" charset="-128"/>
                          <a:ea typeface="HG丸ｺﾞｼｯｸM-PRO" panose="020F0600000000000000" pitchFamily="50" charset="-128"/>
                        </a:rPr>
                        <a:t>児童虐待対策</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227942">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局</a:t>
                      </a:r>
                      <a:endParaRPr kumimoji="1" lang="ja-JP" altLang="en-US" sz="1400" b="1" dirty="0">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◆児童虐待対策</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○児童虐待防止対策業務（全市的な啓発、関係機関との連携等）</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◆児童養護施設等</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○児童養護施設等に係る制度管理（費用負担額の基準等）</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○設置の認可基準の制定</a:t>
                      </a:r>
                      <a:endPar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676409">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vMerge="1">
                  <a:txBody>
                    <a:bodyPr/>
                    <a:lstStyle/>
                    <a:p>
                      <a:endParaRPr kumimoji="1" lang="ja-JP" altLang="en-US"/>
                    </a:p>
                  </a:txBody>
                  <a:tcPr/>
                </a:tc>
                <a:tc rowSpan="2">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1300" dirty="0" smtClean="0">
                          <a:latin typeface="ＭＳ Ｐゴシック" panose="020B0600070205080204" pitchFamily="50" charset="-128"/>
                          <a:ea typeface="ＭＳ Ｐゴシック" panose="020B0600070205080204" pitchFamily="50" charset="-128"/>
                        </a:rPr>
                        <a:t>◆児童虐待対策</a:t>
                      </a:r>
                      <a:endParaRPr kumimoji="1" lang="en-US" altLang="ja-JP" sz="1300" dirty="0" smtClean="0">
                        <a:latin typeface="ＭＳ Ｐゴシック" panose="020B0600070205080204" pitchFamily="50" charset="-128"/>
                        <a:ea typeface="ＭＳ Ｐゴシック" panose="020B060007020508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○児童養護施設等に係る入所措置に基づき支給する措置費の支払い</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○里親制度の普及啓発業務</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4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4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t>◆児童委員</a:t>
                      </a:r>
                      <a:endParaRPr kumimoji="1" lang="en-US" altLang="ja-JP" sz="1300" dirty="0" smtClean="0"/>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○児童委員への指導・助言</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t>◆児童養護施設等</a:t>
                      </a:r>
                      <a:endParaRPr kumimoji="1" lang="en-US" altLang="ja-JP" sz="1300" dirty="0" smtClean="0"/>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○設置の認可業務　　　　　　　　　　　　　　　　　　　　　　○指導監督業務</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200" dirty="0" smtClean="0"/>
                    </a:p>
                    <a:p>
                      <a:endParaRPr kumimoji="1" lang="en-US" altLang="ja-JP" sz="1200" dirty="0" smtClean="0"/>
                    </a:p>
                    <a:p>
                      <a:endParaRPr kumimoji="1" lang="en-US" altLang="ja-JP" sz="1200" dirty="0" smtClean="0"/>
                    </a:p>
                    <a:p>
                      <a:endParaRPr kumimoji="1" lang="en-US" altLang="ja-JP" sz="1200" dirty="0" smtClean="0"/>
                    </a:p>
                    <a:p>
                      <a:endParaRPr kumimoji="1" lang="en-US" altLang="ja-JP" sz="1200" dirty="0" smtClean="0"/>
                    </a:p>
                    <a:p>
                      <a:endParaRPr kumimoji="1" lang="en-US" altLang="ja-JP" sz="1200" dirty="0" smtClean="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273147">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1400" b="1" dirty="0" smtClean="0">
                          <a:solidFill>
                            <a:schemeClr val="bg1"/>
                          </a:solidFill>
                          <a:latin typeface="HG丸ｺﾞｼｯｸM-PRO" panose="020F0600000000000000" pitchFamily="50" charset="-128"/>
                          <a:ea typeface="HG丸ｺﾞｼｯｸM-PRO" panose="020F0600000000000000" pitchFamily="50" charset="-128"/>
                        </a:rPr>
                        <a:t>総合区</a:t>
                      </a:r>
                      <a:endParaRPr kumimoji="1" lang="ja-JP" altLang="en-US" sz="1400" b="1" dirty="0">
                        <a:solidFill>
                          <a:schemeClr val="bg1"/>
                        </a:solidFill>
                        <a:latin typeface="HG丸ｺﾞｼｯｸM-PRO" panose="020F0600000000000000" pitchFamily="50" charset="-128"/>
                        <a:ea typeface="HG丸ｺﾞｼｯｸM-PRO" panose="020F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vMerge="1">
                  <a:txBody>
                    <a:bodyPr/>
                    <a:lstStyle/>
                    <a:p>
                      <a:endParaRPr kumimoji="1" lang="ja-JP" altLang="en-US"/>
                    </a:p>
                  </a:txBody>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2" name="正方形/長方形 1"/>
          <p:cNvSpPr/>
          <p:nvPr/>
        </p:nvSpPr>
        <p:spPr>
          <a:xfrm>
            <a:off x="1612407" y="4937763"/>
            <a:ext cx="6768752" cy="105677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300" dirty="0" smtClean="0">
                <a:solidFill>
                  <a:schemeClr val="tx1"/>
                </a:solidFill>
              </a:rPr>
              <a:t>◆児童虐待</a:t>
            </a:r>
            <a:r>
              <a:rPr lang="ja-JP" altLang="en-US" sz="1300" dirty="0">
                <a:solidFill>
                  <a:schemeClr val="tx1"/>
                </a:solidFill>
              </a:rPr>
              <a:t>対策</a:t>
            </a:r>
            <a:endParaRPr lang="en-US" altLang="ja-JP" sz="1300" dirty="0">
              <a:solidFill>
                <a:schemeClr val="tx1"/>
              </a:solidFill>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○児童養護施設等に係る入所者の費用負担額の決定・徴収</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○児童虐待防止対策業務（区域における啓発、関係機関との連携等）</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◆児童委員</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○児童委員との連絡調整</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1812165" y="3787603"/>
            <a:ext cx="6840760" cy="96587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500"/>
              </a:lnSpc>
            </a:pPr>
            <a:r>
              <a:rPr lang="en-US" altLang="ja-JP" sz="1300" dirty="0" smtClean="0">
                <a:solidFill>
                  <a:schemeClr val="tx1"/>
                </a:solidFill>
              </a:rPr>
              <a:t>《</a:t>
            </a:r>
            <a:r>
              <a:rPr lang="ja-JP" altLang="en-US" sz="1300" dirty="0">
                <a:solidFill>
                  <a:schemeClr val="tx1"/>
                </a:solidFill>
              </a:rPr>
              <a:t>こども相談センター</a:t>
            </a:r>
            <a:r>
              <a:rPr lang="en-US" altLang="ja-JP" sz="1300" dirty="0">
                <a:solidFill>
                  <a:schemeClr val="tx1"/>
                </a:solidFill>
              </a:rPr>
              <a:t>》</a:t>
            </a:r>
          </a:p>
          <a:p>
            <a:pPr>
              <a:lnSpc>
                <a:spcPts val="1500"/>
              </a:lnSpc>
            </a:pPr>
            <a:r>
              <a:rPr lang="ja-JP" altLang="en-US" sz="1300" dirty="0">
                <a:solidFill>
                  <a:schemeClr val="tx1"/>
                </a:solidFill>
              </a:rPr>
              <a:t>　◆児童虐待対策</a:t>
            </a:r>
          </a:p>
          <a:p>
            <a:pPr>
              <a:lnSpc>
                <a:spcPts val="1500"/>
              </a:lnSpc>
            </a:pPr>
            <a:r>
              <a:rPr lang="ja-JP" altLang="en-US" sz="1300" dirty="0" smtClean="0">
                <a:solidFill>
                  <a:schemeClr val="tx1"/>
                </a:solidFill>
              </a:rPr>
              <a:t> </a:t>
            </a:r>
            <a:r>
              <a:rPr lang="ja-JP" altLang="en-US" sz="1300" dirty="0">
                <a:solidFill>
                  <a:schemeClr val="tx1"/>
                </a:solidFill>
              </a:rPr>
              <a:t>　 ○こども相談センター運営業務（相談・指導業務、立入調査、一時保護）</a:t>
            </a:r>
          </a:p>
          <a:p>
            <a:pPr>
              <a:lnSpc>
                <a:spcPts val="1500"/>
              </a:lnSpc>
            </a:pPr>
            <a:r>
              <a:rPr lang="ja-JP" altLang="en-US" sz="1300" dirty="0">
                <a:solidFill>
                  <a:schemeClr val="tx1"/>
                </a:solidFill>
              </a:rPr>
              <a:t>　◆療育手帳の判定事務</a:t>
            </a:r>
          </a:p>
          <a:p>
            <a:pPr>
              <a:lnSpc>
                <a:spcPts val="1500"/>
              </a:lnSpc>
            </a:pPr>
            <a:r>
              <a:rPr lang="ja-JP" altLang="en-US" sz="1300" dirty="0">
                <a:solidFill>
                  <a:schemeClr val="tx1"/>
                </a:solidFill>
              </a:rPr>
              <a:t>　</a:t>
            </a:r>
          </a:p>
        </p:txBody>
      </p:sp>
      <p:sp>
        <p:nvSpPr>
          <p:cNvPr id="6" name="大かっこ 5"/>
          <p:cNvSpPr/>
          <p:nvPr/>
        </p:nvSpPr>
        <p:spPr>
          <a:xfrm>
            <a:off x="1692322" y="3800043"/>
            <a:ext cx="5976022" cy="853093"/>
          </a:xfrm>
          <a:prstGeom prst="bracketPair">
            <a:avLst>
              <a:gd name="adj" fmla="val 457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正方形/長方形 9"/>
          <p:cNvSpPr/>
          <p:nvPr/>
        </p:nvSpPr>
        <p:spPr>
          <a:xfrm>
            <a:off x="353830" y="6370550"/>
            <a:ext cx="7992888" cy="580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各こども相談</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センター間の総合調整機能（入所措置時の調整等）</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児童虐待ホットライン（</a:t>
            </a: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a:t>
            </a: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365</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日）に対応する体制の維持</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162330" y="6168495"/>
            <a:ext cx="2587568" cy="307777"/>
          </a:xfrm>
          <a:prstGeom prst="rect">
            <a:avLst/>
          </a:prstGeom>
        </p:spPr>
        <p:txBody>
          <a:bodyPr wrap="none">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（事務を移管する場合</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の課題）</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スライド番号プレースホルダー 2"/>
          <p:cNvSpPr txBox="1">
            <a:spLocks/>
          </p:cNvSpPr>
          <p:nvPr/>
        </p:nvSpPr>
        <p:spPr>
          <a:xfrm>
            <a:off x="8532440" y="6492874"/>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4</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9" name="テキスト ボックス 8"/>
          <p:cNvSpPr txBox="1"/>
          <p:nvPr/>
        </p:nvSpPr>
        <p:spPr>
          <a:xfrm>
            <a:off x="162331" y="49039"/>
            <a:ext cx="3299668" cy="338554"/>
          </a:xfrm>
          <a:prstGeom prst="rect">
            <a:avLst/>
          </a:prstGeom>
          <a:noFill/>
        </p:spPr>
        <p:txBody>
          <a:bodyPr wrap="square" rtlCol="0">
            <a:spAutoFit/>
          </a:bodyPr>
          <a:lstStyle/>
          <a:p>
            <a:r>
              <a:rPr lang="ja-JP" altLang="en-US" sz="1600" dirty="0" smtClean="0">
                <a:latin typeface="HGPｺﾞｼｯｸE" panose="020B0900000000000000" pitchFamily="50" charset="-128"/>
                <a:ea typeface="HGPｺﾞｼｯｸE" panose="020B0900000000000000" pitchFamily="50" charset="-128"/>
              </a:rPr>
              <a:t>■事務</a:t>
            </a:r>
            <a:r>
              <a:rPr lang="ja-JP" altLang="en-US" sz="1600" dirty="0">
                <a:latin typeface="HGPｺﾞｼｯｸE" panose="020B0900000000000000" pitchFamily="50" charset="-128"/>
                <a:ea typeface="HGPｺﾞｼｯｸE" panose="020B0900000000000000" pitchFamily="50" charset="-128"/>
              </a:rPr>
              <a:t>分担（案</a:t>
            </a:r>
            <a:r>
              <a:rPr lang="ja-JP" altLang="en-US" sz="1600" dirty="0" smtClean="0">
                <a:latin typeface="HGPｺﾞｼｯｸE" panose="020B0900000000000000" pitchFamily="50" charset="-128"/>
                <a:ea typeface="HGPｺﾞｼｯｸE" panose="020B0900000000000000" pitchFamily="50" charset="-128"/>
              </a:rPr>
              <a:t>）のイメージ</a:t>
            </a:r>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074543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84802" y="980728"/>
            <a:ext cx="8964612" cy="5877272"/>
          </a:xfrm>
          <a:prstGeom prst="roundRect">
            <a:avLst>
              <a:gd name="adj" fmla="val 4754"/>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marL="74250"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本市では、子ども・子育て支援法に基づき、平成</a:t>
            </a:r>
            <a:r>
              <a:rPr lang="en-US" altLang="ja-JP" sz="1400" dirty="0" smtClean="0">
                <a:solidFill>
                  <a:schemeClr val="tx1"/>
                </a:solidFill>
                <a:latin typeface="Meiryo UI" pitchFamily="50" charset="-128"/>
                <a:ea typeface="Meiryo UI" pitchFamily="50" charset="-128"/>
                <a:cs typeface="Meiryo UI" pitchFamily="50" charset="-128"/>
              </a:rPr>
              <a:t>27</a:t>
            </a:r>
            <a:r>
              <a:rPr lang="ja-JP" altLang="en-US" sz="1400" dirty="0" smtClean="0">
                <a:solidFill>
                  <a:schemeClr val="tx1"/>
                </a:solidFill>
                <a:latin typeface="Meiryo UI" pitchFamily="50" charset="-128"/>
                <a:ea typeface="Meiryo UI" pitchFamily="50" charset="-128"/>
                <a:cs typeface="Meiryo UI" pitchFamily="50" charset="-128"/>
              </a:rPr>
              <a:t>年３月に「こども・子育て支援計画」を策定し、保育の総合的な</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提供や地域におけるこども・子育て支援の充実等に向けた取組みを計画的に実施</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5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200" dirty="0" smtClean="0">
                <a:solidFill>
                  <a:schemeClr val="tx1"/>
                </a:solidFill>
                <a:latin typeface="Meiryo UI" pitchFamily="50" charset="-128"/>
                <a:ea typeface="Meiryo UI" pitchFamily="50" charset="-128"/>
                <a:cs typeface="Meiryo UI" pitchFamily="50" charset="-128"/>
              </a:rPr>
              <a:t>　</a:t>
            </a: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3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とりわけ、待機児童対策は、こども・子育て支援施策の中でも最重要施策として位置づけ、国が策定する「待機児童</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解消加速化プラン」を踏まえ、平成</a:t>
            </a:r>
            <a:r>
              <a:rPr lang="en-US" altLang="ja-JP" sz="1400" dirty="0" smtClean="0">
                <a:solidFill>
                  <a:schemeClr val="tx1"/>
                </a:solidFill>
                <a:latin typeface="Meiryo UI" pitchFamily="50" charset="-128"/>
                <a:ea typeface="Meiryo UI" pitchFamily="50" charset="-128"/>
                <a:cs typeface="Meiryo UI" pitchFamily="50" charset="-128"/>
              </a:rPr>
              <a:t>30</a:t>
            </a:r>
            <a:r>
              <a:rPr lang="ja-JP" altLang="en-US" sz="1400" dirty="0" smtClean="0">
                <a:solidFill>
                  <a:schemeClr val="tx1"/>
                </a:solidFill>
                <a:latin typeface="Meiryo UI" pitchFamily="50" charset="-128"/>
                <a:ea typeface="Meiryo UI" pitchFamily="50" charset="-128"/>
                <a:cs typeface="Meiryo UI" pitchFamily="50" charset="-128"/>
              </a:rPr>
              <a:t>年４月までに保育所等に入所申込をした全ての児童の入所枠を確保するため、</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保育所等の整備などを推進</a:t>
            </a:r>
            <a:endParaRPr lang="en-US" altLang="ja-JP" sz="14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　　</a:t>
            </a: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5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600" dirty="0" smtClean="0">
              <a:solidFill>
                <a:schemeClr val="tx1"/>
              </a:solidFill>
              <a:latin typeface="Meiryo UI" pitchFamily="50" charset="-128"/>
              <a:ea typeface="Meiryo UI" pitchFamily="50" charset="-128"/>
              <a:cs typeface="Meiryo UI" pitchFamily="50" charset="-128"/>
            </a:endParaRPr>
          </a:p>
          <a:p>
            <a:pPr marL="74250" fontAlgn="auto">
              <a:spcBef>
                <a:spcPts val="0"/>
              </a:spcBef>
              <a:spcAft>
                <a:spcPts val="0"/>
              </a:spcAft>
              <a:defRPr/>
            </a:pPr>
            <a:endParaRPr lang="en-US" altLang="ja-JP" sz="1500" dirty="0">
              <a:solidFill>
                <a:schemeClr val="tx1"/>
              </a:solidFill>
              <a:latin typeface="Meiryo UI" pitchFamily="50" charset="-128"/>
              <a:ea typeface="Meiryo UI" pitchFamily="50" charset="-128"/>
              <a:cs typeface="Meiryo UI" pitchFamily="50" charset="-128"/>
            </a:endParaRPr>
          </a:p>
        </p:txBody>
      </p:sp>
      <p:sp>
        <p:nvSpPr>
          <p:cNvPr id="46" name="正方形/長方形 45"/>
          <p:cNvSpPr/>
          <p:nvPr/>
        </p:nvSpPr>
        <p:spPr>
          <a:xfrm>
            <a:off x="12424" y="43676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（１）こども・子育て支援施策の現状</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3"/>
          <p:cNvSpPr txBox="1">
            <a:spLocks noChangeArrowheads="1"/>
          </p:cNvSpPr>
          <p:nvPr/>
        </p:nvSpPr>
        <p:spPr bwMode="auto">
          <a:xfrm>
            <a:off x="370017" y="4520740"/>
            <a:ext cx="2833831" cy="307777"/>
          </a:xfrm>
          <a:prstGeom prst="rect">
            <a:avLst/>
          </a:prstGeom>
          <a:noFill/>
          <a:ln>
            <a:noFill/>
          </a:ln>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1400" dirty="0" smtClean="0">
                <a:latin typeface="ＭＳ Ｐゴシック" panose="020B0600070205080204" pitchFamily="50" charset="-128"/>
                <a:ea typeface="ＭＳ Ｐゴシック" panose="020B0600070205080204" pitchFamily="50" charset="-128"/>
                <a:cs typeface="Meiryo UI" pitchFamily="50" charset="-128"/>
              </a:rPr>
              <a:t>　</a:t>
            </a:r>
            <a:r>
              <a:rPr lang="en-US" altLang="ja-JP" sz="1400" dirty="0" smtClean="0">
                <a:latin typeface="ＭＳ Ｐゴシック" panose="020B0600070205080204" pitchFamily="50" charset="-128"/>
                <a:ea typeface="ＭＳ Ｐゴシック" panose="020B0600070205080204" pitchFamily="50" charset="-128"/>
                <a:cs typeface="Meiryo UI" pitchFamily="50" charset="-128"/>
              </a:rPr>
              <a:t>【</a:t>
            </a:r>
            <a:r>
              <a:rPr lang="ja-JP" altLang="en-US" sz="1400" dirty="0" smtClean="0">
                <a:latin typeface="ＭＳ Ｐゴシック" panose="020B0600070205080204" pitchFamily="50" charset="-128"/>
                <a:ea typeface="ＭＳ Ｐゴシック" panose="020B0600070205080204" pitchFamily="50" charset="-128"/>
                <a:cs typeface="Meiryo UI" pitchFamily="50" charset="-128"/>
              </a:rPr>
              <a:t>参考</a:t>
            </a:r>
            <a:r>
              <a:rPr lang="en-US" altLang="ja-JP" sz="1400" dirty="0" smtClean="0">
                <a:latin typeface="ＭＳ Ｐゴシック" panose="020B0600070205080204" pitchFamily="50" charset="-128"/>
                <a:ea typeface="ＭＳ Ｐゴシック" panose="020B0600070205080204" pitchFamily="50" charset="-128"/>
                <a:cs typeface="Meiryo UI" pitchFamily="50" charset="-128"/>
              </a:rPr>
              <a:t>】</a:t>
            </a:r>
            <a:r>
              <a:rPr lang="ja-JP" altLang="en-US" sz="1400" dirty="0" smtClean="0">
                <a:latin typeface="ＭＳ Ｐゴシック" panose="020B0600070205080204" pitchFamily="50" charset="-128"/>
                <a:ea typeface="ＭＳ Ｐゴシック" panose="020B0600070205080204" pitchFamily="50" charset="-128"/>
                <a:cs typeface="Meiryo UI" pitchFamily="50" charset="-128"/>
              </a:rPr>
              <a:t>待機児童数の推移</a:t>
            </a:r>
            <a:endParaRPr lang="ja-JP" altLang="en-US" sz="1400" dirty="0">
              <a:latin typeface="ＭＳ Ｐゴシック" panose="020B0600070205080204" pitchFamily="50" charset="-128"/>
              <a:ea typeface="ＭＳ Ｐゴシック" panose="020B0600070205080204" pitchFamily="50" charset="-128"/>
              <a:cs typeface="Meiryo UI" pitchFamily="50" charset="-128"/>
            </a:endParaRPr>
          </a:p>
        </p:txBody>
      </p:sp>
      <p:graphicFrame>
        <p:nvGraphicFramePr>
          <p:cNvPr id="10" name="グラフ 9"/>
          <p:cNvGraphicFramePr>
            <a:graphicFrameLocks/>
          </p:cNvGraphicFramePr>
          <p:nvPr>
            <p:extLst>
              <p:ext uri="{D42A27DB-BD31-4B8C-83A1-F6EECF244321}">
                <p14:modId xmlns:p14="http://schemas.microsoft.com/office/powerpoint/2010/main" val="1461199068"/>
              </p:ext>
            </p:extLst>
          </p:nvPr>
        </p:nvGraphicFramePr>
        <p:xfrm>
          <a:off x="626210" y="4828517"/>
          <a:ext cx="8124314" cy="1957027"/>
        </p:xfrm>
        <a:graphic>
          <a:graphicData uri="http://schemas.openxmlformats.org/drawingml/2006/chart">
            <c:chart xmlns:c="http://schemas.openxmlformats.org/drawingml/2006/chart" xmlns:r="http://schemas.openxmlformats.org/officeDocument/2006/relationships" r:id="rId3"/>
          </a:graphicData>
        </a:graphic>
      </p:graphicFrame>
      <p:sp>
        <p:nvSpPr>
          <p:cNvPr id="13" name="正方形/長方形 12"/>
          <p:cNvSpPr/>
          <p:nvPr/>
        </p:nvSpPr>
        <p:spPr>
          <a:xfrm>
            <a:off x="5652120" y="4828517"/>
            <a:ext cx="2781739" cy="360040"/>
          </a:xfrm>
          <a:prstGeom prst="rect">
            <a:avLst/>
          </a:prstGeom>
          <a:noFill/>
          <a:ln w="9525">
            <a:no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lnSpc>
                <a:spcPts val="900"/>
              </a:lnSpc>
            </a:pPr>
            <a:r>
              <a:rPr kumimoji="1" lang="ja-JP" altLang="en-US" sz="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（折れ線グラフ）待機</a:t>
            </a:r>
            <a:r>
              <a:rPr kumimoji="1" lang="ja-JP" altLang="en-US" sz="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児童数（人）</a:t>
            </a:r>
            <a:endParaRPr kumimoji="1" lang="en-US" altLang="ja-JP" sz="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900"/>
              </a:lnSpc>
            </a:pPr>
            <a:r>
              <a:rPr kumimoji="1" lang="ja-JP" altLang="en-US" sz="6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（棒　グ　ラ　フ）保育所等の利用枠</a:t>
            </a:r>
            <a:r>
              <a:rPr kumimoji="1" lang="ja-JP" altLang="en-US" sz="6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拡大数（人）＜</a:t>
            </a:r>
            <a:r>
              <a:rPr lang="ja-JP" altLang="en-US" sz="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6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6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r>
              <a:rPr lang="ja-JP" altLang="en-US" sz="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は予定＞</a:t>
            </a:r>
            <a:endParaRPr kumimoji="1" lang="ja-JP" altLang="en-US" sz="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214910" y="1556792"/>
            <a:ext cx="484591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00"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300" dirty="0" smtClean="0">
                <a:solidFill>
                  <a:schemeClr val="tx1"/>
                </a:solidFill>
                <a:latin typeface="ＭＳ ゴシック" panose="020B0609070205080204" pitchFamily="49" charset="-128"/>
                <a:ea typeface="ＭＳ ゴシック" panose="020B0609070205080204" pitchFamily="49" charset="-128"/>
              </a:rPr>
              <a:t>「こども・子育て支援計画」における事業計画（例）</a:t>
            </a:r>
            <a:r>
              <a:rPr kumimoji="1" lang="en-US" altLang="ja-JP" sz="13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9" name="スライド番号プレースホルダー 2"/>
          <p:cNvSpPr txBox="1">
            <a:spLocks/>
          </p:cNvSpPr>
          <p:nvPr/>
        </p:nvSpPr>
        <p:spPr>
          <a:xfrm>
            <a:off x="8512854" y="-5598"/>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5</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14" name="正方形/長方形 13"/>
          <p:cNvSpPr/>
          <p:nvPr/>
        </p:nvSpPr>
        <p:spPr>
          <a:xfrm>
            <a:off x="8042976" y="6601335"/>
            <a:ext cx="939756" cy="1621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　度）</a:t>
            </a:r>
            <a:endPar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1636" y="0"/>
            <a:ext cx="306146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２．こども・子育て支援施策</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921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1844825"/>
            <a:ext cx="799288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9742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1576" y="-5598"/>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dirty="0" smtClean="0">
                <a:solidFill>
                  <a:schemeClr val="tx1"/>
                </a:solidFill>
                <a:latin typeface="ＭＳ Ｐゴシック" pitchFamily="50" charset="-128"/>
                <a:ea typeface="Meiryo UI" pitchFamily="50" charset="-128"/>
                <a:cs typeface="Meiryo UI" pitchFamily="50" charset="-128"/>
              </a:rPr>
              <a:t>【</a:t>
            </a:r>
            <a:r>
              <a:rPr lang="ja-JP" altLang="en-US" dirty="0" smtClean="0">
                <a:solidFill>
                  <a:schemeClr val="tx1"/>
                </a:solidFill>
                <a:latin typeface="ＭＳ Ｐゴシック" pitchFamily="50" charset="-128"/>
                <a:ea typeface="Meiryo UI" pitchFamily="50" charset="-128"/>
                <a:cs typeface="Meiryo UI" pitchFamily="50" charset="-128"/>
              </a:rPr>
              <a:t>参考</a:t>
            </a:r>
            <a:r>
              <a:rPr lang="en-US" altLang="ja-JP" dirty="0" smtClean="0">
                <a:solidFill>
                  <a:schemeClr val="tx1"/>
                </a:solidFill>
                <a:latin typeface="ＭＳ Ｐゴシック" pitchFamily="50" charset="-128"/>
                <a:ea typeface="Meiryo UI" pitchFamily="50" charset="-128"/>
                <a:cs typeface="Meiryo UI" pitchFamily="50" charset="-128"/>
              </a:rPr>
              <a:t>】</a:t>
            </a:r>
            <a:r>
              <a:rPr lang="ja-JP" altLang="en-US" dirty="0" smtClean="0">
                <a:solidFill>
                  <a:schemeClr val="tx1"/>
                </a:solidFill>
                <a:latin typeface="ＭＳ Ｐゴシック" pitchFamily="50" charset="-128"/>
                <a:ea typeface="Meiryo UI" pitchFamily="50" charset="-128"/>
                <a:cs typeface="Meiryo UI" pitchFamily="50" charset="-128"/>
              </a:rPr>
              <a:t>　区別年齢別待機児童数</a:t>
            </a:r>
            <a:r>
              <a:rPr lang="ja-JP" altLang="en-US" dirty="0" smtClean="0">
                <a:solidFill>
                  <a:schemeClr val="tx1"/>
                </a:solidFill>
                <a:latin typeface="Meiryo UI" panose="020B0604030504040204" pitchFamily="50" charset="-128"/>
                <a:ea typeface="Meiryo UI" panose="020B0604030504040204" pitchFamily="50" charset="-128"/>
                <a:cs typeface="Meiryo UI" pitchFamily="50" charset="-128"/>
              </a:rPr>
              <a:t>（</a:t>
            </a:r>
            <a:r>
              <a:rPr lang="ja-JP" altLang="en-US" dirty="0">
                <a:solidFill>
                  <a:schemeClr val="tx1"/>
                </a:solidFill>
                <a:latin typeface="Meiryo UI" panose="020B0604030504040204" pitchFamily="50" charset="-128"/>
                <a:ea typeface="Meiryo UI" panose="020B0604030504040204" pitchFamily="50" charset="-128"/>
                <a:cs typeface="Meiryo UI" pitchFamily="50" charset="-128"/>
              </a:rPr>
              <a:t>平成</a:t>
            </a:r>
            <a:r>
              <a:rPr lang="en-US" altLang="ja-JP" dirty="0" smtClean="0">
                <a:solidFill>
                  <a:schemeClr val="tx1"/>
                </a:solidFill>
                <a:latin typeface="Meiryo UI" panose="020B0604030504040204" pitchFamily="50" charset="-128"/>
                <a:ea typeface="Meiryo UI" panose="020B0604030504040204" pitchFamily="50" charset="-128"/>
                <a:cs typeface="Meiryo UI" pitchFamily="50" charset="-128"/>
              </a:rPr>
              <a:t>28</a:t>
            </a:r>
            <a:r>
              <a:rPr lang="ja-JP" altLang="en-US" dirty="0" smtClean="0">
                <a:solidFill>
                  <a:schemeClr val="tx1"/>
                </a:solidFill>
                <a:latin typeface="Meiryo UI" panose="020B0604030504040204" pitchFamily="50" charset="-128"/>
                <a:ea typeface="Meiryo UI" panose="020B0604030504040204" pitchFamily="50" charset="-128"/>
                <a:cs typeface="Meiryo UI" pitchFamily="50" charset="-128"/>
              </a:rPr>
              <a:t>年４月</a:t>
            </a:r>
            <a:r>
              <a:rPr lang="en-US" altLang="ja-JP" dirty="0" smtClean="0">
                <a:solidFill>
                  <a:schemeClr val="tx1"/>
                </a:solidFill>
                <a:latin typeface="Meiryo UI" panose="020B0604030504040204" pitchFamily="50" charset="-128"/>
                <a:ea typeface="Meiryo UI" panose="020B0604030504040204" pitchFamily="50" charset="-128"/>
                <a:cs typeface="Meiryo UI" pitchFamily="50" charset="-128"/>
              </a:rPr>
              <a:t>1</a:t>
            </a:r>
            <a:r>
              <a:rPr lang="ja-JP" altLang="en-US" dirty="0">
                <a:solidFill>
                  <a:schemeClr val="tx1"/>
                </a:solidFill>
                <a:latin typeface="Meiryo UI" panose="020B0604030504040204" pitchFamily="50" charset="-128"/>
                <a:ea typeface="Meiryo UI" panose="020B0604030504040204" pitchFamily="50" charset="-128"/>
                <a:cs typeface="Meiryo UI" pitchFamily="50" charset="-128"/>
              </a:rPr>
              <a:t>日</a:t>
            </a:r>
            <a:r>
              <a:rPr lang="ja-JP" altLang="en-US" dirty="0" smtClean="0">
                <a:solidFill>
                  <a:schemeClr val="tx1"/>
                </a:solidFill>
                <a:latin typeface="Meiryo UI" panose="020B0604030504040204" pitchFamily="50" charset="-128"/>
                <a:ea typeface="Meiryo UI" panose="020B0604030504040204" pitchFamily="50" charset="-128"/>
                <a:cs typeface="Meiryo UI" pitchFamily="50" charset="-128"/>
              </a:rPr>
              <a:t>現在）</a:t>
            </a:r>
            <a:endParaRPr lang="ja-JP" altLang="en-US" dirty="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6" name="正方形/長方形 5"/>
          <p:cNvSpPr/>
          <p:nvPr/>
        </p:nvSpPr>
        <p:spPr>
          <a:xfrm>
            <a:off x="323528" y="612478"/>
            <a:ext cx="8393104"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smtClean="0">
                <a:solidFill>
                  <a:schemeClr val="tx1"/>
                </a:solidFill>
              </a:rPr>
              <a:t>○本市の待機児童数は、地域や年齢によって大きくばらつきが発生</a:t>
            </a:r>
            <a:endParaRPr kumimoji="1" lang="en-US" altLang="ja-JP" sz="1600" dirty="0" smtClean="0">
              <a:solidFill>
                <a:schemeClr val="tx1"/>
              </a:solidFill>
            </a:endParaRPr>
          </a:p>
          <a:p>
            <a:endParaRPr kumimoji="1" lang="ja-JP" altLang="en-US" sz="1600" dirty="0">
              <a:solidFill>
                <a:schemeClr val="tx1"/>
              </a:solidFill>
            </a:endParaRPr>
          </a:p>
        </p:txBody>
      </p:sp>
      <p:pic>
        <p:nvPicPr>
          <p:cNvPr id="1025"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972518"/>
            <a:ext cx="8105072" cy="5696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スライド番号プレースホルダー 2"/>
          <p:cNvSpPr txBox="1">
            <a:spLocks/>
          </p:cNvSpPr>
          <p:nvPr/>
        </p:nvSpPr>
        <p:spPr>
          <a:xfrm>
            <a:off x="8530349" y="6486797"/>
            <a:ext cx="611560" cy="365126"/>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1600" kern="0" dirty="0" smtClean="0">
                <a:solidFill>
                  <a:sysClr val="windowText" lastClr="000000"/>
                </a:solidFill>
                <a:latin typeface="HGPｺﾞｼｯｸE" pitchFamily="50" charset="-128"/>
                <a:ea typeface="HGPｺﾞｼｯｸE" pitchFamily="50" charset="-128"/>
              </a:rPr>
              <a:t>6</a:t>
            </a:r>
            <a:endParaRPr lang="ja-JP" altLang="en-US" sz="1600" kern="0" dirty="0">
              <a:solidFill>
                <a:sysClr val="windowText" lastClr="000000"/>
              </a:solidFill>
              <a:latin typeface="HGPｺﾞｼｯｸE" pitchFamily="50" charset="-128"/>
              <a:ea typeface="HGPｺﾞｼｯｸE" pitchFamily="50" charset="-128"/>
            </a:endParaRPr>
          </a:p>
        </p:txBody>
      </p:sp>
      <p:sp>
        <p:nvSpPr>
          <p:cNvPr id="2" name="テキスト ボックス 1"/>
          <p:cNvSpPr txBox="1"/>
          <p:nvPr/>
        </p:nvSpPr>
        <p:spPr>
          <a:xfrm>
            <a:off x="8330469" y="972518"/>
            <a:ext cx="432048" cy="215444"/>
          </a:xfrm>
          <a:prstGeom prst="rect">
            <a:avLst/>
          </a:prstGeom>
          <a:noFill/>
        </p:spPr>
        <p:txBody>
          <a:bodyPr wrap="square" rtlCol="0">
            <a:spAutoFit/>
          </a:bodyPr>
          <a:lstStyle/>
          <a:p>
            <a:r>
              <a:rPr kumimoji="1" lang="ja-JP" altLang="en-US" sz="800" dirty="0" smtClean="0">
                <a:latin typeface="+mn-ea"/>
              </a:rPr>
              <a:t>（人）</a:t>
            </a:r>
            <a:endParaRPr kumimoji="1" lang="ja-JP" altLang="en-US" sz="800" dirty="0">
              <a:latin typeface="+mn-ea"/>
            </a:endParaRPr>
          </a:p>
        </p:txBody>
      </p:sp>
    </p:spTree>
    <p:extLst>
      <p:ext uri="{BB962C8B-B14F-4D97-AF65-F5344CB8AC3E}">
        <p14:creationId xmlns:p14="http://schemas.microsoft.com/office/powerpoint/2010/main" val="2402073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2351</TotalTime>
  <Words>5732</Words>
  <Application>Microsoft Office PowerPoint</Application>
  <PresentationFormat>画面に合わせる (4:3)</PresentationFormat>
  <Paragraphs>1695</Paragraphs>
  <Slides>43</Slides>
  <Notes>27</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43</vt:i4>
      </vt:variant>
    </vt:vector>
  </HeadingPairs>
  <TitlesOfParts>
    <vt:vector size="45" baseType="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榎下　朋浩</dc:creator>
  <cp:lastModifiedBy>正川　勲</cp:lastModifiedBy>
  <cp:revision>304</cp:revision>
  <cp:lastPrinted>2016-07-15T10:17:16Z</cp:lastPrinted>
  <dcterms:created xsi:type="dcterms:W3CDTF">2016-06-03T01:28:13Z</dcterms:created>
  <dcterms:modified xsi:type="dcterms:W3CDTF">2016-07-21T09:39:29Z</dcterms:modified>
</cp:coreProperties>
</file>