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20"/>
  </p:notesMasterIdLst>
  <p:sldIdLst>
    <p:sldId id="307" r:id="rId3"/>
    <p:sldId id="498" r:id="rId4"/>
    <p:sldId id="582" r:id="rId5"/>
    <p:sldId id="573" r:id="rId6"/>
    <p:sldId id="495" r:id="rId7"/>
    <p:sldId id="580" r:id="rId8"/>
    <p:sldId id="593" r:id="rId9"/>
    <p:sldId id="591" r:id="rId10"/>
    <p:sldId id="592" r:id="rId11"/>
    <p:sldId id="595" r:id="rId12"/>
    <p:sldId id="576" r:id="rId13"/>
    <p:sldId id="583" r:id="rId14"/>
    <p:sldId id="584" r:id="rId15"/>
    <p:sldId id="597" r:id="rId16"/>
    <p:sldId id="586" r:id="rId17"/>
    <p:sldId id="589" r:id="rId18"/>
    <p:sldId id="596" r:id="rId1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022">
          <p15:clr>
            <a:srgbClr val="A4A3A4"/>
          </p15:clr>
        </p15:guide>
        <p15:guide id="2" pos="469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604" autoAdjust="0"/>
  </p:normalViewPr>
  <p:slideViewPr>
    <p:cSldViewPr showGuides="1">
      <p:cViewPr>
        <p:scale>
          <a:sx n="90" d="100"/>
          <a:sy n="90" d="100"/>
        </p:scale>
        <p:origin x="-828" y="-72"/>
      </p:cViewPr>
      <p:guideLst>
        <p:guide orient="horz" pos="2659"/>
        <p:guide pos="2880"/>
      </p:guideLst>
    </p:cSldViewPr>
  </p:slideViewPr>
  <p:outlineViewPr>
    <p:cViewPr>
      <p:scale>
        <a:sx n="33" d="100"/>
        <a:sy n="33" d="100"/>
      </p:scale>
      <p:origin x="0" y="407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file:///\\APZR002C\OA-ae0005$\&#12518;&#12540;&#12470;&#20316;&#26989;&#29992;&#12501;&#12457;&#12523;&#12480;\10&#12288;&#12497;&#12527;&#12509;&#36039;&#26009;\01&#12288;&#20840;&#20307;\&#31532;&#65297;&#37096;&#12288;&#22823;&#38442;&#12395;&#12362;&#12369;&#12427;&#26032;&#12383;&#12394;&#22823;&#37117;&#24066;&#21046;&#24230;\&#20154;&#21475;&#25512;&#31227;&#12418;&#1239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3"/>
    </mc:Choice>
    <mc:Fallback>
      <c:style val="33"/>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3983341126011895"/>
          <c:y val="6.1594264644775132E-2"/>
          <c:w val="0.70822402157445163"/>
          <c:h val="0.85674887833409707"/>
        </c:manualLayout>
      </c:layout>
      <c:barChart>
        <c:barDir val="bar"/>
        <c:grouping val="percentStacked"/>
        <c:varyColors val="0"/>
        <c:ser>
          <c:idx val="0"/>
          <c:order val="0"/>
          <c:tx>
            <c:strRef>
              <c:f>Sheet1!$C$3</c:f>
              <c:strCache>
                <c:ptCount val="1"/>
                <c:pt idx="0">
                  <c:v>首都圏</c:v>
                </c:pt>
              </c:strCache>
            </c:strRef>
          </c:tx>
          <c:spPr>
            <a:pattFill prst="ltUpDiag">
              <a:fgClr>
                <a:schemeClr val="accent1"/>
              </a:fgClr>
              <a:bgClr>
                <a:srgbClr val="FF99FF"/>
              </a:bgClr>
            </a:pattFill>
          </c:spPr>
          <c:invertIfNegative val="0"/>
          <c:dLbls>
            <c:numFmt formatCode="0.0%" sourceLinked="0"/>
            <c:txPr>
              <a:bodyPr/>
              <a:lstStyle/>
              <a:p>
                <a:pPr>
                  <a:defRPr b="1">
                    <a:latin typeface="ＭＳ Ｐゴシック" panose="020B0600070205080204" pitchFamily="50" charset="-128"/>
                    <a:ea typeface="ＭＳ Ｐゴシック" panose="020B0600070205080204" pitchFamily="50" charset="-128"/>
                  </a:defRPr>
                </a:pPr>
                <a:endParaRPr lang="ja-JP"/>
              </a:p>
            </c:txPr>
            <c:showLegendKey val="0"/>
            <c:showVal val="1"/>
            <c:showCatName val="0"/>
            <c:showSerName val="0"/>
            <c:showPercent val="0"/>
            <c:showBubbleSize val="0"/>
            <c:showLeaderLines val="0"/>
          </c:dLbls>
          <c:cat>
            <c:strRef>
              <c:f>Sheet1!$B$4:$B$17</c:f>
              <c:strCache>
                <c:ptCount val="14"/>
                <c:pt idx="0">
                  <c:v>2009　 537兆円</c:v>
                </c:pt>
                <c:pt idx="1">
                  <c:v>2008　 554兆円</c:v>
                </c:pt>
                <c:pt idx="2">
                  <c:v>2007　 568兆円</c:v>
                </c:pt>
                <c:pt idx="3">
                  <c:v>2006　 562兆円</c:v>
                </c:pt>
                <c:pt idx="4">
                  <c:v>2005　 553兆円</c:v>
                </c:pt>
                <c:pt idx="5">
                  <c:v>2004　 539兆円</c:v>
                </c:pt>
                <c:pt idx="6">
                  <c:v>2003　 530兆円</c:v>
                </c:pt>
                <c:pt idx="7">
                  <c:v>2002　 522兆円</c:v>
                </c:pt>
                <c:pt idx="8">
                  <c:v>2001　 516兆円</c:v>
                </c:pt>
                <c:pt idx="9">
                  <c:v>2000　 522兆円</c:v>
                </c:pt>
                <c:pt idx="10">
                  <c:v>1999　 508兆円</c:v>
                </c:pt>
                <c:pt idx="11">
                  <c:v>1998　 505兆円</c:v>
                </c:pt>
                <c:pt idx="12">
                  <c:v>1997　 505兆円</c:v>
                </c:pt>
                <c:pt idx="13">
                  <c:v>1996　 509兆円</c:v>
                </c:pt>
              </c:strCache>
            </c:strRef>
          </c:cat>
          <c:val>
            <c:numRef>
              <c:f>Sheet1!$C$4:$C$17</c:f>
              <c:numCache>
                <c:formatCode>0.000_);[Red]\(0.000\)</c:formatCode>
                <c:ptCount val="14"/>
                <c:pt idx="0">
                  <c:v>0.37500000000000022</c:v>
                </c:pt>
                <c:pt idx="1">
                  <c:v>0.37300000000000022</c:v>
                </c:pt>
                <c:pt idx="2">
                  <c:v>0.37400000000000022</c:v>
                </c:pt>
                <c:pt idx="3">
                  <c:v>0.37300000000000022</c:v>
                </c:pt>
                <c:pt idx="4">
                  <c:v>0.37400000000000022</c:v>
                </c:pt>
                <c:pt idx="5">
                  <c:v>0.37300000000000022</c:v>
                </c:pt>
                <c:pt idx="6">
                  <c:v>0.37400000000000022</c:v>
                </c:pt>
                <c:pt idx="7">
                  <c:v>0.37000000000000022</c:v>
                </c:pt>
                <c:pt idx="8">
                  <c:v>0.37200000000000022</c:v>
                </c:pt>
                <c:pt idx="9">
                  <c:v>0.37000000000000022</c:v>
                </c:pt>
                <c:pt idx="10">
                  <c:v>0.36900000000000027</c:v>
                </c:pt>
                <c:pt idx="11">
                  <c:v>0.36800000000000027</c:v>
                </c:pt>
                <c:pt idx="12">
                  <c:v>0.36600000000000027</c:v>
                </c:pt>
                <c:pt idx="13">
                  <c:v>0.36200000000000027</c:v>
                </c:pt>
              </c:numCache>
            </c:numRef>
          </c:val>
        </c:ser>
        <c:ser>
          <c:idx val="1"/>
          <c:order val="1"/>
          <c:tx>
            <c:strRef>
              <c:f>Sheet1!$D$3</c:f>
              <c:strCache>
                <c:ptCount val="1"/>
                <c:pt idx="0">
                  <c:v>関西圏</c:v>
                </c:pt>
              </c:strCache>
            </c:strRef>
          </c:tx>
          <c:spPr>
            <a:solidFill>
              <a:schemeClr val="bg1"/>
            </a:solidFill>
          </c:spPr>
          <c:invertIfNegative val="0"/>
          <c:dLbls>
            <c:numFmt formatCode="0.0%" sourceLinked="0"/>
            <c:txPr>
              <a:bodyPr/>
              <a:lstStyle/>
              <a:p>
                <a:pPr>
                  <a:defRPr sz="1050" b="1" u="sng">
                    <a:latin typeface="ＭＳ Ｐゴシック" panose="020B0600070205080204" pitchFamily="50" charset="-128"/>
                    <a:ea typeface="ＭＳ Ｐゴシック" panose="020B0600070205080204" pitchFamily="50" charset="-128"/>
                  </a:defRPr>
                </a:pPr>
                <a:endParaRPr lang="ja-JP"/>
              </a:p>
            </c:txPr>
            <c:showLegendKey val="0"/>
            <c:showVal val="1"/>
            <c:showCatName val="0"/>
            <c:showSerName val="0"/>
            <c:showPercent val="0"/>
            <c:showBubbleSize val="0"/>
            <c:showLeaderLines val="0"/>
          </c:dLbls>
          <c:cat>
            <c:strRef>
              <c:f>Sheet1!$B$4:$B$17</c:f>
              <c:strCache>
                <c:ptCount val="14"/>
                <c:pt idx="0">
                  <c:v>2009　 537兆円</c:v>
                </c:pt>
                <c:pt idx="1">
                  <c:v>2008　 554兆円</c:v>
                </c:pt>
                <c:pt idx="2">
                  <c:v>2007　 568兆円</c:v>
                </c:pt>
                <c:pt idx="3">
                  <c:v>2006　 562兆円</c:v>
                </c:pt>
                <c:pt idx="4">
                  <c:v>2005　 553兆円</c:v>
                </c:pt>
                <c:pt idx="5">
                  <c:v>2004　 539兆円</c:v>
                </c:pt>
                <c:pt idx="6">
                  <c:v>2003　 530兆円</c:v>
                </c:pt>
                <c:pt idx="7">
                  <c:v>2002　 522兆円</c:v>
                </c:pt>
                <c:pt idx="8">
                  <c:v>2001　 516兆円</c:v>
                </c:pt>
                <c:pt idx="9">
                  <c:v>2000　 522兆円</c:v>
                </c:pt>
                <c:pt idx="10">
                  <c:v>1999　 508兆円</c:v>
                </c:pt>
                <c:pt idx="11">
                  <c:v>1998　 505兆円</c:v>
                </c:pt>
                <c:pt idx="12">
                  <c:v>1997　 505兆円</c:v>
                </c:pt>
                <c:pt idx="13">
                  <c:v>1996　 509兆円</c:v>
                </c:pt>
              </c:strCache>
            </c:strRef>
          </c:cat>
          <c:val>
            <c:numRef>
              <c:f>Sheet1!$D$4:$D$17</c:f>
              <c:numCache>
                <c:formatCode>0.000_);[Red]\(0.000\)</c:formatCode>
                <c:ptCount val="14"/>
                <c:pt idx="0">
                  <c:v>0.18300000000000011</c:v>
                </c:pt>
                <c:pt idx="1">
                  <c:v>0.18500000000000011</c:v>
                </c:pt>
                <c:pt idx="2">
                  <c:v>0.18400000000000011</c:v>
                </c:pt>
                <c:pt idx="3">
                  <c:v>0.18500000000000011</c:v>
                </c:pt>
                <c:pt idx="4">
                  <c:v>0.18400000000000011</c:v>
                </c:pt>
                <c:pt idx="5">
                  <c:v>0.18500000000000011</c:v>
                </c:pt>
                <c:pt idx="6">
                  <c:v>0.18400000000000011</c:v>
                </c:pt>
                <c:pt idx="7">
                  <c:v>0.18400000000000011</c:v>
                </c:pt>
                <c:pt idx="8">
                  <c:v>0.18400000000000011</c:v>
                </c:pt>
                <c:pt idx="9">
                  <c:v>0.18500000000000011</c:v>
                </c:pt>
                <c:pt idx="10">
                  <c:v>0.18700000000000011</c:v>
                </c:pt>
                <c:pt idx="11">
                  <c:v>0.18800000000000011</c:v>
                </c:pt>
                <c:pt idx="12">
                  <c:v>0.19</c:v>
                </c:pt>
                <c:pt idx="13">
                  <c:v>0.192</c:v>
                </c:pt>
              </c:numCache>
            </c:numRef>
          </c:val>
        </c:ser>
        <c:ser>
          <c:idx val="2"/>
          <c:order val="2"/>
          <c:tx>
            <c:strRef>
              <c:f>Sheet1!$E$3</c:f>
              <c:strCache>
                <c:ptCount val="1"/>
                <c:pt idx="0">
                  <c:v>中部圏</c:v>
                </c:pt>
              </c:strCache>
            </c:strRef>
          </c:tx>
          <c:spPr>
            <a:solidFill>
              <a:schemeClr val="accent1"/>
            </a:solidFill>
          </c:spPr>
          <c:invertIfNegative val="0"/>
          <c:dLbls>
            <c:numFmt formatCode="0.0%" sourceLinked="0"/>
            <c:txPr>
              <a:bodyPr/>
              <a:lstStyle/>
              <a:p>
                <a:pPr>
                  <a:defRPr b="1">
                    <a:latin typeface="ＭＳ Ｐゴシック" panose="020B0600070205080204" pitchFamily="50" charset="-128"/>
                    <a:ea typeface="ＭＳ Ｐゴシック" panose="020B0600070205080204" pitchFamily="50" charset="-128"/>
                  </a:defRPr>
                </a:pPr>
                <a:endParaRPr lang="ja-JP"/>
              </a:p>
            </c:txPr>
            <c:showLegendKey val="0"/>
            <c:showVal val="1"/>
            <c:showCatName val="0"/>
            <c:showSerName val="0"/>
            <c:showPercent val="0"/>
            <c:showBubbleSize val="0"/>
            <c:showLeaderLines val="0"/>
          </c:dLbls>
          <c:cat>
            <c:strRef>
              <c:f>Sheet1!$B$4:$B$17</c:f>
              <c:strCache>
                <c:ptCount val="14"/>
                <c:pt idx="0">
                  <c:v>2009　 537兆円</c:v>
                </c:pt>
                <c:pt idx="1">
                  <c:v>2008　 554兆円</c:v>
                </c:pt>
                <c:pt idx="2">
                  <c:v>2007　 568兆円</c:v>
                </c:pt>
                <c:pt idx="3">
                  <c:v>2006　 562兆円</c:v>
                </c:pt>
                <c:pt idx="4">
                  <c:v>2005　 553兆円</c:v>
                </c:pt>
                <c:pt idx="5">
                  <c:v>2004　 539兆円</c:v>
                </c:pt>
                <c:pt idx="6">
                  <c:v>2003　 530兆円</c:v>
                </c:pt>
                <c:pt idx="7">
                  <c:v>2002　 522兆円</c:v>
                </c:pt>
                <c:pt idx="8">
                  <c:v>2001　 516兆円</c:v>
                </c:pt>
                <c:pt idx="9">
                  <c:v>2000　 522兆円</c:v>
                </c:pt>
                <c:pt idx="10">
                  <c:v>1999　 508兆円</c:v>
                </c:pt>
                <c:pt idx="11">
                  <c:v>1998　 505兆円</c:v>
                </c:pt>
                <c:pt idx="12">
                  <c:v>1997　 505兆円</c:v>
                </c:pt>
                <c:pt idx="13">
                  <c:v>1996　 509兆円</c:v>
                </c:pt>
              </c:strCache>
            </c:strRef>
          </c:cat>
          <c:val>
            <c:numRef>
              <c:f>Sheet1!$E$4:$E$17</c:f>
              <c:numCache>
                <c:formatCode>0.000_);[Red]\(0.000\)</c:formatCode>
                <c:ptCount val="14"/>
                <c:pt idx="0">
                  <c:v>0.16600000000000001</c:v>
                </c:pt>
                <c:pt idx="1">
                  <c:v>0.17</c:v>
                </c:pt>
                <c:pt idx="2">
                  <c:v>0.17300000000000001</c:v>
                </c:pt>
                <c:pt idx="3">
                  <c:v>0.17200000000000001</c:v>
                </c:pt>
                <c:pt idx="4">
                  <c:v>0.17100000000000001</c:v>
                </c:pt>
                <c:pt idx="5">
                  <c:v>0.16900000000000001</c:v>
                </c:pt>
                <c:pt idx="6">
                  <c:v>0.16700000000000001</c:v>
                </c:pt>
                <c:pt idx="7">
                  <c:v>0.16700000000000001</c:v>
                </c:pt>
                <c:pt idx="8">
                  <c:v>0.16500000000000001</c:v>
                </c:pt>
                <c:pt idx="9">
                  <c:v>0.16500000000000001</c:v>
                </c:pt>
                <c:pt idx="10">
                  <c:v>0.16400000000000001</c:v>
                </c:pt>
                <c:pt idx="11">
                  <c:v>0.16300000000000001</c:v>
                </c:pt>
                <c:pt idx="12">
                  <c:v>0.16300000000000001</c:v>
                </c:pt>
                <c:pt idx="13">
                  <c:v>0.16400000000000001</c:v>
                </c:pt>
              </c:numCache>
            </c:numRef>
          </c:val>
        </c:ser>
        <c:ser>
          <c:idx val="3"/>
          <c:order val="3"/>
          <c:tx>
            <c:strRef>
              <c:f>Sheet1!$F$3</c:f>
              <c:strCache>
                <c:ptCount val="1"/>
                <c:pt idx="0">
                  <c:v>その他</c:v>
                </c:pt>
              </c:strCache>
            </c:strRef>
          </c:tx>
          <c:spPr>
            <a:pattFill prst="divot">
              <a:fgClr>
                <a:schemeClr val="accent1"/>
              </a:fgClr>
              <a:bgClr>
                <a:srgbClr val="99FF66"/>
              </a:bgClr>
            </a:pattFill>
            <a:ln w="9525">
              <a:solidFill>
                <a:schemeClr val="accent1"/>
              </a:solidFill>
            </a:ln>
          </c:spPr>
          <c:invertIfNegative val="0"/>
          <c:dLbls>
            <c:numFmt formatCode="0.0%" sourceLinked="0"/>
            <c:txPr>
              <a:bodyPr/>
              <a:lstStyle/>
              <a:p>
                <a:pPr>
                  <a:defRPr b="1">
                    <a:latin typeface="ＭＳ Ｐゴシック" panose="020B0600070205080204" pitchFamily="50" charset="-128"/>
                    <a:ea typeface="ＭＳ Ｐゴシック" panose="020B0600070205080204" pitchFamily="50" charset="-128"/>
                  </a:defRPr>
                </a:pPr>
                <a:endParaRPr lang="ja-JP"/>
              </a:p>
            </c:txPr>
            <c:showLegendKey val="0"/>
            <c:showVal val="1"/>
            <c:showCatName val="0"/>
            <c:showSerName val="0"/>
            <c:showPercent val="0"/>
            <c:showBubbleSize val="0"/>
            <c:showLeaderLines val="0"/>
          </c:dLbls>
          <c:cat>
            <c:strRef>
              <c:f>Sheet1!$B$4:$B$17</c:f>
              <c:strCache>
                <c:ptCount val="14"/>
                <c:pt idx="0">
                  <c:v>2009　 537兆円</c:v>
                </c:pt>
                <c:pt idx="1">
                  <c:v>2008　 554兆円</c:v>
                </c:pt>
                <c:pt idx="2">
                  <c:v>2007　 568兆円</c:v>
                </c:pt>
                <c:pt idx="3">
                  <c:v>2006　 562兆円</c:v>
                </c:pt>
                <c:pt idx="4">
                  <c:v>2005　 553兆円</c:v>
                </c:pt>
                <c:pt idx="5">
                  <c:v>2004　 539兆円</c:v>
                </c:pt>
                <c:pt idx="6">
                  <c:v>2003　 530兆円</c:v>
                </c:pt>
                <c:pt idx="7">
                  <c:v>2002　 522兆円</c:v>
                </c:pt>
                <c:pt idx="8">
                  <c:v>2001　 516兆円</c:v>
                </c:pt>
                <c:pt idx="9">
                  <c:v>2000　 522兆円</c:v>
                </c:pt>
                <c:pt idx="10">
                  <c:v>1999　 508兆円</c:v>
                </c:pt>
                <c:pt idx="11">
                  <c:v>1998　 505兆円</c:v>
                </c:pt>
                <c:pt idx="12">
                  <c:v>1997　 505兆円</c:v>
                </c:pt>
                <c:pt idx="13">
                  <c:v>1996　 509兆円</c:v>
                </c:pt>
              </c:strCache>
            </c:strRef>
          </c:cat>
          <c:val>
            <c:numRef>
              <c:f>Sheet1!$F$4:$F$17</c:f>
              <c:numCache>
                <c:formatCode>0.000_);[Red]\(0.000\)</c:formatCode>
                <c:ptCount val="14"/>
                <c:pt idx="0">
                  <c:v>0.27600000000000002</c:v>
                </c:pt>
                <c:pt idx="1">
                  <c:v>0.27100000000000002</c:v>
                </c:pt>
                <c:pt idx="2">
                  <c:v>0.26900000000000002</c:v>
                </c:pt>
                <c:pt idx="3">
                  <c:v>0.27</c:v>
                </c:pt>
                <c:pt idx="4">
                  <c:v>0.27100000000000002</c:v>
                </c:pt>
                <c:pt idx="5">
                  <c:v>0.27400000000000002</c:v>
                </c:pt>
                <c:pt idx="6">
                  <c:v>0.27600000000000002</c:v>
                </c:pt>
                <c:pt idx="7">
                  <c:v>0.27800000000000002</c:v>
                </c:pt>
                <c:pt idx="8">
                  <c:v>0.28000000000000008</c:v>
                </c:pt>
                <c:pt idx="9">
                  <c:v>0.28000000000000008</c:v>
                </c:pt>
                <c:pt idx="10">
                  <c:v>0.28000000000000008</c:v>
                </c:pt>
                <c:pt idx="11">
                  <c:v>0.28000000000000008</c:v>
                </c:pt>
                <c:pt idx="12">
                  <c:v>0.28100000000000008</c:v>
                </c:pt>
                <c:pt idx="13">
                  <c:v>0.28200000000000008</c:v>
                </c:pt>
              </c:numCache>
            </c:numRef>
          </c:val>
        </c:ser>
        <c:dLbls>
          <c:showLegendKey val="0"/>
          <c:showVal val="0"/>
          <c:showCatName val="0"/>
          <c:showSerName val="0"/>
          <c:showPercent val="0"/>
          <c:showBubbleSize val="0"/>
        </c:dLbls>
        <c:gapWidth val="75"/>
        <c:overlap val="100"/>
        <c:axId val="180571136"/>
        <c:axId val="180843264"/>
      </c:barChart>
      <c:catAx>
        <c:axId val="180571136"/>
        <c:scaling>
          <c:orientation val="minMax"/>
        </c:scaling>
        <c:delete val="0"/>
        <c:axPos val="l"/>
        <c:numFmt formatCode="General" sourceLinked="1"/>
        <c:majorTickMark val="none"/>
        <c:minorTickMark val="none"/>
        <c:tickLblPos val="nextTo"/>
        <c:crossAx val="180843264"/>
        <c:crosses val="autoZero"/>
        <c:auto val="1"/>
        <c:lblAlgn val="ctr"/>
        <c:lblOffset val="100"/>
        <c:noMultiLvlLbl val="0"/>
      </c:catAx>
      <c:valAx>
        <c:axId val="180843264"/>
        <c:scaling>
          <c:orientation val="minMax"/>
        </c:scaling>
        <c:delete val="0"/>
        <c:axPos val="b"/>
        <c:majorGridlines/>
        <c:numFmt formatCode="0%" sourceLinked="1"/>
        <c:majorTickMark val="none"/>
        <c:minorTickMark val="none"/>
        <c:tickLblPos val="high"/>
        <c:crossAx val="180571136"/>
        <c:crosses val="autoZero"/>
        <c:crossBetween val="between"/>
      </c:valAx>
    </c:plotArea>
    <c:legend>
      <c:legendPos val="r"/>
      <c:legendEntry>
        <c:idx val="0"/>
        <c:txPr>
          <a:bodyPr/>
          <a:lstStyle/>
          <a:p>
            <a:pPr>
              <a:defRPr sz="1200" baseline="0"/>
            </a:pPr>
            <a:endParaRPr lang="ja-JP"/>
          </a:p>
        </c:txPr>
      </c:legendEntry>
      <c:layout>
        <c:manualLayout>
          <c:xMode val="edge"/>
          <c:yMode val="edge"/>
          <c:x val="5.9654662026799893E-2"/>
          <c:y val="0.93186491598512189"/>
          <c:w val="0.87374816243207798"/>
          <c:h val="5.7446994029311894E-2"/>
        </c:manualLayout>
      </c:layout>
      <c:overlay val="0"/>
      <c:spPr>
        <a:ln cap="flat">
          <a:solidFill>
            <a:schemeClr val="tx1"/>
          </a:solidFill>
        </a:ln>
      </c:spPr>
      <c:txPr>
        <a:bodyPr/>
        <a:lstStyle/>
        <a:p>
          <a:pPr>
            <a:defRPr sz="1200"/>
          </a:pPr>
          <a:endParaRPr lang="ja-JP"/>
        </a:p>
      </c:txPr>
    </c:legend>
    <c:plotVisOnly val="1"/>
    <c:dispBlanksAs val="gap"/>
    <c:showDLblsOverMax val="0"/>
  </c:chart>
  <c:spPr>
    <a:ln>
      <a:no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Sheet1!$B$4</c:f>
              <c:strCache>
                <c:ptCount val="1"/>
                <c:pt idx="0">
                  <c:v>大阪市</c:v>
                </c:pt>
              </c:strCache>
            </c:strRef>
          </c:tx>
          <c:spPr>
            <a:ln w="15875"/>
          </c:spPr>
          <c:cat>
            <c:numRef>
              <c:f>Sheet1!$C$3:$R$3</c:f>
              <c:numCache>
                <c:formatCode>General</c:formatCode>
                <c:ptCount val="16"/>
                <c:pt idx="0">
                  <c:v>1965</c:v>
                </c:pt>
                <c:pt idx="1">
                  <c:v>1970</c:v>
                </c:pt>
                <c:pt idx="2">
                  <c:v>1975</c:v>
                </c:pt>
                <c:pt idx="3">
                  <c:v>1980</c:v>
                </c:pt>
                <c:pt idx="4">
                  <c:v>1985</c:v>
                </c:pt>
                <c:pt idx="5">
                  <c:v>1990</c:v>
                </c:pt>
                <c:pt idx="6">
                  <c:v>1995</c:v>
                </c:pt>
                <c:pt idx="7">
                  <c:v>2000</c:v>
                </c:pt>
                <c:pt idx="8">
                  <c:v>2005</c:v>
                </c:pt>
                <c:pt idx="9">
                  <c:v>2010</c:v>
                </c:pt>
                <c:pt idx="10">
                  <c:v>2015</c:v>
                </c:pt>
                <c:pt idx="11">
                  <c:v>2020</c:v>
                </c:pt>
                <c:pt idx="12">
                  <c:v>2025</c:v>
                </c:pt>
                <c:pt idx="13">
                  <c:v>2030</c:v>
                </c:pt>
                <c:pt idx="14">
                  <c:v>2035</c:v>
                </c:pt>
                <c:pt idx="15">
                  <c:v>2040</c:v>
                </c:pt>
              </c:numCache>
            </c:numRef>
          </c:cat>
          <c:val>
            <c:numRef>
              <c:f>Sheet1!$C$4:$R$4</c:f>
              <c:numCache>
                <c:formatCode>General</c:formatCode>
                <c:ptCount val="16"/>
                <c:pt idx="0">
                  <c:v>316</c:v>
                </c:pt>
                <c:pt idx="1">
                  <c:v>298</c:v>
                </c:pt>
                <c:pt idx="2">
                  <c:v>278</c:v>
                </c:pt>
                <c:pt idx="3">
                  <c:v>265</c:v>
                </c:pt>
                <c:pt idx="4">
                  <c:v>264</c:v>
                </c:pt>
                <c:pt idx="5">
                  <c:v>262</c:v>
                </c:pt>
                <c:pt idx="6">
                  <c:v>260</c:v>
                </c:pt>
                <c:pt idx="7">
                  <c:v>260</c:v>
                </c:pt>
                <c:pt idx="8">
                  <c:v>263</c:v>
                </c:pt>
                <c:pt idx="9">
                  <c:v>267</c:v>
                </c:pt>
                <c:pt idx="10">
                  <c:v>268</c:v>
                </c:pt>
                <c:pt idx="11">
                  <c:v>264</c:v>
                </c:pt>
                <c:pt idx="12">
                  <c:v>257</c:v>
                </c:pt>
                <c:pt idx="13">
                  <c:v>249</c:v>
                </c:pt>
                <c:pt idx="14">
                  <c:v>241</c:v>
                </c:pt>
                <c:pt idx="15">
                  <c:v>232</c:v>
                </c:pt>
              </c:numCache>
            </c:numRef>
          </c:val>
          <c:smooth val="0"/>
        </c:ser>
        <c:ser>
          <c:idx val="1"/>
          <c:order val="1"/>
          <c:tx>
            <c:strRef>
              <c:f>Sheet1!$B$5</c:f>
              <c:strCache>
                <c:ptCount val="1"/>
                <c:pt idx="0">
                  <c:v>横浜市</c:v>
                </c:pt>
              </c:strCache>
            </c:strRef>
          </c:tx>
          <c:spPr>
            <a:ln w="15875"/>
          </c:spPr>
          <c:cat>
            <c:numRef>
              <c:f>Sheet1!$C$3:$R$3</c:f>
              <c:numCache>
                <c:formatCode>General</c:formatCode>
                <c:ptCount val="16"/>
                <c:pt idx="0">
                  <c:v>1965</c:v>
                </c:pt>
                <c:pt idx="1">
                  <c:v>1970</c:v>
                </c:pt>
                <c:pt idx="2">
                  <c:v>1975</c:v>
                </c:pt>
                <c:pt idx="3">
                  <c:v>1980</c:v>
                </c:pt>
                <c:pt idx="4">
                  <c:v>1985</c:v>
                </c:pt>
                <c:pt idx="5">
                  <c:v>1990</c:v>
                </c:pt>
                <c:pt idx="6">
                  <c:v>1995</c:v>
                </c:pt>
                <c:pt idx="7">
                  <c:v>2000</c:v>
                </c:pt>
                <c:pt idx="8">
                  <c:v>2005</c:v>
                </c:pt>
                <c:pt idx="9">
                  <c:v>2010</c:v>
                </c:pt>
                <c:pt idx="10">
                  <c:v>2015</c:v>
                </c:pt>
                <c:pt idx="11">
                  <c:v>2020</c:v>
                </c:pt>
                <c:pt idx="12">
                  <c:v>2025</c:v>
                </c:pt>
                <c:pt idx="13">
                  <c:v>2030</c:v>
                </c:pt>
                <c:pt idx="14">
                  <c:v>2035</c:v>
                </c:pt>
                <c:pt idx="15">
                  <c:v>2040</c:v>
                </c:pt>
              </c:numCache>
            </c:numRef>
          </c:cat>
          <c:val>
            <c:numRef>
              <c:f>Sheet1!$C$5:$R$5</c:f>
              <c:numCache>
                <c:formatCode>General</c:formatCode>
                <c:ptCount val="16"/>
                <c:pt idx="0">
                  <c:v>170</c:v>
                </c:pt>
                <c:pt idx="1">
                  <c:v>217</c:v>
                </c:pt>
                <c:pt idx="2">
                  <c:v>258</c:v>
                </c:pt>
                <c:pt idx="3">
                  <c:v>277</c:v>
                </c:pt>
                <c:pt idx="4">
                  <c:v>295</c:v>
                </c:pt>
                <c:pt idx="5">
                  <c:v>320</c:v>
                </c:pt>
                <c:pt idx="6">
                  <c:v>330</c:v>
                </c:pt>
                <c:pt idx="7">
                  <c:v>340</c:v>
                </c:pt>
                <c:pt idx="8">
                  <c:v>356</c:v>
                </c:pt>
                <c:pt idx="9">
                  <c:v>367</c:v>
                </c:pt>
                <c:pt idx="10">
                  <c:v>371</c:v>
                </c:pt>
                <c:pt idx="11">
                  <c:v>374</c:v>
                </c:pt>
                <c:pt idx="12">
                  <c:v>372</c:v>
                </c:pt>
                <c:pt idx="13">
                  <c:v>368</c:v>
                </c:pt>
                <c:pt idx="14">
                  <c:v>363</c:v>
                </c:pt>
                <c:pt idx="15">
                  <c:v>356</c:v>
                </c:pt>
              </c:numCache>
            </c:numRef>
          </c:val>
          <c:smooth val="0"/>
        </c:ser>
        <c:ser>
          <c:idx val="2"/>
          <c:order val="2"/>
          <c:tx>
            <c:strRef>
              <c:f>Sheet1!$B$6</c:f>
              <c:strCache>
                <c:ptCount val="1"/>
                <c:pt idx="0">
                  <c:v>名古屋市</c:v>
                </c:pt>
              </c:strCache>
            </c:strRef>
          </c:tx>
          <c:spPr>
            <a:ln w="15875"/>
          </c:spPr>
          <c:marker>
            <c:spPr>
              <a:ln w="15875"/>
            </c:spPr>
          </c:marker>
          <c:cat>
            <c:numRef>
              <c:f>Sheet1!$C$3:$R$3</c:f>
              <c:numCache>
                <c:formatCode>General</c:formatCode>
                <c:ptCount val="16"/>
                <c:pt idx="0">
                  <c:v>1965</c:v>
                </c:pt>
                <c:pt idx="1">
                  <c:v>1970</c:v>
                </c:pt>
                <c:pt idx="2">
                  <c:v>1975</c:v>
                </c:pt>
                <c:pt idx="3">
                  <c:v>1980</c:v>
                </c:pt>
                <c:pt idx="4">
                  <c:v>1985</c:v>
                </c:pt>
                <c:pt idx="5">
                  <c:v>1990</c:v>
                </c:pt>
                <c:pt idx="6">
                  <c:v>1995</c:v>
                </c:pt>
                <c:pt idx="7">
                  <c:v>2000</c:v>
                </c:pt>
                <c:pt idx="8">
                  <c:v>2005</c:v>
                </c:pt>
                <c:pt idx="9">
                  <c:v>2010</c:v>
                </c:pt>
                <c:pt idx="10">
                  <c:v>2015</c:v>
                </c:pt>
                <c:pt idx="11">
                  <c:v>2020</c:v>
                </c:pt>
                <c:pt idx="12">
                  <c:v>2025</c:v>
                </c:pt>
                <c:pt idx="13">
                  <c:v>2030</c:v>
                </c:pt>
                <c:pt idx="14">
                  <c:v>2035</c:v>
                </c:pt>
                <c:pt idx="15">
                  <c:v>2040</c:v>
                </c:pt>
              </c:numCache>
            </c:numRef>
          </c:cat>
          <c:val>
            <c:numRef>
              <c:f>Sheet1!$C$6:$R$6</c:f>
              <c:numCache>
                <c:formatCode>General</c:formatCode>
                <c:ptCount val="16"/>
                <c:pt idx="0">
                  <c:v>194</c:v>
                </c:pt>
                <c:pt idx="1">
                  <c:v>204</c:v>
                </c:pt>
                <c:pt idx="2">
                  <c:v>208</c:v>
                </c:pt>
                <c:pt idx="3">
                  <c:v>209</c:v>
                </c:pt>
                <c:pt idx="4">
                  <c:v>212</c:v>
                </c:pt>
                <c:pt idx="5">
                  <c:v>216</c:v>
                </c:pt>
                <c:pt idx="6">
                  <c:v>215</c:v>
                </c:pt>
                <c:pt idx="7">
                  <c:v>217</c:v>
                </c:pt>
                <c:pt idx="8">
                  <c:v>222</c:v>
                </c:pt>
                <c:pt idx="9">
                  <c:v>226</c:v>
                </c:pt>
                <c:pt idx="10">
                  <c:v>227</c:v>
                </c:pt>
                <c:pt idx="11">
                  <c:v>227</c:v>
                </c:pt>
                <c:pt idx="12">
                  <c:v>224</c:v>
                </c:pt>
                <c:pt idx="13">
                  <c:v>220</c:v>
                </c:pt>
                <c:pt idx="14">
                  <c:v>215</c:v>
                </c:pt>
                <c:pt idx="15">
                  <c:v>209</c:v>
                </c:pt>
              </c:numCache>
            </c:numRef>
          </c:val>
          <c:smooth val="0"/>
        </c:ser>
        <c:dLbls>
          <c:showLegendKey val="0"/>
          <c:showVal val="0"/>
          <c:showCatName val="0"/>
          <c:showSerName val="0"/>
          <c:showPercent val="0"/>
          <c:showBubbleSize val="0"/>
        </c:dLbls>
        <c:marker val="1"/>
        <c:smooth val="0"/>
        <c:axId val="172804352"/>
        <c:axId val="172814720"/>
      </c:lineChart>
      <c:catAx>
        <c:axId val="172804352"/>
        <c:scaling>
          <c:orientation val="minMax"/>
        </c:scaling>
        <c:delete val="0"/>
        <c:axPos val="b"/>
        <c:numFmt formatCode="General" sourceLinked="1"/>
        <c:majorTickMark val="out"/>
        <c:minorTickMark val="none"/>
        <c:tickLblPos val="nextTo"/>
        <c:crossAx val="172814720"/>
        <c:crosses val="autoZero"/>
        <c:auto val="1"/>
        <c:lblAlgn val="ctr"/>
        <c:lblOffset val="100"/>
        <c:noMultiLvlLbl val="0"/>
      </c:catAx>
      <c:valAx>
        <c:axId val="172814720"/>
        <c:scaling>
          <c:orientation val="minMax"/>
        </c:scaling>
        <c:delete val="0"/>
        <c:axPos val="l"/>
        <c:majorGridlines/>
        <c:numFmt formatCode="General" sourceLinked="1"/>
        <c:majorTickMark val="out"/>
        <c:minorTickMark val="none"/>
        <c:tickLblPos val="nextTo"/>
        <c:crossAx val="172804352"/>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83E2FFC0-C742-4242-B2ED-CD646D440D49}" type="datetimeFigureOut">
              <a:rPr kumimoji="1" lang="ja-JP" altLang="en-US" smtClean="0"/>
              <a:pPr/>
              <a:t>2016/7/20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22DFA28-4B9A-4690-A8BB-31BD0C720C1D}" type="slidenum">
              <a:rPr kumimoji="1" lang="ja-JP" altLang="en-US" smtClean="0"/>
              <a:pPr/>
              <a:t>‹#›</a:t>
            </a:fld>
            <a:endParaRPr kumimoji="1" lang="ja-JP" altLang="en-US"/>
          </a:p>
        </p:txBody>
      </p:sp>
    </p:spTree>
    <p:extLst>
      <p:ext uri="{BB962C8B-B14F-4D97-AF65-F5344CB8AC3E}">
        <p14:creationId xmlns:p14="http://schemas.microsoft.com/office/powerpoint/2010/main" val="15455286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4</a:t>
            </a:fld>
            <a:endParaRPr kumimoji="1" lang="ja-JP" altLang="en-US"/>
          </a:p>
        </p:txBody>
      </p:sp>
    </p:spTree>
    <p:extLst>
      <p:ext uri="{BB962C8B-B14F-4D97-AF65-F5344CB8AC3E}">
        <p14:creationId xmlns:p14="http://schemas.microsoft.com/office/powerpoint/2010/main" val="3078623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5</a:t>
            </a:fld>
            <a:endParaRPr kumimoji="1" lang="ja-JP" altLang="en-US"/>
          </a:p>
        </p:txBody>
      </p:sp>
    </p:spTree>
    <p:extLst>
      <p:ext uri="{BB962C8B-B14F-4D97-AF65-F5344CB8AC3E}">
        <p14:creationId xmlns:p14="http://schemas.microsoft.com/office/powerpoint/2010/main" val="3078623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6</a:t>
            </a:fld>
            <a:endParaRPr kumimoji="1" lang="ja-JP" altLang="en-US"/>
          </a:p>
        </p:txBody>
      </p:sp>
    </p:spTree>
    <p:extLst>
      <p:ext uri="{BB962C8B-B14F-4D97-AF65-F5344CB8AC3E}">
        <p14:creationId xmlns:p14="http://schemas.microsoft.com/office/powerpoint/2010/main" val="3078623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lang="ja-JP" altLang="en-US" smtClean="0">
                <a:solidFill>
                  <a:prstClr val="black"/>
                </a:solidFill>
              </a:rPr>
              <a:pPr/>
              <a:t>7</a:t>
            </a:fld>
            <a:endParaRPr lang="ja-JP" altLang="en-US">
              <a:solidFill>
                <a:prstClr val="black"/>
              </a:solidFill>
            </a:endParaRPr>
          </a:p>
        </p:txBody>
      </p:sp>
    </p:spTree>
    <p:extLst>
      <p:ext uri="{BB962C8B-B14F-4D97-AF65-F5344CB8AC3E}">
        <p14:creationId xmlns:p14="http://schemas.microsoft.com/office/powerpoint/2010/main" val="3078623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13</a:t>
            </a:fld>
            <a:endParaRPr kumimoji="1" lang="ja-JP" altLang="en-US"/>
          </a:p>
        </p:txBody>
      </p:sp>
    </p:spTree>
    <p:extLst>
      <p:ext uri="{BB962C8B-B14F-4D97-AF65-F5344CB8AC3E}">
        <p14:creationId xmlns:p14="http://schemas.microsoft.com/office/powerpoint/2010/main" val="49925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15</a:t>
            </a:fld>
            <a:endParaRPr kumimoji="1" lang="ja-JP" altLang="en-US"/>
          </a:p>
        </p:txBody>
      </p:sp>
    </p:spTree>
    <p:extLst>
      <p:ext uri="{BB962C8B-B14F-4D97-AF65-F5344CB8AC3E}">
        <p14:creationId xmlns:p14="http://schemas.microsoft.com/office/powerpoint/2010/main" val="49925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B17B55C-1128-4534-A562-F50FE1A7B449}" type="datetimeFigureOut">
              <a:rPr kumimoji="1" lang="ja-JP" altLang="en-US" smtClean="0"/>
              <a:pPr/>
              <a:t>2016/7/20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4242579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B17B55C-1128-4534-A562-F50FE1A7B449}" type="datetimeFigureOut">
              <a:rPr kumimoji="1" lang="ja-JP" altLang="en-US" smtClean="0"/>
              <a:pPr/>
              <a:t>2016/7/20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187958805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B17B55C-1128-4534-A562-F50FE1A7B449}" type="datetimeFigureOut">
              <a:rPr kumimoji="1" lang="ja-JP" altLang="en-US" smtClean="0"/>
              <a:pPr/>
              <a:t>2016/7/20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202705668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ADADC58-0C34-4E38-927F-8B1DAE91BA7A}" type="datetimeFigureOut">
              <a:rPr kumimoji="1" lang="ja-JP" altLang="en-US" smtClean="0"/>
              <a:pPr/>
              <a:t>2016/7/20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96C33-04F6-4257-B7BF-4F09D98D6506}" type="slidenum">
              <a:rPr kumimoji="1" lang="ja-JP" altLang="en-US" smtClean="0"/>
              <a:pPr/>
              <a:t>‹#›</a:t>
            </a:fld>
            <a:endParaRPr kumimoji="1" lang="ja-JP" altLang="en-US"/>
          </a:p>
        </p:txBody>
      </p:sp>
    </p:spTree>
    <p:extLst>
      <p:ext uri="{BB962C8B-B14F-4D97-AF65-F5344CB8AC3E}">
        <p14:creationId xmlns:p14="http://schemas.microsoft.com/office/powerpoint/2010/main" val="10565590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DADC58-0C34-4E38-927F-8B1DAE91BA7A}" type="datetimeFigureOut">
              <a:rPr kumimoji="1" lang="ja-JP" altLang="en-US" smtClean="0"/>
              <a:pPr/>
              <a:t>2016/7/20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96C33-04F6-4257-B7BF-4F09D98D6506}" type="slidenum">
              <a:rPr kumimoji="1" lang="ja-JP" altLang="en-US" smtClean="0"/>
              <a:pPr/>
              <a:t>‹#›</a:t>
            </a:fld>
            <a:endParaRPr kumimoji="1" lang="ja-JP" altLang="en-US"/>
          </a:p>
        </p:txBody>
      </p:sp>
    </p:spTree>
    <p:extLst>
      <p:ext uri="{BB962C8B-B14F-4D97-AF65-F5344CB8AC3E}">
        <p14:creationId xmlns:p14="http://schemas.microsoft.com/office/powerpoint/2010/main" val="12849613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ADADC58-0C34-4E38-927F-8B1DAE91BA7A}" type="datetimeFigureOut">
              <a:rPr kumimoji="1" lang="ja-JP" altLang="en-US" smtClean="0"/>
              <a:pPr/>
              <a:t>2016/7/20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96C33-04F6-4257-B7BF-4F09D98D6506}" type="slidenum">
              <a:rPr kumimoji="1" lang="ja-JP" altLang="en-US" smtClean="0"/>
              <a:pPr/>
              <a:t>‹#›</a:t>
            </a:fld>
            <a:endParaRPr kumimoji="1" lang="ja-JP" altLang="en-US"/>
          </a:p>
        </p:txBody>
      </p:sp>
    </p:spTree>
    <p:extLst>
      <p:ext uri="{BB962C8B-B14F-4D97-AF65-F5344CB8AC3E}">
        <p14:creationId xmlns:p14="http://schemas.microsoft.com/office/powerpoint/2010/main" val="27040282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ADADC58-0C34-4E38-927F-8B1DAE91BA7A}" type="datetimeFigureOut">
              <a:rPr kumimoji="1" lang="ja-JP" altLang="en-US" smtClean="0"/>
              <a:pPr/>
              <a:t>2016/7/20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396C33-04F6-4257-B7BF-4F09D98D6506}" type="slidenum">
              <a:rPr kumimoji="1" lang="ja-JP" altLang="en-US" smtClean="0"/>
              <a:pPr/>
              <a:t>‹#›</a:t>
            </a:fld>
            <a:endParaRPr kumimoji="1" lang="ja-JP" altLang="en-US"/>
          </a:p>
        </p:txBody>
      </p:sp>
    </p:spTree>
    <p:extLst>
      <p:ext uri="{BB962C8B-B14F-4D97-AF65-F5344CB8AC3E}">
        <p14:creationId xmlns:p14="http://schemas.microsoft.com/office/powerpoint/2010/main" val="29332674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ADADC58-0C34-4E38-927F-8B1DAE91BA7A}" type="datetimeFigureOut">
              <a:rPr kumimoji="1" lang="ja-JP" altLang="en-US" smtClean="0"/>
              <a:pPr/>
              <a:t>2016/7/20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2396C33-04F6-4257-B7BF-4F09D98D6506}" type="slidenum">
              <a:rPr kumimoji="1" lang="ja-JP" altLang="en-US" smtClean="0"/>
              <a:pPr/>
              <a:t>‹#›</a:t>
            </a:fld>
            <a:endParaRPr kumimoji="1" lang="ja-JP" altLang="en-US"/>
          </a:p>
        </p:txBody>
      </p:sp>
    </p:spTree>
    <p:extLst>
      <p:ext uri="{BB962C8B-B14F-4D97-AF65-F5344CB8AC3E}">
        <p14:creationId xmlns:p14="http://schemas.microsoft.com/office/powerpoint/2010/main" val="32852311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ADADC58-0C34-4E38-927F-8B1DAE91BA7A}" type="datetimeFigureOut">
              <a:rPr kumimoji="1" lang="ja-JP" altLang="en-US" smtClean="0"/>
              <a:pPr/>
              <a:t>2016/7/20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2396C33-04F6-4257-B7BF-4F09D98D6506}" type="slidenum">
              <a:rPr kumimoji="1" lang="ja-JP" altLang="en-US" smtClean="0"/>
              <a:pPr/>
              <a:t>‹#›</a:t>
            </a:fld>
            <a:endParaRPr kumimoji="1" lang="ja-JP" altLang="en-US"/>
          </a:p>
        </p:txBody>
      </p:sp>
    </p:spTree>
    <p:extLst>
      <p:ext uri="{BB962C8B-B14F-4D97-AF65-F5344CB8AC3E}">
        <p14:creationId xmlns:p14="http://schemas.microsoft.com/office/powerpoint/2010/main" val="23387729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DADC58-0C34-4E38-927F-8B1DAE91BA7A}" type="datetimeFigureOut">
              <a:rPr kumimoji="1" lang="ja-JP" altLang="en-US" smtClean="0"/>
              <a:pPr/>
              <a:t>2016/7/20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2396C33-04F6-4257-B7BF-4F09D98D6506}" type="slidenum">
              <a:rPr kumimoji="1" lang="ja-JP" altLang="en-US" smtClean="0"/>
              <a:pPr/>
              <a:t>‹#›</a:t>
            </a:fld>
            <a:endParaRPr kumimoji="1" lang="ja-JP" altLang="en-US"/>
          </a:p>
        </p:txBody>
      </p:sp>
    </p:spTree>
    <p:extLst>
      <p:ext uri="{BB962C8B-B14F-4D97-AF65-F5344CB8AC3E}">
        <p14:creationId xmlns:p14="http://schemas.microsoft.com/office/powerpoint/2010/main" val="23720223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DADC58-0C34-4E38-927F-8B1DAE91BA7A}" type="datetimeFigureOut">
              <a:rPr kumimoji="1" lang="ja-JP" altLang="en-US" smtClean="0"/>
              <a:pPr/>
              <a:t>2016/7/20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396C33-04F6-4257-B7BF-4F09D98D6506}" type="slidenum">
              <a:rPr kumimoji="1" lang="ja-JP" altLang="en-US" smtClean="0"/>
              <a:pPr/>
              <a:t>‹#›</a:t>
            </a:fld>
            <a:endParaRPr kumimoji="1" lang="ja-JP" altLang="en-US"/>
          </a:p>
        </p:txBody>
      </p:sp>
    </p:spTree>
    <p:extLst>
      <p:ext uri="{BB962C8B-B14F-4D97-AF65-F5344CB8AC3E}">
        <p14:creationId xmlns:p14="http://schemas.microsoft.com/office/powerpoint/2010/main" val="61378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B17B55C-1128-4534-A562-F50FE1A7B449}" type="datetimeFigureOut">
              <a:rPr kumimoji="1" lang="ja-JP" altLang="en-US" smtClean="0"/>
              <a:pPr/>
              <a:t>2016/7/20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5438904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DADC58-0C34-4E38-927F-8B1DAE91BA7A}" type="datetimeFigureOut">
              <a:rPr kumimoji="1" lang="ja-JP" altLang="en-US" smtClean="0"/>
              <a:pPr/>
              <a:t>2016/7/20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396C33-04F6-4257-B7BF-4F09D98D6506}" type="slidenum">
              <a:rPr kumimoji="1" lang="ja-JP" altLang="en-US" smtClean="0"/>
              <a:pPr/>
              <a:t>‹#›</a:t>
            </a:fld>
            <a:endParaRPr kumimoji="1" lang="ja-JP" altLang="en-US"/>
          </a:p>
        </p:txBody>
      </p:sp>
    </p:spTree>
    <p:extLst>
      <p:ext uri="{BB962C8B-B14F-4D97-AF65-F5344CB8AC3E}">
        <p14:creationId xmlns:p14="http://schemas.microsoft.com/office/powerpoint/2010/main" val="33099511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DADC58-0C34-4E38-927F-8B1DAE91BA7A}" type="datetimeFigureOut">
              <a:rPr kumimoji="1" lang="ja-JP" altLang="en-US" smtClean="0"/>
              <a:pPr/>
              <a:t>2016/7/20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96C33-04F6-4257-B7BF-4F09D98D6506}" type="slidenum">
              <a:rPr kumimoji="1" lang="ja-JP" altLang="en-US" smtClean="0"/>
              <a:pPr/>
              <a:t>‹#›</a:t>
            </a:fld>
            <a:endParaRPr kumimoji="1" lang="ja-JP" altLang="en-US"/>
          </a:p>
        </p:txBody>
      </p:sp>
    </p:spTree>
    <p:extLst>
      <p:ext uri="{BB962C8B-B14F-4D97-AF65-F5344CB8AC3E}">
        <p14:creationId xmlns:p14="http://schemas.microsoft.com/office/powerpoint/2010/main" val="5558891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DADC58-0C34-4E38-927F-8B1DAE91BA7A}" type="datetimeFigureOut">
              <a:rPr kumimoji="1" lang="ja-JP" altLang="en-US" smtClean="0"/>
              <a:pPr/>
              <a:t>2016/7/20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96C33-04F6-4257-B7BF-4F09D98D6506}" type="slidenum">
              <a:rPr kumimoji="1" lang="ja-JP" altLang="en-US" smtClean="0"/>
              <a:pPr/>
              <a:t>‹#›</a:t>
            </a:fld>
            <a:endParaRPr kumimoji="1" lang="ja-JP" altLang="en-US"/>
          </a:p>
        </p:txBody>
      </p:sp>
    </p:spTree>
    <p:extLst>
      <p:ext uri="{BB962C8B-B14F-4D97-AF65-F5344CB8AC3E}">
        <p14:creationId xmlns:p14="http://schemas.microsoft.com/office/powerpoint/2010/main" val="41743827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ADADC58-0C34-4E38-927F-8B1DAE91BA7A}" type="datetimeFigureOut">
              <a:rPr kumimoji="1" lang="ja-JP" altLang="en-US" smtClean="0"/>
              <a:pPr/>
              <a:t>2016/7/20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2396C33-04F6-4257-B7BF-4F09D98D6506}" type="slidenum">
              <a:rPr kumimoji="1" lang="ja-JP" altLang="en-US" smtClean="0"/>
              <a:pPr/>
              <a:t>‹#›</a:t>
            </a:fld>
            <a:endParaRPr kumimoji="1" lang="ja-JP" altLang="en-US"/>
          </a:p>
        </p:txBody>
      </p:sp>
    </p:spTree>
    <p:extLst>
      <p:ext uri="{BB962C8B-B14F-4D97-AF65-F5344CB8AC3E}">
        <p14:creationId xmlns:p14="http://schemas.microsoft.com/office/powerpoint/2010/main" val="23277676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B17B55C-1128-4534-A562-F50FE1A7B449}" type="datetimeFigureOut">
              <a:rPr kumimoji="1" lang="ja-JP" altLang="en-US" smtClean="0"/>
              <a:pPr/>
              <a:t>2016/7/20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4098111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B17B55C-1128-4534-A562-F50FE1A7B449}" type="datetimeFigureOut">
              <a:rPr kumimoji="1" lang="ja-JP" altLang="en-US" smtClean="0"/>
              <a:pPr/>
              <a:t>2016/7/20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3786942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B17B55C-1128-4534-A562-F50FE1A7B449}" type="datetimeFigureOut">
              <a:rPr kumimoji="1" lang="ja-JP" altLang="en-US" smtClean="0"/>
              <a:pPr/>
              <a:t>2016/7/20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2600657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B17B55C-1128-4534-A562-F50FE1A7B449}" type="datetimeFigureOut">
              <a:rPr kumimoji="1" lang="ja-JP" altLang="en-US" smtClean="0"/>
              <a:pPr/>
              <a:t>2016/7/20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1460421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B17B55C-1128-4534-A562-F50FE1A7B449}" type="datetimeFigureOut">
              <a:rPr kumimoji="1" lang="ja-JP" altLang="en-US" smtClean="0"/>
              <a:pPr/>
              <a:t>2016/7/20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99764809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B17B55C-1128-4534-A562-F50FE1A7B449}" type="datetimeFigureOut">
              <a:rPr kumimoji="1" lang="ja-JP" altLang="en-US" smtClean="0"/>
              <a:pPr/>
              <a:t>2016/7/20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167639226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B17B55C-1128-4534-A562-F50FE1A7B449}" type="datetimeFigureOut">
              <a:rPr kumimoji="1" lang="ja-JP" altLang="en-US" smtClean="0"/>
              <a:pPr/>
              <a:t>2016/7/20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399594023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17B55C-1128-4534-A562-F50FE1A7B449}" type="datetimeFigureOut">
              <a:rPr kumimoji="1" lang="ja-JP" altLang="en-US" smtClean="0"/>
              <a:pPr/>
              <a:t>2016/7/20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20168096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DADC58-0C34-4E38-927F-8B1DAE91BA7A}" type="datetimeFigureOut">
              <a:rPr kumimoji="1" lang="ja-JP" altLang="en-US" smtClean="0"/>
              <a:pPr/>
              <a:t>2016/7/20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396C33-04F6-4257-B7BF-4F09D98D6506}" type="slidenum">
              <a:rPr kumimoji="1" lang="ja-JP" altLang="en-US" smtClean="0"/>
              <a:pPr/>
              <a:t>‹#›</a:t>
            </a:fld>
            <a:endParaRPr kumimoji="1" lang="ja-JP" altLang="en-US"/>
          </a:p>
        </p:txBody>
      </p:sp>
    </p:spTree>
    <p:extLst>
      <p:ext uri="{BB962C8B-B14F-4D97-AF65-F5344CB8AC3E}">
        <p14:creationId xmlns:p14="http://schemas.microsoft.com/office/powerpoint/2010/main" val="497514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iming>
    <p:tnLst>
      <p:par>
        <p:cTn id="1" dur="indefinite" restart="never" nodeType="tmRoot"/>
      </p:par>
    </p:tnLst>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chart" Target="../charts/char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chart" Target="../charts/char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505771" y="2852936"/>
            <a:ext cx="8103641" cy="648072"/>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000" dirty="0" smtClean="0">
                <a:solidFill>
                  <a:schemeClr val="tx1"/>
                </a:solidFill>
              </a:rPr>
              <a:t>大阪における新たな大都市制度について</a:t>
            </a:r>
            <a:endParaRPr lang="en-US" altLang="ja-JP" sz="3000" dirty="0" smtClean="0">
              <a:solidFill>
                <a:schemeClr val="tx1"/>
              </a:solidFill>
            </a:endParaRPr>
          </a:p>
          <a:p>
            <a:pPr algn="ctr"/>
            <a:r>
              <a:rPr lang="ja-JP" altLang="en-US" sz="3000" dirty="0" smtClean="0">
                <a:solidFill>
                  <a:schemeClr val="tx1"/>
                </a:solidFill>
              </a:rPr>
              <a:t>（総合区制度と特別区制度）</a:t>
            </a:r>
            <a:endParaRPr lang="en-US" altLang="ja-JP" sz="3000" dirty="0" smtClean="0">
              <a:solidFill>
                <a:schemeClr val="tx1"/>
              </a:solidFill>
            </a:endParaRPr>
          </a:p>
        </p:txBody>
      </p:sp>
      <p:sp>
        <p:nvSpPr>
          <p:cNvPr id="8" name="正方形/長方形 7"/>
          <p:cNvSpPr/>
          <p:nvPr/>
        </p:nvSpPr>
        <p:spPr>
          <a:xfrm>
            <a:off x="0" y="5157192"/>
            <a:ext cx="9144000" cy="12961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0" dirty="0" smtClean="0">
                <a:solidFill>
                  <a:schemeClr val="tx1"/>
                </a:solidFill>
                <a:latin typeface="+mn-ea"/>
              </a:rPr>
              <a:t>平成２８年７月２２日</a:t>
            </a:r>
            <a:endParaRPr kumimoji="1" lang="en-US" altLang="ja-JP" sz="2800" b="0" dirty="0" smtClean="0">
              <a:solidFill>
                <a:schemeClr val="tx1"/>
              </a:solidFill>
              <a:latin typeface="+mn-ea"/>
            </a:endParaRPr>
          </a:p>
          <a:p>
            <a:pPr algn="ctr"/>
            <a:endParaRPr kumimoji="1" lang="en-US" altLang="ja-JP" sz="1400" b="0" dirty="0" smtClean="0">
              <a:solidFill>
                <a:schemeClr val="tx1"/>
              </a:solidFill>
              <a:latin typeface="+mn-ea"/>
            </a:endParaRPr>
          </a:p>
          <a:p>
            <a:pPr algn="ctr"/>
            <a:r>
              <a:rPr lang="ja-JP" altLang="en-US" sz="2800" b="0" dirty="0" smtClean="0">
                <a:solidFill>
                  <a:schemeClr val="tx1"/>
                </a:solidFill>
                <a:latin typeface="+mn-ea"/>
              </a:rPr>
              <a:t> 副 首 都 推 進 局　</a:t>
            </a:r>
            <a:endParaRPr kumimoji="1" lang="ja-JP" altLang="en-US" sz="2800" b="0" dirty="0">
              <a:solidFill>
                <a:schemeClr val="tx1"/>
              </a:solidFill>
              <a:latin typeface="+mn-ea"/>
            </a:endParaRPr>
          </a:p>
        </p:txBody>
      </p:sp>
      <p:sp>
        <p:nvSpPr>
          <p:cNvPr id="6" name="テキスト ボックス 5"/>
          <p:cNvSpPr txBox="1">
            <a:spLocks noChangeArrowheads="1"/>
          </p:cNvSpPr>
          <p:nvPr/>
        </p:nvSpPr>
        <p:spPr bwMode="auto">
          <a:xfrm>
            <a:off x="6035675" y="0"/>
            <a:ext cx="31083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800" dirty="0" smtClean="0">
                <a:solidFill>
                  <a:srgbClr val="000000"/>
                </a:solidFill>
                <a:latin typeface="Meiryo UI" pitchFamily="50" charset="-128"/>
                <a:ea typeface="Meiryo UI" pitchFamily="50" charset="-128"/>
                <a:cs typeface="Meiryo UI" pitchFamily="50" charset="-128"/>
              </a:rPr>
              <a:t>第４回</a:t>
            </a:r>
            <a:r>
              <a:rPr lang="ja-JP" altLang="en-US" sz="1800" dirty="0">
                <a:solidFill>
                  <a:srgbClr val="000000"/>
                </a:solidFill>
                <a:latin typeface="Meiryo UI" pitchFamily="50" charset="-128"/>
                <a:ea typeface="Meiryo UI" pitchFamily="50" charset="-128"/>
                <a:cs typeface="Meiryo UI" pitchFamily="50" charset="-128"/>
              </a:rPr>
              <a:t>副首都推進本部会議</a:t>
            </a:r>
            <a:endParaRPr lang="en-US" altLang="ja-JP" sz="1800" dirty="0">
              <a:solidFill>
                <a:srgbClr val="000000"/>
              </a:solidFill>
              <a:latin typeface="Meiryo UI" pitchFamily="50" charset="-128"/>
              <a:ea typeface="Meiryo UI" pitchFamily="50" charset="-128"/>
              <a:cs typeface="Meiryo UI" pitchFamily="50" charset="-128"/>
            </a:endParaRPr>
          </a:p>
        </p:txBody>
      </p:sp>
      <p:sp>
        <p:nvSpPr>
          <p:cNvPr id="9" name="テキスト ボックス 5"/>
          <p:cNvSpPr txBox="1">
            <a:spLocks noChangeArrowheads="1"/>
          </p:cNvSpPr>
          <p:nvPr/>
        </p:nvSpPr>
        <p:spPr bwMode="auto">
          <a:xfrm>
            <a:off x="7164288" y="385522"/>
            <a:ext cx="1744662" cy="4619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2400" dirty="0" smtClean="0">
                <a:solidFill>
                  <a:srgbClr val="000000"/>
                </a:solidFill>
                <a:latin typeface="Meiryo UI" pitchFamily="50" charset="-128"/>
                <a:ea typeface="Meiryo UI" pitchFamily="50" charset="-128"/>
                <a:cs typeface="Meiryo UI" pitchFamily="50" charset="-128"/>
              </a:rPr>
              <a:t>資料２</a:t>
            </a:r>
            <a:endParaRPr lang="en-US" altLang="ja-JP" sz="2400"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3326303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2928" y="-13735"/>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参考データ</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３大都市圏（関西圏・首都圏・中部圏）の競争力</a:t>
            </a:r>
            <a:r>
              <a:rPr lang="ja-JP" altLang="en-US" sz="2000" dirty="0">
                <a:solidFill>
                  <a:schemeClr val="tx1"/>
                </a:solidFill>
                <a:latin typeface="ＭＳ Ｐゴシック" pitchFamily="50" charset="-128"/>
                <a:ea typeface="Meiryo UI" pitchFamily="50" charset="-128"/>
                <a:cs typeface="Meiryo UI" pitchFamily="50" charset="-128"/>
              </a:rPr>
              <a:t>　</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4" name="Text Box 60"/>
          <p:cNvSpPr txBox="1">
            <a:spLocks noChangeArrowheads="1"/>
          </p:cNvSpPr>
          <p:nvPr/>
        </p:nvSpPr>
        <p:spPr bwMode="auto">
          <a:xfrm>
            <a:off x="58194" y="683865"/>
            <a:ext cx="402065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eaLnBrk="1" hangingPunct="1">
              <a:spcBef>
                <a:spcPct val="50000"/>
              </a:spcBef>
            </a:pPr>
            <a:r>
              <a:rPr lang="ja-JP" altLang="en-US" sz="1400" dirty="0">
                <a:solidFill>
                  <a:srgbClr val="3333CC"/>
                </a:solidFill>
                <a:ea typeface="HGPｺﾞｼｯｸE" pitchFamily="50" charset="-128"/>
              </a:rPr>
              <a:t>◆ </a:t>
            </a:r>
            <a:r>
              <a:rPr lang="ja-JP" altLang="en-US" sz="1400" dirty="0" smtClean="0">
                <a:solidFill>
                  <a:srgbClr val="3333CC"/>
                </a:solidFill>
                <a:ea typeface="HGPｺﾞｼｯｸE" pitchFamily="50" charset="-128"/>
              </a:rPr>
              <a:t>大阪府・市の域内総生産は、相対的に下落傾向</a:t>
            </a:r>
            <a:endParaRPr lang="ja-JP" altLang="en-US" sz="1400" dirty="0">
              <a:solidFill>
                <a:srgbClr val="3333CC"/>
              </a:solidFill>
              <a:ea typeface="HGPｺﾞｼｯｸE" pitchFamily="50" charset="-128"/>
            </a:endParaRPr>
          </a:p>
        </p:txBody>
      </p:sp>
      <p:grpSp>
        <p:nvGrpSpPr>
          <p:cNvPr id="8" name="グループ化 7"/>
          <p:cNvGrpSpPr/>
          <p:nvPr/>
        </p:nvGrpSpPr>
        <p:grpSpPr>
          <a:xfrm>
            <a:off x="4283968" y="764704"/>
            <a:ext cx="4752528" cy="5823529"/>
            <a:chOff x="2086197" y="1687251"/>
            <a:chExt cx="4752528" cy="3354704"/>
          </a:xfrm>
        </p:grpSpPr>
        <p:sp>
          <p:nvSpPr>
            <p:cNvPr id="5" name="Text Box 60"/>
            <p:cNvSpPr txBox="1">
              <a:spLocks noChangeArrowheads="1"/>
            </p:cNvSpPr>
            <p:nvPr/>
          </p:nvSpPr>
          <p:spPr bwMode="auto">
            <a:xfrm>
              <a:off x="2086197" y="1687251"/>
              <a:ext cx="4752528" cy="256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eaLnBrk="1" hangingPunct="1">
                <a:lnSpc>
                  <a:spcPts val="900"/>
                </a:lnSpc>
                <a:spcBef>
                  <a:spcPct val="50000"/>
                </a:spcBef>
              </a:pPr>
              <a:r>
                <a:rPr lang="ja-JP" altLang="en-US" sz="1400" dirty="0">
                  <a:solidFill>
                    <a:srgbClr val="3333CC"/>
                  </a:solidFill>
                  <a:ea typeface="HGPｺﾞｼｯｸE" pitchFamily="50" charset="-128"/>
                </a:rPr>
                <a:t>◆ 大都市圏の経済が日本全国に占める割合</a:t>
              </a:r>
              <a:r>
                <a:rPr lang="ja-JP" altLang="en-US" sz="1400" dirty="0" smtClean="0">
                  <a:solidFill>
                    <a:srgbClr val="3333CC"/>
                  </a:solidFill>
                  <a:ea typeface="HGPｺﾞｼｯｸE" pitchFamily="50" charset="-128"/>
                </a:rPr>
                <a:t>は今なお高い</a:t>
              </a:r>
              <a:endParaRPr lang="en-US" altLang="ja-JP" sz="1400" dirty="0" smtClean="0">
                <a:solidFill>
                  <a:srgbClr val="3333CC"/>
                </a:solidFill>
                <a:ea typeface="HGPｺﾞｼｯｸE" pitchFamily="50" charset="-128"/>
              </a:endParaRPr>
            </a:p>
            <a:p>
              <a:pPr algn="ctr" eaLnBrk="1" hangingPunct="1">
                <a:lnSpc>
                  <a:spcPts val="900"/>
                </a:lnSpc>
                <a:spcBef>
                  <a:spcPct val="50000"/>
                </a:spcBef>
              </a:pPr>
              <a:r>
                <a:rPr lang="ja-JP" altLang="en-US" sz="1400" dirty="0" smtClean="0">
                  <a:solidFill>
                    <a:srgbClr val="3333CC"/>
                  </a:solidFill>
                  <a:ea typeface="HGPｺﾞｼｯｸE" pitchFamily="50" charset="-128"/>
                </a:rPr>
                <a:t>（</a:t>
              </a:r>
              <a:r>
                <a:rPr lang="ja-JP" altLang="en-US" sz="1400" dirty="0">
                  <a:solidFill>
                    <a:srgbClr val="3333CC"/>
                  </a:solidFill>
                  <a:ea typeface="HGPｺﾞｼｯｸE" pitchFamily="50" charset="-128"/>
                </a:rPr>
                <a:t>関西圏・首都圏・中部圏で７割強）</a:t>
              </a:r>
            </a:p>
          </p:txBody>
        </p:sp>
        <p:sp>
          <p:nvSpPr>
            <p:cNvPr id="6" name="Rectangle 18"/>
            <p:cNvSpPr>
              <a:spLocks noChangeArrowheads="1"/>
            </p:cNvSpPr>
            <p:nvPr/>
          </p:nvSpPr>
          <p:spPr bwMode="auto">
            <a:xfrm>
              <a:off x="2450615" y="4737885"/>
              <a:ext cx="4248150" cy="304070"/>
            </a:xfrm>
            <a:prstGeom prst="rect">
              <a:avLst/>
            </a:prstGeom>
            <a:solidFill>
              <a:srgbClr val="FFFFFF"/>
            </a:solidFill>
            <a:ln w="9525">
              <a:solidFill>
                <a:srgbClr val="000000"/>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800" dirty="0">
                  <a:latin typeface="ＭＳ Ｐゴシック" charset="-128"/>
                </a:rPr>
                <a:t>首都圏：東京都・神奈川県・埼玉県・千葉県・茨城県・栃木県・群馬県・山梨県</a:t>
              </a:r>
            </a:p>
            <a:p>
              <a:r>
                <a:rPr lang="zh-TW" altLang="en-US" sz="800" dirty="0">
                  <a:latin typeface="ＭＳ Ｐゴシック" panose="020B0600070205080204" pitchFamily="50" charset="-128"/>
                  <a:ea typeface="ＭＳ Ｐゴシック" panose="020B0600070205080204" pitchFamily="50" charset="-128"/>
                </a:rPr>
                <a:t>関西圏：大阪府、兵庫県、京都府、滋賀県、奈良県、和歌山県、福井県、三重県、徳島県 </a:t>
              </a:r>
            </a:p>
            <a:p>
              <a:r>
                <a:rPr lang="ja-JP" altLang="en-US" sz="800" dirty="0">
                  <a:latin typeface="ＭＳ Ｐゴシック" charset="-128"/>
                </a:rPr>
                <a:t>中部圏：新潟県、富山県、石川県、長野県、岐阜県、静岡県、愛知県</a:t>
              </a:r>
            </a:p>
            <a:p>
              <a:r>
                <a:rPr lang="en-US" altLang="ja-JP" sz="800" dirty="0">
                  <a:latin typeface="ＭＳ Ｐゴシック" charset="-128"/>
                </a:rPr>
                <a:t>※</a:t>
              </a:r>
              <a:r>
                <a:rPr lang="ja-JP" altLang="en-US" sz="800" dirty="0">
                  <a:latin typeface="ＭＳ Ｐゴシック" charset="-128"/>
                </a:rPr>
                <a:t>内閣府「県民経済計算」（実質、連鎖方式、平成</a:t>
              </a:r>
              <a:r>
                <a:rPr lang="en-US" altLang="ja-JP" sz="800" dirty="0">
                  <a:latin typeface="ＭＳ Ｐゴシック" charset="-128"/>
                </a:rPr>
                <a:t>12</a:t>
              </a:r>
              <a:r>
                <a:rPr lang="ja-JP" altLang="en-US" sz="800" dirty="0">
                  <a:latin typeface="ＭＳ Ｐゴシック" charset="-128"/>
                </a:rPr>
                <a:t>暦年連鎖価格）</a:t>
              </a:r>
            </a:p>
          </p:txBody>
        </p:sp>
      </p:grpSp>
      <p:grpSp>
        <p:nvGrpSpPr>
          <p:cNvPr id="28" name="グループ化 27"/>
          <p:cNvGrpSpPr/>
          <p:nvPr/>
        </p:nvGrpSpPr>
        <p:grpSpPr>
          <a:xfrm>
            <a:off x="54231" y="1022835"/>
            <a:ext cx="4211651" cy="5142470"/>
            <a:chOff x="81526" y="1126842"/>
            <a:chExt cx="4395221" cy="5506262"/>
          </a:xfrm>
        </p:grpSpPr>
        <p:pic>
          <p:nvPicPr>
            <p:cNvPr id="19"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3654" y="4828117"/>
              <a:ext cx="2773363" cy="1804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26" y="1413429"/>
              <a:ext cx="4108450" cy="3419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正方形/長方形 20"/>
            <p:cNvSpPr/>
            <p:nvPr/>
          </p:nvSpPr>
          <p:spPr>
            <a:xfrm>
              <a:off x="3916978" y="1470838"/>
              <a:ext cx="559769" cy="369332"/>
            </a:xfrm>
            <a:prstGeom prst="rect">
              <a:avLst/>
            </a:prstGeom>
          </p:spPr>
          <p:txBody>
            <a:bodyPr wrap="non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r>
                <a:rPr lang="ja-JP" altLang="en-US" sz="900" dirty="0" smtClean="0">
                  <a:solidFill>
                    <a:prstClr val="black"/>
                  </a:solidFill>
                  <a:latin typeface="Meiryo UI" pitchFamily="50" charset="-128"/>
                  <a:ea typeface="Meiryo UI" pitchFamily="50" charset="-128"/>
                  <a:cs typeface="Meiryo UI" pitchFamily="50" charset="-128"/>
                </a:rPr>
                <a:t>東京都</a:t>
              </a:r>
              <a:endParaRPr lang="en-US" altLang="ja-JP" sz="900" dirty="0" smtClean="0">
                <a:solidFill>
                  <a:prstClr val="black"/>
                </a:solidFill>
                <a:latin typeface="Meiryo UI" pitchFamily="50" charset="-128"/>
                <a:ea typeface="Meiryo UI" pitchFamily="50" charset="-128"/>
                <a:cs typeface="Meiryo UI" pitchFamily="50" charset="-128"/>
              </a:endParaRPr>
            </a:p>
            <a:p>
              <a:pPr lvl="0"/>
              <a:r>
                <a:rPr lang="en-US" altLang="ja-JP" sz="900" dirty="0" smtClean="0">
                  <a:solidFill>
                    <a:prstClr val="black"/>
                  </a:solidFill>
                  <a:latin typeface="Meiryo UI" pitchFamily="50" charset="-128"/>
                  <a:ea typeface="Meiryo UI" pitchFamily="50" charset="-128"/>
                  <a:cs typeface="Meiryo UI" pitchFamily="50" charset="-128"/>
                </a:rPr>
                <a:t>18.4%</a:t>
              </a:r>
              <a:endParaRPr lang="en-US" altLang="ja-JP" sz="900" dirty="0">
                <a:solidFill>
                  <a:prstClr val="black"/>
                </a:solidFill>
                <a:latin typeface="Meiryo UI" pitchFamily="50" charset="-128"/>
                <a:ea typeface="Meiryo UI" pitchFamily="50" charset="-128"/>
                <a:cs typeface="Meiryo UI" pitchFamily="50" charset="-128"/>
              </a:endParaRPr>
            </a:p>
          </p:txBody>
        </p:sp>
        <p:sp>
          <p:nvSpPr>
            <p:cNvPr id="22" name="正方形/長方形 21"/>
            <p:cNvSpPr/>
            <p:nvPr/>
          </p:nvSpPr>
          <p:spPr>
            <a:xfrm>
              <a:off x="3896068" y="3383312"/>
              <a:ext cx="530915" cy="369332"/>
            </a:xfrm>
            <a:prstGeom prst="rect">
              <a:avLst/>
            </a:prstGeom>
          </p:spPr>
          <p:txBody>
            <a:bodyPr wrap="non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lgn="r"/>
              <a:r>
                <a:rPr lang="ja-JP" altLang="en-US" sz="900" dirty="0">
                  <a:solidFill>
                    <a:prstClr val="black"/>
                  </a:solidFill>
                  <a:latin typeface="Meiryo UI" pitchFamily="50" charset="-128"/>
                  <a:ea typeface="Meiryo UI" pitchFamily="50" charset="-128"/>
                  <a:cs typeface="Meiryo UI" pitchFamily="50" charset="-128"/>
                </a:rPr>
                <a:t>大阪府</a:t>
              </a:r>
              <a:endParaRPr lang="en-US" altLang="ja-JP" sz="900" dirty="0" smtClean="0">
                <a:solidFill>
                  <a:prstClr val="black"/>
                </a:solidFill>
                <a:latin typeface="Meiryo UI" pitchFamily="50" charset="-128"/>
                <a:ea typeface="Meiryo UI" pitchFamily="50" charset="-128"/>
                <a:cs typeface="Meiryo UI" pitchFamily="50" charset="-128"/>
              </a:endParaRPr>
            </a:p>
            <a:p>
              <a:pPr lvl="0" algn="r"/>
              <a:r>
                <a:rPr lang="en-US" altLang="ja-JP" sz="900" dirty="0">
                  <a:solidFill>
                    <a:prstClr val="black"/>
                  </a:solidFill>
                  <a:latin typeface="Meiryo UI" pitchFamily="50" charset="-128"/>
                  <a:ea typeface="Meiryo UI" pitchFamily="50" charset="-128"/>
                  <a:cs typeface="Meiryo UI" pitchFamily="50" charset="-128"/>
                </a:rPr>
                <a:t>7</a:t>
              </a:r>
              <a:r>
                <a:rPr lang="en-US" altLang="ja-JP" sz="900" dirty="0" smtClean="0">
                  <a:solidFill>
                    <a:prstClr val="black"/>
                  </a:solidFill>
                  <a:latin typeface="Meiryo UI" pitchFamily="50" charset="-128"/>
                  <a:ea typeface="Meiryo UI" pitchFamily="50" charset="-128"/>
                  <a:cs typeface="Meiryo UI" pitchFamily="50" charset="-128"/>
                </a:rPr>
                <a:t>.4%</a:t>
              </a:r>
              <a:endParaRPr lang="en-US" altLang="ja-JP" sz="900" dirty="0">
                <a:solidFill>
                  <a:prstClr val="black"/>
                </a:solidFill>
                <a:latin typeface="Meiryo UI" pitchFamily="50" charset="-128"/>
                <a:ea typeface="Meiryo UI" pitchFamily="50" charset="-128"/>
                <a:cs typeface="Meiryo UI" pitchFamily="50" charset="-128"/>
              </a:endParaRPr>
            </a:p>
          </p:txBody>
        </p:sp>
        <p:sp>
          <p:nvSpPr>
            <p:cNvPr id="23" name="正方形/長方形 22"/>
            <p:cNvSpPr/>
            <p:nvPr/>
          </p:nvSpPr>
          <p:spPr>
            <a:xfrm>
              <a:off x="3896067" y="5597282"/>
              <a:ext cx="530915" cy="230832"/>
            </a:xfrm>
            <a:prstGeom prst="rect">
              <a:avLst/>
            </a:prstGeom>
          </p:spPr>
          <p:txBody>
            <a:bodyPr wrap="non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lgn="r"/>
              <a:r>
                <a:rPr lang="ja-JP" altLang="en-US" sz="900" dirty="0" smtClean="0">
                  <a:solidFill>
                    <a:prstClr val="black"/>
                  </a:solidFill>
                  <a:latin typeface="Meiryo UI" pitchFamily="50" charset="-128"/>
                  <a:ea typeface="Meiryo UI" pitchFamily="50" charset="-128"/>
                  <a:cs typeface="Meiryo UI" pitchFamily="50" charset="-128"/>
                </a:rPr>
                <a:t>大阪市</a:t>
              </a:r>
              <a:endParaRPr lang="en-US" altLang="ja-JP" sz="900" dirty="0">
                <a:solidFill>
                  <a:prstClr val="black"/>
                </a:solidFill>
                <a:latin typeface="Meiryo UI" pitchFamily="50" charset="-128"/>
                <a:ea typeface="Meiryo UI" pitchFamily="50" charset="-128"/>
                <a:cs typeface="Meiryo UI" pitchFamily="50" charset="-128"/>
              </a:endParaRPr>
            </a:p>
          </p:txBody>
        </p:sp>
        <p:sp>
          <p:nvSpPr>
            <p:cNvPr id="24" name="正方形/長方形 23"/>
            <p:cNvSpPr/>
            <p:nvPr/>
          </p:nvSpPr>
          <p:spPr>
            <a:xfrm>
              <a:off x="3930275" y="3752784"/>
              <a:ext cx="543739" cy="307777"/>
            </a:xfrm>
            <a:prstGeom prst="rect">
              <a:avLst/>
            </a:prstGeom>
          </p:spPr>
          <p:txBody>
            <a:bodyPr wrap="non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r>
                <a:rPr lang="ja-JP" altLang="en-US" sz="700" dirty="0" smtClean="0">
                  <a:solidFill>
                    <a:prstClr val="black"/>
                  </a:solidFill>
                  <a:latin typeface="Meiryo UI" pitchFamily="50" charset="-128"/>
                  <a:ea typeface="Meiryo UI" pitchFamily="50" charset="-128"/>
                  <a:cs typeface="Meiryo UI" pitchFamily="50" charset="-128"/>
                </a:rPr>
                <a:t>愛知県</a:t>
              </a:r>
              <a:endParaRPr lang="en-US" altLang="ja-JP" sz="700" dirty="0" smtClean="0">
                <a:solidFill>
                  <a:prstClr val="black"/>
                </a:solidFill>
                <a:latin typeface="Meiryo UI" pitchFamily="50" charset="-128"/>
                <a:ea typeface="Meiryo UI" pitchFamily="50" charset="-128"/>
                <a:cs typeface="Meiryo UI" pitchFamily="50" charset="-128"/>
              </a:endParaRPr>
            </a:p>
            <a:p>
              <a:pPr lvl="0"/>
              <a:r>
                <a:rPr lang="ja-JP" altLang="en-US" sz="700" dirty="0">
                  <a:solidFill>
                    <a:prstClr val="black"/>
                  </a:solidFill>
                  <a:latin typeface="Meiryo UI" pitchFamily="50" charset="-128"/>
                  <a:ea typeface="Meiryo UI" pitchFamily="50" charset="-128"/>
                  <a:cs typeface="Meiryo UI" pitchFamily="50" charset="-128"/>
                </a:rPr>
                <a:t>神奈川県</a:t>
              </a:r>
              <a:endParaRPr lang="en-US" altLang="ja-JP" sz="700" dirty="0">
                <a:solidFill>
                  <a:prstClr val="black"/>
                </a:solidFill>
                <a:latin typeface="Meiryo UI" pitchFamily="50" charset="-128"/>
                <a:ea typeface="Meiryo UI" pitchFamily="50" charset="-128"/>
                <a:cs typeface="Meiryo UI" pitchFamily="50" charset="-128"/>
              </a:endParaRPr>
            </a:p>
          </p:txBody>
        </p:sp>
        <p:sp>
          <p:nvSpPr>
            <p:cNvPr id="25" name="テキスト ボックス 20"/>
            <p:cNvSpPr txBox="1"/>
            <p:nvPr/>
          </p:nvSpPr>
          <p:spPr>
            <a:xfrm>
              <a:off x="1003237" y="1126842"/>
              <a:ext cx="3021541" cy="292388"/>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300" b="1" u="sng" dirty="0">
                  <a:latin typeface="Meiryo UI" pitchFamily="50" charset="-128"/>
                  <a:ea typeface="Meiryo UI" pitchFamily="50" charset="-128"/>
                  <a:cs typeface="Meiryo UI" pitchFamily="50" charset="-128"/>
                </a:rPr>
                <a:t>４</a:t>
              </a:r>
              <a:r>
                <a:rPr lang="ja-JP" altLang="en-US" sz="1300" b="1" u="sng" dirty="0" smtClean="0">
                  <a:latin typeface="Meiryo UI" pitchFamily="50" charset="-128"/>
                  <a:ea typeface="Meiryo UI" pitchFamily="50" charset="-128"/>
                  <a:cs typeface="Meiryo UI" pitchFamily="50" charset="-128"/>
                </a:rPr>
                <a:t>都府県の域内総生産（全国シェア）</a:t>
              </a:r>
              <a:endParaRPr kumimoji="1" lang="ja-JP" altLang="en-US" sz="1300" b="1" u="sng" dirty="0">
                <a:latin typeface="Meiryo UI" pitchFamily="50" charset="-128"/>
                <a:ea typeface="Meiryo UI" pitchFamily="50" charset="-128"/>
                <a:cs typeface="Meiryo UI" pitchFamily="50" charset="-128"/>
              </a:endParaRPr>
            </a:p>
          </p:txBody>
        </p:sp>
        <p:sp>
          <p:nvSpPr>
            <p:cNvPr id="26" name="正方形/長方形 25"/>
            <p:cNvSpPr/>
            <p:nvPr/>
          </p:nvSpPr>
          <p:spPr>
            <a:xfrm>
              <a:off x="3924992" y="5965287"/>
              <a:ext cx="543739" cy="307777"/>
            </a:xfrm>
            <a:prstGeom prst="rect">
              <a:avLst/>
            </a:prstGeom>
          </p:spPr>
          <p:txBody>
            <a:bodyPr wrap="non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r>
                <a:rPr lang="ja-JP" altLang="en-US" sz="700" dirty="0" smtClean="0">
                  <a:solidFill>
                    <a:prstClr val="black"/>
                  </a:solidFill>
                  <a:latin typeface="Meiryo UI" pitchFamily="50" charset="-128"/>
                  <a:ea typeface="Meiryo UI" pitchFamily="50" charset="-128"/>
                  <a:cs typeface="Meiryo UI" pitchFamily="50" charset="-128"/>
                </a:rPr>
                <a:t>横浜市</a:t>
              </a:r>
              <a:endParaRPr lang="en-US" altLang="ja-JP" sz="700" dirty="0" smtClean="0">
                <a:solidFill>
                  <a:prstClr val="black"/>
                </a:solidFill>
                <a:latin typeface="Meiryo UI" pitchFamily="50" charset="-128"/>
                <a:ea typeface="Meiryo UI" pitchFamily="50" charset="-128"/>
                <a:cs typeface="Meiryo UI" pitchFamily="50" charset="-128"/>
              </a:endParaRPr>
            </a:p>
            <a:p>
              <a:pPr lvl="0"/>
              <a:r>
                <a:rPr lang="ja-JP" altLang="en-US" sz="700" dirty="0">
                  <a:solidFill>
                    <a:prstClr val="black"/>
                  </a:solidFill>
                  <a:latin typeface="Meiryo UI" pitchFamily="50" charset="-128"/>
                  <a:ea typeface="Meiryo UI" pitchFamily="50" charset="-128"/>
                  <a:cs typeface="Meiryo UI" pitchFamily="50" charset="-128"/>
                </a:rPr>
                <a:t>名古屋市</a:t>
              </a:r>
              <a:endParaRPr lang="en-US" altLang="ja-JP" sz="700" dirty="0">
                <a:solidFill>
                  <a:prstClr val="black"/>
                </a:solidFill>
                <a:latin typeface="Meiryo UI" pitchFamily="50" charset="-128"/>
                <a:ea typeface="Meiryo UI" pitchFamily="50" charset="-128"/>
                <a:cs typeface="Meiryo UI" pitchFamily="50" charset="-128"/>
              </a:endParaRPr>
            </a:p>
          </p:txBody>
        </p:sp>
        <p:sp>
          <p:nvSpPr>
            <p:cNvPr id="27" name="角丸四角形吹き出し 26"/>
            <p:cNvSpPr/>
            <p:nvPr/>
          </p:nvSpPr>
          <p:spPr>
            <a:xfrm>
              <a:off x="729598" y="4904912"/>
              <a:ext cx="324000" cy="1484457"/>
            </a:xfrm>
            <a:prstGeom prst="wedgeRoundRectCallout">
              <a:avLst>
                <a:gd name="adj1" fmla="val 94318"/>
                <a:gd name="adj2" fmla="val 4635"/>
                <a:gd name="adj3" fmla="val 16667"/>
              </a:avLst>
            </a:prstGeom>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kumimoji="1" lang="ja-JP" altLang="en-US" sz="1200" dirty="0" smtClean="0">
                  <a:latin typeface="Meiryo UI" panose="020B0604030504040204" pitchFamily="50" charset="-128"/>
                  <a:ea typeface="Meiryo UI" panose="020B0604030504040204" pitchFamily="50" charset="-128"/>
                </a:rPr>
                <a:t>３市の推移</a:t>
              </a:r>
              <a:endParaRPr kumimoji="1" lang="ja-JP" altLang="en-US" sz="1200" dirty="0">
                <a:latin typeface="Meiryo UI" panose="020B0604030504040204" pitchFamily="50" charset="-128"/>
                <a:ea typeface="Meiryo UI" panose="020B0604030504040204" pitchFamily="50" charset="-128"/>
              </a:endParaRPr>
            </a:p>
          </p:txBody>
        </p:sp>
      </p:grpSp>
      <p:sp>
        <p:nvSpPr>
          <p:cNvPr id="29" name="スライド番号プレースホルダー 2"/>
          <p:cNvSpPr>
            <a:spLocks noGrp="1"/>
          </p:cNvSpPr>
          <p:nvPr>
            <p:ph type="sldNum" sz="quarter" idx="12"/>
          </p:nvPr>
        </p:nvSpPr>
        <p:spPr>
          <a:xfrm>
            <a:off x="7018886" y="3321"/>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ja-JP" sz="1600" kern="0" dirty="0">
                <a:solidFill>
                  <a:sysClr val="windowText" lastClr="000000"/>
                </a:solidFill>
                <a:latin typeface="HGPｺﾞｼｯｸE" pitchFamily="50" charset="-128"/>
                <a:ea typeface="HGPｺﾞｼｯｸE" pitchFamily="50" charset="-128"/>
              </a:rPr>
              <a:t>10</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graphicFrame>
        <p:nvGraphicFramePr>
          <p:cNvPr id="31" name="グラフ 30"/>
          <p:cNvGraphicFramePr>
            <a:graphicFrameLocks/>
          </p:cNvGraphicFramePr>
          <p:nvPr>
            <p:extLst>
              <p:ext uri="{D42A27DB-BD31-4B8C-83A1-F6EECF244321}">
                <p14:modId xmlns:p14="http://schemas.microsoft.com/office/powerpoint/2010/main" val="4172729546"/>
              </p:ext>
            </p:extLst>
          </p:nvPr>
        </p:nvGraphicFramePr>
        <p:xfrm>
          <a:off x="4365456" y="1290952"/>
          <a:ext cx="4788000" cy="4769351"/>
        </p:xfrm>
        <a:graphic>
          <a:graphicData uri="http://schemas.openxmlformats.org/drawingml/2006/chart">
            <c:chart xmlns:c="http://schemas.openxmlformats.org/drawingml/2006/chart" xmlns:r="http://schemas.openxmlformats.org/officeDocument/2006/relationships" r:id="rId4"/>
          </a:graphicData>
        </a:graphic>
      </p:graphicFrame>
      <p:sp>
        <p:nvSpPr>
          <p:cNvPr id="3" name="正方形/長方形 2"/>
          <p:cNvSpPr/>
          <p:nvPr/>
        </p:nvSpPr>
        <p:spPr>
          <a:xfrm>
            <a:off x="6701176" y="1634238"/>
            <a:ext cx="756000" cy="398359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p:nvPr/>
        </p:nvCxnSpPr>
        <p:spPr>
          <a:xfrm flipH="1">
            <a:off x="6666601" y="5660408"/>
            <a:ext cx="396000" cy="288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flipH="1">
            <a:off x="5987378" y="5949346"/>
            <a:ext cx="684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4406718" y="1177909"/>
            <a:ext cx="1368152" cy="230832"/>
          </a:xfrm>
          <a:prstGeom prst="rect">
            <a:avLst/>
          </a:prstGeom>
          <a:noFill/>
        </p:spPr>
        <p:txBody>
          <a:bodyPr wrap="square" rtlCol="0">
            <a:spAutoFit/>
          </a:bodyPr>
          <a:lstStyle/>
          <a:p>
            <a:r>
              <a:rPr kumimoji="1" lang="ja-JP" altLang="en-US" sz="900" dirty="0" smtClean="0"/>
              <a:t>（年度）（全国ＧＤＰ額）</a:t>
            </a:r>
            <a:endParaRPr kumimoji="1" lang="ja-JP" altLang="en-US" sz="900" dirty="0"/>
          </a:p>
        </p:txBody>
      </p:sp>
      <p:sp>
        <p:nvSpPr>
          <p:cNvPr id="33" name="テキスト ボックス 32"/>
          <p:cNvSpPr txBox="1"/>
          <p:nvPr/>
        </p:nvSpPr>
        <p:spPr>
          <a:xfrm>
            <a:off x="6539905" y="1160678"/>
            <a:ext cx="1368152" cy="246221"/>
          </a:xfrm>
          <a:prstGeom prst="rect">
            <a:avLst/>
          </a:prstGeom>
          <a:noFill/>
        </p:spPr>
        <p:txBody>
          <a:bodyPr wrap="square" rtlCol="0">
            <a:spAutoFit/>
          </a:bodyPr>
          <a:lstStyle/>
          <a:p>
            <a:r>
              <a:rPr kumimoji="1" lang="ja-JP" altLang="en-US" sz="1000" dirty="0" smtClean="0"/>
              <a:t>ＧＲＰの対全国シェア</a:t>
            </a:r>
            <a:endParaRPr kumimoji="1" lang="ja-JP" altLang="en-US" sz="1000" dirty="0"/>
          </a:p>
        </p:txBody>
      </p:sp>
      <p:sp>
        <p:nvSpPr>
          <p:cNvPr id="34" name="テキスト ボックス 23"/>
          <p:cNvSpPr txBox="1"/>
          <p:nvPr/>
        </p:nvSpPr>
        <p:spPr>
          <a:xfrm>
            <a:off x="286821" y="6236865"/>
            <a:ext cx="3960000" cy="2308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900" dirty="0" smtClean="0">
                <a:latin typeface="ＭＳ Ｐゴシック" panose="020B0600070205080204" pitchFamily="50" charset="-128"/>
                <a:ea typeface="ＭＳ Ｐゴシック" panose="020B0600070205080204" pitchFamily="50" charset="-128"/>
              </a:rPr>
              <a:t>出典：</a:t>
            </a:r>
            <a:r>
              <a:rPr lang="zh-TW" altLang="en-US" sz="900" dirty="0">
                <a:latin typeface="ＭＳ Ｐゴシック" panose="020B0600070205080204" pitchFamily="50" charset="-128"/>
                <a:ea typeface="ＭＳ Ｐゴシック" panose="020B0600070205080204" pitchFamily="50" charset="-128"/>
              </a:rPr>
              <a:t>第１回副首都</a:t>
            </a:r>
            <a:r>
              <a:rPr lang="zh-TW" altLang="en-US" sz="900" dirty="0" smtClean="0">
                <a:latin typeface="ＭＳ Ｐゴシック" panose="020B0600070205080204" pitchFamily="50" charset="-128"/>
                <a:ea typeface="ＭＳ Ｐゴシック" panose="020B0600070205080204" pitchFamily="50" charset="-128"/>
              </a:rPr>
              <a:t>推進本部会議</a:t>
            </a:r>
            <a:r>
              <a:rPr lang="zh-TW" altLang="en-US" sz="900" dirty="0">
                <a:latin typeface="ＭＳ Ｐゴシック" panose="020B0600070205080204" pitchFamily="50" charset="-128"/>
                <a:ea typeface="ＭＳ Ｐゴシック" panose="020B0600070205080204" pitchFamily="50" charset="-128"/>
              </a:rPr>
              <a:t>　＜</a:t>
            </a:r>
            <a:r>
              <a:rPr lang="en-US" altLang="zh-TW" sz="900" dirty="0">
                <a:latin typeface="ＭＳ Ｐゴシック" panose="020B0600070205080204" pitchFamily="50" charset="-128"/>
                <a:ea typeface="ＭＳ Ｐゴシック" panose="020B0600070205080204" pitchFamily="50" charset="-128"/>
              </a:rPr>
              <a:t>[</a:t>
            </a:r>
            <a:r>
              <a:rPr lang="zh-TW" altLang="en-US" sz="900" dirty="0">
                <a:latin typeface="ＭＳ Ｐゴシック" panose="020B0600070205080204" pitchFamily="50" charset="-128"/>
                <a:ea typeface="ＭＳ Ｐゴシック" panose="020B0600070205080204" pitchFamily="50" charset="-128"/>
              </a:rPr>
              <a:t>資料５</a:t>
            </a:r>
            <a:r>
              <a:rPr lang="en-US" altLang="zh-TW" sz="900" dirty="0">
                <a:latin typeface="ＭＳ Ｐゴシック" panose="020B0600070205080204" pitchFamily="50" charset="-128"/>
                <a:ea typeface="ＭＳ Ｐゴシック" panose="020B0600070205080204" pitchFamily="50" charset="-128"/>
              </a:rPr>
              <a:t>]</a:t>
            </a:r>
            <a:r>
              <a:rPr lang="zh-TW" altLang="en-US" sz="900" dirty="0">
                <a:latin typeface="ＭＳ Ｐゴシック" panose="020B0600070205080204" pitchFamily="50" charset="-128"/>
                <a:ea typeface="ＭＳ Ｐゴシック" panose="020B0600070205080204" pitchFamily="50" charset="-128"/>
              </a:rPr>
              <a:t>副首都関連参考資料</a:t>
            </a:r>
            <a:r>
              <a:rPr lang="zh-TW" altLang="en-US" sz="900" dirty="0" smtClean="0">
                <a:latin typeface="ＭＳ Ｐゴシック" panose="020B0600070205080204" pitchFamily="50" charset="-128"/>
                <a:ea typeface="ＭＳ Ｐゴシック" panose="020B0600070205080204" pitchFamily="50" charset="-128"/>
              </a:rPr>
              <a:t>＞</a:t>
            </a:r>
            <a:endParaRPr lang="zh-TW" altLang="en-US" sz="900" dirty="0">
              <a:latin typeface="ＭＳ Ｐゴシック" panose="020B0600070205080204" pitchFamily="50" charset="-128"/>
              <a:ea typeface="ＭＳ Ｐゴシック" panose="020B0600070205080204" pitchFamily="50" charset="-128"/>
            </a:endParaRPr>
          </a:p>
        </p:txBody>
      </p:sp>
      <p:sp>
        <p:nvSpPr>
          <p:cNvPr id="35" name="正方形/長方形 34"/>
          <p:cNvSpPr/>
          <p:nvPr/>
        </p:nvSpPr>
        <p:spPr>
          <a:xfrm>
            <a:off x="4455496" y="6587568"/>
            <a:ext cx="4870391" cy="2383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出典：大阪の成長戦略</a:t>
            </a:r>
            <a:r>
              <a:rPr kumimoji="1"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[H25.1</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月改訂</a:t>
            </a:r>
            <a:r>
              <a:rPr kumimoji="1"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＜参考資料（成長戦略策定時（平成</a:t>
            </a:r>
            <a:r>
              <a:rPr kumimoji="1"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22</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年</a:t>
            </a:r>
            <a:r>
              <a:rPr kumimoji="1"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12</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月）における課題意識）＞</a:t>
            </a:r>
            <a:endPar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0" name="正方形/長方形 9"/>
          <p:cNvSpPr/>
          <p:nvPr/>
        </p:nvSpPr>
        <p:spPr>
          <a:xfrm>
            <a:off x="592879" y="6453966"/>
            <a:ext cx="4572000" cy="369332"/>
          </a:xfrm>
          <a:prstGeom prst="rect">
            <a:avLst/>
          </a:prstGeom>
        </p:spPr>
        <p:txBody>
          <a:bodyPr>
            <a:spAutoFit/>
          </a:bodyPr>
          <a:lstStyle/>
          <a:p>
            <a:r>
              <a:rPr lang="ja-JP" altLang="en-US" sz="900" dirty="0">
                <a:latin typeface="ＭＳ Ｐゴシック" panose="020B0600070205080204" pitchFamily="50" charset="-128"/>
                <a:ea typeface="ＭＳ Ｐゴシック" panose="020B0600070205080204" pitchFamily="50" charset="-128"/>
              </a:rPr>
              <a:t>折れ線グラフは左から、</a:t>
            </a:r>
            <a:r>
              <a:rPr lang="en-US" altLang="ja-JP" sz="900" dirty="0">
                <a:latin typeface="ＭＳ Ｐゴシック" panose="020B0600070205080204" pitchFamily="50" charset="-128"/>
                <a:ea typeface="ＭＳ Ｐゴシック" panose="020B0600070205080204" pitchFamily="50" charset="-128"/>
              </a:rPr>
              <a:t>1980</a:t>
            </a:r>
            <a:r>
              <a:rPr lang="ja-JP" altLang="en-US" sz="900" dirty="0">
                <a:latin typeface="ＭＳ Ｐゴシック" panose="020B0600070205080204" pitchFamily="50" charset="-128"/>
                <a:ea typeface="ＭＳ Ｐゴシック" panose="020B0600070205080204" pitchFamily="50" charset="-128"/>
              </a:rPr>
              <a:t>年基準、</a:t>
            </a:r>
            <a:r>
              <a:rPr lang="en-US" altLang="ja-JP" sz="900" dirty="0">
                <a:latin typeface="ＭＳ Ｐゴシック" panose="020B0600070205080204" pitchFamily="50" charset="-128"/>
                <a:ea typeface="ＭＳ Ｐゴシック" panose="020B0600070205080204" pitchFamily="50" charset="-128"/>
              </a:rPr>
              <a:t>1995</a:t>
            </a:r>
            <a:r>
              <a:rPr lang="ja-JP" altLang="en-US" sz="900" dirty="0">
                <a:latin typeface="ＭＳ Ｐゴシック" panose="020B0600070205080204" pitchFamily="50" charset="-128"/>
                <a:ea typeface="ＭＳ Ｐゴシック" panose="020B0600070205080204" pitchFamily="50" charset="-128"/>
              </a:rPr>
              <a:t>年基準、</a:t>
            </a:r>
            <a:r>
              <a:rPr lang="en-US" altLang="ja-JP" sz="900" dirty="0">
                <a:latin typeface="ＭＳ Ｐゴシック" panose="020B0600070205080204" pitchFamily="50" charset="-128"/>
                <a:ea typeface="ＭＳ Ｐゴシック" panose="020B0600070205080204" pitchFamily="50" charset="-128"/>
              </a:rPr>
              <a:t>2005</a:t>
            </a:r>
            <a:r>
              <a:rPr lang="ja-JP" altLang="en-US" sz="900" dirty="0">
                <a:latin typeface="ＭＳ Ｐゴシック" panose="020B0600070205080204" pitchFamily="50" charset="-128"/>
                <a:ea typeface="ＭＳ Ｐゴシック" panose="020B0600070205080204" pitchFamily="50" charset="-128"/>
              </a:rPr>
              <a:t>年</a:t>
            </a:r>
            <a:r>
              <a:rPr lang="ja-JP" altLang="en-US" sz="900">
                <a:latin typeface="ＭＳ Ｐゴシック" panose="020B0600070205080204" pitchFamily="50" charset="-128"/>
                <a:ea typeface="ＭＳ Ｐゴシック" panose="020B0600070205080204" pitchFamily="50" charset="-128"/>
              </a:rPr>
              <a:t>基準</a:t>
            </a:r>
            <a:r>
              <a:rPr lang="ja-JP" altLang="en-US" sz="900" smtClean="0">
                <a:latin typeface="ＭＳ Ｐゴシック" panose="020B0600070205080204" pitchFamily="50" charset="-128"/>
                <a:ea typeface="ＭＳ Ｐゴシック" panose="020B0600070205080204" pitchFamily="50" charset="-128"/>
              </a:rPr>
              <a:t>を表記</a:t>
            </a:r>
            <a:r>
              <a:rPr lang="ja-JP" altLang="en-US" sz="900" dirty="0" smtClean="0">
                <a:latin typeface="ＭＳ Ｐゴシック" panose="020B0600070205080204" pitchFamily="50" charset="-128"/>
                <a:ea typeface="ＭＳ Ｐゴシック" panose="020B0600070205080204" pitchFamily="50" charset="-128"/>
              </a:rPr>
              <a:t>。</a:t>
            </a:r>
            <a:endParaRPr lang="en-US" altLang="ja-JP" sz="900" dirty="0" smtClean="0">
              <a:latin typeface="ＭＳ Ｐゴシック" panose="020B0600070205080204" pitchFamily="50" charset="-128"/>
              <a:ea typeface="ＭＳ Ｐゴシック" panose="020B0600070205080204" pitchFamily="50" charset="-128"/>
            </a:endParaRPr>
          </a:p>
          <a:p>
            <a:r>
              <a:rPr lang="ja-JP" altLang="en-US" sz="900" dirty="0" smtClean="0">
                <a:latin typeface="ＭＳ Ｐゴシック" panose="020B0600070205080204" pitchFamily="50" charset="-128"/>
                <a:ea typeface="ＭＳ Ｐゴシック" panose="020B0600070205080204" pitchFamily="50" charset="-128"/>
              </a:rPr>
              <a:t>それぞれ</a:t>
            </a:r>
            <a:r>
              <a:rPr lang="ja-JP" altLang="en-US" sz="900" dirty="0">
                <a:latin typeface="ＭＳ Ｐゴシック" panose="020B0600070205080204" pitchFamily="50" charset="-128"/>
                <a:ea typeface="ＭＳ Ｐゴシック" panose="020B0600070205080204" pitchFamily="50" charset="-128"/>
              </a:rPr>
              <a:t>重複年を前後</a:t>
            </a:r>
            <a:r>
              <a:rPr lang="en-US" altLang="ja-JP" sz="900" dirty="0">
                <a:latin typeface="ＭＳ Ｐゴシック" panose="020B0600070205080204" pitchFamily="50" charset="-128"/>
                <a:ea typeface="ＭＳ Ｐゴシック" panose="020B0600070205080204" pitchFamily="50" charset="-128"/>
              </a:rPr>
              <a:t>5</a:t>
            </a:r>
            <a:r>
              <a:rPr lang="ja-JP" altLang="en-US" sz="900" dirty="0">
                <a:latin typeface="ＭＳ Ｐゴシック" panose="020B0600070205080204" pitchFamily="50" charset="-128"/>
                <a:ea typeface="ＭＳ Ｐゴシック" panose="020B0600070205080204" pitchFamily="50" charset="-128"/>
              </a:rPr>
              <a:t>年取っている</a:t>
            </a:r>
          </a:p>
        </p:txBody>
      </p:sp>
    </p:spTree>
    <p:extLst>
      <p:ext uri="{BB962C8B-B14F-4D97-AF65-F5344CB8AC3E}">
        <p14:creationId xmlns:p14="http://schemas.microsoft.com/office/powerpoint/2010/main" val="2152316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角丸四角形吹き出し 36"/>
          <p:cNvSpPr/>
          <p:nvPr/>
        </p:nvSpPr>
        <p:spPr>
          <a:xfrm>
            <a:off x="467544" y="4837656"/>
            <a:ext cx="310468" cy="1388793"/>
          </a:xfrm>
          <a:prstGeom prst="wedgeRoundRectCallout">
            <a:avLst>
              <a:gd name="adj1" fmla="val 94318"/>
              <a:gd name="adj2" fmla="val 4635"/>
              <a:gd name="adj3" fmla="val 16667"/>
            </a:avLst>
          </a:prstGeom>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kumimoji="1" lang="ja-JP" altLang="en-US" sz="1200" dirty="0" smtClean="0">
                <a:latin typeface="Meiryo UI" panose="020B0604030504040204" pitchFamily="50" charset="-128"/>
                <a:ea typeface="Meiryo UI" panose="020B0604030504040204" pitchFamily="50" charset="-128"/>
              </a:rPr>
              <a:t>３市の推移</a:t>
            </a:r>
            <a:endParaRPr kumimoji="1" lang="ja-JP" altLang="en-US" sz="1200" dirty="0">
              <a:latin typeface="Meiryo UI" panose="020B0604030504040204" pitchFamily="50" charset="-128"/>
              <a:ea typeface="Meiryo UI" panose="020B0604030504040204" pitchFamily="50" charset="-128"/>
            </a:endParaRPr>
          </a:p>
        </p:txBody>
      </p:sp>
      <p:sp>
        <p:nvSpPr>
          <p:cNvPr id="38" name="正方形/長方形 37"/>
          <p:cNvSpPr/>
          <p:nvPr/>
        </p:nvSpPr>
        <p:spPr>
          <a:xfrm>
            <a:off x="899592" y="4693640"/>
            <a:ext cx="360040" cy="14401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900" b="1" dirty="0" smtClean="0">
                <a:solidFill>
                  <a:schemeClr val="tx1"/>
                </a:solidFill>
                <a:latin typeface="Meiryo UI" pitchFamily="50" charset="-128"/>
                <a:ea typeface="Meiryo UI" pitchFamily="50" charset="-128"/>
                <a:cs typeface="Meiryo UI" pitchFamily="50" charset="-128"/>
              </a:rPr>
              <a:t>人口（万人）</a:t>
            </a:r>
            <a:endParaRPr kumimoji="1" lang="ja-JP" altLang="en-US" sz="900" b="1" dirty="0">
              <a:solidFill>
                <a:schemeClr val="tx1"/>
              </a:solidFill>
              <a:latin typeface="Meiryo UI" pitchFamily="50" charset="-128"/>
              <a:ea typeface="Meiryo UI" pitchFamily="50" charset="-128"/>
              <a:cs typeface="Meiryo UI" pitchFamily="50" charset="-128"/>
            </a:endParaRPr>
          </a:p>
        </p:txBody>
      </p:sp>
      <p:sp>
        <p:nvSpPr>
          <p:cNvPr id="41" name="正方形/長方形 40"/>
          <p:cNvSpPr/>
          <p:nvPr/>
        </p:nvSpPr>
        <p:spPr>
          <a:xfrm>
            <a:off x="3707903" y="4554907"/>
            <a:ext cx="1111747" cy="187855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7232" y="4219277"/>
            <a:ext cx="2743200"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4128" y="1556792"/>
            <a:ext cx="2743200" cy="238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正方形/長方形 4"/>
          <p:cNvSpPr/>
          <p:nvPr/>
        </p:nvSpPr>
        <p:spPr>
          <a:xfrm>
            <a:off x="3491882" y="1734946"/>
            <a:ext cx="1295965" cy="253331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091933" y="2948976"/>
            <a:ext cx="607859" cy="261610"/>
          </a:xfrm>
          <a:prstGeom prst="rect">
            <a:avLst/>
          </a:prstGeom>
          <a:noFill/>
        </p:spPr>
        <p:txBody>
          <a:bodyPr wrap="none" rtlCol="0">
            <a:spAutoFit/>
          </a:bodyPr>
          <a:lstStyle/>
          <a:p>
            <a:r>
              <a:rPr kumimoji="1" lang="ja-JP" altLang="en-US" sz="1100" b="1" dirty="0" smtClean="0">
                <a:latin typeface="Meiryo UI" pitchFamily="50" charset="-128"/>
                <a:ea typeface="Meiryo UI" pitchFamily="50" charset="-128"/>
                <a:cs typeface="Meiryo UI" pitchFamily="50" charset="-128"/>
              </a:rPr>
              <a:t>大阪府</a:t>
            </a:r>
            <a:endParaRPr kumimoji="1" lang="ja-JP" altLang="en-US" sz="1100" b="1" dirty="0">
              <a:latin typeface="Meiryo UI" pitchFamily="50" charset="-128"/>
              <a:ea typeface="Meiryo UI" pitchFamily="50" charset="-128"/>
              <a:cs typeface="Meiryo UI" pitchFamily="50" charset="-128"/>
            </a:endParaRPr>
          </a:p>
        </p:txBody>
      </p:sp>
      <p:sp>
        <p:nvSpPr>
          <p:cNvPr id="3" name="テキスト ボックス 2"/>
          <p:cNvSpPr txBox="1"/>
          <p:nvPr/>
        </p:nvSpPr>
        <p:spPr>
          <a:xfrm>
            <a:off x="538802" y="493149"/>
            <a:ext cx="7993638" cy="646331"/>
          </a:xfrm>
          <a:prstGeom prst="rect">
            <a:avLst/>
          </a:prstGeom>
          <a:noFill/>
        </p:spPr>
        <p:txBody>
          <a:bodyPr wrap="square" rtlCol="0">
            <a:spAutoFit/>
          </a:bodyPr>
          <a:lstStyle/>
          <a:p>
            <a:pPr marL="285750" indent="-285750">
              <a:buFont typeface="Arial" pitchFamily="34" charset="0"/>
              <a:buChar char="•"/>
            </a:pPr>
            <a:r>
              <a:rPr kumimoji="1" lang="ja-JP" altLang="en-US" dirty="0" smtClean="0">
                <a:latin typeface="Meiryo UI" pitchFamily="50" charset="-128"/>
                <a:ea typeface="Meiryo UI" pitchFamily="50" charset="-128"/>
                <a:cs typeface="Meiryo UI" pitchFamily="50" charset="-128"/>
              </a:rPr>
              <a:t>大阪の人口推計では①他都市に先んじて人口減少社会に突入し、②高齢化率の伸びが高く、③生産年齢人口の低下が著しい</a:t>
            </a:r>
            <a:endParaRPr kumimoji="1" lang="ja-JP" altLang="en-US" dirty="0">
              <a:latin typeface="Meiryo UI" pitchFamily="50" charset="-128"/>
              <a:ea typeface="Meiryo UI" pitchFamily="50" charset="-128"/>
              <a:cs typeface="Meiryo UI" pitchFamily="50" charset="-128"/>
            </a:endParaRPr>
          </a:p>
        </p:txBody>
      </p:sp>
      <p:cxnSp>
        <p:nvCxnSpPr>
          <p:cNvPr id="6" name="直線矢印コネクタ 5"/>
          <p:cNvCxnSpPr/>
          <p:nvPr/>
        </p:nvCxnSpPr>
        <p:spPr>
          <a:xfrm>
            <a:off x="3498747" y="2119212"/>
            <a:ext cx="46459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088821" y="2354072"/>
            <a:ext cx="607859" cy="261610"/>
          </a:xfrm>
          <a:prstGeom prst="rect">
            <a:avLst/>
          </a:prstGeom>
          <a:noFill/>
        </p:spPr>
        <p:txBody>
          <a:bodyPr wrap="none" rtlCol="0">
            <a:spAutoFit/>
          </a:bodyPr>
          <a:lstStyle/>
          <a:p>
            <a:r>
              <a:rPr lang="ja-JP" altLang="en-US" sz="1100" b="1" dirty="0">
                <a:latin typeface="Meiryo UI" pitchFamily="50" charset="-128"/>
                <a:ea typeface="Meiryo UI" pitchFamily="50" charset="-128"/>
                <a:cs typeface="Meiryo UI" pitchFamily="50" charset="-128"/>
              </a:rPr>
              <a:t>東京都</a:t>
            </a:r>
            <a:endParaRPr kumimoji="1" lang="ja-JP" altLang="en-US" sz="1100" b="1" dirty="0">
              <a:latin typeface="Meiryo UI" pitchFamily="50" charset="-128"/>
              <a:ea typeface="Meiryo UI" pitchFamily="50" charset="-128"/>
              <a:cs typeface="Meiryo UI" pitchFamily="50" charset="-128"/>
            </a:endParaRPr>
          </a:p>
        </p:txBody>
      </p:sp>
      <p:cxnSp>
        <p:nvCxnSpPr>
          <p:cNvPr id="16" name="直線矢印コネクタ 15"/>
          <p:cNvCxnSpPr/>
          <p:nvPr/>
        </p:nvCxnSpPr>
        <p:spPr>
          <a:xfrm flipH="1" flipV="1">
            <a:off x="2989964" y="1737068"/>
            <a:ext cx="504000"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2091933" y="3449379"/>
            <a:ext cx="607859" cy="261610"/>
          </a:xfrm>
          <a:prstGeom prst="rect">
            <a:avLst/>
          </a:prstGeom>
          <a:noFill/>
        </p:spPr>
        <p:txBody>
          <a:bodyPr wrap="none" rtlCol="0">
            <a:spAutoFit/>
          </a:bodyPr>
          <a:lstStyle/>
          <a:p>
            <a:r>
              <a:rPr lang="ja-JP" altLang="en-US" sz="1100" b="1" dirty="0">
                <a:latin typeface="Meiryo UI" pitchFamily="50" charset="-128"/>
                <a:ea typeface="Meiryo UI" pitchFamily="50" charset="-128"/>
                <a:cs typeface="Meiryo UI" pitchFamily="50" charset="-128"/>
              </a:rPr>
              <a:t>愛知県</a:t>
            </a:r>
            <a:endParaRPr kumimoji="1" lang="ja-JP" altLang="en-US" sz="1100" b="1" dirty="0">
              <a:latin typeface="Meiryo UI" pitchFamily="50" charset="-128"/>
              <a:ea typeface="Meiryo UI" pitchFamily="50" charset="-128"/>
              <a:cs typeface="Meiryo UI" pitchFamily="50" charset="-128"/>
            </a:endParaRPr>
          </a:p>
        </p:txBody>
      </p:sp>
      <p:cxnSp>
        <p:nvCxnSpPr>
          <p:cNvPr id="10" name="直線コネクタ 9"/>
          <p:cNvCxnSpPr/>
          <p:nvPr/>
        </p:nvCxnSpPr>
        <p:spPr>
          <a:xfrm>
            <a:off x="3488506" y="1721298"/>
            <a:ext cx="3376" cy="256409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3578514" y="1692956"/>
            <a:ext cx="657552"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これから</a:t>
            </a:r>
            <a:endParaRPr kumimoji="1" lang="ja-JP" altLang="en-US" sz="1200"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2220386" y="1606696"/>
            <a:ext cx="667170"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これまで</a:t>
            </a:r>
            <a:endParaRPr kumimoji="1" lang="ja-JP" altLang="en-US" sz="1200" dirty="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6813549" y="2237751"/>
            <a:ext cx="492443" cy="215444"/>
          </a:xfrm>
          <a:prstGeom prst="rect">
            <a:avLst/>
          </a:prstGeom>
          <a:noFill/>
        </p:spPr>
        <p:txBody>
          <a:bodyPr wrap="none" rtlCol="0">
            <a:spAutoFit/>
          </a:bodyPr>
          <a:lstStyle/>
          <a:p>
            <a:r>
              <a:rPr kumimoji="1" lang="ja-JP" altLang="en-US" sz="800" b="1" dirty="0" smtClean="0">
                <a:latin typeface="Meiryo UI" pitchFamily="50" charset="-128"/>
                <a:ea typeface="Meiryo UI" pitchFamily="50" charset="-128"/>
                <a:cs typeface="Meiryo UI" pitchFamily="50" charset="-128"/>
              </a:rPr>
              <a:t>大阪府</a:t>
            </a:r>
            <a:endParaRPr kumimoji="1" lang="ja-JP" altLang="en-US" sz="800" b="1" dirty="0">
              <a:latin typeface="Meiryo UI" pitchFamily="50" charset="-128"/>
              <a:ea typeface="Meiryo UI" pitchFamily="50" charset="-128"/>
              <a:cs typeface="Meiryo UI" pitchFamily="50" charset="-128"/>
            </a:endParaRPr>
          </a:p>
        </p:txBody>
      </p:sp>
      <p:sp>
        <p:nvSpPr>
          <p:cNvPr id="27" name="テキスト ボックス 26"/>
          <p:cNvSpPr txBox="1"/>
          <p:nvPr/>
        </p:nvSpPr>
        <p:spPr>
          <a:xfrm>
            <a:off x="6805006" y="5406397"/>
            <a:ext cx="492443" cy="215444"/>
          </a:xfrm>
          <a:prstGeom prst="rect">
            <a:avLst/>
          </a:prstGeom>
          <a:noFill/>
        </p:spPr>
        <p:txBody>
          <a:bodyPr wrap="none" rtlCol="0">
            <a:spAutoFit/>
          </a:bodyPr>
          <a:lstStyle/>
          <a:p>
            <a:r>
              <a:rPr kumimoji="1" lang="ja-JP" altLang="en-US" sz="800" b="1" dirty="0" smtClean="0">
                <a:latin typeface="Meiryo UI" pitchFamily="50" charset="-128"/>
                <a:ea typeface="Meiryo UI" pitchFamily="50" charset="-128"/>
                <a:cs typeface="Meiryo UI" pitchFamily="50" charset="-128"/>
              </a:rPr>
              <a:t>大阪府</a:t>
            </a:r>
            <a:endParaRPr kumimoji="1" lang="ja-JP" altLang="en-US" sz="800" b="1" dirty="0">
              <a:latin typeface="Meiryo UI" pitchFamily="50" charset="-128"/>
              <a:ea typeface="Meiryo UI" pitchFamily="50" charset="-128"/>
              <a:cs typeface="Meiryo UI" pitchFamily="50" charset="-128"/>
            </a:endParaRPr>
          </a:p>
        </p:txBody>
      </p:sp>
      <p:sp>
        <p:nvSpPr>
          <p:cNvPr id="28" name="二等辺三角形 27"/>
          <p:cNvSpPr/>
          <p:nvPr/>
        </p:nvSpPr>
        <p:spPr>
          <a:xfrm rot="5400000">
            <a:off x="3571209" y="3560244"/>
            <a:ext cx="3364217" cy="498539"/>
          </a:xfrm>
          <a:prstGeom prst="triangle">
            <a:avLst/>
          </a:prstGeom>
          <a:gradFill flip="none" rotWithShape="1">
            <a:lin ang="5400000" scaled="1"/>
            <a:tileRect/>
          </a:gra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9" name="テキスト ボックス 28"/>
          <p:cNvSpPr txBox="1"/>
          <p:nvPr/>
        </p:nvSpPr>
        <p:spPr>
          <a:xfrm>
            <a:off x="6225907" y="1423809"/>
            <a:ext cx="2018501" cy="276999"/>
          </a:xfrm>
          <a:prstGeom prst="rect">
            <a:avLst/>
          </a:prstGeom>
          <a:noFill/>
        </p:spPr>
        <p:txBody>
          <a:bodyPr wrap="none" rtlCol="0">
            <a:spAutoFit/>
          </a:bodyPr>
          <a:lstStyle/>
          <a:p>
            <a:r>
              <a:rPr kumimoji="1" lang="ja-JP" altLang="en-US" sz="1200" b="1" dirty="0" smtClean="0">
                <a:latin typeface="Meiryo UI" panose="020B0604030504040204" pitchFamily="50" charset="-128"/>
                <a:ea typeface="Meiryo UI" panose="020B0604030504040204" pitchFamily="50" charset="-128"/>
              </a:rPr>
              <a:t>高齢者人口比率の将来推計</a:t>
            </a:r>
            <a:endParaRPr kumimoji="1" lang="ja-JP" altLang="en-US" sz="1200" b="1" dirty="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6084168" y="4057310"/>
            <a:ext cx="2172390" cy="276999"/>
          </a:xfrm>
          <a:prstGeom prst="rect">
            <a:avLst/>
          </a:prstGeom>
          <a:noFill/>
        </p:spPr>
        <p:txBody>
          <a:bodyPr wrap="none" rtlCol="0">
            <a:spAutoFit/>
          </a:bodyPr>
          <a:lstStyle/>
          <a:p>
            <a:r>
              <a:rPr lang="ja-JP" altLang="en-US" sz="1200" b="1" dirty="0">
                <a:latin typeface="Meiryo UI" panose="020B0604030504040204" pitchFamily="50" charset="-128"/>
                <a:ea typeface="Meiryo UI" panose="020B0604030504040204" pitchFamily="50" charset="-128"/>
              </a:rPr>
              <a:t>生産</a:t>
            </a:r>
            <a:r>
              <a:rPr lang="ja-JP" altLang="en-US" sz="1200" b="1" dirty="0" smtClean="0">
                <a:latin typeface="Meiryo UI" panose="020B0604030504040204" pitchFamily="50" charset="-128"/>
                <a:ea typeface="Meiryo UI" panose="020B0604030504040204" pitchFamily="50" charset="-128"/>
              </a:rPr>
              <a:t>年齢人口比率</a:t>
            </a:r>
            <a:r>
              <a:rPr kumimoji="1" lang="ja-JP" altLang="en-US" sz="1200" b="1" dirty="0" smtClean="0">
                <a:latin typeface="Meiryo UI" panose="020B0604030504040204" pitchFamily="50" charset="-128"/>
                <a:ea typeface="Meiryo UI" panose="020B0604030504040204" pitchFamily="50" charset="-128"/>
              </a:rPr>
              <a:t>の将来推計</a:t>
            </a:r>
            <a:endParaRPr kumimoji="1" lang="ja-JP" altLang="en-US" sz="1200" b="1" dirty="0">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1763688" y="1321008"/>
            <a:ext cx="2013693" cy="338554"/>
          </a:xfrm>
          <a:prstGeom prst="rect">
            <a:avLst/>
          </a:prstGeom>
          <a:noFill/>
        </p:spPr>
        <p:txBody>
          <a:bodyPr wrap="none" rtlCol="0">
            <a:spAutoFit/>
          </a:bodyPr>
          <a:lstStyle/>
          <a:p>
            <a:r>
              <a:rPr kumimoji="1" lang="ja-JP" altLang="en-US" sz="1600" b="1" dirty="0" smtClean="0">
                <a:latin typeface="Meiryo UI" panose="020B0604030504040204" pitchFamily="50" charset="-128"/>
                <a:ea typeface="Meiryo UI" panose="020B0604030504040204" pitchFamily="50" charset="-128"/>
              </a:rPr>
              <a:t>３大都市の人口推計</a:t>
            </a:r>
            <a:endParaRPr kumimoji="1" lang="ja-JP" altLang="en-US" sz="1600" b="1"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5777403" y="1380162"/>
            <a:ext cx="325730" cy="261610"/>
          </a:xfrm>
          <a:prstGeom prst="rect">
            <a:avLst/>
          </a:prstGeom>
          <a:noFill/>
        </p:spPr>
        <p:txBody>
          <a:bodyPr wrap="none" rtlCol="0">
            <a:spAutoFit/>
          </a:bodyPr>
          <a:lstStyle/>
          <a:p>
            <a:r>
              <a:rPr kumimoji="1" lang="ja-JP" altLang="en-US" sz="1050" dirty="0" smtClean="0"/>
              <a:t>％</a:t>
            </a:r>
            <a:endParaRPr kumimoji="1" lang="ja-JP" altLang="en-US" sz="1050" dirty="0"/>
          </a:p>
        </p:txBody>
      </p:sp>
      <p:sp>
        <p:nvSpPr>
          <p:cNvPr id="33" name="テキスト ボックス 32"/>
          <p:cNvSpPr txBox="1"/>
          <p:nvPr/>
        </p:nvSpPr>
        <p:spPr>
          <a:xfrm>
            <a:off x="5796136" y="4031486"/>
            <a:ext cx="325730" cy="261610"/>
          </a:xfrm>
          <a:prstGeom prst="rect">
            <a:avLst/>
          </a:prstGeom>
          <a:noFill/>
        </p:spPr>
        <p:txBody>
          <a:bodyPr wrap="none" rtlCol="0">
            <a:spAutoFit/>
          </a:bodyPr>
          <a:lstStyle/>
          <a:p>
            <a:r>
              <a:rPr kumimoji="1" lang="ja-JP" altLang="en-US" sz="1050" dirty="0" smtClean="0"/>
              <a:t>％</a:t>
            </a:r>
            <a:endParaRPr kumimoji="1" lang="ja-JP" altLang="en-US" sz="1050" dirty="0"/>
          </a:p>
        </p:txBody>
      </p:sp>
      <p:sp>
        <p:nvSpPr>
          <p:cNvPr id="34" name="スライド番号プレースホルダー 2"/>
          <p:cNvSpPr>
            <a:spLocks noGrp="1"/>
          </p:cNvSpPr>
          <p:nvPr>
            <p:ph type="sldNum" sz="quarter" idx="12"/>
          </p:nvPr>
        </p:nvSpPr>
        <p:spPr>
          <a:xfrm>
            <a:off x="7018886" y="6514375"/>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ja-JP" sz="1600" kern="0" noProof="0" dirty="0">
                <a:solidFill>
                  <a:sysClr val="windowText" lastClr="000000"/>
                </a:solidFill>
                <a:latin typeface="HGPｺﾞｼｯｸE" pitchFamily="50" charset="-128"/>
                <a:ea typeface="HGPｺﾞｼｯｸE" pitchFamily="50" charset="-128"/>
              </a:rPr>
              <a:t>11</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35" name="正方形/長方形 34"/>
          <p:cNvSpPr/>
          <p:nvPr/>
        </p:nvSpPr>
        <p:spPr>
          <a:xfrm>
            <a:off x="12928" y="-13735"/>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参考データ</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solidFill>
                  <a:schemeClr val="tx1"/>
                </a:solidFill>
                <a:latin typeface="ＭＳ Ｐゴシック" pitchFamily="50" charset="-128"/>
                <a:ea typeface="Meiryo UI" pitchFamily="50" charset="-128"/>
                <a:cs typeface="Meiryo UI" pitchFamily="50" charset="-128"/>
              </a:rPr>
              <a:t>　</a:t>
            </a:r>
            <a:r>
              <a:rPr lang="ja-JP" altLang="en-US" sz="2000" dirty="0" smtClean="0">
                <a:solidFill>
                  <a:schemeClr val="tx1"/>
                </a:solidFill>
                <a:latin typeface="ＭＳ Ｐゴシック" pitchFamily="50" charset="-128"/>
                <a:ea typeface="Meiryo UI" pitchFamily="50" charset="-128"/>
                <a:cs typeface="Meiryo UI" pitchFamily="50" charset="-128"/>
              </a:rPr>
              <a:t>３大都市（大阪府・東京都・愛知県）の人口の推計等</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39" name="正方形/長方形 38"/>
          <p:cNvSpPr/>
          <p:nvPr/>
        </p:nvSpPr>
        <p:spPr>
          <a:xfrm>
            <a:off x="4088135" y="5335116"/>
            <a:ext cx="707132" cy="266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900" b="1" dirty="0" smtClean="0">
                <a:solidFill>
                  <a:schemeClr val="tx1"/>
                </a:solidFill>
                <a:latin typeface="Meiryo UI" pitchFamily="50" charset="-128"/>
                <a:ea typeface="Meiryo UI" pitchFamily="50" charset="-128"/>
                <a:cs typeface="Meiryo UI" pitchFamily="50" charset="-128"/>
              </a:rPr>
              <a:t>名古屋</a:t>
            </a:r>
            <a:r>
              <a:rPr kumimoji="1" lang="ja-JP" altLang="en-US" sz="900" b="1" dirty="0" smtClean="0">
                <a:solidFill>
                  <a:schemeClr val="tx1"/>
                </a:solidFill>
                <a:latin typeface="Meiryo UI" pitchFamily="50" charset="-128"/>
                <a:ea typeface="Meiryo UI" pitchFamily="50" charset="-128"/>
                <a:cs typeface="Meiryo UI" pitchFamily="50" charset="-128"/>
              </a:rPr>
              <a:t>市</a:t>
            </a:r>
            <a:endParaRPr kumimoji="1" lang="ja-JP" altLang="en-US" sz="900" b="1" dirty="0">
              <a:solidFill>
                <a:schemeClr val="tx1"/>
              </a:solidFill>
              <a:latin typeface="Meiryo UI" pitchFamily="50" charset="-128"/>
              <a:ea typeface="Meiryo UI" pitchFamily="50" charset="-128"/>
              <a:cs typeface="Meiryo UI" pitchFamily="50" charset="-128"/>
            </a:endParaRPr>
          </a:p>
        </p:txBody>
      </p:sp>
      <p:sp>
        <p:nvSpPr>
          <p:cNvPr id="40" name="正方形/長方形 39"/>
          <p:cNvSpPr/>
          <p:nvPr/>
        </p:nvSpPr>
        <p:spPr>
          <a:xfrm>
            <a:off x="4211960" y="4509120"/>
            <a:ext cx="707132" cy="266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900" b="1" dirty="0" smtClean="0">
                <a:solidFill>
                  <a:schemeClr val="tx1"/>
                </a:solidFill>
                <a:latin typeface="Meiryo UI" pitchFamily="50" charset="-128"/>
                <a:ea typeface="Meiryo UI" pitchFamily="50" charset="-128"/>
                <a:cs typeface="Meiryo UI" pitchFamily="50" charset="-128"/>
              </a:rPr>
              <a:t>横浜市</a:t>
            </a:r>
            <a:endParaRPr kumimoji="1" lang="ja-JP" altLang="en-US" sz="900" b="1" dirty="0">
              <a:solidFill>
                <a:schemeClr val="tx1"/>
              </a:solidFill>
              <a:latin typeface="Meiryo UI" pitchFamily="50" charset="-128"/>
              <a:ea typeface="Meiryo UI" pitchFamily="50" charset="-128"/>
              <a:cs typeface="Meiryo UI" pitchFamily="50" charset="-128"/>
            </a:endParaRPr>
          </a:p>
        </p:txBody>
      </p:sp>
      <p:cxnSp>
        <p:nvCxnSpPr>
          <p:cNvPr id="42" name="直線コネクタ 41"/>
          <p:cNvCxnSpPr/>
          <p:nvPr/>
        </p:nvCxnSpPr>
        <p:spPr>
          <a:xfrm>
            <a:off x="3703499" y="4537655"/>
            <a:ext cx="0" cy="187855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a:off x="3755736" y="4672705"/>
            <a:ext cx="46459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flipH="1" flipV="1">
            <a:off x="3124027" y="4666873"/>
            <a:ext cx="504000"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3678834" y="4456131"/>
            <a:ext cx="579005" cy="246221"/>
          </a:xfrm>
          <a:prstGeom prst="rect">
            <a:avLst/>
          </a:prstGeom>
          <a:noFill/>
        </p:spPr>
        <p:txBody>
          <a:bodyPr wrap="none" rtlCol="0">
            <a:spAutoFit/>
          </a:bodyPr>
          <a:lstStyle/>
          <a:p>
            <a:r>
              <a:rPr kumimoji="1" lang="ja-JP" altLang="en-US" sz="1000" dirty="0" smtClean="0">
                <a:latin typeface="Meiryo UI" panose="020B0604030504040204" pitchFamily="50" charset="-128"/>
                <a:ea typeface="Meiryo UI" panose="020B0604030504040204" pitchFamily="50" charset="-128"/>
              </a:rPr>
              <a:t>これから</a:t>
            </a:r>
            <a:endParaRPr kumimoji="1" lang="ja-JP" altLang="en-US" sz="1000" dirty="0">
              <a:latin typeface="Meiryo UI" panose="020B0604030504040204" pitchFamily="50" charset="-128"/>
              <a:ea typeface="Meiryo UI" panose="020B0604030504040204" pitchFamily="50" charset="-128"/>
            </a:endParaRPr>
          </a:p>
        </p:txBody>
      </p:sp>
      <p:sp>
        <p:nvSpPr>
          <p:cNvPr id="46" name="テキスト ボックス 45"/>
          <p:cNvSpPr txBox="1"/>
          <p:nvPr/>
        </p:nvSpPr>
        <p:spPr>
          <a:xfrm>
            <a:off x="2621855" y="4553753"/>
            <a:ext cx="587020" cy="246221"/>
          </a:xfrm>
          <a:prstGeom prst="rect">
            <a:avLst/>
          </a:prstGeom>
          <a:noFill/>
        </p:spPr>
        <p:txBody>
          <a:bodyPr wrap="none" rtlCol="0">
            <a:spAutoFit/>
          </a:bodyPr>
          <a:lstStyle/>
          <a:p>
            <a:r>
              <a:rPr kumimoji="1" lang="ja-JP" altLang="en-US" sz="1000" dirty="0" smtClean="0">
                <a:latin typeface="Meiryo UI" panose="020B0604030504040204" pitchFamily="50" charset="-128"/>
                <a:ea typeface="Meiryo UI" panose="020B0604030504040204" pitchFamily="50" charset="-128"/>
              </a:rPr>
              <a:t>これまで</a:t>
            </a:r>
            <a:endParaRPr kumimoji="1" lang="ja-JP" altLang="en-US" sz="1000" dirty="0">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172248" y="6439737"/>
            <a:ext cx="4317207" cy="369332"/>
          </a:xfrm>
          <a:prstGeom prst="rect">
            <a:avLst/>
          </a:prstGeom>
          <a:noFill/>
        </p:spPr>
        <p:txBody>
          <a:bodyPr wrap="none" rtlCol="0">
            <a:spAutoFit/>
          </a:bodyPr>
          <a:lstStyle/>
          <a:p>
            <a:r>
              <a:rPr kumimoji="1" lang="ja-JP" altLang="en-US" sz="900" dirty="0" smtClean="0"/>
              <a:t>出典：大阪市人口ビジョン</a:t>
            </a:r>
            <a:r>
              <a:rPr kumimoji="1" lang="en-US" altLang="ja-JP" sz="900" dirty="0" smtClean="0"/>
              <a:t>[</a:t>
            </a:r>
            <a:r>
              <a:rPr lang="en-US" altLang="ja-JP" sz="900" dirty="0" smtClean="0"/>
              <a:t>H28.3</a:t>
            </a:r>
            <a:r>
              <a:rPr lang="ja-JP" altLang="en-US" sz="900" dirty="0" smtClean="0"/>
              <a:t>月</a:t>
            </a:r>
            <a:r>
              <a:rPr kumimoji="1" lang="en-US" altLang="ja-JP" sz="900" dirty="0" smtClean="0"/>
              <a:t>]</a:t>
            </a:r>
            <a:r>
              <a:rPr kumimoji="1" lang="ja-JP" altLang="en-US" sz="900" dirty="0" err="1" smtClean="0"/>
              <a:t>、</a:t>
            </a:r>
            <a:r>
              <a:rPr kumimoji="1" lang="ja-JP" altLang="en-US" sz="900" dirty="0" smtClean="0"/>
              <a:t>横</a:t>
            </a:r>
            <a:r>
              <a:rPr kumimoji="1" lang="ja-JP" altLang="en-US" sz="900" dirty="0" smtClean="0">
                <a:latin typeface="ＭＳ Ｐゴシック" panose="020B0600070205080204" pitchFamily="50" charset="-128"/>
                <a:ea typeface="ＭＳ Ｐゴシック" panose="020B0600070205080204" pitchFamily="50" charset="-128"/>
              </a:rPr>
              <a:t>浜市まち・ひと・しごと創生総合戦略</a:t>
            </a:r>
            <a:r>
              <a:rPr kumimoji="1" lang="en-US" altLang="ja-JP" sz="900" dirty="0" smtClean="0">
                <a:latin typeface="ＭＳ Ｐゴシック" panose="020B0600070205080204" pitchFamily="50" charset="-128"/>
                <a:ea typeface="ＭＳ Ｐゴシック" panose="020B0600070205080204" pitchFamily="50" charset="-128"/>
              </a:rPr>
              <a:t>[H27.11</a:t>
            </a:r>
            <a:r>
              <a:rPr kumimoji="1" lang="ja-JP" altLang="en-US" sz="900" dirty="0" smtClean="0">
                <a:latin typeface="ＭＳ Ｐゴシック" panose="020B0600070205080204" pitchFamily="50" charset="-128"/>
                <a:ea typeface="ＭＳ Ｐゴシック" panose="020B0600070205080204" pitchFamily="50" charset="-128"/>
              </a:rPr>
              <a:t>月</a:t>
            </a:r>
            <a:r>
              <a:rPr kumimoji="1" lang="en-US" altLang="ja-JP" sz="900" dirty="0" smtClean="0">
                <a:latin typeface="ＭＳ Ｐゴシック" panose="020B0600070205080204" pitchFamily="50" charset="-128"/>
                <a:ea typeface="ＭＳ Ｐゴシック" panose="020B0600070205080204" pitchFamily="50" charset="-128"/>
              </a:rPr>
              <a:t>]</a:t>
            </a:r>
          </a:p>
          <a:p>
            <a:r>
              <a:rPr lang="ja-JP" altLang="en-US" sz="900" dirty="0">
                <a:latin typeface="ＭＳ Ｐゴシック" panose="020B0600070205080204" pitchFamily="50" charset="-128"/>
                <a:ea typeface="ＭＳ Ｐゴシック" panose="020B0600070205080204" pitchFamily="50" charset="-128"/>
              </a:rPr>
              <a:t>　</a:t>
            </a:r>
            <a:r>
              <a:rPr lang="ja-JP" altLang="en-US" sz="900" dirty="0" smtClean="0">
                <a:latin typeface="ＭＳ Ｐゴシック" panose="020B0600070205080204" pitchFamily="50" charset="-128"/>
                <a:ea typeface="ＭＳ Ｐゴシック" panose="020B0600070205080204" pitchFamily="50" charset="-128"/>
              </a:rPr>
              <a:t>　　　名古屋市まち・ひと・しごと創生戦略</a:t>
            </a:r>
            <a:r>
              <a:rPr lang="en-US" altLang="ja-JP" sz="900" dirty="0" smtClean="0">
                <a:latin typeface="ＭＳ Ｐゴシック" panose="020B0600070205080204" pitchFamily="50" charset="-128"/>
                <a:ea typeface="ＭＳ Ｐゴシック" panose="020B0600070205080204" pitchFamily="50" charset="-128"/>
              </a:rPr>
              <a:t>[H28.3</a:t>
            </a:r>
            <a:r>
              <a:rPr lang="ja-JP" altLang="en-US" sz="900" dirty="0" smtClean="0">
                <a:latin typeface="ＭＳ Ｐゴシック" panose="020B0600070205080204" pitchFamily="50" charset="-128"/>
                <a:ea typeface="ＭＳ Ｐゴシック" panose="020B0600070205080204" pitchFamily="50" charset="-128"/>
              </a:rPr>
              <a:t>月</a:t>
            </a:r>
            <a:r>
              <a:rPr lang="en-US" altLang="ja-JP" sz="900" dirty="0" smtClean="0">
                <a:latin typeface="ＭＳ Ｐゴシック" panose="020B0600070205080204" pitchFamily="50" charset="-128"/>
                <a:ea typeface="ＭＳ Ｐゴシック" panose="020B0600070205080204" pitchFamily="50" charset="-128"/>
              </a:rPr>
              <a:t>]</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48" name="テキスト ボックス 47"/>
          <p:cNvSpPr txBox="1"/>
          <p:nvPr/>
        </p:nvSpPr>
        <p:spPr>
          <a:xfrm>
            <a:off x="6811117" y="2821685"/>
            <a:ext cx="492443" cy="215444"/>
          </a:xfrm>
          <a:prstGeom prst="rect">
            <a:avLst/>
          </a:prstGeom>
          <a:noFill/>
        </p:spPr>
        <p:txBody>
          <a:bodyPr wrap="none" rtlCol="0">
            <a:spAutoFit/>
          </a:bodyPr>
          <a:lstStyle/>
          <a:p>
            <a:r>
              <a:rPr lang="ja-JP" altLang="en-US" sz="800" b="1" dirty="0">
                <a:latin typeface="Meiryo UI" pitchFamily="50" charset="-128"/>
                <a:ea typeface="Meiryo UI" pitchFamily="50" charset="-128"/>
                <a:cs typeface="Meiryo UI" pitchFamily="50" charset="-128"/>
              </a:rPr>
              <a:t>東京都</a:t>
            </a:r>
            <a:endParaRPr kumimoji="1" lang="ja-JP" altLang="en-US" sz="800" b="1" dirty="0">
              <a:latin typeface="Meiryo UI" pitchFamily="50" charset="-128"/>
              <a:ea typeface="Meiryo UI" pitchFamily="50" charset="-128"/>
              <a:cs typeface="Meiryo UI" pitchFamily="50" charset="-128"/>
            </a:endParaRPr>
          </a:p>
        </p:txBody>
      </p:sp>
      <p:sp>
        <p:nvSpPr>
          <p:cNvPr id="49" name="テキスト ボックス 48"/>
          <p:cNvSpPr txBox="1"/>
          <p:nvPr/>
        </p:nvSpPr>
        <p:spPr>
          <a:xfrm>
            <a:off x="6813548" y="2502209"/>
            <a:ext cx="492443" cy="215444"/>
          </a:xfrm>
          <a:prstGeom prst="rect">
            <a:avLst/>
          </a:prstGeom>
          <a:noFill/>
        </p:spPr>
        <p:txBody>
          <a:bodyPr wrap="none" rtlCol="0">
            <a:spAutoFit/>
          </a:bodyPr>
          <a:lstStyle/>
          <a:p>
            <a:r>
              <a:rPr kumimoji="1" lang="ja-JP" altLang="en-US" sz="800" b="1" dirty="0" smtClean="0">
                <a:latin typeface="Meiryo UI" pitchFamily="50" charset="-128"/>
                <a:ea typeface="Meiryo UI" pitchFamily="50" charset="-128"/>
                <a:cs typeface="Meiryo UI" pitchFamily="50" charset="-128"/>
              </a:rPr>
              <a:t>愛知県</a:t>
            </a:r>
            <a:endParaRPr kumimoji="1" lang="ja-JP" altLang="en-US" sz="800" b="1" dirty="0">
              <a:latin typeface="Meiryo UI" pitchFamily="50" charset="-128"/>
              <a:ea typeface="Meiryo UI" pitchFamily="50" charset="-128"/>
              <a:cs typeface="Meiryo UI" pitchFamily="50" charset="-128"/>
            </a:endParaRPr>
          </a:p>
        </p:txBody>
      </p:sp>
      <p:sp>
        <p:nvSpPr>
          <p:cNvPr id="50" name="テキスト ボックス 49"/>
          <p:cNvSpPr txBox="1"/>
          <p:nvPr/>
        </p:nvSpPr>
        <p:spPr>
          <a:xfrm>
            <a:off x="6821017" y="4862210"/>
            <a:ext cx="492443" cy="215444"/>
          </a:xfrm>
          <a:prstGeom prst="rect">
            <a:avLst/>
          </a:prstGeom>
          <a:noFill/>
        </p:spPr>
        <p:txBody>
          <a:bodyPr wrap="none" rtlCol="0">
            <a:spAutoFit/>
          </a:bodyPr>
          <a:lstStyle/>
          <a:p>
            <a:r>
              <a:rPr lang="ja-JP" altLang="en-US" sz="800" b="1" dirty="0">
                <a:latin typeface="Meiryo UI" pitchFamily="50" charset="-128"/>
                <a:ea typeface="Meiryo UI" pitchFamily="50" charset="-128"/>
                <a:cs typeface="Meiryo UI" pitchFamily="50" charset="-128"/>
              </a:rPr>
              <a:t>東京都</a:t>
            </a:r>
            <a:endParaRPr kumimoji="1" lang="ja-JP" altLang="en-US" sz="800" b="1" dirty="0">
              <a:latin typeface="Meiryo UI" pitchFamily="50" charset="-128"/>
              <a:ea typeface="Meiryo UI" pitchFamily="50" charset="-128"/>
              <a:cs typeface="Meiryo UI" pitchFamily="50" charset="-128"/>
            </a:endParaRPr>
          </a:p>
        </p:txBody>
      </p:sp>
      <p:sp>
        <p:nvSpPr>
          <p:cNvPr id="51" name="テキスト ボックス 50"/>
          <p:cNvSpPr txBox="1"/>
          <p:nvPr/>
        </p:nvSpPr>
        <p:spPr>
          <a:xfrm>
            <a:off x="6808471" y="5122544"/>
            <a:ext cx="492443" cy="215444"/>
          </a:xfrm>
          <a:prstGeom prst="rect">
            <a:avLst/>
          </a:prstGeom>
          <a:noFill/>
        </p:spPr>
        <p:txBody>
          <a:bodyPr wrap="none" rtlCol="0">
            <a:spAutoFit/>
          </a:bodyPr>
          <a:lstStyle/>
          <a:p>
            <a:r>
              <a:rPr kumimoji="1" lang="ja-JP" altLang="en-US" sz="800" b="1" dirty="0" smtClean="0">
                <a:latin typeface="Meiryo UI" pitchFamily="50" charset="-128"/>
                <a:ea typeface="Meiryo UI" pitchFamily="50" charset="-128"/>
                <a:cs typeface="Meiryo UI" pitchFamily="50" charset="-128"/>
              </a:rPr>
              <a:t>愛知県</a:t>
            </a:r>
            <a:endParaRPr kumimoji="1" lang="ja-JP" altLang="en-US" sz="800" b="1" dirty="0">
              <a:latin typeface="Meiryo UI" pitchFamily="50" charset="-128"/>
              <a:ea typeface="Meiryo UI" pitchFamily="50" charset="-128"/>
              <a:cs typeface="Meiryo UI" pitchFamily="50" charset="-128"/>
            </a:endParaRPr>
          </a:p>
        </p:txBody>
      </p:sp>
      <p:sp>
        <p:nvSpPr>
          <p:cNvPr id="52" name="正方形/長方形 51"/>
          <p:cNvSpPr/>
          <p:nvPr/>
        </p:nvSpPr>
        <p:spPr>
          <a:xfrm>
            <a:off x="4572000" y="4725144"/>
            <a:ext cx="432048" cy="266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altLang="ja-JP" sz="800" dirty="0" smtClean="0">
                <a:solidFill>
                  <a:schemeClr val="tx1"/>
                </a:solidFill>
                <a:latin typeface="Meiryo UI" pitchFamily="50" charset="-128"/>
                <a:ea typeface="Meiryo UI" pitchFamily="50" charset="-128"/>
                <a:cs typeface="Meiryo UI" pitchFamily="50" charset="-128"/>
              </a:rPr>
              <a:t>356</a:t>
            </a:r>
            <a:endParaRPr kumimoji="1" lang="ja-JP" altLang="en-US" sz="800" dirty="0">
              <a:solidFill>
                <a:schemeClr val="tx1"/>
              </a:solidFill>
              <a:latin typeface="Meiryo UI" pitchFamily="50" charset="-128"/>
              <a:ea typeface="Meiryo UI" pitchFamily="50" charset="-128"/>
              <a:cs typeface="Meiryo UI" pitchFamily="50" charset="-128"/>
            </a:endParaRPr>
          </a:p>
        </p:txBody>
      </p:sp>
      <p:sp>
        <p:nvSpPr>
          <p:cNvPr id="53" name="正方形/長方形 52"/>
          <p:cNvSpPr/>
          <p:nvPr/>
        </p:nvSpPr>
        <p:spPr>
          <a:xfrm>
            <a:off x="1547664" y="5466556"/>
            <a:ext cx="432048" cy="266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en-US" altLang="ja-JP" sz="800" dirty="0" smtClean="0">
                <a:solidFill>
                  <a:schemeClr val="tx1"/>
                </a:solidFill>
                <a:latin typeface="Meiryo UI" pitchFamily="50" charset="-128"/>
                <a:ea typeface="Meiryo UI" pitchFamily="50" charset="-128"/>
                <a:cs typeface="Meiryo UI" pitchFamily="50" charset="-128"/>
              </a:rPr>
              <a:t>170</a:t>
            </a:r>
            <a:endParaRPr kumimoji="1" lang="ja-JP" altLang="en-US" sz="800" dirty="0">
              <a:solidFill>
                <a:schemeClr val="tx1"/>
              </a:solidFill>
              <a:latin typeface="Meiryo UI" pitchFamily="50" charset="-128"/>
              <a:ea typeface="Meiryo UI" pitchFamily="50" charset="-128"/>
              <a:cs typeface="Meiryo UI" pitchFamily="50" charset="-128"/>
            </a:endParaRPr>
          </a:p>
        </p:txBody>
      </p:sp>
      <p:sp>
        <p:nvSpPr>
          <p:cNvPr id="54" name="正方形/長方形 53"/>
          <p:cNvSpPr/>
          <p:nvPr/>
        </p:nvSpPr>
        <p:spPr>
          <a:xfrm>
            <a:off x="4572000" y="5157192"/>
            <a:ext cx="432048" cy="266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altLang="ja-JP" sz="800" dirty="0" smtClean="0">
                <a:solidFill>
                  <a:schemeClr val="tx1"/>
                </a:solidFill>
                <a:latin typeface="Meiryo UI" pitchFamily="50" charset="-128"/>
                <a:ea typeface="Meiryo UI" pitchFamily="50" charset="-128"/>
                <a:cs typeface="Meiryo UI" pitchFamily="50" charset="-128"/>
              </a:rPr>
              <a:t>232</a:t>
            </a:r>
            <a:endParaRPr kumimoji="1" lang="ja-JP" altLang="en-US" sz="800" dirty="0">
              <a:solidFill>
                <a:schemeClr val="tx1"/>
              </a:solidFill>
              <a:latin typeface="Meiryo UI" pitchFamily="50" charset="-128"/>
              <a:ea typeface="Meiryo UI" pitchFamily="50" charset="-128"/>
              <a:cs typeface="Meiryo UI" pitchFamily="50" charset="-128"/>
            </a:endParaRPr>
          </a:p>
        </p:txBody>
      </p:sp>
      <p:sp>
        <p:nvSpPr>
          <p:cNvPr id="55" name="正方形/長方形 54"/>
          <p:cNvSpPr/>
          <p:nvPr/>
        </p:nvSpPr>
        <p:spPr>
          <a:xfrm>
            <a:off x="1547664" y="5157192"/>
            <a:ext cx="432048" cy="266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altLang="ja-JP" sz="800" dirty="0" smtClean="0">
                <a:solidFill>
                  <a:schemeClr val="tx1"/>
                </a:solidFill>
                <a:latin typeface="Meiryo UI" pitchFamily="50" charset="-128"/>
                <a:ea typeface="Meiryo UI" pitchFamily="50" charset="-128"/>
                <a:cs typeface="Meiryo UI" pitchFamily="50" charset="-128"/>
              </a:rPr>
              <a:t>194</a:t>
            </a:r>
            <a:endParaRPr kumimoji="1" lang="ja-JP" altLang="en-US" sz="800" dirty="0">
              <a:solidFill>
                <a:schemeClr val="tx1"/>
              </a:solidFill>
              <a:latin typeface="Meiryo UI" pitchFamily="50" charset="-128"/>
              <a:ea typeface="Meiryo UI" pitchFamily="50" charset="-128"/>
              <a:cs typeface="Meiryo UI" pitchFamily="50" charset="-128"/>
            </a:endParaRPr>
          </a:p>
        </p:txBody>
      </p:sp>
      <p:sp>
        <p:nvSpPr>
          <p:cNvPr id="56" name="正方形/長方形 55"/>
          <p:cNvSpPr/>
          <p:nvPr/>
        </p:nvSpPr>
        <p:spPr>
          <a:xfrm>
            <a:off x="3429397" y="4966692"/>
            <a:ext cx="476250" cy="266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en-US" altLang="ja-JP" sz="800" dirty="0" smtClean="0">
                <a:solidFill>
                  <a:schemeClr val="tx1"/>
                </a:solidFill>
                <a:latin typeface="Meiryo UI" pitchFamily="50" charset="-128"/>
                <a:ea typeface="Meiryo UI" pitchFamily="50" charset="-128"/>
                <a:cs typeface="Meiryo UI" pitchFamily="50" charset="-128"/>
              </a:rPr>
              <a:t>268</a:t>
            </a:r>
            <a:endParaRPr kumimoji="1" lang="ja-JP" altLang="en-US" sz="800" dirty="0">
              <a:solidFill>
                <a:schemeClr val="tx1"/>
              </a:solidFill>
              <a:latin typeface="Meiryo UI" pitchFamily="50" charset="-128"/>
              <a:ea typeface="Meiryo UI" pitchFamily="50" charset="-128"/>
              <a:cs typeface="Meiryo UI" pitchFamily="50" charset="-128"/>
            </a:endParaRPr>
          </a:p>
        </p:txBody>
      </p:sp>
      <p:sp>
        <p:nvSpPr>
          <p:cNvPr id="57" name="正方形/長方形 56"/>
          <p:cNvSpPr/>
          <p:nvPr/>
        </p:nvSpPr>
        <p:spPr>
          <a:xfrm>
            <a:off x="3467497" y="4810869"/>
            <a:ext cx="476250" cy="266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en-US" altLang="ja-JP" sz="800" dirty="0" smtClean="0">
                <a:solidFill>
                  <a:schemeClr val="tx1"/>
                </a:solidFill>
                <a:latin typeface="Meiryo UI" pitchFamily="50" charset="-128"/>
                <a:ea typeface="Meiryo UI" pitchFamily="50" charset="-128"/>
                <a:cs typeface="Meiryo UI" pitchFamily="50" charset="-128"/>
              </a:rPr>
              <a:t>371</a:t>
            </a:r>
            <a:endParaRPr kumimoji="1" lang="ja-JP" altLang="en-US" sz="800" dirty="0">
              <a:solidFill>
                <a:schemeClr val="tx1"/>
              </a:solidFill>
              <a:latin typeface="Meiryo UI" pitchFamily="50" charset="-128"/>
              <a:ea typeface="Meiryo UI" pitchFamily="50" charset="-128"/>
              <a:cs typeface="Meiryo UI" pitchFamily="50" charset="-128"/>
            </a:endParaRPr>
          </a:p>
        </p:txBody>
      </p:sp>
      <p:sp>
        <p:nvSpPr>
          <p:cNvPr id="59" name="正方形/長方形 58"/>
          <p:cNvSpPr/>
          <p:nvPr/>
        </p:nvSpPr>
        <p:spPr>
          <a:xfrm>
            <a:off x="4283968" y="4984601"/>
            <a:ext cx="707132" cy="266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900" b="1" dirty="0" smtClean="0">
                <a:solidFill>
                  <a:schemeClr val="tx1"/>
                </a:solidFill>
                <a:latin typeface="Meiryo UI" pitchFamily="50" charset="-128"/>
                <a:ea typeface="Meiryo UI" pitchFamily="50" charset="-128"/>
                <a:cs typeface="Meiryo UI" pitchFamily="50" charset="-128"/>
              </a:rPr>
              <a:t>大阪市</a:t>
            </a:r>
            <a:endParaRPr kumimoji="1" lang="ja-JP" altLang="en-US" sz="900" b="1" dirty="0">
              <a:solidFill>
                <a:schemeClr val="tx1"/>
              </a:solidFill>
              <a:latin typeface="Meiryo UI" pitchFamily="50" charset="-128"/>
              <a:ea typeface="Meiryo UI" pitchFamily="50" charset="-128"/>
              <a:cs typeface="Meiryo UI" pitchFamily="50" charset="-128"/>
            </a:endParaRPr>
          </a:p>
        </p:txBody>
      </p:sp>
      <p:sp>
        <p:nvSpPr>
          <p:cNvPr id="61" name="正方形/長方形 60"/>
          <p:cNvSpPr/>
          <p:nvPr/>
        </p:nvSpPr>
        <p:spPr>
          <a:xfrm>
            <a:off x="4572000" y="5250532"/>
            <a:ext cx="432048" cy="266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altLang="ja-JP" sz="800" dirty="0" smtClean="0">
                <a:solidFill>
                  <a:schemeClr val="tx1"/>
                </a:solidFill>
                <a:latin typeface="Meiryo UI" pitchFamily="50" charset="-128"/>
                <a:ea typeface="Meiryo UI" pitchFamily="50" charset="-128"/>
                <a:cs typeface="Meiryo UI" pitchFamily="50" charset="-128"/>
              </a:rPr>
              <a:t>209</a:t>
            </a:r>
            <a:endParaRPr kumimoji="1" lang="ja-JP" altLang="en-US" sz="800" dirty="0">
              <a:solidFill>
                <a:schemeClr val="tx1"/>
              </a:solidFill>
              <a:latin typeface="Meiryo UI" pitchFamily="50" charset="-128"/>
              <a:ea typeface="Meiryo UI" pitchFamily="50" charset="-128"/>
              <a:cs typeface="Meiryo UI" pitchFamily="50" charset="-128"/>
            </a:endParaRPr>
          </a:p>
        </p:txBody>
      </p:sp>
      <p:sp>
        <p:nvSpPr>
          <p:cNvPr id="62" name="正方形/長方形 61"/>
          <p:cNvSpPr/>
          <p:nvPr/>
        </p:nvSpPr>
        <p:spPr>
          <a:xfrm>
            <a:off x="3491880" y="5301208"/>
            <a:ext cx="432048" cy="266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altLang="ja-JP" sz="800" dirty="0" smtClean="0">
                <a:solidFill>
                  <a:schemeClr val="tx1"/>
                </a:solidFill>
                <a:latin typeface="Meiryo UI" pitchFamily="50" charset="-128"/>
                <a:ea typeface="Meiryo UI" pitchFamily="50" charset="-128"/>
                <a:cs typeface="Meiryo UI" pitchFamily="50" charset="-128"/>
              </a:rPr>
              <a:t>227</a:t>
            </a:r>
            <a:endParaRPr kumimoji="1" lang="ja-JP" altLang="en-US" sz="800" dirty="0">
              <a:solidFill>
                <a:schemeClr val="tx1"/>
              </a:solidFill>
              <a:latin typeface="Meiryo UI" pitchFamily="50" charset="-128"/>
              <a:ea typeface="Meiryo UI" pitchFamily="50" charset="-128"/>
              <a:cs typeface="Meiryo UI" pitchFamily="50" charset="-128"/>
            </a:endParaRPr>
          </a:p>
        </p:txBody>
      </p:sp>
      <p:sp>
        <p:nvSpPr>
          <p:cNvPr id="63" name="正方形/長方形 62"/>
          <p:cNvSpPr/>
          <p:nvPr/>
        </p:nvSpPr>
        <p:spPr>
          <a:xfrm>
            <a:off x="1547664" y="4694801"/>
            <a:ext cx="432048" cy="242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altLang="ja-JP" sz="800" dirty="0" smtClean="0">
                <a:solidFill>
                  <a:schemeClr val="tx1"/>
                </a:solidFill>
                <a:latin typeface="Meiryo UI" pitchFamily="50" charset="-128"/>
                <a:ea typeface="Meiryo UI" pitchFamily="50" charset="-128"/>
                <a:cs typeface="Meiryo UI" pitchFamily="50" charset="-128"/>
              </a:rPr>
              <a:t>316</a:t>
            </a:r>
            <a:endParaRPr kumimoji="1" lang="ja-JP" altLang="en-US" sz="800" dirty="0">
              <a:solidFill>
                <a:schemeClr val="tx1"/>
              </a:solidFill>
              <a:latin typeface="Meiryo UI" pitchFamily="50" charset="-128"/>
              <a:ea typeface="Meiryo UI" pitchFamily="50" charset="-128"/>
              <a:cs typeface="Meiryo UI" pitchFamily="50" charset="-128"/>
            </a:endParaRPr>
          </a:p>
        </p:txBody>
      </p:sp>
      <p:graphicFrame>
        <p:nvGraphicFramePr>
          <p:cNvPr id="60" name="グラフ 59"/>
          <p:cNvGraphicFramePr/>
          <p:nvPr>
            <p:extLst>
              <p:ext uri="{D42A27DB-BD31-4B8C-83A1-F6EECF244321}">
                <p14:modId xmlns:p14="http://schemas.microsoft.com/office/powerpoint/2010/main" val="897755542"/>
              </p:ext>
            </p:extLst>
          </p:nvPr>
        </p:nvGraphicFramePr>
        <p:xfrm>
          <a:off x="1259632" y="4581128"/>
          <a:ext cx="3579862" cy="1876425"/>
        </p:xfrm>
        <a:graphic>
          <a:graphicData uri="http://schemas.openxmlformats.org/drawingml/2006/chart">
            <c:chart xmlns:c="http://schemas.openxmlformats.org/drawingml/2006/chart" xmlns:r="http://schemas.openxmlformats.org/officeDocument/2006/relationships" r:id="rId4"/>
          </a:graphicData>
        </a:graphic>
      </p:graphicFrame>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504" y="1260557"/>
            <a:ext cx="4754563" cy="3034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8" name="テキスト ボックス 23"/>
          <p:cNvSpPr txBox="1"/>
          <p:nvPr/>
        </p:nvSpPr>
        <p:spPr>
          <a:xfrm>
            <a:off x="186478" y="4293096"/>
            <a:ext cx="3960000" cy="2308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900" dirty="0" smtClean="0">
                <a:latin typeface="ＭＳ Ｐゴシック" panose="020B0600070205080204" pitchFamily="50" charset="-128"/>
                <a:ea typeface="ＭＳ Ｐゴシック" panose="020B0600070205080204" pitchFamily="50" charset="-128"/>
              </a:rPr>
              <a:t>出典：</a:t>
            </a:r>
            <a:r>
              <a:rPr lang="zh-TW" altLang="en-US" sz="900" dirty="0">
                <a:latin typeface="ＭＳ Ｐゴシック" panose="020B0600070205080204" pitchFamily="50" charset="-128"/>
                <a:ea typeface="ＭＳ Ｐゴシック" panose="020B0600070205080204" pitchFamily="50" charset="-128"/>
              </a:rPr>
              <a:t>第１回副首都</a:t>
            </a:r>
            <a:r>
              <a:rPr lang="zh-TW" altLang="en-US" sz="900" dirty="0" smtClean="0">
                <a:latin typeface="ＭＳ Ｐゴシック" panose="020B0600070205080204" pitchFamily="50" charset="-128"/>
                <a:ea typeface="ＭＳ Ｐゴシック" panose="020B0600070205080204" pitchFamily="50" charset="-128"/>
              </a:rPr>
              <a:t>推進本部会議</a:t>
            </a:r>
            <a:r>
              <a:rPr lang="zh-TW" altLang="en-US" sz="900" dirty="0">
                <a:latin typeface="ＭＳ Ｐゴシック" panose="020B0600070205080204" pitchFamily="50" charset="-128"/>
                <a:ea typeface="ＭＳ Ｐゴシック" panose="020B0600070205080204" pitchFamily="50" charset="-128"/>
              </a:rPr>
              <a:t>　＜</a:t>
            </a:r>
            <a:r>
              <a:rPr lang="en-US" altLang="zh-TW" sz="900" dirty="0">
                <a:latin typeface="ＭＳ Ｐゴシック" panose="020B0600070205080204" pitchFamily="50" charset="-128"/>
                <a:ea typeface="ＭＳ Ｐゴシック" panose="020B0600070205080204" pitchFamily="50" charset="-128"/>
              </a:rPr>
              <a:t>[</a:t>
            </a:r>
            <a:r>
              <a:rPr lang="zh-TW" altLang="en-US" sz="900" dirty="0">
                <a:latin typeface="ＭＳ Ｐゴシック" panose="020B0600070205080204" pitchFamily="50" charset="-128"/>
                <a:ea typeface="ＭＳ Ｐゴシック" panose="020B0600070205080204" pitchFamily="50" charset="-128"/>
              </a:rPr>
              <a:t>資料５</a:t>
            </a:r>
            <a:r>
              <a:rPr lang="en-US" altLang="zh-TW" sz="900" dirty="0">
                <a:latin typeface="ＭＳ Ｐゴシック" panose="020B0600070205080204" pitchFamily="50" charset="-128"/>
                <a:ea typeface="ＭＳ Ｐゴシック" panose="020B0600070205080204" pitchFamily="50" charset="-128"/>
              </a:rPr>
              <a:t>]</a:t>
            </a:r>
            <a:r>
              <a:rPr lang="zh-TW" altLang="en-US" sz="900" dirty="0">
                <a:latin typeface="ＭＳ Ｐゴシック" panose="020B0600070205080204" pitchFamily="50" charset="-128"/>
                <a:ea typeface="ＭＳ Ｐゴシック" panose="020B0600070205080204" pitchFamily="50" charset="-128"/>
              </a:rPr>
              <a:t>副首都関連参考資料</a:t>
            </a:r>
            <a:r>
              <a:rPr lang="zh-TW" altLang="en-US" sz="900" dirty="0" smtClean="0">
                <a:latin typeface="ＭＳ Ｐゴシック" panose="020B0600070205080204" pitchFamily="50" charset="-128"/>
                <a:ea typeface="ＭＳ Ｐゴシック" panose="020B0600070205080204" pitchFamily="50" charset="-128"/>
              </a:rPr>
              <a:t>＞</a:t>
            </a:r>
            <a:endParaRPr lang="zh-TW" altLang="en-US" sz="9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1879613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 name="表 43"/>
          <p:cNvGraphicFramePr>
            <a:graphicFrameLocks noGrp="1"/>
          </p:cNvGraphicFramePr>
          <p:nvPr>
            <p:extLst>
              <p:ext uri="{D42A27DB-BD31-4B8C-83A1-F6EECF244321}">
                <p14:modId xmlns:p14="http://schemas.microsoft.com/office/powerpoint/2010/main" val="1411033004"/>
              </p:ext>
            </p:extLst>
          </p:nvPr>
        </p:nvGraphicFramePr>
        <p:xfrm>
          <a:off x="107504" y="1636335"/>
          <a:ext cx="8628857" cy="4859609"/>
        </p:xfrm>
        <a:graphic>
          <a:graphicData uri="http://schemas.openxmlformats.org/drawingml/2006/table">
            <a:tbl>
              <a:tblPr firstRow="1" bandRow="1">
                <a:tableStyleId>{93296810-A885-4BE3-A3E7-6D5BEEA58F35}</a:tableStyleId>
              </a:tblPr>
              <a:tblGrid>
                <a:gridCol w="259145"/>
                <a:gridCol w="1397039"/>
                <a:gridCol w="3312368"/>
                <a:gridCol w="216024"/>
                <a:gridCol w="3444281"/>
              </a:tblGrid>
              <a:tr h="286081">
                <a:tc gridSpan="2">
                  <a:txBody>
                    <a:bodyPr/>
                    <a:lstStyle/>
                    <a:p>
                      <a:pPr>
                        <a:lnSpc>
                          <a:spcPts val="1600"/>
                        </a:lnSpc>
                      </a:pPr>
                      <a:endParaRPr kumimoji="1" lang="ja-JP" altLang="en-US" sz="1400" dirty="0">
                        <a:solidFill>
                          <a:schemeClr val="tx1"/>
                        </a:solidFill>
                      </a:endParaRPr>
                    </a:p>
                  </a:txBody>
                  <a:tcPr marL="84413" marR="84413" marT="45609" marB="45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lnSpc>
                          <a:spcPts val="1600"/>
                        </a:lnSpc>
                      </a:pPr>
                      <a:r>
                        <a:rPr kumimoji="1" lang="ja-JP" altLang="en-US" sz="1400" dirty="0" smtClean="0">
                          <a:solidFill>
                            <a:schemeClr val="tx1"/>
                          </a:solidFill>
                        </a:rPr>
                        <a:t>指定都市（行政区制度）</a:t>
                      </a:r>
                      <a:endParaRPr kumimoji="1" lang="ja-JP" altLang="en-US" sz="1400" dirty="0">
                        <a:solidFill>
                          <a:schemeClr val="tx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8">
                  <a:txBody>
                    <a:bodyPr/>
                    <a:lstStyle/>
                    <a:p>
                      <a:pPr>
                        <a:lnSpc>
                          <a:spcPts val="1600"/>
                        </a:lnSpc>
                      </a:pPr>
                      <a:endParaRPr kumimoji="1" lang="ja-JP" altLang="en-US" sz="1800" dirty="0">
                        <a:solidFill>
                          <a:schemeClr val="tx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8100" cmpd="sng">
                      <a:noFill/>
                    </a:lnB>
                    <a:solidFill>
                      <a:schemeClr val="bg1"/>
                    </a:solidFill>
                  </a:tcPr>
                </a:tc>
                <a:tc>
                  <a:txBody>
                    <a:bodyPr/>
                    <a:lstStyle/>
                    <a:p>
                      <a:pPr algn="ctr">
                        <a:lnSpc>
                          <a:spcPts val="1600"/>
                        </a:lnSpc>
                      </a:pPr>
                      <a:r>
                        <a:rPr kumimoji="1" lang="ja-JP" altLang="en-US" sz="1400" dirty="0" smtClean="0">
                          <a:solidFill>
                            <a:schemeClr val="bg1"/>
                          </a:solidFill>
                        </a:rPr>
                        <a:t>指定都市（総合区制度）</a:t>
                      </a:r>
                      <a:endParaRPr kumimoji="1" lang="en-US" altLang="ja-JP" sz="1400" dirty="0" smtClean="0">
                        <a:solidFill>
                          <a:schemeClr val="bg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781086">
                <a:tc gridSpan="2">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200" dirty="0" smtClean="0">
                          <a:solidFill>
                            <a:schemeClr val="tx1"/>
                          </a:solidFill>
                          <a:latin typeface="+mn-ea"/>
                          <a:ea typeface="+mn-ea"/>
                        </a:rPr>
                        <a:t>自治体の位置づけ</a:t>
                      </a:r>
                      <a:endParaRPr kumimoji="1" lang="en-US" altLang="ja-JP" sz="1200" dirty="0" smtClean="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mn-ea"/>
                        <a:ea typeface="+mn-ea"/>
                      </a:endParaRPr>
                    </a:p>
                  </a:txBody>
                  <a:tcPr marL="91447" marR="91447" marT="45640" marB="45640" anchor="ctr"/>
                </a:tc>
                <a:tc>
                  <a:txBody>
                    <a:bodyPr/>
                    <a:lstStyle/>
                    <a:p>
                      <a:pPr marL="95250" indent="-95250">
                        <a:lnSpc>
                          <a:spcPts val="1500"/>
                        </a:lnSpc>
                      </a:pP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普通地方公共団体（指定都市）</a:t>
                      </a:r>
                    </a:p>
                    <a:p>
                      <a:pPr marL="95250" indent="-95250">
                        <a:lnSpc>
                          <a:spcPts val="1500"/>
                        </a:lnSpc>
                      </a:pPr>
                      <a:r>
                        <a:rPr kumimoji="1" lang="ja-JP" altLang="en-US" sz="1050" b="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050" b="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050" b="0" dirty="0" smtClean="0">
                          <a:solidFill>
                            <a:schemeClr val="tx1"/>
                          </a:solidFill>
                          <a:latin typeface="ＭＳ Ｐゴシック" panose="020B0600070205080204" pitchFamily="50" charset="-128"/>
                          <a:ea typeface="ＭＳ Ｐゴシック" panose="020B0600070205080204" pitchFamily="50" charset="-128"/>
                        </a:rPr>
                        <a:t>指定都市：人口</a:t>
                      </a:r>
                      <a:r>
                        <a:rPr kumimoji="1" lang="en-US" altLang="ja-JP" sz="1050" b="0" dirty="0" smtClean="0">
                          <a:solidFill>
                            <a:schemeClr val="tx1"/>
                          </a:solidFill>
                          <a:latin typeface="ＭＳ Ｐゴシック" panose="020B0600070205080204" pitchFamily="50" charset="-128"/>
                          <a:ea typeface="ＭＳ Ｐゴシック" panose="020B0600070205080204" pitchFamily="50" charset="-128"/>
                        </a:rPr>
                        <a:t>50</a:t>
                      </a:r>
                      <a:r>
                        <a:rPr kumimoji="1" lang="ja-JP" altLang="en-US" sz="1050" b="0" dirty="0" smtClean="0">
                          <a:solidFill>
                            <a:schemeClr val="tx1"/>
                          </a:solidFill>
                          <a:latin typeface="ＭＳ Ｐゴシック" panose="020B0600070205080204" pitchFamily="50" charset="-128"/>
                          <a:ea typeface="ＭＳ Ｐゴシック" panose="020B0600070205080204" pitchFamily="50" charset="-128"/>
                        </a:rPr>
                        <a:t>万以上で政令で定められる都市</a:t>
                      </a:r>
                    </a:p>
                    <a:p>
                      <a:pPr marL="95250" indent="-95250" algn="l">
                        <a:lnSpc>
                          <a:spcPts val="1500"/>
                        </a:lnSpc>
                      </a:pPr>
                      <a:r>
                        <a:rPr kumimoji="1" lang="ja-JP" altLang="en-US" sz="1050" b="0" dirty="0" smtClean="0">
                          <a:solidFill>
                            <a:schemeClr val="tx1"/>
                          </a:solidFill>
                          <a:latin typeface="ＭＳ Ｐゴシック" panose="020B0600070205080204" pitchFamily="50" charset="-128"/>
                          <a:ea typeface="ＭＳ Ｐゴシック" panose="020B0600070205080204" pitchFamily="50" charset="-128"/>
                        </a:rPr>
                        <a:t>　　　　　　　　　　　　　　　　　　　　　　　　　 （全国で</a:t>
                      </a:r>
                      <a:r>
                        <a:rPr kumimoji="1" lang="en-US" altLang="ja-JP" sz="1050" b="0" dirty="0" smtClean="0">
                          <a:solidFill>
                            <a:schemeClr val="tx1"/>
                          </a:solidFill>
                          <a:latin typeface="ＭＳ Ｐゴシック" panose="020B0600070205080204" pitchFamily="50" charset="-128"/>
                          <a:ea typeface="ＭＳ Ｐゴシック" panose="020B0600070205080204" pitchFamily="50" charset="-128"/>
                        </a:rPr>
                        <a:t>20</a:t>
                      </a:r>
                      <a:r>
                        <a:rPr kumimoji="1" lang="ja-JP" altLang="en-US" sz="1050" b="0" dirty="0" smtClean="0">
                          <a:solidFill>
                            <a:schemeClr val="tx1"/>
                          </a:solidFill>
                          <a:latin typeface="ＭＳ Ｐゴシック" panose="020B0600070205080204" pitchFamily="50" charset="-128"/>
                          <a:ea typeface="ＭＳ Ｐゴシック" panose="020B0600070205080204" pitchFamily="50" charset="-128"/>
                        </a:rPr>
                        <a:t>市）</a:t>
                      </a:r>
                      <a:endParaRPr kumimoji="1" lang="ja-JP" altLang="en-US" sz="1050" b="0" dirty="0">
                        <a:solidFill>
                          <a:schemeClr val="tx1"/>
                        </a:solidFill>
                        <a:latin typeface="ＭＳ Ｐゴシック" panose="020B0600070205080204" pitchFamily="50" charset="-128"/>
                        <a:ea typeface="ＭＳ Ｐゴシック" panose="020B0600070205080204" pitchFamily="50" charset="-128"/>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nSpc>
                          <a:spcPts val="1400"/>
                        </a:lnSpc>
                      </a:pPr>
                      <a:endParaRPr kumimoji="1" lang="ja-JP" altLang="en-US" sz="1800" dirty="0">
                        <a:solidFill>
                          <a:schemeClr val="tx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rgbClr val="000099"/>
                      </a:solidFill>
                      <a:prstDash val="dash"/>
                      <a:round/>
                      <a:headEnd type="none" w="med" len="med"/>
                      <a:tailEnd type="none" w="med" len="med"/>
                    </a:lnR>
                    <a:lnT w="28575" cap="flat" cmpd="sng" algn="ctr">
                      <a:solidFill>
                        <a:schemeClr val="bg1"/>
                      </a:solidFill>
                      <a:prstDash val="solid"/>
                      <a:round/>
                      <a:headEnd type="none" w="med" len="med"/>
                      <a:tailEnd type="none" w="med" len="med"/>
                    </a:lnT>
                    <a:solidFill>
                      <a:schemeClr val="bg1"/>
                    </a:solidFill>
                  </a:tcPr>
                </a:tc>
                <a:tc>
                  <a:txBody>
                    <a:bodyPr/>
                    <a:lstStyle/>
                    <a:p>
                      <a:pPr marL="95250" indent="-95250">
                        <a:lnSpc>
                          <a:spcPts val="1500"/>
                        </a:lnSpc>
                      </a:pPr>
                      <a:r>
                        <a:rPr kumimoji="1" lang="ja-JP" altLang="en-US" sz="1200" b="0" dirty="0" smtClean="0">
                          <a:solidFill>
                            <a:schemeClr val="tx1"/>
                          </a:solidFill>
                          <a:latin typeface="+mn-ea"/>
                          <a:ea typeface="+mn-ea"/>
                        </a:rPr>
                        <a:t>普通地方公共団体（指定都市）</a:t>
                      </a:r>
                      <a:endParaRPr kumimoji="1" lang="ja-JP" altLang="en-US" sz="1200" b="0" dirty="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04233">
                <a:tc gridSpan="2">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200" dirty="0" smtClean="0">
                          <a:solidFill>
                            <a:schemeClr val="tx1"/>
                          </a:solidFill>
                          <a:latin typeface="+mn-ea"/>
                          <a:ea typeface="+mn-ea"/>
                        </a:rPr>
                        <a:t>区の位置づけ</a:t>
                      </a:r>
                      <a:endParaRPr kumimoji="1" lang="en-US" altLang="ja-JP" sz="1200" dirty="0" smtClean="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95250" indent="-95250">
                        <a:lnSpc>
                          <a:spcPts val="1500"/>
                        </a:lnSpc>
                      </a:pP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行政区（市の内部組織）</a:t>
                      </a:r>
                    </a:p>
                    <a:p>
                      <a:pPr marL="95250" indent="-95250">
                        <a:lnSpc>
                          <a:spcPts val="1500"/>
                        </a:lnSpc>
                      </a:pPr>
                      <a:r>
                        <a:rPr kumimoji="1" lang="ja-JP" altLang="en-US" sz="1050" b="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050" b="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050" b="0" dirty="0" smtClean="0">
                          <a:solidFill>
                            <a:schemeClr val="tx1"/>
                          </a:solidFill>
                          <a:latin typeface="ＭＳ Ｐゴシック" panose="020B0600070205080204" pitchFamily="50" charset="-128"/>
                          <a:ea typeface="ＭＳ Ｐゴシック" panose="020B0600070205080204" pitchFamily="50" charset="-128"/>
                        </a:rPr>
                        <a:t>行政</a:t>
                      </a:r>
                      <a:r>
                        <a:rPr kumimoji="1" lang="ja-JP" altLang="en-US" sz="1050" b="0" dirty="0" smtClean="0">
                          <a:solidFill>
                            <a:schemeClr val="tx1"/>
                          </a:solidFill>
                          <a:latin typeface="ＭＳ Ｐゴシック" panose="020B0600070205080204" pitchFamily="50" charset="-128"/>
                          <a:ea typeface="+mn-ea"/>
                        </a:rPr>
                        <a:t>区：指定都市の区域を分けて設置</a:t>
                      </a:r>
                      <a:endParaRPr kumimoji="1" lang="ja-JP" altLang="en-US" sz="1050" b="0" dirty="0">
                        <a:solidFill>
                          <a:schemeClr val="tx1"/>
                        </a:solidFill>
                        <a:latin typeface="ＭＳ Ｐゴシック" panose="020B0600070205080204" pitchFamily="50" charset="-128"/>
                        <a:ea typeface="ＭＳ Ｐゴシック" panose="020B0600070205080204" pitchFamily="50" charset="-128"/>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95250" indent="-95250">
                        <a:lnSpc>
                          <a:spcPts val="1500"/>
                        </a:lnSpc>
                      </a:pPr>
                      <a:r>
                        <a:rPr kumimoji="1" lang="ja-JP" altLang="en-US" sz="1200" b="1" dirty="0" smtClean="0">
                          <a:solidFill>
                            <a:schemeClr val="tx1"/>
                          </a:solidFill>
                          <a:latin typeface="+mn-ea"/>
                          <a:ea typeface="+mn-ea"/>
                        </a:rPr>
                        <a:t>総合区</a:t>
                      </a:r>
                      <a:r>
                        <a:rPr kumimoji="1" lang="ja-JP" altLang="en-US" sz="1200" b="0" dirty="0" smtClean="0">
                          <a:solidFill>
                            <a:schemeClr val="tx1"/>
                          </a:solidFill>
                          <a:latin typeface="+mn-ea"/>
                          <a:ea typeface="+mn-ea"/>
                        </a:rPr>
                        <a:t>（市の内部組織）</a:t>
                      </a:r>
                    </a:p>
                    <a:p>
                      <a:pPr marL="95250" marR="0" indent="-95250" algn="l" defTabSz="914400" rtl="0" eaLnBrk="1" fontAlgn="auto" latinLnBrk="0" hangingPunct="1">
                        <a:lnSpc>
                          <a:spcPts val="1500"/>
                        </a:lnSpc>
                        <a:spcBef>
                          <a:spcPts val="0"/>
                        </a:spcBef>
                        <a:spcAft>
                          <a:spcPts val="0"/>
                        </a:spcAft>
                        <a:buClrTx/>
                        <a:buSzTx/>
                        <a:buFontTx/>
                        <a:buNone/>
                        <a:tabLst/>
                        <a:defRPr/>
                      </a:pPr>
                      <a:r>
                        <a:rPr kumimoji="1" lang="ja-JP" altLang="en-US" sz="1050" b="0" dirty="0" smtClean="0">
                          <a:solidFill>
                            <a:schemeClr val="tx1"/>
                          </a:solidFill>
                          <a:latin typeface="+mn-ea"/>
                          <a:ea typeface="+mn-ea"/>
                        </a:rPr>
                        <a:t>　</a:t>
                      </a:r>
                      <a:r>
                        <a:rPr kumimoji="1" lang="en-US" altLang="ja-JP" sz="1050" b="0" dirty="0" smtClean="0">
                          <a:solidFill>
                            <a:schemeClr val="tx1"/>
                          </a:solidFill>
                          <a:latin typeface="+mn-ea"/>
                          <a:ea typeface="+mn-ea"/>
                        </a:rPr>
                        <a:t>*</a:t>
                      </a:r>
                      <a:r>
                        <a:rPr kumimoji="1" lang="ja-JP" altLang="en-US" sz="1050" b="0" dirty="0" smtClean="0">
                          <a:solidFill>
                            <a:schemeClr val="tx1"/>
                          </a:solidFill>
                          <a:latin typeface="+mn-ea"/>
                          <a:ea typeface="+mn-ea"/>
                        </a:rPr>
                        <a:t>総合区：行政区に代えて設けることができる</a:t>
                      </a:r>
                      <a:endParaRPr kumimoji="1" lang="en-US" altLang="ja-JP" sz="1050" b="0" dirty="0" smtClean="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04233">
                <a:tc gridSpan="2">
                  <a:txBody>
                    <a:bodyPr/>
                    <a:lstStyle/>
                    <a:p>
                      <a:pPr>
                        <a:lnSpc>
                          <a:spcPts val="1500"/>
                        </a:lnSpc>
                      </a:pPr>
                      <a:r>
                        <a:rPr kumimoji="1" lang="ja-JP" altLang="en-US" sz="1200" dirty="0" smtClean="0">
                          <a:solidFill>
                            <a:schemeClr val="tx1"/>
                          </a:solidFill>
                          <a:latin typeface="+mn-ea"/>
                          <a:ea typeface="+mn-ea"/>
                        </a:rPr>
                        <a:t>区　長</a:t>
                      </a:r>
                      <a:endParaRPr kumimoji="1" lang="ja-JP" altLang="en-US" sz="1200" dirty="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nSpc>
                          <a:spcPts val="1500"/>
                        </a:lnSpc>
                      </a:pP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一般職（市長が任命）</a:t>
                      </a:r>
                    </a:p>
                    <a:p>
                      <a:pPr>
                        <a:lnSpc>
                          <a:spcPts val="1500"/>
                        </a:lnSpc>
                      </a:pPr>
                      <a:r>
                        <a:rPr kumimoji="1" lang="ja-JP" altLang="en-US" sz="1050" b="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050" b="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050" b="0" dirty="0" smtClean="0">
                          <a:solidFill>
                            <a:schemeClr val="tx1"/>
                          </a:solidFill>
                          <a:latin typeface="ＭＳ Ｐゴシック" panose="020B0600070205080204" pitchFamily="50" charset="-128"/>
                          <a:ea typeface="ＭＳ Ｐゴシック" panose="020B0600070205080204" pitchFamily="50" charset="-128"/>
                        </a:rPr>
                        <a:t>一般職：一般的な公務員（特別職以外の公務員）</a:t>
                      </a:r>
                      <a:endParaRPr kumimoji="1" lang="en-US" altLang="ja-JP" sz="1050" b="0" dirty="0" smtClean="0">
                        <a:solidFill>
                          <a:schemeClr val="tx1"/>
                        </a:solidFill>
                        <a:latin typeface="ＭＳ Ｐゴシック" panose="020B0600070205080204" pitchFamily="50" charset="-128"/>
                        <a:ea typeface="ＭＳ Ｐゴシック" panose="020B0600070205080204" pitchFamily="50" charset="-128"/>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nSpc>
                          <a:spcPts val="1500"/>
                        </a:lnSpc>
                      </a:pPr>
                      <a:r>
                        <a:rPr kumimoji="1" lang="ja-JP" altLang="en-US" sz="1200" b="1" dirty="0" smtClean="0">
                          <a:solidFill>
                            <a:schemeClr val="tx1"/>
                          </a:solidFill>
                          <a:latin typeface="+mn-ea"/>
                          <a:ea typeface="+mn-ea"/>
                        </a:rPr>
                        <a:t>特別職（議会の同意を得て、市長が選任）</a:t>
                      </a:r>
                    </a:p>
                    <a:p>
                      <a:pPr>
                        <a:lnSpc>
                          <a:spcPts val="1500"/>
                        </a:lnSpc>
                      </a:pPr>
                      <a:r>
                        <a:rPr kumimoji="1" lang="ja-JP" altLang="en-US" sz="1050" b="0" dirty="0" smtClean="0">
                          <a:solidFill>
                            <a:schemeClr val="tx1"/>
                          </a:solidFill>
                          <a:latin typeface="+mn-ea"/>
                          <a:ea typeface="+mn-ea"/>
                        </a:rPr>
                        <a:t>　*特別職：選挙や議会同意により選ばれる公務員など</a:t>
                      </a:r>
                      <a:endParaRPr kumimoji="1" lang="en-US" altLang="ja-JP" sz="1200" b="1" dirty="0" smtClean="0">
                        <a:solidFill>
                          <a:schemeClr val="tx1"/>
                        </a:solidFill>
                        <a:latin typeface="+mn-ea"/>
                        <a:ea typeface="+mn-ea"/>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20863">
                <a:tc rowSpan="4">
                  <a:txBody>
                    <a:bodyPr/>
                    <a:lstStyle/>
                    <a:p>
                      <a:endParaRPr kumimoji="1" lang="ja-JP" altLang="en-US"/>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nSpc>
                          <a:spcPts val="1500"/>
                        </a:lnSpc>
                      </a:pPr>
                      <a:r>
                        <a:rPr kumimoji="1" lang="ja-JP" altLang="en-US" sz="1200" dirty="0" smtClean="0">
                          <a:solidFill>
                            <a:schemeClr val="tx1"/>
                          </a:solidFill>
                          <a:latin typeface="+mn-ea"/>
                          <a:ea typeface="+mn-ea"/>
                        </a:rPr>
                        <a:t>主な事務</a:t>
                      </a:r>
                      <a:endParaRPr kumimoji="1" lang="ja-JP" altLang="en-US" sz="1200" dirty="0">
                        <a:solidFill>
                          <a:schemeClr val="tx1"/>
                        </a:solidFill>
                        <a:latin typeface="+mn-ea"/>
                        <a:ea typeface="+mn-ea"/>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a:t>
                      </a:r>
                      <a:r>
                        <a:rPr kumimoji="1" lang="en-US" altLang="ja-JP" sz="1200" b="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a:t>
                      </a:r>
                      <a:endParaRPr kumimoji="1" lang="en-US" altLang="ja-JP" sz="1200" b="0" dirty="0" smtClean="0">
                        <a:solidFill>
                          <a:schemeClr val="tx1"/>
                        </a:solidFill>
                        <a:latin typeface="ＭＳ Ｐゴシック" panose="020B0600070205080204" pitchFamily="50" charset="-128"/>
                        <a:ea typeface="ＭＳ Ｐゴシック" panose="020B0600070205080204" pitchFamily="50" charset="-128"/>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vMerge="1">
                  <a:txBody>
                    <a:bodyPr/>
                    <a:lstStyle/>
                    <a:p>
                      <a:endParaRPr kumimoji="1" lang="ja-JP" altLang="en-US"/>
                    </a:p>
                  </a:txBody>
                  <a:tcPr/>
                </a:tc>
                <a:tc>
                  <a:txBody>
                    <a:bodyPr/>
                    <a:lstStyle/>
                    <a:p>
                      <a:pPr>
                        <a:lnSpc>
                          <a:spcPts val="1500"/>
                        </a:lnSpc>
                      </a:pPr>
                      <a:r>
                        <a:rPr kumimoji="1" lang="ja-JP" altLang="en-US" sz="1200" b="1" dirty="0" smtClean="0">
                          <a:solidFill>
                            <a:schemeClr val="tx1"/>
                          </a:solidFill>
                          <a:latin typeface="+mn-ea"/>
                          <a:ea typeface="+mn-ea"/>
                        </a:rPr>
                        <a:t>・総合区の政策・企画の立案　 </a:t>
                      </a:r>
                      <a:endParaRPr kumimoji="1" lang="en-US" altLang="ja-JP" sz="1200" b="1" dirty="0" smtClean="0">
                        <a:solidFill>
                          <a:schemeClr val="tx1"/>
                        </a:solidFill>
                        <a:latin typeface="+mn-ea"/>
                        <a:ea typeface="+mn-ea"/>
                      </a:endParaRPr>
                    </a:p>
                    <a:p>
                      <a:pPr>
                        <a:lnSpc>
                          <a:spcPts val="1500"/>
                        </a:lnSpc>
                      </a:pPr>
                      <a:r>
                        <a:rPr kumimoji="1" lang="ja-JP" altLang="en-US" sz="1200" b="1" dirty="0" smtClean="0">
                          <a:solidFill>
                            <a:schemeClr val="tx1"/>
                          </a:solidFill>
                          <a:latin typeface="+mn-ea"/>
                          <a:ea typeface="+mn-ea"/>
                        </a:rPr>
                        <a:t>・総合区のまちづくり等の事務 </a:t>
                      </a:r>
                      <a:endParaRPr kumimoji="1" lang="en-US" altLang="ja-JP" sz="1200" b="1" dirty="0" smtClean="0">
                        <a:solidFill>
                          <a:schemeClr val="tx1"/>
                        </a:solidFill>
                        <a:latin typeface="+mn-ea"/>
                        <a:ea typeface="+mn-ea"/>
                      </a:endParaRPr>
                    </a:p>
                    <a:p>
                      <a:pPr>
                        <a:lnSpc>
                          <a:spcPts val="1500"/>
                        </a:lnSpc>
                      </a:pPr>
                      <a:r>
                        <a:rPr kumimoji="1" lang="ja-JP" altLang="en-US" sz="1200" b="1" dirty="0" smtClean="0">
                          <a:solidFill>
                            <a:schemeClr val="tx1"/>
                          </a:solidFill>
                          <a:latin typeface="+mn-ea"/>
                          <a:ea typeface="+mn-ea"/>
                        </a:rPr>
                        <a:t>・市長の権限に属する事務のうち、条例で定める</a:t>
                      </a:r>
                      <a:endParaRPr kumimoji="1" lang="en-US" altLang="ja-JP" sz="1200" b="1" dirty="0" smtClean="0">
                        <a:solidFill>
                          <a:schemeClr val="tx1"/>
                        </a:solidFill>
                        <a:latin typeface="+mn-ea"/>
                        <a:ea typeface="+mn-ea"/>
                      </a:endParaRPr>
                    </a:p>
                    <a:p>
                      <a:pPr>
                        <a:lnSpc>
                          <a:spcPts val="1500"/>
                        </a:lnSpc>
                      </a:pPr>
                      <a:r>
                        <a:rPr kumimoji="1" lang="ja-JP" altLang="en-US" sz="1200" b="1" dirty="0" smtClean="0">
                          <a:solidFill>
                            <a:schemeClr val="tx1"/>
                          </a:solidFill>
                          <a:latin typeface="+mn-ea"/>
                          <a:ea typeface="+mn-ea"/>
                        </a:rPr>
                        <a:t>　ものを執行</a:t>
                      </a:r>
                      <a:endParaRPr kumimoji="1" lang="en-US" altLang="ja-JP" sz="1200" b="1" dirty="0" smtClean="0">
                        <a:solidFill>
                          <a:schemeClr val="tx1"/>
                        </a:solidFill>
                        <a:latin typeface="+mn-ea"/>
                        <a:ea typeface="+mn-ea"/>
                      </a:endParaRPr>
                    </a:p>
                    <a:p>
                      <a:pPr algn="r">
                        <a:lnSpc>
                          <a:spcPts val="1500"/>
                        </a:lnSpc>
                      </a:pPr>
                      <a:r>
                        <a:rPr kumimoji="1" lang="en-US" altLang="ja-JP" sz="1200" b="1" dirty="0" smtClean="0">
                          <a:solidFill>
                            <a:schemeClr val="tx1"/>
                          </a:solidFill>
                          <a:latin typeface="+mn-ea"/>
                          <a:ea typeface="+mn-ea"/>
                        </a:rPr>
                        <a:t>【</a:t>
                      </a:r>
                      <a:r>
                        <a:rPr kumimoji="1" lang="ja-JP" altLang="en-US" sz="1200" b="1" dirty="0" smtClean="0">
                          <a:solidFill>
                            <a:schemeClr val="tx1"/>
                          </a:solidFill>
                          <a:latin typeface="+mn-ea"/>
                          <a:ea typeface="+mn-ea"/>
                        </a:rPr>
                        <a:t>以上の事務は、市を代表</a:t>
                      </a:r>
                      <a:r>
                        <a:rPr kumimoji="1" lang="en-US" altLang="ja-JP" sz="1200" b="1" dirty="0" smtClean="0">
                          <a:solidFill>
                            <a:schemeClr val="tx1"/>
                          </a:solidFill>
                          <a:latin typeface="+mn-ea"/>
                          <a:ea typeface="+mn-ea"/>
                        </a:rPr>
                        <a:t>】</a:t>
                      </a: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2"/>
                      </a:solidFill>
                      <a:prstDash val="sysDot"/>
                      <a:round/>
                      <a:headEnd type="none" w="med" len="med"/>
                      <a:tailEnd type="none" w="med" len="med"/>
                    </a:lnB>
                    <a:solidFill>
                      <a:schemeClr val="bg1"/>
                    </a:solidFill>
                  </a:tcPr>
                </a:tc>
              </a:tr>
              <a:tr h="559523">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smtClean="0">
                          <a:solidFill>
                            <a:schemeClr val="tx1"/>
                          </a:solidFill>
                          <a:latin typeface="ＭＳ Ｐゴシック" panose="020B0600070205080204" pitchFamily="50" charset="-128"/>
                          <a:ea typeface="ＭＳ Ｐゴシック" panose="020B0600070205080204" pitchFamily="50" charset="-128"/>
                        </a:rPr>
                        <a:t>　市長の権限に属する事務のうち、条例で定めるもの</a:t>
                      </a:r>
                      <a:endParaRPr kumimoji="1" lang="en-US" altLang="ja-JP" sz="1100" b="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smtClean="0">
                          <a:solidFill>
                            <a:schemeClr val="tx1"/>
                          </a:solidFill>
                          <a:latin typeface="ＭＳ Ｐゴシック" panose="020B0600070205080204" pitchFamily="50" charset="-128"/>
                          <a:ea typeface="ＭＳ Ｐゴシック" panose="020B0600070205080204" pitchFamily="50" charset="-128"/>
                        </a:rPr>
                        <a:t>　を区役所が分掌し、区長が補助執行</a:t>
                      </a: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smtClean="0">
                          <a:solidFill>
                            <a:schemeClr val="tx1"/>
                          </a:solidFill>
                          <a:latin typeface="+mn-ea"/>
                          <a:ea typeface="+mn-ea"/>
                        </a:rPr>
                        <a:t>　　市長の権限に属する事務のうち、条例で定めるもの</a:t>
                      </a:r>
                      <a:endParaRPr kumimoji="1" lang="en-US" altLang="ja-JP" sz="1100" b="0" dirty="0" smtClean="0">
                        <a:solidFill>
                          <a:schemeClr val="tx1"/>
                        </a:solidFill>
                        <a:latin typeface="+mn-ea"/>
                        <a:ea typeface="+mn-ea"/>
                      </a:endParaRPr>
                    </a:p>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smtClean="0">
                          <a:solidFill>
                            <a:schemeClr val="tx1"/>
                          </a:solidFill>
                          <a:latin typeface="+mn-ea"/>
                          <a:ea typeface="+mn-ea"/>
                        </a:rPr>
                        <a:t>　　を区役所が分掌し、区長が補助執行</a:t>
                      </a: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1752">
                <a:tc vMerge="1">
                  <a:txBody>
                    <a:bodyPr/>
                    <a:lstStyle/>
                    <a:p>
                      <a:endParaRPr kumimoji="1" lang="ja-JP" altLang="en-US"/>
                    </a:p>
                  </a:txBody>
                  <a:tcPr/>
                </a:tc>
                <a:tc>
                  <a:txBody>
                    <a:bodyPr/>
                    <a:lstStyle/>
                    <a:p>
                      <a:pPr>
                        <a:lnSpc>
                          <a:spcPts val="1500"/>
                        </a:lnSpc>
                      </a:pPr>
                      <a:r>
                        <a:rPr kumimoji="1" lang="ja-JP" altLang="en-US" sz="1200" dirty="0" smtClean="0">
                          <a:solidFill>
                            <a:schemeClr val="tx1"/>
                          </a:solidFill>
                          <a:latin typeface="+mn-ea"/>
                          <a:ea typeface="+mn-ea"/>
                        </a:rPr>
                        <a:t>人事・予算・条例</a:t>
                      </a:r>
                      <a:endParaRPr kumimoji="1" lang="en-US" altLang="ja-JP" sz="1200" dirty="0" smtClean="0">
                        <a:solidFill>
                          <a:schemeClr val="tx1"/>
                        </a:solidFill>
                        <a:latin typeface="+mn-ea"/>
                        <a:ea typeface="+mn-ea"/>
                      </a:endParaRPr>
                    </a:p>
                    <a:p>
                      <a:pPr>
                        <a:lnSpc>
                          <a:spcPts val="1500"/>
                        </a:lnSpc>
                      </a:pPr>
                      <a:r>
                        <a:rPr kumimoji="1" lang="ja-JP" altLang="en-US" sz="1200" dirty="0" smtClean="0">
                          <a:solidFill>
                            <a:schemeClr val="tx1"/>
                          </a:solidFill>
                          <a:latin typeface="+mn-ea"/>
                          <a:ea typeface="+mn-ea"/>
                        </a:rPr>
                        <a:t>に関する権限</a:t>
                      </a:r>
                      <a:endParaRPr kumimoji="1" lang="ja-JP" altLang="en-US" sz="1200" dirty="0">
                        <a:solidFill>
                          <a:schemeClr val="tx1"/>
                        </a:solidFill>
                        <a:latin typeface="+mn-ea"/>
                        <a:ea typeface="+mn-ea"/>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nSpc>
                          <a:spcPts val="1500"/>
                        </a:lnSpc>
                      </a:pPr>
                      <a:r>
                        <a:rPr kumimoji="1" lang="ja-JP" altLang="en-US" sz="1200" b="1" dirty="0" smtClean="0">
                          <a:solidFill>
                            <a:schemeClr val="tx1"/>
                          </a:solidFill>
                          <a:latin typeface="+mn-ea"/>
                          <a:ea typeface="+mn-ea"/>
                        </a:rPr>
                        <a:t>（人事）　区役所職員の任免権</a:t>
                      </a:r>
                      <a:endParaRPr kumimoji="1" lang="en-US" altLang="ja-JP" sz="1200" b="1" dirty="0" smtClean="0">
                        <a:solidFill>
                          <a:schemeClr val="tx1"/>
                        </a:solidFill>
                        <a:latin typeface="+mn-ea"/>
                        <a:ea typeface="+mn-ea"/>
                      </a:endParaRPr>
                    </a:p>
                    <a:p>
                      <a:pPr>
                        <a:lnSpc>
                          <a:spcPts val="1500"/>
                        </a:lnSpc>
                      </a:pPr>
                      <a:r>
                        <a:rPr kumimoji="1" lang="ja-JP" altLang="en-US" sz="1200" b="1" dirty="0" smtClean="0">
                          <a:solidFill>
                            <a:schemeClr val="tx1"/>
                          </a:solidFill>
                          <a:latin typeface="+mn-ea"/>
                          <a:ea typeface="+mn-ea"/>
                        </a:rPr>
                        <a:t>（予算）　市長への予算意見具申権</a:t>
                      </a:r>
                      <a:endParaRPr kumimoji="1" lang="en-US" altLang="ja-JP" sz="1200" b="1" dirty="0" smtClean="0">
                        <a:solidFill>
                          <a:schemeClr val="tx1"/>
                        </a:solidFill>
                        <a:latin typeface="+mn-ea"/>
                        <a:ea typeface="+mn-ea"/>
                      </a:endParaRPr>
                    </a:p>
                    <a:p>
                      <a:pPr>
                        <a:lnSpc>
                          <a:spcPts val="1500"/>
                        </a:lnSpc>
                      </a:pPr>
                      <a:r>
                        <a:rPr kumimoji="1" lang="ja-JP" altLang="en-US" sz="1200" b="0" dirty="0" smtClean="0">
                          <a:solidFill>
                            <a:schemeClr val="tx1"/>
                          </a:solidFill>
                          <a:latin typeface="+mn-ea"/>
                          <a:ea typeface="+mn-ea"/>
                        </a:rPr>
                        <a:t>（条例）  条例提案権はなし</a:t>
                      </a:r>
                      <a:endParaRPr kumimoji="1" lang="en-US" altLang="ja-JP" sz="1200" b="0" dirty="0" smtClean="0">
                        <a:solidFill>
                          <a:schemeClr val="tx1"/>
                        </a:solidFill>
                        <a:latin typeface="+mn-ea"/>
                        <a:ea typeface="+mn-ea"/>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9484">
                <a:tc vMerge="1">
                  <a:txBody>
                    <a:bodyPr/>
                    <a:lstStyle/>
                    <a:p>
                      <a:endParaRPr kumimoji="1" lang="ja-JP" altLang="en-US"/>
                    </a:p>
                  </a:txBody>
                  <a:tcPr/>
                </a:tc>
                <a:tc>
                  <a:txBody>
                    <a:bodyPr/>
                    <a:lstStyle/>
                    <a:p>
                      <a:pPr>
                        <a:lnSpc>
                          <a:spcPts val="1500"/>
                        </a:lnSpc>
                      </a:pPr>
                      <a:r>
                        <a:rPr kumimoji="1" lang="ja-JP" altLang="en-US" sz="1200" dirty="0" smtClean="0">
                          <a:solidFill>
                            <a:schemeClr val="tx1"/>
                          </a:solidFill>
                          <a:latin typeface="+mn-ea"/>
                          <a:ea typeface="+mn-ea"/>
                        </a:rPr>
                        <a:t>リコール</a:t>
                      </a:r>
                      <a:r>
                        <a:rPr kumimoji="1" lang="en-US" altLang="ja-JP" sz="1200" dirty="0" smtClean="0">
                          <a:solidFill>
                            <a:schemeClr val="tx1"/>
                          </a:solidFill>
                          <a:latin typeface="+mn-ea"/>
                          <a:ea typeface="+mn-ea"/>
                        </a:rPr>
                        <a:t>(</a:t>
                      </a:r>
                      <a:r>
                        <a:rPr kumimoji="1" lang="ja-JP" altLang="en-US" sz="1200" dirty="0" smtClean="0">
                          <a:solidFill>
                            <a:schemeClr val="tx1"/>
                          </a:solidFill>
                          <a:latin typeface="+mn-ea"/>
                          <a:ea typeface="+mn-ea"/>
                        </a:rPr>
                        <a:t>解職）</a:t>
                      </a:r>
                      <a:endParaRPr kumimoji="1" lang="ja-JP" altLang="en-US" sz="1200" dirty="0">
                        <a:solidFill>
                          <a:schemeClr val="tx1"/>
                        </a:solidFill>
                        <a:latin typeface="+mn-ea"/>
                        <a:ea typeface="+mn-ea"/>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なし</a:t>
                      </a:r>
                      <a:endParaRPr kumimoji="1" lang="ja-JP" altLang="en-US" sz="1200" b="0" dirty="0">
                        <a:solidFill>
                          <a:schemeClr val="tx1"/>
                        </a:solidFill>
                        <a:latin typeface="ＭＳ Ｐゴシック" panose="020B0600070205080204" pitchFamily="50" charset="-128"/>
                        <a:ea typeface="ＭＳ Ｐゴシック" panose="020B0600070205080204" pitchFamily="50" charset="-128"/>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nSpc>
                          <a:spcPts val="1400"/>
                        </a:lnSpc>
                      </a:pPr>
                      <a:r>
                        <a:rPr kumimoji="1" lang="ja-JP" altLang="en-US" sz="1200" b="1" dirty="0" smtClean="0">
                          <a:solidFill>
                            <a:schemeClr val="tx1"/>
                          </a:solidFill>
                          <a:latin typeface="+mn-ea"/>
                          <a:ea typeface="+mn-ea"/>
                        </a:rPr>
                        <a:t>あり</a:t>
                      </a:r>
                      <a:endParaRPr kumimoji="1" lang="ja-JP" altLang="en-US" sz="1200" b="1" dirty="0">
                        <a:solidFill>
                          <a:schemeClr val="tx1"/>
                        </a:solidFill>
                        <a:latin typeface="+mn-ea"/>
                        <a:ea typeface="+mn-ea"/>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 name="正方形/長方形 2"/>
          <p:cNvSpPr/>
          <p:nvPr/>
        </p:nvSpPr>
        <p:spPr>
          <a:xfrm>
            <a:off x="0" y="0"/>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２－１　大都市地域における自治制度　～総合区制度～</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4" name="スライド番号プレースホルダー 2"/>
          <p:cNvSpPr>
            <a:spLocks noGrp="1"/>
          </p:cNvSpPr>
          <p:nvPr>
            <p:ph type="sldNum" sz="quarter" idx="12"/>
          </p:nvPr>
        </p:nvSpPr>
        <p:spPr>
          <a:xfrm>
            <a:off x="7032206" y="13123"/>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ja-JP" sz="1600" kern="0" dirty="0">
                <a:solidFill>
                  <a:sysClr val="windowText" lastClr="000000"/>
                </a:solidFill>
                <a:latin typeface="HGPｺﾞｼｯｸE" pitchFamily="50" charset="-128"/>
                <a:ea typeface="HGPｺﾞｼｯｸE" pitchFamily="50" charset="-128"/>
              </a:rPr>
              <a:t>12</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2" name="正方形/長方形 1"/>
          <p:cNvSpPr/>
          <p:nvPr/>
        </p:nvSpPr>
        <p:spPr>
          <a:xfrm>
            <a:off x="-11680" y="6426040"/>
            <a:ext cx="8784976" cy="323165"/>
          </a:xfrm>
          <a:prstGeom prst="rect">
            <a:avLst/>
          </a:prstGeom>
        </p:spPr>
        <p:txBody>
          <a:bodyPr wrap="square">
            <a:spAutoFit/>
          </a:bodyPr>
          <a:lstStyle/>
          <a:p>
            <a:pPr>
              <a:lnSpc>
                <a:spcPts val="1800"/>
              </a:lnSpc>
            </a:pP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行政区長は市長の補助</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機関（市長の事務執行を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補助する役割）として、区内の政策・企画の立案やまちづくり等の行政サービスを提供</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43032" y="480440"/>
            <a:ext cx="8993464" cy="784830"/>
          </a:xfrm>
          <a:prstGeom prst="rect">
            <a:avLst/>
          </a:prstGeom>
        </p:spPr>
        <p:txBody>
          <a:bodyPr wrap="square">
            <a:spAutoFit/>
          </a:bodyPr>
          <a:lstStyle/>
          <a:p>
            <a:pPr>
              <a:lnSpc>
                <a:spcPts val="1800"/>
              </a:lnSpc>
            </a:pP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総合区制度</a:t>
            </a:r>
            <a:endParaRPr lang="en-US" altLang="ja-JP" sz="15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800"/>
              </a:lnSpc>
            </a:pP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指定都市において、住民自治の拡充のため、現在の行政区長の権限を強化させた区制度。議会</a:t>
            </a: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の同意を</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得</a:t>
            </a:r>
            <a:endParaRPr lang="en-US" altLang="ja-JP" sz="15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800"/>
              </a:lnSpc>
            </a:pP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500" dirty="0" err="1" smtClean="0">
                <a:latin typeface="ＭＳ Ｐゴシック" panose="020B0600070205080204" pitchFamily="50" charset="-128"/>
                <a:ea typeface="ＭＳ Ｐゴシック" panose="020B0600070205080204" pitchFamily="50" charset="-128"/>
                <a:cs typeface="Meiryo UI" panose="020B0604030504040204" pitchFamily="50" charset="-128"/>
              </a:rPr>
              <a:t>て</a:t>
            </a: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選任される区長（特別職）を置き、区の区域内に関する事務</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を、区長が総合的</a:t>
            </a: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かつ包括的に</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執行する制度</a:t>
            </a:r>
            <a:endParaRPr lang="en-US" altLang="ja-JP" sz="15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5" name="大かっこ 4"/>
          <p:cNvSpPr/>
          <p:nvPr/>
        </p:nvSpPr>
        <p:spPr>
          <a:xfrm>
            <a:off x="1822048" y="5054432"/>
            <a:ext cx="3168352" cy="357918"/>
          </a:xfrm>
          <a:prstGeom prst="bracketPair">
            <a:avLst>
              <a:gd name="adj" fmla="val 6823"/>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大かっこ 7"/>
          <p:cNvSpPr/>
          <p:nvPr/>
        </p:nvSpPr>
        <p:spPr>
          <a:xfrm>
            <a:off x="5428782" y="5060930"/>
            <a:ext cx="3168352" cy="357918"/>
          </a:xfrm>
          <a:prstGeom prst="bracketPair">
            <a:avLst>
              <a:gd name="adj" fmla="val 6823"/>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正方形/長方形 6"/>
          <p:cNvSpPr/>
          <p:nvPr/>
        </p:nvSpPr>
        <p:spPr>
          <a:xfrm>
            <a:off x="17336" y="1347158"/>
            <a:ext cx="4088344" cy="291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法律上の制度比較</a:t>
            </a:r>
            <a:r>
              <a:rPr lang="en-US" altLang="ja-JP"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6998143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 name="表 43"/>
          <p:cNvGraphicFramePr>
            <a:graphicFrameLocks noGrp="1"/>
          </p:cNvGraphicFramePr>
          <p:nvPr>
            <p:extLst>
              <p:ext uri="{D42A27DB-BD31-4B8C-83A1-F6EECF244321}">
                <p14:modId xmlns:p14="http://schemas.microsoft.com/office/powerpoint/2010/main" val="4044397040"/>
              </p:ext>
            </p:extLst>
          </p:nvPr>
        </p:nvGraphicFramePr>
        <p:xfrm>
          <a:off x="109783" y="472814"/>
          <a:ext cx="8559313" cy="6354211"/>
        </p:xfrm>
        <a:graphic>
          <a:graphicData uri="http://schemas.openxmlformats.org/drawingml/2006/table">
            <a:tbl>
              <a:tblPr firstRow="1" bandRow="1">
                <a:tableStyleId>{93296810-A885-4BE3-A3E7-6D5BEEA58F35}</a:tableStyleId>
              </a:tblPr>
              <a:tblGrid>
                <a:gridCol w="4221032"/>
                <a:gridCol w="281556"/>
                <a:gridCol w="4056725"/>
              </a:tblGrid>
              <a:tr h="307242">
                <a:tc>
                  <a:txBody>
                    <a:bodyPr/>
                    <a:lstStyle/>
                    <a:p>
                      <a:pPr algn="ctr">
                        <a:lnSpc>
                          <a:spcPts val="1600"/>
                        </a:lnSpc>
                      </a:pPr>
                      <a:r>
                        <a:rPr kumimoji="1" lang="ja-JP" altLang="en-US" sz="1400" dirty="0" smtClean="0">
                          <a:solidFill>
                            <a:schemeClr val="tx1"/>
                          </a:solidFill>
                        </a:rPr>
                        <a:t>指定都市（行政区制度）</a:t>
                      </a:r>
                    </a:p>
                  </a:txBody>
                  <a:tcPr marL="84413" marR="84413" marT="45609" marB="45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4">
                  <a:txBody>
                    <a:bodyPr/>
                    <a:lstStyle/>
                    <a:p>
                      <a:pPr>
                        <a:lnSpc>
                          <a:spcPts val="1600"/>
                        </a:lnSpc>
                      </a:pPr>
                      <a:endParaRPr kumimoji="1" lang="ja-JP" altLang="en-US" sz="1800" dirty="0">
                        <a:solidFill>
                          <a:schemeClr val="tx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38100" cmpd="sng">
                      <a:noFill/>
                    </a:lnB>
                    <a:solidFill>
                      <a:schemeClr val="bg1"/>
                    </a:solidFill>
                  </a:tcPr>
                </a:tc>
                <a:tc>
                  <a:txBody>
                    <a:bodyPr/>
                    <a:lstStyle/>
                    <a:p>
                      <a:pPr algn="ctr">
                        <a:lnSpc>
                          <a:spcPts val="1600"/>
                        </a:lnSpc>
                      </a:pPr>
                      <a:r>
                        <a:rPr kumimoji="1" lang="ja-JP" altLang="en-US" sz="1400" dirty="0" smtClean="0">
                          <a:solidFill>
                            <a:schemeClr val="bg1"/>
                          </a:solidFill>
                        </a:rPr>
                        <a:t>指定都市（総合区制度）</a:t>
                      </a:r>
                      <a:endParaRPr kumimoji="1" lang="en-US" altLang="ja-JP" sz="1400" dirty="0" smtClean="0">
                        <a:solidFill>
                          <a:schemeClr val="bg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2046298">
                <a:tc>
                  <a:txBody>
                    <a:bodyPr/>
                    <a:lstStyle/>
                    <a:p>
                      <a:pPr marL="95250" indent="-95250">
                        <a:lnSpc>
                          <a:spcPts val="1400"/>
                        </a:lnSpc>
                      </a:pPr>
                      <a:endParaRPr kumimoji="1" lang="en-US" altLang="ja-JP" sz="1200" b="1" dirty="0" smtClean="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nSpc>
                          <a:spcPts val="1400"/>
                        </a:lnSpc>
                      </a:pPr>
                      <a:endParaRPr kumimoji="1" lang="ja-JP" altLang="en-US" sz="1800" dirty="0">
                        <a:solidFill>
                          <a:schemeClr val="tx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rgbClr val="000099"/>
                      </a:solidFill>
                      <a:prstDash val="dash"/>
                      <a:round/>
                      <a:headEnd type="none" w="med" len="med"/>
                      <a:tailEnd type="none" w="med" len="med"/>
                    </a:lnR>
                    <a:lnT w="28575" cap="flat" cmpd="sng" algn="ctr">
                      <a:solidFill>
                        <a:schemeClr val="bg1"/>
                      </a:solidFill>
                      <a:prstDash val="solid"/>
                      <a:round/>
                      <a:headEnd type="none" w="med" len="med"/>
                      <a:tailEnd type="none" w="med" len="med"/>
                    </a:lnT>
                    <a:solidFill>
                      <a:schemeClr val="bg1"/>
                    </a:solidFill>
                  </a:tcPr>
                </a:tc>
                <a:tc>
                  <a:txBody>
                    <a:bodyPr/>
                    <a:lstStyle/>
                    <a:p>
                      <a:pPr marL="95250" indent="-95250">
                        <a:lnSpc>
                          <a:spcPts val="1400"/>
                        </a:lnSpc>
                      </a:pPr>
                      <a:endParaRPr kumimoji="1" lang="ja-JP" altLang="en-US" sz="1200" dirty="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57828">
                <a:tc>
                  <a:txBody>
                    <a:bodyPr/>
                    <a:lstStyle/>
                    <a:p>
                      <a:endParaRPr lang="en-US" altLang="ja-JP" sz="5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lang="ja-JP" altLang="en-US" sz="1300" dirty="0" smtClean="0">
                          <a:solidFill>
                            <a:schemeClr val="tx1"/>
                          </a:solidFill>
                          <a:latin typeface="ＭＳ Ｐゴシック" panose="020B0600070205080204" pitchFamily="50" charset="-128"/>
                          <a:ea typeface="ＭＳ Ｐゴシック" panose="020B0600070205080204" pitchFamily="50" charset="-128"/>
                        </a:rPr>
                        <a:t>■特徴</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　　○首　</a:t>
                      </a:r>
                      <a:r>
                        <a:rPr kumimoji="1" lang="ja-JP" altLang="en-US" sz="1300" baseline="0" dirty="0" smtClean="0">
                          <a:solidFill>
                            <a:schemeClr val="tx1"/>
                          </a:solidFill>
                          <a:latin typeface="ＭＳ Ｐゴシック" panose="020B0600070205080204" pitchFamily="50" charset="-128"/>
                          <a:ea typeface="ＭＳ Ｐゴシック" panose="020B0600070205080204" pitchFamily="50" charset="-128"/>
                        </a:rPr>
                        <a:t> </a:t>
                      </a:r>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長</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：市　</a:t>
                      </a:r>
                      <a:r>
                        <a:rPr lang="ja-JP" altLang="en-US" sz="1300" baseline="0"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長（公選職）</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　　○区の数</a:t>
                      </a:r>
                      <a:r>
                        <a:rPr kumimoji="1" lang="ja-JP" altLang="en-US" sz="1300" smtClean="0">
                          <a:solidFill>
                            <a:schemeClr val="tx1"/>
                          </a:solidFill>
                          <a:latin typeface="ＭＳ Ｐゴシック" panose="020B0600070205080204" pitchFamily="50" charset="-128"/>
                          <a:ea typeface="ＭＳ Ｐゴシック" panose="020B0600070205080204" pitchFamily="50" charset="-128"/>
                        </a:rPr>
                        <a:t>：２４　区</a:t>
                      </a:r>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300" dirty="0" smtClean="0">
                          <a:solidFill>
                            <a:schemeClr val="tx1"/>
                          </a:solidFill>
                          <a:latin typeface="ＭＳ Ｐゴシック" panose="020B0600070205080204" pitchFamily="50" charset="-128"/>
                          <a:ea typeface="ＭＳ Ｐゴシック" panose="020B0600070205080204" pitchFamily="50" charset="-128"/>
                        </a:rPr>
                        <a:t>　　○区 　長：市長の補助機関</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300" b="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一般職 （市長が任命）</a:t>
                      </a:r>
                      <a:endParaRPr kumimoji="1" lang="en-US" altLang="ja-JP" sz="1300" b="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84413" marR="84413" marT="45609" marB="45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endParaRPr lang="en-US" altLang="ja-JP" sz="5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lang="ja-JP" altLang="en-US" sz="1300" dirty="0" smtClean="0">
                          <a:solidFill>
                            <a:schemeClr val="tx1"/>
                          </a:solidFill>
                          <a:latin typeface="ＭＳ Ｐゴシック" panose="020B0600070205080204" pitchFamily="50" charset="-128"/>
                          <a:ea typeface="ＭＳ Ｐゴシック" panose="020B0600070205080204" pitchFamily="50" charset="-128"/>
                        </a:rPr>
                        <a:t>■特徴</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首　 長：市　</a:t>
                      </a:r>
                      <a:r>
                        <a:rPr lang="ja-JP" altLang="en-US" sz="1300" baseline="0"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長（公選職）</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　　○区の数：複数区（合区する場合）</a:t>
                      </a:r>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　　○区　 長：市長の</a:t>
                      </a:r>
                      <a:r>
                        <a:rPr kumimoji="1" lang="ja-JP" altLang="en-US" sz="1300" dirty="0" smtClean="0">
                          <a:solidFill>
                            <a:schemeClr val="tx1"/>
                          </a:solidFill>
                          <a:latin typeface="ＭＳ Ｐゴシック" panose="020B0600070205080204" pitchFamily="50" charset="-128"/>
                          <a:ea typeface="+mn-ea"/>
                        </a:rPr>
                        <a:t>補助機関</a:t>
                      </a:r>
                      <a:endParaRPr kumimoji="1" lang="ja-JP" altLang="en-US" sz="1300" dirty="0" smtClean="0">
                        <a:solidFill>
                          <a:srgbClr val="FF0000"/>
                        </a:solidFill>
                        <a:latin typeface="ＭＳ Ｐゴシック" panose="020B0600070205080204" pitchFamily="50" charset="-128"/>
                        <a:ea typeface="+mn-ea"/>
                      </a:endParaRPr>
                    </a:p>
                    <a:p>
                      <a:pPr>
                        <a:lnSpc>
                          <a:spcPts val="1400"/>
                        </a:lnSpc>
                      </a:pPr>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　　　　　　　　　特別職（議会の同意を得て市長が選任）</a:t>
                      </a:r>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txBody>
                  <a:tcPr marL="84413" marR="84413" marT="45609" marB="45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44253">
                <a:tc>
                  <a:txBody>
                    <a:bodyPr/>
                    <a:lstStyle/>
                    <a:p>
                      <a:endParaRPr kumimoji="1" lang="en-US" altLang="ja-JP" sz="500" dirty="0" smtClean="0">
                        <a:latin typeface="ＭＳ Ｐゴシック" panose="020B0600070205080204" pitchFamily="50" charset="-128"/>
                        <a:ea typeface="ＭＳ Ｐゴシック" panose="020B0600070205080204" pitchFamily="50" charset="-128"/>
                      </a:endParaRPr>
                    </a:p>
                    <a:p>
                      <a:endParaRPr kumimoji="1" lang="ja-JP" altLang="en-US" sz="1300" dirty="0"/>
                    </a:p>
                  </a:txBody>
                  <a:tcPr marL="84413" marR="84413" marT="45609" marB="45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endParaRPr kumimoji="1" lang="ja-JP" altLang="en-US" dirty="0"/>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pSp>
        <p:nvGrpSpPr>
          <p:cNvPr id="3" name="グループ化 2"/>
          <p:cNvGrpSpPr/>
          <p:nvPr/>
        </p:nvGrpSpPr>
        <p:grpSpPr>
          <a:xfrm>
            <a:off x="569429" y="1164280"/>
            <a:ext cx="3400480" cy="505103"/>
            <a:chOff x="420488" y="2204864"/>
            <a:chExt cx="2812385" cy="506329"/>
          </a:xfrm>
        </p:grpSpPr>
        <p:cxnSp>
          <p:nvCxnSpPr>
            <p:cNvPr id="5" name="直線矢印コネクタ 4"/>
            <p:cNvCxnSpPr/>
            <p:nvPr/>
          </p:nvCxnSpPr>
          <p:spPr>
            <a:xfrm>
              <a:off x="420488" y="2492896"/>
              <a:ext cx="2812385" cy="2273"/>
            </a:xfrm>
            <a:prstGeom prst="straightConnector1">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1749677" y="2204864"/>
              <a:ext cx="0" cy="2880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420488" y="2492896"/>
              <a:ext cx="0" cy="2160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3232873" y="2495169"/>
              <a:ext cx="0" cy="2160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 name="角丸四角形 10"/>
          <p:cNvSpPr/>
          <p:nvPr/>
        </p:nvSpPr>
        <p:spPr>
          <a:xfrm>
            <a:off x="370579" y="2557554"/>
            <a:ext cx="3749459" cy="204165"/>
          </a:xfrm>
          <a:prstGeom prst="roundRect">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smtClean="0">
                <a:solidFill>
                  <a:schemeClr val="tx1"/>
                </a:solidFill>
                <a:latin typeface="Meiryo UI" panose="020B0604030504040204" pitchFamily="50" charset="-128"/>
                <a:ea typeface="Meiryo UI" panose="020B0604030504040204" pitchFamily="50" charset="-128"/>
              </a:rPr>
              <a:t>市</a:t>
            </a:r>
            <a:r>
              <a:rPr lang="ja-JP" altLang="en-US" sz="1300" dirty="0">
                <a:solidFill>
                  <a:schemeClr val="tx1"/>
                </a:solidFill>
                <a:latin typeface="Meiryo UI" panose="020B0604030504040204" pitchFamily="50" charset="-128"/>
                <a:ea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rPr>
              <a:t>　</a:t>
            </a:r>
            <a:r>
              <a:rPr kumimoji="1" lang="ja-JP" altLang="en-US" sz="1300" dirty="0" smtClean="0">
                <a:solidFill>
                  <a:schemeClr val="tx1"/>
                </a:solidFill>
                <a:latin typeface="Meiryo UI" panose="020B0604030504040204" pitchFamily="50" charset="-128"/>
                <a:ea typeface="Meiryo UI" panose="020B0604030504040204" pitchFamily="50" charset="-128"/>
              </a:rPr>
              <a:t>民（</a:t>
            </a:r>
            <a:r>
              <a:rPr kumimoji="1" lang="en-US" altLang="ja-JP" sz="1300" dirty="0" smtClean="0">
                <a:solidFill>
                  <a:schemeClr val="tx1"/>
                </a:solidFill>
                <a:latin typeface="Meiryo UI" panose="020B0604030504040204" pitchFamily="50" charset="-128"/>
                <a:ea typeface="Meiryo UI" panose="020B0604030504040204" pitchFamily="50" charset="-128"/>
              </a:rPr>
              <a:t>270</a:t>
            </a:r>
            <a:r>
              <a:rPr kumimoji="1" lang="ja-JP" altLang="en-US" sz="1300" dirty="0" smtClean="0">
                <a:solidFill>
                  <a:schemeClr val="tx1"/>
                </a:solidFill>
                <a:latin typeface="Meiryo UI" panose="020B0604030504040204" pitchFamily="50" charset="-128"/>
                <a:ea typeface="Meiryo UI" panose="020B0604030504040204" pitchFamily="50" charset="-128"/>
              </a:rPr>
              <a:t>万人）</a:t>
            </a:r>
            <a:endParaRPr kumimoji="1" lang="ja-JP" altLang="en-US" sz="1300" dirty="0">
              <a:solidFill>
                <a:schemeClr val="tx1"/>
              </a:solidFill>
              <a:latin typeface="Meiryo UI" panose="020B0604030504040204" pitchFamily="50" charset="-128"/>
              <a:ea typeface="Meiryo UI" panose="020B0604030504040204" pitchFamily="50" charset="-128"/>
            </a:endParaRPr>
          </a:p>
        </p:txBody>
      </p:sp>
      <p:cxnSp>
        <p:nvCxnSpPr>
          <p:cNvPr id="25" name="直線コネクタ 24"/>
          <p:cNvCxnSpPr/>
          <p:nvPr/>
        </p:nvCxnSpPr>
        <p:spPr>
          <a:xfrm>
            <a:off x="1313770" y="1444813"/>
            <a:ext cx="0" cy="2291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3738792" y="1662430"/>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区　　長</a:t>
            </a:r>
            <a:endParaRPr lang="en-US" altLang="ja-JP" sz="1200" dirty="0" smtClean="0">
              <a:solidFill>
                <a:schemeClr val="tx1"/>
              </a:solidFill>
            </a:endParaRPr>
          </a:p>
          <a:p>
            <a:pPr algn="ctr"/>
            <a:r>
              <a:rPr kumimoji="1" lang="ja-JP" altLang="en-US" sz="1200" dirty="0" smtClean="0">
                <a:solidFill>
                  <a:schemeClr val="tx1"/>
                </a:solidFill>
              </a:rPr>
              <a:t>（一般職）</a:t>
            </a:r>
            <a:endParaRPr kumimoji="1" lang="ja-JP" altLang="en-US" sz="1200" dirty="0">
              <a:solidFill>
                <a:schemeClr val="tx1"/>
              </a:solidFill>
            </a:endParaRPr>
          </a:p>
        </p:txBody>
      </p:sp>
      <p:sp>
        <p:nvSpPr>
          <p:cNvPr id="41" name="正方形/長方形 40"/>
          <p:cNvSpPr/>
          <p:nvPr/>
        </p:nvSpPr>
        <p:spPr>
          <a:xfrm>
            <a:off x="1036004" y="1679682"/>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区　　長</a:t>
            </a:r>
            <a:endParaRPr lang="en-US" altLang="ja-JP" sz="1200" dirty="0" smtClean="0">
              <a:solidFill>
                <a:schemeClr val="tx1"/>
              </a:solidFill>
            </a:endParaRPr>
          </a:p>
          <a:p>
            <a:pPr algn="ctr"/>
            <a:r>
              <a:rPr kumimoji="1" lang="ja-JP" altLang="en-US" sz="1200" dirty="0" smtClean="0">
                <a:solidFill>
                  <a:schemeClr val="tx1"/>
                </a:solidFill>
              </a:rPr>
              <a:t>（一般職）</a:t>
            </a:r>
            <a:endParaRPr kumimoji="1" lang="ja-JP" altLang="en-US" sz="1200" dirty="0">
              <a:solidFill>
                <a:schemeClr val="tx1"/>
              </a:solidFill>
            </a:endParaRPr>
          </a:p>
        </p:txBody>
      </p:sp>
      <p:sp>
        <p:nvSpPr>
          <p:cNvPr id="42" name="正方形/長方形 41"/>
          <p:cNvSpPr/>
          <p:nvPr/>
        </p:nvSpPr>
        <p:spPr>
          <a:xfrm>
            <a:off x="370579" y="1672587"/>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区　　長</a:t>
            </a:r>
            <a:endParaRPr lang="en-US" altLang="ja-JP" sz="1200" dirty="0" smtClean="0">
              <a:solidFill>
                <a:schemeClr val="tx1"/>
              </a:solidFill>
            </a:endParaRPr>
          </a:p>
          <a:p>
            <a:pPr algn="ctr"/>
            <a:r>
              <a:rPr kumimoji="1" lang="ja-JP" altLang="en-US" sz="1200" dirty="0" smtClean="0">
                <a:solidFill>
                  <a:schemeClr val="tx1"/>
                </a:solidFill>
              </a:rPr>
              <a:t>（一般職）</a:t>
            </a:r>
            <a:endParaRPr kumimoji="1" lang="ja-JP" altLang="en-US" sz="1200" dirty="0">
              <a:solidFill>
                <a:schemeClr val="tx1"/>
              </a:solidFill>
            </a:endParaRPr>
          </a:p>
        </p:txBody>
      </p:sp>
      <p:cxnSp>
        <p:nvCxnSpPr>
          <p:cNvPr id="50" name="直線コネクタ 49"/>
          <p:cNvCxnSpPr/>
          <p:nvPr/>
        </p:nvCxnSpPr>
        <p:spPr>
          <a:xfrm flipH="1">
            <a:off x="719841" y="1095122"/>
            <a:ext cx="841886" cy="0"/>
          </a:xfrm>
          <a:prstGeom prst="line">
            <a:avLst/>
          </a:prstGeom>
          <a:ln w="22225">
            <a:prstDash val="sysDash"/>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p:nvPr/>
        </p:nvCxnSpPr>
        <p:spPr>
          <a:xfrm>
            <a:off x="706501" y="1081809"/>
            <a:ext cx="0" cy="607738"/>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a:off x="1185831" y="1095122"/>
            <a:ext cx="0" cy="597963"/>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a:xfrm>
            <a:off x="576910" y="862771"/>
            <a:ext cx="1082644" cy="219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HGSｺﾞｼｯｸE" panose="020B0900000000000000" pitchFamily="50" charset="-128"/>
                <a:ea typeface="HGSｺﾞｼｯｸE" panose="020B0900000000000000" pitchFamily="50" charset="-128"/>
              </a:rPr>
              <a:t>（指 揮 命 令）</a:t>
            </a:r>
            <a:endParaRPr kumimoji="1" lang="ja-JP" altLang="en-US" sz="1000" dirty="0"/>
          </a:p>
        </p:txBody>
      </p:sp>
      <p:grpSp>
        <p:nvGrpSpPr>
          <p:cNvPr id="60" name="グループ化 59"/>
          <p:cNvGrpSpPr/>
          <p:nvPr/>
        </p:nvGrpSpPr>
        <p:grpSpPr>
          <a:xfrm>
            <a:off x="2708882" y="1081809"/>
            <a:ext cx="1176540" cy="614358"/>
            <a:chOff x="2113653" y="965069"/>
            <a:chExt cx="448235" cy="614358"/>
          </a:xfrm>
        </p:grpSpPr>
        <p:cxnSp>
          <p:nvCxnSpPr>
            <p:cNvPr id="57" name="直線矢印コネクタ 56"/>
            <p:cNvCxnSpPr/>
            <p:nvPr/>
          </p:nvCxnSpPr>
          <p:spPr>
            <a:xfrm>
              <a:off x="2561888" y="965069"/>
              <a:ext cx="0" cy="614358"/>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flipH="1">
              <a:off x="2113653" y="971287"/>
              <a:ext cx="448235" cy="0"/>
            </a:xfrm>
            <a:prstGeom prst="line">
              <a:avLst/>
            </a:prstGeom>
            <a:ln w="22225">
              <a:prstDash val="sysDash"/>
            </a:ln>
          </p:spPr>
          <p:style>
            <a:lnRef idx="1">
              <a:schemeClr val="accent1"/>
            </a:lnRef>
            <a:fillRef idx="0">
              <a:schemeClr val="accent1"/>
            </a:fillRef>
            <a:effectRef idx="0">
              <a:schemeClr val="accent1"/>
            </a:effectRef>
            <a:fontRef idx="minor">
              <a:schemeClr val="tx1"/>
            </a:fontRef>
          </p:style>
        </p:cxnSp>
      </p:grpSp>
      <p:sp>
        <p:nvSpPr>
          <p:cNvPr id="70" name="角丸四角形 69"/>
          <p:cNvSpPr/>
          <p:nvPr/>
        </p:nvSpPr>
        <p:spPr>
          <a:xfrm>
            <a:off x="1594306" y="893006"/>
            <a:ext cx="1117412" cy="4280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smtClean="0"/>
              <a:t>　大阪市長</a:t>
            </a:r>
            <a:endParaRPr kumimoji="1" lang="en-US" altLang="ja-JP" sz="1300" b="1" dirty="0" smtClean="0"/>
          </a:p>
          <a:p>
            <a:pPr algn="ctr"/>
            <a:r>
              <a:rPr lang="ja-JP" altLang="en-US" sz="1300" b="1" dirty="0" smtClean="0"/>
              <a:t>（公選職）</a:t>
            </a:r>
            <a:endParaRPr kumimoji="1" lang="ja-JP" altLang="en-US" sz="1300" b="1" dirty="0"/>
          </a:p>
        </p:txBody>
      </p:sp>
      <p:sp>
        <p:nvSpPr>
          <p:cNvPr id="80" name="正方形/長方形 79"/>
          <p:cNvSpPr/>
          <p:nvPr/>
        </p:nvSpPr>
        <p:spPr>
          <a:xfrm>
            <a:off x="2631864" y="2020526"/>
            <a:ext cx="1253558" cy="2380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r>
              <a:rPr kumimoji="1" lang="en-US" altLang="ja-JP" sz="1200" dirty="0" smtClean="0">
                <a:solidFill>
                  <a:schemeClr val="tx1"/>
                </a:solidFill>
                <a:latin typeface="ＭＳ Ｐゴシック" panose="020B0600070205080204" pitchFamily="50" charset="-128"/>
                <a:ea typeface="ＭＳ Ｐゴシック" panose="020B0600070205080204" pitchFamily="50" charset="-128"/>
              </a:rPr>
              <a:t>24</a:t>
            </a: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区）・・・</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p:txBody>
      </p:sp>
      <p:sp>
        <p:nvSpPr>
          <p:cNvPr id="85" name="Rectangle 4"/>
          <p:cNvSpPr>
            <a:spLocks noChangeArrowheads="1"/>
          </p:cNvSpPr>
          <p:nvPr/>
        </p:nvSpPr>
        <p:spPr bwMode="auto">
          <a:xfrm>
            <a:off x="748130" y="5877272"/>
            <a:ext cx="1955430" cy="6525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dash"/>
                <a:miter lim="800000"/>
                <a:headEnd/>
                <a:tailEnd/>
              </a14:hiddenLine>
            </a:ext>
            <a:ext uri="{AF507438-7753-43E0-B8FC-AC1667EBCBE1}">
              <a14:hiddenEffects xmlns:a14="http://schemas.microsoft.com/office/drawing/2010/main">
                <a:effectLst>
                  <a:outerShdw dist="63500" dir="2700000" algn="tl" rotWithShape="0">
                    <a:srgbClr val="000000">
                      <a:alpha val="39998"/>
                    </a:srgbClr>
                  </a:outerShdw>
                </a:effectLst>
              </a14:hiddenEffects>
            </a:ext>
          </a:extLst>
        </p:spPr>
        <p:txBody>
          <a:bodyPr lIns="36000" rIns="36000" anchor="ctr"/>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eaLnBrk="1" hangingPunct="1"/>
            <a:endParaRPr lang="ja-JP" altLang="en-US" sz="2800" dirty="0">
              <a:solidFill>
                <a:srgbClr val="000000"/>
              </a:solidFill>
              <a:ea typeface="ＭＳ Ｐゴシック" charset="-128"/>
              <a:cs typeface="Times New Roman" pitchFamily="18" charset="0"/>
            </a:endParaRPr>
          </a:p>
        </p:txBody>
      </p:sp>
      <p:sp>
        <p:nvSpPr>
          <p:cNvPr id="102" name="正方形/長方形 101"/>
          <p:cNvSpPr/>
          <p:nvPr/>
        </p:nvSpPr>
        <p:spPr>
          <a:xfrm>
            <a:off x="-109184" y="40944"/>
            <a:ext cx="8705056"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6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6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イメージ</a:t>
            </a:r>
            <a:r>
              <a:rPr lang="en-US" altLang="ja-JP" sz="16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6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大阪市の場合</a:t>
            </a:r>
            <a:endParaRPr lang="ja-JP" altLang="en-US" sz="1600" b="1" dirty="0">
              <a:solidFill>
                <a:schemeClr val="tx1"/>
              </a:solidFill>
              <a:latin typeface="ＭＳ ゴシック" panose="020B0609070205080204" pitchFamily="49" charset="-128"/>
              <a:ea typeface="ＭＳ ゴシック" panose="020B0609070205080204" pitchFamily="49" charset="-128"/>
              <a:cs typeface="Meiryo UI" pitchFamily="50" charset="-128"/>
            </a:endParaRPr>
          </a:p>
        </p:txBody>
      </p:sp>
      <p:sp>
        <p:nvSpPr>
          <p:cNvPr id="59" name="Rectangle 10"/>
          <p:cNvSpPr>
            <a:spLocks noChangeArrowheads="1"/>
          </p:cNvSpPr>
          <p:nvPr/>
        </p:nvSpPr>
        <p:spPr bwMode="auto">
          <a:xfrm>
            <a:off x="1561746" y="5906532"/>
            <a:ext cx="358693"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71" name="Rectangle 9"/>
          <p:cNvSpPr>
            <a:spLocks noChangeArrowheads="1"/>
          </p:cNvSpPr>
          <p:nvPr/>
        </p:nvSpPr>
        <p:spPr bwMode="auto">
          <a:xfrm>
            <a:off x="1138006" y="5906532"/>
            <a:ext cx="356834"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76" name="Rectangle 8"/>
          <p:cNvSpPr>
            <a:spLocks noChangeArrowheads="1"/>
          </p:cNvSpPr>
          <p:nvPr/>
        </p:nvSpPr>
        <p:spPr bwMode="auto">
          <a:xfrm>
            <a:off x="719841" y="5906532"/>
            <a:ext cx="356834"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83" name="Rectangle 10"/>
          <p:cNvSpPr>
            <a:spLocks noChangeArrowheads="1"/>
          </p:cNvSpPr>
          <p:nvPr/>
        </p:nvSpPr>
        <p:spPr bwMode="auto">
          <a:xfrm>
            <a:off x="3761346" y="5907296"/>
            <a:ext cx="358693"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53" name="Rectangle 10"/>
          <p:cNvSpPr>
            <a:spLocks noChangeArrowheads="1"/>
          </p:cNvSpPr>
          <p:nvPr/>
        </p:nvSpPr>
        <p:spPr bwMode="auto">
          <a:xfrm>
            <a:off x="1973458" y="5907296"/>
            <a:ext cx="358693"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62" name="Rectangle 10"/>
          <p:cNvSpPr>
            <a:spLocks noChangeArrowheads="1"/>
          </p:cNvSpPr>
          <p:nvPr/>
        </p:nvSpPr>
        <p:spPr bwMode="auto">
          <a:xfrm>
            <a:off x="2398818" y="5908060"/>
            <a:ext cx="358693"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63" name="Rectangle 10"/>
          <p:cNvSpPr>
            <a:spLocks noChangeArrowheads="1"/>
          </p:cNvSpPr>
          <p:nvPr/>
        </p:nvSpPr>
        <p:spPr bwMode="auto">
          <a:xfrm>
            <a:off x="2810530" y="5913412"/>
            <a:ext cx="358693"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86" name="角丸四角形 85"/>
          <p:cNvSpPr/>
          <p:nvPr/>
        </p:nvSpPr>
        <p:spPr>
          <a:xfrm>
            <a:off x="872893" y="4454952"/>
            <a:ext cx="3067799" cy="1220885"/>
          </a:xfrm>
          <a:prstGeom prst="roundRect">
            <a:avLst/>
          </a:prstGeom>
          <a:no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局で実施</a:t>
            </a:r>
            <a:endParaRPr kumimoji="1" lang="ja-JP" altLang="en-US" b="1" dirty="0">
              <a:solidFill>
                <a:schemeClr val="tx1"/>
              </a:solidFill>
            </a:endParaRPr>
          </a:p>
        </p:txBody>
      </p:sp>
      <p:cxnSp>
        <p:nvCxnSpPr>
          <p:cNvPr id="64" name="直線コネクタ 63"/>
          <p:cNvCxnSpPr/>
          <p:nvPr/>
        </p:nvCxnSpPr>
        <p:spPr>
          <a:xfrm>
            <a:off x="1943850" y="1447085"/>
            <a:ext cx="0" cy="2291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正方形/長方形 64"/>
          <p:cNvSpPr/>
          <p:nvPr/>
        </p:nvSpPr>
        <p:spPr>
          <a:xfrm>
            <a:off x="1666084" y="1681954"/>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区　　長</a:t>
            </a:r>
            <a:endParaRPr lang="en-US" altLang="ja-JP" sz="1200" dirty="0" smtClean="0">
              <a:solidFill>
                <a:schemeClr val="tx1"/>
              </a:solidFill>
            </a:endParaRPr>
          </a:p>
          <a:p>
            <a:pPr algn="ctr"/>
            <a:r>
              <a:rPr kumimoji="1" lang="ja-JP" altLang="en-US" sz="1200" dirty="0" smtClean="0">
                <a:solidFill>
                  <a:schemeClr val="tx1"/>
                </a:solidFill>
              </a:rPr>
              <a:t>（一般職）</a:t>
            </a:r>
            <a:endParaRPr kumimoji="1" lang="ja-JP" altLang="en-US" sz="1200" dirty="0">
              <a:solidFill>
                <a:schemeClr val="tx1"/>
              </a:solidFill>
            </a:endParaRPr>
          </a:p>
        </p:txBody>
      </p:sp>
      <p:cxnSp>
        <p:nvCxnSpPr>
          <p:cNvPr id="66" name="直線コネクタ 65"/>
          <p:cNvCxnSpPr/>
          <p:nvPr/>
        </p:nvCxnSpPr>
        <p:spPr>
          <a:xfrm>
            <a:off x="2585306" y="1447085"/>
            <a:ext cx="0" cy="2291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正方形/長方形 66"/>
          <p:cNvSpPr/>
          <p:nvPr/>
        </p:nvSpPr>
        <p:spPr>
          <a:xfrm>
            <a:off x="2307540" y="1681954"/>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区　　長</a:t>
            </a:r>
            <a:endParaRPr lang="en-US" altLang="ja-JP" sz="1200" dirty="0" smtClean="0">
              <a:solidFill>
                <a:schemeClr val="tx1"/>
              </a:solidFill>
            </a:endParaRPr>
          </a:p>
          <a:p>
            <a:pPr algn="ctr"/>
            <a:r>
              <a:rPr kumimoji="1" lang="ja-JP" altLang="en-US" sz="1200" dirty="0" smtClean="0">
                <a:solidFill>
                  <a:schemeClr val="tx1"/>
                </a:solidFill>
              </a:rPr>
              <a:t>（一般職）</a:t>
            </a:r>
            <a:endParaRPr kumimoji="1" lang="ja-JP" altLang="en-US" sz="1200" dirty="0">
              <a:solidFill>
                <a:schemeClr val="tx1"/>
              </a:solidFill>
            </a:endParaRPr>
          </a:p>
        </p:txBody>
      </p:sp>
      <p:cxnSp>
        <p:nvCxnSpPr>
          <p:cNvPr id="69" name="直線矢印コネクタ 68"/>
          <p:cNvCxnSpPr/>
          <p:nvPr/>
        </p:nvCxnSpPr>
        <p:spPr>
          <a:xfrm>
            <a:off x="1843207" y="1333472"/>
            <a:ext cx="0" cy="333644"/>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72" name="直線矢印コネクタ 71"/>
          <p:cNvCxnSpPr/>
          <p:nvPr/>
        </p:nvCxnSpPr>
        <p:spPr>
          <a:xfrm>
            <a:off x="2432343" y="1307947"/>
            <a:ext cx="0" cy="361441"/>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sp>
        <p:nvSpPr>
          <p:cNvPr id="84" name="正方形/長方形 83"/>
          <p:cNvSpPr/>
          <p:nvPr/>
        </p:nvSpPr>
        <p:spPr>
          <a:xfrm>
            <a:off x="2721554" y="878691"/>
            <a:ext cx="1082644" cy="219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HGSｺﾞｼｯｸE" panose="020B0900000000000000" pitchFamily="50" charset="-128"/>
                <a:ea typeface="HGSｺﾞｼｯｸE" panose="020B0900000000000000" pitchFamily="50" charset="-128"/>
              </a:rPr>
              <a:t>（指 揮 命 令）</a:t>
            </a:r>
            <a:endParaRPr kumimoji="1" lang="ja-JP" altLang="en-US" sz="1000" dirty="0"/>
          </a:p>
        </p:txBody>
      </p:sp>
      <p:grpSp>
        <p:nvGrpSpPr>
          <p:cNvPr id="61" name="グループ化 60"/>
          <p:cNvGrpSpPr/>
          <p:nvPr/>
        </p:nvGrpSpPr>
        <p:grpSpPr>
          <a:xfrm>
            <a:off x="5053277" y="1202177"/>
            <a:ext cx="3123920" cy="505103"/>
            <a:chOff x="420488" y="2204864"/>
            <a:chExt cx="2936550" cy="506329"/>
          </a:xfrm>
        </p:grpSpPr>
        <p:cxnSp>
          <p:nvCxnSpPr>
            <p:cNvPr id="68" name="直線矢印コネクタ 67"/>
            <p:cNvCxnSpPr/>
            <p:nvPr/>
          </p:nvCxnSpPr>
          <p:spPr>
            <a:xfrm>
              <a:off x="420488" y="2492896"/>
              <a:ext cx="2936550" cy="0"/>
            </a:xfrm>
            <a:prstGeom prst="straightConnector1">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1907704" y="2204864"/>
              <a:ext cx="0" cy="2880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420488" y="2492896"/>
              <a:ext cx="0" cy="2160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直線コネクタ 87"/>
            <p:cNvCxnSpPr/>
            <p:nvPr/>
          </p:nvCxnSpPr>
          <p:spPr>
            <a:xfrm>
              <a:off x="3357038" y="2495169"/>
              <a:ext cx="0" cy="2160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9" name="正方形/長方形 88"/>
          <p:cNvSpPr/>
          <p:nvPr/>
        </p:nvSpPr>
        <p:spPr>
          <a:xfrm>
            <a:off x="4844668" y="1669158"/>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総合区長</a:t>
            </a:r>
            <a:endParaRPr lang="en-US" altLang="ja-JP" sz="1200" dirty="0" smtClean="0">
              <a:solidFill>
                <a:schemeClr val="tx1"/>
              </a:solidFill>
            </a:endParaRPr>
          </a:p>
          <a:p>
            <a:pPr algn="ctr"/>
            <a:r>
              <a:rPr kumimoji="1" lang="ja-JP" altLang="en-US" sz="1200" b="1" dirty="0" smtClean="0">
                <a:solidFill>
                  <a:schemeClr val="tx1"/>
                </a:solidFill>
              </a:rPr>
              <a:t>（特別職）</a:t>
            </a:r>
            <a:endParaRPr kumimoji="1" lang="ja-JP" altLang="en-US" sz="1200" b="1" dirty="0">
              <a:solidFill>
                <a:schemeClr val="tx1"/>
              </a:solidFill>
            </a:endParaRPr>
          </a:p>
        </p:txBody>
      </p:sp>
      <p:sp>
        <p:nvSpPr>
          <p:cNvPr id="91" name="正方形/長方形 90"/>
          <p:cNvSpPr/>
          <p:nvPr/>
        </p:nvSpPr>
        <p:spPr>
          <a:xfrm>
            <a:off x="7997319" y="1710292"/>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総合区長</a:t>
            </a:r>
            <a:endParaRPr lang="en-US" altLang="ja-JP" sz="1200" dirty="0" smtClean="0">
              <a:solidFill>
                <a:schemeClr val="tx1"/>
              </a:solidFill>
            </a:endParaRPr>
          </a:p>
          <a:p>
            <a:pPr algn="ctr"/>
            <a:r>
              <a:rPr kumimoji="1" lang="ja-JP" altLang="en-US" sz="1200" b="1" dirty="0" smtClean="0">
                <a:solidFill>
                  <a:schemeClr val="tx1"/>
                </a:solidFill>
              </a:rPr>
              <a:t>（特別職）</a:t>
            </a:r>
            <a:endParaRPr kumimoji="1" lang="ja-JP" altLang="en-US" sz="1200" b="1" dirty="0">
              <a:solidFill>
                <a:schemeClr val="tx1"/>
              </a:solidFill>
            </a:endParaRPr>
          </a:p>
        </p:txBody>
      </p:sp>
      <p:sp>
        <p:nvSpPr>
          <p:cNvPr id="92" name="正方形/長方形 91"/>
          <p:cNvSpPr/>
          <p:nvPr/>
        </p:nvSpPr>
        <p:spPr>
          <a:xfrm>
            <a:off x="6666474" y="2005224"/>
            <a:ext cx="1253558" cy="2380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・・・（複数区）・・・</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p:txBody>
      </p:sp>
      <p:sp>
        <p:nvSpPr>
          <p:cNvPr id="93" name="角丸四角形 92"/>
          <p:cNvSpPr/>
          <p:nvPr/>
        </p:nvSpPr>
        <p:spPr>
          <a:xfrm>
            <a:off x="6070683" y="902829"/>
            <a:ext cx="1117412" cy="4280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smtClean="0"/>
              <a:t>大阪市長</a:t>
            </a:r>
            <a:endParaRPr kumimoji="1" lang="en-US" altLang="ja-JP" sz="1300" b="1" dirty="0" smtClean="0"/>
          </a:p>
          <a:p>
            <a:pPr algn="ctr"/>
            <a:r>
              <a:rPr lang="ja-JP" altLang="en-US" sz="1300" b="1" dirty="0" smtClean="0"/>
              <a:t>（公選職）</a:t>
            </a:r>
            <a:endParaRPr kumimoji="1" lang="ja-JP" altLang="en-US" sz="1300" b="1" dirty="0"/>
          </a:p>
        </p:txBody>
      </p:sp>
      <p:cxnSp>
        <p:nvCxnSpPr>
          <p:cNvPr id="95" name="直線コネクタ 94"/>
          <p:cNvCxnSpPr/>
          <p:nvPr/>
        </p:nvCxnSpPr>
        <p:spPr>
          <a:xfrm>
            <a:off x="5697005" y="1491784"/>
            <a:ext cx="0" cy="21550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0" name="正方形/長方形 89"/>
          <p:cNvSpPr/>
          <p:nvPr/>
        </p:nvSpPr>
        <p:spPr>
          <a:xfrm>
            <a:off x="5481560" y="1686946"/>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総合区長</a:t>
            </a:r>
            <a:endParaRPr lang="en-US" altLang="ja-JP" sz="1200" dirty="0" smtClean="0">
              <a:solidFill>
                <a:schemeClr val="tx1"/>
              </a:solidFill>
            </a:endParaRPr>
          </a:p>
          <a:p>
            <a:pPr algn="ctr"/>
            <a:r>
              <a:rPr kumimoji="1" lang="ja-JP" altLang="en-US" sz="1200" b="1" dirty="0" smtClean="0">
                <a:solidFill>
                  <a:schemeClr val="tx1"/>
                </a:solidFill>
              </a:rPr>
              <a:t>（特別職）</a:t>
            </a:r>
            <a:endParaRPr kumimoji="1" lang="ja-JP" altLang="en-US" sz="1200" b="1" dirty="0">
              <a:solidFill>
                <a:schemeClr val="tx1"/>
              </a:solidFill>
            </a:endParaRPr>
          </a:p>
        </p:txBody>
      </p:sp>
      <p:cxnSp>
        <p:nvCxnSpPr>
          <p:cNvPr id="96" name="直線コネクタ 95"/>
          <p:cNvCxnSpPr/>
          <p:nvPr/>
        </p:nvCxnSpPr>
        <p:spPr>
          <a:xfrm>
            <a:off x="6297517" y="1505432"/>
            <a:ext cx="0" cy="21550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4" name="正方形/長方形 93"/>
          <p:cNvSpPr/>
          <p:nvPr/>
        </p:nvSpPr>
        <p:spPr>
          <a:xfrm>
            <a:off x="6097992" y="1689218"/>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総合区長</a:t>
            </a:r>
            <a:endParaRPr lang="en-US" altLang="ja-JP" sz="1200" dirty="0" smtClean="0">
              <a:solidFill>
                <a:schemeClr val="tx1"/>
              </a:solidFill>
            </a:endParaRPr>
          </a:p>
          <a:p>
            <a:pPr algn="ctr"/>
            <a:r>
              <a:rPr kumimoji="1" lang="ja-JP" altLang="en-US" sz="1200" b="1" dirty="0" smtClean="0">
                <a:solidFill>
                  <a:schemeClr val="tx1"/>
                </a:solidFill>
              </a:rPr>
              <a:t>（特別職）</a:t>
            </a:r>
            <a:endParaRPr kumimoji="1" lang="ja-JP" altLang="en-US" sz="1200" b="1" dirty="0">
              <a:solidFill>
                <a:schemeClr val="tx1"/>
              </a:solidFill>
            </a:endParaRPr>
          </a:p>
        </p:txBody>
      </p:sp>
      <p:sp>
        <p:nvSpPr>
          <p:cNvPr id="97" name="角丸四角形 96"/>
          <p:cNvSpPr/>
          <p:nvPr/>
        </p:nvSpPr>
        <p:spPr>
          <a:xfrm>
            <a:off x="4859985" y="2548777"/>
            <a:ext cx="3554554" cy="204165"/>
          </a:xfrm>
          <a:prstGeom prst="roundRect">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smtClean="0">
                <a:solidFill>
                  <a:schemeClr val="tx1"/>
                </a:solidFill>
                <a:latin typeface="Meiryo UI" panose="020B0604030504040204" pitchFamily="50" charset="-128"/>
                <a:ea typeface="Meiryo UI" panose="020B0604030504040204" pitchFamily="50" charset="-128"/>
              </a:rPr>
              <a:t>市</a:t>
            </a:r>
            <a:r>
              <a:rPr lang="ja-JP" altLang="en-US" sz="1300" dirty="0">
                <a:solidFill>
                  <a:schemeClr val="tx1"/>
                </a:solidFill>
                <a:latin typeface="Meiryo UI" panose="020B0604030504040204" pitchFamily="50" charset="-128"/>
                <a:ea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rPr>
              <a:t>　</a:t>
            </a:r>
            <a:r>
              <a:rPr kumimoji="1" lang="ja-JP" altLang="en-US" sz="1300" dirty="0" smtClean="0">
                <a:solidFill>
                  <a:schemeClr val="tx1"/>
                </a:solidFill>
                <a:latin typeface="Meiryo UI" panose="020B0604030504040204" pitchFamily="50" charset="-128"/>
                <a:ea typeface="Meiryo UI" panose="020B0604030504040204" pitchFamily="50" charset="-128"/>
              </a:rPr>
              <a:t>民（</a:t>
            </a:r>
            <a:r>
              <a:rPr kumimoji="1" lang="en-US" altLang="ja-JP" sz="1300" dirty="0" smtClean="0">
                <a:solidFill>
                  <a:schemeClr val="tx1"/>
                </a:solidFill>
                <a:latin typeface="Meiryo UI" panose="020B0604030504040204" pitchFamily="50" charset="-128"/>
                <a:ea typeface="Meiryo UI" panose="020B0604030504040204" pitchFamily="50" charset="-128"/>
              </a:rPr>
              <a:t>270</a:t>
            </a:r>
            <a:r>
              <a:rPr kumimoji="1" lang="ja-JP" altLang="en-US" sz="1300" dirty="0" smtClean="0">
                <a:solidFill>
                  <a:schemeClr val="tx1"/>
                </a:solidFill>
                <a:latin typeface="Meiryo UI" panose="020B0604030504040204" pitchFamily="50" charset="-128"/>
                <a:ea typeface="Meiryo UI" panose="020B0604030504040204" pitchFamily="50" charset="-128"/>
              </a:rPr>
              <a:t>万人）</a:t>
            </a:r>
            <a:endParaRPr kumimoji="1" lang="ja-JP" altLang="en-US" sz="1300" dirty="0">
              <a:solidFill>
                <a:schemeClr val="tx1"/>
              </a:solidFill>
              <a:latin typeface="Meiryo UI" panose="020B0604030504040204" pitchFamily="50" charset="-128"/>
              <a:ea typeface="Meiryo UI" panose="020B0604030504040204" pitchFamily="50" charset="-128"/>
            </a:endParaRPr>
          </a:p>
        </p:txBody>
      </p:sp>
      <p:grpSp>
        <p:nvGrpSpPr>
          <p:cNvPr id="9" name="グループ化 8"/>
          <p:cNvGrpSpPr/>
          <p:nvPr/>
        </p:nvGrpSpPr>
        <p:grpSpPr>
          <a:xfrm>
            <a:off x="5309944" y="5535070"/>
            <a:ext cx="3143283" cy="1124916"/>
            <a:chOff x="5309944" y="4396163"/>
            <a:chExt cx="3143283" cy="2236526"/>
          </a:xfrm>
        </p:grpSpPr>
        <p:sp>
          <p:nvSpPr>
            <p:cNvPr id="104" name="Rectangle 8"/>
            <p:cNvSpPr>
              <a:spLocks noChangeArrowheads="1"/>
            </p:cNvSpPr>
            <p:nvPr/>
          </p:nvSpPr>
          <p:spPr bwMode="auto">
            <a:xfrm>
              <a:off x="5309944" y="4407539"/>
              <a:ext cx="588835" cy="2222877"/>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300" dirty="0" smtClean="0">
                  <a:solidFill>
                    <a:srgbClr val="000000"/>
                  </a:solidFill>
                  <a:latin typeface="HG丸ｺﾞｼｯｸM-PRO" panose="020F0600000000000000" pitchFamily="50" charset="-128"/>
                  <a:ea typeface="HG丸ｺﾞｼｯｸM-PRO" panose="020F0600000000000000" pitchFamily="50" charset="-128"/>
                </a:rPr>
                <a:t>（総合区）</a:t>
              </a:r>
              <a:endParaRPr lang="ja-JP" altLang="en-US" sz="13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98" name="Rectangle 8"/>
            <p:cNvSpPr>
              <a:spLocks noChangeArrowheads="1"/>
            </p:cNvSpPr>
            <p:nvPr/>
          </p:nvSpPr>
          <p:spPr bwMode="auto">
            <a:xfrm>
              <a:off x="6026402" y="4407539"/>
              <a:ext cx="588835" cy="2222877"/>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300" dirty="0" smtClean="0">
                  <a:solidFill>
                    <a:srgbClr val="000000"/>
                  </a:solidFill>
                  <a:latin typeface="HG丸ｺﾞｼｯｸM-PRO" panose="020F0600000000000000" pitchFamily="50" charset="-128"/>
                  <a:ea typeface="HG丸ｺﾞｼｯｸM-PRO" panose="020F0600000000000000" pitchFamily="50" charset="-128"/>
                </a:rPr>
                <a:t>（総合区）</a:t>
              </a:r>
              <a:endParaRPr lang="ja-JP" altLang="en-US" sz="13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106" name="Rectangle 8"/>
            <p:cNvSpPr>
              <a:spLocks noChangeArrowheads="1"/>
            </p:cNvSpPr>
            <p:nvPr/>
          </p:nvSpPr>
          <p:spPr bwMode="auto">
            <a:xfrm>
              <a:off x="6786200" y="4409812"/>
              <a:ext cx="588835" cy="2222877"/>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300" dirty="0" smtClean="0">
                  <a:solidFill>
                    <a:srgbClr val="000000"/>
                  </a:solidFill>
                  <a:latin typeface="HG丸ｺﾞｼｯｸM-PRO" panose="020F0600000000000000" pitchFamily="50" charset="-128"/>
                  <a:ea typeface="HG丸ｺﾞｼｯｸM-PRO" panose="020F0600000000000000" pitchFamily="50" charset="-128"/>
                </a:rPr>
                <a:t>（総合区）</a:t>
              </a:r>
              <a:endParaRPr lang="ja-JP" altLang="en-US" sz="13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107" name="Rectangle 8"/>
            <p:cNvSpPr>
              <a:spLocks noChangeArrowheads="1"/>
            </p:cNvSpPr>
            <p:nvPr/>
          </p:nvSpPr>
          <p:spPr bwMode="auto">
            <a:xfrm>
              <a:off x="7864392" y="4396163"/>
              <a:ext cx="588835" cy="2222877"/>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300" dirty="0" smtClean="0">
                  <a:solidFill>
                    <a:srgbClr val="000000"/>
                  </a:solidFill>
                  <a:latin typeface="HG丸ｺﾞｼｯｸM-PRO" panose="020F0600000000000000" pitchFamily="50" charset="-128"/>
                  <a:ea typeface="HG丸ｺﾞｼｯｸM-PRO" panose="020F0600000000000000" pitchFamily="50" charset="-128"/>
                </a:rPr>
                <a:t>（総合区）</a:t>
              </a:r>
              <a:endParaRPr lang="ja-JP" altLang="en-US" sz="1300" dirty="0">
                <a:solidFill>
                  <a:srgbClr val="000000"/>
                </a:solidFill>
                <a:latin typeface="HG丸ｺﾞｼｯｸM-PRO" panose="020F0600000000000000" pitchFamily="50" charset="-128"/>
                <a:ea typeface="HG丸ｺﾞｼｯｸM-PRO" panose="020F0600000000000000" pitchFamily="50" charset="-128"/>
              </a:endParaRPr>
            </a:p>
          </p:txBody>
        </p:sp>
      </p:grpSp>
      <p:graphicFrame>
        <p:nvGraphicFramePr>
          <p:cNvPr id="109" name="表 108"/>
          <p:cNvGraphicFramePr>
            <a:graphicFrameLocks noGrp="1"/>
          </p:cNvGraphicFramePr>
          <p:nvPr>
            <p:extLst>
              <p:ext uri="{D42A27DB-BD31-4B8C-83A1-F6EECF244321}">
                <p14:modId xmlns:p14="http://schemas.microsoft.com/office/powerpoint/2010/main" val="3779901057"/>
              </p:ext>
            </p:extLst>
          </p:nvPr>
        </p:nvGraphicFramePr>
        <p:xfrm>
          <a:off x="4655783" y="4254079"/>
          <a:ext cx="3871580" cy="2441942"/>
        </p:xfrm>
        <a:graphic>
          <a:graphicData uri="http://schemas.openxmlformats.org/drawingml/2006/table">
            <a:tbl>
              <a:tblPr firstRow="1" bandRow="1">
                <a:tableStyleId>{5940675A-B579-460E-94D1-54222C63F5DA}</a:tableStyleId>
              </a:tblPr>
              <a:tblGrid>
                <a:gridCol w="375549"/>
                <a:gridCol w="3496031"/>
              </a:tblGrid>
              <a:tr h="1234250">
                <a:tc rowSpan="2">
                  <a:txBody>
                    <a:bodyPr/>
                    <a:lstStyle/>
                    <a:p>
                      <a:pPr algn="ctr"/>
                      <a:r>
                        <a:rPr kumimoji="1" lang="ja-JP" altLang="en-US" sz="1100" b="1" dirty="0" smtClean="0">
                          <a:latin typeface="ＭＳ Ｐゴシック" panose="020B0600070205080204" pitchFamily="50" charset="-128"/>
                          <a:ea typeface="ＭＳ Ｐゴシック" panose="020B0600070205080204" pitchFamily="50" charset="-128"/>
                        </a:rPr>
                        <a:t>大　　　阪　　　市</a:t>
                      </a:r>
                      <a:endParaRPr kumimoji="1" lang="en-US" altLang="ja-JP" sz="1100" b="1" dirty="0" smtClean="0">
                        <a:latin typeface="ＭＳ Ｐゴシック" panose="020B0600070205080204" pitchFamily="50" charset="-128"/>
                        <a:ea typeface="ＭＳ Ｐゴシック" panose="020B0600070205080204" pitchFamily="50" charset="-128"/>
                      </a:endParaRPr>
                    </a:p>
                  </a:txBody>
                  <a:tcPr vert="wordArtVert" anchor="ctr">
                    <a:solidFill>
                      <a:srgbClr val="FFFF00"/>
                    </a:solidFill>
                  </a:tcPr>
                </a:tc>
                <a:tc>
                  <a:txBody>
                    <a:bodyPr/>
                    <a:lstStyle/>
                    <a:p>
                      <a:pPr algn="ctr"/>
                      <a:endParaRPr kumimoji="1" lang="en-US" altLang="ja-JP" sz="1300" b="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lnB w="38100" cap="flat" cmpd="sng" algn="ctr">
                      <a:solidFill>
                        <a:schemeClr val="tx1"/>
                      </a:solidFill>
                      <a:prstDash val="solid"/>
                      <a:round/>
                      <a:headEnd type="none" w="med" len="med"/>
                      <a:tailEnd type="none" w="med" len="med"/>
                    </a:lnB>
                  </a:tcPr>
                </a:tc>
              </a:tr>
              <a:tr h="1207692">
                <a:tc vMerge="1">
                  <a:txBody>
                    <a:bodyPr/>
                    <a:lstStyle/>
                    <a:p>
                      <a:endParaRPr kumimoji="1" lang="ja-JP" altLang="en-US" sz="1100" b="1" dirty="0">
                        <a:latin typeface="ＭＳ Ｐゴシック" panose="020B0600070205080204" pitchFamily="50" charset="-128"/>
                        <a:ea typeface="ＭＳ Ｐゴシック" panose="020B0600070205080204" pitchFamily="50" charset="-128"/>
                      </a:endParaRPr>
                    </a:p>
                  </a:txBody>
                  <a:tcPr anchor="ctr" anchorCtr="1">
                    <a:lnT w="38100" cap="flat" cmpd="sng" algn="ctr">
                      <a:solidFill>
                        <a:schemeClr val="tx1"/>
                      </a:solidFill>
                      <a:prstDash val="solid"/>
                      <a:round/>
                      <a:headEnd type="none" w="med" len="med"/>
                      <a:tailEnd type="none" w="med" len="med"/>
                    </a:lnT>
                    <a:solidFill>
                      <a:srgbClr val="FFFF00"/>
                    </a:solidFill>
                  </a:tcPr>
                </a:tc>
                <a:tc>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T w="38100" cap="flat" cmpd="sng" algn="ctr">
                      <a:solidFill>
                        <a:schemeClr val="tx1"/>
                      </a:solidFill>
                      <a:prstDash val="solid"/>
                      <a:round/>
                      <a:headEnd type="none" w="med" len="med"/>
                      <a:tailEnd type="none" w="med" len="med"/>
                    </a:lnT>
                    <a:noFill/>
                  </a:tcPr>
                </a:tc>
              </a:tr>
            </a:tbl>
          </a:graphicData>
        </a:graphic>
      </p:graphicFrame>
      <p:sp>
        <p:nvSpPr>
          <p:cNvPr id="110" name="角丸四角形 109"/>
          <p:cNvSpPr/>
          <p:nvPr/>
        </p:nvSpPr>
        <p:spPr>
          <a:xfrm>
            <a:off x="5481560" y="4454952"/>
            <a:ext cx="2724368" cy="7742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局で実施</a:t>
            </a:r>
            <a:endParaRPr kumimoji="1" lang="ja-JP" altLang="en-US" b="1" dirty="0">
              <a:solidFill>
                <a:schemeClr val="tx1"/>
              </a:solidFill>
            </a:endParaRPr>
          </a:p>
        </p:txBody>
      </p:sp>
      <p:grpSp>
        <p:nvGrpSpPr>
          <p:cNvPr id="112" name="グループ化 111"/>
          <p:cNvGrpSpPr/>
          <p:nvPr/>
        </p:nvGrpSpPr>
        <p:grpSpPr>
          <a:xfrm>
            <a:off x="7148709" y="1089572"/>
            <a:ext cx="1176540" cy="635436"/>
            <a:chOff x="2113653" y="943991"/>
            <a:chExt cx="448235" cy="635436"/>
          </a:xfrm>
        </p:grpSpPr>
        <p:cxnSp>
          <p:nvCxnSpPr>
            <p:cNvPr id="113" name="直線矢印コネクタ 112"/>
            <p:cNvCxnSpPr/>
            <p:nvPr/>
          </p:nvCxnSpPr>
          <p:spPr>
            <a:xfrm>
              <a:off x="2561888" y="943991"/>
              <a:ext cx="0" cy="635436"/>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flipH="1">
              <a:off x="2113653" y="943991"/>
              <a:ext cx="448235" cy="0"/>
            </a:xfrm>
            <a:prstGeom prst="line">
              <a:avLst/>
            </a:prstGeom>
            <a:ln w="22225">
              <a:prstDash val="sysDash"/>
            </a:ln>
          </p:spPr>
          <p:style>
            <a:lnRef idx="1">
              <a:schemeClr val="accent1"/>
            </a:lnRef>
            <a:fillRef idx="0">
              <a:schemeClr val="accent1"/>
            </a:fillRef>
            <a:effectRef idx="0">
              <a:schemeClr val="accent1"/>
            </a:effectRef>
            <a:fontRef idx="minor">
              <a:schemeClr val="tx1"/>
            </a:fontRef>
          </p:style>
        </p:cxnSp>
      </p:grpSp>
      <p:sp>
        <p:nvSpPr>
          <p:cNvPr id="115" name="正方形/長方形 114"/>
          <p:cNvSpPr/>
          <p:nvPr/>
        </p:nvSpPr>
        <p:spPr>
          <a:xfrm>
            <a:off x="7201283" y="875533"/>
            <a:ext cx="1082644" cy="219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HGSｺﾞｼｯｸE" panose="020B0900000000000000" pitchFamily="50" charset="-128"/>
                <a:ea typeface="HGSｺﾞｼｯｸE" panose="020B0900000000000000" pitchFamily="50" charset="-128"/>
              </a:rPr>
              <a:t>（指 揮 命 令）</a:t>
            </a:r>
            <a:endParaRPr kumimoji="1" lang="ja-JP" altLang="en-US" sz="1000" dirty="0"/>
          </a:p>
        </p:txBody>
      </p:sp>
      <p:sp>
        <p:nvSpPr>
          <p:cNvPr id="116" name="正方形/長方形 115"/>
          <p:cNvSpPr/>
          <p:nvPr/>
        </p:nvSpPr>
        <p:spPr>
          <a:xfrm>
            <a:off x="5033808" y="869324"/>
            <a:ext cx="1082644" cy="219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HGSｺﾞｼｯｸE" panose="020B0900000000000000" pitchFamily="50" charset="-128"/>
                <a:ea typeface="HGSｺﾞｼｯｸE" panose="020B0900000000000000" pitchFamily="50" charset="-128"/>
              </a:rPr>
              <a:t>（指 揮 命 令）</a:t>
            </a:r>
            <a:endParaRPr kumimoji="1" lang="ja-JP" altLang="en-US" sz="1000" dirty="0"/>
          </a:p>
        </p:txBody>
      </p:sp>
      <p:cxnSp>
        <p:nvCxnSpPr>
          <p:cNvPr id="117" name="直線コネクタ 116"/>
          <p:cNvCxnSpPr/>
          <p:nvPr/>
        </p:nvCxnSpPr>
        <p:spPr>
          <a:xfrm flipH="1">
            <a:off x="5142474" y="1085323"/>
            <a:ext cx="841886" cy="0"/>
          </a:xfrm>
          <a:prstGeom prst="line">
            <a:avLst/>
          </a:prstGeom>
          <a:ln w="22225">
            <a:prstDash val="sysDash"/>
          </a:ln>
        </p:spPr>
        <p:style>
          <a:lnRef idx="1">
            <a:schemeClr val="accent1"/>
          </a:lnRef>
          <a:fillRef idx="0">
            <a:schemeClr val="accent1"/>
          </a:fillRef>
          <a:effectRef idx="0">
            <a:schemeClr val="accent1"/>
          </a:effectRef>
          <a:fontRef idx="minor">
            <a:schemeClr val="tx1"/>
          </a:fontRef>
        </p:style>
      </p:cxnSp>
      <p:cxnSp>
        <p:nvCxnSpPr>
          <p:cNvPr id="118" name="直線矢印コネクタ 117"/>
          <p:cNvCxnSpPr/>
          <p:nvPr/>
        </p:nvCxnSpPr>
        <p:spPr>
          <a:xfrm>
            <a:off x="5129134" y="1107045"/>
            <a:ext cx="0" cy="586351"/>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19" name="直線矢印コネクタ 118"/>
          <p:cNvCxnSpPr/>
          <p:nvPr/>
        </p:nvCxnSpPr>
        <p:spPr>
          <a:xfrm>
            <a:off x="5604361" y="1089572"/>
            <a:ext cx="4103" cy="607362"/>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20" name="直線矢印コネクタ 119"/>
          <p:cNvCxnSpPr/>
          <p:nvPr/>
        </p:nvCxnSpPr>
        <p:spPr>
          <a:xfrm>
            <a:off x="6207176" y="1233688"/>
            <a:ext cx="0" cy="457000"/>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p:nvPr/>
        </p:nvCxnSpPr>
        <p:spPr>
          <a:xfrm>
            <a:off x="6485344" y="1321085"/>
            <a:ext cx="0" cy="372245"/>
          </a:xfrm>
          <a:prstGeom prst="straightConnector1">
            <a:avLst/>
          </a:prstGeom>
          <a:ln w="31750" cmpd="dbl">
            <a:solidFill>
              <a:schemeClr val="tx1"/>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grpSp>
        <p:nvGrpSpPr>
          <p:cNvPr id="20" name="グループ化 19"/>
          <p:cNvGrpSpPr/>
          <p:nvPr/>
        </p:nvGrpSpPr>
        <p:grpSpPr>
          <a:xfrm>
            <a:off x="7200227" y="1162869"/>
            <a:ext cx="894236" cy="565338"/>
            <a:chOff x="7200227" y="1162869"/>
            <a:chExt cx="894236" cy="565338"/>
          </a:xfrm>
        </p:grpSpPr>
        <p:cxnSp>
          <p:nvCxnSpPr>
            <p:cNvPr id="79" name="直線矢印コネクタ 78"/>
            <p:cNvCxnSpPr/>
            <p:nvPr/>
          </p:nvCxnSpPr>
          <p:spPr>
            <a:xfrm>
              <a:off x="8094462" y="1162869"/>
              <a:ext cx="0" cy="565338"/>
            </a:xfrm>
            <a:prstGeom prst="straightConnector1">
              <a:avLst/>
            </a:prstGeom>
            <a:ln w="31750" cmpd="dbl">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flipH="1">
              <a:off x="7200227" y="1179557"/>
              <a:ext cx="894236" cy="0"/>
            </a:xfrm>
            <a:prstGeom prst="line">
              <a:avLst/>
            </a:prstGeom>
            <a:ln w="31750" cmpd="dbl">
              <a:solidFill>
                <a:schemeClr val="tx1"/>
              </a:solidFill>
              <a:prstDash val="dash"/>
              <a:headEnd type="none"/>
              <a:tailEnd type="triangle"/>
            </a:ln>
          </p:spPr>
          <p:style>
            <a:lnRef idx="1">
              <a:schemeClr val="accent1"/>
            </a:lnRef>
            <a:fillRef idx="0">
              <a:schemeClr val="accent1"/>
            </a:fillRef>
            <a:effectRef idx="0">
              <a:schemeClr val="accent1"/>
            </a:effectRef>
            <a:fontRef idx="minor">
              <a:schemeClr val="tx1"/>
            </a:fontRef>
          </p:style>
        </p:cxnSp>
      </p:grpSp>
      <p:grpSp>
        <p:nvGrpSpPr>
          <p:cNvPr id="19" name="グループ化 18"/>
          <p:cNvGrpSpPr/>
          <p:nvPr/>
        </p:nvGrpSpPr>
        <p:grpSpPr>
          <a:xfrm>
            <a:off x="4961137" y="1179557"/>
            <a:ext cx="1023224" cy="523626"/>
            <a:chOff x="4961137" y="1179557"/>
            <a:chExt cx="1023224" cy="523626"/>
          </a:xfrm>
        </p:grpSpPr>
        <p:cxnSp>
          <p:nvCxnSpPr>
            <p:cNvPr id="99" name="直線コネクタ 98"/>
            <p:cNvCxnSpPr/>
            <p:nvPr/>
          </p:nvCxnSpPr>
          <p:spPr>
            <a:xfrm flipH="1">
              <a:off x="4984990" y="1188905"/>
              <a:ext cx="999371" cy="0"/>
            </a:xfrm>
            <a:prstGeom prst="line">
              <a:avLst/>
            </a:prstGeom>
            <a:ln w="31750" cmpd="dbl">
              <a:solidFill>
                <a:schemeClr val="tx1"/>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00" name="直線矢印コネクタ 99"/>
            <p:cNvCxnSpPr/>
            <p:nvPr/>
          </p:nvCxnSpPr>
          <p:spPr>
            <a:xfrm>
              <a:off x="4961137" y="1179557"/>
              <a:ext cx="0" cy="523626"/>
            </a:xfrm>
            <a:prstGeom prst="straightConnector1">
              <a:avLst/>
            </a:prstGeom>
            <a:ln w="31750" cmpd="dbl">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101" name="直線矢印コネクタ 100"/>
            <p:cNvCxnSpPr/>
            <p:nvPr/>
          </p:nvCxnSpPr>
          <p:spPr>
            <a:xfrm>
              <a:off x="5521315" y="1188905"/>
              <a:ext cx="1" cy="504180"/>
            </a:xfrm>
            <a:prstGeom prst="straightConnector1">
              <a:avLst/>
            </a:prstGeom>
            <a:ln w="31750" cmpd="dbl">
              <a:solidFill>
                <a:schemeClr val="tx1"/>
              </a:solidFill>
              <a:prstDash val="dash"/>
              <a:headEnd type="none"/>
              <a:tailEnd type="none"/>
            </a:ln>
          </p:spPr>
          <p:style>
            <a:lnRef idx="1">
              <a:schemeClr val="accent1"/>
            </a:lnRef>
            <a:fillRef idx="0">
              <a:schemeClr val="accent1"/>
            </a:fillRef>
            <a:effectRef idx="0">
              <a:schemeClr val="accent1"/>
            </a:effectRef>
            <a:fontRef idx="minor">
              <a:schemeClr val="tx1"/>
            </a:fontRef>
          </p:style>
        </p:cxnSp>
      </p:grpSp>
      <p:sp>
        <p:nvSpPr>
          <p:cNvPr id="103" name="正方形/長方形 102"/>
          <p:cNvSpPr/>
          <p:nvPr/>
        </p:nvSpPr>
        <p:spPr>
          <a:xfrm>
            <a:off x="7113769" y="1223953"/>
            <a:ext cx="1082644" cy="219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smtClean="0">
                <a:solidFill>
                  <a:schemeClr val="tx1"/>
                </a:solidFill>
                <a:latin typeface="HGSｺﾞｼｯｸE" panose="020B0900000000000000" pitchFamily="50" charset="-128"/>
                <a:ea typeface="HGSｺﾞｼｯｸE" panose="020B0900000000000000" pitchFamily="50" charset="-128"/>
              </a:rPr>
              <a:t>（</a:t>
            </a:r>
            <a:r>
              <a:rPr lang="ja-JP" altLang="en-US" sz="700" dirty="0" smtClean="0">
                <a:solidFill>
                  <a:schemeClr val="tx1"/>
                </a:solidFill>
                <a:latin typeface="HGSｺﾞｼｯｸE" panose="020B0900000000000000" pitchFamily="50" charset="-128"/>
                <a:ea typeface="HGSｺﾞｼｯｸE" panose="020B0900000000000000" pitchFamily="50" charset="-128"/>
              </a:rPr>
              <a:t>予算に係る</a:t>
            </a:r>
            <a:endParaRPr lang="en-US" altLang="ja-JP" sz="700" dirty="0" smtClean="0">
              <a:solidFill>
                <a:schemeClr val="tx1"/>
              </a:solidFill>
              <a:latin typeface="HGSｺﾞｼｯｸE" panose="020B0900000000000000" pitchFamily="50" charset="-128"/>
              <a:ea typeface="HGSｺﾞｼｯｸE" panose="020B0900000000000000" pitchFamily="50" charset="-128"/>
            </a:endParaRPr>
          </a:p>
          <a:p>
            <a:pPr algn="ctr"/>
            <a:r>
              <a:rPr lang="ja-JP" altLang="en-US" sz="700" dirty="0">
                <a:solidFill>
                  <a:schemeClr val="tx1"/>
                </a:solidFill>
                <a:latin typeface="HGSｺﾞｼｯｸE" panose="020B0900000000000000" pitchFamily="50" charset="-128"/>
                <a:ea typeface="HGSｺﾞｼｯｸE" panose="020B0900000000000000" pitchFamily="50" charset="-128"/>
              </a:rPr>
              <a:t>　</a:t>
            </a:r>
            <a:r>
              <a:rPr lang="ja-JP" altLang="en-US" sz="700" dirty="0" smtClean="0">
                <a:solidFill>
                  <a:schemeClr val="tx1"/>
                </a:solidFill>
                <a:latin typeface="HGSｺﾞｼｯｸE" panose="020B0900000000000000" pitchFamily="50" charset="-128"/>
                <a:ea typeface="HGSｺﾞｼｯｸE" panose="020B0900000000000000" pitchFamily="50" charset="-128"/>
              </a:rPr>
              <a:t>　意見具申</a:t>
            </a:r>
            <a:r>
              <a:rPr kumimoji="1" lang="ja-JP" altLang="en-US" sz="700" dirty="0" smtClean="0">
                <a:solidFill>
                  <a:schemeClr val="tx1"/>
                </a:solidFill>
                <a:latin typeface="HGSｺﾞｼｯｸE" panose="020B0900000000000000" pitchFamily="50" charset="-128"/>
                <a:ea typeface="HGSｺﾞｼｯｸE" panose="020B0900000000000000" pitchFamily="50" charset="-128"/>
              </a:rPr>
              <a:t>）</a:t>
            </a:r>
            <a:endParaRPr kumimoji="1" lang="ja-JP" altLang="en-US" sz="700" dirty="0"/>
          </a:p>
        </p:txBody>
      </p:sp>
      <p:sp>
        <p:nvSpPr>
          <p:cNvPr id="105" name="正方形/長方形 104"/>
          <p:cNvSpPr/>
          <p:nvPr/>
        </p:nvSpPr>
        <p:spPr>
          <a:xfrm>
            <a:off x="4569666" y="715973"/>
            <a:ext cx="459385" cy="1346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lnSpc>
                <a:spcPts val="1200"/>
              </a:lnSpc>
            </a:pPr>
            <a:r>
              <a:rPr kumimoji="1" lang="ja-JP" altLang="en-US" sz="700" dirty="0" smtClean="0">
                <a:solidFill>
                  <a:schemeClr val="tx1"/>
                </a:solidFill>
                <a:latin typeface="HGSｺﾞｼｯｸE" panose="020B0900000000000000" pitchFamily="50" charset="-128"/>
                <a:ea typeface="HGSｺﾞｼｯｸE" panose="020B0900000000000000" pitchFamily="50" charset="-128"/>
              </a:rPr>
              <a:t>（</a:t>
            </a:r>
            <a:r>
              <a:rPr lang="ja-JP" altLang="en-US" sz="700" dirty="0" smtClean="0">
                <a:solidFill>
                  <a:schemeClr val="tx1"/>
                </a:solidFill>
                <a:latin typeface="HGSｺﾞｼｯｸE" panose="020B0900000000000000" pitchFamily="50" charset="-128"/>
                <a:ea typeface="HGSｺﾞｼｯｸE" panose="020B0900000000000000" pitchFamily="50" charset="-128"/>
              </a:rPr>
              <a:t>予算に係る</a:t>
            </a:r>
            <a:endParaRPr lang="en-US" altLang="ja-JP" sz="700" dirty="0" smtClean="0">
              <a:solidFill>
                <a:schemeClr val="tx1"/>
              </a:solidFill>
              <a:latin typeface="HGSｺﾞｼｯｸE" panose="020B0900000000000000" pitchFamily="50" charset="-128"/>
              <a:ea typeface="HGSｺﾞｼｯｸE" panose="020B0900000000000000" pitchFamily="50" charset="-128"/>
            </a:endParaRPr>
          </a:p>
          <a:p>
            <a:pPr algn="ctr">
              <a:lnSpc>
                <a:spcPts val="1200"/>
              </a:lnSpc>
            </a:pPr>
            <a:r>
              <a:rPr lang="ja-JP" altLang="en-US" sz="700" dirty="0">
                <a:solidFill>
                  <a:schemeClr val="tx1"/>
                </a:solidFill>
                <a:latin typeface="HGSｺﾞｼｯｸE" panose="020B0900000000000000" pitchFamily="50" charset="-128"/>
                <a:ea typeface="HGSｺﾞｼｯｸE" panose="020B0900000000000000" pitchFamily="50" charset="-128"/>
              </a:rPr>
              <a:t>　　</a:t>
            </a:r>
            <a:r>
              <a:rPr lang="ja-JP" altLang="en-US" sz="700" dirty="0" smtClean="0">
                <a:solidFill>
                  <a:schemeClr val="tx1"/>
                </a:solidFill>
                <a:latin typeface="HGSｺﾞｼｯｸE" panose="020B0900000000000000" pitchFamily="50" charset="-128"/>
                <a:ea typeface="HGSｺﾞｼｯｸE" panose="020B0900000000000000" pitchFamily="50" charset="-128"/>
              </a:rPr>
              <a:t>意見具申</a:t>
            </a:r>
            <a:r>
              <a:rPr kumimoji="1" lang="ja-JP" altLang="en-US" sz="700" dirty="0" smtClean="0">
                <a:solidFill>
                  <a:schemeClr val="tx1"/>
                </a:solidFill>
                <a:latin typeface="HGSｺﾞｼｯｸE" panose="020B0900000000000000" pitchFamily="50" charset="-128"/>
                <a:ea typeface="HGSｺﾞｼｯｸE" panose="020B0900000000000000" pitchFamily="50" charset="-128"/>
              </a:rPr>
              <a:t>）</a:t>
            </a:r>
            <a:endParaRPr kumimoji="1" lang="ja-JP" altLang="en-US" sz="700" dirty="0"/>
          </a:p>
        </p:txBody>
      </p:sp>
      <p:sp>
        <p:nvSpPr>
          <p:cNvPr id="121" name="スライド番号プレースホルダー 2"/>
          <p:cNvSpPr>
            <a:spLocks noGrp="1"/>
          </p:cNvSpPr>
          <p:nvPr>
            <p:ph type="sldNum" sz="quarter" idx="12"/>
          </p:nvPr>
        </p:nvSpPr>
        <p:spPr>
          <a:xfrm>
            <a:off x="7018886" y="6492875"/>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13</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82" name="Rectangle 10"/>
          <p:cNvSpPr>
            <a:spLocks noChangeArrowheads="1"/>
          </p:cNvSpPr>
          <p:nvPr/>
        </p:nvSpPr>
        <p:spPr bwMode="auto">
          <a:xfrm>
            <a:off x="3176511" y="5507552"/>
            <a:ext cx="626235" cy="1140253"/>
          </a:xfrm>
          <a:prstGeom prst="rect">
            <a:avLst/>
          </a:prstGeom>
          <a:noFill/>
          <a:ln>
            <a:noFill/>
          </a:ln>
          <a:extLst/>
        </p:spPr>
        <p:txBody>
          <a:bodyPr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l" eaLnBrk="1" hangingPunct="1"/>
            <a:endParaRPr lang="en-US" altLang="ja-JP" sz="1400" dirty="0" smtClean="0">
              <a:solidFill>
                <a:srgbClr val="000000"/>
              </a:solidFill>
              <a:ea typeface="ＭＳ Ｐゴシック" charset="-128"/>
            </a:endParaRPr>
          </a:p>
          <a:p>
            <a:pPr algn="l" eaLnBrk="1" hangingPunct="1"/>
            <a:endParaRPr lang="en-US" altLang="ja-JP" sz="1400" dirty="0">
              <a:solidFill>
                <a:srgbClr val="000000"/>
              </a:solidFill>
              <a:ea typeface="ＭＳ Ｐゴシック" charset="-128"/>
            </a:endParaRPr>
          </a:p>
          <a:p>
            <a:pPr algn="l" eaLnBrk="1" hangingPunct="1"/>
            <a:endParaRPr lang="en-US" altLang="ja-JP" sz="1400" dirty="0" smtClean="0">
              <a:solidFill>
                <a:srgbClr val="000000"/>
              </a:solidFill>
              <a:ea typeface="ＭＳ Ｐゴシック" charset="-128"/>
            </a:endParaRPr>
          </a:p>
          <a:p>
            <a:pPr algn="l" eaLnBrk="1" hangingPunct="1"/>
            <a:r>
              <a:rPr lang="ja-JP" altLang="en-US" sz="1400" dirty="0" smtClean="0">
                <a:solidFill>
                  <a:srgbClr val="000000"/>
                </a:solidFill>
                <a:ea typeface="ＭＳ Ｐゴシック" charset="-128"/>
              </a:rPr>
              <a:t> ・・・・</a:t>
            </a:r>
            <a:endParaRPr lang="en-US" altLang="ja-JP" sz="1400" dirty="0" smtClean="0">
              <a:solidFill>
                <a:srgbClr val="000000"/>
              </a:solidFill>
              <a:ea typeface="ＭＳ Ｐゴシック" charset="-128"/>
            </a:endParaRPr>
          </a:p>
          <a:p>
            <a:pPr algn="l" eaLnBrk="1" hangingPunct="1"/>
            <a:endParaRPr lang="ja-JP" altLang="en-US" sz="1400" dirty="0">
              <a:solidFill>
                <a:srgbClr val="000000"/>
              </a:solidFill>
              <a:ea typeface="ＭＳ Ｐゴシック" charset="-128"/>
            </a:endParaRPr>
          </a:p>
        </p:txBody>
      </p:sp>
      <p:sp>
        <p:nvSpPr>
          <p:cNvPr id="108" name="Rectangle 10"/>
          <p:cNvSpPr>
            <a:spLocks noChangeArrowheads="1"/>
          </p:cNvSpPr>
          <p:nvPr/>
        </p:nvSpPr>
        <p:spPr bwMode="auto">
          <a:xfrm>
            <a:off x="7396520" y="5675837"/>
            <a:ext cx="799887" cy="1140253"/>
          </a:xfrm>
          <a:prstGeom prst="rect">
            <a:avLst/>
          </a:prstGeom>
          <a:noFill/>
          <a:ln>
            <a:noFill/>
          </a:ln>
          <a:extLst/>
        </p:spPr>
        <p:txBody>
          <a:bodyPr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l" eaLnBrk="1" hangingPunct="1"/>
            <a:r>
              <a:rPr lang="ja-JP" altLang="en-US" sz="1400" dirty="0" smtClean="0">
                <a:solidFill>
                  <a:srgbClr val="000000"/>
                </a:solidFill>
                <a:ea typeface="ＭＳ Ｐゴシック" charset="-128"/>
              </a:rPr>
              <a:t>・・・・</a:t>
            </a:r>
            <a:endParaRPr lang="en-US" altLang="ja-JP" sz="1400" dirty="0" smtClean="0">
              <a:solidFill>
                <a:srgbClr val="000000"/>
              </a:solidFill>
              <a:ea typeface="ＭＳ Ｐゴシック" charset="-128"/>
            </a:endParaRPr>
          </a:p>
          <a:p>
            <a:pPr algn="l" eaLnBrk="1" hangingPunct="1"/>
            <a:endParaRPr lang="ja-JP" altLang="en-US" sz="1400" dirty="0">
              <a:solidFill>
                <a:srgbClr val="000000"/>
              </a:solidFill>
              <a:ea typeface="ＭＳ Ｐゴシック" charset="-128"/>
            </a:endParaRPr>
          </a:p>
        </p:txBody>
      </p:sp>
      <p:sp>
        <p:nvSpPr>
          <p:cNvPr id="111" name="正方形/長方形 110"/>
          <p:cNvSpPr/>
          <p:nvPr/>
        </p:nvSpPr>
        <p:spPr>
          <a:xfrm>
            <a:off x="4710473" y="3975623"/>
            <a:ext cx="3888252"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（行政サービスの実施主体）</a:t>
            </a:r>
            <a:endParaRPr kumimoji="1" lang="ja-JP" altLang="en-US" sz="13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22" name="正方形/長方形 121"/>
          <p:cNvSpPr/>
          <p:nvPr/>
        </p:nvSpPr>
        <p:spPr>
          <a:xfrm>
            <a:off x="303181" y="3988767"/>
            <a:ext cx="3888252"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（行政サービスの実施主体）</a:t>
            </a:r>
            <a:endParaRPr kumimoji="1" lang="ja-JP" altLang="en-US" sz="1300" dirty="0">
              <a:solidFill>
                <a:schemeClr val="tx1"/>
              </a:solidFill>
              <a:latin typeface="HGP創英角ｺﾞｼｯｸUB" panose="020B0900000000000000" pitchFamily="50" charset="-128"/>
              <a:ea typeface="HGP創英角ｺﾞｼｯｸUB" panose="020B0900000000000000" pitchFamily="50" charset="-128"/>
            </a:endParaRPr>
          </a:p>
        </p:txBody>
      </p:sp>
      <p:graphicFrame>
        <p:nvGraphicFramePr>
          <p:cNvPr id="124" name="表 123"/>
          <p:cNvGraphicFramePr>
            <a:graphicFrameLocks noGrp="1"/>
          </p:cNvGraphicFramePr>
          <p:nvPr>
            <p:extLst>
              <p:ext uri="{D42A27DB-BD31-4B8C-83A1-F6EECF244321}">
                <p14:modId xmlns:p14="http://schemas.microsoft.com/office/powerpoint/2010/main" val="3541133851"/>
              </p:ext>
            </p:extLst>
          </p:nvPr>
        </p:nvGraphicFramePr>
        <p:xfrm>
          <a:off x="303191" y="4264666"/>
          <a:ext cx="3871580" cy="2442775"/>
        </p:xfrm>
        <a:graphic>
          <a:graphicData uri="http://schemas.openxmlformats.org/drawingml/2006/table">
            <a:tbl>
              <a:tblPr firstRow="1" bandRow="1">
                <a:tableStyleId>{5940675A-B579-460E-94D1-54222C63F5DA}</a:tableStyleId>
              </a:tblPr>
              <a:tblGrid>
                <a:gridCol w="375549"/>
                <a:gridCol w="3496031"/>
              </a:tblGrid>
              <a:tr h="1599193">
                <a:tc rowSpan="2">
                  <a:txBody>
                    <a:bodyPr/>
                    <a:lstStyle/>
                    <a:p>
                      <a:pPr algn="ctr"/>
                      <a:r>
                        <a:rPr kumimoji="1" lang="ja-JP" altLang="en-US" sz="1100" b="1" dirty="0" smtClean="0">
                          <a:latin typeface="ＭＳ Ｐゴシック" panose="020B0600070205080204" pitchFamily="50" charset="-128"/>
                          <a:ea typeface="ＭＳ Ｐゴシック" panose="020B0600070205080204" pitchFamily="50" charset="-128"/>
                        </a:rPr>
                        <a:t>大　　　阪　　　市</a:t>
                      </a:r>
                      <a:endParaRPr kumimoji="1" lang="en-US" altLang="ja-JP" sz="1100" b="1" dirty="0" smtClean="0">
                        <a:latin typeface="ＭＳ Ｐゴシック" panose="020B0600070205080204" pitchFamily="50" charset="-128"/>
                        <a:ea typeface="ＭＳ Ｐゴシック" panose="020B0600070205080204" pitchFamily="50" charset="-128"/>
                      </a:endParaRPr>
                    </a:p>
                  </a:txBody>
                  <a:tcPr vert="wordArtVert" anchor="ctr">
                    <a:solidFill>
                      <a:srgbClr val="FFFF00"/>
                    </a:solidFill>
                  </a:tcPr>
                </a:tc>
                <a:tc>
                  <a:txBody>
                    <a:bodyPr/>
                    <a:lstStyle/>
                    <a:p>
                      <a:pPr algn="ctr"/>
                      <a:endParaRPr kumimoji="1" lang="en-US" altLang="ja-JP" sz="1300" b="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lnB w="38100" cap="flat" cmpd="sng" algn="ctr">
                      <a:solidFill>
                        <a:schemeClr val="tx1"/>
                      </a:solidFill>
                      <a:prstDash val="solid"/>
                      <a:round/>
                      <a:headEnd type="none" w="med" len="med"/>
                      <a:tailEnd type="none" w="med" len="med"/>
                    </a:lnB>
                  </a:tcPr>
                </a:tc>
              </a:tr>
              <a:tr h="843582">
                <a:tc vMerge="1">
                  <a:txBody>
                    <a:bodyPr/>
                    <a:lstStyle/>
                    <a:p>
                      <a:endParaRPr kumimoji="1" lang="ja-JP" altLang="en-US" sz="1100" b="1" dirty="0">
                        <a:latin typeface="ＭＳ Ｐゴシック" panose="020B0600070205080204" pitchFamily="50" charset="-128"/>
                        <a:ea typeface="ＭＳ Ｐゴシック" panose="020B0600070205080204" pitchFamily="50" charset="-128"/>
                      </a:endParaRPr>
                    </a:p>
                  </a:txBody>
                  <a:tcPr anchor="ctr" anchorCtr="1">
                    <a:lnT w="38100" cap="flat" cmpd="sng" algn="ctr">
                      <a:solidFill>
                        <a:schemeClr val="tx1"/>
                      </a:solidFill>
                      <a:prstDash val="solid"/>
                      <a:round/>
                      <a:headEnd type="none" w="med" len="med"/>
                      <a:tailEnd type="none" w="med" len="med"/>
                    </a:lnT>
                    <a:solidFill>
                      <a:srgbClr val="FFFF00"/>
                    </a:solidFill>
                  </a:tcPr>
                </a:tc>
                <a:tc>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T w="38100" cap="flat" cmpd="sng" algn="ctr">
                      <a:solidFill>
                        <a:schemeClr val="tx1"/>
                      </a:solidFill>
                      <a:prstDash val="solid"/>
                      <a:round/>
                      <a:headEnd type="none" w="med" len="med"/>
                      <a:tailEnd type="none" w="med" len="med"/>
                    </a:lnT>
                    <a:noFill/>
                  </a:tcPr>
                </a:tc>
              </a:tr>
            </a:tbl>
          </a:graphicData>
        </a:graphic>
      </p:graphicFrame>
    </p:spTree>
    <p:extLst>
      <p:ext uri="{BB962C8B-B14F-4D97-AF65-F5344CB8AC3E}">
        <p14:creationId xmlns:p14="http://schemas.microsoft.com/office/powerpoint/2010/main" val="19851462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２－２</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大都市地域における自治制度　</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000" dirty="0">
              <a:solidFill>
                <a:schemeClr val="tx1"/>
              </a:solidFill>
              <a:latin typeface="ＭＳ Ｐゴシック" pitchFamily="50" charset="-128"/>
              <a:ea typeface="Meiryo UI" pitchFamily="50" charset="-128"/>
              <a:cs typeface="Meiryo UI" pitchFamily="50" charset="-128"/>
            </a:endParaRPr>
          </a:p>
        </p:txBody>
      </p:sp>
      <p:sp>
        <p:nvSpPr>
          <p:cNvPr id="4" name="スライド番号プレースホルダー 2"/>
          <p:cNvSpPr>
            <a:spLocks noGrp="1"/>
          </p:cNvSpPr>
          <p:nvPr>
            <p:ph type="sldNum" sz="quarter" idx="12"/>
          </p:nvPr>
        </p:nvSpPr>
        <p:spPr>
          <a:xfrm>
            <a:off x="7032206" y="13123"/>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14</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873369797"/>
              </p:ext>
            </p:extLst>
          </p:nvPr>
        </p:nvGraphicFramePr>
        <p:xfrm>
          <a:off x="226447" y="1491878"/>
          <a:ext cx="8628857" cy="5355318"/>
        </p:xfrm>
        <a:graphic>
          <a:graphicData uri="http://schemas.openxmlformats.org/drawingml/2006/table">
            <a:tbl>
              <a:tblPr firstRow="1" bandRow="1">
                <a:tableStyleId>{93296810-A885-4BE3-A3E7-6D5BEEA58F35}</a:tableStyleId>
              </a:tblPr>
              <a:tblGrid>
                <a:gridCol w="259145"/>
                <a:gridCol w="1356335"/>
                <a:gridCol w="3329605"/>
                <a:gridCol w="216024"/>
                <a:gridCol w="3467748"/>
              </a:tblGrid>
              <a:tr h="250845">
                <a:tc gridSpan="2">
                  <a:txBody>
                    <a:bodyPr/>
                    <a:lstStyle/>
                    <a:p>
                      <a:pPr>
                        <a:lnSpc>
                          <a:spcPts val="1300"/>
                        </a:lnSpc>
                      </a:pPr>
                      <a:endParaRPr kumimoji="1" lang="ja-JP" altLang="en-US" sz="1400" dirty="0">
                        <a:solidFill>
                          <a:schemeClr val="tx1"/>
                        </a:solidFill>
                      </a:endParaRPr>
                    </a:p>
                  </a:txBody>
                  <a:tcPr marL="84413" marR="84413" marT="45609" marB="45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a:lnSpc>
                          <a:spcPts val="1300"/>
                        </a:lnSpc>
                      </a:pPr>
                      <a:r>
                        <a:rPr kumimoji="1" lang="ja-JP" altLang="en-US" sz="1400" dirty="0" smtClean="0">
                          <a:solidFill>
                            <a:schemeClr val="tx1"/>
                          </a:solidFill>
                        </a:rPr>
                        <a:t>指定都市（行政区）制度</a:t>
                      </a:r>
                      <a:endParaRPr kumimoji="1" lang="ja-JP" altLang="en-US" sz="1400" dirty="0">
                        <a:solidFill>
                          <a:schemeClr val="tx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10">
                  <a:txBody>
                    <a:bodyPr/>
                    <a:lstStyle/>
                    <a:p>
                      <a:pPr>
                        <a:lnSpc>
                          <a:spcPts val="1300"/>
                        </a:lnSpc>
                      </a:pPr>
                      <a:endParaRPr kumimoji="1" lang="ja-JP" altLang="en-US" sz="1800" dirty="0">
                        <a:solidFill>
                          <a:schemeClr val="tx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8100" cmpd="sng">
                      <a:noFill/>
                    </a:lnB>
                    <a:solidFill>
                      <a:schemeClr val="bg1"/>
                    </a:solidFill>
                  </a:tcPr>
                </a:tc>
                <a:tc>
                  <a:txBody>
                    <a:bodyPr/>
                    <a:lstStyle/>
                    <a:p>
                      <a:pPr algn="ctr">
                        <a:lnSpc>
                          <a:spcPts val="1300"/>
                        </a:lnSpc>
                      </a:pPr>
                      <a:r>
                        <a:rPr kumimoji="1" lang="ja-JP" altLang="en-US" sz="1400" dirty="0" smtClean="0">
                          <a:solidFill>
                            <a:schemeClr val="bg1"/>
                          </a:solidFill>
                        </a:rPr>
                        <a:t>特別区制度（東京都の場合）</a:t>
                      </a:r>
                      <a:endParaRPr kumimoji="1" lang="en-US" altLang="ja-JP" sz="1400" dirty="0" smtClean="0">
                        <a:solidFill>
                          <a:schemeClr val="bg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272010">
                <a:tc gridSpan="2">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200" dirty="0" smtClean="0">
                          <a:solidFill>
                            <a:schemeClr val="tx1"/>
                          </a:solidFill>
                          <a:latin typeface="+mn-ea"/>
                          <a:ea typeface="+mn-ea"/>
                        </a:rPr>
                        <a:t>自治体の位置づけ</a:t>
                      </a:r>
                      <a:endParaRPr kumimoji="1" lang="en-US" altLang="ja-JP" sz="1200" dirty="0" smtClean="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mn-ea"/>
                        <a:ea typeface="+mn-ea"/>
                      </a:endParaRPr>
                    </a:p>
                  </a:txBody>
                  <a:tcPr marL="91447" marR="91447" marT="45640" marB="45640" anchor="ctr"/>
                </a:tc>
                <a:tc>
                  <a:txBody>
                    <a:bodyPr/>
                    <a:lstStyle/>
                    <a:p>
                      <a:pPr marL="95250" indent="-95250">
                        <a:lnSpc>
                          <a:spcPts val="1500"/>
                        </a:lnSpc>
                      </a:pP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普通地方公共団体（指定都市）</a:t>
                      </a:r>
                      <a:endParaRPr kumimoji="1" lang="ja-JP" altLang="en-US" sz="1200" b="0" dirty="0">
                        <a:solidFill>
                          <a:schemeClr val="tx1"/>
                        </a:solidFill>
                        <a:latin typeface="ＭＳ Ｐゴシック" panose="020B0600070205080204" pitchFamily="50" charset="-128"/>
                        <a:ea typeface="ＭＳ Ｐゴシック" panose="020B0600070205080204" pitchFamily="50" charset="-128"/>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nSpc>
                          <a:spcPts val="1400"/>
                        </a:lnSpc>
                      </a:pPr>
                      <a:endParaRPr kumimoji="1" lang="ja-JP" altLang="en-US" sz="1800" dirty="0">
                        <a:solidFill>
                          <a:schemeClr val="tx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rgbClr val="000099"/>
                      </a:solidFill>
                      <a:prstDash val="dash"/>
                      <a:round/>
                      <a:headEnd type="none" w="med" len="med"/>
                      <a:tailEnd type="none" w="med" len="med"/>
                    </a:lnR>
                    <a:lnT w="28575" cap="flat" cmpd="sng" algn="ctr">
                      <a:solidFill>
                        <a:schemeClr val="bg1"/>
                      </a:solidFill>
                      <a:prstDash val="solid"/>
                      <a:round/>
                      <a:headEnd type="none" w="med" len="med"/>
                      <a:tailEnd type="none" w="med" len="med"/>
                    </a:lnT>
                    <a:solidFill>
                      <a:schemeClr val="bg1"/>
                    </a:solidFill>
                  </a:tcPr>
                </a:tc>
                <a:tc>
                  <a:txBody>
                    <a:bodyPr/>
                    <a:lstStyle/>
                    <a:p>
                      <a:pPr marL="95250" indent="-95250">
                        <a:lnSpc>
                          <a:spcPts val="1500"/>
                        </a:lnSpc>
                      </a:pPr>
                      <a:r>
                        <a:rPr kumimoji="1" lang="ja-JP" altLang="en-US" sz="1200" b="1" dirty="0" smtClean="0">
                          <a:solidFill>
                            <a:schemeClr val="tx1"/>
                          </a:solidFill>
                          <a:latin typeface="+mn-ea"/>
                          <a:ea typeface="+mn-ea"/>
                        </a:rPr>
                        <a:t>特別地方公共団体（特別区）</a:t>
                      </a:r>
                      <a:endParaRPr kumimoji="1" lang="ja-JP" altLang="en-US" sz="1200" b="1" dirty="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2106">
                <a:tc gridSpan="2">
                  <a:txBody>
                    <a:bodyPr/>
                    <a:lstStyle/>
                    <a:p>
                      <a:pPr>
                        <a:lnSpc>
                          <a:spcPts val="1500"/>
                        </a:lnSpc>
                      </a:pPr>
                      <a:r>
                        <a:rPr kumimoji="1" lang="ja-JP" altLang="en-US" sz="1200" dirty="0" smtClean="0">
                          <a:solidFill>
                            <a:schemeClr val="tx1"/>
                          </a:solidFill>
                          <a:latin typeface="+mn-ea"/>
                          <a:ea typeface="+mn-ea"/>
                        </a:rPr>
                        <a:t>首長</a:t>
                      </a:r>
                      <a:endParaRPr kumimoji="1" lang="ja-JP" altLang="en-US" sz="1200" dirty="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nSpc>
                          <a:spcPts val="1500"/>
                        </a:lnSpc>
                      </a:pP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市長（公選職）</a:t>
                      </a:r>
                      <a:endParaRPr kumimoji="1" lang="en-US" altLang="ja-JP" sz="1200" b="0" dirty="0" smtClean="0">
                        <a:solidFill>
                          <a:schemeClr val="tx1"/>
                        </a:solidFill>
                        <a:latin typeface="ＭＳ Ｐゴシック" panose="020B0600070205080204" pitchFamily="50" charset="-128"/>
                        <a:ea typeface="ＭＳ Ｐゴシック" panose="020B0600070205080204" pitchFamily="50" charset="-128"/>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nSpc>
                          <a:spcPts val="1500"/>
                        </a:lnSpc>
                      </a:pPr>
                      <a:r>
                        <a:rPr kumimoji="1" lang="ja-JP" altLang="en-US" sz="1200" b="1" dirty="0" smtClean="0">
                          <a:solidFill>
                            <a:schemeClr val="tx1"/>
                          </a:solidFill>
                          <a:latin typeface="+mn-ea"/>
                          <a:ea typeface="+mn-ea"/>
                        </a:rPr>
                        <a:t>区長（公選職）</a:t>
                      </a:r>
                      <a:endParaRPr kumimoji="1" lang="en-US" altLang="ja-JP" sz="1200" b="1" dirty="0" smtClean="0">
                        <a:solidFill>
                          <a:schemeClr val="tx1"/>
                        </a:solidFill>
                        <a:latin typeface="+mn-ea"/>
                        <a:ea typeface="+mn-ea"/>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56041">
                <a:tc gridSpan="2">
                  <a:txBody>
                    <a:bodyPr/>
                    <a:lstStyle/>
                    <a:p>
                      <a:pPr>
                        <a:lnSpc>
                          <a:spcPts val="1500"/>
                        </a:lnSpc>
                      </a:pPr>
                      <a:r>
                        <a:rPr kumimoji="1" lang="ja-JP" altLang="en-US" sz="1200" dirty="0" smtClean="0">
                          <a:solidFill>
                            <a:schemeClr val="tx1"/>
                          </a:solidFill>
                          <a:latin typeface="+mn-ea"/>
                          <a:ea typeface="+mn-ea"/>
                        </a:rPr>
                        <a:t>議会</a:t>
                      </a:r>
                      <a:endParaRPr kumimoji="1" lang="ja-JP" altLang="en-US" sz="1200" dirty="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nSpc>
                          <a:spcPts val="1500"/>
                        </a:lnSpc>
                      </a:pP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市議会（市議会の判断で区常任委員会を設置する等の工夫が可能）</a:t>
                      </a:r>
                      <a:endParaRPr kumimoji="1" lang="en-US" altLang="ja-JP" sz="1200" b="0" dirty="0" smtClean="0">
                        <a:solidFill>
                          <a:schemeClr val="tx1"/>
                        </a:solidFill>
                        <a:latin typeface="ＭＳ Ｐゴシック" panose="020B0600070205080204" pitchFamily="50" charset="-128"/>
                        <a:ea typeface="ＭＳ Ｐゴシック" panose="020B0600070205080204" pitchFamily="50" charset="-128"/>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nSpc>
                          <a:spcPts val="1500"/>
                        </a:lnSpc>
                      </a:pPr>
                      <a:r>
                        <a:rPr kumimoji="1" lang="ja-JP" altLang="en-US" sz="1200" b="1" dirty="0" smtClean="0">
                          <a:solidFill>
                            <a:schemeClr val="tx1"/>
                          </a:solidFill>
                          <a:latin typeface="+mn-ea"/>
                          <a:ea typeface="+mn-ea"/>
                        </a:rPr>
                        <a:t>区議会</a:t>
                      </a:r>
                      <a:endParaRPr kumimoji="1" lang="en-US" altLang="ja-JP" sz="1200" b="1" dirty="0" smtClean="0">
                        <a:solidFill>
                          <a:schemeClr val="tx1"/>
                        </a:solidFill>
                        <a:latin typeface="+mn-ea"/>
                        <a:ea typeface="+mn-ea"/>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91784">
                <a:tc gridSpan="2">
                  <a:txBody>
                    <a:bodyPr/>
                    <a:lstStyle/>
                    <a:p>
                      <a:pPr>
                        <a:lnSpc>
                          <a:spcPts val="1500"/>
                        </a:lnSpc>
                      </a:pPr>
                      <a:endParaRPr kumimoji="1" lang="en-US" altLang="ja-JP" sz="1200" dirty="0" smtClean="0">
                        <a:solidFill>
                          <a:schemeClr val="tx1"/>
                        </a:solidFill>
                        <a:latin typeface="+mn-ea"/>
                        <a:ea typeface="+mn-ea"/>
                      </a:endParaRPr>
                    </a:p>
                    <a:p>
                      <a:pPr>
                        <a:lnSpc>
                          <a:spcPts val="1500"/>
                        </a:lnSpc>
                      </a:pPr>
                      <a:r>
                        <a:rPr kumimoji="1" lang="ja-JP" altLang="en-US" sz="1200" dirty="0" smtClean="0">
                          <a:solidFill>
                            <a:schemeClr val="tx1"/>
                          </a:solidFill>
                          <a:latin typeface="+mn-ea"/>
                          <a:ea typeface="+mn-ea"/>
                        </a:rPr>
                        <a:t>主な事務</a:t>
                      </a:r>
                      <a:endParaRPr kumimoji="1" lang="en-US" altLang="ja-JP" sz="1200" dirty="0" smtClean="0">
                        <a:solidFill>
                          <a:schemeClr val="tx1"/>
                        </a:solidFill>
                        <a:latin typeface="+mn-ea"/>
                        <a:ea typeface="+mn-ea"/>
                      </a:endParaRPr>
                    </a:p>
                    <a:p>
                      <a:pPr>
                        <a:lnSpc>
                          <a:spcPts val="1500"/>
                        </a:lnSpc>
                      </a:pPr>
                      <a:endParaRPr kumimoji="1" lang="ja-JP" altLang="en-US" sz="1200" dirty="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nSpc>
                          <a:spcPts val="1500"/>
                        </a:lnSpc>
                      </a:pP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一般的な市町村の事務に加え、都道府県の権限である「児童相談所」「都市計画（都市再生特別地区）」「県費負担教職員の任免」等も行う</a:t>
                      </a:r>
                    </a:p>
                    <a:p>
                      <a:pPr marL="0" marR="0" indent="0" algn="r" defTabSz="914400" rtl="0" eaLnBrk="1" fontAlgn="auto" latinLnBrk="0" hangingPunct="1">
                        <a:lnSpc>
                          <a:spcPts val="1500"/>
                        </a:lnSpc>
                        <a:spcBef>
                          <a:spcPts val="0"/>
                        </a:spcBef>
                        <a:spcAft>
                          <a:spcPts val="0"/>
                        </a:spcAft>
                        <a:buClrTx/>
                        <a:buSzTx/>
                        <a:buFontTx/>
                        <a:buNone/>
                        <a:tabLst/>
                        <a:defRPr/>
                      </a:pP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500"/>
                        </a:lnSpc>
                        <a:spcBef>
                          <a:spcPts val="0"/>
                        </a:spcBef>
                        <a:spcAft>
                          <a:spcPts val="0"/>
                        </a:spcAft>
                        <a:buClrTx/>
                        <a:buSzTx/>
                        <a:buFontTx/>
                        <a:buNone/>
                        <a:tabLst/>
                        <a:defRPr/>
                      </a:pP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500"/>
                        </a:lnSpc>
                        <a:spcBef>
                          <a:spcPts val="0"/>
                        </a:spcBef>
                        <a:spcAft>
                          <a:spcPts val="0"/>
                        </a:spcAft>
                        <a:buClrTx/>
                        <a:buSzTx/>
                        <a:buFontTx/>
                        <a:buNone/>
                        <a:tabLst/>
                        <a:defRPr/>
                      </a:pP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参考２</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（Ｐ</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）を参照</a:t>
                      </a:r>
                      <a:endParaRPr kumimoji="1" lang="en-US" altLang="ja-JP" sz="1200" b="0" dirty="0" smtClean="0">
                        <a:solidFill>
                          <a:schemeClr val="tx1"/>
                        </a:solidFill>
                        <a:latin typeface="ＭＳ Ｐゴシック" panose="020B0600070205080204" pitchFamily="50" charset="-128"/>
                        <a:ea typeface="ＭＳ Ｐゴシック" panose="020B0600070205080204" pitchFamily="50" charset="-128"/>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nSpc>
                          <a:spcPts val="1500"/>
                        </a:lnSpc>
                      </a:pPr>
                      <a:r>
                        <a:rPr kumimoji="1" lang="ja-JP" altLang="en-US" sz="1200" b="1" dirty="0" smtClean="0">
                          <a:solidFill>
                            <a:schemeClr val="tx1"/>
                          </a:solidFill>
                          <a:latin typeface="ＭＳ Ｐゴシック" panose="020B0600070205080204" pitchFamily="50" charset="-128"/>
                          <a:ea typeface="+mn-ea"/>
                        </a:rPr>
                        <a:t>一般的な市町村</a:t>
                      </a:r>
                      <a:r>
                        <a:rPr kumimoji="1" lang="ja-JP" altLang="en-US" sz="1200" b="1" dirty="0" smtClean="0">
                          <a:solidFill>
                            <a:schemeClr val="tx1"/>
                          </a:solidFill>
                          <a:latin typeface="+mn-ea"/>
                          <a:ea typeface="+mn-ea"/>
                        </a:rPr>
                        <a:t>の事務に加え、保健所の事務等も行う</a:t>
                      </a:r>
                      <a:endParaRPr kumimoji="1" lang="en-US" altLang="ja-JP" sz="1200" b="1" dirty="0" smtClean="0">
                        <a:solidFill>
                          <a:schemeClr val="tx1"/>
                        </a:solidFill>
                        <a:latin typeface="+mn-ea"/>
                        <a:ea typeface="+mn-ea"/>
                      </a:endParaRPr>
                    </a:p>
                    <a:p>
                      <a:pPr>
                        <a:lnSpc>
                          <a:spcPts val="1500"/>
                        </a:lnSpc>
                      </a:pPr>
                      <a:r>
                        <a:rPr kumimoji="1" lang="ja-JP" altLang="en-US" sz="1200" b="1" dirty="0" smtClean="0">
                          <a:solidFill>
                            <a:schemeClr val="tx1"/>
                          </a:solidFill>
                          <a:latin typeface="+mn-ea"/>
                          <a:ea typeface="+mn-ea"/>
                        </a:rPr>
                        <a:t>ただし、一般的な市町村の事務のうち「都市計画（用途地域）」「上下水道」「消防」等は都が一体的に行う</a:t>
                      </a:r>
                    </a:p>
                    <a:p>
                      <a:pPr marL="0" marR="0" indent="0" algn="r" defTabSz="914400" rtl="0" eaLnBrk="1" fontAlgn="auto" latinLnBrk="0" hangingPunct="1">
                        <a:lnSpc>
                          <a:spcPts val="1500"/>
                        </a:lnSpc>
                        <a:spcBef>
                          <a:spcPts val="0"/>
                        </a:spcBef>
                        <a:spcAft>
                          <a:spcPts val="0"/>
                        </a:spcAft>
                        <a:buClrTx/>
                        <a:buSzTx/>
                        <a:buFontTx/>
                        <a:buNone/>
                        <a:tabLst/>
                        <a:defRPr/>
                      </a:pP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参考２</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（Ｐ</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）を参照</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23913">
                <a:tc gridSpan="2">
                  <a:txBody>
                    <a:bodyPr/>
                    <a:lstStyle/>
                    <a:p>
                      <a:pPr>
                        <a:lnSpc>
                          <a:spcPts val="1500"/>
                        </a:lnSpc>
                      </a:pPr>
                      <a:r>
                        <a:rPr kumimoji="1" lang="ja-JP" altLang="en-US" sz="1200" dirty="0" smtClean="0">
                          <a:solidFill>
                            <a:schemeClr val="tx1"/>
                          </a:solidFill>
                          <a:latin typeface="+mn-ea"/>
                          <a:ea typeface="+mn-ea"/>
                        </a:rPr>
                        <a:t>課税権</a:t>
                      </a:r>
                      <a:endParaRPr kumimoji="1" lang="ja-JP" altLang="en-US" sz="1200" dirty="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nSpc>
                          <a:spcPts val="1500"/>
                        </a:lnSpc>
                      </a:pPr>
                      <a:endParaRPr kumimoji="1" lang="en-US" altLang="ja-JP" sz="1200" b="0" dirty="0" smtClean="0">
                        <a:solidFill>
                          <a:schemeClr val="tx1"/>
                        </a:solidFill>
                        <a:latin typeface="ＭＳ Ｐゴシック" panose="020B0600070205080204" pitchFamily="50" charset="-128"/>
                        <a:ea typeface="ＭＳ Ｐゴシック" panose="020B0600070205080204" pitchFamily="50" charset="-128"/>
                      </a:endParaRPr>
                    </a:p>
                    <a:p>
                      <a:pPr>
                        <a:lnSpc>
                          <a:spcPts val="1500"/>
                        </a:lnSpc>
                      </a:pP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一般的な市町村税</a:t>
                      </a:r>
                      <a:endParaRPr kumimoji="1" lang="en-US" altLang="ja-JP" sz="1200" b="0" dirty="0" smtClean="0">
                        <a:solidFill>
                          <a:schemeClr val="tx1"/>
                        </a:solidFill>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b="0" dirty="0" smtClean="0">
                          <a:solidFill>
                            <a:schemeClr val="tx1"/>
                          </a:solidFill>
                          <a:latin typeface="ＭＳ Ｐゴシック" panose="020B0600070205080204" pitchFamily="50" charset="-128"/>
                          <a:ea typeface="ＭＳ Ｐゴシック" panose="020B0600070205080204" pitchFamily="50" charset="-128"/>
                        </a:rPr>
                        <a:t>（個人市民税、法人市民税、固定資産税、都市計画税、　</a:t>
                      </a:r>
                      <a:endParaRPr kumimoji="1" lang="en-US" altLang="ja-JP" sz="1100" b="0" dirty="0" smtClean="0">
                        <a:solidFill>
                          <a:schemeClr val="tx1"/>
                        </a:solidFill>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b="0" dirty="0" smtClean="0">
                          <a:solidFill>
                            <a:schemeClr val="tx1"/>
                          </a:solidFill>
                          <a:latin typeface="ＭＳ Ｐゴシック" panose="020B0600070205080204" pitchFamily="50" charset="-128"/>
                          <a:ea typeface="ＭＳ Ｐゴシック" panose="020B0600070205080204" pitchFamily="50" charset="-128"/>
                        </a:rPr>
                        <a:t>　市たばこ税、軽自動車税等）</a:t>
                      </a:r>
                      <a:endParaRPr kumimoji="1" lang="en-US" altLang="ja-JP" sz="1100" b="0" dirty="0" smtClean="0">
                        <a:solidFill>
                          <a:schemeClr val="tx1"/>
                        </a:solidFill>
                        <a:latin typeface="ＭＳ Ｐゴシック" panose="020B0600070205080204" pitchFamily="50" charset="-128"/>
                        <a:ea typeface="ＭＳ Ｐゴシック" panose="020B0600070205080204" pitchFamily="50" charset="-128"/>
                      </a:endParaRPr>
                    </a:p>
                  </a:txBody>
                  <a:tcPr marL="84413" marR="84413" marT="45658" marB="4565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nSpc>
                          <a:spcPts val="1500"/>
                        </a:lnSpc>
                      </a:pPr>
                      <a:r>
                        <a:rPr kumimoji="1" lang="ja-JP" altLang="en-US" sz="1200" b="1" dirty="0" smtClean="0">
                          <a:solidFill>
                            <a:schemeClr val="tx1"/>
                          </a:solidFill>
                          <a:latin typeface="+mn-ea"/>
                          <a:ea typeface="+mn-ea"/>
                        </a:rPr>
                        <a:t>一般的な市町村税。ただし、以下の５税は都が課税</a:t>
                      </a:r>
                      <a:endParaRPr kumimoji="1" lang="en-US" altLang="ja-JP" sz="1200" b="1" dirty="0" smtClean="0">
                        <a:solidFill>
                          <a:schemeClr val="tx1"/>
                        </a:solidFill>
                        <a:latin typeface="+mn-ea"/>
                        <a:ea typeface="+mn-ea"/>
                      </a:endParaRPr>
                    </a:p>
                    <a:p>
                      <a:pPr>
                        <a:lnSpc>
                          <a:spcPts val="1500"/>
                        </a:lnSpc>
                      </a:pPr>
                      <a:r>
                        <a:rPr kumimoji="1" lang="en-US" altLang="ja-JP" sz="1050" b="0" dirty="0" smtClean="0">
                          <a:solidFill>
                            <a:schemeClr val="tx1"/>
                          </a:solidFill>
                          <a:latin typeface="+mn-ea"/>
                          <a:ea typeface="+mn-ea"/>
                        </a:rPr>
                        <a:t>【</a:t>
                      </a:r>
                      <a:r>
                        <a:rPr kumimoji="1" lang="ja-JP" altLang="en-US" sz="1050" b="0" dirty="0" smtClean="0">
                          <a:solidFill>
                            <a:schemeClr val="tx1"/>
                          </a:solidFill>
                          <a:latin typeface="+mn-ea"/>
                          <a:ea typeface="+mn-ea"/>
                        </a:rPr>
                        <a:t>都が課税する税目</a:t>
                      </a:r>
                      <a:r>
                        <a:rPr kumimoji="1" lang="en-US" altLang="ja-JP" sz="1050" b="0" dirty="0" smtClean="0">
                          <a:solidFill>
                            <a:schemeClr val="tx1"/>
                          </a:solidFill>
                          <a:latin typeface="+mn-ea"/>
                          <a:ea typeface="+mn-ea"/>
                        </a:rPr>
                        <a:t>】</a:t>
                      </a:r>
                    </a:p>
                    <a:p>
                      <a:pPr>
                        <a:lnSpc>
                          <a:spcPts val="1300"/>
                        </a:lnSpc>
                      </a:pPr>
                      <a:r>
                        <a:rPr kumimoji="1" lang="ja-JP" altLang="en-US" sz="1050" b="0" dirty="0" smtClean="0">
                          <a:solidFill>
                            <a:schemeClr val="tx1"/>
                          </a:solidFill>
                          <a:latin typeface="+mn-ea"/>
                          <a:ea typeface="+mn-ea"/>
                        </a:rPr>
                        <a:t>　法人市民税、固定資産税、特別土地保有税、事業所税、</a:t>
                      </a:r>
                      <a:endParaRPr kumimoji="1" lang="en-US" altLang="ja-JP" sz="1050" b="0" dirty="0" smtClean="0">
                        <a:solidFill>
                          <a:schemeClr val="tx1"/>
                        </a:solidFill>
                        <a:latin typeface="+mn-ea"/>
                        <a:ea typeface="+mn-ea"/>
                      </a:endParaRPr>
                    </a:p>
                    <a:p>
                      <a:pPr>
                        <a:lnSpc>
                          <a:spcPts val="1300"/>
                        </a:lnSpc>
                      </a:pPr>
                      <a:r>
                        <a:rPr kumimoji="1" lang="ja-JP" altLang="en-US" sz="1050" b="0" dirty="0" smtClean="0">
                          <a:solidFill>
                            <a:schemeClr val="tx1"/>
                          </a:solidFill>
                          <a:latin typeface="+mn-ea"/>
                          <a:ea typeface="+mn-ea"/>
                        </a:rPr>
                        <a:t>　都市計画税</a:t>
                      </a:r>
                      <a:endParaRPr kumimoji="1" lang="en-US" altLang="ja-JP" sz="1050" b="0" dirty="0" smtClean="0">
                        <a:solidFill>
                          <a:schemeClr val="tx1"/>
                        </a:solidFill>
                        <a:latin typeface="+mn-ea"/>
                        <a:ea typeface="+mn-ea"/>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21831">
                <a:tc gridSpan="2">
                  <a:txBody>
                    <a:bodyPr/>
                    <a:lstStyle/>
                    <a:p>
                      <a:pPr>
                        <a:lnSpc>
                          <a:spcPts val="1500"/>
                        </a:lnSpc>
                      </a:pPr>
                      <a:r>
                        <a:rPr kumimoji="1" lang="ja-JP" altLang="en-US" sz="1200" dirty="0" smtClean="0">
                          <a:solidFill>
                            <a:schemeClr val="tx1"/>
                          </a:solidFill>
                          <a:latin typeface="+mn-ea"/>
                          <a:ea typeface="+mn-ea"/>
                        </a:rPr>
                        <a:t>財政調整</a:t>
                      </a:r>
                      <a:endParaRPr kumimoji="1" lang="ja-JP" altLang="en-US" sz="1200" dirty="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lnSpc>
                          <a:spcPts val="1500"/>
                        </a:lnSpc>
                      </a:pPr>
                      <a:endParaRPr kumimoji="1" lang="ja-JP" altLang="en-US" sz="1200" dirty="0">
                        <a:solidFill>
                          <a:schemeClr val="tx1"/>
                        </a:solidFill>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nSpc>
                          <a:spcPts val="1500"/>
                        </a:lnSpc>
                      </a:pPr>
                      <a:r>
                        <a:rPr kumimoji="1" lang="ja-JP" altLang="en-US" sz="1200" b="1" dirty="0" smtClean="0">
                          <a:solidFill>
                            <a:schemeClr val="tx1"/>
                          </a:solidFill>
                          <a:latin typeface="+mn-ea"/>
                          <a:ea typeface="+mn-ea"/>
                        </a:rPr>
                        <a:t>上記５税のうち、法人市民税、固定資産税、特別土地保有税を活用して、都と特別区及び特別区間の財政調整を実施</a:t>
                      </a:r>
                      <a:endParaRPr kumimoji="1" lang="en-US" altLang="ja-JP" sz="1200" b="1" dirty="0" smtClean="0">
                        <a:solidFill>
                          <a:schemeClr val="tx1"/>
                        </a:solidFill>
                        <a:latin typeface="+mn-ea"/>
                        <a:ea typeface="+mn-ea"/>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4006">
                <a:tc gridSpan="2">
                  <a:txBody>
                    <a:bodyPr/>
                    <a:lstStyle/>
                    <a:p>
                      <a:pPr>
                        <a:lnSpc>
                          <a:spcPts val="600"/>
                        </a:lnSpc>
                      </a:pPr>
                      <a:endParaRPr kumimoji="1" lang="ja-JP" altLang="en-US" sz="300" dirty="0"/>
                    </a:p>
                  </a:txBody>
                  <a:tcPr marL="84413" marR="84413" marT="45609" marB="4560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nSpc>
                          <a:spcPts val="600"/>
                        </a:lnSpc>
                      </a:pPr>
                      <a:endParaRPr kumimoji="1" lang="ja-JP" altLang="en-US" sz="300" dirty="0"/>
                    </a:p>
                  </a:txBody>
                  <a:tcPr marL="84413" marR="84413" marT="45658" marB="4565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nSpc>
                          <a:spcPts val="600"/>
                        </a:lnSpc>
                      </a:pPr>
                      <a:endParaRPr kumimoji="1" lang="ja-JP" altLang="en-US" sz="300" dirty="0"/>
                    </a:p>
                  </a:txBody>
                  <a:tcPr marL="84413" marR="84413" marT="45658" marB="4565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35934">
                <a:tc gridSpan="2">
                  <a:txBody>
                    <a:bodyPr/>
                    <a:lstStyle/>
                    <a:p>
                      <a:pPr>
                        <a:lnSpc>
                          <a:spcPts val="1500"/>
                        </a:lnSpc>
                      </a:pPr>
                      <a:r>
                        <a:rPr kumimoji="1" lang="ja-JP" altLang="en-US" sz="1200" dirty="0" smtClean="0">
                          <a:solidFill>
                            <a:schemeClr val="tx1"/>
                          </a:solidFill>
                          <a:latin typeface="+mn-ea"/>
                          <a:ea typeface="+mn-ea"/>
                        </a:rPr>
                        <a:t>行政区</a:t>
                      </a:r>
                      <a:endParaRPr kumimoji="1" lang="ja-JP" altLang="en-US" sz="1200" dirty="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nSpc>
                          <a:spcPts val="1500"/>
                        </a:lnSpc>
                      </a:pP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市長の権限に属する事務を分掌し、補助執行させるため、指定都市の区域を分けて設置</a:t>
                      </a:r>
                      <a:endParaRPr kumimoji="1" lang="en-US" altLang="ja-JP" sz="1200" b="0" dirty="0" smtClean="0">
                        <a:solidFill>
                          <a:schemeClr val="tx1"/>
                        </a:solidFill>
                        <a:latin typeface="ＭＳ Ｐゴシック" panose="020B0600070205080204" pitchFamily="50" charset="-128"/>
                        <a:ea typeface="ＭＳ Ｐゴシック" panose="020B0600070205080204" pitchFamily="50" charset="-128"/>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rowSpan="2">
                  <a:txBody>
                    <a:bodyPr/>
                    <a:lstStyle/>
                    <a:p>
                      <a:pPr algn="ctr">
                        <a:lnSpc>
                          <a:spcPts val="1500"/>
                        </a:lnSpc>
                      </a:pPr>
                      <a:r>
                        <a:rPr kumimoji="1" lang="ja-JP" altLang="en-US" sz="1200" dirty="0" smtClean="0"/>
                        <a:t>（行政区は設置しない）</a:t>
                      </a:r>
                      <a:endParaRPr kumimoji="1" lang="ja-JP" altLang="en-US" sz="1200" dirty="0"/>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02762">
                <a:tc>
                  <a:txBody>
                    <a:bodyPr/>
                    <a:lstStyle/>
                    <a:p>
                      <a:endParaRPr kumimoji="1" lang="ja-JP" altLang="en-US"/>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r>
                        <a:rPr kumimoji="1" lang="ja-JP" altLang="en-US" sz="1200" dirty="0" smtClean="0"/>
                        <a:t>行政区長</a:t>
                      </a:r>
                      <a:endParaRPr kumimoji="1" lang="ja-JP" altLang="en-US" sz="1200" dirty="0"/>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・一般職（市長が任命）</a:t>
                      </a:r>
                      <a:endParaRPr kumimoji="1" lang="en-US" altLang="ja-JP" sz="1200" b="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・市長の指揮監督を受ける</a:t>
                      </a:r>
                      <a:endParaRPr kumimoji="1" lang="en-US" altLang="ja-JP" sz="1200" b="0" dirty="0" smtClean="0">
                        <a:solidFill>
                          <a:schemeClr val="tx1"/>
                        </a:solidFill>
                        <a:latin typeface="ＭＳ Ｐゴシック" panose="020B0600070205080204" pitchFamily="50" charset="-128"/>
                        <a:ea typeface="ＭＳ Ｐゴシック" panose="020B0600070205080204" pitchFamily="50" charset="-128"/>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vMerge="1">
                  <a:txBody>
                    <a:bodyPr/>
                    <a:lstStyle/>
                    <a:p>
                      <a:endParaRPr kumimoji="1" lang="ja-JP" altLang="en-US" sz="1200" dirty="0"/>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正方形/長方形 6"/>
          <p:cNvSpPr/>
          <p:nvPr/>
        </p:nvSpPr>
        <p:spPr>
          <a:xfrm>
            <a:off x="43032" y="439496"/>
            <a:ext cx="8921456" cy="784830"/>
          </a:xfrm>
          <a:prstGeom prst="rect">
            <a:avLst/>
          </a:prstGeom>
        </p:spPr>
        <p:txBody>
          <a:bodyPr wrap="square">
            <a:spAutoFit/>
          </a:bodyPr>
          <a:lstStyle/>
          <a:p>
            <a:pPr>
              <a:lnSpc>
                <a:spcPts val="1800"/>
              </a:lnSpc>
            </a:pP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特別</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区制度</a:t>
            </a:r>
            <a:endParaRPr lang="en-US" altLang="ja-JP" sz="15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800"/>
              </a:lnSpc>
            </a:pP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特別区は基礎的な地方公共団体であり、選挙で選ばれる区長・区議会が置かれ、区長が住民に身近な</a:t>
            </a:r>
          </a:p>
          <a:p>
            <a:pPr>
              <a:lnSpc>
                <a:spcPts val="1800"/>
              </a:lnSpc>
            </a:pP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事務を担う制度（特別区設置法による場合は、指定都市等を廃止して特別区を設置）</a:t>
            </a: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　</a:t>
            </a:r>
            <a:endParaRPr lang="en-US" altLang="ja-JP" sz="14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8" name="正方形/長方形 7"/>
          <p:cNvSpPr/>
          <p:nvPr/>
        </p:nvSpPr>
        <p:spPr>
          <a:xfrm>
            <a:off x="124211" y="1212451"/>
            <a:ext cx="4088344" cy="291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法律上の制度比較</a:t>
            </a:r>
            <a:r>
              <a:rPr lang="en-US" altLang="ja-JP"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6095692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 name="表 43"/>
          <p:cNvGraphicFramePr>
            <a:graphicFrameLocks noGrp="1"/>
          </p:cNvGraphicFramePr>
          <p:nvPr>
            <p:extLst>
              <p:ext uri="{D42A27DB-BD31-4B8C-83A1-F6EECF244321}">
                <p14:modId xmlns:p14="http://schemas.microsoft.com/office/powerpoint/2010/main" val="1488764916"/>
              </p:ext>
            </p:extLst>
          </p:nvPr>
        </p:nvGraphicFramePr>
        <p:xfrm>
          <a:off x="86033" y="318439"/>
          <a:ext cx="8559313" cy="6408712"/>
        </p:xfrm>
        <a:graphic>
          <a:graphicData uri="http://schemas.openxmlformats.org/drawingml/2006/table">
            <a:tbl>
              <a:tblPr firstRow="1" bandRow="1">
                <a:tableStyleId>{93296810-A885-4BE3-A3E7-6D5BEEA58F35}</a:tableStyleId>
              </a:tblPr>
              <a:tblGrid>
                <a:gridCol w="4221032"/>
                <a:gridCol w="281556"/>
                <a:gridCol w="4056725"/>
              </a:tblGrid>
              <a:tr h="330971">
                <a:tc>
                  <a:txBody>
                    <a:bodyPr/>
                    <a:lstStyle/>
                    <a:p>
                      <a:pPr algn="ctr">
                        <a:lnSpc>
                          <a:spcPts val="1600"/>
                        </a:lnSpc>
                      </a:pPr>
                      <a:r>
                        <a:rPr kumimoji="1" lang="ja-JP" altLang="en-US" sz="1400" dirty="0" smtClean="0">
                          <a:solidFill>
                            <a:schemeClr val="tx1"/>
                          </a:solidFill>
                        </a:rPr>
                        <a:t>指定都市（行政区）制度</a:t>
                      </a:r>
                    </a:p>
                  </a:txBody>
                  <a:tcPr marL="84413" marR="84413" marT="45609" marB="45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4">
                  <a:txBody>
                    <a:bodyPr/>
                    <a:lstStyle/>
                    <a:p>
                      <a:pPr>
                        <a:lnSpc>
                          <a:spcPts val="1600"/>
                        </a:lnSpc>
                      </a:pPr>
                      <a:endParaRPr kumimoji="1" lang="ja-JP" altLang="en-US" sz="1800" dirty="0">
                        <a:solidFill>
                          <a:schemeClr val="tx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38100" cmpd="sng">
                      <a:noFill/>
                    </a:lnB>
                    <a:solidFill>
                      <a:schemeClr val="bg1"/>
                    </a:solidFill>
                  </a:tcPr>
                </a:tc>
                <a:tc>
                  <a:txBody>
                    <a:bodyPr/>
                    <a:lstStyle/>
                    <a:p>
                      <a:pPr algn="ctr">
                        <a:lnSpc>
                          <a:spcPts val="1600"/>
                        </a:lnSpc>
                      </a:pPr>
                      <a:r>
                        <a:rPr kumimoji="1" lang="ja-JP" altLang="en-US" sz="1400" dirty="0" smtClean="0">
                          <a:solidFill>
                            <a:schemeClr val="bg1"/>
                          </a:solidFill>
                        </a:rPr>
                        <a:t>特別区制度</a:t>
                      </a:r>
                      <a:endParaRPr kumimoji="1" lang="en-US" altLang="ja-JP" sz="1400" dirty="0" smtClean="0">
                        <a:solidFill>
                          <a:schemeClr val="bg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2204343">
                <a:tc>
                  <a:txBody>
                    <a:bodyPr/>
                    <a:lstStyle/>
                    <a:p>
                      <a:pPr marL="95250" indent="-95250">
                        <a:lnSpc>
                          <a:spcPts val="1400"/>
                        </a:lnSpc>
                      </a:pPr>
                      <a:endParaRPr kumimoji="1" lang="en-US" altLang="ja-JP" sz="1200" b="1" dirty="0" smtClean="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nSpc>
                          <a:spcPts val="1400"/>
                        </a:lnSpc>
                      </a:pPr>
                      <a:endParaRPr kumimoji="1" lang="ja-JP" altLang="en-US" sz="1800" dirty="0">
                        <a:solidFill>
                          <a:schemeClr val="tx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rgbClr val="000099"/>
                      </a:solidFill>
                      <a:prstDash val="dash"/>
                      <a:round/>
                      <a:headEnd type="none" w="med" len="med"/>
                      <a:tailEnd type="none" w="med" len="med"/>
                    </a:lnR>
                    <a:lnT w="28575" cap="flat" cmpd="sng" algn="ctr">
                      <a:solidFill>
                        <a:schemeClr val="bg1"/>
                      </a:solidFill>
                      <a:prstDash val="solid"/>
                      <a:round/>
                      <a:headEnd type="none" w="med" len="med"/>
                      <a:tailEnd type="none" w="med" len="med"/>
                    </a:lnT>
                    <a:solidFill>
                      <a:schemeClr val="bg1"/>
                    </a:solidFill>
                  </a:tcPr>
                </a:tc>
                <a:tc>
                  <a:txBody>
                    <a:bodyPr/>
                    <a:lstStyle/>
                    <a:p>
                      <a:pPr marL="95250" indent="-95250">
                        <a:lnSpc>
                          <a:spcPts val="1400"/>
                        </a:lnSpc>
                      </a:pPr>
                      <a:endParaRPr kumimoji="1" lang="ja-JP" altLang="en-US" sz="1200" dirty="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93809">
                <a:tc>
                  <a:txBody>
                    <a:bodyPr/>
                    <a:lstStyle/>
                    <a:p>
                      <a:endParaRPr lang="en-US" altLang="ja-JP" sz="5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lang="ja-JP" altLang="en-US" sz="1300" dirty="0" smtClean="0">
                          <a:solidFill>
                            <a:schemeClr val="tx1"/>
                          </a:solidFill>
                          <a:latin typeface="ＭＳ Ｐゴシック" panose="020B0600070205080204" pitchFamily="50" charset="-128"/>
                          <a:ea typeface="ＭＳ Ｐゴシック" panose="020B0600070205080204" pitchFamily="50" charset="-128"/>
                        </a:rPr>
                        <a:t>■特徴</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　　○首　</a:t>
                      </a:r>
                      <a:r>
                        <a:rPr kumimoji="1" lang="ja-JP" altLang="en-US" sz="1300" baseline="0" dirty="0" smtClean="0">
                          <a:solidFill>
                            <a:schemeClr val="tx1"/>
                          </a:solidFill>
                          <a:latin typeface="ＭＳ Ｐゴシック" panose="020B0600070205080204" pitchFamily="50" charset="-128"/>
                          <a:ea typeface="ＭＳ Ｐゴシック" panose="020B0600070205080204" pitchFamily="50" charset="-128"/>
                        </a:rPr>
                        <a:t> </a:t>
                      </a:r>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長</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：市　</a:t>
                      </a:r>
                      <a:r>
                        <a:rPr lang="ja-JP" altLang="en-US" sz="1300" baseline="0"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長（公選職）</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　　○区の数：２４区</a:t>
                      </a:r>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lang="ja-JP" altLang="en-US" sz="1300" dirty="0" smtClean="0">
                          <a:solidFill>
                            <a:schemeClr val="tx1"/>
                          </a:solidFill>
                          <a:latin typeface="ＭＳ Ｐゴシック" panose="020B0600070205080204" pitchFamily="50" charset="-128"/>
                          <a:ea typeface="ＭＳ Ｐゴシック" panose="020B0600070205080204" pitchFamily="50" charset="-128"/>
                        </a:rPr>
                        <a:t>　　○区 　長：市長の補助機関</a:t>
                      </a:r>
                      <a:r>
                        <a:rPr lang="ja-JP" altLang="en-US" sz="1100" dirty="0" smtClean="0">
                          <a:solidFill>
                            <a:schemeClr val="tx1"/>
                          </a:solidFill>
                          <a:latin typeface="ＭＳ Ｐゴシック" panose="020B0600070205080204" pitchFamily="50" charset="-128"/>
                          <a:ea typeface="ＭＳ Ｐゴシック" panose="020B0600070205080204" pitchFamily="50" charset="-128"/>
                        </a:rPr>
                        <a:t>（市長が任命）</a:t>
                      </a:r>
                      <a:endParaRPr kumimoji="1" lang="en-US" altLang="ja-JP" sz="1100" b="1" dirty="0" smtClean="0">
                        <a:solidFill>
                          <a:schemeClr val="tx1"/>
                        </a:solidFill>
                        <a:latin typeface="ＭＳ Ｐゴシック" panose="020B0600070205080204" pitchFamily="50" charset="-128"/>
                        <a:ea typeface="ＭＳ Ｐゴシック" panose="020B0600070205080204" pitchFamily="50" charset="-128"/>
                      </a:endParaRPr>
                    </a:p>
                  </a:txBody>
                  <a:tcPr marL="84413" marR="84413" marT="45609" marB="45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endParaRPr lang="en-US" altLang="ja-JP" sz="5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lang="ja-JP" altLang="en-US" sz="1300" dirty="0" smtClean="0">
                          <a:solidFill>
                            <a:schemeClr val="tx1"/>
                          </a:solidFill>
                          <a:latin typeface="ＭＳ Ｐゴシック" panose="020B0600070205080204" pitchFamily="50" charset="-128"/>
                          <a:ea typeface="ＭＳ Ｐゴシック" panose="020B0600070205080204" pitchFamily="50" charset="-128"/>
                        </a:rPr>
                        <a:t>■特徴</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首　 長：特別区長（公選職）</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　　○区の数：複数区</a:t>
                      </a:r>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nSpc>
                          <a:spcPts val="1500"/>
                        </a:lnSpc>
                      </a:pPr>
                      <a:r>
                        <a:rPr lang="ja-JP" altLang="en-US" sz="1300" dirty="0" smtClean="0">
                          <a:solidFill>
                            <a:schemeClr val="tx1"/>
                          </a:solidFill>
                          <a:latin typeface="ＭＳ Ｐゴシック" panose="020B0600070205080204" pitchFamily="50" charset="-128"/>
                          <a:ea typeface="ＭＳ Ｐゴシック" panose="020B0600070205080204" pitchFamily="50" charset="-128"/>
                        </a:rPr>
                        <a:t>　　</a:t>
                      </a:r>
                      <a:endParaRPr kumimoji="1" lang="en-US" altLang="ja-JP" sz="1100" b="0" dirty="0" smtClean="0">
                        <a:solidFill>
                          <a:schemeClr val="tx1"/>
                        </a:solidFill>
                        <a:latin typeface="ＭＳ Ｐゴシック" panose="020B0600070205080204" pitchFamily="50" charset="-128"/>
                        <a:ea typeface="+mn-ea"/>
                      </a:endParaRPr>
                    </a:p>
                  </a:txBody>
                  <a:tcPr marL="84413" marR="84413" marT="45609" marB="45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79589">
                <a:tc>
                  <a:txBody>
                    <a:bodyPr/>
                    <a:lstStyle/>
                    <a:p>
                      <a:endParaRPr kumimoji="1" lang="en-US" altLang="ja-JP" sz="500" dirty="0" smtClean="0">
                        <a:latin typeface="ＭＳ Ｐゴシック" panose="020B0600070205080204" pitchFamily="50" charset="-128"/>
                        <a:ea typeface="ＭＳ Ｐゴシック" panose="020B0600070205080204" pitchFamily="50" charset="-128"/>
                      </a:endParaRPr>
                    </a:p>
                    <a:p>
                      <a:endParaRPr kumimoji="1" lang="ja-JP" altLang="en-US" sz="1300" dirty="0"/>
                    </a:p>
                  </a:txBody>
                  <a:tcPr marL="84413" marR="84413" marT="45609" marB="45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endParaRPr kumimoji="1" lang="ja-JP" altLang="en-US" dirty="0"/>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pSp>
        <p:nvGrpSpPr>
          <p:cNvPr id="3" name="グループ化 2"/>
          <p:cNvGrpSpPr/>
          <p:nvPr/>
        </p:nvGrpSpPr>
        <p:grpSpPr>
          <a:xfrm>
            <a:off x="569429" y="1164280"/>
            <a:ext cx="3400480" cy="505103"/>
            <a:chOff x="420488" y="2204864"/>
            <a:chExt cx="2812385" cy="506329"/>
          </a:xfrm>
        </p:grpSpPr>
        <p:cxnSp>
          <p:nvCxnSpPr>
            <p:cNvPr id="5" name="直線矢印コネクタ 4"/>
            <p:cNvCxnSpPr/>
            <p:nvPr/>
          </p:nvCxnSpPr>
          <p:spPr>
            <a:xfrm>
              <a:off x="420488" y="2492896"/>
              <a:ext cx="2812385" cy="2273"/>
            </a:xfrm>
            <a:prstGeom prst="straightConnector1">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1749677" y="2204864"/>
              <a:ext cx="0" cy="2880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420488" y="2492896"/>
              <a:ext cx="0" cy="2160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3232873" y="2495169"/>
              <a:ext cx="0" cy="2160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 name="角丸四角形 10"/>
          <p:cNvSpPr/>
          <p:nvPr/>
        </p:nvSpPr>
        <p:spPr>
          <a:xfrm>
            <a:off x="370579" y="2557554"/>
            <a:ext cx="3785431" cy="204165"/>
          </a:xfrm>
          <a:prstGeom prst="roundRect">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smtClean="0">
                <a:solidFill>
                  <a:schemeClr val="tx1"/>
                </a:solidFill>
                <a:latin typeface="Meiryo UI" panose="020B0604030504040204" pitchFamily="50" charset="-128"/>
                <a:ea typeface="Meiryo UI" panose="020B0604030504040204" pitchFamily="50" charset="-128"/>
              </a:rPr>
              <a:t>市　　　　　民（</a:t>
            </a:r>
            <a:r>
              <a:rPr kumimoji="1" lang="en-US" altLang="ja-JP" sz="1300" dirty="0" smtClean="0">
                <a:solidFill>
                  <a:schemeClr val="tx1"/>
                </a:solidFill>
                <a:latin typeface="Meiryo UI" panose="020B0604030504040204" pitchFamily="50" charset="-128"/>
                <a:ea typeface="Meiryo UI" panose="020B0604030504040204" pitchFamily="50" charset="-128"/>
              </a:rPr>
              <a:t>270</a:t>
            </a:r>
            <a:r>
              <a:rPr kumimoji="1" lang="ja-JP" altLang="en-US" sz="1300" dirty="0" smtClean="0">
                <a:solidFill>
                  <a:schemeClr val="tx1"/>
                </a:solidFill>
                <a:latin typeface="Meiryo UI" panose="020B0604030504040204" pitchFamily="50" charset="-128"/>
                <a:ea typeface="Meiryo UI" panose="020B0604030504040204" pitchFamily="50" charset="-128"/>
              </a:rPr>
              <a:t>万人）</a:t>
            </a:r>
            <a:endParaRPr kumimoji="1" lang="ja-JP" altLang="en-US" sz="1300" dirty="0">
              <a:solidFill>
                <a:schemeClr val="tx1"/>
              </a:solidFill>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759876042"/>
              </p:ext>
            </p:extLst>
          </p:nvPr>
        </p:nvGraphicFramePr>
        <p:xfrm>
          <a:off x="4968799" y="729551"/>
          <a:ext cx="3333422" cy="2045621"/>
        </p:xfrm>
        <a:graphic>
          <a:graphicData uri="http://schemas.openxmlformats.org/drawingml/2006/table">
            <a:tbl>
              <a:tblPr firstRow="1" bandRow="1">
                <a:tableStyleId>{5940675A-B579-460E-94D1-54222C63F5DA}</a:tableStyleId>
              </a:tblPr>
              <a:tblGrid>
                <a:gridCol w="899345"/>
                <a:gridCol w="216024"/>
                <a:gridCol w="864096"/>
                <a:gridCol w="576064"/>
                <a:gridCol w="777893"/>
              </a:tblGrid>
              <a:tr h="2045621">
                <a:tc>
                  <a:txBody>
                    <a:bodyPr/>
                    <a:lstStyle/>
                    <a:p>
                      <a:pPr algn="ctr"/>
                      <a:r>
                        <a:rPr kumimoji="1" lang="en-US" altLang="ja-JP" sz="1300" dirty="0" smtClean="0"/>
                        <a:t>【</a:t>
                      </a:r>
                      <a:r>
                        <a:rPr kumimoji="1" lang="ja-JP" altLang="en-US" sz="1300" dirty="0" smtClean="0"/>
                        <a:t>○ 区</a:t>
                      </a:r>
                      <a:r>
                        <a:rPr kumimoji="1" lang="en-US" altLang="ja-JP" sz="1300" dirty="0" smtClean="0"/>
                        <a:t>】</a:t>
                      </a:r>
                      <a:endParaRPr kumimoji="1" lang="ja-JP" altLang="en-US" sz="13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kumimoji="1" lang="ja-JP" altLang="en-US" sz="13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kumimoji="1" lang="en-US" altLang="ja-JP" sz="1300" dirty="0" smtClean="0"/>
                        <a:t>【</a:t>
                      </a:r>
                      <a:r>
                        <a:rPr kumimoji="1" lang="ja-JP" altLang="en-US" sz="1300" dirty="0" smtClean="0"/>
                        <a:t>△ 区</a:t>
                      </a:r>
                      <a:r>
                        <a:rPr kumimoji="1" lang="en-US" altLang="ja-JP" sz="1300" dirty="0" smtClean="0"/>
                        <a:t>】</a:t>
                      </a:r>
                      <a:endParaRPr kumimoji="1" lang="ja-JP" altLang="en-US" sz="13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kumimoji="1" lang="ja-JP" altLang="en-US" sz="13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12700" cmpd="sng">
                      <a:noFill/>
                    </a:lnB>
                    <a:solidFill>
                      <a:srgbClr val="FFFFFF"/>
                    </a:solidFill>
                  </a:tcPr>
                </a:tc>
                <a:tc>
                  <a:txBody>
                    <a:bodyPr/>
                    <a:lstStyle/>
                    <a:p>
                      <a:pPr algn="ctr"/>
                      <a:r>
                        <a:rPr kumimoji="1" lang="en-US" altLang="ja-JP" sz="1300" dirty="0" smtClean="0"/>
                        <a:t>【×</a:t>
                      </a:r>
                      <a:r>
                        <a:rPr kumimoji="1" lang="ja-JP" altLang="en-US" sz="1300" dirty="0" smtClean="0"/>
                        <a:t> 区</a:t>
                      </a:r>
                      <a:r>
                        <a:rPr kumimoji="1" lang="en-US" altLang="ja-JP" sz="1300" dirty="0" smtClean="0"/>
                        <a:t>】</a:t>
                      </a:r>
                      <a:endParaRPr kumimoji="1" lang="ja-JP" altLang="en-US" sz="13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
        <p:nvSpPr>
          <p:cNvPr id="22" name="角丸四角形 21"/>
          <p:cNvSpPr/>
          <p:nvPr/>
        </p:nvSpPr>
        <p:spPr>
          <a:xfrm>
            <a:off x="5142401" y="2473665"/>
            <a:ext cx="605747" cy="215509"/>
          </a:xfrm>
          <a:prstGeom prst="roundRect">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区 民</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cxnSp>
        <p:nvCxnSpPr>
          <p:cNvPr id="25" name="直線コネクタ 24"/>
          <p:cNvCxnSpPr/>
          <p:nvPr/>
        </p:nvCxnSpPr>
        <p:spPr>
          <a:xfrm>
            <a:off x="1313770" y="1444813"/>
            <a:ext cx="0" cy="2291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3738792" y="1662430"/>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区　　長</a:t>
            </a:r>
            <a:endParaRPr lang="en-US" altLang="ja-JP" sz="1200" dirty="0" smtClean="0">
              <a:solidFill>
                <a:schemeClr val="tx1"/>
              </a:solidFill>
            </a:endParaRPr>
          </a:p>
          <a:p>
            <a:pPr algn="ctr"/>
            <a:r>
              <a:rPr kumimoji="1" lang="ja-JP" altLang="en-US" sz="1200" dirty="0" smtClean="0">
                <a:solidFill>
                  <a:schemeClr val="tx1"/>
                </a:solidFill>
              </a:rPr>
              <a:t>（一般職）</a:t>
            </a:r>
            <a:endParaRPr kumimoji="1" lang="ja-JP" altLang="en-US" sz="1200" dirty="0">
              <a:solidFill>
                <a:schemeClr val="tx1"/>
              </a:solidFill>
            </a:endParaRPr>
          </a:p>
        </p:txBody>
      </p:sp>
      <p:sp>
        <p:nvSpPr>
          <p:cNvPr id="41" name="正方形/長方形 40"/>
          <p:cNvSpPr/>
          <p:nvPr/>
        </p:nvSpPr>
        <p:spPr>
          <a:xfrm>
            <a:off x="1036004" y="1679682"/>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区　　長</a:t>
            </a:r>
            <a:endParaRPr lang="en-US" altLang="ja-JP" sz="1200" dirty="0" smtClean="0">
              <a:solidFill>
                <a:schemeClr val="tx1"/>
              </a:solidFill>
            </a:endParaRPr>
          </a:p>
          <a:p>
            <a:pPr algn="ctr"/>
            <a:r>
              <a:rPr kumimoji="1" lang="ja-JP" altLang="en-US" sz="1200" dirty="0" smtClean="0">
                <a:solidFill>
                  <a:schemeClr val="tx1"/>
                </a:solidFill>
              </a:rPr>
              <a:t>（一般職）</a:t>
            </a:r>
            <a:endParaRPr kumimoji="1" lang="ja-JP" altLang="en-US" sz="1200" dirty="0">
              <a:solidFill>
                <a:schemeClr val="tx1"/>
              </a:solidFill>
            </a:endParaRPr>
          </a:p>
        </p:txBody>
      </p:sp>
      <p:sp>
        <p:nvSpPr>
          <p:cNvPr id="42" name="正方形/長方形 41"/>
          <p:cNvSpPr/>
          <p:nvPr/>
        </p:nvSpPr>
        <p:spPr>
          <a:xfrm>
            <a:off x="370579" y="1672587"/>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区　　長</a:t>
            </a:r>
            <a:endParaRPr lang="en-US" altLang="ja-JP" sz="1200" dirty="0" smtClean="0">
              <a:solidFill>
                <a:schemeClr val="tx1"/>
              </a:solidFill>
            </a:endParaRPr>
          </a:p>
          <a:p>
            <a:pPr algn="ctr"/>
            <a:r>
              <a:rPr kumimoji="1" lang="ja-JP" altLang="en-US" sz="1200" dirty="0" smtClean="0">
                <a:solidFill>
                  <a:schemeClr val="tx1"/>
                </a:solidFill>
              </a:rPr>
              <a:t>（一般職）</a:t>
            </a:r>
            <a:endParaRPr kumimoji="1" lang="ja-JP" altLang="en-US" sz="1200" dirty="0">
              <a:solidFill>
                <a:schemeClr val="tx1"/>
              </a:solidFill>
            </a:endParaRPr>
          </a:p>
        </p:txBody>
      </p:sp>
      <p:cxnSp>
        <p:nvCxnSpPr>
          <p:cNvPr id="50" name="直線コネクタ 49"/>
          <p:cNvCxnSpPr/>
          <p:nvPr/>
        </p:nvCxnSpPr>
        <p:spPr>
          <a:xfrm flipH="1">
            <a:off x="719841" y="958642"/>
            <a:ext cx="841886" cy="0"/>
          </a:xfrm>
          <a:prstGeom prst="line">
            <a:avLst/>
          </a:prstGeom>
          <a:ln w="22225">
            <a:prstDash val="sysDash"/>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p:nvPr/>
        </p:nvCxnSpPr>
        <p:spPr>
          <a:xfrm>
            <a:off x="706501" y="958642"/>
            <a:ext cx="0" cy="730905"/>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a:off x="1185831" y="962180"/>
            <a:ext cx="0" cy="730905"/>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a:xfrm>
            <a:off x="576910" y="739939"/>
            <a:ext cx="1082644" cy="219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HGSｺﾞｼｯｸE" panose="020B0900000000000000" pitchFamily="50" charset="-128"/>
                <a:ea typeface="HGSｺﾞｼｯｸE" panose="020B0900000000000000" pitchFamily="50" charset="-128"/>
              </a:rPr>
              <a:t>（指 揮 命 令）</a:t>
            </a:r>
            <a:endParaRPr kumimoji="1" lang="ja-JP" altLang="en-US" sz="1000" dirty="0"/>
          </a:p>
        </p:txBody>
      </p:sp>
      <p:grpSp>
        <p:nvGrpSpPr>
          <p:cNvPr id="60" name="グループ化 59"/>
          <p:cNvGrpSpPr/>
          <p:nvPr/>
        </p:nvGrpSpPr>
        <p:grpSpPr>
          <a:xfrm>
            <a:off x="2708882" y="951547"/>
            <a:ext cx="1176540" cy="744620"/>
            <a:chOff x="2113653" y="834807"/>
            <a:chExt cx="448235" cy="744620"/>
          </a:xfrm>
        </p:grpSpPr>
        <p:cxnSp>
          <p:nvCxnSpPr>
            <p:cNvPr id="57" name="直線矢印コネクタ 56"/>
            <p:cNvCxnSpPr/>
            <p:nvPr/>
          </p:nvCxnSpPr>
          <p:spPr>
            <a:xfrm>
              <a:off x="2561888" y="848522"/>
              <a:ext cx="0" cy="730905"/>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flipH="1">
              <a:off x="2113653" y="834807"/>
              <a:ext cx="448235" cy="0"/>
            </a:xfrm>
            <a:prstGeom prst="line">
              <a:avLst/>
            </a:prstGeom>
            <a:ln w="22225">
              <a:prstDash val="sysDash"/>
            </a:ln>
          </p:spPr>
          <p:style>
            <a:lnRef idx="1">
              <a:schemeClr val="accent1"/>
            </a:lnRef>
            <a:fillRef idx="0">
              <a:schemeClr val="accent1"/>
            </a:fillRef>
            <a:effectRef idx="0">
              <a:schemeClr val="accent1"/>
            </a:effectRef>
            <a:fontRef idx="minor">
              <a:schemeClr val="tx1"/>
            </a:fontRef>
          </p:style>
        </p:cxnSp>
      </p:grpSp>
      <p:sp>
        <p:nvSpPr>
          <p:cNvPr id="70" name="角丸四角形 69"/>
          <p:cNvSpPr/>
          <p:nvPr/>
        </p:nvSpPr>
        <p:spPr>
          <a:xfrm>
            <a:off x="1594306" y="770174"/>
            <a:ext cx="1117412" cy="4280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smtClean="0"/>
              <a:t>　大阪市長</a:t>
            </a:r>
            <a:endParaRPr kumimoji="1" lang="en-US" altLang="ja-JP" sz="1300" b="1" dirty="0" smtClean="0"/>
          </a:p>
          <a:p>
            <a:pPr algn="ctr"/>
            <a:r>
              <a:rPr lang="ja-JP" altLang="en-US" sz="1300" b="1" dirty="0" smtClean="0"/>
              <a:t>（公選職）</a:t>
            </a:r>
            <a:endParaRPr kumimoji="1" lang="ja-JP" altLang="en-US" sz="1300" b="1" dirty="0"/>
          </a:p>
        </p:txBody>
      </p:sp>
      <p:sp>
        <p:nvSpPr>
          <p:cNvPr id="75" name="角丸四角形 74"/>
          <p:cNvSpPr/>
          <p:nvPr/>
        </p:nvSpPr>
        <p:spPr>
          <a:xfrm>
            <a:off x="7593151" y="1173363"/>
            <a:ext cx="65228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en-US" altLang="ja-JP" sz="1300" b="1" dirty="0" smtClean="0"/>
              <a:t>×</a:t>
            </a:r>
            <a:r>
              <a:rPr lang="ja-JP" altLang="en-US" sz="1300" b="1" dirty="0" smtClean="0"/>
              <a:t> 区</a:t>
            </a:r>
            <a:r>
              <a:rPr kumimoji="1" lang="ja-JP" altLang="en-US" sz="1300" b="1" dirty="0" smtClean="0"/>
              <a:t>長</a:t>
            </a:r>
            <a:endParaRPr kumimoji="1" lang="en-US" altLang="ja-JP" sz="1300" b="1" dirty="0" smtClean="0"/>
          </a:p>
          <a:p>
            <a:pPr algn="ctr"/>
            <a:r>
              <a:rPr lang="ja-JP" altLang="en-US" sz="1300" b="1" dirty="0" smtClean="0"/>
              <a:t>（公選職）</a:t>
            </a:r>
            <a:endParaRPr kumimoji="1" lang="ja-JP" altLang="en-US" sz="1300" b="1" dirty="0"/>
          </a:p>
        </p:txBody>
      </p:sp>
      <p:sp>
        <p:nvSpPr>
          <p:cNvPr id="77" name="角丸四角形 76"/>
          <p:cNvSpPr/>
          <p:nvPr/>
        </p:nvSpPr>
        <p:spPr>
          <a:xfrm>
            <a:off x="6224918" y="2473364"/>
            <a:ext cx="605747" cy="215509"/>
          </a:xfrm>
          <a:prstGeom prst="roundRect">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区 民</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78" name="角丸四角形 77"/>
          <p:cNvSpPr/>
          <p:nvPr/>
        </p:nvSpPr>
        <p:spPr>
          <a:xfrm>
            <a:off x="7627234" y="2470856"/>
            <a:ext cx="605747" cy="215509"/>
          </a:xfrm>
          <a:prstGeom prst="roundRect">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区 民</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79" name="正方形/長方形 78"/>
          <p:cNvSpPr/>
          <p:nvPr/>
        </p:nvSpPr>
        <p:spPr>
          <a:xfrm>
            <a:off x="6555144" y="1646588"/>
            <a:ext cx="1253558" cy="2380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ＭＳ Ｐゴシック" panose="020B0600070205080204" pitchFamily="50" charset="-128"/>
                <a:ea typeface="ＭＳ Ｐゴシック" panose="020B0600070205080204" pitchFamily="50" charset="-128"/>
              </a:rPr>
              <a:t>　</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200" dirty="0">
                <a:solidFill>
                  <a:schemeClr val="tx1"/>
                </a:solidFill>
                <a:latin typeface="ＭＳ Ｐゴシック" panose="020B0600070205080204" pitchFamily="50" charset="-128"/>
                <a:ea typeface="ＭＳ Ｐゴシック" panose="020B0600070205080204" pitchFamily="50" charset="-128"/>
              </a:rPr>
              <a:t>・・・</a:t>
            </a:r>
            <a:endParaRPr kumimoji="1" lang="en-US" altLang="ja-JP" sz="1200" dirty="0" smtClean="0">
              <a:solidFill>
                <a:schemeClr val="tx1"/>
              </a:solidFill>
              <a:latin typeface="ＭＳ Ｐゴシック" panose="020B0600070205080204" pitchFamily="50" charset="-128"/>
              <a:ea typeface="ＭＳ Ｐゴシック" panose="020B060007020508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771042714"/>
              </p:ext>
            </p:extLst>
          </p:nvPr>
        </p:nvGraphicFramePr>
        <p:xfrm>
          <a:off x="4860033" y="4180440"/>
          <a:ext cx="3684140" cy="599300"/>
        </p:xfrm>
        <a:graphic>
          <a:graphicData uri="http://schemas.openxmlformats.org/drawingml/2006/table">
            <a:tbl>
              <a:tblPr firstRow="1" bandRow="1">
                <a:tableStyleId>{5940675A-B579-460E-94D1-54222C63F5DA}</a:tableStyleId>
              </a:tblPr>
              <a:tblGrid>
                <a:gridCol w="343529"/>
                <a:gridCol w="3340611"/>
              </a:tblGrid>
              <a:tr h="599300">
                <a:tc>
                  <a:txBody>
                    <a:bodyPr/>
                    <a:lstStyle/>
                    <a:p>
                      <a:pPr algn="ctr"/>
                      <a:r>
                        <a:rPr kumimoji="1" lang="ja-JP" altLang="en-US" sz="1100" b="1" dirty="0" smtClean="0">
                          <a:latin typeface="ＭＳ Ｐゴシック" panose="020B0600070205080204" pitchFamily="50" charset="-128"/>
                          <a:ea typeface="ＭＳ Ｐゴシック" panose="020B0600070205080204" pitchFamily="50" charset="-128"/>
                        </a:rPr>
                        <a:t>大阪府</a:t>
                      </a:r>
                      <a:endParaRPr kumimoji="1" lang="ja-JP" altLang="en-US" sz="1100" b="1" dirty="0">
                        <a:latin typeface="ＭＳ Ｐゴシック" panose="020B0600070205080204" pitchFamily="50" charset="-128"/>
                        <a:ea typeface="ＭＳ Ｐゴシック" panose="020B0600070205080204" pitchFamily="50" charset="-128"/>
                      </a:endParaRPr>
                    </a:p>
                  </a:txBody>
                  <a:tcPr vert="wordArtVertRtl"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bl>
          </a:graphicData>
        </a:graphic>
      </p:graphicFrame>
      <p:sp>
        <p:nvSpPr>
          <p:cNvPr id="80" name="正方形/長方形 79"/>
          <p:cNvSpPr/>
          <p:nvPr/>
        </p:nvSpPr>
        <p:spPr>
          <a:xfrm>
            <a:off x="2631864" y="2020526"/>
            <a:ext cx="1253558" cy="2380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r>
              <a:rPr kumimoji="1" lang="en-US" altLang="ja-JP" sz="1200" dirty="0" smtClean="0">
                <a:solidFill>
                  <a:schemeClr val="tx1"/>
                </a:solidFill>
                <a:latin typeface="ＭＳ Ｐゴシック" panose="020B0600070205080204" pitchFamily="50" charset="-128"/>
                <a:ea typeface="ＭＳ Ｐゴシック" panose="020B0600070205080204" pitchFamily="50" charset="-128"/>
              </a:rPr>
              <a:t>24</a:t>
            </a: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区）・・・</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p:txBody>
      </p:sp>
      <p:sp>
        <p:nvSpPr>
          <p:cNvPr id="85" name="Rectangle 4"/>
          <p:cNvSpPr>
            <a:spLocks noChangeArrowheads="1"/>
          </p:cNvSpPr>
          <p:nvPr/>
        </p:nvSpPr>
        <p:spPr bwMode="auto">
          <a:xfrm>
            <a:off x="748130" y="5877272"/>
            <a:ext cx="1955430" cy="6525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dash"/>
                <a:miter lim="800000"/>
                <a:headEnd/>
                <a:tailEnd/>
              </a14:hiddenLine>
            </a:ext>
            <a:ext uri="{AF507438-7753-43E0-B8FC-AC1667EBCBE1}">
              <a14:hiddenEffects xmlns:a14="http://schemas.microsoft.com/office/drawing/2010/main">
                <a:effectLst>
                  <a:outerShdw dist="63500" dir="2700000" algn="tl" rotWithShape="0">
                    <a:srgbClr val="000000">
                      <a:alpha val="39998"/>
                    </a:srgbClr>
                  </a:outerShdw>
                </a:effectLst>
              </a14:hiddenEffects>
            </a:ext>
          </a:extLst>
        </p:spPr>
        <p:txBody>
          <a:bodyPr lIns="36000" rIns="36000" anchor="ctr"/>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eaLnBrk="1" hangingPunct="1"/>
            <a:endParaRPr lang="ja-JP" altLang="en-US" sz="2800" dirty="0">
              <a:solidFill>
                <a:srgbClr val="000000"/>
              </a:solidFill>
              <a:ea typeface="ＭＳ Ｐゴシック" charset="-128"/>
              <a:cs typeface="Times New Roman" pitchFamily="18" charset="0"/>
            </a:endParaRPr>
          </a:p>
        </p:txBody>
      </p:sp>
      <p:sp>
        <p:nvSpPr>
          <p:cNvPr id="99" name="Rectangle 10"/>
          <p:cNvSpPr>
            <a:spLocks noChangeArrowheads="1"/>
          </p:cNvSpPr>
          <p:nvPr/>
        </p:nvSpPr>
        <p:spPr bwMode="auto">
          <a:xfrm>
            <a:off x="7020501" y="5311384"/>
            <a:ext cx="799887" cy="1140253"/>
          </a:xfrm>
          <a:prstGeom prst="rect">
            <a:avLst/>
          </a:prstGeom>
          <a:noFill/>
          <a:ln>
            <a:noFill/>
          </a:ln>
          <a:extLst/>
        </p:spPr>
        <p:txBody>
          <a:bodyPr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l" eaLnBrk="1" hangingPunct="1"/>
            <a:r>
              <a:rPr lang="ja-JP" altLang="en-US" sz="1400" dirty="0" smtClean="0">
                <a:solidFill>
                  <a:srgbClr val="000000"/>
                </a:solidFill>
                <a:ea typeface="ＭＳ Ｐゴシック" charset="-128"/>
              </a:rPr>
              <a:t>・・・・</a:t>
            </a:r>
            <a:endParaRPr lang="en-US" altLang="ja-JP" sz="1400" dirty="0" smtClean="0">
              <a:solidFill>
                <a:srgbClr val="000000"/>
              </a:solidFill>
              <a:ea typeface="ＭＳ Ｐゴシック" charset="-128"/>
            </a:endParaRPr>
          </a:p>
          <a:p>
            <a:pPr algn="l" eaLnBrk="1" hangingPunct="1"/>
            <a:endParaRPr lang="ja-JP" altLang="en-US" sz="1400" dirty="0">
              <a:solidFill>
                <a:srgbClr val="000000"/>
              </a:solidFill>
              <a:ea typeface="ＭＳ Ｐゴシック" charset="-128"/>
            </a:endParaRPr>
          </a:p>
        </p:txBody>
      </p:sp>
      <p:sp>
        <p:nvSpPr>
          <p:cNvPr id="9" name="正方形/長方形 8"/>
          <p:cNvSpPr/>
          <p:nvPr/>
        </p:nvSpPr>
        <p:spPr>
          <a:xfrm>
            <a:off x="4919407" y="3888508"/>
            <a:ext cx="3600400" cy="2131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（行政サービスの実施主体）</a:t>
            </a:r>
            <a:endParaRPr kumimoji="1" lang="ja-JP" altLang="en-US" sz="13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03" name="Rectangle 9"/>
          <p:cNvSpPr>
            <a:spLocks noChangeArrowheads="1"/>
          </p:cNvSpPr>
          <p:nvPr/>
        </p:nvSpPr>
        <p:spPr bwMode="auto">
          <a:xfrm>
            <a:off x="6210571" y="4951629"/>
            <a:ext cx="735528" cy="1620529"/>
          </a:xfrm>
          <a:prstGeom prst="rect">
            <a:avLst/>
          </a:prstGeom>
          <a:solidFill>
            <a:schemeClr val="accent6">
              <a:lumMod val="75000"/>
              <a:alpha val="70000"/>
            </a:schemeClr>
          </a:solidFill>
          <a:ln>
            <a:solidFill>
              <a:schemeClr val="tx1"/>
            </a:solidFill>
          </a:ln>
          <a:extLst/>
        </p:spPr>
        <p:txBody>
          <a:bodyPr lIns="74295" tIns="8890" rIns="74295" bIns="889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endParaRPr lang="en-US" altLang="ja-JP" sz="500" dirty="0" smtClean="0">
              <a:solidFill>
                <a:srgbClr val="000000"/>
              </a:solidFill>
              <a:latin typeface="ＭＳ Ｐゴシック" panose="020B0600070205080204" pitchFamily="50" charset="-128"/>
              <a:ea typeface="ＭＳ Ｐゴシック" panose="020B0600070205080204" pitchFamily="50" charset="-128"/>
            </a:endParaRPr>
          </a:p>
          <a:p>
            <a:pPr algn="ctr" eaLnBrk="1" hangingPunct="1"/>
            <a:r>
              <a:rPr lang="en-US" altLang="ja-JP" sz="1300" dirty="0" smtClean="0">
                <a:solidFill>
                  <a:srgbClr val="000000"/>
                </a:solidFill>
                <a:latin typeface="ＭＳ Ｐゴシック" panose="020B0600070205080204" pitchFamily="50" charset="-128"/>
                <a:ea typeface="ＭＳ Ｐゴシック" panose="020B0600070205080204" pitchFamily="50" charset="-128"/>
              </a:rPr>
              <a:t>【</a:t>
            </a:r>
            <a:r>
              <a:rPr lang="ja-JP" altLang="en-US" sz="1300" dirty="0" smtClean="0">
                <a:solidFill>
                  <a:srgbClr val="000000"/>
                </a:solidFill>
                <a:latin typeface="ＭＳ Ｐゴシック" panose="020B0600070205080204" pitchFamily="50" charset="-128"/>
                <a:ea typeface="ＭＳ Ｐゴシック" panose="020B0600070205080204" pitchFamily="50" charset="-128"/>
              </a:rPr>
              <a:t>△区</a:t>
            </a:r>
            <a:r>
              <a:rPr lang="en-US" altLang="ja-JP" sz="1300" dirty="0" smtClean="0">
                <a:solidFill>
                  <a:srgbClr val="000000"/>
                </a:solidFill>
                <a:latin typeface="ＭＳ Ｐゴシック" panose="020B0600070205080204" pitchFamily="50" charset="-128"/>
                <a:ea typeface="ＭＳ Ｐゴシック" panose="020B0600070205080204" pitchFamily="50" charset="-128"/>
              </a:rPr>
              <a:t>】</a:t>
            </a:r>
            <a:endParaRPr lang="ja-JP" altLang="en-US" sz="1300" dirty="0">
              <a:solidFill>
                <a:srgbClr val="000000"/>
              </a:solidFill>
              <a:latin typeface="ＭＳ Ｐゴシック" panose="020B0600070205080204" pitchFamily="50" charset="-128"/>
              <a:ea typeface="ＭＳ Ｐゴシック" panose="020B0600070205080204" pitchFamily="50" charset="-128"/>
            </a:endParaRPr>
          </a:p>
        </p:txBody>
      </p:sp>
      <p:sp>
        <p:nvSpPr>
          <p:cNvPr id="104" name="Rectangle 8"/>
          <p:cNvSpPr>
            <a:spLocks noChangeArrowheads="1"/>
          </p:cNvSpPr>
          <p:nvPr/>
        </p:nvSpPr>
        <p:spPr bwMode="auto">
          <a:xfrm>
            <a:off x="5328584" y="4959576"/>
            <a:ext cx="709552" cy="1620529"/>
          </a:xfrm>
          <a:prstGeom prst="rect">
            <a:avLst/>
          </a:prstGeom>
          <a:solidFill>
            <a:schemeClr val="accent6">
              <a:lumMod val="75000"/>
              <a:alpha val="70000"/>
            </a:schemeClr>
          </a:solidFill>
          <a:ln>
            <a:solidFill>
              <a:schemeClr val="tx1"/>
            </a:solidFill>
          </a:ln>
          <a:extLst/>
        </p:spPr>
        <p:txBody>
          <a:bodyPr lIns="74295" tIns="8890" rIns="74295" bIns="889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endParaRPr lang="en-US" altLang="ja-JP" sz="500" dirty="0" smtClean="0">
              <a:solidFill>
                <a:srgbClr val="000000"/>
              </a:solidFill>
              <a:latin typeface="ＭＳ Ｐゴシック" panose="020B0600070205080204" pitchFamily="50" charset="-128"/>
              <a:ea typeface="ＭＳ Ｐゴシック" panose="020B0600070205080204" pitchFamily="50" charset="-128"/>
            </a:endParaRPr>
          </a:p>
          <a:p>
            <a:pPr algn="ctr" eaLnBrk="1" hangingPunct="1"/>
            <a:r>
              <a:rPr lang="en-US" altLang="ja-JP" sz="1300" dirty="0" smtClean="0">
                <a:solidFill>
                  <a:srgbClr val="000000"/>
                </a:solidFill>
                <a:latin typeface="ＭＳ Ｐゴシック" panose="020B0600070205080204" pitchFamily="50" charset="-128"/>
                <a:ea typeface="ＭＳ Ｐゴシック" panose="020B0600070205080204" pitchFamily="50" charset="-128"/>
              </a:rPr>
              <a:t>【</a:t>
            </a:r>
            <a:r>
              <a:rPr lang="ja-JP" altLang="en-US" sz="1300" dirty="0" smtClean="0">
                <a:solidFill>
                  <a:srgbClr val="000000"/>
                </a:solidFill>
                <a:latin typeface="ＭＳ Ｐゴシック" panose="020B0600070205080204" pitchFamily="50" charset="-128"/>
                <a:ea typeface="ＭＳ Ｐゴシック" panose="020B0600070205080204" pitchFamily="50" charset="-128"/>
              </a:rPr>
              <a:t>○区</a:t>
            </a:r>
            <a:r>
              <a:rPr lang="en-US" altLang="ja-JP" sz="1300" dirty="0" smtClean="0">
                <a:solidFill>
                  <a:srgbClr val="000000"/>
                </a:solidFill>
                <a:latin typeface="ＭＳ Ｐゴシック" panose="020B0600070205080204" pitchFamily="50" charset="-128"/>
                <a:ea typeface="ＭＳ Ｐゴシック" panose="020B0600070205080204" pitchFamily="50" charset="-128"/>
              </a:rPr>
              <a:t>】</a:t>
            </a:r>
            <a:endParaRPr lang="ja-JP" altLang="en-US" sz="1300" dirty="0">
              <a:solidFill>
                <a:srgbClr val="000000"/>
              </a:solidFill>
              <a:latin typeface="ＭＳ Ｐゴシック" panose="020B0600070205080204" pitchFamily="50" charset="-128"/>
              <a:ea typeface="ＭＳ Ｐゴシック" panose="020B0600070205080204" pitchFamily="50" charset="-128"/>
            </a:endParaRPr>
          </a:p>
        </p:txBody>
      </p:sp>
      <p:sp>
        <p:nvSpPr>
          <p:cNvPr id="105" name="Rectangle 10"/>
          <p:cNvSpPr>
            <a:spLocks noChangeArrowheads="1"/>
          </p:cNvSpPr>
          <p:nvPr/>
        </p:nvSpPr>
        <p:spPr bwMode="auto">
          <a:xfrm>
            <a:off x="7567820" y="4953901"/>
            <a:ext cx="721620" cy="1620529"/>
          </a:xfrm>
          <a:prstGeom prst="rect">
            <a:avLst/>
          </a:prstGeom>
          <a:solidFill>
            <a:schemeClr val="accent6">
              <a:lumMod val="75000"/>
              <a:alpha val="70000"/>
            </a:schemeClr>
          </a:solidFill>
          <a:ln>
            <a:solidFill>
              <a:schemeClr val="tx1"/>
            </a:solidFill>
          </a:ln>
          <a:extLst/>
        </p:spPr>
        <p:txBody>
          <a:bodyPr lIns="74295" tIns="8890" rIns="74295" bIns="889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endParaRPr lang="en-US" altLang="ja-JP" sz="500" dirty="0" smtClean="0">
              <a:solidFill>
                <a:srgbClr val="000000"/>
              </a:solidFill>
              <a:latin typeface="ＭＳ Ｐゴシック" panose="020B0600070205080204" pitchFamily="50" charset="-128"/>
              <a:ea typeface="ＭＳ Ｐゴシック" panose="020B0600070205080204" pitchFamily="50" charset="-128"/>
            </a:endParaRPr>
          </a:p>
          <a:p>
            <a:pPr algn="ctr" eaLnBrk="1" hangingPunct="1"/>
            <a:r>
              <a:rPr lang="en-US" altLang="ja-JP" sz="1300" dirty="0" smtClean="0">
                <a:solidFill>
                  <a:srgbClr val="000000"/>
                </a:solidFill>
                <a:latin typeface="ＭＳ Ｐゴシック" panose="020B0600070205080204" pitchFamily="50" charset="-128"/>
                <a:ea typeface="ＭＳ Ｐゴシック" panose="020B0600070205080204" pitchFamily="50" charset="-128"/>
              </a:rPr>
              <a:t>【×</a:t>
            </a:r>
            <a:r>
              <a:rPr lang="ja-JP" altLang="en-US" sz="1300" dirty="0" smtClean="0">
                <a:solidFill>
                  <a:srgbClr val="000000"/>
                </a:solidFill>
                <a:latin typeface="ＭＳ Ｐゴシック" panose="020B0600070205080204" pitchFamily="50" charset="-128"/>
                <a:ea typeface="ＭＳ Ｐゴシック" panose="020B0600070205080204" pitchFamily="50" charset="-128"/>
              </a:rPr>
              <a:t>区</a:t>
            </a:r>
            <a:r>
              <a:rPr lang="en-US" altLang="ja-JP" sz="1300" dirty="0" smtClean="0">
                <a:solidFill>
                  <a:srgbClr val="000000"/>
                </a:solidFill>
                <a:latin typeface="ＭＳ Ｐゴシック" panose="020B0600070205080204" pitchFamily="50" charset="-128"/>
                <a:ea typeface="ＭＳ Ｐゴシック" panose="020B0600070205080204" pitchFamily="50" charset="-128"/>
              </a:rPr>
              <a:t>】</a:t>
            </a:r>
            <a:endParaRPr lang="ja-JP" altLang="en-US" sz="1300" dirty="0">
              <a:solidFill>
                <a:srgbClr val="000000"/>
              </a:solidFill>
              <a:latin typeface="ＭＳ Ｐゴシック" panose="020B0600070205080204" pitchFamily="50" charset="-128"/>
              <a:ea typeface="ＭＳ Ｐゴシック" panose="020B0600070205080204" pitchFamily="50" charset="-128"/>
            </a:endParaRPr>
          </a:p>
        </p:txBody>
      </p:sp>
      <p:sp>
        <p:nvSpPr>
          <p:cNvPr id="51" name="角丸四角形 50"/>
          <p:cNvSpPr/>
          <p:nvPr/>
        </p:nvSpPr>
        <p:spPr>
          <a:xfrm>
            <a:off x="6193270" y="1194675"/>
            <a:ext cx="65228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b="1" dirty="0" smtClean="0"/>
              <a:t>△ 区</a:t>
            </a:r>
            <a:r>
              <a:rPr kumimoji="1" lang="ja-JP" altLang="en-US" sz="1300" b="1" dirty="0" smtClean="0"/>
              <a:t>長</a:t>
            </a:r>
            <a:endParaRPr kumimoji="1" lang="en-US" altLang="ja-JP" sz="1300" b="1" dirty="0" smtClean="0"/>
          </a:p>
          <a:p>
            <a:pPr algn="ctr"/>
            <a:r>
              <a:rPr lang="ja-JP" altLang="en-US" sz="1300" b="1" dirty="0" smtClean="0"/>
              <a:t>（公選職）</a:t>
            </a:r>
            <a:endParaRPr kumimoji="1" lang="ja-JP" altLang="en-US" sz="1300" b="1" dirty="0"/>
          </a:p>
        </p:txBody>
      </p:sp>
      <p:sp>
        <p:nvSpPr>
          <p:cNvPr id="52" name="角丸四角形 51"/>
          <p:cNvSpPr/>
          <p:nvPr/>
        </p:nvSpPr>
        <p:spPr>
          <a:xfrm>
            <a:off x="5124536" y="1210051"/>
            <a:ext cx="65228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b="1" dirty="0" smtClean="0"/>
              <a:t>○ 区</a:t>
            </a:r>
            <a:r>
              <a:rPr kumimoji="1" lang="ja-JP" altLang="en-US" sz="1300" b="1" dirty="0" smtClean="0"/>
              <a:t>長</a:t>
            </a:r>
            <a:endParaRPr kumimoji="1" lang="en-US" altLang="ja-JP" sz="1300" b="1" dirty="0" smtClean="0"/>
          </a:p>
          <a:p>
            <a:pPr algn="ctr"/>
            <a:r>
              <a:rPr lang="ja-JP" altLang="en-US" sz="1300" b="1" dirty="0" smtClean="0"/>
              <a:t>（公選職）</a:t>
            </a:r>
            <a:endParaRPr kumimoji="1" lang="ja-JP" altLang="en-US" sz="1300" b="1" dirty="0"/>
          </a:p>
        </p:txBody>
      </p:sp>
      <p:cxnSp>
        <p:nvCxnSpPr>
          <p:cNvPr id="64" name="直線コネクタ 63"/>
          <p:cNvCxnSpPr/>
          <p:nvPr/>
        </p:nvCxnSpPr>
        <p:spPr>
          <a:xfrm>
            <a:off x="1943850" y="1447085"/>
            <a:ext cx="0" cy="2291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正方形/長方形 64"/>
          <p:cNvSpPr/>
          <p:nvPr/>
        </p:nvSpPr>
        <p:spPr>
          <a:xfrm>
            <a:off x="1666084" y="1681954"/>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区　　長</a:t>
            </a:r>
            <a:endParaRPr lang="en-US" altLang="ja-JP" sz="1200" dirty="0" smtClean="0">
              <a:solidFill>
                <a:schemeClr val="tx1"/>
              </a:solidFill>
            </a:endParaRPr>
          </a:p>
          <a:p>
            <a:pPr algn="ctr"/>
            <a:r>
              <a:rPr kumimoji="1" lang="ja-JP" altLang="en-US" sz="1200" dirty="0" smtClean="0">
                <a:solidFill>
                  <a:schemeClr val="tx1"/>
                </a:solidFill>
              </a:rPr>
              <a:t>（一般職）</a:t>
            </a:r>
            <a:endParaRPr kumimoji="1" lang="ja-JP" altLang="en-US" sz="1200" dirty="0">
              <a:solidFill>
                <a:schemeClr val="tx1"/>
              </a:solidFill>
            </a:endParaRPr>
          </a:p>
        </p:txBody>
      </p:sp>
      <p:cxnSp>
        <p:nvCxnSpPr>
          <p:cNvPr id="66" name="直線コネクタ 65"/>
          <p:cNvCxnSpPr/>
          <p:nvPr/>
        </p:nvCxnSpPr>
        <p:spPr>
          <a:xfrm>
            <a:off x="2585306" y="1447085"/>
            <a:ext cx="0" cy="2291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正方形/長方形 66"/>
          <p:cNvSpPr/>
          <p:nvPr/>
        </p:nvSpPr>
        <p:spPr>
          <a:xfrm>
            <a:off x="2307540" y="1681954"/>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区　　長</a:t>
            </a:r>
            <a:endParaRPr lang="en-US" altLang="ja-JP" sz="1200" dirty="0" smtClean="0">
              <a:solidFill>
                <a:schemeClr val="tx1"/>
              </a:solidFill>
            </a:endParaRPr>
          </a:p>
          <a:p>
            <a:pPr algn="ctr"/>
            <a:r>
              <a:rPr kumimoji="1" lang="ja-JP" altLang="en-US" sz="1200" dirty="0" smtClean="0">
                <a:solidFill>
                  <a:schemeClr val="tx1"/>
                </a:solidFill>
              </a:rPr>
              <a:t>（一般職）</a:t>
            </a:r>
            <a:endParaRPr kumimoji="1" lang="ja-JP" altLang="en-US" sz="1200" dirty="0">
              <a:solidFill>
                <a:schemeClr val="tx1"/>
              </a:solidFill>
            </a:endParaRPr>
          </a:p>
        </p:txBody>
      </p:sp>
      <p:cxnSp>
        <p:nvCxnSpPr>
          <p:cNvPr id="69" name="直線矢印コネクタ 68"/>
          <p:cNvCxnSpPr/>
          <p:nvPr/>
        </p:nvCxnSpPr>
        <p:spPr>
          <a:xfrm>
            <a:off x="1843207" y="1210116"/>
            <a:ext cx="0" cy="457000"/>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72" name="直線矢印コネクタ 71"/>
          <p:cNvCxnSpPr/>
          <p:nvPr/>
        </p:nvCxnSpPr>
        <p:spPr>
          <a:xfrm>
            <a:off x="2432343" y="1212388"/>
            <a:ext cx="0" cy="457000"/>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sp>
        <p:nvSpPr>
          <p:cNvPr id="84" name="正方形/長方形 83"/>
          <p:cNvSpPr/>
          <p:nvPr/>
        </p:nvSpPr>
        <p:spPr>
          <a:xfrm>
            <a:off x="2721554" y="755859"/>
            <a:ext cx="1082644" cy="219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HGSｺﾞｼｯｸE" panose="020B0900000000000000" pitchFamily="50" charset="-128"/>
                <a:ea typeface="HGSｺﾞｼｯｸE" panose="020B0900000000000000" pitchFamily="50" charset="-128"/>
              </a:rPr>
              <a:t>（指 揮 命 令）</a:t>
            </a:r>
            <a:endParaRPr kumimoji="1" lang="ja-JP" altLang="en-US" sz="1000" dirty="0"/>
          </a:p>
        </p:txBody>
      </p:sp>
      <p:graphicFrame>
        <p:nvGraphicFramePr>
          <p:cNvPr id="61" name="表 60"/>
          <p:cNvGraphicFramePr>
            <a:graphicFrameLocks noGrp="1"/>
          </p:cNvGraphicFramePr>
          <p:nvPr>
            <p:extLst>
              <p:ext uri="{D42A27DB-BD31-4B8C-83A1-F6EECF244321}">
                <p14:modId xmlns:p14="http://schemas.microsoft.com/office/powerpoint/2010/main" val="128863710"/>
              </p:ext>
            </p:extLst>
          </p:nvPr>
        </p:nvGraphicFramePr>
        <p:xfrm>
          <a:off x="4860033" y="4953901"/>
          <a:ext cx="3697054" cy="1618257"/>
        </p:xfrm>
        <a:graphic>
          <a:graphicData uri="http://schemas.openxmlformats.org/drawingml/2006/table">
            <a:tbl>
              <a:tblPr firstRow="1" bandRow="1">
                <a:tableStyleId>{5940675A-B579-460E-94D1-54222C63F5DA}</a:tableStyleId>
              </a:tblPr>
              <a:tblGrid>
                <a:gridCol w="344733"/>
                <a:gridCol w="3352321"/>
              </a:tblGrid>
              <a:tr h="1618257">
                <a:tc>
                  <a:txBody>
                    <a:bodyPr/>
                    <a:lstStyle/>
                    <a:p>
                      <a:pPr algn="ctr"/>
                      <a:r>
                        <a:rPr kumimoji="1" lang="ja-JP" altLang="en-US" sz="1100" b="1" dirty="0" smtClean="0">
                          <a:latin typeface="ＭＳ Ｐゴシック" panose="020B0600070205080204" pitchFamily="50" charset="-128"/>
                          <a:ea typeface="ＭＳ Ｐゴシック" panose="020B0600070205080204" pitchFamily="50" charset="-128"/>
                        </a:rPr>
                        <a:t>特　別　区</a:t>
                      </a:r>
                      <a:endParaRPr kumimoji="1" lang="ja-JP" altLang="en-US" sz="1100" b="1" dirty="0">
                        <a:latin typeface="ＭＳ Ｐゴシック" panose="020B0600070205080204" pitchFamily="50" charset="-128"/>
                        <a:ea typeface="ＭＳ Ｐゴシック" panose="020B0600070205080204" pitchFamily="50" charset="-128"/>
                      </a:endParaRPr>
                    </a:p>
                  </a:txBody>
                  <a:tcPr vert="wordArtVertRtl"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bl>
          </a:graphicData>
        </a:graphic>
      </p:graphicFrame>
      <p:sp>
        <p:nvSpPr>
          <p:cNvPr id="12" name="正方形/長方形 11"/>
          <p:cNvSpPr/>
          <p:nvPr/>
        </p:nvSpPr>
        <p:spPr>
          <a:xfrm>
            <a:off x="5337138" y="4194088"/>
            <a:ext cx="2972730" cy="5487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広域事務は</a:t>
            </a:r>
            <a:r>
              <a:rPr lang="ja-JP" altLang="en-US" sz="1400" b="1" dirty="0" smtClean="0">
                <a:solidFill>
                  <a:schemeClr val="tx1"/>
                </a:solidFill>
              </a:rPr>
              <a:t>大阪府に一元化</a:t>
            </a:r>
            <a:endParaRPr kumimoji="1" lang="ja-JP" altLang="en-US" sz="1400" b="1" dirty="0">
              <a:solidFill>
                <a:schemeClr val="tx1"/>
              </a:solidFill>
            </a:endParaRPr>
          </a:p>
        </p:txBody>
      </p:sp>
      <p:sp>
        <p:nvSpPr>
          <p:cNvPr id="68" name="スライド番号プレースホルダー 2"/>
          <p:cNvSpPr>
            <a:spLocks noGrp="1"/>
          </p:cNvSpPr>
          <p:nvPr>
            <p:ph type="sldNum" sz="quarter" idx="12"/>
          </p:nvPr>
        </p:nvSpPr>
        <p:spPr>
          <a:xfrm>
            <a:off x="7018886" y="6492875"/>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ja-JP" sz="1600" kern="0" dirty="0">
                <a:solidFill>
                  <a:sysClr val="windowText" lastClr="000000"/>
                </a:solidFill>
                <a:latin typeface="HGPｺﾞｼｯｸE" pitchFamily="50" charset="-128"/>
                <a:ea typeface="HGPｺﾞｼｯｸE" pitchFamily="50" charset="-128"/>
              </a:rPr>
              <a:t>15</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73" name="正方形/長方形 72"/>
          <p:cNvSpPr/>
          <p:nvPr/>
        </p:nvSpPr>
        <p:spPr>
          <a:xfrm>
            <a:off x="-109184" y="-54592"/>
            <a:ext cx="8705056"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6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6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イメージ</a:t>
            </a:r>
            <a:r>
              <a:rPr lang="en-US" altLang="ja-JP" sz="16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6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大阪市の場合</a:t>
            </a:r>
            <a:endParaRPr lang="ja-JP" altLang="en-US" sz="1600" b="1" dirty="0">
              <a:solidFill>
                <a:schemeClr val="tx1"/>
              </a:solidFill>
              <a:latin typeface="ＭＳ ゴシック" panose="020B0609070205080204" pitchFamily="49" charset="-128"/>
              <a:ea typeface="ＭＳ ゴシック" panose="020B0609070205080204" pitchFamily="49" charset="-128"/>
              <a:cs typeface="Meiryo UI" pitchFamily="50" charset="-128"/>
            </a:endParaRPr>
          </a:p>
        </p:txBody>
      </p:sp>
      <p:graphicFrame>
        <p:nvGraphicFramePr>
          <p:cNvPr id="74" name="表 73"/>
          <p:cNvGraphicFramePr>
            <a:graphicFrameLocks noGrp="1"/>
          </p:cNvGraphicFramePr>
          <p:nvPr>
            <p:extLst>
              <p:ext uri="{D42A27DB-BD31-4B8C-83A1-F6EECF244321}">
                <p14:modId xmlns:p14="http://schemas.microsoft.com/office/powerpoint/2010/main" val="2760330281"/>
              </p:ext>
            </p:extLst>
          </p:nvPr>
        </p:nvGraphicFramePr>
        <p:xfrm>
          <a:off x="275195" y="4135879"/>
          <a:ext cx="3871580" cy="2524081"/>
        </p:xfrm>
        <a:graphic>
          <a:graphicData uri="http://schemas.openxmlformats.org/drawingml/2006/table">
            <a:tbl>
              <a:tblPr firstRow="1" bandRow="1">
                <a:tableStyleId>{5940675A-B579-460E-94D1-54222C63F5DA}</a:tableStyleId>
              </a:tblPr>
              <a:tblGrid>
                <a:gridCol w="375549"/>
                <a:gridCol w="3496031"/>
              </a:tblGrid>
              <a:tr h="1652421">
                <a:tc rowSpan="2">
                  <a:txBody>
                    <a:bodyPr/>
                    <a:lstStyle/>
                    <a:p>
                      <a:pPr algn="ctr"/>
                      <a:r>
                        <a:rPr kumimoji="1" lang="ja-JP" altLang="en-US" sz="1100" b="1" dirty="0" smtClean="0">
                          <a:latin typeface="ＭＳ Ｐゴシック" panose="020B0600070205080204" pitchFamily="50" charset="-128"/>
                          <a:ea typeface="ＭＳ Ｐゴシック" panose="020B0600070205080204" pitchFamily="50" charset="-128"/>
                        </a:rPr>
                        <a:t>大　　　阪　　　市</a:t>
                      </a:r>
                      <a:endParaRPr kumimoji="1" lang="en-US" altLang="ja-JP" sz="1100" b="1" dirty="0" smtClean="0">
                        <a:latin typeface="ＭＳ Ｐゴシック" panose="020B0600070205080204" pitchFamily="50" charset="-128"/>
                        <a:ea typeface="ＭＳ Ｐゴシック" panose="020B0600070205080204" pitchFamily="50" charset="-128"/>
                      </a:endParaRPr>
                    </a:p>
                  </a:txBody>
                  <a:tcPr vert="wordArtVert" anchor="ctr">
                    <a:solidFill>
                      <a:srgbClr val="FFFF00"/>
                    </a:solidFill>
                  </a:tcPr>
                </a:tc>
                <a:tc>
                  <a:txBody>
                    <a:bodyPr/>
                    <a:lstStyle/>
                    <a:p>
                      <a:pPr algn="ctr"/>
                      <a:endParaRPr kumimoji="1" lang="en-US" altLang="ja-JP" sz="1300" b="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lnB w="38100" cap="flat" cmpd="sng" algn="ctr">
                      <a:solidFill>
                        <a:schemeClr val="tx1"/>
                      </a:solidFill>
                      <a:prstDash val="solid"/>
                      <a:round/>
                      <a:headEnd type="none" w="med" len="med"/>
                      <a:tailEnd type="none" w="med" len="med"/>
                    </a:lnB>
                  </a:tcPr>
                </a:tc>
              </a:tr>
              <a:tr h="871660">
                <a:tc vMerge="1">
                  <a:txBody>
                    <a:bodyPr/>
                    <a:lstStyle/>
                    <a:p>
                      <a:endParaRPr kumimoji="1" lang="ja-JP" altLang="en-US" sz="1100" b="1" dirty="0">
                        <a:latin typeface="ＭＳ Ｐゴシック" panose="020B0600070205080204" pitchFamily="50" charset="-128"/>
                        <a:ea typeface="ＭＳ Ｐゴシック" panose="020B0600070205080204" pitchFamily="50" charset="-128"/>
                      </a:endParaRPr>
                    </a:p>
                  </a:txBody>
                  <a:tcPr anchor="ctr" anchorCtr="1">
                    <a:lnT w="38100" cap="flat" cmpd="sng" algn="ctr">
                      <a:solidFill>
                        <a:schemeClr val="tx1"/>
                      </a:solidFill>
                      <a:prstDash val="solid"/>
                      <a:round/>
                      <a:headEnd type="none" w="med" len="med"/>
                      <a:tailEnd type="none" w="med" len="med"/>
                    </a:lnT>
                    <a:solidFill>
                      <a:srgbClr val="FFFF00"/>
                    </a:solidFill>
                  </a:tcPr>
                </a:tc>
                <a:tc>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T w="38100" cap="flat" cmpd="sng" algn="ctr">
                      <a:solidFill>
                        <a:schemeClr val="tx1"/>
                      </a:solidFill>
                      <a:prstDash val="solid"/>
                      <a:round/>
                      <a:headEnd type="none" w="med" len="med"/>
                      <a:tailEnd type="none" w="med" len="med"/>
                    </a:lnT>
                    <a:noFill/>
                  </a:tcPr>
                </a:tc>
              </a:tr>
            </a:tbl>
          </a:graphicData>
        </a:graphic>
      </p:graphicFrame>
      <p:sp>
        <p:nvSpPr>
          <p:cNvPr id="87" name="Rectangle 10"/>
          <p:cNvSpPr>
            <a:spLocks noChangeArrowheads="1"/>
          </p:cNvSpPr>
          <p:nvPr/>
        </p:nvSpPr>
        <p:spPr bwMode="auto">
          <a:xfrm>
            <a:off x="3125465" y="5776775"/>
            <a:ext cx="626235" cy="1140253"/>
          </a:xfrm>
          <a:prstGeom prst="rect">
            <a:avLst/>
          </a:prstGeom>
          <a:noFill/>
          <a:ln>
            <a:noFill/>
          </a:ln>
          <a:extLst/>
        </p:spPr>
        <p:txBody>
          <a:bodyPr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l" eaLnBrk="1" hangingPunct="1"/>
            <a:r>
              <a:rPr lang="ja-JP" altLang="en-US" sz="1400" dirty="0" smtClean="0">
                <a:solidFill>
                  <a:srgbClr val="000000"/>
                </a:solidFill>
                <a:ea typeface="ＭＳ Ｐゴシック" charset="-128"/>
              </a:rPr>
              <a:t>・・・・・</a:t>
            </a:r>
            <a:endParaRPr lang="en-US" altLang="ja-JP" sz="1400" dirty="0" smtClean="0">
              <a:solidFill>
                <a:srgbClr val="000000"/>
              </a:solidFill>
              <a:ea typeface="ＭＳ Ｐゴシック" charset="-128"/>
            </a:endParaRPr>
          </a:p>
          <a:p>
            <a:pPr algn="l" eaLnBrk="1" hangingPunct="1"/>
            <a:endParaRPr lang="ja-JP" altLang="en-US" sz="1400" dirty="0">
              <a:solidFill>
                <a:srgbClr val="000000"/>
              </a:solidFill>
              <a:ea typeface="ＭＳ Ｐゴシック" charset="-128"/>
            </a:endParaRPr>
          </a:p>
        </p:txBody>
      </p:sp>
      <p:sp>
        <p:nvSpPr>
          <p:cNvPr id="89" name="Rectangle 10"/>
          <p:cNvSpPr>
            <a:spLocks noChangeArrowheads="1"/>
          </p:cNvSpPr>
          <p:nvPr/>
        </p:nvSpPr>
        <p:spPr bwMode="auto">
          <a:xfrm>
            <a:off x="1534450" y="5836328"/>
            <a:ext cx="358693"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90" name="Rectangle 9"/>
          <p:cNvSpPr>
            <a:spLocks noChangeArrowheads="1"/>
          </p:cNvSpPr>
          <p:nvPr/>
        </p:nvSpPr>
        <p:spPr bwMode="auto">
          <a:xfrm>
            <a:off x="1110710" y="5836328"/>
            <a:ext cx="356834"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91" name="Rectangle 8"/>
          <p:cNvSpPr>
            <a:spLocks noChangeArrowheads="1"/>
          </p:cNvSpPr>
          <p:nvPr/>
        </p:nvSpPr>
        <p:spPr bwMode="auto">
          <a:xfrm>
            <a:off x="692545" y="5836328"/>
            <a:ext cx="356834"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92" name="Rectangle 10"/>
          <p:cNvSpPr>
            <a:spLocks noChangeArrowheads="1"/>
          </p:cNvSpPr>
          <p:nvPr/>
        </p:nvSpPr>
        <p:spPr bwMode="auto">
          <a:xfrm>
            <a:off x="3734050" y="5837092"/>
            <a:ext cx="358693"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93" name="Rectangle 10"/>
          <p:cNvSpPr>
            <a:spLocks noChangeArrowheads="1"/>
          </p:cNvSpPr>
          <p:nvPr/>
        </p:nvSpPr>
        <p:spPr bwMode="auto">
          <a:xfrm>
            <a:off x="1946162" y="5837092"/>
            <a:ext cx="358693"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94" name="Rectangle 10"/>
          <p:cNvSpPr>
            <a:spLocks noChangeArrowheads="1"/>
          </p:cNvSpPr>
          <p:nvPr/>
        </p:nvSpPr>
        <p:spPr bwMode="auto">
          <a:xfrm>
            <a:off x="2371522" y="5837856"/>
            <a:ext cx="358693"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95" name="Rectangle 10"/>
          <p:cNvSpPr>
            <a:spLocks noChangeArrowheads="1"/>
          </p:cNvSpPr>
          <p:nvPr/>
        </p:nvSpPr>
        <p:spPr bwMode="auto">
          <a:xfrm>
            <a:off x="2783234" y="5843208"/>
            <a:ext cx="358693"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96" name="角丸四角形 95"/>
          <p:cNvSpPr/>
          <p:nvPr/>
        </p:nvSpPr>
        <p:spPr>
          <a:xfrm>
            <a:off x="845597" y="4304824"/>
            <a:ext cx="3067799" cy="121919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b="1" dirty="0" smtClean="0">
                <a:solidFill>
                  <a:schemeClr val="tx1"/>
                </a:solidFill>
              </a:rPr>
              <a:t>局で実施</a:t>
            </a:r>
            <a:endParaRPr lang="en-US" altLang="ja-JP" b="1" dirty="0">
              <a:solidFill>
                <a:schemeClr val="tx1"/>
              </a:solidFill>
            </a:endParaRPr>
          </a:p>
        </p:txBody>
      </p:sp>
      <p:sp>
        <p:nvSpPr>
          <p:cNvPr id="4" name="正方形/長方形 3"/>
          <p:cNvSpPr/>
          <p:nvPr/>
        </p:nvSpPr>
        <p:spPr>
          <a:xfrm>
            <a:off x="5450679" y="5442135"/>
            <a:ext cx="489473" cy="10112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kumimoji="1" lang="ja-JP" altLang="en-US" sz="1300" b="1" dirty="0" smtClean="0">
                <a:solidFill>
                  <a:schemeClr val="tx1"/>
                </a:solidFill>
                <a:latin typeface="ＭＳ Ｐゴシック" panose="020B0600070205080204" pitchFamily="50" charset="-128"/>
                <a:ea typeface="ＭＳ Ｐゴシック" panose="020B0600070205080204" pitchFamily="50" charset="-128"/>
              </a:rPr>
              <a:t>特別区</a:t>
            </a:r>
            <a:endParaRPr kumimoji="1" lang="ja-JP" altLang="en-US" sz="1300" b="1" dirty="0">
              <a:solidFill>
                <a:schemeClr val="tx1"/>
              </a:solidFill>
              <a:latin typeface="ＭＳ Ｐゴシック" panose="020B0600070205080204" pitchFamily="50" charset="-128"/>
              <a:ea typeface="ＭＳ Ｐゴシック" panose="020B0600070205080204" pitchFamily="50" charset="-128"/>
            </a:endParaRPr>
          </a:p>
        </p:txBody>
      </p:sp>
      <p:sp>
        <p:nvSpPr>
          <p:cNvPr id="62" name="正方形/長方形 61"/>
          <p:cNvSpPr/>
          <p:nvPr/>
        </p:nvSpPr>
        <p:spPr>
          <a:xfrm>
            <a:off x="6339329" y="5440160"/>
            <a:ext cx="489473" cy="10112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kumimoji="1" lang="ja-JP" altLang="en-US" sz="1300" b="1" dirty="0" smtClean="0">
                <a:solidFill>
                  <a:schemeClr val="tx1"/>
                </a:solidFill>
                <a:latin typeface="ＭＳ Ｐゴシック" panose="020B0600070205080204" pitchFamily="50" charset="-128"/>
                <a:ea typeface="ＭＳ Ｐゴシック" panose="020B0600070205080204" pitchFamily="50" charset="-128"/>
              </a:rPr>
              <a:t>特別区</a:t>
            </a:r>
            <a:endParaRPr kumimoji="1" lang="ja-JP" altLang="en-US" sz="1300" b="1" dirty="0">
              <a:solidFill>
                <a:schemeClr val="tx1"/>
              </a:solidFill>
              <a:latin typeface="ＭＳ Ｐゴシック" panose="020B0600070205080204" pitchFamily="50" charset="-128"/>
              <a:ea typeface="ＭＳ Ｐゴシック" panose="020B0600070205080204" pitchFamily="50" charset="-128"/>
            </a:endParaRPr>
          </a:p>
        </p:txBody>
      </p:sp>
      <p:sp>
        <p:nvSpPr>
          <p:cNvPr id="63" name="正方形/長方形 62"/>
          <p:cNvSpPr/>
          <p:nvPr/>
        </p:nvSpPr>
        <p:spPr>
          <a:xfrm>
            <a:off x="7693079" y="5440160"/>
            <a:ext cx="489473" cy="10112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kumimoji="1" lang="ja-JP" altLang="en-US" sz="1300" b="1" dirty="0" smtClean="0">
                <a:solidFill>
                  <a:schemeClr val="tx1"/>
                </a:solidFill>
                <a:latin typeface="ＭＳ Ｐゴシック" panose="020B0600070205080204" pitchFamily="50" charset="-128"/>
                <a:ea typeface="ＭＳ Ｐゴシック" panose="020B0600070205080204" pitchFamily="50" charset="-128"/>
              </a:rPr>
              <a:t>特別区</a:t>
            </a:r>
            <a:endParaRPr kumimoji="1" lang="ja-JP" altLang="en-US" sz="1300" b="1" dirty="0">
              <a:solidFill>
                <a:schemeClr val="tx1"/>
              </a:solidFill>
              <a:latin typeface="ＭＳ Ｐゴシック" panose="020B0600070205080204" pitchFamily="50" charset="-128"/>
              <a:ea typeface="ＭＳ Ｐゴシック" panose="020B0600070205080204" pitchFamily="50" charset="-128"/>
            </a:endParaRPr>
          </a:p>
        </p:txBody>
      </p:sp>
      <p:sp>
        <p:nvSpPr>
          <p:cNvPr id="71" name="正方形/長方形 70"/>
          <p:cNvSpPr/>
          <p:nvPr/>
        </p:nvSpPr>
        <p:spPr>
          <a:xfrm>
            <a:off x="267758" y="3885640"/>
            <a:ext cx="3888252"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（行政サービスの実施主体）</a:t>
            </a:r>
            <a:endParaRPr kumimoji="1" lang="ja-JP" altLang="en-US" sz="1300"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40859544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053107203"/>
              </p:ext>
            </p:extLst>
          </p:nvPr>
        </p:nvGraphicFramePr>
        <p:xfrm>
          <a:off x="224223" y="620688"/>
          <a:ext cx="8453536" cy="6062820"/>
        </p:xfrm>
        <a:graphic>
          <a:graphicData uri="http://schemas.openxmlformats.org/drawingml/2006/table">
            <a:tbl>
              <a:tblPr/>
              <a:tblGrid>
                <a:gridCol w="939282"/>
                <a:gridCol w="3768535"/>
                <a:gridCol w="3745719"/>
              </a:tblGrid>
              <a:tr h="573052">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zh-TW" altLang="en-US" sz="8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466" marR="6466" marT="646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noFill/>
                      <a:prstDash val="solid"/>
                      <a:round/>
                      <a:headEnd type="none" w="med" len="med"/>
                      <a:tailEnd type="none" w="med" len="med"/>
                    </a:lnTlToBr>
                  </a:tcPr>
                </a:tc>
                <a:tc>
                  <a:txBody>
                    <a:bodyPr/>
                    <a:lstStyle/>
                    <a:p>
                      <a:pPr algn="ctr" fontAlgn="ctr"/>
                      <a:r>
                        <a:rPr lang="ja-JP" altLang="en-US" sz="1600" b="0" i="0" u="none" strike="noStrike" dirty="0" smtClean="0">
                          <a:solidFill>
                            <a:schemeClr val="tx1"/>
                          </a:solidFill>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lang="zh-TW" altLang="en-US" sz="1600" b="0" i="0" u="none" strike="noStrike" dirty="0" smtClean="0">
                          <a:solidFill>
                            <a:schemeClr val="tx1"/>
                          </a:solidFill>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特別</a:t>
                      </a:r>
                      <a:r>
                        <a:rPr lang="zh-TW" altLang="en-US" sz="16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区</a:t>
                      </a:r>
                      <a:r>
                        <a:rPr lang="zh-TW" altLang="en-US" sz="1600" b="0" i="0" u="none" strike="noStrike" dirty="0" smtClean="0">
                          <a:solidFill>
                            <a:schemeClr val="tx1"/>
                          </a:solidFill>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設置法</a:t>
                      </a:r>
                      <a:r>
                        <a:rPr lang="ja-JP" altLang="en-US" sz="1600" b="0" i="0" u="none" strike="noStrike" dirty="0" smtClean="0">
                          <a:solidFill>
                            <a:schemeClr val="tx1"/>
                          </a:solidFill>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endParaRPr lang="zh-TW" altLang="en-US" sz="16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fontAlgn="ctr"/>
                      <a:r>
                        <a:rPr lang="ja-JP" altLang="en-US" sz="13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3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a:t>
                      </a:r>
                      <a:r>
                        <a:rPr lang="ja-JP" altLang="en-US" sz="13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年９月公布）</a:t>
                      </a:r>
                      <a:endParaRPr lang="ja-JP" altLang="en-US" sz="13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466" marR="6466" marT="646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noFill/>
                      <a:prstDash val="solid"/>
                      <a:round/>
                      <a:headEnd type="none" w="med" len="med"/>
                      <a:tailEnd type="none" w="med" len="med"/>
                    </a:lnTlToBr>
                    <a:solidFill>
                      <a:schemeClr val="accent6">
                        <a:lumMod val="60000"/>
                        <a:lumOff val="40000"/>
                      </a:schemeClr>
                    </a:solidFill>
                  </a:tcPr>
                </a:tc>
                <a:tc>
                  <a:txBody>
                    <a:bodyPr/>
                    <a:lstStyle/>
                    <a:p>
                      <a:pPr algn="ctr" fontAlgn="ctr"/>
                      <a:r>
                        <a:rPr lang="ja-JP" altLang="en-US" sz="1600" b="0" i="0" u="none" strike="noStrike" dirty="0" smtClean="0">
                          <a:solidFill>
                            <a:schemeClr val="tx1"/>
                          </a:solidFill>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「改正地方自治法」</a:t>
                      </a:r>
                    </a:p>
                    <a:p>
                      <a:pPr algn="ctr" fontAlgn="ctr"/>
                      <a:r>
                        <a:rPr lang="ja-JP" altLang="en-US" sz="13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3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lang="ja-JP" altLang="en-US" sz="13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年５月公布）</a:t>
                      </a:r>
                    </a:p>
                  </a:txBody>
                  <a:tcPr marL="6466" marR="6466" marT="646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r>
              <a:tr h="1530574">
                <a:tc>
                  <a:txBody>
                    <a:bodyPr/>
                    <a:lstStyle/>
                    <a:p>
                      <a:pPr algn="ctr" fontAlgn="ctr"/>
                      <a:r>
                        <a:rPr lang="ja-JP" altLang="en-US" sz="12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制度改正</a:t>
                      </a:r>
                    </a:p>
                    <a:p>
                      <a:pPr algn="ctr" fontAlgn="ctr"/>
                      <a:r>
                        <a:rPr lang="ja-JP" altLang="en-US" sz="12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の背景</a:t>
                      </a:r>
                      <a:endParaRPr lang="ja-JP" altLang="en-US" sz="12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466" marR="6466" marT="646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ja-JP" altLang="en-US" sz="12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a:r>
                      <a:br>
                        <a:rPr lang="ja-JP" altLang="en-US" sz="12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br>
                      <a:r>
                        <a:rPr lang="ja-JP" altLang="en-US" sz="1200" b="0"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◆特別区制度は</a:t>
                      </a:r>
                      <a:r>
                        <a:rPr lang="ja-JP" altLang="en-US"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、東京都</a:t>
                      </a:r>
                      <a:r>
                        <a:rPr lang="ja-JP" altLang="en-US" sz="1200" b="0"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以外の</a:t>
                      </a:r>
                      <a:r>
                        <a:rPr lang="ja-JP" altLang="en-US"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地域への適用は想定</a:t>
                      </a:r>
                    </a:p>
                    <a:p>
                      <a:pPr algn="l" rtl="0" fontAlgn="t"/>
                      <a:r>
                        <a:rPr lang="ja-JP" altLang="en-US"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されていなかった</a:t>
                      </a:r>
                      <a:r>
                        <a:rPr lang="ja-JP" altLang="en-US" sz="1200" b="0"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a:r>
                      <a:br>
                        <a:rPr lang="ja-JP" altLang="en-US" sz="1200" b="0"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br>
                      <a:endParaRPr lang="en-US" altLang="ja-JP"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rtl="0" fontAlgn="t"/>
                      <a:endParaRPr lang="en-US" altLang="ja-JP"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rtl="0" fontAlgn="t"/>
                      <a:r>
                        <a:rPr lang="ja-JP" altLang="en-US"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人口</a:t>
                      </a:r>
                      <a:r>
                        <a:rPr lang="en-US" altLang="ja-JP" sz="12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200</a:t>
                      </a:r>
                      <a:r>
                        <a:rPr lang="ja-JP" altLang="en-US" sz="1200" b="1" i="0" u="none" strike="noStrike"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万以上</a:t>
                      </a:r>
                      <a:r>
                        <a:rPr lang="ja-JP" altLang="en-US" sz="12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の指定都市等の区域（</a:t>
                      </a:r>
                      <a:r>
                        <a:rPr lang="ja-JP" altLang="en-US"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例</a:t>
                      </a:r>
                      <a:r>
                        <a:rPr lang="en-US" altLang="ja-JP"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大阪市、</a:t>
                      </a:r>
                      <a:endParaRPr lang="en-US" altLang="ja-JP"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rtl="0" fontAlgn="t"/>
                      <a:r>
                        <a:rPr lang="en-US" altLang="ja-JP"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横浜市</a:t>
                      </a:r>
                      <a:r>
                        <a:rPr lang="ja-JP" altLang="en-US" sz="12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）を包括する道府県</a:t>
                      </a:r>
                      <a:r>
                        <a:rPr lang="ja-JP" altLang="en-US"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において、特別区の設置</a:t>
                      </a:r>
                      <a:endParaRPr lang="en-US" altLang="ja-JP"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rtl="0" fontAlgn="t"/>
                      <a:r>
                        <a:rPr lang="ja-JP" altLang="en-US"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が可能に</a:t>
                      </a:r>
                      <a:endParaRPr lang="ja-JP" altLang="en-US" sz="12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116382" marR="6466" marT="6466"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rtl="0" fontAlgn="t"/>
                      <a:endParaRPr lang="en-US" altLang="ja-JP"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rtl="0" fontAlgn="t"/>
                      <a:r>
                        <a:rPr lang="ja-JP" altLang="en-US"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◆指定都市制度は、昭和</a:t>
                      </a:r>
                      <a:r>
                        <a:rPr lang="en-US" altLang="ja-JP"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31</a:t>
                      </a:r>
                      <a:r>
                        <a:rPr lang="ja-JP" altLang="en-US"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年の制度創設以来、</a:t>
                      </a:r>
                      <a:r>
                        <a:rPr lang="en-US" altLang="ja-JP"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50</a:t>
                      </a:r>
                      <a:r>
                        <a:rPr lang="ja-JP" altLang="en-US"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年</a:t>
                      </a:r>
                      <a:endParaRPr lang="en-US" altLang="ja-JP"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rtl="0" fontAlgn="t"/>
                      <a:r>
                        <a:rPr lang="ja-JP" altLang="en-US"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以上にわたり基本的枠組みは変更なし</a:t>
                      </a:r>
                      <a:br>
                        <a:rPr lang="ja-JP" altLang="en-US"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br>
                      <a:endParaRPr lang="en-US" altLang="ja-JP"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rtl="0" fontAlgn="t"/>
                      <a:endParaRPr lang="en-US" altLang="ja-JP"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algn="ctr" rtl="0" fontAlgn="t"/>
                      <a:r>
                        <a:rPr lang="ja-JP" altLang="en-US"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住民自治の拡充や二重行政の解消に向けて、</a:t>
                      </a:r>
                      <a:endParaRPr lang="en-US" altLang="ja-JP"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rtl="0" fontAlgn="t"/>
                      <a:r>
                        <a:rPr lang="ja-JP" altLang="en-US"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地方自治法が一部改正</a:t>
                      </a:r>
                    </a:p>
                  </a:txBody>
                  <a:tcPr marL="116382" marR="6466" marT="6466"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959194">
                <a:tc>
                  <a:txBody>
                    <a:bodyPr/>
                    <a:lstStyle/>
                    <a:p>
                      <a:pPr algn="ctr" fontAlgn="ctr"/>
                      <a:r>
                        <a:rPr lang="ja-JP" altLang="en-US" sz="12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概　　要</a:t>
                      </a:r>
                    </a:p>
                  </a:txBody>
                  <a:tcPr marL="6466" marR="6466" marT="646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rtl="0" fontAlgn="t"/>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r>
                        <a:rPr lang="ja-JP" altLang="en-US"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200" b="1" i="0" u="sng"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特別区を設置するための手続きを規定</a:t>
                      </a:r>
                      <a:endParaRPr lang="en-US" altLang="ja-JP" sz="1200" b="1" i="0" u="sng"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r>
                        <a:rPr kumimoji="1" lang="ja-JP" altLang="en-US" sz="1200" b="0" i="0" u="none" strike="noStrike" kern="1200" dirty="0" smtClean="0">
                          <a:solidFill>
                            <a:schemeClr val="tx1"/>
                          </a:solidFill>
                          <a:effectLst/>
                          <a:latin typeface="+mj-ea"/>
                          <a:ea typeface="+mn-ea"/>
                          <a:cs typeface="Meiryo UI" panose="020B0604030504040204" pitchFamily="50" charset="-128"/>
                        </a:rPr>
                        <a:t>　</a:t>
                      </a:r>
                      <a:r>
                        <a:rPr kumimoji="1" lang="ja-JP" altLang="en-US" sz="1200" b="0" i="0" u="none" strike="noStrike" kern="1200" baseline="0" dirty="0" smtClean="0">
                          <a:solidFill>
                            <a:schemeClr val="tx1"/>
                          </a:solidFill>
                          <a:effectLst/>
                          <a:latin typeface="+mj-ea"/>
                          <a:ea typeface="+mn-ea"/>
                          <a:cs typeface="Meiryo UI" panose="020B0604030504040204" pitchFamily="50" charset="-128"/>
                        </a:rPr>
                        <a:t> </a:t>
                      </a:r>
                      <a:r>
                        <a:rPr kumimoji="1" lang="ja-JP" altLang="en-US" sz="1200" b="0" i="0" u="none" strike="noStrike" kern="1200" dirty="0" smtClean="0">
                          <a:solidFill>
                            <a:schemeClr val="tx1"/>
                          </a:solidFill>
                          <a:effectLst/>
                          <a:latin typeface="+mj-ea"/>
                          <a:ea typeface="+mn-ea"/>
                          <a:cs typeface="Meiryo UI" panose="020B0604030504040204" pitchFamily="50" charset="-128"/>
                        </a:rPr>
                        <a:t>①関係自治体で協議会を設置</a:t>
                      </a:r>
                      <a:endParaRPr kumimoji="1" lang="en-US" altLang="ja-JP" sz="1200" b="0" i="0" u="none" strike="noStrike" kern="1200" dirty="0" smtClean="0">
                        <a:solidFill>
                          <a:schemeClr val="tx1"/>
                        </a:solidFill>
                        <a:effectLst/>
                        <a:latin typeface="+mj-ea"/>
                        <a:ea typeface="+mn-ea"/>
                        <a:cs typeface="Meiryo UI" panose="020B0604030504040204" pitchFamily="50" charset="-128"/>
                      </a:endParaRPr>
                    </a:p>
                    <a:p>
                      <a:pPr algn="l" rtl="0" fontAlgn="t"/>
                      <a:r>
                        <a:rPr kumimoji="1" lang="ja-JP" altLang="en-US" sz="1200" b="1" i="0" u="none" strike="noStrike" kern="1200" dirty="0" smtClean="0">
                          <a:solidFill>
                            <a:schemeClr val="tx1"/>
                          </a:solidFill>
                          <a:effectLst/>
                          <a:latin typeface="+mj-ea"/>
                          <a:ea typeface="+mn-ea"/>
                          <a:cs typeface="Meiryo UI" panose="020B0604030504040204" pitchFamily="50" charset="-128"/>
                        </a:rPr>
                        <a:t>　　　</a:t>
                      </a: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関係自治体の議会の議決を経て、特別区設置協議会</a:t>
                      </a: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を設置</a:t>
                      </a:r>
                      <a:b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i="0" u="none" strike="noStrike" kern="1200" baseline="0" dirty="0" smtClean="0">
                          <a:solidFill>
                            <a:schemeClr val="tx1"/>
                          </a:solidFill>
                          <a:effectLst/>
                          <a:latin typeface="+mj-ea"/>
                          <a:ea typeface="+mn-ea"/>
                          <a:cs typeface="Meiryo UI" panose="020B0604030504040204" pitchFamily="50" charset="-128"/>
                        </a:rPr>
                        <a:t> 　　</a:t>
                      </a:r>
                    </a:p>
                    <a:p>
                      <a:pPr algn="l" rtl="0" fontAlgn="t"/>
                      <a:r>
                        <a:rPr kumimoji="1" lang="ja-JP" altLang="en-US" sz="1200" b="0" i="0" u="none" strike="noStrike" kern="1200" dirty="0" smtClean="0">
                          <a:solidFill>
                            <a:schemeClr val="tx1"/>
                          </a:solidFill>
                          <a:effectLst/>
                          <a:latin typeface="+mj-ea"/>
                          <a:ea typeface="+mn-ea"/>
                          <a:cs typeface="Meiryo UI" panose="020B0604030504040204" pitchFamily="50" charset="-128"/>
                        </a:rPr>
                        <a:t>　</a:t>
                      </a:r>
                      <a:r>
                        <a:rPr kumimoji="1" lang="ja-JP" altLang="en-US" sz="1200" b="0" i="0" u="none" strike="noStrike" kern="1200" baseline="0" dirty="0" smtClean="0">
                          <a:solidFill>
                            <a:schemeClr val="tx1"/>
                          </a:solidFill>
                          <a:effectLst/>
                          <a:latin typeface="+mj-ea"/>
                          <a:ea typeface="+mn-ea"/>
                          <a:cs typeface="Meiryo UI" panose="020B0604030504040204" pitchFamily="50" charset="-128"/>
                        </a:rPr>
                        <a:t> </a:t>
                      </a:r>
                      <a:r>
                        <a:rPr kumimoji="1" lang="ja-JP" altLang="en-US" sz="1200" b="0" i="0" u="none" strike="noStrike" kern="1200" dirty="0" smtClean="0">
                          <a:solidFill>
                            <a:schemeClr val="tx1"/>
                          </a:solidFill>
                          <a:effectLst/>
                          <a:latin typeface="+mj-ea"/>
                          <a:ea typeface="+mn-ea"/>
                          <a:cs typeface="Meiryo UI" panose="020B0604030504040204" pitchFamily="50" charset="-128"/>
                        </a:rPr>
                        <a:t>②特別区設置協定書の作成</a:t>
                      </a:r>
                      <a:endParaRPr kumimoji="1" lang="en-US" altLang="ja-JP" sz="1200" b="0" i="0" u="none" strike="noStrike" kern="1200" dirty="0" smtClean="0">
                        <a:solidFill>
                          <a:schemeClr val="tx1"/>
                        </a:solidFill>
                        <a:effectLst/>
                        <a:latin typeface="+mj-ea"/>
                        <a:ea typeface="+mn-ea"/>
                        <a:cs typeface="Meiryo UI" panose="020B0604030504040204" pitchFamily="50" charset="-128"/>
                      </a:endParaRPr>
                    </a:p>
                    <a:p>
                      <a:pPr algn="l" rtl="0" fontAlgn="t"/>
                      <a:r>
                        <a:rPr kumimoji="1" lang="ja-JP" altLang="en-US" sz="1200" b="1" i="0" u="none" strike="noStrike" kern="1200" dirty="0" smtClean="0">
                          <a:solidFill>
                            <a:schemeClr val="tx1"/>
                          </a:solidFill>
                          <a:effectLst/>
                          <a:latin typeface="+mj-ea"/>
                          <a:ea typeface="+mn-ea"/>
                          <a:cs typeface="Meiryo UI" panose="020B0604030504040204" pitchFamily="50" charset="-128"/>
                        </a:rPr>
                        <a:t>　　　</a:t>
                      </a: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特別区設置協議会において、次の事項を定めた特別</a:t>
                      </a: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区設置協定書を作成</a:t>
                      </a:r>
                    </a:p>
                    <a:p>
                      <a:pPr algn="l" rtl="0" fontAlgn="t"/>
                      <a:endParaRPr lang="en-US" altLang="ja-JP" sz="3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・特別区の設置の日 　・特別区の名称及び区域</a:t>
                      </a:r>
                    </a:p>
                    <a:p>
                      <a:pPr algn="l" rtl="0" fontAlgn="t"/>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・財産処分　　　　　　　・特別区議会の議員定数</a:t>
                      </a:r>
                    </a:p>
                    <a:p>
                      <a:pPr algn="l" rtl="0" fontAlgn="t"/>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・事務分担　　　　　　　・税源配分及び財政調整</a:t>
                      </a:r>
                    </a:p>
                    <a:p>
                      <a:pPr algn="l" rtl="0" fontAlgn="t"/>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・職員移管　　　　　　　・その他必要な事項</a:t>
                      </a:r>
                      <a:b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endParaRPr lang="en-US" altLang="ja-JP" sz="105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r>
                        <a:rPr kumimoji="1" lang="ja-JP" altLang="en-US" sz="1200" b="0" i="0" u="none" strike="noStrike" kern="1200"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200" b="0" i="0" u="none" strike="noStrike" kern="1200" baseline="0"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③</a:t>
                      </a:r>
                      <a:r>
                        <a:rPr kumimoji="1" lang="zh-TW" altLang="en-US" sz="1200" b="0" i="0" u="none" strike="noStrike" kern="1200" baseline="0"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特別区設置協定書</a:t>
                      </a:r>
                      <a:r>
                        <a:rPr kumimoji="1" lang="ja-JP" altLang="en-US" sz="1200" b="0" i="0" u="none" strike="noStrike" kern="1200" baseline="0"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について</a:t>
                      </a:r>
                      <a:r>
                        <a:rPr kumimoji="1" lang="ja-JP" altLang="en-US" sz="1200" b="0" i="0" u="none" strike="noStrike" kern="1200"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議会の承認</a:t>
                      </a:r>
                      <a:r>
                        <a:rPr lang="ja-JP" altLang="en-US"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a:r>
                      <a:br>
                        <a:rPr lang="ja-JP" altLang="en-US"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br>
                      <a:endParaRPr kumimoji="1" lang="en-US" altLang="ja-JP" sz="1200" b="0" i="0" u="none" strike="noStrike" kern="1200"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rtl="0" fontAlgn="t"/>
                      <a:r>
                        <a:rPr kumimoji="1" lang="ja-JP" altLang="en-US" sz="1200" b="0" i="0" u="none" strike="noStrike" kern="1200" dirty="0" smtClean="0">
                          <a:solidFill>
                            <a:schemeClr val="tx1"/>
                          </a:solidFill>
                          <a:effectLst/>
                          <a:latin typeface="+mj-ea"/>
                          <a:ea typeface="+mn-ea"/>
                          <a:cs typeface="Meiryo UI" panose="020B0604030504040204" pitchFamily="50" charset="-128"/>
                        </a:rPr>
                        <a:t>　</a:t>
                      </a:r>
                      <a:r>
                        <a:rPr kumimoji="1" lang="ja-JP" altLang="en-US" sz="1200" b="0" i="0" u="none" strike="noStrike" kern="1200" baseline="0" dirty="0" smtClean="0">
                          <a:solidFill>
                            <a:schemeClr val="tx1"/>
                          </a:solidFill>
                          <a:effectLst/>
                          <a:latin typeface="+mj-ea"/>
                          <a:ea typeface="+mn-ea"/>
                          <a:cs typeface="Meiryo UI" panose="020B0604030504040204" pitchFamily="50" charset="-128"/>
                        </a:rPr>
                        <a:t> ④</a:t>
                      </a:r>
                      <a:r>
                        <a:rPr kumimoji="1" lang="ja-JP" altLang="en-US" sz="1200" b="0" i="0" u="none" strike="noStrike" kern="1200" dirty="0" smtClean="0">
                          <a:solidFill>
                            <a:schemeClr val="tx1"/>
                          </a:solidFill>
                          <a:effectLst/>
                          <a:latin typeface="+mj-ea"/>
                          <a:ea typeface="+mn-ea"/>
                          <a:cs typeface="Meiryo UI" panose="020B0604030504040204" pitchFamily="50" charset="-128"/>
                        </a:rPr>
                        <a:t>特別区の設置に係る住民投票を実施</a:t>
                      </a:r>
                      <a:br>
                        <a:rPr kumimoji="1" lang="ja-JP" altLang="en-US" sz="1200" b="0" i="0" u="none" strike="noStrike" kern="1200" dirty="0" smtClean="0">
                          <a:solidFill>
                            <a:schemeClr val="tx1"/>
                          </a:solidFill>
                          <a:effectLst/>
                          <a:latin typeface="+mj-ea"/>
                          <a:ea typeface="+mn-ea"/>
                          <a:cs typeface="Meiryo UI" panose="020B0604030504040204" pitchFamily="50" charset="-128"/>
                        </a:rPr>
                      </a:b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b="0" i="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・有効投票総数の過半数の賛成で、総務大臣に特別区</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b="0" i="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の設置の申請</a:t>
                      </a:r>
                      <a:b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・総務大臣の処分により、特別区を設置</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16382" marR="6466" marT="6466"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rtl="0" fontAlgn="t"/>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r>
                        <a:rPr kumimoji="1" lang="ja-JP" altLang="en-US" sz="1200" b="1" i="0" u="none" strike="noStrike" kern="1200" dirty="0" smtClean="0">
                          <a:solidFill>
                            <a:schemeClr val="tx1"/>
                          </a:solidFill>
                          <a:effectLst/>
                          <a:latin typeface="+mj-ea"/>
                          <a:ea typeface="+mn-ea"/>
                          <a:cs typeface="Meiryo UI" panose="020B0604030504040204" pitchFamily="50" charset="-128"/>
                        </a:rPr>
                        <a:t>◇</a:t>
                      </a:r>
                      <a:r>
                        <a:rPr kumimoji="1" lang="ja-JP" altLang="en-US" sz="1200" b="1" i="0" u="sng" strike="noStrike" kern="1200" dirty="0" smtClean="0">
                          <a:solidFill>
                            <a:schemeClr val="tx1"/>
                          </a:solidFill>
                          <a:effectLst/>
                          <a:latin typeface="+mj-ea"/>
                          <a:ea typeface="+mn-ea"/>
                          <a:cs typeface="Meiryo UI" panose="020B0604030504040204" pitchFamily="50" charset="-128"/>
                        </a:rPr>
                        <a:t>総合区制度の創設</a:t>
                      </a:r>
                      <a:endParaRPr kumimoji="1" lang="en-US" altLang="ja-JP" sz="1200" b="1" i="0" u="sng" strike="noStrike" kern="1200" dirty="0" smtClean="0">
                        <a:solidFill>
                          <a:schemeClr val="tx1"/>
                        </a:solidFill>
                        <a:effectLst/>
                        <a:latin typeface="+mj-ea"/>
                        <a:ea typeface="+mn-ea"/>
                        <a:cs typeface="Meiryo UI" panose="020B0604030504040204" pitchFamily="50" charset="-128"/>
                      </a:endParaRP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総合区制度は指定都市の市長の権限に属する事務の</a:t>
                      </a: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うち、主として総合区の区域内に関するものを処理させる</a:t>
                      </a: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ため、</a:t>
                      </a:r>
                      <a:r>
                        <a:rPr lang="ja-JP" altLang="en-US" sz="1200" b="0" i="0" u="sng"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行政区に代えて総合区を設け、議会の同意を得て</a:t>
                      </a: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200" b="0" i="0" u="sng"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選任される区長</a:t>
                      </a: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を置く都市内分権の仕組み</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r>
                        <a:rPr lang="ja-JP" altLang="en-US" sz="1200" b="0" i="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0" i="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endParaRPr kumimoji="1" lang="en-US" altLang="ja-JP" sz="1200" b="0" i="0" u="none"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endParaRPr kumimoji="1" lang="en-US" altLang="ja-JP" sz="1200" b="0" i="0" u="none"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endParaRPr kumimoji="1" lang="en-US" altLang="ja-JP" sz="1200" b="1" i="0" u="none" strike="noStrike" kern="1200" dirty="0" smtClean="0">
                        <a:solidFill>
                          <a:schemeClr val="tx1"/>
                        </a:solidFill>
                        <a:effectLst/>
                        <a:latin typeface="+mj-ea"/>
                        <a:ea typeface="+mn-ea"/>
                        <a:cs typeface="Meiryo UI" panose="020B0604030504040204" pitchFamily="50" charset="-128"/>
                      </a:endParaRPr>
                    </a:p>
                    <a:p>
                      <a:pPr algn="l" rtl="0" fontAlgn="t"/>
                      <a:endParaRPr kumimoji="1" lang="en-US" altLang="ja-JP" sz="1200" b="1" i="0" u="none" strike="noStrike" kern="1200" dirty="0" smtClean="0">
                        <a:solidFill>
                          <a:schemeClr val="tx1"/>
                        </a:solidFill>
                        <a:effectLst/>
                        <a:latin typeface="+mj-ea"/>
                        <a:ea typeface="+mn-ea"/>
                        <a:cs typeface="Meiryo UI" panose="020B0604030504040204" pitchFamily="50" charset="-128"/>
                      </a:endParaRPr>
                    </a:p>
                    <a:p>
                      <a:pPr algn="l" rtl="0" fontAlgn="t"/>
                      <a:endParaRPr kumimoji="1" lang="en-US" altLang="ja-JP" sz="1200" b="1" i="0" u="none" strike="noStrike" kern="1200" dirty="0" smtClean="0">
                        <a:solidFill>
                          <a:schemeClr val="tx1"/>
                        </a:solidFill>
                        <a:effectLst/>
                        <a:latin typeface="+mj-ea"/>
                        <a:ea typeface="+mn-ea"/>
                        <a:cs typeface="Meiryo UI" panose="020B0604030504040204" pitchFamily="50" charset="-128"/>
                      </a:endParaRPr>
                    </a:p>
                    <a:p>
                      <a:pPr algn="l" rtl="0" fontAlgn="t"/>
                      <a:endParaRPr kumimoji="1" lang="en-US" altLang="ja-JP" sz="1200" b="1" i="0" u="none" strike="noStrike" kern="1200" dirty="0" smtClean="0">
                        <a:solidFill>
                          <a:schemeClr val="tx1"/>
                        </a:solidFill>
                        <a:effectLst/>
                        <a:latin typeface="+mj-ea"/>
                        <a:ea typeface="+mn-ea"/>
                        <a:cs typeface="Meiryo UI" panose="020B0604030504040204" pitchFamily="50" charset="-128"/>
                      </a:endParaRPr>
                    </a:p>
                    <a:p>
                      <a:pPr algn="l" rtl="0" fontAlgn="t"/>
                      <a:endParaRPr kumimoji="1" lang="en-US" altLang="ja-JP" sz="1000" b="1" i="0" u="none" strike="noStrike" kern="1200" dirty="0" smtClean="0">
                        <a:solidFill>
                          <a:schemeClr val="tx1"/>
                        </a:solidFill>
                        <a:effectLst/>
                        <a:latin typeface="+mj-ea"/>
                        <a:ea typeface="+mn-ea"/>
                        <a:cs typeface="Meiryo UI" panose="020B0604030504040204" pitchFamily="50" charset="-128"/>
                      </a:endParaRPr>
                    </a:p>
                    <a:p>
                      <a:pPr algn="l" rtl="0" fontAlgn="t"/>
                      <a:endParaRPr kumimoji="1" lang="en-US" altLang="ja-JP" sz="1000" b="1" i="0" u="none" strike="noStrike" kern="1200" dirty="0" smtClean="0">
                        <a:solidFill>
                          <a:schemeClr val="tx1"/>
                        </a:solidFill>
                        <a:effectLst/>
                        <a:latin typeface="+mj-ea"/>
                        <a:ea typeface="+mn-ea"/>
                        <a:cs typeface="Meiryo UI" panose="020B0604030504040204" pitchFamily="50" charset="-128"/>
                      </a:endParaRPr>
                    </a:p>
                    <a:p>
                      <a:pPr algn="l" rtl="0" fontAlgn="t"/>
                      <a:r>
                        <a:rPr kumimoji="1" lang="ja-JP" altLang="en-US" sz="1200" b="1" i="0" u="none" strike="noStrike" kern="1200" dirty="0" smtClean="0">
                          <a:solidFill>
                            <a:schemeClr val="tx1"/>
                          </a:solidFill>
                          <a:effectLst/>
                          <a:latin typeface="+mj-ea"/>
                          <a:ea typeface="+mn-ea"/>
                          <a:cs typeface="Meiryo UI" panose="020B0604030504040204" pitchFamily="50" charset="-128"/>
                        </a:rPr>
                        <a:t>◇</a:t>
                      </a:r>
                      <a:r>
                        <a:rPr kumimoji="1" lang="ja-JP" altLang="en-US" sz="1200" b="1" i="0" u="sng" strike="noStrike" kern="1200" dirty="0" smtClean="0">
                          <a:solidFill>
                            <a:schemeClr val="tx1"/>
                          </a:solidFill>
                          <a:effectLst/>
                          <a:latin typeface="+mj-ea"/>
                          <a:ea typeface="+mn-ea"/>
                          <a:cs typeface="Meiryo UI" panose="020B0604030504040204" pitchFamily="50" charset="-128"/>
                        </a:rPr>
                        <a:t>指定都市都道府県調整会議の設置</a:t>
                      </a:r>
                      <a:br>
                        <a:rPr kumimoji="1" lang="ja-JP" altLang="en-US" sz="1200" b="1" i="0" u="sng" strike="noStrike" kern="1200" dirty="0" smtClean="0">
                          <a:solidFill>
                            <a:schemeClr val="tx1"/>
                          </a:solidFill>
                          <a:effectLst/>
                          <a:latin typeface="+mj-ea"/>
                          <a:ea typeface="+mn-ea"/>
                          <a:cs typeface="Meiryo UI" panose="020B0604030504040204" pitchFamily="50" charset="-128"/>
                        </a:rPr>
                      </a:br>
                      <a:r>
                        <a:rPr kumimoji="1" lang="ja-JP" altLang="en-US" sz="1200" b="1" i="0" u="none" strike="noStrike" kern="1200" dirty="0" smtClean="0">
                          <a:solidFill>
                            <a:schemeClr val="tx1"/>
                          </a:solidFill>
                          <a:effectLst/>
                          <a:latin typeface="+mj-ea"/>
                          <a:ea typeface="+mn-ea"/>
                          <a:cs typeface="Meiryo UI" panose="020B0604030504040204" pitchFamily="50" charset="-128"/>
                        </a:rPr>
                        <a:t>　</a:t>
                      </a: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指定都市と都道府県の二重行政の問題を解消し、事務</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処理を調整するため指定都市都道府県調整会議の設置</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改正法の施行により、自動的に設置される）</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endParaRPr lang="en-US" altLang="ja-JP" sz="5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16382" marR="6466" marT="6466"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r>
            </a:tbl>
          </a:graphicData>
        </a:graphic>
      </p:graphicFrame>
      <p:sp>
        <p:nvSpPr>
          <p:cNvPr id="4" name="正方形/長方形 3"/>
          <p:cNvSpPr/>
          <p:nvPr/>
        </p:nvSpPr>
        <p:spPr>
          <a:xfrm>
            <a:off x="0" y="0"/>
            <a:ext cx="8705056" cy="476672"/>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参考１</a:t>
            </a:r>
            <a:r>
              <a:rPr lang="en-US" altLang="ja-JP" sz="1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900" dirty="0">
                <a:solidFill>
                  <a:schemeClr val="tx1"/>
                </a:solidFill>
                <a:latin typeface="ＭＳ Ｐゴシック" pitchFamily="50" charset="-128"/>
                <a:ea typeface="Meiryo UI" pitchFamily="50" charset="-128"/>
                <a:cs typeface="Meiryo UI" pitchFamily="50" charset="-128"/>
              </a:rPr>
              <a:t>　</a:t>
            </a:r>
            <a:r>
              <a:rPr lang="ja-JP" altLang="en-US" sz="1900" dirty="0" smtClean="0">
                <a:solidFill>
                  <a:schemeClr val="tx1"/>
                </a:solidFill>
                <a:latin typeface="ＭＳ Ｐゴシック" pitchFamily="50" charset="-128"/>
                <a:ea typeface="Meiryo UI" pitchFamily="50" charset="-128"/>
                <a:cs typeface="Meiryo UI" pitchFamily="50" charset="-128"/>
              </a:rPr>
              <a:t>「特別区設置法」及び「改正地方自治法」の概要</a:t>
            </a:r>
            <a:endParaRPr lang="ja-JP" altLang="en-US" sz="1900" dirty="0">
              <a:solidFill>
                <a:schemeClr val="tx1"/>
              </a:solidFill>
              <a:latin typeface="ＭＳ Ｐゴシック" pitchFamily="50" charset="-128"/>
              <a:ea typeface="Meiryo UI" pitchFamily="50" charset="-128"/>
              <a:cs typeface="Meiryo UI" pitchFamily="50" charset="-128"/>
            </a:endParaRPr>
          </a:p>
        </p:txBody>
      </p:sp>
      <p:sp>
        <p:nvSpPr>
          <p:cNvPr id="9" name="スライド番号プレースホルダー 2"/>
          <p:cNvSpPr>
            <a:spLocks noGrp="1"/>
          </p:cNvSpPr>
          <p:nvPr>
            <p:ph type="sldNum" sz="quarter" idx="12"/>
          </p:nvPr>
        </p:nvSpPr>
        <p:spPr>
          <a:xfrm>
            <a:off x="7032206" y="13123"/>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16</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11" name="下矢印 10"/>
          <p:cNvSpPr/>
          <p:nvPr/>
        </p:nvSpPr>
        <p:spPr>
          <a:xfrm>
            <a:off x="2051720" y="1844824"/>
            <a:ext cx="1728192" cy="144016"/>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大かっこ 11"/>
          <p:cNvSpPr/>
          <p:nvPr/>
        </p:nvSpPr>
        <p:spPr>
          <a:xfrm>
            <a:off x="1660584" y="4581128"/>
            <a:ext cx="2772264" cy="684076"/>
          </a:xfrm>
          <a:prstGeom prst="bracketPair">
            <a:avLst>
              <a:gd name="adj" fmla="val 565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下矢印 12"/>
          <p:cNvSpPr/>
          <p:nvPr/>
        </p:nvSpPr>
        <p:spPr>
          <a:xfrm>
            <a:off x="5940152" y="1844824"/>
            <a:ext cx="1728192" cy="144016"/>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5139432" y="3897052"/>
            <a:ext cx="3456384" cy="1368152"/>
          </a:xfrm>
          <a:prstGeom prst="roundRect">
            <a:avLst>
              <a:gd name="adj" fmla="val 9350"/>
            </a:avLst>
          </a:prstGeom>
          <a:noFill/>
          <a:ln w="1587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t"/>
            <a:r>
              <a:rPr lang="en-US" altLang="ja-JP"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総合</a:t>
            </a:r>
            <a:r>
              <a:rPr lang="ja-JP" altLang="en-US"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区長</a:t>
            </a:r>
            <a:r>
              <a:rPr lang="ja-JP" altLang="en-US"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の権限</a:t>
            </a:r>
            <a:r>
              <a:rPr lang="en-US" altLang="ja-JP"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fontAlgn="t"/>
            <a:endParaRPr lang="en-US" altLang="ja-JP" sz="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t"/>
            <a:r>
              <a:rPr lang="ja-JP" altLang="en-US"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総合区の政策・企画の立案、</a:t>
            </a:r>
            <a:r>
              <a:rPr lang="ja-JP" altLang="en-US"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まちづくり</a:t>
            </a:r>
            <a:endParaRPr lang="en-US" altLang="ja-JP"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t"/>
            <a:r>
              <a:rPr lang="ja-JP" altLang="en-US"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○住民</a:t>
            </a:r>
            <a:r>
              <a:rPr lang="ja-JP" altLang="en-US"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100">
                <a:solidFill>
                  <a:srgbClr val="000000"/>
                </a:solidFill>
                <a:latin typeface="Meiryo UI" panose="020B0604030504040204" pitchFamily="50" charset="-128"/>
                <a:ea typeface="Meiryo UI" panose="020B0604030504040204" pitchFamily="50" charset="-128"/>
                <a:cs typeface="Meiryo UI" panose="020B0604030504040204" pitchFamily="50" charset="-128"/>
              </a:rPr>
              <a:t>交流</a:t>
            </a:r>
            <a:r>
              <a:rPr lang="ja-JP" altLang="en-US" sz="110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促進</a:t>
            </a:r>
            <a:endParaRPr lang="en-US" altLang="ja-JP"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t"/>
            <a:r>
              <a:rPr lang="ja-JP" altLang="en-US"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○福祉</a:t>
            </a:r>
            <a:r>
              <a:rPr lang="ja-JP" altLang="en-US"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・保健サービスの</a:t>
            </a:r>
            <a:r>
              <a:rPr lang="ja-JP" altLang="en-US"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事務　　　　　　　　　等</a:t>
            </a:r>
            <a:endParaRPr lang="en-US" altLang="ja-JP"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t"/>
            <a:r>
              <a:rPr lang="ja-JP" altLang="en-US"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⇒上記事務については、市</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を代表して執行</a:t>
            </a:r>
            <a:endParaRPr lang="en-US" altLang="ja-JP"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t"/>
            <a:r>
              <a:rPr lang="ja-JP" altLang="en-US"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総合区の</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職員</a:t>
            </a:r>
            <a:r>
              <a:rPr lang="ja-JP" altLang="en-US"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の任免権</a:t>
            </a:r>
            <a:r>
              <a:rPr lang="ja-JP" altLang="en-US"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有する</a:t>
            </a:r>
            <a:endParaRPr lang="en-US" altLang="ja-JP"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t"/>
            <a:r>
              <a:rPr lang="ja-JP" altLang="en-US"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予算に係る</a:t>
            </a:r>
            <a:r>
              <a:rPr lang="ja-JP" altLang="en-US"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市長に対する</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意見具申権</a:t>
            </a:r>
            <a:r>
              <a:rPr lang="ja-JP" altLang="en-US"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有する</a:t>
            </a:r>
            <a:endParaRPr lang="en-US" altLang="ja-JP"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大かっこ 14"/>
          <p:cNvSpPr/>
          <p:nvPr/>
        </p:nvSpPr>
        <p:spPr>
          <a:xfrm>
            <a:off x="5166728" y="3969060"/>
            <a:ext cx="3343432" cy="1224136"/>
          </a:xfrm>
          <a:prstGeom prst="bracketPair">
            <a:avLst>
              <a:gd name="adj" fmla="val 408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598683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0"/>
            <a:ext cx="8705056" cy="476672"/>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9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参考２</a:t>
            </a:r>
            <a:r>
              <a:rPr lang="en-US" altLang="ja-JP" sz="19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900" dirty="0" smtClean="0">
                <a:solidFill>
                  <a:schemeClr val="tx1"/>
                </a:solidFill>
                <a:latin typeface="ＭＳ Ｐゴシック" pitchFamily="50" charset="-128"/>
                <a:ea typeface="Meiryo UI" pitchFamily="50" charset="-128"/>
                <a:cs typeface="Meiryo UI" pitchFamily="50" charset="-128"/>
              </a:rPr>
              <a:t>　指定都市と特別区の</a:t>
            </a:r>
            <a:r>
              <a:rPr lang="ja-JP" altLang="en-US" sz="1900" dirty="0">
                <a:solidFill>
                  <a:schemeClr val="tx1"/>
                </a:solidFill>
                <a:latin typeface="ＭＳ Ｐゴシック" pitchFamily="50" charset="-128"/>
                <a:ea typeface="Meiryo UI" pitchFamily="50" charset="-128"/>
                <a:cs typeface="Meiryo UI" pitchFamily="50" charset="-128"/>
              </a:rPr>
              <a:t>法令事務権限イメージ</a:t>
            </a:r>
          </a:p>
        </p:txBody>
      </p:sp>
      <p:sp>
        <p:nvSpPr>
          <p:cNvPr id="234" name="正方形/長方形 233"/>
          <p:cNvSpPr/>
          <p:nvPr/>
        </p:nvSpPr>
        <p:spPr>
          <a:xfrm>
            <a:off x="243569" y="6653482"/>
            <a:ext cx="5975906" cy="21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第６回大阪府・大阪市特別区設置協議会（</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H25.8.9)</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より抜粋・一部加工</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スライド番号プレースホルダー 2"/>
          <p:cNvSpPr>
            <a:spLocks noGrp="1"/>
          </p:cNvSpPr>
          <p:nvPr>
            <p:ph type="sldNum" sz="quarter" idx="12"/>
          </p:nvPr>
        </p:nvSpPr>
        <p:spPr>
          <a:xfrm>
            <a:off x="7100650" y="6564971"/>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17</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pic>
        <p:nvPicPr>
          <p:cNvPr id="2"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46" y="537110"/>
            <a:ext cx="9133200" cy="61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44206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17430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2686" y="35866"/>
            <a:ext cx="8229600" cy="512814"/>
          </a:xfrm>
        </p:spPr>
        <p:txBody>
          <a:bodyPr>
            <a:normAutofit fontScale="90000"/>
          </a:bodyPr>
          <a:lstStyle/>
          <a:p>
            <a:r>
              <a:rPr lang="ja-JP" altLang="en-US" sz="3200" dirty="0" smtClean="0"/>
              <a:t>目　　次</a:t>
            </a:r>
            <a:endParaRPr kumimoji="1" lang="ja-JP" altLang="en-US" sz="3200" dirty="0"/>
          </a:p>
        </p:txBody>
      </p:sp>
      <p:sp>
        <p:nvSpPr>
          <p:cNvPr id="3" name="正方形/長方形 2"/>
          <p:cNvSpPr/>
          <p:nvPr/>
        </p:nvSpPr>
        <p:spPr>
          <a:xfrm>
            <a:off x="251520" y="501220"/>
            <a:ext cx="8712968" cy="583264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600" dirty="0" smtClean="0">
              <a:solidFill>
                <a:schemeClr val="tx1"/>
              </a:solidFill>
            </a:endParaRPr>
          </a:p>
          <a:p>
            <a:r>
              <a:rPr lang="ja-JP" altLang="en-US" sz="1500" dirty="0" smtClean="0">
                <a:solidFill>
                  <a:schemeClr val="tx1"/>
                </a:solidFill>
              </a:rPr>
              <a:t>　　</a:t>
            </a:r>
            <a:r>
              <a:rPr lang="ja-JP" altLang="en-US" sz="1500" dirty="0">
                <a:solidFill>
                  <a:schemeClr val="tx1"/>
                </a:solidFill>
              </a:rPr>
              <a:t>　</a:t>
            </a:r>
            <a:r>
              <a:rPr lang="ja-JP" altLang="en-US" sz="1500" dirty="0" smtClean="0">
                <a:solidFill>
                  <a:schemeClr val="tx1"/>
                </a:solidFill>
              </a:rPr>
              <a:t>　　　　</a:t>
            </a:r>
            <a:endParaRPr lang="en-US" altLang="ja-JP" sz="1500" dirty="0" smtClean="0">
              <a:solidFill>
                <a:schemeClr val="tx1"/>
              </a:solidFill>
            </a:endParaRPr>
          </a:p>
          <a:p>
            <a:r>
              <a:rPr lang="ja-JP" altLang="en-US" sz="1600" dirty="0">
                <a:solidFill>
                  <a:schemeClr val="tx1"/>
                </a:solidFill>
              </a:rPr>
              <a:t>　</a:t>
            </a:r>
            <a:r>
              <a:rPr lang="ja-JP" altLang="en-US" sz="1600" dirty="0" smtClean="0">
                <a:solidFill>
                  <a:schemeClr val="tx1"/>
                </a:solidFill>
              </a:rPr>
              <a:t>　</a:t>
            </a:r>
            <a:r>
              <a:rPr lang="ja-JP" altLang="en-US" sz="1600" b="1" dirty="0" smtClean="0">
                <a:solidFill>
                  <a:schemeClr val="tx1"/>
                </a:solidFill>
              </a:rPr>
              <a:t>１　大都市制度改革</a:t>
            </a:r>
            <a:endParaRPr lang="en-US" altLang="ja-JP" sz="1600" b="1" dirty="0" smtClean="0">
              <a:solidFill>
                <a:schemeClr val="tx1"/>
              </a:solidFill>
            </a:endParaRPr>
          </a:p>
          <a:p>
            <a:endParaRPr lang="en-US" altLang="ja-JP" sz="1500" dirty="0" smtClean="0">
              <a:solidFill>
                <a:schemeClr val="tx1"/>
              </a:solidFill>
            </a:endParaRPr>
          </a:p>
          <a:p>
            <a:r>
              <a:rPr lang="ja-JP" altLang="en-US" sz="1500" dirty="0" smtClean="0">
                <a:solidFill>
                  <a:schemeClr val="tx1"/>
                </a:solidFill>
              </a:rPr>
              <a:t>　　　　　１－１　これまでの経過</a:t>
            </a:r>
            <a:endParaRPr lang="en-US" altLang="ja-JP" sz="1500" dirty="0" smtClean="0">
              <a:solidFill>
                <a:schemeClr val="tx1"/>
              </a:solidFill>
            </a:endParaRPr>
          </a:p>
          <a:p>
            <a:r>
              <a:rPr lang="ja-JP" altLang="en-US" sz="1500" dirty="0" smtClean="0">
                <a:solidFill>
                  <a:schemeClr val="tx1"/>
                </a:solidFill>
              </a:rPr>
              <a:t>　　　　</a:t>
            </a:r>
            <a:endParaRPr lang="en-US" altLang="ja-JP" sz="1500" dirty="0" smtClean="0">
              <a:solidFill>
                <a:schemeClr val="tx1"/>
              </a:solidFill>
            </a:endParaRPr>
          </a:p>
          <a:p>
            <a:endParaRPr lang="en-US" altLang="ja-JP" sz="1500" dirty="0" smtClean="0">
              <a:solidFill>
                <a:schemeClr val="tx1"/>
              </a:solidFill>
            </a:endParaRPr>
          </a:p>
          <a:p>
            <a:r>
              <a:rPr lang="ja-JP" altLang="en-US" sz="1500" dirty="0" smtClean="0">
                <a:solidFill>
                  <a:schemeClr val="tx1"/>
                </a:solidFill>
              </a:rPr>
              <a:t>　　　　　１－２　大阪が抱える課題解決に向けて</a:t>
            </a:r>
            <a:endParaRPr lang="en-US" altLang="ja-JP" sz="1500" dirty="0" smtClean="0">
              <a:solidFill>
                <a:schemeClr val="tx1"/>
              </a:solidFill>
            </a:endParaRPr>
          </a:p>
          <a:p>
            <a:r>
              <a:rPr lang="ja-JP" altLang="en-US" sz="1500" dirty="0" smtClean="0">
                <a:solidFill>
                  <a:schemeClr val="tx1"/>
                </a:solidFill>
              </a:rPr>
              <a:t>　　　</a:t>
            </a:r>
            <a:endParaRPr lang="en-US" altLang="ja-JP" sz="1500" dirty="0" smtClean="0">
              <a:solidFill>
                <a:schemeClr val="tx1"/>
              </a:solidFill>
            </a:endParaRPr>
          </a:p>
          <a:p>
            <a:r>
              <a:rPr lang="ja-JP" altLang="en-US" sz="1500" dirty="0" smtClean="0">
                <a:solidFill>
                  <a:schemeClr val="tx1"/>
                </a:solidFill>
              </a:rPr>
              <a:t>　　　　　</a:t>
            </a:r>
            <a:endParaRPr lang="en-US" altLang="ja-JP" sz="1500" dirty="0">
              <a:solidFill>
                <a:schemeClr val="tx1"/>
              </a:solidFill>
            </a:endParaRPr>
          </a:p>
          <a:p>
            <a:endParaRPr lang="en-US" altLang="ja-JP" sz="1500" dirty="0" smtClean="0">
              <a:solidFill>
                <a:schemeClr val="tx1"/>
              </a:solidFill>
            </a:endParaRPr>
          </a:p>
          <a:p>
            <a:r>
              <a:rPr lang="ja-JP" altLang="en-US" sz="1600" dirty="0">
                <a:solidFill>
                  <a:schemeClr val="tx1"/>
                </a:solidFill>
              </a:rPr>
              <a:t>　</a:t>
            </a:r>
            <a:r>
              <a:rPr lang="ja-JP" altLang="en-US" sz="1600" dirty="0" smtClean="0">
                <a:solidFill>
                  <a:schemeClr val="tx1"/>
                </a:solidFill>
              </a:rPr>
              <a:t>　</a:t>
            </a:r>
            <a:r>
              <a:rPr lang="ja-JP" altLang="en-US" sz="1600" b="1" dirty="0" smtClean="0">
                <a:solidFill>
                  <a:schemeClr val="tx1"/>
                </a:solidFill>
              </a:rPr>
              <a:t>２　大都市地域における自治制度</a:t>
            </a:r>
            <a:endParaRPr lang="en-US" altLang="ja-JP" sz="1600" b="1" dirty="0" smtClean="0">
              <a:solidFill>
                <a:schemeClr val="tx1"/>
              </a:solidFill>
            </a:endParaRPr>
          </a:p>
          <a:p>
            <a:r>
              <a:rPr lang="ja-JP" altLang="en-US" sz="1500" dirty="0">
                <a:solidFill>
                  <a:schemeClr val="tx1"/>
                </a:solidFill>
              </a:rPr>
              <a:t>　</a:t>
            </a:r>
            <a:r>
              <a:rPr lang="ja-JP" altLang="en-US" sz="1500" dirty="0" smtClean="0">
                <a:solidFill>
                  <a:schemeClr val="tx1"/>
                </a:solidFill>
              </a:rPr>
              <a:t>　　　</a:t>
            </a:r>
            <a:endParaRPr lang="en-US" altLang="ja-JP" sz="1500" dirty="0" smtClean="0">
              <a:solidFill>
                <a:schemeClr val="tx1"/>
              </a:solidFill>
            </a:endParaRPr>
          </a:p>
          <a:p>
            <a:r>
              <a:rPr lang="ja-JP" altLang="en-US" sz="1500" dirty="0">
                <a:solidFill>
                  <a:schemeClr val="tx1"/>
                </a:solidFill>
              </a:rPr>
              <a:t>　</a:t>
            </a:r>
            <a:r>
              <a:rPr lang="ja-JP" altLang="en-US" sz="1500" dirty="0" smtClean="0">
                <a:solidFill>
                  <a:schemeClr val="tx1"/>
                </a:solidFill>
              </a:rPr>
              <a:t>　　　　２－１　総合区制度</a:t>
            </a:r>
            <a:endParaRPr lang="en-US" altLang="ja-JP" sz="1500" dirty="0" smtClean="0">
              <a:solidFill>
                <a:schemeClr val="tx1"/>
              </a:solidFill>
            </a:endParaRPr>
          </a:p>
          <a:p>
            <a:endParaRPr lang="en-US" altLang="ja-JP" sz="1500" dirty="0" smtClean="0">
              <a:solidFill>
                <a:schemeClr val="tx1"/>
              </a:solidFill>
            </a:endParaRPr>
          </a:p>
          <a:p>
            <a:endParaRPr lang="en-US" altLang="ja-JP" sz="1500" dirty="0" smtClean="0">
              <a:solidFill>
                <a:schemeClr val="tx1"/>
              </a:solidFill>
            </a:endParaRPr>
          </a:p>
          <a:p>
            <a:r>
              <a:rPr lang="ja-JP" altLang="en-US" sz="1500" dirty="0" smtClean="0">
                <a:solidFill>
                  <a:schemeClr val="tx1"/>
                </a:solidFill>
              </a:rPr>
              <a:t>　　　　　２－２　特別区制度</a:t>
            </a:r>
            <a:endParaRPr lang="en-US" altLang="ja-JP" sz="1500" dirty="0" smtClean="0">
              <a:solidFill>
                <a:schemeClr val="tx1"/>
              </a:solidFill>
            </a:endParaRPr>
          </a:p>
          <a:p>
            <a:endParaRPr lang="en-US" altLang="ja-JP" sz="1500" dirty="0">
              <a:solidFill>
                <a:schemeClr val="tx1"/>
              </a:solidFill>
            </a:endParaRPr>
          </a:p>
          <a:p>
            <a:r>
              <a:rPr lang="ja-JP" altLang="en-US" sz="1500" dirty="0" smtClean="0">
                <a:solidFill>
                  <a:schemeClr val="tx1"/>
                </a:solidFill>
              </a:rPr>
              <a:t>　　</a:t>
            </a:r>
            <a:endParaRPr lang="en-US" altLang="ja-JP" sz="1500" dirty="0" smtClean="0">
              <a:solidFill>
                <a:schemeClr val="tx1"/>
              </a:solidFill>
            </a:endParaRPr>
          </a:p>
          <a:p>
            <a:r>
              <a:rPr lang="ja-JP" altLang="en-US" sz="1500" dirty="0" smtClean="0">
                <a:solidFill>
                  <a:schemeClr val="tx1"/>
                </a:solidFill>
              </a:rPr>
              <a:t>　</a:t>
            </a:r>
            <a:r>
              <a:rPr lang="en-US" altLang="ja-JP" sz="1500" dirty="0" smtClean="0">
                <a:solidFill>
                  <a:schemeClr val="tx1"/>
                </a:solidFill>
              </a:rPr>
              <a:t>【</a:t>
            </a:r>
            <a:r>
              <a:rPr lang="ja-JP" altLang="en-US" sz="1500" dirty="0" smtClean="0">
                <a:solidFill>
                  <a:schemeClr val="tx1"/>
                </a:solidFill>
              </a:rPr>
              <a:t>参考</a:t>
            </a:r>
            <a:r>
              <a:rPr lang="en-US" altLang="ja-JP" sz="1500" dirty="0" smtClean="0">
                <a:solidFill>
                  <a:schemeClr val="tx1"/>
                </a:solidFill>
              </a:rPr>
              <a:t>】</a:t>
            </a:r>
          </a:p>
          <a:p>
            <a:r>
              <a:rPr lang="ja-JP" altLang="en-US" sz="1500" dirty="0" smtClean="0">
                <a:solidFill>
                  <a:schemeClr val="tx1"/>
                </a:solidFill>
              </a:rPr>
              <a:t>　　</a:t>
            </a:r>
            <a:endParaRPr lang="en-US" altLang="ja-JP" sz="1500" dirty="0" smtClean="0">
              <a:solidFill>
                <a:schemeClr val="tx1"/>
              </a:solidFill>
            </a:endParaRPr>
          </a:p>
          <a:p>
            <a:r>
              <a:rPr lang="ja-JP" altLang="en-US" sz="1500" dirty="0">
                <a:solidFill>
                  <a:schemeClr val="tx1"/>
                </a:solidFill>
              </a:rPr>
              <a:t>　　</a:t>
            </a:r>
            <a:r>
              <a:rPr lang="ja-JP" altLang="en-US" sz="1500" dirty="0" smtClean="0">
                <a:solidFill>
                  <a:schemeClr val="tx1"/>
                </a:solidFill>
              </a:rPr>
              <a:t>１　　「特別区設置法」及び「</a:t>
            </a:r>
            <a:r>
              <a:rPr lang="ja-JP" altLang="en-US" sz="1500" dirty="0">
                <a:solidFill>
                  <a:schemeClr val="tx1"/>
                </a:solidFill>
              </a:rPr>
              <a:t>改正地方自治法</a:t>
            </a:r>
            <a:r>
              <a:rPr lang="ja-JP" altLang="en-US" sz="1500" dirty="0" smtClean="0">
                <a:solidFill>
                  <a:schemeClr val="tx1"/>
                </a:solidFill>
              </a:rPr>
              <a:t>」の概要</a:t>
            </a:r>
            <a:endParaRPr lang="en-US" altLang="ja-JP" sz="1500" dirty="0" smtClean="0">
              <a:solidFill>
                <a:schemeClr val="tx1"/>
              </a:solidFill>
            </a:endParaRPr>
          </a:p>
          <a:p>
            <a:pPr marL="342900" indent="-342900"/>
            <a:endParaRPr lang="en-US" altLang="ja-JP" sz="1500" dirty="0" smtClean="0">
              <a:solidFill>
                <a:schemeClr val="tx1"/>
              </a:solidFill>
            </a:endParaRPr>
          </a:p>
          <a:p>
            <a:pPr marL="342900" indent="-342900"/>
            <a:endParaRPr lang="en-US" altLang="ja-JP" sz="1500" dirty="0" smtClean="0">
              <a:solidFill>
                <a:schemeClr val="tx1"/>
              </a:solidFill>
            </a:endParaRPr>
          </a:p>
          <a:p>
            <a:pPr marL="342900" indent="-342900"/>
            <a:r>
              <a:rPr lang="ja-JP" altLang="en-US" sz="1500" dirty="0">
                <a:solidFill>
                  <a:schemeClr val="tx1"/>
                </a:solidFill>
              </a:rPr>
              <a:t>　</a:t>
            </a:r>
            <a:r>
              <a:rPr lang="ja-JP" altLang="en-US" sz="1500" dirty="0" smtClean="0">
                <a:solidFill>
                  <a:schemeClr val="tx1"/>
                </a:solidFill>
              </a:rPr>
              <a:t>　２　　指定都市と特別区の法令事務権限イメージ</a:t>
            </a:r>
            <a:endParaRPr lang="en-US" altLang="ja-JP" sz="1500" dirty="0" smtClean="0">
              <a:solidFill>
                <a:schemeClr val="tx1"/>
              </a:solidFill>
            </a:endParaRPr>
          </a:p>
          <a:p>
            <a:pPr marL="342900" indent="-342900"/>
            <a:endParaRPr kumimoji="1" lang="ja-JP" altLang="en-US" sz="1500" dirty="0">
              <a:solidFill>
                <a:schemeClr val="tx1"/>
              </a:solidFill>
            </a:endParaRPr>
          </a:p>
        </p:txBody>
      </p:sp>
      <p:grpSp>
        <p:nvGrpSpPr>
          <p:cNvPr id="40" name="グループ化 39"/>
          <p:cNvGrpSpPr/>
          <p:nvPr/>
        </p:nvGrpSpPr>
        <p:grpSpPr>
          <a:xfrm>
            <a:off x="7751890" y="1349928"/>
            <a:ext cx="420510" cy="4370951"/>
            <a:chOff x="7158314" y="1063320"/>
            <a:chExt cx="420510" cy="4370951"/>
          </a:xfrm>
        </p:grpSpPr>
        <p:sp>
          <p:nvSpPr>
            <p:cNvPr id="32" name="正方形/長方形 31"/>
            <p:cNvSpPr>
              <a:spLocks noChangeArrowheads="1"/>
            </p:cNvSpPr>
            <p:nvPr/>
          </p:nvSpPr>
          <p:spPr bwMode="auto">
            <a:xfrm>
              <a:off x="7158314" y="4966727"/>
              <a:ext cx="414536" cy="467544"/>
            </a:xfrm>
            <a:prstGeom prst="rect">
              <a:avLst/>
            </a:prstGeom>
            <a:noFill/>
            <a:ln w="9525" algn="ctr">
              <a:noFill/>
              <a:round/>
              <a:headEnd/>
              <a:tailEnd/>
            </a:ln>
          </p:spPr>
          <p:txBody>
            <a:bodyPr wrap="none"/>
            <a:lstStyle/>
            <a:p>
              <a:pPr algn="r"/>
              <a:r>
                <a:rPr lang="en-US" altLang="ja-JP" dirty="0" smtClean="0">
                  <a:latin typeface="ＭＳ Ｐゴシック" pitchFamily="50" charset="-128"/>
                </a:rPr>
                <a:t>16</a:t>
              </a:r>
              <a:endParaRPr lang="en-US" altLang="ja-JP" b="0" dirty="0" smtClean="0">
                <a:latin typeface="ＭＳ Ｐゴシック" pitchFamily="50" charset="-128"/>
              </a:endParaRPr>
            </a:p>
            <a:p>
              <a:pPr algn="r"/>
              <a:endParaRPr lang="en-US" altLang="ja-JP" dirty="0" smtClean="0">
                <a:latin typeface="ＭＳ Ｐゴシック" pitchFamily="50" charset="-128"/>
              </a:endParaRPr>
            </a:p>
          </p:txBody>
        </p:sp>
        <p:sp>
          <p:nvSpPr>
            <p:cNvPr id="37" name="正方形/長方形 36"/>
            <p:cNvSpPr>
              <a:spLocks noChangeArrowheads="1"/>
            </p:cNvSpPr>
            <p:nvPr/>
          </p:nvSpPr>
          <p:spPr bwMode="auto">
            <a:xfrm>
              <a:off x="7164288" y="1833327"/>
              <a:ext cx="414536" cy="467544"/>
            </a:xfrm>
            <a:prstGeom prst="rect">
              <a:avLst/>
            </a:prstGeom>
            <a:noFill/>
            <a:ln w="9525" algn="ctr">
              <a:noFill/>
              <a:round/>
              <a:headEnd/>
              <a:tailEnd/>
            </a:ln>
          </p:spPr>
          <p:txBody>
            <a:bodyPr wrap="none"/>
            <a:lstStyle/>
            <a:p>
              <a:pPr algn="r"/>
              <a:r>
                <a:rPr lang="ja-JP" altLang="en-US" b="0" dirty="0" smtClean="0">
                  <a:latin typeface="ＭＳ Ｐゴシック" pitchFamily="50" charset="-128"/>
                </a:rPr>
                <a:t>６</a:t>
              </a:r>
              <a:endParaRPr lang="en-US" altLang="ja-JP" b="0" dirty="0" smtClean="0">
                <a:latin typeface="ＭＳ Ｐゴシック" pitchFamily="50" charset="-128"/>
              </a:endParaRPr>
            </a:p>
            <a:p>
              <a:pPr algn="r"/>
              <a:endParaRPr lang="en-US" altLang="ja-JP" dirty="0" smtClean="0">
                <a:latin typeface="ＭＳ Ｐゴシック" pitchFamily="50" charset="-128"/>
              </a:endParaRPr>
            </a:p>
          </p:txBody>
        </p:sp>
        <p:sp>
          <p:nvSpPr>
            <p:cNvPr id="39" name="正方形/長方形 38"/>
            <p:cNvSpPr>
              <a:spLocks noChangeArrowheads="1"/>
            </p:cNvSpPr>
            <p:nvPr/>
          </p:nvSpPr>
          <p:spPr bwMode="auto">
            <a:xfrm>
              <a:off x="7164288" y="1063320"/>
              <a:ext cx="414536" cy="467544"/>
            </a:xfrm>
            <a:prstGeom prst="rect">
              <a:avLst/>
            </a:prstGeom>
            <a:noFill/>
            <a:ln w="9525" algn="ctr">
              <a:noFill/>
              <a:round/>
              <a:headEnd/>
              <a:tailEnd/>
            </a:ln>
          </p:spPr>
          <p:txBody>
            <a:bodyPr wrap="none"/>
            <a:lstStyle/>
            <a:p>
              <a:pPr algn="r"/>
              <a:r>
                <a:rPr lang="ja-JP" altLang="en-US" b="0" dirty="0" smtClean="0">
                  <a:latin typeface="ＭＳ Ｐゴシック" pitchFamily="50" charset="-128"/>
                </a:rPr>
                <a:t>４</a:t>
              </a:r>
              <a:endParaRPr lang="en-US" altLang="ja-JP" b="0" dirty="0" smtClean="0">
                <a:latin typeface="ＭＳ Ｐゴシック" pitchFamily="50" charset="-128"/>
              </a:endParaRPr>
            </a:p>
            <a:p>
              <a:pPr algn="r"/>
              <a:endParaRPr lang="en-US" altLang="ja-JP" dirty="0" smtClean="0">
                <a:latin typeface="ＭＳ Ｐゴシック" pitchFamily="50" charset="-128"/>
              </a:endParaRPr>
            </a:p>
          </p:txBody>
        </p:sp>
      </p:grpSp>
      <p:cxnSp>
        <p:nvCxnSpPr>
          <p:cNvPr id="41" name="直線コネクタ 40"/>
          <p:cNvCxnSpPr>
            <a:cxnSpLocks noChangeShapeType="1"/>
          </p:cNvCxnSpPr>
          <p:nvPr/>
        </p:nvCxnSpPr>
        <p:spPr bwMode="auto">
          <a:xfrm>
            <a:off x="5148064" y="5458713"/>
            <a:ext cx="2277582" cy="0"/>
          </a:xfrm>
          <a:prstGeom prst="line">
            <a:avLst/>
          </a:prstGeom>
          <a:noFill/>
          <a:ln w="12700" algn="ctr">
            <a:solidFill>
              <a:schemeClr val="tx1"/>
            </a:solidFill>
            <a:prstDash val="sysDash"/>
            <a:round/>
            <a:headEnd/>
            <a:tailEnd/>
          </a:ln>
        </p:spPr>
      </p:cxnSp>
      <p:cxnSp>
        <p:nvCxnSpPr>
          <p:cNvPr id="15" name="直線コネクタ 14"/>
          <p:cNvCxnSpPr>
            <a:cxnSpLocks noChangeShapeType="1"/>
          </p:cNvCxnSpPr>
          <p:nvPr/>
        </p:nvCxnSpPr>
        <p:spPr bwMode="auto">
          <a:xfrm>
            <a:off x="4608004" y="6151490"/>
            <a:ext cx="2829798" cy="0"/>
          </a:xfrm>
          <a:prstGeom prst="line">
            <a:avLst/>
          </a:prstGeom>
          <a:noFill/>
          <a:ln w="12700" algn="ctr">
            <a:solidFill>
              <a:schemeClr val="tx1"/>
            </a:solidFill>
            <a:prstDash val="sysDash"/>
            <a:round/>
            <a:headEnd/>
            <a:tailEnd/>
          </a:ln>
        </p:spPr>
      </p:cxnSp>
      <p:sp>
        <p:nvSpPr>
          <p:cNvPr id="17" name="正方形/長方形 16"/>
          <p:cNvSpPr>
            <a:spLocks noChangeArrowheads="1"/>
          </p:cNvSpPr>
          <p:nvPr/>
        </p:nvSpPr>
        <p:spPr bwMode="auto">
          <a:xfrm>
            <a:off x="7778162" y="5979824"/>
            <a:ext cx="414536" cy="467544"/>
          </a:xfrm>
          <a:prstGeom prst="rect">
            <a:avLst/>
          </a:prstGeom>
          <a:noFill/>
          <a:ln w="9525" algn="ctr">
            <a:noFill/>
            <a:round/>
            <a:headEnd/>
            <a:tailEnd/>
          </a:ln>
        </p:spPr>
        <p:txBody>
          <a:bodyPr wrap="none"/>
          <a:lstStyle/>
          <a:p>
            <a:pPr algn="r"/>
            <a:r>
              <a:rPr lang="en-US" altLang="ja-JP" dirty="0" smtClean="0">
                <a:latin typeface="ＭＳ Ｐゴシック" pitchFamily="50" charset="-128"/>
              </a:rPr>
              <a:t>17</a:t>
            </a:r>
            <a:endParaRPr lang="en-US" altLang="ja-JP" b="0" dirty="0" smtClean="0">
              <a:latin typeface="ＭＳ Ｐゴシック" pitchFamily="50" charset="-128"/>
            </a:endParaRPr>
          </a:p>
          <a:p>
            <a:pPr algn="r"/>
            <a:endParaRPr lang="en-US" altLang="ja-JP" dirty="0" smtClean="0">
              <a:latin typeface="ＭＳ Ｐゴシック" pitchFamily="50" charset="-128"/>
            </a:endParaRPr>
          </a:p>
        </p:txBody>
      </p:sp>
      <p:cxnSp>
        <p:nvCxnSpPr>
          <p:cNvPr id="25" name="直線コネクタ 24"/>
          <p:cNvCxnSpPr>
            <a:cxnSpLocks noChangeShapeType="1"/>
          </p:cNvCxnSpPr>
          <p:nvPr/>
        </p:nvCxnSpPr>
        <p:spPr bwMode="auto">
          <a:xfrm>
            <a:off x="4401310" y="1577804"/>
            <a:ext cx="3036492" cy="0"/>
          </a:xfrm>
          <a:prstGeom prst="line">
            <a:avLst/>
          </a:prstGeom>
          <a:noFill/>
          <a:ln w="12700" algn="ctr">
            <a:solidFill>
              <a:schemeClr val="tx1"/>
            </a:solidFill>
            <a:prstDash val="sysDash"/>
            <a:round/>
            <a:headEnd/>
            <a:tailEnd/>
          </a:ln>
        </p:spPr>
      </p:cxnSp>
      <p:cxnSp>
        <p:nvCxnSpPr>
          <p:cNvPr id="26" name="直線コネクタ 25"/>
          <p:cNvCxnSpPr>
            <a:cxnSpLocks noChangeShapeType="1"/>
          </p:cNvCxnSpPr>
          <p:nvPr/>
        </p:nvCxnSpPr>
        <p:spPr bwMode="auto">
          <a:xfrm>
            <a:off x="4426114" y="2304386"/>
            <a:ext cx="3036492" cy="0"/>
          </a:xfrm>
          <a:prstGeom prst="line">
            <a:avLst/>
          </a:prstGeom>
          <a:noFill/>
          <a:ln w="12700" algn="ctr">
            <a:solidFill>
              <a:schemeClr val="tx1"/>
            </a:solidFill>
            <a:prstDash val="sysDash"/>
            <a:round/>
            <a:headEnd/>
            <a:tailEnd/>
          </a:ln>
        </p:spPr>
      </p:cxnSp>
      <p:cxnSp>
        <p:nvCxnSpPr>
          <p:cNvPr id="27" name="直線コネクタ 26"/>
          <p:cNvCxnSpPr>
            <a:cxnSpLocks noChangeShapeType="1"/>
          </p:cNvCxnSpPr>
          <p:nvPr/>
        </p:nvCxnSpPr>
        <p:spPr bwMode="auto">
          <a:xfrm>
            <a:off x="4410420" y="3659021"/>
            <a:ext cx="3036492" cy="0"/>
          </a:xfrm>
          <a:prstGeom prst="line">
            <a:avLst/>
          </a:prstGeom>
          <a:noFill/>
          <a:ln w="12700" algn="ctr">
            <a:solidFill>
              <a:schemeClr val="tx1"/>
            </a:solidFill>
            <a:prstDash val="sysDash"/>
            <a:round/>
            <a:headEnd/>
            <a:tailEnd/>
          </a:ln>
        </p:spPr>
      </p:cxnSp>
      <p:cxnSp>
        <p:nvCxnSpPr>
          <p:cNvPr id="28" name="直線コネクタ 27"/>
          <p:cNvCxnSpPr>
            <a:cxnSpLocks noChangeShapeType="1"/>
          </p:cNvCxnSpPr>
          <p:nvPr/>
        </p:nvCxnSpPr>
        <p:spPr bwMode="auto">
          <a:xfrm>
            <a:off x="4445857" y="4343071"/>
            <a:ext cx="3036492" cy="0"/>
          </a:xfrm>
          <a:prstGeom prst="line">
            <a:avLst/>
          </a:prstGeom>
          <a:noFill/>
          <a:ln w="12700" algn="ctr">
            <a:solidFill>
              <a:schemeClr val="tx1"/>
            </a:solidFill>
            <a:prstDash val="sysDash"/>
            <a:round/>
            <a:headEnd/>
            <a:tailEnd/>
          </a:ln>
        </p:spPr>
      </p:cxnSp>
      <p:sp>
        <p:nvSpPr>
          <p:cNvPr id="29" name="正方形/長方形 28"/>
          <p:cNvSpPr>
            <a:spLocks noChangeArrowheads="1"/>
          </p:cNvSpPr>
          <p:nvPr/>
        </p:nvSpPr>
        <p:spPr bwMode="auto">
          <a:xfrm>
            <a:off x="7740136" y="4174215"/>
            <a:ext cx="414536" cy="467544"/>
          </a:xfrm>
          <a:prstGeom prst="rect">
            <a:avLst/>
          </a:prstGeom>
          <a:noFill/>
          <a:ln w="9525" algn="ctr">
            <a:noFill/>
            <a:round/>
            <a:headEnd/>
            <a:tailEnd/>
          </a:ln>
        </p:spPr>
        <p:txBody>
          <a:bodyPr wrap="none"/>
          <a:lstStyle/>
          <a:p>
            <a:pPr algn="r"/>
            <a:r>
              <a:rPr lang="en-US" altLang="ja-JP" b="0" dirty="0" smtClean="0">
                <a:latin typeface="ＭＳ Ｐゴシック" pitchFamily="50" charset="-128"/>
              </a:rPr>
              <a:t>14</a:t>
            </a:r>
          </a:p>
          <a:p>
            <a:pPr algn="r"/>
            <a:endParaRPr lang="en-US" altLang="ja-JP" dirty="0" smtClean="0">
              <a:latin typeface="ＭＳ Ｐゴシック" pitchFamily="50" charset="-128"/>
            </a:endParaRPr>
          </a:p>
        </p:txBody>
      </p:sp>
      <p:sp>
        <p:nvSpPr>
          <p:cNvPr id="30" name="正方形/長方形 29"/>
          <p:cNvSpPr>
            <a:spLocks noChangeArrowheads="1"/>
          </p:cNvSpPr>
          <p:nvPr/>
        </p:nvSpPr>
        <p:spPr bwMode="auto">
          <a:xfrm>
            <a:off x="7740136" y="3458800"/>
            <a:ext cx="414536" cy="467544"/>
          </a:xfrm>
          <a:prstGeom prst="rect">
            <a:avLst/>
          </a:prstGeom>
          <a:noFill/>
          <a:ln w="9525" algn="ctr">
            <a:noFill/>
            <a:round/>
            <a:headEnd/>
            <a:tailEnd/>
          </a:ln>
        </p:spPr>
        <p:txBody>
          <a:bodyPr wrap="none"/>
          <a:lstStyle/>
          <a:p>
            <a:pPr algn="r"/>
            <a:r>
              <a:rPr lang="en-US" altLang="ja-JP" dirty="0" smtClean="0">
                <a:latin typeface="ＭＳ Ｐゴシック" pitchFamily="50" charset="-128"/>
              </a:rPr>
              <a:t>12</a:t>
            </a:r>
            <a:endParaRPr lang="en-US" altLang="ja-JP" b="0" dirty="0" smtClean="0">
              <a:latin typeface="ＭＳ Ｐゴシック" pitchFamily="50" charset="-128"/>
            </a:endParaRPr>
          </a:p>
          <a:p>
            <a:pPr algn="r"/>
            <a:endParaRPr lang="en-US" altLang="ja-JP" dirty="0" smtClean="0">
              <a:latin typeface="ＭＳ Ｐゴシック" pitchFamily="50" charset="-128"/>
            </a:endParaRPr>
          </a:p>
        </p:txBody>
      </p:sp>
    </p:spTree>
    <p:extLst>
      <p:ext uri="{BB962C8B-B14F-4D97-AF65-F5344CB8AC3E}">
        <p14:creationId xmlns:p14="http://schemas.microsoft.com/office/powerpoint/2010/main" val="38306511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１－１</a:t>
            </a:r>
            <a:r>
              <a:rPr lang="ja-JP" altLang="en-US" sz="2000" dirty="0">
                <a:solidFill>
                  <a:schemeClr val="tx1"/>
                </a:solidFill>
                <a:latin typeface="ＭＳ Ｐゴシック" pitchFamily="50" charset="-128"/>
                <a:ea typeface="Meiryo UI" pitchFamily="50" charset="-128"/>
                <a:cs typeface="Meiryo UI" pitchFamily="50" charset="-128"/>
              </a:rPr>
              <a:t>　</a:t>
            </a:r>
            <a:r>
              <a:rPr lang="ja-JP" altLang="en-US" sz="2000" dirty="0" smtClean="0">
                <a:solidFill>
                  <a:schemeClr val="tx1"/>
                </a:solidFill>
                <a:latin typeface="ＭＳ Ｐゴシック" pitchFamily="50" charset="-128"/>
                <a:ea typeface="Meiryo UI" pitchFamily="50" charset="-128"/>
                <a:cs typeface="Meiryo UI" pitchFamily="50" charset="-128"/>
              </a:rPr>
              <a:t>大都市制度改革</a:t>
            </a:r>
            <a:r>
              <a:rPr lang="ja-JP" altLang="en-US" sz="2000" dirty="0">
                <a:solidFill>
                  <a:schemeClr val="tx1"/>
                </a:solidFill>
                <a:latin typeface="ＭＳ Ｐゴシック" pitchFamily="50" charset="-128"/>
                <a:ea typeface="Meiryo UI" pitchFamily="50" charset="-128"/>
                <a:cs typeface="Meiryo UI" pitchFamily="50" charset="-128"/>
              </a:rPr>
              <a:t>　</a:t>
            </a:r>
            <a:r>
              <a:rPr lang="ja-JP" altLang="en-US" sz="2000" dirty="0" smtClean="0">
                <a:solidFill>
                  <a:schemeClr val="tx1"/>
                </a:solidFill>
                <a:latin typeface="ＭＳ Ｐゴシック" pitchFamily="50" charset="-128"/>
                <a:ea typeface="Meiryo UI" pitchFamily="50" charset="-128"/>
                <a:cs typeface="Meiryo UI" pitchFamily="50" charset="-128"/>
              </a:rPr>
              <a:t>～これまでの経過～</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5" name="正方形/長方形 4"/>
          <p:cNvSpPr/>
          <p:nvPr/>
        </p:nvSpPr>
        <p:spPr>
          <a:xfrm>
            <a:off x="-1680" y="497856"/>
            <a:ext cx="3456384"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200" dirty="0" smtClean="0">
                <a:solidFill>
                  <a:schemeClr val="tx1"/>
                </a:solidFill>
                <a:latin typeface="HGPｺﾞｼｯｸE" panose="020B0900000000000000" pitchFamily="50" charset="-128"/>
                <a:ea typeface="HGPｺﾞｼｯｸE" panose="020B0900000000000000" pitchFamily="50" charset="-128"/>
                <a:cs typeface="Meiryo UI" panose="020B0604030504040204" pitchFamily="50" charset="-128"/>
              </a:rPr>
              <a:t>■　大都市の現状・課題</a:t>
            </a:r>
            <a:endParaRPr kumimoji="1" lang="ja-JP" altLang="en-US" sz="2200" dirty="0">
              <a:solidFill>
                <a:schemeClr val="tx1"/>
              </a:solidFill>
              <a:latin typeface="HGPｺﾞｼｯｸE" panose="020B0900000000000000" pitchFamily="50" charset="-128"/>
              <a:ea typeface="HGPｺﾞｼｯｸE" panose="020B0900000000000000" pitchFamily="50" charset="-128"/>
              <a:cs typeface="Meiryo UI" panose="020B0604030504040204" pitchFamily="50" charset="-128"/>
            </a:endParaRPr>
          </a:p>
        </p:txBody>
      </p:sp>
      <p:sp>
        <p:nvSpPr>
          <p:cNvPr id="6" name="正方形/長方形 5"/>
          <p:cNvSpPr/>
          <p:nvPr/>
        </p:nvSpPr>
        <p:spPr bwMode="auto">
          <a:xfrm>
            <a:off x="449092" y="988264"/>
            <a:ext cx="8568952" cy="1998808"/>
          </a:xfrm>
          <a:prstGeom prst="rect">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r>
              <a:rPr lang="ja-JP" altLang="en-US" b="1" dirty="0" smtClean="0">
                <a:latin typeface="ＭＳ ゴシック" panose="020B0609070205080204" pitchFamily="49" charset="-128"/>
                <a:ea typeface="ＭＳ ゴシック" panose="020B0609070205080204" pitchFamily="49" charset="-128"/>
                <a:cs typeface="Meiryo UI" panose="020B0604030504040204" pitchFamily="50" charset="-128"/>
              </a:rPr>
              <a:t>◇住民意思の的確な反映（住民自治の拡充）</a:t>
            </a:r>
            <a:endParaRPr lang="en-US" altLang="ja-JP" b="1" dirty="0">
              <a:latin typeface="ＭＳ ゴシック" panose="020B0609070205080204" pitchFamily="49" charset="-128"/>
              <a:ea typeface="ＭＳ ゴシック" panose="020B0609070205080204" pitchFamily="49" charset="-128"/>
              <a:cs typeface="Meiryo UI" panose="020B0604030504040204" pitchFamily="50" charset="-128"/>
            </a:endParaRPr>
          </a:p>
          <a:p>
            <a:pPr fontAlgn="base">
              <a:spcBef>
                <a:spcPct val="0"/>
              </a:spcBef>
              <a:spcAft>
                <a:spcPct val="0"/>
              </a:spcAft>
            </a:pPr>
            <a:endParaRPr lang="en-US" altLang="ja-JP" sz="500" dirty="0" smtClean="0">
              <a:latin typeface="Meiryo UI" panose="020B0604030504040204" pitchFamily="50" charset="-128"/>
              <a:ea typeface="Meiryo UI" panose="020B0604030504040204" pitchFamily="50" charset="-128"/>
              <a:cs typeface="Meiryo UI" panose="020B0604030504040204" pitchFamily="50" charset="-128"/>
            </a:endParaRPr>
          </a:p>
          <a:p>
            <a:pPr fontAlgn="base">
              <a:spcBef>
                <a:spcPct val="0"/>
              </a:spcBef>
              <a:spcAft>
                <a:spcPct val="0"/>
              </a:spcAft>
            </a:pP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市</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役所の組織が大規模化し、カバーするサービスも幅広くなるため、個々の住民とは遠くなる傾向</a:t>
            </a:r>
            <a:endParaRPr lang="en-US" altLang="ja-JP" sz="15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fontAlgn="base">
              <a:spcBef>
                <a:spcPct val="0"/>
              </a:spcBef>
              <a:spcAft>
                <a:spcPct val="0"/>
              </a:spcAft>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p>
          <a:p>
            <a:pPr fontAlgn="base">
              <a:spcBef>
                <a:spcPct val="0"/>
              </a:spcBef>
              <a:spcAft>
                <a:spcPct val="0"/>
              </a:spcAft>
            </a:pPr>
            <a:r>
              <a:rPr lang="ja-JP" altLang="en-US" b="1" dirty="0" smtClean="0">
                <a:latin typeface="ＭＳ ゴシック" panose="020B0609070205080204" pitchFamily="49" charset="-128"/>
                <a:ea typeface="ＭＳ ゴシック" panose="020B0609070205080204" pitchFamily="49" charset="-128"/>
                <a:cs typeface="Meiryo UI" panose="020B0604030504040204" pitchFamily="50" charset="-128"/>
              </a:rPr>
              <a:t>◇効率的・効果的な行政体制の整備（二重行政の解消）</a:t>
            </a:r>
            <a:endParaRPr lang="en-US" altLang="ja-JP" b="1" dirty="0">
              <a:latin typeface="ＭＳ ゴシック" panose="020B0609070205080204" pitchFamily="49" charset="-128"/>
              <a:ea typeface="ＭＳ ゴシック" panose="020B0609070205080204" pitchFamily="49" charset="-128"/>
              <a:cs typeface="Meiryo UI" panose="020B0604030504040204" pitchFamily="50" charset="-128"/>
            </a:endParaRPr>
          </a:p>
          <a:p>
            <a:pPr fontAlgn="base">
              <a:spcBef>
                <a:spcPct val="0"/>
              </a:spcBef>
              <a:spcAft>
                <a:spcPct val="0"/>
              </a:spcAft>
            </a:pPr>
            <a:endParaRPr lang="en-US" altLang="ja-JP" sz="500" dirty="0" smtClean="0">
              <a:latin typeface="Meiryo UI" panose="020B0604030504040204" pitchFamily="50" charset="-128"/>
              <a:ea typeface="Meiryo UI" panose="020B0604030504040204" pitchFamily="50" charset="-128"/>
              <a:cs typeface="Meiryo UI" panose="020B0604030504040204" pitchFamily="50" charset="-128"/>
            </a:endParaRPr>
          </a:p>
          <a:p>
            <a:pPr fontAlgn="base">
              <a:spcBef>
                <a:spcPct val="0"/>
              </a:spcBef>
              <a:spcAft>
                <a:spcPct val="0"/>
              </a:spcAft>
            </a:pP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　 ・指定都市の規模・能力が高く、都道府県庁所在地であることも多いこと等から、指定都市と都道府県</a:t>
            </a:r>
            <a:endParaRPr lang="en-US" altLang="ja-JP" sz="15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fontAlgn="base">
              <a:spcBef>
                <a:spcPct val="0"/>
              </a:spcBef>
              <a:spcAft>
                <a:spcPct val="0"/>
              </a:spcAft>
            </a:pP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　 　との実際の行政運営の中で、いわゆる「</a:t>
            </a: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二重行政」の問題が</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顕在化</a:t>
            </a:r>
            <a:endParaRPr lang="en-US" altLang="ja-JP" sz="15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fontAlgn="base">
              <a:spcBef>
                <a:spcPct val="0"/>
              </a:spcBef>
              <a:spcAft>
                <a:spcPct val="0"/>
              </a:spcAft>
            </a:pPr>
            <a:endParaRPr lang="en-US" altLang="ja-JP" sz="500" dirty="0" smtClean="0">
              <a:latin typeface="Meiryo UI" panose="020B0604030504040204" pitchFamily="50" charset="-128"/>
              <a:ea typeface="Meiryo UI" panose="020B0604030504040204" pitchFamily="50" charset="-128"/>
              <a:cs typeface="Meiryo UI" panose="020B0604030504040204" pitchFamily="50" charset="-128"/>
            </a:endParaRPr>
          </a:p>
          <a:p>
            <a:pPr algn="r" fontAlgn="base">
              <a:spcBef>
                <a:spcPct val="0"/>
              </a:spcBef>
              <a:spcAft>
                <a:spcPct val="0"/>
              </a:spcAft>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（平成</a:t>
            </a:r>
            <a:r>
              <a:rPr lang="en-US" altLang="ja-JP"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25</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年</a:t>
            </a:r>
            <a:r>
              <a:rPr lang="en-US" altLang="ja-JP"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6</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月「第</a:t>
            </a:r>
            <a:r>
              <a:rPr lang="en-US" altLang="ja-JP"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30</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次地方制度調査会答申」より）</a:t>
            </a:r>
            <a:endPar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7" name="角丸四角形 6"/>
          <p:cNvSpPr/>
          <p:nvPr/>
        </p:nvSpPr>
        <p:spPr>
          <a:xfrm>
            <a:off x="228641" y="3566576"/>
            <a:ext cx="4122908" cy="312238"/>
          </a:xfrm>
          <a:prstGeom prst="roundRect">
            <a:avLst>
              <a:gd name="adj" fmla="val 5976"/>
            </a:avLst>
          </a:prstGeom>
          <a:solidFill>
            <a:schemeClr val="tx1"/>
          </a:solidFill>
          <a:ln w="158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800"/>
              </a:lnSpc>
            </a:pPr>
            <a:r>
              <a:rPr kumimoji="1" lang="ja-JP" altLang="en-US" sz="1600" b="1" i="1" dirty="0" smtClean="0">
                <a:solidFill>
                  <a:schemeClr val="bg1"/>
                </a:solidFill>
                <a:latin typeface="ＭＳ ゴシック" panose="020B0609070205080204" pitchFamily="49" charset="-128"/>
                <a:ea typeface="ＭＳ ゴシック" panose="020B0609070205080204" pitchFamily="49" charset="-128"/>
              </a:rPr>
              <a:t>（国における大都市制度改革の取組み）</a:t>
            </a:r>
            <a:endParaRPr lang="en-US" altLang="ja-JP" sz="1600" b="1" i="1" dirty="0" smtClean="0">
              <a:solidFill>
                <a:schemeClr val="bg1"/>
              </a:solidFill>
              <a:latin typeface="ＭＳ ゴシック" panose="020B0609070205080204" pitchFamily="49" charset="-128"/>
              <a:ea typeface="ＭＳ ゴシック" panose="020B0609070205080204" pitchFamily="49" charset="-128"/>
            </a:endParaRPr>
          </a:p>
        </p:txBody>
      </p:sp>
      <p:sp>
        <p:nvSpPr>
          <p:cNvPr id="13" name="二等辺三角形 12"/>
          <p:cNvSpPr/>
          <p:nvPr/>
        </p:nvSpPr>
        <p:spPr>
          <a:xfrm rot="10800000">
            <a:off x="2652736" y="3214760"/>
            <a:ext cx="3816424" cy="252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スライド番号プレースホルダー 2"/>
          <p:cNvSpPr>
            <a:spLocks noGrp="1"/>
          </p:cNvSpPr>
          <p:nvPr>
            <p:ph type="sldNum" sz="quarter" idx="12"/>
          </p:nvPr>
        </p:nvSpPr>
        <p:spPr>
          <a:xfrm>
            <a:off x="7018886" y="3321"/>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ja-JP" altLang="en-US" sz="1600" kern="0" dirty="0">
                <a:solidFill>
                  <a:sysClr val="windowText" lastClr="000000"/>
                </a:solidFill>
                <a:latin typeface="HGPｺﾞｼｯｸE" pitchFamily="50" charset="-128"/>
                <a:ea typeface="HGPｺﾞｼｯｸE" pitchFamily="50" charset="-128"/>
              </a:rPr>
              <a:t>４</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4" name="角丸四角形 3"/>
          <p:cNvSpPr/>
          <p:nvPr/>
        </p:nvSpPr>
        <p:spPr>
          <a:xfrm>
            <a:off x="248918" y="4005064"/>
            <a:ext cx="4102631" cy="1942293"/>
          </a:xfrm>
          <a:prstGeom prst="roundRect">
            <a:avLst>
              <a:gd name="adj" fmla="val 0"/>
            </a:avLst>
          </a:prstGeom>
          <a:solidFill>
            <a:schemeClr val="accent1">
              <a:lumMod val="40000"/>
              <a:lumOff val="6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「大都市地域における特別区の設置に関する法律」</a:t>
            </a:r>
          </a:p>
          <a:p>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　（以下「特別区設置法」）　　　　　　</a:t>
            </a:r>
            <a:r>
              <a:rPr lang="en-US" altLang="ja-JP" sz="13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平成</a:t>
            </a:r>
            <a:r>
              <a:rPr lang="en-US" altLang="ja-JP" sz="1300" dirty="0" smtClean="0">
                <a:solidFill>
                  <a:schemeClr val="tx1"/>
                </a:solidFill>
                <a:latin typeface="HGP創英角ｺﾞｼｯｸUB" panose="020B0900000000000000" pitchFamily="50" charset="-128"/>
                <a:ea typeface="HGP創英角ｺﾞｼｯｸUB" panose="020B0900000000000000" pitchFamily="50" charset="-128"/>
              </a:rPr>
              <a:t>24</a:t>
            </a: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年９月公布</a:t>
            </a:r>
            <a:r>
              <a:rPr lang="en-US" altLang="ja-JP" sz="1300" dirty="0" smtClean="0">
                <a:solidFill>
                  <a:schemeClr val="tx1"/>
                </a:solidFill>
                <a:latin typeface="HGP創英角ｺﾞｼｯｸUB" panose="020B0900000000000000" pitchFamily="50" charset="-128"/>
                <a:ea typeface="HGP創英角ｺﾞｼｯｸUB" panose="020B0900000000000000" pitchFamily="50" charset="-128"/>
              </a:rPr>
              <a:t>】</a:t>
            </a:r>
          </a:p>
          <a:p>
            <a:endParaRPr lang="en-US" altLang="ja-JP" sz="130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○「特別区」の設置</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　　指定都市等を廃止</a:t>
            </a:r>
            <a:r>
              <a:rPr lang="ja-JP" altLang="en-US" sz="1300" dirty="0">
                <a:solidFill>
                  <a:schemeClr val="tx1"/>
                </a:solidFill>
                <a:latin typeface="ＭＳ Ｐゴシック" panose="020B0600070205080204" pitchFamily="50" charset="-128"/>
                <a:ea typeface="ＭＳ Ｐゴシック" panose="020B0600070205080204" pitchFamily="50" charset="-128"/>
              </a:rPr>
              <a:t>し</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300" dirty="0">
                <a:solidFill>
                  <a:schemeClr val="tx1"/>
                </a:solidFill>
                <a:latin typeface="ＭＳ Ｐゴシック" panose="020B0600070205080204" pitchFamily="50" charset="-128"/>
                <a:ea typeface="ＭＳ Ｐゴシック" panose="020B0600070205080204" pitchFamily="50" charset="-128"/>
              </a:rPr>
              <a:t>複数</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の特別区を設置すること</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300" dirty="0">
                <a:solidFill>
                  <a:schemeClr val="tx1"/>
                </a:solidFill>
                <a:latin typeface="ＭＳ Ｐゴシック" panose="020B0600070205080204" pitchFamily="50" charset="-128"/>
                <a:ea typeface="ＭＳ Ｐゴシック" panose="020B0600070205080204" pitchFamily="50" charset="-128"/>
              </a:rPr>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　が可能に</a:t>
            </a:r>
          </a:p>
          <a:p>
            <a:r>
              <a:rPr lang="ja-JP" altLang="en-US" sz="1300" dirty="0">
                <a:solidFill>
                  <a:schemeClr val="tx1"/>
                </a:solidFill>
                <a:latin typeface="ＭＳ Ｐゴシック" panose="020B0600070205080204" pitchFamily="50" charset="-128"/>
                <a:ea typeface="ＭＳ Ｐゴシック" panose="020B0600070205080204" pitchFamily="50" charset="-128"/>
              </a:rPr>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（公選区長と区議会を有する基礎的な地方公共団体）</a:t>
            </a:r>
            <a:endParaRPr lang="en-US" altLang="ja-JP" sz="1300" dirty="0">
              <a:solidFill>
                <a:schemeClr val="tx1"/>
              </a:solidFill>
              <a:latin typeface="ＭＳ Ｐゴシック" panose="020B0600070205080204" pitchFamily="50" charset="-128"/>
              <a:ea typeface="ＭＳ Ｐゴシック" panose="020B0600070205080204" pitchFamily="50" charset="-128"/>
            </a:endParaRPr>
          </a:p>
          <a:p>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300" dirty="0">
                <a:solidFill>
                  <a:schemeClr val="tx1"/>
                </a:solidFill>
                <a:latin typeface="ＭＳ Ｐゴシック" panose="020B0600070205080204" pitchFamily="50" charset="-128"/>
                <a:ea typeface="ＭＳ Ｐゴシック" panose="020B0600070205080204" pitchFamily="50" charset="-128"/>
              </a:rPr>
              <a:t>○</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特別区の設置に</a:t>
            </a:r>
            <a:r>
              <a:rPr lang="ja-JP" altLang="en-US" sz="1300" dirty="0">
                <a:solidFill>
                  <a:schemeClr val="tx1"/>
                </a:solidFill>
                <a:latin typeface="ＭＳ Ｐゴシック" panose="020B0600070205080204" pitchFamily="50" charset="-128"/>
                <a:ea typeface="ＭＳ Ｐゴシック" panose="020B0600070205080204" pitchFamily="50" charset="-128"/>
              </a:rPr>
              <a:t>際して</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広域機能を道府県へ一元化</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12" name="角丸四角形 11"/>
          <p:cNvSpPr/>
          <p:nvPr/>
        </p:nvSpPr>
        <p:spPr>
          <a:xfrm>
            <a:off x="4733568" y="4005064"/>
            <a:ext cx="4284475" cy="1958747"/>
          </a:xfrm>
          <a:prstGeom prst="roundRect">
            <a:avLst>
              <a:gd name="adj" fmla="val 0"/>
            </a:avLst>
          </a:prstGeom>
          <a:solidFill>
            <a:schemeClr val="accent1">
              <a:lumMod val="40000"/>
              <a:lumOff val="6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「地方自治法」の一部改正　　　</a:t>
            </a:r>
            <a:r>
              <a:rPr kumimoji="1"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平成</a:t>
            </a:r>
            <a:r>
              <a:rPr lang="en-US" altLang="ja-JP" sz="1300" dirty="0" smtClean="0">
                <a:solidFill>
                  <a:schemeClr val="tx1"/>
                </a:solidFill>
                <a:latin typeface="HGP創英角ｺﾞｼｯｸUB" panose="020B0900000000000000" pitchFamily="50" charset="-128"/>
                <a:ea typeface="HGP創英角ｺﾞｼｯｸUB" panose="020B0900000000000000" pitchFamily="50" charset="-128"/>
              </a:rPr>
              <a:t>26</a:t>
            </a: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年５月</a:t>
            </a:r>
            <a:r>
              <a:rPr lang="ja-JP" altLang="en-US" sz="1300" dirty="0">
                <a:solidFill>
                  <a:schemeClr val="tx1"/>
                </a:solidFill>
                <a:latin typeface="HGP創英角ｺﾞｼｯｸUB" panose="020B0900000000000000" pitchFamily="50" charset="-128"/>
                <a:ea typeface="HGP創英角ｺﾞｼｯｸUB" panose="020B0900000000000000" pitchFamily="50" charset="-128"/>
              </a:rPr>
              <a:t>公布</a:t>
            </a:r>
            <a:r>
              <a:rPr lang="en-US" altLang="ja-JP" sz="1300" dirty="0" smtClean="0">
                <a:solidFill>
                  <a:schemeClr val="tx1"/>
                </a:solidFill>
                <a:latin typeface="HGP創英角ｺﾞｼｯｸUB" panose="020B0900000000000000" pitchFamily="50" charset="-128"/>
                <a:ea typeface="HGP創英角ｺﾞｼｯｸUB" panose="020B0900000000000000" pitchFamily="50" charset="-128"/>
              </a:rPr>
              <a:t>】</a:t>
            </a:r>
          </a:p>
          <a:p>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endParaRPr kumimoji="1" lang="ja-JP" altLang="en-US" sz="13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○「総合区」の</a:t>
            </a:r>
            <a:r>
              <a:rPr lang="ja-JP" altLang="en-US" sz="1300" dirty="0">
                <a:solidFill>
                  <a:schemeClr val="tx1"/>
                </a:solidFill>
                <a:latin typeface="ＭＳ Ｐゴシック" panose="020B0600070205080204" pitchFamily="50" charset="-128"/>
                <a:ea typeface="ＭＳ Ｐゴシック" panose="020B0600070205080204" pitchFamily="50" charset="-128"/>
              </a:rPr>
              <a:t>設置</a:t>
            </a:r>
            <a:endParaRPr lang="ja-JP" altLang="en-US" sz="13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300" dirty="0">
                <a:solidFill>
                  <a:schemeClr val="tx1"/>
                </a:solidFill>
                <a:latin typeface="ＭＳ Ｐゴシック" panose="020B0600070205080204" pitchFamily="50" charset="-128"/>
                <a:ea typeface="ＭＳ Ｐゴシック" panose="020B0600070205080204" pitchFamily="50" charset="-128"/>
              </a:rPr>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　指定都市において、行政区に代えて総合区を設置</a:t>
            </a:r>
          </a:p>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　　することが可能に</a:t>
            </a:r>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（都市内分権による住民自治の拡充）</a:t>
            </a:r>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nSpc>
                <a:spcPts val="1500"/>
              </a:lnSpc>
            </a:pPr>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○「指定都市都道府県調整会議」の設置</a:t>
            </a:r>
            <a:endParaRPr lang="en-US" altLang="ja-JP" sz="1300" dirty="0">
              <a:solidFill>
                <a:schemeClr val="tx1"/>
              </a:solidFill>
              <a:latin typeface="ＭＳ Ｐゴシック" panose="020B0600070205080204" pitchFamily="50" charset="-128"/>
              <a:ea typeface="ＭＳ Ｐゴシック" panose="020B0600070205080204" pitchFamily="50" charset="-128"/>
            </a:endParaRPr>
          </a:p>
        </p:txBody>
      </p:sp>
      <p:sp>
        <p:nvSpPr>
          <p:cNvPr id="14" name="角丸四角形 13"/>
          <p:cNvSpPr/>
          <p:nvPr/>
        </p:nvSpPr>
        <p:spPr>
          <a:xfrm>
            <a:off x="407195" y="5953047"/>
            <a:ext cx="8512936" cy="541515"/>
          </a:xfrm>
          <a:prstGeom prst="roundRect">
            <a:avLst>
              <a:gd name="adj" fmla="val 18190"/>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⇒大都市における、課題解決に向けた選択肢を提示</a:t>
            </a:r>
            <a:endParaRPr lang="en-US" altLang="ja-JP" sz="2000" dirty="0" smtClean="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2" name="正方形/長方形 1"/>
          <p:cNvSpPr/>
          <p:nvPr/>
        </p:nvSpPr>
        <p:spPr>
          <a:xfrm>
            <a:off x="449092" y="6412674"/>
            <a:ext cx="8800968" cy="3634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参考データ</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大阪府・大阪市の取組み経過年表（</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P8</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参考１</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「特別区設置法」及び「改正地方自治法」の概要（</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P16</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）を参照</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01188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294131" y="580965"/>
            <a:ext cx="4355291" cy="312238"/>
          </a:xfrm>
          <a:prstGeom prst="roundRect">
            <a:avLst>
              <a:gd name="adj" fmla="val 5976"/>
            </a:avLst>
          </a:prstGeom>
          <a:solidFill>
            <a:schemeClr val="tx1"/>
          </a:solidFill>
          <a:ln w="158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800"/>
              </a:lnSpc>
            </a:pPr>
            <a:r>
              <a:rPr kumimoji="1" lang="ja-JP" altLang="en-US" sz="1600" b="1" i="1" dirty="0" smtClean="0">
                <a:solidFill>
                  <a:schemeClr val="bg1"/>
                </a:solidFill>
                <a:latin typeface="ＭＳ ゴシック" panose="020B0609070205080204" pitchFamily="49" charset="-128"/>
                <a:ea typeface="ＭＳ ゴシック" panose="020B0609070205080204" pitchFamily="49" charset="-128"/>
              </a:rPr>
              <a:t>（大阪府・大阪市が取組んだ改革は・・・）</a:t>
            </a:r>
            <a:endParaRPr lang="en-US" altLang="ja-JP" sz="1600" b="1" i="1" dirty="0" smtClean="0">
              <a:solidFill>
                <a:schemeClr val="bg1"/>
              </a:solidFill>
              <a:latin typeface="ＭＳ ゴシック" panose="020B0609070205080204" pitchFamily="49" charset="-128"/>
              <a:ea typeface="ＭＳ ゴシック" panose="020B0609070205080204" pitchFamily="49" charset="-128"/>
            </a:endParaRPr>
          </a:p>
        </p:txBody>
      </p:sp>
      <p:sp>
        <p:nvSpPr>
          <p:cNvPr id="2" name="角丸四角形 1"/>
          <p:cNvSpPr/>
          <p:nvPr/>
        </p:nvSpPr>
        <p:spPr>
          <a:xfrm>
            <a:off x="816981" y="1718362"/>
            <a:ext cx="7643451" cy="1304461"/>
          </a:xfrm>
          <a:prstGeom prst="roundRect">
            <a:avLst>
              <a:gd name="adj" fmla="val 8778"/>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1500"/>
              </a:lnSpc>
            </a:pPr>
            <a:r>
              <a:rPr lang="ja-JP" altLang="en-US" sz="14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◆「大阪にふさわしい大都市制度」の概要</a:t>
            </a:r>
            <a:endParaRPr lang="en-US" altLang="ja-JP" sz="14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endParaRPr>
          </a:p>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○特別</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区</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の設置により、住民自治を拡充</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（大阪市を廃止し、５つの特別区を設置。住民</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が区長、区議会議員</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を選挙で選び、区独自の施策を実施）</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○特別区の設置により、広域機能を大阪府へ一元化</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広域ｲﾝﾌﾗ等広域機能を大阪府</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一元化。新</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たな</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大阪府が広域的な地方公共団体として都市経営を担う）</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16"/>
          <p:cNvSpPr/>
          <p:nvPr/>
        </p:nvSpPr>
        <p:spPr>
          <a:xfrm>
            <a:off x="274785" y="1059155"/>
            <a:ext cx="8568952" cy="795688"/>
          </a:xfrm>
          <a:prstGeom prst="roundRect">
            <a:avLst>
              <a:gd name="adj" fmla="val 5976"/>
            </a:avLst>
          </a:prstGeom>
          <a:noFill/>
          <a:ln w="158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altLang="ja-JP" sz="2000" b="1" i="1" u="sng" dirty="0" smtClean="0">
                <a:solidFill>
                  <a:schemeClr val="tx1"/>
                </a:solidFill>
                <a:latin typeface="ＭＳ ゴシック" panose="020B0609070205080204" pitchFamily="49" charset="-128"/>
                <a:ea typeface="ＭＳ ゴシック" panose="020B0609070205080204" pitchFamily="49" charset="-128"/>
              </a:rPr>
              <a:t>『</a:t>
            </a:r>
            <a:r>
              <a:rPr lang="ja-JP" altLang="en-US" sz="2000" b="1" i="1" u="sng" dirty="0" smtClean="0">
                <a:solidFill>
                  <a:schemeClr val="tx1"/>
                </a:solidFill>
                <a:latin typeface="ＭＳ ゴシック" panose="020B0609070205080204" pitchFamily="49" charset="-128"/>
                <a:ea typeface="ＭＳ ゴシック" panose="020B0609070205080204" pitchFamily="49" charset="-128"/>
              </a:rPr>
              <a:t>大阪にふさわしい大都市制度</a:t>
            </a:r>
            <a:r>
              <a:rPr lang="en-US" altLang="ja-JP" sz="2000" b="1" i="1" u="sng" dirty="0" smtClean="0">
                <a:solidFill>
                  <a:schemeClr val="tx1"/>
                </a:solidFill>
                <a:latin typeface="ＭＳ ゴシック" panose="020B0609070205080204" pitchFamily="49" charset="-128"/>
                <a:ea typeface="ＭＳ ゴシック" panose="020B0609070205080204" pitchFamily="49" charset="-128"/>
              </a:rPr>
              <a:t>』</a:t>
            </a:r>
            <a:r>
              <a:rPr lang="ja-JP" altLang="en-US" sz="2000" b="1" i="1" u="sng" dirty="0" smtClean="0">
                <a:solidFill>
                  <a:schemeClr val="tx1"/>
                </a:solidFill>
                <a:latin typeface="ＭＳ ゴシック" panose="020B0609070205080204" pitchFamily="49" charset="-128"/>
                <a:ea typeface="ＭＳ ゴシック" panose="020B0609070205080204" pitchFamily="49" charset="-128"/>
              </a:rPr>
              <a:t>の実現</a:t>
            </a:r>
            <a:endParaRPr lang="en-US" altLang="ja-JP" sz="2000" b="1" i="1" u="sng" dirty="0" smtClean="0">
              <a:solidFill>
                <a:schemeClr val="tx1"/>
              </a:solidFill>
              <a:latin typeface="ＭＳ ゴシック" panose="020B0609070205080204" pitchFamily="49" charset="-128"/>
              <a:ea typeface="ＭＳ ゴシック" panose="020B0609070205080204" pitchFamily="49" charset="-128"/>
            </a:endParaRPr>
          </a:p>
          <a:p>
            <a:endParaRPr lang="en-US" altLang="ja-JP" sz="500" b="1" dirty="0" smtClean="0">
              <a:solidFill>
                <a:schemeClr val="tx1"/>
              </a:solidFill>
              <a:latin typeface="ＭＳ ゴシック" panose="020B0609070205080204" pitchFamily="49" charset="-128"/>
              <a:ea typeface="ＭＳ ゴシック" panose="020B0609070205080204" pitchFamily="49" charset="-128"/>
            </a:endParaRPr>
          </a:p>
        </p:txBody>
      </p:sp>
      <p:sp>
        <p:nvSpPr>
          <p:cNvPr id="10" name="スライド番号プレースホルダー 2"/>
          <p:cNvSpPr>
            <a:spLocks noGrp="1"/>
          </p:cNvSpPr>
          <p:nvPr>
            <p:ph type="sldNum" sz="quarter" idx="12"/>
          </p:nvPr>
        </p:nvSpPr>
        <p:spPr>
          <a:xfrm>
            <a:off x="7018886" y="6492875"/>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ja-JP" altLang="en-US" sz="1600" kern="0" dirty="0">
                <a:solidFill>
                  <a:sysClr val="windowText" lastClr="000000"/>
                </a:solidFill>
                <a:latin typeface="HGPｺﾞｼｯｸE" pitchFamily="50" charset="-128"/>
                <a:ea typeface="HGPｺﾞｼｯｸE" pitchFamily="50" charset="-128"/>
              </a:rPr>
              <a:t>５</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12" name="角丸四角形 11"/>
          <p:cNvSpPr/>
          <p:nvPr/>
        </p:nvSpPr>
        <p:spPr>
          <a:xfrm>
            <a:off x="343024" y="4155252"/>
            <a:ext cx="8549456" cy="970936"/>
          </a:xfrm>
          <a:prstGeom prst="roundRect">
            <a:avLst>
              <a:gd name="adj" fmla="val 5976"/>
            </a:avLst>
          </a:prstGeom>
          <a:solidFill>
            <a:schemeClr val="accent6">
              <a:lumMod val="20000"/>
              <a:lumOff val="80000"/>
            </a:schemeClr>
          </a:solidFill>
          <a:ln w="158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500" b="1" dirty="0" smtClean="0">
              <a:solidFill>
                <a:schemeClr val="tx1"/>
              </a:solidFill>
              <a:latin typeface="ＭＳ ゴシック" panose="020B0609070205080204" pitchFamily="49" charset="-128"/>
              <a:ea typeface="ＭＳ ゴシック" panose="020B0609070205080204" pitchFamily="49" charset="-128"/>
            </a:endParaRPr>
          </a:p>
          <a:p>
            <a:pPr algn="ctr"/>
            <a:r>
              <a:rPr lang="en-US" altLang="ja-JP" u="sng" dirty="0">
                <a:solidFill>
                  <a:schemeClr val="tx1"/>
                </a:solidFill>
                <a:latin typeface="HGP創英角ｺﾞｼｯｸUB" panose="020B0900000000000000" pitchFamily="50" charset="-128"/>
                <a:ea typeface="HGP創英角ｺﾞｼｯｸUB" panose="020B0900000000000000" pitchFamily="50" charset="-128"/>
              </a:rPr>
              <a:t>&lt;</a:t>
            </a:r>
            <a:r>
              <a:rPr lang="ja-JP" altLang="en-US" u="sng" dirty="0">
                <a:solidFill>
                  <a:schemeClr val="tx1"/>
                </a:solidFill>
                <a:latin typeface="HGP創英角ｺﾞｼｯｸUB" panose="020B0900000000000000" pitchFamily="50" charset="-128"/>
                <a:ea typeface="HGP創英角ｺﾞｼｯｸUB" panose="020B0900000000000000" pitchFamily="50" charset="-128"/>
              </a:rPr>
              <a:t>平成</a:t>
            </a:r>
            <a:r>
              <a:rPr lang="en-US" altLang="ja-JP" u="sng" dirty="0">
                <a:solidFill>
                  <a:schemeClr val="tx1"/>
                </a:solidFill>
                <a:latin typeface="HGP創英角ｺﾞｼｯｸUB" panose="020B0900000000000000" pitchFamily="50" charset="-128"/>
                <a:ea typeface="HGP創英角ｺﾞｼｯｸUB" panose="020B0900000000000000" pitchFamily="50" charset="-128"/>
              </a:rPr>
              <a:t>27</a:t>
            </a:r>
            <a:r>
              <a:rPr lang="ja-JP" altLang="en-US" u="sng" dirty="0">
                <a:solidFill>
                  <a:schemeClr val="tx1"/>
                </a:solidFill>
                <a:latin typeface="HGP創英角ｺﾞｼｯｸUB" panose="020B0900000000000000" pitchFamily="50" charset="-128"/>
                <a:ea typeface="HGP創英角ｺﾞｼｯｸUB" panose="020B0900000000000000" pitchFamily="50" charset="-128"/>
              </a:rPr>
              <a:t>年５月の住民投票で、特別区の</a:t>
            </a:r>
            <a:r>
              <a:rPr lang="ja-JP" altLang="en-US" u="sng" dirty="0" smtClean="0">
                <a:solidFill>
                  <a:schemeClr val="tx1"/>
                </a:solidFill>
                <a:latin typeface="HGP創英角ｺﾞｼｯｸUB" panose="020B0900000000000000" pitchFamily="50" charset="-128"/>
                <a:ea typeface="HGP創英角ｺﾞｼｯｸUB" panose="020B0900000000000000" pitchFamily="50" charset="-128"/>
              </a:rPr>
              <a:t>設置（特別区設置協定書）について</a:t>
            </a:r>
            <a:r>
              <a:rPr lang="ja-JP" altLang="en-US" u="sng" dirty="0">
                <a:solidFill>
                  <a:schemeClr val="tx1"/>
                </a:solidFill>
                <a:latin typeface="HGP創英角ｺﾞｼｯｸUB" panose="020B0900000000000000" pitchFamily="50" charset="-128"/>
                <a:ea typeface="HGP創英角ｺﾞｼｯｸUB" panose="020B0900000000000000" pitchFamily="50" charset="-128"/>
              </a:rPr>
              <a:t>反対多数</a:t>
            </a:r>
            <a:r>
              <a:rPr lang="en-US" altLang="ja-JP" u="sng" dirty="0">
                <a:solidFill>
                  <a:schemeClr val="tx1"/>
                </a:solidFill>
                <a:latin typeface="HGP創英角ｺﾞｼｯｸUB" panose="020B0900000000000000" pitchFamily="50" charset="-128"/>
                <a:ea typeface="HGP創英角ｺﾞｼｯｸUB" panose="020B0900000000000000" pitchFamily="50" charset="-128"/>
              </a:rPr>
              <a:t>&gt;</a:t>
            </a:r>
          </a:p>
          <a:p>
            <a:pPr algn="ctr"/>
            <a:r>
              <a:rPr lang="zh-TW" altLang="en-US" dirty="0">
                <a:solidFill>
                  <a:schemeClr val="tx1"/>
                </a:solidFill>
                <a:latin typeface="ＭＳ ゴシック" panose="020B0609070205080204" pitchFamily="49" charset="-128"/>
                <a:ea typeface="ＭＳ ゴシック" panose="020B0609070205080204" pitchFamily="49" charset="-128"/>
              </a:rPr>
              <a:t>（投票結果）　賛成：</a:t>
            </a:r>
            <a:r>
              <a:rPr lang="en-US" altLang="zh-TW" dirty="0">
                <a:solidFill>
                  <a:schemeClr val="tx1"/>
                </a:solidFill>
                <a:latin typeface="ＭＳ ゴシック" panose="020B0609070205080204" pitchFamily="49" charset="-128"/>
                <a:ea typeface="ＭＳ ゴシック" panose="020B0609070205080204" pitchFamily="49" charset="-128"/>
              </a:rPr>
              <a:t>694,844</a:t>
            </a:r>
            <a:r>
              <a:rPr lang="zh-TW" altLang="en-US" dirty="0">
                <a:solidFill>
                  <a:schemeClr val="tx1"/>
                </a:solidFill>
                <a:latin typeface="ＭＳ ゴシック" panose="020B0609070205080204" pitchFamily="49" charset="-128"/>
                <a:ea typeface="ＭＳ ゴシック" panose="020B0609070205080204" pitchFamily="49" charset="-128"/>
              </a:rPr>
              <a:t>票　　反対：</a:t>
            </a:r>
            <a:r>
              <a:rPr lang="en-US" altLang="zh-TW" dirty="0">
                <a:solidFill>
                  <a:schemeClr val="tx1"/>
                </a:solidFill>
                <a:latin typeface="ＭＳ ゴシック" panose="020B0609070205080204" pitchFamily="49" charset="-128"/>
                <a:ea typeface="ＭＳ ゴシック" panose="020B0609070205080204" pitchFamily="49" charset="-128"/>
              </a:rPr>
              <a:t>705,585</a:t>
            </a:r>
            <a:r>
              <a:rPr lang="zh-TW" altLang="en-US" dirty="0">
                <a:solidFill>
                  <a:schemeClr val="tx1"/>
                </a:solidFill>
                <a:latin typeface="ＭＳ ゴシック" panose="020B0609070205080204" pitchFamily="49" charset="-128"/>
                <a:ea typeface="ＭＳ ゴシック" panose="020B0609070205080204" pitchFamily="49" charset="-128"/>
              </a:rPr>
              <a:t>票</a:t>
            </a:r>
          </a:p>
          <a:p>
            <a:pPr algn="ctr"/>
            <a:endParaRPr lang="en-US" altLang="ja-JP" b="1" dirty="0" smtClean="0">
              <a:solidFill>
                <a:schemeClr val="tx1"/>
              </a:solidFill>
              <a:latin typeface="ＭＳ ゴシック" panose="020B0609070205080204" pitchFamily="49" charset="-128"/>
              <a:ea typeface="ＭＳ ゴシック" panose="020B0609070205080204" pitchFamily="49" charset="-128"/>
            </a:endParaRPr>
          </a:p>
        </p:txBody>
      </p:sp>
      <p:sp>
        <p:nvSpPr>
          <p:cNvPr id="15" name="二等辺三角形 14"/>
          <p:cNvSpPr/>
          <p:nvPr/>
        </p:nvSpPr>
        <p:spPr>
          <a:xfrm rot="10800000">
            <a:off x="2671755" y="3471784"/>
            <a:ext cx="3816424" cy="252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6" name="角丸四角形 15"/>
          <p:cNvSpPr/>
          <p:nvPr/>
        </p:nvSpPr>
        <p:spPr>
          <a:xfrm>
            <a:off x="557669" y="5045664"/>
            <a:ext cx="8030787" cy="733728"/>
          </a:xfrm>
          <a:prstGeom prst="roundRect">
            <a:avLst>
              <a:gd name="adj" fmla="val 5976"/>
            </a:avLst>
          </a:prstGeom>
          <a:noFill/>
          <a:ln w="158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4400"/>
              </a:lnSpc>
            </a:pPr>
            <a:r>
              <a:rPr lang="ja-JP" altLang="en-US" sz="2000" i="1" u="sng" dirty="0" smtClean="0">
                <a:solidFill>
                  <a:schemeClr val="tx1"/>
                </a:solidFill>
                <a:latin typeface="HGP創英角ｺﾞｼｯｸUB" panose="020B0900000000000000" pitchFamily="50" charset="-128"/>
                <a:ea typeface="HGP創英角ｺﾞｼｯｸUB" panose="020B0900000000000000" pitchFamily="50" charset="-128"/>
              </a:rPr>
              <a:t>⇒　大阪</a:t>
            </a:r>
            <a:r>
              <a:rPr lang="ja-JP" altLang="en-US" sz="2000" i="1" u="sng" dirty="0">
                <a:solidFill>
                  <a:schemeClr val="tx1"/>
                </a:solidFill>
                <a:latin typeface="HGP創英角ｺﾞｼｯｸUB" panose="020B0900000000000000" pitchFamily="50" charset="-128"/>
                <a:ea typeface="HGP創英角ｺﾞｼｯｸUB" panose="020B0900000000000000" pitchFamily="50" charset="-128"/>
              </a:rPr>
              <a:t>が</a:t>
            </a:r>
            <a:r>
              <a:rPr lang="ja-JP" altLang="en-US" sz="2000" i="1" u="sng" dirty="0" smtClean="0">
                <a:solidFill>
                  <a:schemeClr val="tx1"/>
                </a:solidFill>
                <a:latin typeface="HGP創英角ｺﾞｼｯｸUB" panose="020B0900000000000000" pitchFamily="50" charset="-128"/>
                <a:ea typeface="HGP創英角ｺﾞｼｯｸUB" panose="020B0900000000000000" pitchFamily="50" charset="-128"/>
              </a:rPr>
              <a:t>抱える課題解決に向けて、たゆまぬ取組みが必要</a:t>
            </a:r>
            <a:endParaRPr lang="en-US" altLang="ja-JP" sz="2000" i="1" u="sng" dirty="0" smtClean="0">
              <a:solidFill>
                <a:schemeClr val="bg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5403794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１－２</a:t>
            </a:r>
            <a:r>
              <a:rPr lang="ja-JP" altLang="en-US" sz="2000" dirty="0">
                <a:solidFill>
                  <a:schemeClr val="tx1"/>
                </a:solidFill>
                <a:latin typeface="ＭＳ Ｐゴシック" pitchFamily="50" charset="-128"/>
                <a:ea typeface="Meiryo UI" pitchFamily="50" charset="-128"/>
                <a:cs typeface="Meiryo UI" pitchFamily="50" charset="-128"/>
              </a:rPr>
              <a:t>　</a:t>
            </a:r>
            <a:r>
              <a:rPr lang="ja-JP" altLang="en-US" sz="2000" dirty="0" smtClean="0">
                <a:solidFill>
                  <a:schemeClr val="tx1"/>
                </a:solidFill>
                <a:latin typeface="ＭＳ Ｐゴシック" pitchFamily="50" charset="-128"/>
                <a:ea typeface="Meiryo UI" pitchFamily="50" charset="-128"/>
                <a:cs typeface="Meiryo UI" pitchFamily="50" charset="-128"/>
              </a:rPr>
              <a:t>大都市制度改革　～大阪が抱える課題解決に向けて～</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10" name="スライド番号プレースホルダー 2"/>
          <p:cNvSpPr>
            <a:spLocks noGrp="1"/>
          </p:cNvSpPr>
          <p:nvPr>
            <p:ph type="sldNum" sz="quarter" idx="12"/>
          </p:nvPr>
        </p:nvSpPr>
        <p:spPr>
          <a:xfrm>
            <a:off x="7018886" y="3321"/>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ja-JP" altLang="en-US" sz="1600" kern="0" dirty="0">
                <a:solidFill>
                  <a:sysClr val="windowText" lastClr="000000"/>
                </a:solidFill>
                <a:latin typeface="HGPｺﾞｼｯｸE" pitchFamily="50" charset="-128"/>
                <a:ea typeface="HGPｺﾞｼｯｸE" pitchFamily="50" charset="-128"/>
              </a:rPr>
              <a:t>６</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grpSp>
        <p:nvGrpSpPr>
          <p:cNvPr id="5" name="グループ化 4"/>
          <p:cNvGrpSpPr/>
          <p:nvPr/>
        </p:nvGrpSpPr>
        <p:grpSpPr>
          <a:xfrm>
            <a:off x="-26375" y="4691930"/>
            <a:ext cx="9016572" cy="1689398"/>
            <a:chOff x="-39716" y="4433922"/>
            <a:chExt cx="9081599" cy="1689398"/>
          </a:xfrm>
        </p:grpSpPr>
        <p:sp>
          <p:nvSpPr>
            <p:cNvPr id="15" name="正方形/長方形 14"/>
            <p:cNvSpPr/>
            <p:nvPr/>
          </p:nvSpPr>
          <p:spPr>
            <a:xfrm>
              <a:off x="110412" y="4737560"/>
              <a:ext cx="8931471" cy="138576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lnSpc>
                  <a:spcPts val="1700"/>
                </a:lnSpc>
                <a:buFont typeface="Wingdings" panose="05000000000000000000" pitchFamily="2" charset="2"/>
                <a:buChar char="ü"/>
              </a:pPr>
              <a:r>
                <a:rPr lang="ja-JP" altLang="en-US" sz="1500" b="1" dirty="0" smtClean="0">
                  <a:solidFill>
                    <a:schemeClr val="tx1"/>
                  </a:solidFill>
                  <a:latin typeface="Meiryo UI" panose="020B0604030504040204" pitchFamily="50" charset="-128"/>
                  <a:ea typeface="Meiryo UI" panose="020B0604030504040204" pitchFamily="50" charset="-128"/>
                </a:rPr>
                <a:t>住民自治の拡充と、より一層の効率的・効果的な行政体制の整備な</a:t>
              </a:r>
              <a:r>
                <a:rPr lang="ja-JP" altLang="en-US" sz="1500" b="1" dirty="0">
                  <a:solidFill>
                    <a:schemeClr val="tx1"/>
                  </a:solidFill>
                  <a:latin typeface="Meiryo UI" panose="020B0604030504040204" pitchFamily="50" charset="-128"/>
                  <a:ea typeface="Meiryo UI" panose="020B0604030504040204" pitchFamily="50" charset="-128"/>
                </a:rPr>
                <a:t>ど</a:t>
              </a:r>
              <a:r>
                <a:rPr lang="ja-JP" altLang="en-US" sz="1500" b="1" dirty="0" smtClean="0">
                  <a:solidFill>
                    <a:schemeClr val="tx1"/>
                  </a:solidFill>
                  <a:latin typeface="Meiryo UI" panose="020B0604030504040204" pitchFamily="50" charset="-128"/>
                  <a:ea typeface="Meiryo UI" panose="020B0604030504040204" pitchFamily="50" charset="-128"/>
                </a:rPr>
                <a:t>、大都市が抱える課題の解決</a:t>
              </a:r>
              <a:endParaRPr lang="en-US" altLang="ja-JP" sz="1500" b="1" dirty="0" smtClean="0">
                <a:solidFill>
                  <a:schemeClr val="tx1"/>
                </a:solidFill>
                <a:latin typeface="Meiryo UI" panose="020B0604030504040204" pitchFamily="50" charset="-128"/>
                <a:ea typeface="Meiryo UI" panose="020B0604030504040204" pitchFamily="50" charset="-128"/>
              </a:endParaRPr>
            </a:p>
            <a:p>
              <a:pPr marL="285750" indent="-285750">
                <a:lnSpc>
                  <a:spcPts val="1700"/>
                </a:lnSpc>
                <a:buFont typeface="Wingdings" panose="05000000000000000000" pitchFamily="2" charset="2"/>
                <a:buChar char="ü"/>
              </a:pPr>
              <a:r>
                <a:rPr lang="ja-JP" altLang="en-US" sz="1500" dirty="0" smtClean="0">
                  <a:solidFill>
                    <a:schemeClr val="tx1"/>
                  </a:solidFill>
                  <a:latin typeface="Meiryo UI" panose="020B0604030504040204" pitchFamily="50" charset="-128"/>
                  <a:ea typeface="Meiryo UI" panose="020B0604030504040204" pitchFamily="50" charset="-128"/>
                </a:rPr>
                <a:t>国の出先機関（地方整備局、経済産業局等）の関西広域連合への「丸ごと移管」もなかなか進まず</a:t>
              </a:r>
              <a:endParaRPr lang="en-US" altLang="ja-JP" sz="1500" dirty="0" smtClean="0">
                <a:solidFill>
                  <a:schemeClr val="tx1"/>
                </a:solidFill>
                <a:latin typeface="Meiryo UI" panose="020B0604030504040204" pitchFamily="50" charset="-128"/>
                <a:ea typeface="Meiryo UI" panose="020B0604030504040204" pitchFamily="50" charset="-128"/>
              </a:endParaRPr>
            </a:p>
            <a:p>
              <a:pPr marL="285750" indent="-285750">
                <a:lnSpc>
                  <a:spcPts val="1700"/>
                </a:lnSpc>
                <a:buFont typeface="Wingdings" panose="05000000000000000000" pitchFamily="2" charset="2"/>
                <a:buChar char="ü"/>
              </a:pPr>
              <a:r>
                <a:rPr lang="ja-JP" altLang="en-US" sz="1500" dirty="0" smtClean="0">
                  <a:solidFill>
                    <a:schemeClr val="tx1"/>
                  </a:solidFill>
                  <a:latin typeface="Meiryo UI" panose="020B0604030504040204" pitchFamily="50" charset="-128"/>
                  <a:ea typeface="Meiryo UI" panose="020B0604030504040204" pitchFamily="50" charset="-128"/>
                </a:rPr>
                <a:t>政府機関の移転等（中小企業庁、特許庁）もなかなか進まず</a:t>
              </a:r>
              <a:endParaRPr lang="en-US" altLang="ja-JP" sz="1500" dirty="0" smtClean="0">
                <a:solidFill>
                  <a:schemeClr val="tx1"/>
                </a:solidFill>
                <a:latin typeface="Meiryo UI" panose="020B0604030504040204" pitchFamily="50" charset="-128"/>
                <a:ea typeface="Meiryo UI" panose="020B0604030504040204" pitchFamily="50" charset="-128"/>
              </a:endParaRPr>
            </a:p>
            <a:p>
              <a:endParaRPr lang="en-US" altLang="ja-JP" sz="1500" b="1" dirty="0">
                <a:solidFill>
                  <a:schemeClr val="tx1"/>
                </a:solidFill>
                <a:latin typeface="Meiryo UI" panose="020B0604030504040204" pitchFamily="50" charset="-128"/>
                <a:ea typeface="Meiryo UI" panose="020B0604030504040204" pitchFamily="50" charset="-128"/>
              </a:endParaRPr>
            </a:p>
            <a:p>
              <a:endParaRPr lang="ja-JP" altLang="en-US" sz="1500" b="1" dirty="0" smtClean="0">
                <a:solidFill>
                  <a:schemeClr val="tx1"/>
                </a:solidFill>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39716" y="4433922"/>
              <a:ext cx="3819628" cy="338554"/>
            </a:xfrm>
            <a:prstGeom prst="rect">
              <a:avLst/>
            </a:prstGeom>
            <a:noFill/>
          </p:spPr>
          <p:txBody>
            <a:bodyPr wrap="square" rtlCol="0">
              <a:spAutoFit/>
            </a:bodyPr>
            <a:lstStyle/>
            <a:p>
              <a:r>
                <a:rPr kumimoji="1" lang="ja-JP" altLang="en-US" sz="1600" dirty="0" smtClean="0">
                  <a:latin typeface="HGP創英角ｺﾞｼｯｸUB" panose="020B0900000000000000" pitchFamily="50" charset="-128"/>
                  <a:ea typeface="HGP創英角ｺﾞｼｯｸUB" panose="020B0900000000000000" pitchFamily="50" charset="-128"/>
                </a:rPr>
                <a:t>■地方分権改革はいまだ道半ば</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sp>
          <p:nvSpPr>
            <p:cNvPr id="20" name="正方形/長方形 19"/>
            <p:cNvSpPr/>
            <p:nvPr/>
          </p:nvSpPr>
          <p:spPr>
            <a:xfrm>
              <a:off x="613649" y="5481314"/>
              <a:ext cx="8325631" cy="563066"/>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8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広域自治体と基礎自治体の役割分担の明確化、市町村への権限移譲、国からの権限移譲等を進め</a:t>
              </a:r>
              <a:r>
                <a:rPr lang="ja-JP" altLang="en-US" sz="148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ていくこと</a:t>
              </a:r>
              <a:r>
                <a:rPr lang="ja-JP" altLang="en-US" sz="148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sz="148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右矢印 20"/>
            <p:cNvSpPr/>
            <p:nvPr/>
          </p:nvSpPr>
          <p:spPr>
            <a:xfrm>
              <a:off x="275946" y="5481314"/>
              <a:ext cx="246584" cy="56926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8" name="テキスト ボックス 27"/>
          <p:cNvSpPr txBox="1"/>
          <p:nvPr/>
        </p:nvSpPr>
        <p:spPr>
          <a:xfrm>
            <a:off x="110411" y="6421880"/>
            <a:ext cx="8931471" cy="338554"/>
          </a:xfrm>
          <a:prstGeom prst="rect">
            <a:avLst/>
          </a:prstGeom>
          <a:noFill/>
        </p:spPr>
        <p:txBody>
          <a:bodyPr wrap="none" rtlCol="0" anchor="ctr" anchorCtr="0">
            <a:noAutofit/>
          </a:bodyPr>
          <a:lstStyle/>
          <a:p>
            <a:r>
              <a:rPr lang="ja-JP" altLang="en-US" sz="2200" dirty="0" smtClean="0">
                <a:solidFill>
                  <a:srgbClr val="FF0000"/>
                </a:solidFill>
                <a:latin typeface="HGP創英角ｺﾞｼｯｸUB" panose="020B0900000000000000" pitchFamily="50" charset="-128"/>
                <a:ea typeface="HGP創英角ｺﾞｼｯｸUB" panose="020B0900000000000000" pitchFamily="50" charset="-128"/>
              </a:rPr>
              <a:t>　　　　　　　</a:t>
            </a:r>
            <a:r>
              <a:rPr lang="ja-JP" altLang="en-US" sz="2200" dirty="0" smtClean="0">
                <a:latin typeface="HGP創英角ｺﾞｼｯｸUB" panose="020B0900000000000000" pitchFamily="50" charset="-128"/>
                <a:ea typeface="HGP創英角ｺﾞｼｯｸUB" panose="020B0900000000000000" pitchFamily="50" charset="-128"/>
              </a:rPr>
              <a:t>必要な都市機能強化と、それを支える制度づくり</a:t>
            </a:r>
            <a:endParaRPr kumimoji="1" lang="ja-JP" altLang="en-US" sz="2200" dirty="0">
              <a:latin typeface="HGP創英角ｺﾞｼｯｸUB" panose="020B0900000000000000" pitchFamily="50" charset="-128"/>
              <a:ea typeface="HGP創英角ｺﾞｼｯｸUB" panose="020B0900000000000000" pitchFamily="50" charset="-128"/>
            </a:endParaRPr>
          </a:p>
        </p:txBody>
      </p:sp>
      <p:sp>
        <p:nvSpPr>
          <p:cNvPr id="29" name="右矢印 28"/>
          <p:cNvSpPr/>
          <p:nvPr/>
        </p:nvSpPr>
        <p:spPr>
          <a:xfrm>
            <a:off x="93105" y="6401972"/>
            <a:ext cx="1224000" cy="432988"/>
          </a:xfrm>
          <a:prstGeom prst="rightArrow">
            <a:avLst/>
          </a:prstGeom>
          <a:gradFill>
            <a:gsLst>
              <a:gs pos="0">
                <a:srgbClr val="03D4A8"/>
              </a:gs>
              <a:gs pos="25000">
                <a:srgbClr val="21D6E0"/>
              </a:gs>
              <a:gs pos="75000">
                <a:srgbClr val="0087E6"/>
              </a:gs>
              <a:gs pos="100000">
                <a:srgbClr val="005CB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 name="グループ化 5"/>
          <p:cNvGrpSpPr/>
          <p:nvPr/>
        </p:nvGrpSpPr>
        <p:grpSpPr>
          <a:xfrm>
            <a:off x="-26375" y="2762790"/>
            <a:ext cx="9068258" cy="1831685"/>
            <a:chOff x="-34048" y="2507007"/>
            <a:chExt cx="9068258" cy="1831685"/>
          </a:xfrm>
        </p:grpSpPr>
        <p:sp>
          <p:nvSpPr>
            <p:cNvPr id="12" name="正方形/長方形 11"/>
            <p:cNvSpPr/>
            <p:nvPr/>
          </p:nvSpPr>
          <p:spPr>
            <a:xfrm>
              <a:off x="107069" y="2823392"/>
              <a:ext cx="8927141" cy="15153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lnSpc>
                  <a:spcPts val="1700"/>
                </a:lnSpc>
                <a:buFont typeface="Wingdings" panose="05000000000000000000" pitchFamily="2" charset="2"/>
                <a:buChar char="ü"/>
              </a:pPr>
              <a:r>
                <a:rPr lang="ja-JP" altLang="en-US" sz="1500" dirty="0" smtClean="0">
                  <a:solidFill>
                    <a:schemeClr val="tx1"/>
                  </a:solidFill>
                  <a:latin typeface="Meiryo UI" panose="020B0604030504040204" pitchFamily="50" charset="-128"/>
                  <a:ea typeface="Meiryo UI" panose="020B0604030504040204" pitchFamily="50" charset="-128"/>
                </a:rPr>
                <a:t>大阪府は、３大都市圏（東京都・愛知県）の中でいち早く</a:t>
              </a:r>
              <a:r>
                <a:rPr lang="ja-JP" altLang="en-US" sz="1500" b="1" dirty="0" smtClean="0">
                  <a:solidFill>
                    <a:schemeClr val="tx1"/>
                  </a:solidFill>
                  <a:latin typeface="Meiryo UI" panose="020B0604030504040204" pitchFamily="50" charset="-128"/>
                  <a:ea typeface="Meiryo UI" panose="020B0604030504040204" pitchFamily="50" charset="-128"/>
                </a:rPr>
                <a:t>人口減少社会</a:t>
              </a:r>
              <a:r>
                <a:rPr lang="ja-JP" altLang="en-US" sz="1500" dirty="0" smtClean="0">
                  <a:solidFill>
                    <a:schemeClr val="tx1"/>
                  </a:solidFill>
                  <a:latin typeface="Meiryo UI" panose="020B0604030504040204" pitchFamily="50" charset="-128"/>
                  <a:ea typeface="Meiryo UI" panose="020B0604030504040204" pitchFamily="50" charset="-128"/>
                </a:rPr>
                <a:t>が到来。都心回帰が続く</a:t>
              </a:r>
              <a:r>
                <a:rPr lang="ja-JP" altLang="en-US" sz="1500" b="1" dirty="0" smtClean="0">
                  <a:solidFill>
                    <a:schemeClr val="tx1"/>
                  </a:solidFill>
                  <a:latin typeface="Meiryo UI" panose="020B0604030504040204" pitchFamily="50" charset="-128"/>
                  <a:ea typeface="Meiryo UI" panose="020B0604030504040204" pitchFamily="50" charset="-128"/>
                </a:rPr>
                <a:t>大阪市においても、近い将来、人口減少に転ずる恐れ</a:t>
              </a:r>
              <a:endParaRPr lang="en-US" altLang="ja-JP" sz="1500" b="1" dirty="0" smtClean="0">
                <a:solidFill>
                  <a:schemeClr val="tx1"/>
                </a:solidFill>
                <a:latin typeface="Meiryo UI" panose="020B0604030504040204" pitchFamily="50" charset="-128"/>
                <a:ea typeface="Meiryo UI" panose="020B0604030504040204" pitchFamily="50" charset="-128"/>
              </a:endParaRPr>
            </a:p>
            <a:p>
              <a:pPr marL="285750" indent="-285750">
                <a:lnSpc>
                  <a:spcPts val="1700"/>
                </a:lnSpc>
                <a:buFont typeface="Wingdings" panose="05000000000000000000" pitchFamily="2" charset="2"/>
                <a:buChar char="ü"/>
              </a:pPr>
              <a:r>
                <a:rPr lang="ja-JP" altLang="en-US" sz="1500" b="1" dirty="0" smtClean="0">
                  <a:solidFill>
                    <a:schemeClr val="tx1"/>
                  </a:solidFill>
                  <a:latin typeface="Meiryo UI" panose="020B0604030504040204" pitchFamily="50" charset="-128"/>
                  <a:ea typeface="Meiryo UI" panose="020B0604030504040204" pitchFamily="50" charset="-128"/>
                </a:rPr>
                <a:t>総人口の減少</a:t>
              </a:r>
              <a:r>
                <a:rPr lang="ja-JP" altLang="en-US" sz="1500" dirty="0" smtClean="0">
                  <a:solidFill>
                    <a:schemeClr val="tx1"/>
                  </a:solidFill>
                  <a:latin typeface="Meiryo UI" panose="020B0604030504040204" pitchFamily="50" charset="-128"/>
                  <a:ea typeface="Meiryo UI" panose="020B0604030504040204" pitchFamily="50" charset="-128"/>
                </a:rPr>
                <a:t>に加え、「</a:t>
              </a:r>
              <a:r>
                <a:rPr lang="ja-JP" altLang="en-US" sz="1500" b="1" dirty="0" smtClean="0">
                  <a:solidFill>
                    <a:schemeClr val="tx1"/>
                  </a:solidFill>
                  <a:latin typeface="Meiryo UI" panose="020B0604030504040204" pitchFamily="50" charset="-128"/>
                  <a:ea typeface="Meiryo UI" panose="020B0604030504040204" pitchFamily="50" charset="-128"/>
                </a:rPr>
                <a:t>人口構成の変化</a:t>
              </a:r>
              <a:r>
                <a:rPr lang="ja-JP" altLang="en-US" sz="1500" dirty="0" smtClean="0">
                  <a:solidFill>
                    <a:schemeClr val="tx1"/>
                  </a:solidFill>
                  <a:latin typeface="Meiryo UI" panose="020B0604030504040204" pitchFamily="50" charset="-128"/>
                  <a:ea typeface="Meiryo UI" panose="020B0604030504040204" pitchFamily="50" charset="-128"/>
                </a:rPr>
                <a:t>（生産年齢人口の減少、高齢者人口の増加等）」、「</a:t>
              </a:r>
              <a:r>
                <a:rPr lang="ja-JP" altLang="en-US" sz="1500" b="1" dirty="0" smtClean="0">
                  <a:solidFill>
                    <a:schemeClr val="tx1"/>
                  </a:solidFill>
                  <a:latin typeface="Meiryo UI" panose="020B0604030504040204" pitchFamily="50" charset="-128"/>
                  <a:ea typeface="Meiryo UI" panose="020B0604030504040204" pitchFamily="50" charset="-128"/>
                </a:rPr>
                <a:t>首都圏への　人口流出</a:t>
              </a:r>
              <a:r>
                <a:rPr lang="ja-JP" altLang="en-US" sz="1500" dirty="0" smtClean="0">
                  <a:solidFill>
                    <a:schemeClr val="tx1"/>
                  </a:solidFill>
                  <a:latin typeface="Meiryo UI" panose="020B0604030504040204" pitchFamily="50" charset="-128"/>
                  <a:ea typeface="Meiryo UI" panose="020B0604030504040204" pitchFamily="50" charset="-128"/>
                </a:rPr>
                <a:t>（特に中堅世代が顕著）」、「</a:t>
              </a:r>
              <a:r>
                <a:rPr lang="ja-JP" altLang="en-US" sz="1500" b="1" dirty="0" smtClean="0">
                  <a:solidFill>
                    <a:schemeClr val="tx1"/>
                  </a:solidFill>
                  <a:latin typeface="Meiryo UI" panose="020B0604030504040204" pitchFamily="50" charset="-128"/>
                  <a:ea typeface="Meiryo UI" panose="020B0604030504040204" pitchFamily="50" charset="-128"/>
                </a:rPr>
                <a:t>高齢単独世帯の増加</a:t>
              </a:r>
              <a:r>
                <a:rPr lang="ja-JP" altLang="en-US" sz="1500" dirty="0" smtClean="0">
                  <a:solidFill>
                    <a:schemeClr val="tx1"/>
                  </a:solidFill>
                  <a:latin typeface="Meiryo UI" panose="020B0604030504040204" pitchFamily="50" charset="-128"/>
                  <a:ea typeface="Meiryo UI" panose="020B0604030504040204" pitchFamily="50" charset="-128"/>
                </a:rPr>
                <a:t>」などがもたらす影響が懸念</a:t>
              </a:r>
              <a:endParaRPr lang="en-US" altLang="ja-JP" sz="1600" dirty="0" smtClean="0">
                <a:solidFill>
                  <a:schemeClr val="tx1"/>
                </a:solidFill>
              </a:endParaRPr>
            </a:p>
            <a:p>
              <a:pPr>
                <a:lnSpc>
                  <a:spcPts val="1700"/>
                </a:lnSpc>
              </a:pPr>
              <a:endParaRPr lang="en-US" altLang="ja-JP" sz="1600" dirty="0">
                <a:solidFill>
                  <a:schemeClr val="tx1"/>
                </a:solidFill>
              </a:endParaRPr>
            </a:p>
            <a:p>
              <a:pPr>
                <a:lnSpc>
                  <a:spcPts val="1700"/>
                </a:lnSpc>
              </a:pPr>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p:txBody>
        </p:sp>
        <p:sp>
          <p:nvSpPr>
            <p:cNvPr id="14" name="テキスト ボックス 13"/>
            <p:cNvSpPr txBox="1"/>
            <p:nvPr/>
          </p:nvSpPr>
          <p:spPr>
            <a:xfrm>
              <a:off x="-34048" y="2507007"/>
              <a:ext cx="5614159" cy="338554"/>
            </a:xfrm>
            <a:prstGeom prst="rect">
              <a:avLst/>
            </a:prstGeom>
            <a:noFill/>
          </p:spPr>
          <p:txBody>
            <a:bodyPr wrap="square" rtlCol="0">
              <a:spAutoFit/>
            </a:bodyPr>
            <a:lstStyle/>
            <a:p>
              <a:r>
                <a:rPr kumimoji="1" lang="ja-JP" altLang="en-US" sz="1600" dirty="0" smtClean="0">
                  <a:latin typeface="HGP創英角ｺﾞｼｯｸUB" panose="020B0900000000000000" pitchFamily="50" charset="-128"/>
                  <a:ea typeface="HGP創英角ｺﾞｼｯｸUB" panose="020B0900000000000000" pitchFamily="50" charset="-128"/>
                </a:rPr>
                <a:t>■人口減少</a:t>
              </a:r>
              <a:r>
                <a:rPr lang="ja-JP" altLang="en-US" sz="1600" dirty="0">
                  <a:latin typeface="HGP創英角ｺﾞｼｯｸUB" panose="020B0900000000000000" pitchFamily="50" charset="-128"/>
                  <a:ea typeface="HGP創英角ｺﾞｼｯｸUB" panose="020B0900000000000000" pitchFamily="50" charset="-128"/>
                </a:rPr>
                <a:t>・</a:t>
              </a:r>
              <a:r>
                <a:rPr kumimoji="1" lang="ja-JP" altLang="en-US" sz="1600" dirty="0" smtClean="0">
                  <a:latin typeface="HGP創英角ｺﾞｼｯｸUB" panose="020B0900000000000000" pitchFamily="50" charset="-128"/>
                  <a:ea typeface="HGP創英角ｺﾞｼｯｸUB" panose="020B0900000000000000" pitchFamily="50" charset="-128"/>
                </a:rPr>
                <a:t>超高齢社会が</a:t>
              </a:r>
              <a:r>
                <a:rPr lang="ja-JP" altLang="en-US" sz="1600" dirty="0">
                  <a:latin typeface="HGP創英角ｺﾞｼｯｸUB" panose="020B0900000000000000" pitchFamily="50" charset="-128"/>
                  <a:ea typeface="HGP創英角ｺﾞｼｯｸUB" panose="020B0900000000000000" pitchFamily="50" charset="-128"/>
                </a:rPr>
                <a:t>３</a:t>
              </a:r>
              <a:r>
                <a:rPr kumimoji="1" lang="ja-JP" altLang="en-US" sz="1600" dirty="0" smtClean="0">
                  <a:latin typeface="HGP創英角ｺﾞｼｯｸUB" panose="020B0900000000000000" pitchFamily="50" charset="-128"/>
                  <a:ea typeface="HGP創英角ｺﾞｼｯｸUB" panose="020B0900000000000000" pitchFamily="50" charset="-128"/>
                </a:rPr>
                <a:t>大都市圏の中でいち早く到来</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sp>
          <p:nvSpPr>
            <p:cNvPr id="22" name="正方形/長方形 21"/>
            <p:cNvSpPr/>
            <p:nvPr/>
          </p:nvSpPr>
          <p:spPr>
            <a:xfrm>
              <a:off x="629596" y="3902105"/>
              <a:ext cx="8352928" cy="383992"/>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8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人口減少・超高齢社会のもと、誰もが安心</a:t>
              </a:r>
              <a:r>
                <a:rPr lang="ja-JP" altLang="en-US" sz="148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a:t>
              </a:r>
              <a:r>
                <a:rPr lang="ja-JP" altLang="en-US" sz="148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暮らせる大阪の実現が必要</a:t>
              </a:r>
              <a:endParaRPr lang="en-US" altLang="ja-JP" sz="148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右矢印 23"/>
            <p:cNvSpPr/>
            <p:nvPr/>
          </p:nvSpPr>
          <p:spPr>
            <a:xfrm>
              <a:off x="273078" y="3862236"/>
              <a:ext cx="243716" cy="45740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正方形/長方形 3"/>
          <p:cNvSpPr/>
          <p:nvPr/>
        </p:nvSpPr>
        <p:spPr>
          <a:xfrm>
            <a:off x="5261148" y="3885178"/>
            <a:ext cx="3830874" cy="3363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8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参照</a:t>
            </a:r>
            <a:r>
              <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大阪府人口ビジョン</a:t>
            </a:r>
            <a:r>
              <a:rPr kumimoji="1"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[H28.3</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月</a:t>
            </a:r>
            <a:r>
              <a:rPr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策定</a:t>
            </a:r>
            <a:r>
              <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800" dirty="0" err="1"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大阪市人口ビジョン</a:t>
            </a:r>
            <a:r>
              <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[H28.3</a:t>
            </a:r>
            <a:r>
              <a:rPr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月策定</a:t>
            </a:r>
            <a:r>
              <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ja-JP" altLang="en-US" sz="8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grpSp>
        <p:nvGrpSpPr>
          <p:cNvPr id="8" name="グループ化 7"/>
          <p:cNvGrpSpPr/>
          <p:nvPr/>
        </p:nvGrpSpPr>
        <p:grpSpPr>
          <a:xfrm>
            <a:off x="-36512" y="525414"/>
            <a:ext cx="9286072" cy="2170873"/>
            <a:chOff x="-36512" y="476672"/>
            <a:chExt cx="9286072" cy="2170873"/>
          </a:xfrm>
        </p:grpSpPr>
        <p:grpSp>
          <p:nvGrpSpPr>
            <p:cNvPr id="7" name="グループ化 6"/>
            <p:cNvGrpSpPr/>
            <p:nvPr/>
          </p:nvGrpSpPr>
          <p:grpSpPr>
            <a:xfrm>
              <a:off x="-36512" y="476672"/>
              <a:ext cx="9070723" cy="2170873"/>
              <a:chOff x="-36512" y="476672"/>
              <a:chExt cx="9070723" cy="2170873"/>
            </a:xfrm>
          </p:grpSpPr>
          <p:sp>
            <p:nvSpPr>
              <p:cNvPr id="11" name="正方形/長方形 10"/>
              <p:cNvSpPr/>
              <p:nvPr/>
            </p:nvSpPr>
            <p:spPr>
              <a:xfrm>
                <a:off x="107069" y="780494"/>
                <a:ext cx="8927142" cy="186705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lnSpc>
                    <a:spcPts val="1700"/>
                  </a:lnSpc>
                  <a:buFont typeface="Wingdings" panose="05000000000000000000" pitchFamily="2" charset="2"/>
                  <a:buChar char="ü"/>
                </a:pPr>
                <a:r>
                  <a:rPr lang="ja-JP" altLang="en-US" sz="1500" dirty="0" smtClean="0">
                    <a:solidFill>
                      <a:schemeClr val="tx1"/>
                    </a:solidFill>
                    <a:latin typeface="Meiryo UI" panose="020B0604030504040204" pitchFamily="50" charset="-128"/>
                    <a:ea typeface="Meiryo UI" panose="020B0604030504040204" pitchFamily="50" charset="-128"/>
                  </a:rPr>
                  <a:t>大阪は、長期にわたる人口流出、</a:t>
                </a:r>
                <a:r>
                  <a:rPr lang="en-US" altLang="ja-JP" sz="1500" dirty="0" smtClean="0">
                    <a:solidFill>
                      <a:schemeClr val="tx1"/>
                    </a:solidFill>
                    <a:latin typeface="Meiryo UI" panose="020B0604030504040204" pitchFamily="50" charset="-128"/>
                    <a:ea typeface="Meiryo UI" panose="020B0604030504040204" pitchFamily="50" charset="-128"/>
                  </a:rPr>
                  <a:t>GDP</a:t>
                </a:r>
                <a:r>
                  <a:rPr lang="ja-JP" altLang="en-US" sz="1500" dirty="0" smtClean="0">
                    <a:solidFill>
                      <a:schemeClr val="tx1"/>
                    </a:solidFill>
                    <a:latin typeface="Meiryo UI" panose="020B0604030504040204" pitchFamily="50" charset="-128"/>
                    <a:ea typeface="Meiryo UI" panose="020B0604030504040204" pitchFamily="50" charset="-128"/>
                  </a:rPr>
                  <a:t>のシェア</a:t>
                </a:r>
                <a:r>
                  <a:rPr lang="ja-JP" altLang="en-US" sz="1500" smtClean="0">
                    <a:solidFill>
                      <a:schemeClr val="tx1"/>
                    </a:solidFill>
                    <a:latin typeface="Meiryo UI" panose="020B0604030504040204" pitchFamily="50" charset="-128"/>
                    <a:ea typeface="Meiryo UI" panose="020B0604030504040204" pitchFamily="50" charset="-128"/>
                  </a:rPr>
                  <a:t>（全国に</a:t>
                </a:r>
                <a:r>
                  <a:rPr lang="ja-JP" altLang="en-US" sz="1500" dirty="0" smtClean="0">
                    <a:solidFill>
                      <a:schemeClr val="tx1"/>
                    </a:solidFill>
                    <a:latin typeface="Meiryo UI" panose="020B0604030504040204" pitchFamily="50" charset="-128"/>
                    <a:ea typeface="Meiryo UI" panose="020B0604030504040204" pitchFamily="50" charset="-128"/>
                  </a:rPr>
                  <a:t>占める割合）低下、法人税収の落ち込み、地価下落、高い失業率など、まさに</a:t>
                </a:r>
                <a:r>
                  <a:rPr lang="ja-JP" altLang="en-US" sz="1500" b="1" dirty="0" smtClean="0">
                    <a:solidFill>
                      <a:schemeClr val="tx1"/>
                    </a:solidFill>
                    <a:latin typeface="Meiryo UI" panose="020B0604030504040204" pitchFamily="50" charset="-128"/>
                    <a:ea typeface="Meiryo UI" panose="020B0604030504040204" pitchFamily="50" charset="-128"/>
                  </a:rPr>
                  <a:t>「大阪の低迷は、日本の低迷の縮図」</a:t>
                </a:r>
                <a:r>
                  <a:rPr lang="ja-JP" altLang="en-US" sz="1500" dirty="0" smtClean="0">
                    <a:solidFill>
                      <a:schemeClr val="tx1"/>
                    </a:solidFill>
                    <a:latin typeface="Meiryo UI" panose="020B0604030504040204" pitchFamily="50" charset="-128"/>
                    <a:ea typeface="Meiryo UI" panose="020B0604030504040204" pitchFamily="50" charset="-128"/>
                  </a:rPr>
                  <a:t>というべき状態</a:t>
                </a:r>
                <a:endParaRPr lang="en-US" altLang="ja-JP" sz="1500" dirty="0" smtClean="0">
                  <a:solidFill>
                    <a:schemeClr val="tx1"/>
                  </a:solidFill>
                  <a:latin typeface="Meiryo UI" panose="020B0604030504040204" pitchFamily="50" charset="-128"/>
                  <a:ea typeface="Meiryo UI" panose="020B0604030504040204" pitchFamily="50" charset="-128"/>
                </a:endParaRPr>
              </a:p>
              <a:p>
                <a:pPr marL="285750" indent="-285750">
                  <a:lnSpc>
                    <a:spcPts val="1700"/>
                  </a:lnSpc>
                  <a:buFont typeface="Wingdings" panose="05000000000000000000" pitchFamily="2" charset="2"/>
                  <a:buChar char="ü"/>
                </a:pPr>
                <a:r>
                  <a:rPr lang="ja-JP" altLang="en-US" sz="1500" dirty="0">
                    <a:solidFill>
                      <a:schemeClr val="tx1"/>
                    </a:solidFill>
                    <a:latin typeface="Meiryo UI" panose="020B0604030504040204" pitchFamily="50" charset="-128"/>
                    <a:ea typeface="Meiryo UI" panose="020B0604030504040204" pitchFamily="50" charset="-128"/>
                  </a:rPr>
                  <a:t>これまで、大阪府と大阪市の両方が、広域的なまちづくりやインフラ整備などの広域機能を担い、大阪の成長・発展に</a:t>
                </a:r>
                <a:r>
                  <a:rPr lang="ja-JP" altLang="en-US" sz="1500" dirty="0" smtClean="0">
                    <a:solidFill>
                      <a:schemeClr val="tx1"/>
                    </a:solidFill>
                    <a:latin typeface="Meiryo UI" panose="020B0604030504040204" pitchFamily="50" charset="-128"/>
                    <a:ea typeface="Meiryo UI" panose="020B0604030504040204" pitchFamily="50" charset="-128"/>
                  </a:rPr>
                  <a:t>取組み、現在、活発なインバウンド観光など成長に向けて明るい兆しが見えつつあるが、大阪が確かな軌道に乗るには、</a:t>
                </a:r>
                <a:r>
                  <a:rPr lang="ja-JP" altLang="en-US" sz="1500" b="1" dirty="0" smtClean="0">
                    <a:solidFill>
                      <a:schemeClr val="tx1"/>
                    </a:solidFill>
                    <a:latin typeface="Meiryo UI" panose="020B0604030504040204" pitchFamily="50" charset="-128"/>
                    <a:ea typeface="Meiryo UI" panose="020B0604030504040204" pitchFamily="50" charset="-128"/>
                  </a:rPr>
                  <a:t>残された課題は多い</a:t>
                </a:r>
                <a:endParaRPr lang="ja-JP" altLang="en-US" sz="1300" b="1"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endParaRPr lang="ja-JP" altLang="en-US" sz="1500" dirty="0">
                  <a:solidFill>
                    <a:schemeClr val="tx1"/>
                  </a:solidFill>
                  <a:latin typeface="Meiryo UI" panose="020B0604030504040204" pitchFamily="50" charset="-128"/>
                  <a:ea typeface="Meiryo UI" panose="020B0604030504040204" pitchFamily="50" charset="-128"/>
                </a:endParaRPr>
              </a:p>
              <a:p>
                <a:endParaRPr lang="en-US" altLang="ja-JP" sz="1500" dirty="0" smtClean="0">
                  <a:solidFill>
                    <a:schemeClr val="tx1"/>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36512" y="476672"/>
                <a:ext cx="5256584" cy="338554"/>
              </a:xfrm>
              <a:prstGeom prst="rect">
                <a:avLst/>
              </a:prstGeom>
              <a:noFill/>
            </p:spPr>
            <p:txBody>
              <a:bodyPr wrap="square" rtlCol="0">
                <a:spAutoFit/>
              </a:bodyPr>
              <a:lstStyle/>
              <a:p>
                <a:r>
                  <a:rPr kumimoji="1" lang="ja-JP" altLang="en-US" sz="1600" dirty="0" smtClean="0">
                    <a:latin typeface="HGP創英角ｺﾞｼｯｸUB" panose="020B0900000000000000" pitchFamily="50" charset="-128"/>
                    <a:ea typeface="HGP創英角ｺﾞｼｯｸUB" panose="020B0900000000000000" pitchFamily="50" charset="-128"/>
                  </a:rPr>
                  <a:t>■</a:t>
                </a:r>
                <a:r>
                  <a:rPr lang="ja-JP" altLang="en-US" sz="1600" dirty="0" smtClean="0">
                    <a:latin typeface="HGP創英角ｺﾞｼｯｸUB" panose="020B0900000000000000" pitchFamily="50" charset="-128"/>
                    <a:ea typeface="HGP創英角ｺﾞｼｯｸUB" panose="020B0900000000000000" pitchFamily="50" charset="-128"/>
                  </a:rPr>
                  <a:t>長期低落傾向</a:t>
                </a:r>
                <a:r>
                  <a:rPr lang="ja-JP" altLang="en-US" sz="1600" dirty="0">
                    <a:latin typeface="HGP創英角ｺﾞｼｯｸUB" panose="020B0900000000000000" pitchFamily="50" charset="-128"/>
                    <a:ea typeface="HGP創英角ｺﾞｼｯｸUB" panose="020B0900000000000000" pitchFamily="50" charset="-128"/>
                  </a:rPr>
                  <a:t>から</a:t>
                </a:r>
                <a:r>
                  <a:rPr lang="ja-JP" altLang="en-US" sz="1600" dirty="0" smtClean="0">
                    <a:latin typeface="HGP創英角ｺﾞｼｯｸUB" panose="020B0900000000000000" pitchFamily="50" charset="-128"/>
                    <a:ea typeface="HGP創英角ｺﾞｼｯｸUB" panose="020B0900000000000000" pitchFamily="50" charset="-128"/>
                  </a:rPr>
                  <a:t>の脱却、成長エンジンとしての再生</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sp>
            <p:nvSpPr>
              <p:cNvPr id="2" name="正方形/長方形 1"/>
              <p:cNvSpPr/>
              <p:nvPr/>
            </p:nvSpPr>
            <p:spPr>
              <a:xfrm>
                <a:off x="616507" y="2155208"/>
                <a:ext cx="8352928" cy="411200"/>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8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大都市</a:t>
                </a:r>
                <a:r>
                  <a:rPr lang="ja-JP" altLang="en-US" sz="148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の再生は、日本再生の</a:t>
                </a:r>
                <a:r>
                  <a:rPr lang="ja-JP" altLang="en-US" sz="148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切り札。日本の成長をけん引する東西二極の一極を担う大阪の実現が必要</a:t>
                </a:r>
                <a:endParaRPr lang="en-US" altLang="ja-JP" sz="148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右矢印 25"/>
              <p:cNvSpPr/>
              <p:nvPr/>
            </p:nvSpPr>
            <p:spPr>
              <a:xfrm>
                <a:off x="275350" y="2130393"/>
                <a:ext cx="243716" cy="45740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3" name="正方形/長方形 22"/>
            <p:cNvSpPr/>
            <p:nvPr/>
          </p:nvSpPr>
          <p:spPr>
            <a:xfrm>
              <a:off x="4540440" y="1722711"/>
              <a:ext cx="4709120" cy="3363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8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参照</a:t>
              </a:r>
              <a:r>
                <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kumimoji="1"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大阪の成長戦略</a:t>
              </a:r>
              <a:r>
                <a:rPr kumimoji="1"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[H25.1</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月改訂</a:t>
              </a:r>
              <a:r>
                <a:rPr kumimoji="1"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＜参考資料（成長戦略策定時（平成</a:t>
              </a:r>
              <a:r>
                <a:rPr kumimoji="1"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22</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年</a:t>
              </a:r>
              <a:r>
                <a:rPr kumimoji="1"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12</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月）における課題意識）＞</a:t>
              </a:r>
              <a:endPar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・第１回副首都推進本部会議</a:t>
              </a:r>
              <a:r>
                <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[H27.12.28</a:t>
              </a:r>
              <a:r>
                <a:rPr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開催</a:t>
              </a:r>
              <a:r>
                <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8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資料５</a:t>
              </a:r>
              <a:r>
                <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副首都関連参考資料＞</a:t>
              </a:r>
              <a:endPar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grpSp>
    </p:spTree>
    <p:extLst>
      <p:ext uri="{BB962C8B-B14F-4D97-AF65-F5344CB8AC3E}">
        <p14:creationId xmlns:p14="http://schemas.microsoft.com/office/powerpoint/2010/main" val="2281971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二等辺三角形 24"/>
          <p:cNvSpPr/>
          <p:nvPr/>
        </p:nvSpPr>
        <p:spPr>
          <a:xfrm rot="10800000">
            <a:off x="2648968" y="224671"/>
            <a:ext cx="3816424" cy="252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角丸四角形 1"/>
          <p:cNvSpPr/>
          <p:nvPr/>
        </p:nvSpPr>
        <p:spPr>
          <a:xfrm>
            <a:off x="323528" y="1545966"/>
            <a:ext cx="8635262" cy="4547330"/>
          </a:xfrm>
          <a:prstGeom prst="roundRect">
            <a:avLst>
              <a:gd name="adj" fmla="val 9496"/>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lstStyle/>
          <a:p>
            <a:r>
              <a:rPr lang="ja-JP" altLang="en-US" sz="20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副首都化の推進</a:t>
            </a:r>
            <a:endParaRPr lang="en-US" altLang="ja-JP"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今年度</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、副首都化に向けた「中長期的な取組み方向」を策定</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予定</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solidFill>
                  <a:prstClr val="black"/>
                </a:solidFill>
                <a:latin typeface="ＭＳ Ｐゴシック" panose="020B0600070205080204" pitchFamily="50" charset="-128"/>
              </a:rPr>
              <a:t>◇</a:t>
            </a:r>
            <a:r>
              <a:rPr lang="ja-JP" altLang="en-US" sz="2000" dirty="0">
                <a:solidFill>
                  <a:prstClr val="black"/>
                </a:solidFill>
                <a:latin typeface="ＭＳ Ｐゴシック" panose="020B0600070205080204" pitchFamily="50" charset="-128"/>
              </a:rPr>
              <a:t>　</a:t>
            </a:r>
            <a:r>
              <a:rPr lang="ja-JP" altLang="en-US" sz="2000" b="1" dirty="0">
                <a:solidFill>
                  <a:prstClr val="black"/>
                </a:solidFill>
                <a:latin typeface="Meiryo UI" panose="020B0604030504040204" pitchFamily="50" charset="-128"/>
                <a:ea typeface="Meiryo UI" panose="020B0604030504040204" pitchFamily="50" charset="-128"/>
              </a:rPr>
              <a:t>大都市制度の検討</a:t>
            </a:r>
            <a:endParaRPr lang="en-US" altLang="ja-JP" sz="2000" b="1" dirty="0">
              <a:solidFill>
                <a:prstClr val="black"/>
              </a:solidFill>
              <a:latin typeface="Meiryo UI" panose="020B0604030504040204" pitchFamily="50" charset="-128"/>
              <a:ea typeface="Meiryo UI" panose="020B0604030504040204" pitchFamily="50" charset="-128"/>
            </a:endParaRPr>
          </a:p>
          <a:p>
            <a:pPr>
              <a:spcBef>
                <a:spcPct val="0"/>
              </a:spcBef>
            </a:pPr>
            <a:r>
              <a:rPr lang="ja-JP" altLang="en-US" b="1" dirty="0">
                <a:solidFill>
                  <a:prstClr val="black"/>
                </a:solidFill>
                <a:latin typeface="Meiryo UI" panose="020B0604030504040204" pitchFamily="50" charset="-128"/>
                <a:ea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rPr>
              <a:t>副首都化の推進と並行して、住民への十分な説明と意見聴取などを通じ</a:t>
            </a:r>
            <a:r>
              <a:rPr lang="ja-JP" altLang="en-US" dirty="0" smtClean="0">
                <a:solidFill>
                  <a:prstClr val="black"/>
                </a:solidFill>
                <a:latin typeface="Meiryo UI" panose="020B0604030504040204" pitchFamily="50" charset="-128"/>
                <a:ea typeface="Meiryo UI" panose="020B0604030504040204" pitchFamily="50" charset="-128"/>
              </a:rPr>
              <a:t>、</a:t>
            </a:r>
          </a:p>
          <a:p>
            <a:pPr>
              <a:spcBef>
                <a:spcPct val="0"/>
              </a:spcBef>
            </a:pPr>
            <a:r>
              <a:rPr lang="ja-JP" altLang="en-US" dirty="0">
                <a:solidFill>
                  <a:prstClr val="black"/>
                </a:solidFill>
                <a:latin typeface="Meiryo UI" panose="020B0604030504040204" pitchFamily="50" charset="-128"/>
                <a:ea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rPr>
              <a:t>副首都</a:t>
            </a:r>
            <a:r>
              <a:rPr lang="ja-JP" altLang="en-US" dirty="0" smtClean="0">
                <a:solidFill>
                  <a:prstClr val="black"/>
                </a:solidFill>
                <a:latin typeface="Meiryo UI" panose="020B0604030504040204" pitchFamily="50" charset="-128"/>
                <a:ea typeface="Meiryo UI" panose="020B0604030504040204" pitchFamily="50" charset="-128"/>
              </a:rPr>
              <a:t>にふさわしい</a:t>
            </a:r>
            <a:r>
              <a:rPr lang="ja-JP" altLang="en-US" dirty="0">
                <a:solidFill>
                  <a:prstClr val="black"/>
                </a:solidFill>
                <a:latin typeface="Meiryo UI" panose="020B0604030504040204" pitchFamily="50" charset="-128"/>
                <a:ea typeface="Meiryo UI" panose="020B0604030504040204" pitchFamily="50" charset="-128"/>
              </a:rPr>
              <a:t>新たな大都市制度」について検討を進める</a:t>
            </a:r>
            <a:endParaRPr lang="en-US" altLang="ja-JP" dirty="0">
              <a:solidFill>
                <a:prstClr val="black"/>
              </a:solidFill>
              <a:latin typeface="Meiryo UI" panose="020B0604030504040204" pitchFamily="50" charset="-128"/>
              <a:ea typeface="Meiryo UI" panose="020B0604030504040204" pitchFamily="50" charset="-128"/>
            </a:endParaRPr>
          </a:p>
          <a:p>
            <a:endParaRPr lang="ja-JP" altLang="en-US" dirty="0">
              <a:solidFill>
                <a:prstClr val="black"/>
              </a:solidFill>
              <a:latin typeface="ＭＳ Ｐゴシック" panose="020B0600070205080204" pitchFamily="50" charset="-128"/>
            </a:endParaRPr>
          </a:p>
          <a:p>
            <a:endParaRPr lang="en-US" altLang="ja-JP" dirty="0" smtClean="0">
              <a:solidFill>
                <a:prstClr val="black"/>
              </a:solidFill>
              <a:latin typeface="Meiryo UI" panose="020B0604030504040204" pitchFamily="50" charset="-128"/>
              <a:ea typeface="Meiryo UI" panose="020B0604030504040204" pitchFamily="50" charset="-128"/>
            </a:endParaRPr>
          </a:p>
          <a:p>
            <a:endParaRPr lang="ja-JP" altLang="en-US" dirty="0">
              <a:solidFill>
                <a:prstClr val="black"/>
              </a:solidFill>
              <a:latin typeface="ＭＳ Ｐゴシック" panose="020B0600070205080204" pitchFamily="50" charset="-128"/>
            </a:endParaRPr>
          </a:p>
        </p:txBody>
      </p:sp>
      <p:sp>
        <p:nvSpPr>
          <p:cNvPr id="31" name="角丸四角形 30"/>
          <p:cNvSpPr/>
          <p:nvPr/>
        </p:nvSpPr>
        <p:spPr>
          <a:xfrm>
            <a:off x="173816" y="548680"/>
            <a:ext cx="8784974" cy="699643"/>
          </a:xfrm>
          <a:prstGeom prst="roundRect">
            <a:avLst>
              <a:gd name="adj" fmla="val 5976"/>
            </a:avLst>
          </a:prstGeom>
          <a:gradFill>
            <a:gsLst>
              <a:gs pos="0">
                <a:srgbClr val="5E9EFF"/>
              </a:gs>
              <a:gs pos="39999">
                <a:srgbClr val="85C2FF"/>
              </a:gs>
              <a:gs pos="70000">
                <a:srgbClr val="C4D6EB"/>
              </a:gs>
              <a:gs pos="100000">
                <a:srgbClr val="FFEBFA"/>
              </a:gs>
            </a:gsLst>
            <a:lin ang="5400000" scaled="0"/>
          </a:gradFill>
          <a:ln w="158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200000"/>
              </a:lnSpc>
            </a:pPr>
            <a:r>
              <a:rPr lang="ja-JP" altLang="en-US" sz="2200" dirty="0" smtClean="0">
                <a:solidFill>
                  <a:prstClr val="black"/>
                </a:solidFill>
                <a:latin typeface="HGP創英角ｺﾞｼｯｸUB" panose="020B0900000000000000" pitchFamily="50" charset="-128"/>
                <a:ea typeface="HGP創英角ｺﾞｼｯｸUB" panose="020B0900000000000000" pitchFamily="50" charset="-128"/>
              </a:rPr>
              <a:t>副首都推進本部を設置し、府市一体で課題解決に向けた新た</a:t>
            </a:r>
            <a:r>
              <a:rPr lang="ja-JP" altLang="en-US" sz="2200" dirty="0">
                <a:solidFill>
                  <a:prstClr val="black"/>
                </a:solidFill>
                <a:latin typeface="HGP創英角ｺﾞｼｯｸUB" panose="020B0900000000000000" pitchFamily="50" charset="-128"/>
                <a:ea typeface="HGP創英角ｺﾞｼｯｸUB" panose="020B0900000000000000" pitchFamily="50" charset="-128"/>
              </a:rPr>
              <a:t>な</a:t>
            </a:r>
            <a:r>
              <a:rPr lang="ja-JP" altLang="en-US" sz="2200" dirty="0" smtClean="0">
                <a:solidFill>
                  <a:prstClr val="black"/>
                </a:solidFill>
                <a:latin typeface="HGP創英角ｺﾞｼｯｸUB" panose="020B0900000000000000" pitchFamily="50" charset="-128"/>
                <a:ea typeface="HGP創英角ｺﾞｼｯｸUB" panose="020B0900000000000000" pitchFamily="50" charset="-128"/>
              </a:rPr>
              <a:t>取組み</a:t>
            </a:r>
            <a:endParaRPr lang="ja-JP" altLang="en-US" sz="2200" dirty="0">
              <a:solidFill>
                <a:prstClr val="black"/>
              </a:solidFill>
              <a:latin typeface="HGP創英角ｺﾞｼｯｸUB" panose="020B0900000000000000" pitchFamily="50" charset="-128"/>
              <a:ea typeface="HGP創英角ｺﾞｼｯｸUB" panose="020B0900000000000000" pitchFamily="50" charset="-128"/>
            </a:endParaRPr>
          </a:p>
          <a:p>
            <a:endParaRPr lang="en-US" altLang="ja-JP" sz="1000" dirty="0" smtClean="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10" name="スライド番号プレースホルダー 2"/>
          <p:cNvSpPr>
            <a:spLocks noGrp="1"/>
          </p:cNvSpPr>
          <p:nvPr>
            <p:ph type="sldNum" sz="quarter" idx="12"/>
          </p:nvPr>
        </p:nvSpPr>
        <p:spPr>
          <a:xfrm>
            <a:off x="7018886" y="6492875"/>
            <a:ext cx="2125114" cy="365125"/>
          </a:xfrm>
          <a:prstGeom prst="rect">
            <a:avLst/>
          </a:prstGeom>
        </p:spPr>
        <p:txBody>
          <a:bodyPr/>
          <a:lstStyle/>
          <a:p>
            <a:pPr>
              <a:defRPr/>
            </a:pPr>
            <a:r>
              <a:rPr lang="ja-JP" altLang="en-US" sz="1600" kern="0" dirty="0">
                <a:solidFill>
                  <a:sysClr val="windowText" lastClr="000000"/>
                </a:solidFill>
                <a:latin typeface="HGPｺﾞｼｯｸE" pitchFamily="50" charset="-128"/>
                <a:ea typeface="HGPｺﾞｼｯｸE" pitchFamily="50" charset="-128"/>
              </a:rPr>
              <a:t>７</a:t>
            </a:r>
          </a:p>
        </p:txBody>
      </p:sp>
      <p:sp>
        <p:nvSpPr>
          <p:cNvPr id="3" name="正方形/長方形 2"/>
          <p:cNvSpPr/>
          <p:nvPr/>
        </p:nvSpPr>
        <p:spPr>
          <a:xfrm>
            <a:off x="922584" y="2371907"/>
            <a:ext cx="7670528" cy="1737360"/>
          </a:xfrm>
          <a:prstGeom prst="rect">
            <a:avLst/>
          </a:prstGeom>
          <a:solidFill>
            <a:schemeClr val="bg1"/>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pPr>
            <a:r>
              <a:rPr lang="ja-JP" altLang="en-US" sz="1500" dirty="0" smtClean="0">
                <a:solidFill>
                  <a:prstClr val="black"/>
                </a:solidFill>
                <a:latin typeface="Meiryo UI" panose="020B0604030504040204" pitchFamily="50" charset="-128"/>
                <a:ea typeface="Meiryo UI" panose="020B0604030504040204" pitchFamily="50" charset="-128"/>
                <a:cs typeface="Meiryo UI" pitchFamily="50" charset="-128"/>
              </a:rPr>
              <a:t>◆副首都・大阪の意義・役割（第</a:t>
            </a:r>
            <a:r>
              <a:rPr lang="en-US" altLang="ja-JP" sz="1500" dirty="0" smtClean="0">
                <a:solidFill>
                  <a:prstClr val="black"/>
                </a:solidFill>
                <a:latin typeface="Meiryo UI" panose="020B0604030504040204" pitchFamily="50" charset="-128"/>
                <a:ea typeface="Meiryo UI" panose="020B0604030504040204" pitchFamily="50" charset="-128"/>
                <a:cs typeface="Meiryo UI" pitchFamily="50" charset="-128"/>
              </a:rPr>
              <a:t>3</a:t>
            </a:r>
            <a:r>
              <a:rPr lang="ja-JP" altLang="en-US" sz="1500" dirty="0" smtClean="0">
                <a:solidFill>
                  <a:prstClr val="black"/>
                </a:solidFill>
                <a:latin typeface="Meiryo UI" panose="020B0604030504040204" pitchFamily="50" charset="-128"/>
                <a:ea typeface="Meiryo UI" panose="020B0604030504040204" pitchFamily="50" charset="-128"/>
                <a:cs typeface="Meiryo UI" pitchFamily="50" charset="-128"/>
              </a:rPr>
              <a:t>回副首都推進本部会議より）</a:t>
            </a:r>
            <a:endParaRPr lang="en-US" altLang="ja-JP" sz="1500" dirty="0" smtClean="0">
              <a:solidFill>
                <a:prstClr val="black"/>
              </a:solidFill>
              <a:latin typeface="Meiryo UI" panose="020B0604030504040204" pitchFamily="50" charset="-128"/>
              <a:ea typeface="Meiryo UI" panose="020B0604030504040204" pitchFamily="50" charset="-128"/>
              <a:cs typeface="Meiryo UI" pitchFamily="50" charset="-128"/>
            </a:endParaRPr>
          </a:p>
          <a:p>
            <a:pPr>
              <a:spcBef>
                <a:spcPct val="0"/>
              </a:spcBef>
            </a:pPr>
            <a:r>
              <a:rPr lang="ja-JP" altLang="en-US" sz="1500" dirty="0" smtClean="0">
                <a:solidFill>
                  <a:prstClr val="black"/>
                </a:solidFill>
                <a:latin typeface="Meiryo UI" panose="020B0604030504040204" pitchFamily="50" charset="-128"/>
                <a:ea typeface="Meiryo UI" panose="020B0604030504040204" pitchFamily="50" charset="-128"/>
                <a:cs typeface="Meiryo UI" pitchFamily="50" charset="-128"/>
              </a:rPr>
              <a:t>　東京</a:t>
            </a: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とは異なる個性・新たな価値観をもって、世界で存在感を発揮する「東西二極の一極」として</a:t>
            </a:r>
            <a:r>
              <a:rPr lang="ja-JP" altLang="en-US" sz="1500" dirty="0" smtClean="0">
                <a:solidFill>
                  <a:prstClr val="black"/>
                </a:solidFill>
                <a:latin typeface="Meiryo UI" panose="020B0604030504040204" pitchFamily="50" charset="-128"/>
                <a:ea typeface="Meiryo UI" panose="020B0604030504040204" pitchFamily="50" charset="-128"/>
                <a:cs typeface="Meiryo UI" pitchFamily="50" charset="-128"/>
              </a:rPr>
              <a:t>、</a:t>
            </a:r>
            <a:endParaRPr lang="en-US" altLang="ja-JP" sz="1500" dirty="0" smtClean="0">
              <a:solidFill>
                <a:prstClr val="black"/>
              </a:solidFill>
              <a:latin typeface="Meiryo UI" panose="020B0604030504040204" pitchFamily="50" charset="-128"/>
              <a:ea typeface="Meiryo UI" panose="020B0604030504040204" pitchFamily="50" charset="-128"/>
              <a:cs typeface="Meiryo UI" pitchFamily="50" charset="-128"/>
            </a:endParaRPr>
          </a:p>
          <a:p>
            <a:pPr>
              <a:spcBef>
                <a:spcPct val="0"/>
              </a:spcBef>
            </a:pP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1500" dirty="0" smtClean="0">
                <a:solidFill>
                  <a:prstClr val="black"/>
                </a:solidFill>
                <a:latin typeface="Meiryo UI" panose="020B0604030504040204" pitchFamily="50" charset="-128"/>
                <a:ea typeface="Meiryo UI" panose="020B0604030504040204" pitchFamily="50" charset="-128"/>
                <a:cs typeface="Meiryo UI" pitchFamily="50" charset="-128"/>
              </a:rPr>
              <a:t>平時</a:t>
            </a: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にも非常時にも日本の未来を支え、けん引する成長エンジンの役割を果たす</a:t>
            </a:r>
            <a:endParaRPr lang="en-US" altLang="ja-JP" sz="1500" dirty="0">
              <a:solidFill>
                <a:prstClr val="black"/>
              </a:solidFill>
              <a:latin typeface="Meiryo UI" panose="020B0604030504040204" pitchFamily="50" charset="-128"/>
              <a:ea typeface="Meiryo UI" panose="020B0604030504040204" pitchFamily="50" charset="-128"/>
              <a:cs typeface="Meiryo UI" pitchFamily="50" charset="-128"/>
            </a:endParaRPr>
          </a:p>
          <a:p>
            <a:pPr>
              <a:spcBef>
                <a:spcPct val="0"/>
              </a:spcBef>
            </a:pP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　（１）</a:t>
            </a:r>
            <a:r>
              <a:rPr lang="en-US" altLang="ja-JP" sz="15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西日本の首都</a:t>
            </a:r>
            <a:r>
              <a:rPr lang="en-US" altLang="ja-JP" sz="15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（分都）として、中枢性・拠点性を高める</a:t>
            </a:r>
            <a:endParaRPr lang="en-US" altLang="ja-JP" sz="1500" dirty="0">
              <a:solidFill>
                <a:prstClr val="black"/>
              </a:solidFill>
              <a:latin typeface="Meiryo UI" panose="020B0604030504040204" pitchFamily="50" charset="-128"/>
              <a:ea typeface="Meiryo UI" panose="020B0604030504040204" pitchFamily="50" charset="-128"/>
              <a:cs typeface="Meiryo UI" pitchFamily="50" charset="-128"/>
            </a:endParaRPr>
          </a:p>
          <a:p>
            <a:pPr>
              <a:spcBef>
                <a:spcPct val="0"/>
              </a:spcBef>
            </a:pP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　（２）</a:t>
            </a:r>
            <a:r>
              <a:rPr lang="en-US" altLang="ja-JP" sz="15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首都機能のバックアップ拠点</a:t>
            </a:r>
            <a:r>
              <a:rPr lang="en-US" altLang="ja-JP" sz="15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（重都）として、平時を含めた代替機能を備える</a:t>
            </a:r>
            <a:endParaRPr lang="en-US" altLang="ja-JP" sz="1500" dirty="0">
              <a:solidFill>
                <a:prstClr val="black"/>
              </a:solidFill>
              <a:latin typeface="Meiryo UI" panose="020B0604030504040204" pitchFamily="50" charset="-128"/>
              <a:ea typeface="Meiryo UI" panose="020B0604030504040204" pitchFamily="50" charset="-128"/>
              <a:cs typeface="Meiryo UI" pitchFamily="50" charset="-128"/>
            </a:endParaRPr>
          </a:p>
          <a:p>
            <a:pPr>
              <a:spcBef>
                <a:spcPct val="0"/>
              </a:spcBef>
            </a:pP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　（３）</a:t>
            </a:r>
            <a:r>
              <a:rPr lang="en-US" altLang="ja-JP" sz="15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アジアの主要都市</a:t>
            </a:r>
            <a:r>
              <a:rPr lang="en-US" altLang="ja-JP" sz="15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として、東京とは異なる個性・新たな価値を発信する　</a:t>
            </a:r>
            <a:endParaRPr lang="en-US" altLang="ja-JP" sz="1500" dirty="0">
              <a:solidFill>
                <a:prstClr val="black"/>
              </a:solidFill>
              <a:latin typeface="Meiryo UI" panose="020B0604030504040204" pitchFamily="50" charset="-128"/>
              <a:ea typeface="Meiryo UI" panose="020B0604030504040204" pitchFamily="50" charset="-128"/>
              <a:cs typeface="Meiryo UI" pitchFamily="50" charset="-128"/>
            </a:endParaRPr>
          </a:p>
          <a:p>
            <a:pPr>
              <a:spcBef>
                <a:spcPct val="0"/>
              </a:spcBef>
            </a:pP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　（４）</a:t>
            </a:r>
            <a:r>
              <a:rPr lang="en-US" altLang="ja-JP" sz="15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民都</a:t>
            </a:r>
            <a:r>
              <a:rPr lang="en-US" altLang="ja-JP" sz="15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として、民の力を最大限に活かす都市を実現</a:t>
            </a:r>
            <a:r>
              <a:rPr lang="ja-JP" altLang="en-US" sz="1500" dirty="0" smtClean="0">
                <a:solidFill>
                  <a:prstClr val="black"/>
                </a:solidFill>
                <a:latin typeface="Meiryo UI" panose="020B0604030504040204" pitchFamily="50" charset="-128"/>
                <a:ea typeface="Meiryo UI" panose="020B0604030504040204" pitchFamily="50" charset="-128"/>
                <a:cs typeface="Meiryo UI" pitchFamily="50" charset="-128"/>
              </a:rPr>
              <a:t>する</a:t>
            </a:r>
            <a:endParaRPr lang="en-US" altLang="ja-JP" sz="1500" dirty="0">
              <a:solidFill>
                <a:prstClr val="black"/>
              </a:solidFill>
              <a:latin typeface="Meiryo UI" panose="020B0604030504040204" pitchFamily="50" charset="-128"/>
              <a:ea typeface="Meiryo UI" panose="020B0604030504040204" pitchFamily="50" charset="-128"/>
            </a:endParaRPr>
          </a:p>
        </p:txBody>
      </p:sp>
      <p:sp>
        <p:nvSpPr>
          <p:cNvPr id="12" name="角丸四角形 11"/>
          <p:cNvSpPr/>
          <p:nvPr/>
        </p:nvSpPr>
        <p:spPr>
          <a:xfrm>
            <a:off x="1165390" y="5329506"/>
            <a:ext cx="6984776" cy="684000"/>
          </a:xfrm>
          <a:prstGeom prst="roundRect">
            <a:avLst>
              <a:gd name="adj" fmla="val 5976"/>
            </a:avLst>
          </a:prstGeom>
          <a:noFill/>
          <a:ln w="158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altLang="ja-JP" sz="24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2400" dirty="0">
                <a:solidFill>
                  <a:schemeClr val="tx1"/>
                </a:solidFill>
                <a:latin typeface="HGP創英角ｺﾞｼｯｸUB" panose="020B0900000000000000" pitchFamily="50" charset="-128"/>
                <a:ea typeface="HGP創英角ｺﾞｼｯｸUB" panose="020B0900000000000000" pitchFamily="50" charset="-128"/>
              </a:rPr>
              <a:t>総合区</a:t>
            </a:r>
            <a:r>
              <a:rPr lang="ja-JP" altLang="en-US" sz="2400" dirty="0" smtClean="0">
                <a:solidFill>
                  <a:schemeClr val="tx1"/>
                </a:solidFill>
                <a:latin typeface="HGP創英角ｺﾞｼｯｸUB" panose="020B0900000000000000" pitchFamily="50" charset="-128"/>
                <a:ea typeface="HGP創英角ｺﾞｼｯｸUB" panose="020B0900000000000000" pitchFamily="50" charset="-128"/>
              </a:rPr>
              <a:t>制度</a:t>
            </a:r>
            <a:r>
              <a:rPr lang="en-US" altLang="ja-JP" sz="24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24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2400" dirty="0" smtClean="0">
                <a:solidFill>
                  <a:schemeClr val="tx1"/>
                </a:solidFill>
                <a:latin typeface="HGP創英角ｺﾞｼｯｸUB" panose="020B0900000000000000" pitchFamily="50" charset="-128"/>
                <a:ea typeface="HGP創英角ｺﾞｼｯｸUB" panose="020B0900000000000000" pitchFamily="50" charset="-128"/>
              </a:rPr>
              <a:t>　　　　　</a:t>
            </a:r>
            <a:r>
              <a:rPr lang="en-US" altLang="ja-JP" sz="24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2400" dirty="0" smtClean="0">
                <a:solidFill>
                  <a:schemeClr val="tx1"/>
                </a:solidFill>
                <a:latin typeface="HGP創英角ｺﾞｼｯｸUB" panose="020B0900000000000000" pitchFamily="50" charset="-128"/>
                <a:ea typeface="HGP創英角ｺﾞｼｯｸUB" panose="020B0900000000000000" pitchFamily="50" charset="-128"/>
              </a:rPr>
              <a:t>特別区制度</a:t>
            </a:r>
            <a:r>
              <a:rPr lang="en-US" altLang="ja-JP" sz="2400" dirty="0" smtClean="0">
                <a:solidFill>
                  <a:schemeClr val="tx1"/>
                </a:solidFill>
                <a:latin typeface="HGP創英角ｺﾞｼｯｸUB" panose="020B0900000000000000" pitchFamily="50" charset="-128"/>
                <a:ea typeface="HGP創英角ｺﾞｼｯｸUB" panose="020B0900000000000000" pitchFamily="50" charset="-128"/>
              </a:rPr>
              <a:t>』</a:t>
            </a:r>
            <a:endParaRPr lang="ja-JP" altLang="en-US" sz="2400" dirty="0" smtClean="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4383739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2681845171"/>
              </p:ext>
            </p:extLst>
          </p:nvPr>
        </p:nvGraphicFramePr>
        <p:xfrm>
          <a:off x="251520" y="676993"/>
          <a:ext cx="8628228" cy="2535983"/>
        </p:xfrm>
        <a:graphic>
          <a:graphicData uri="http://schemas.openxmlformats.org/drawingml/2006/table">
            <a:tbl>
              <a:tblPr firstRow="1" bandRow="1">
                <a:tableStyleId>{5940675A-B579-460E-94D1-54222C63F5DA}</a:tableStyleId>
              </a:tblPr>
              <a:tblGrid>
                <a:gridCol w="3744416"/>
                <a:gridCol w="4883812"/>
              </a:tblGrid>
              <a:tr h="2535983">
                <a:tc>
                  <a:txBody>
                    <a:bodyPr/>
                    <a:lstStyle/>
                    <a:p>
                      <a:pPr algn="l"/>
                      <a:r>
                        <a:rPr kumimoji="1" lang="ja-JP" altLang="en-US" sz="1300" b="1"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年　</a:t>
                      </a:r>
                      <a:r>
                        <a:rPr kumimoji="1" lang="ja-JP" altLang="en-US" sz="1300" b="1"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４月　</a:t>
                      </a:r>
                      <a:r>
                        <a:rPr kumimoji="1" lang="ja-JP" altLang="en-US" sz="1300" b="1" baseline="0" dirty="0" smtClean="0">
                          <a:latin typeface="Meiryo UI" panose="020B0604030504040204" pitchFamily="50" charset="-128"/>
                          <a:ea typeface="Meiryo UI" panose="020B0604030504040204" pitchFamily="50" charset="-128"/>
                          <a:cs typeface="Meiryo UI" panose="020B0604030504040204" pitchFamily="50" charset="-128"/>
                        </a:rPr>
                        <a:t> 「大阪にふさわしい大都市</a:t>
                      </a:r>
                      <a:endParaRPr kumimoji="1" lang="en-US" altLang="ja-JP" sz="1300" b="1" baseline="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300" b="1" baseline="0" dirty="0" smtClean="0">
                          <a:latin typeface="Meiryo UI" panose="020B0604030504040204" pitchFamily="50" charset="-128"/>
                          <a:ea typeface="Meiryo UI" panose="020B0604030504040204" pitchFamily="50" charset="-128"/>
                          <a:cs typeface="Meiryo UI" panose="020B0604030504040204" pitchFamily="50" charset="-128"/>
                        </a:rPr>
                        <a:t>　　　　　　　　　　　　　 制度推進協議会」設置</a:t>
                      </a:r>
                      <a:endParaRPr kumimoji="1" lang="en-US" altLang="ja-JP" sz="1300" b="1" baseline="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300" b="1" baseline="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○大阪にふさわしい大都市制度の実現に向けた取組みを推進する</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ため、大阪府・大阪市、大阪府議会・大阪市会が参画して大都市</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制度のあり方を協議</a:t>
                      </a:r>
                      <a:endParaRPr kumimoji="1" lang="en-US" altLang="ja-JP" sz="5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組　　　織</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大阪府知事、大阪市長</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aseline="0" dirty="0" smtClean="0">
                          <a:latin typeface="Meiryo UI" panose="020B0604030504040204" pitchFamily="50" charset="-128"/>
                          <a:ea typeface="Meiryo UI" panose="020B0604030504040204" pitchFamily="50" charset="-128"/>
                          <a:cs typeface="Meiryo UI" panose="020B0604030504040204" pitchFamily="50" charset="-128"/>
                        </a:rPr>
                        <a:t>　　　　　　　　　大阪府議会議長、大阪市会議長</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aseline="0" dirty="0" smtClean="0">
                          <a:latin typeface="Meiryo UI" panose="020B0604030504040204" pitchFamily="50" charset="-128"/>
                          <a:ea typeface="Meiryo UI" panose="020B0604030504040204" pitchFamily="50" charset="-128"/>
                          <a:cs typeface="Meiryo UI" panose="020B0604030504040204" pitchFamily="50" charset="-128"/>
                        </a:rPr>
                        <a:t> 　　大阪府議会議員９名、大阪市会議員９名</a:t>
                      </a:r>
                      <a:endParaRPr kumimoji="1" lang="en-US" altLang="ja-JP" sz="1100" baseline="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aseline="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aseline="0" dirty="0" smtClean="0">
                          <a:latin typeface="Meiryo UI" panose="020B0604030504040204" pitchFamily="50" charset="-128"/>
                          <a:ea typeface="Meiryo UI" panose="020B0604030504040204" pitchFamily="50" charset="-128"/>
                          <a:cs typeface="Meiryo UI" panose="020B0604030504040204" pitchFamily="50" charset="-128"/>
                        </a:rPr>
                        <a:t>開催回数</a:t>
                      </a:r>
                      <a:r>
                        <a:rPr kumimoji="1" lang="en-US" altLang="ja-JP" sz="1100" baseline="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aseline="0" dirty="0" smtClean="0">
                          <a:latin typeface="Meiryo UI" panose="020B0604030504040204" pitchFamily="50" charset="-128"/>
                          <a:ea typeface="Meiryo UI" panose="020B0604030504040204" pitchFamily="50" charset="-128"/>
                          <a:cs typeface="Meiryo UI" panose="020B0604030504040204" pitchFamily="50" charset="-128"/>
                        </a:rPr>
                        <a:t>７回（</a:t>
                      </a:r>
                      <a:r>
                        <a:rPr kumimoji="1" lang="en-US" altLang="ja-JP" sz="1100" baseline="0" dirty="0" smtClean="0">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100" baseline="0" dirty="0" smtClean="0">
                          <a:latin typeface="Meiryo UI" panose="020B0604030504040204" pitchFamily="50" charset="-128"/>
                          <a:ea typeface="Meiryo UI" panose="020B0604030504040204" pitchFamily="50" charset="-128"/>
                          <a:cs typeface="Meiryo UI" panose="020B0604030504040204" pitchFamily="50" charset="-128"/>
                        </a:rPr>
                        <a:t>４～</a:t>
                      </a:r>
                      <a:r>
                        <a:rPr kumimoji="1" lang="en-US" altLang="ja-JP" sz="1100" baseline="0" dirty="0" smtClean="0">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baseline="0" dirty="0" smtClean="0">
                          <a:latin typeface="Meiryo UI" panose="020B0604030504040204" pitchFamily="50" charset="-128"/>
                          <a:ea typeface="Meiryo UI" panose="020B0604030504040204" pitchFamily="50" charset="-128"/>
                          <a:cs typeface="Meiryo UI" panose="020B0604030504040204" pitchFamily="50" charset="-128"/>
                        </a:rPr>
                        <a:t>１）</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solidFill>
                      <a:schemeClr val="bg1"/>
                    </a:solidFill>
                  </a:tcPr>
                </a:tc>
              </a:tr>
            </a:tbl>
          </a:graphicData>
        </a:graphic>
      </p:graphicFrame>
      <p:sp>
        <p:nvSpPr>
          <p:cNvPr id="4" name="正方形/長方形 3"/>
          <p:cNvSpPr/>
          <p:nvPr/>
        </p:nvSpPr>
        <p:spPr>
          <a:xfrm>
            <a:off x="0" y="11180"/>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2000" dirty="0" smtClean="0">
                <a:solidFill>
                  <a:schemeClr val="tx1"/>
                </a:solidFill>
                <a:latin typeface="ＭＳ Ｐゴシック" pitchFamily="50" charset="-128"/>
                <a:ea typeface="Meiryo UI" pitchFamily="50" charset="-128"/>
                <a:cs typeface="Meiryo UI" pitchFamily="50" charset="-128"/>
              </a:rPr>
              <a:t>【</a:t>
            </a:r>
            <a:r>
              <a:rPr lang="ja-JP" altLang="en-US" sz="2000" dirty="0" smtClean="0">
                <a:solidFill>
                  <a:schemeClr val="tx1"/>
                </a:solidFill>
                <a:latin typeface="ＭＳ Ｐゴシック" pitchFamily="50" charset="-128"/>
                <a:ea typeface="Meiryo UI" pitchFamily="50" charset="-128"/>
                <a:cs typeface="Meiryo UI" pitchFamily="50" charset="-128"/>
              </a:rPr>
              <a:t>参考データ</a:t>
            </a:r>
            <a:r>
              <a:rPr lang="en-US" altLang="ja-JP" sz="2000" dirty="0" smtClean="0">
                <a:solidFill>
                  <a:schemeClr val="tx1"/>
                </a:solidFill>
                <a:latin typeface="ＭＳ Ｐゴシック" pitchFamily="50" charset="-128"/>
                <a:ea typeface="Meiryo UI" pitchFamily="50" charset="-128"/>
                <a:cs typeface="Meiryo UI" pitchFamily="50" charset="-128"/>
              </a:rPr>
              <a:t>】</a:t>
            </a:r>
            <a:r>
              <a:rPr lang="ja-JP" altLang="en-US" sz="2000" dirty="0" smtClean="0">
                <a:solidFill>
                  <a:schemeClr val="tx1"/>
                </a:solidFill>
                <a:latin typeface="ＭＳ Ｐゴシック" pitchFamily="50" charset="-128"/>
                <a:ea typeface="Meiryo UI" pitchFamily="50" charset="-128"/>
                <a:cs typeface="Meiryo UI" pitchFamily="50" charset="-128"/>
              </a:rPr>
              <a:t>大阪府・大阪市の取組み経過年表</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3" name="正方形/長方形 2"/>
          <p:cNvSpPr/>
          <p:nvPr/>
        </p:nvSpPr>
        <p:spPr>
          <a:xfrm>
            <a:off x="4187452" y="2138771"/>
            <a:ext cx="4565104" cy="964041"/>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◆協議内容</a:t>
            </a:r>
            <a:endParaRPr kumimoji="1" lang="en-US" altLang="ja-JP" sz="130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13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・大阪府・大阪市における二元行政や二重行政の現状や弊害</a:t>
            </a:r>
            <a:endParaRPr lang="en-US" altLang="ja-JP" sz="1300" dirty="0" smtClean="0">
              <a:solidFill>
                <a:schemeClr val="tx1"/>
              </a:solidFill>
              <a:latin typeface="HGP創英角ｺﾞｼｯｸUB" panose="020B0900000000000000" pitchFamily="50" charset="-128"/>
              <a:ea typeface="HGP創英角ｺﾞｼｯｸUB" panose="020B0900000000000000" pitchFamily="50" charset="-128"/>
            </a:endParaRPr>
          </a:p>
          <a:p>
            <a:r>
              <a:rPr kumimoji="1" lang="ja-JP" altLang="en-US" sz="500" dirty="0">
                <a:solidFill>
                  <a:schemeClr val="tx1"/>
                </a:solidFill>
                <a:latin typeface="HGP創英角ｺﾞｼｯｸUB" panose="020B0900000000000000" pitchFamily="50" charset="-128"/>
                <a:ea typeface="HGP創英角ｺﾞｼｯｸUB" panose="020B0900000000000000" pitchFamily="50" charset="-128"/>
              </a:rPr>
              <a:t>　</a:t>
            </a:r>
            <a:endParaRPr kumimoji="1" lang="en-US" altLang="ja-JP" sz="50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13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・住民が自ら</a:t>
            </a:r>
            <a:r>
              <a:rPr lang="ja-JP" altLang="en-US" sz="1300" dirty="0">
                <a:solidFill>
                  <a:schemeClr val="tx1"/>
                </a:solidFill>
                <a:latin typeface="HGP創英角ｺﾞｼｯｸUB" panose="020B0900000000000000" pitchFamily="50" charset="-128"/>
                <a:ea typeface="HGP創英角ｺﾞｼｯｸUB" panose="020B0900000000000000" pitchFamily="50" charset="-128"/>
              </a:rPr>
              <a:t>の自治体のサービスや施策を自ら決定できる</a:t>
            </a: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よ</a:t>
            </a:r>
            <a:endParaRPr lang="en-US" altLang="ja-JP" sz="130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13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　う</a:t>
            </a:r>
            <a:r>
              <a:rPr lang="ja-JP" altLang="en-US" sz="1300" dirty="0">
                <a:solidFill>
                  <a:schemeClr val="tx1"/>
                </a:solidFill>
                <a:latin typeface="HGP創英角ｺﾞｼｯｸUB" panose="020B0900000000000000" pitchFamily="50" charset="-128"/>
                <a:ea typeface="HGP創英角ｺﾞｼｯｸUB" panose="020B0900000000000000" pitchFamily="50" charset="-128"/>
              </a:rPr>
              <a:t>、</a:t>
            </a: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住民自治機能</a:t>
            </a:r>
            <a:r>
              <a:rPr lang="ja-JP" altLang="en-US" sz="1300" dirty="0">
                <a:solidFill>
                  <a:schemeClr val="tx1"/>
                </a:solidFill>
                <a:latin typeface="HGP創英角ｺﾞｼｯｸUB" panose="020B0900000000000000" pitchFamily="50" charset="-128"/>
                <a:ea typeface="HGP創英角ｺﾞｼｯｸUB" panose="020B0900000000000000" pitchFamily="50" charset="-128"/>
              </a:rPr>
              <a:t>を</a:t>
            </a: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向上させる体制</a:t>
            </a:r>
            <a:endParaRPr lang="en-US" altLang="ja-JP" sz="1300" dirty="0" smtClean="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2" name="スライド番号プレースホルダー 2"/>
          <p:cNvSpPr>
            <a:spLocks noGrp="1"/>
          </p:cNvSpPr>
          <p:nvPr>
            <p:ph type="sldNum" sz="quarter" idx="12"/>
          </p:nvPr>
        </p:nvSpPr>
        <p:spPr>
          <a:xfrm>
            <a:off x="7032206" y="13123"/>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ja-JP" altLang="en-US" sz="1600" kern="0" dirty="0">
                <a:solidFill>
                  <a:sysClr val="windowText" lastClr="000000"/>
                </a:solidFill>
                <a:latin typeface="HGPｺﾞｼｯｸE" pitchFamily="50" charset="-128"/>
                <a:ea typeface="HGPｺﾞｼｯｸE" pitchFamily="50" charset="-128"/>
              </a:rPr>
              <a:t>８</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460424377"/>
              </p:ext>
            </p:extLst>
          </p:nvPr>
        </p:nvGraphicFramePr>
        <p:xfrm>
          <a:off x="636512" y="3779160"/>
          <a:ext cx="7806504" cy="685800"/>
        </p:xfrm>
        <a:graphic>
          <a:graphicData uri="http://schemas.openxmlformats.org/drawingml/2006/table">
            <a:tbl>
              <a:tblPr firstRow="1" bandRow="1">
                <a:tableStyleId>{5940675A-B579-460E-94D1-54222C63F5DA}</a:tableStyleId>
              </a:tblPr>
              <a:tblGrid>
                <a:gridCol w="2489752"/>
                <a:gridCol w="5316752"/>
              </a:tblGrid>
              <a:tr h="144016">
                <a:tc>
                  <a:txBody>
                    <a:bodyPr/>
                    <a:lstStyle/>
                    <a:p>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「大都市地域における特別区の</a:t>
                      </a: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設置に関する法律」公布</a:t>
                      </a: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年９月）</a:t>
                      </a:r>
                      <a:endParaRPr kumimoji="1" lang="ja-JP" altLang="en-US" sz="13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ysDot"/>
                      <a:round/>
                      <a:headEnd type="none" w="med" len="med"/>
                      <a:tailEnd type="none" w="med" len="med"/>
                    </a:lnL>
                    <a:lnR w="12700" cmpd="sng">
                      <a:noFill/>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r>
                        <a:rPr kumimoji="1" lang="ja-JP" altLang="en-US" sz="1300" dirty="0" smtClean="0"/>
                        <a:t>　　　　　　</a:t>
                      </a:r>
                      <a:r>
                        <a:rPr kumimoji="1" lang="ja-JP" altLang="en-US" sz="1300" baseline="0" dirty="0" smtClean="0"/>
                        <a:t>　</a:t>
                      </a:r>
                      <a:r>
                        <a:rPr kumimoji="1" lang="ja-JP" altLang="en-US" sz="1300" dirty="0" smtClean="0"/>
                        <a:t>○人口２００万以上の指定都市等の区域を包括する道府県に</a:t>
                      </a:r>
                      <a:endParaRPr kumimoji="1" lang="en-US" altLang="ja-JP" sz="1300" dirty="0" smtClean="0"/>
                    </a:p>
                    <a:p>
                      <a:r>
                        <a:rPr kumimoji="1" lang="ja-JP" altLang="en-US" sz="1300" dirty="0" smtClean="0"/>
                        <a:t>　　　　　　　　</a:t>
                      </a:r>
                      <a:r>
                        <a:rPr kumimoji="1" lang="ja-JP" altLang="en-US" sz="1300" baseline="0" dirty="0" smtClean="0"/>
                        <a:t> </a:t>
                      </a:r>
                      <a:r>
                        <a:rPr kumimoji="1" lang="ja-JP" altLang="en-US" sz="1300" dirty="0" smtClean="0"/>
                        <a:t>特別区を設置するための手続きを等を定めた法律が公布</a:t>
                      </a:r>
                      <a:endParaRPr kumimoji="1" lang="ja-JP" altLang="en-US" sz="1300" dirty="0"/>
                    </a:p>
                  </a:txBody>
                  <a:tcPr anchor="ctr">
                    <a:lnL w="12700" cmpd="sng">
                      <a:noFill/>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769922928"/>
              </p:ext>
            </p:extLst>
          </p:nvPr>
        </p:nvGraphicFramePr>
        <p:xfrm>
          <a:off x="622864" y="4807032"/>
          <a:ext cx="7806504" cy="487680"/>
        </p:xfrm>
        <a:graphic>
          <a:graphicData uri="http://schemas.openxmlformats.org/drawingml/2006/table">
            <a:tbl>
              <a:tblPr firstRow="1" bandRow="1">
                <a:tableStyleId>{5940675A-B579-460E-94D1-54222C63F5DA}</a:tableStyleId>
              </a:tblPr>
              <a:tblGrid>
                <a:gridCol w="2489752"/>
                <a:gridCol w="5316752"/>
              </a:tblGrid>
              <a:tr h="144016">
                <a:tc>
                  <a:txBody>
                    <a:bodyPr/>
                    <a:lstStyle/>
                    <a:p>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次地方制度調査会」答申（平成</a:t>
                      </a:r>
                      <a:r>
                        <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年６月）</a:t>
                      </a:r>
                      <a:endParaRPr kumimoji="1" lang="ja-JP" altLang="en-US" sz="13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ysDot"/>
                      <a:round/>
                      <a:headEnd type="none" w="med" len="med"/>
                      <a:tailEnd type="none" w="med" len="med"/>
                    </a:lnL>
                    <a:lnR w="12700" cmpd="sng">
                      <a:noFill/>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r>
                        <a:rPr kumimoji="1" lang="ja-JP" altLang="en-US" sz="1300" dirty="0" smtClean="0"/>
                        <a:t>　　　　　　　○大都市制度の改革等に関して、内閣総理大臣に答申</a:t>
                      </a:r>
                    </a:p>
                  </a:txBody>
                  <a:tcPr anchor="ctr">
                    <a:lnL w="12700" cmpd="sng">
                      <a:noFill/>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2748749814"/>
              </p:ext>
            </p:extLst>
          </p:nvPr>
        </p:nvGraphicFramePr>
        <p:xfrm>
          <a:off x="622864" y="5649024"/>
          <a:ext cx="7806504" cy="685800"/>
        </p:xfrm>
        <a:graphic>
          <a:graphicData uri="http://schemas.openxmlformats.org/drawingml/2006/table">
            <a:tbl>
              <a:tblPr firstRow="1" bandRow="1">
                <a:tableStyleId>{5940675A-B579-460E-94D1-54222C63F5DA}</a:tableStyleId>
              </a:tblPr>
              <a:tblGrid>
                <a:gridCol w="2489752"/>
                <a:gridCol w="5316752"/>
              </a:tblGrid>
              <a:tr h="144016">
                <a:tc>
                  <a:txBody>
                    <a:bodyPr/>
                    <a:lstStyle/>
                    <a:p>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「地方自治法」一部改正</a:t>
                      </a: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年５月）</a:t>
                      </a:r>
                      <a:endParaRPr kumimoji="1" lang="ja-JP" altLang="en-US" sz="13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ysDot"/>
                      <a:round/>
                      <a:headEnd type="none" w="med" len="med"/>
                      <a:tailEnd type="none" w="med" len="med"/>
                    </a:lnL>
                    <a:lnR w="12700" cmpd="sng">
                      <a:noFill/>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r>
                        <a:rPr kumimoji="1" lang="ja-JP" altLang="en-US" sz="1300" dirty="0" smtClean="0"/>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住民自治の拡充に向けた「総合区制度」の設置や、二重行</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300" baseline="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政の解消のための「指定都市都道府県調整会議」の設置等</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を規定した地方自治法の一部改正</a:t>
                      </a:r>
                      <a:r>
                        <a:rPr lang="ja-JP" altLang="en-US" sz="13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p>
                  </a:txBody>
                  <a:tcPr anchor="ctr">
                    <a:lnL w="12700" cmpd="sng">
                      <a:noFill/>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r>
            </a:tbl>
          </a:graphicData>
        </a:graphic>
      </p:graphicFrame>
      <p:sp>
        <p:nvSpPr>
          <p:cNvPr id="7" name="正方形/長方形 6"/>
          <p:cNvSpPr/>
          <p:nvPr/>
        </p:nvSpPr>
        <p:spPr>
          <a:xfrm>
            <a:off x="588032" y="3419564"/>
            <a:ext cx="1308371" cy="323165"/>
          </a:xfrm>
          <a:prstGeom prst="rect">
            <a:avLst/>
          </a:prstGeom>
        </p:spPr>
        <p:txBody>
          <a:bodyPr wrap="none">
            <a:spAutoFit/>
          </a:bodyPr>
          <a:lstStyle/>
          <a:p>
            <a:pPr>
              <a:defRPr/>
            </a:pPr>
            <a:r>
              <a:rPr lang="en-US" altLang="ja-JP" sz="1500" dirty="0"/>
              <a:t>【</a:t>
            </a:r>
            <a:r>
              <a:rPr lang="ja-JP" altLang="en-US" sz="1500" dirty="0"/>
              <a:t>国等の動き</a:t>
            </a:r>
            <a:r>
              <a:rPr lang="en-US" altLang="ja-JP" sz="1500" dirty="0"/>
              <a:t>】</a:t>
            </a:r>
          </a:p>
        </p:txBody>
      </p:sp>
      <p:sp>
        <p:nvSpPr>
          <p:cNvPr id="8" name="大かっこ 7"/>
          <p:cNvSpPr/>
          <p:nvPr/>
        </p:nvSpPr>
        <p:spPr>
          <a:xfrm>
            <a:off x="395536" y="3419564"/>
            <a:ext cx="8357020" cy="3033772"/>
          </a:xfrm>
          <a:prstGeom prst="bracketPair">
            <a:avLst>
              <a:gd name="adj" fmla="val 2924"/>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9672940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3850252919"/>
              </p:ext>
            </p:extLst>
          </p:nvPr>
        </p:nvGraphicFramePr>
        <p:xfrm>
          <a:off x="251520" y="332652"/>
          <a:ext cx="8628228" cy="6048675"/>
        </p:xfrm>
        <a:graphic>
          <a:graphicData uri="http://schemas.openxmlformats.org/drawingml/2006/table">
            <a:tbl>
              <a:tblPr firstRow="1" bandRow="1">
                <a:tableStyleId>{5940675A-B579-460E-94D1-54222C63F5DA}</a:tableStyleId>
              </a:tblPr>
              <a:tblGrid>
                <a:gridCol w="3528392"/>
                <a:gridCol w="5099836"/>
              </a:tblGrid>
              <a:tr h="3262794">
                <a:tc>
                  <a:txBody>
                    <a:bodyPr/>
                    <a:lstStyle/>
                    <a:p>
                      <a:pPr algn="l">
                        <a:lnSpc>
                          <a:spcPts val="500"/>
                        </a:lnSpc>
                      </a:pP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年　</a:t>
                      </a:r>
                      <a:r>
                        <a:rPr kumimoji="1" lang="ja-JP" altLang="en-US" sz="1300" b="1"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２月　</a:t>
                      </a:r>
                      <a:r>
                        <a:rPr kumimoji="1" lang="ja-JP" altLang="en-US" sz="1300" b="1"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大阪府・大阪市特別区　</a:t>
                      </a: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設置協議会」設置</a:t>
                      </a: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endParaRPr kumimoji="1" lang="en-US" altLang="ja-JP" sz="1300" b="1" baseline="0"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endParaRPr kumimoji="1" lang="en-US" altLang="ja-JP" sz="1300" b="1" baseline="0"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endParaRPr kumimoji="1" lang="en-US" altLang="ja-JP" sz="1300" b="1" baseline="0"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r>
                        <a:rPr kumimoji="1"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年　 ５月　</a:t>
                      </a:r>
                      <a:r>
                        <a:rPr kumimoji="1" lang="ja-JP" altLang="en-US" sz="1300" b="1"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住民投票の実施</a:t>
                      </a: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solidFill>
                      <a:schemeClr val="bg1"/>
                    </a:solidFill>
                  </a:tcPr>
                </a:tc>
                <a:tc>
                  <a:txBody>
                    <a:bodyPr/>
                    <a:lstStyle/>
                    <a:p>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○大阪にふさわしい大都市制度の具体的な制度設計を行うため、法に</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基づく協議会を設置し、大阪市を廃止し５つの特別区を設置する</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「特別区設置協定書」を作成</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000" baseline="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aseline="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組　　　織</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大阪府知事、大阪市長</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aseline="0" dirty="0" smtClean="0">
                          <a:latin typeface="Meiryo UI" panose="020B0604030504040204" pitchFamily="50" charset="-128"/>
                          <a:ea typeface="Meiryo UI" panose="020B0604030504040204" pitchFamily="50" charset="-128"/>
                          <a:cs typeface="Meiryo UI" panose="020B0604030504040204" pitchFamily="50" charset="-128"/>
                        </a:rPr>
                        <a:t> 　 大阪府議会議長、大阪市会議長</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aseline="0" dirty="0" smtClean="0">
                          <a:latin typeface="Meiryo UI" panose="020B0604030504040204" pitchFamily="50" charset="-128"/>
                          <a:ea typeface="Meiryo UI" panose="020B0604030504040204" pitchFamily="50" charset="-128"/>
                          <a:cs typeface="Meiryo UI" panose="020B0604030504040204" pitchFamily="50" charset="-128"/>
                        </a:rPr>
                        <a:t> 　 大阪府議会議員９名、大阪市会議員９名</a:t>
                      </a:r>
                      <a:endParaRPr kumimoji="1" lang="en-US" altLang="ja-JP" sz="1300" baseline="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300" baseline="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aseline="0" dirty="0" smtClean="0">
                          <a:latin typeface="Meiryo UI" panose="020B0604030504040204" pitchFamily="50" charset="-128"/>
                          <a:ea typeface="Meiryo UI" panose="020B0604030504040204" pitchFamily="50" charset="-128"/>
                          <a:cs typeface="Meiryo UI" panose="020B0604030504040204" pitchFamily="50" charset="-128"/>
                        </a:rPr>
                        <a:t>開催回数</a:t>
                      </a:r>
                      <a:r>
                        <a:rPr kumimoji="1" lang="en-US" altLang="ja-JP" sz="1300" baseline="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aseline="0" dirty="0" smtClean="0">
                          <a:latin typeface="Meiryo UI" panose="020B0604030504040204" pitchFamily="50" charset="-128"/>
                          <a:ea typeface="Meiryo UI" panose="020B0604030504040204" pitchFamily="50" charset="-128"/>
                          <a:cs typeface="Meiryo UI" panose="020B0604030504040204" pitchFamily="50" charset="-128"/>
                        </a:rPr>
                        <a:t>２３回（</a:t>
                      </a:r>
                      <a:r>
                        <a:rPr kumimoji="1" lang="en-US" altLang="ja-JP" sz="1300" baseline="0" dirty="0" smtClean="0">
                          <a:latin typeface="Meiryo UI" panose="020B0604030504040204" pitchFamily="50" charset="-128"/>
                          <a:ea typeface="Meiryo UI" panose="020B0604030504040204" pitchFamily="50" charset="-128"/>
                          <a:cs typeface="Meiryo UI" panose="020B0604030504040204" pitchFamily="50" charset="-128"/>
                        </a:rPr>
                        <a:t>H25.2</a:t>
                      </a:r>
                      <a:r>
                        <a:rPr kumimoji="1" lang="ja-JP" altLang="en-US" sz="1300" baseline="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300" baseline="0" dirty="0" smtClean="0">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300" baseline="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300" b="0"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endParaRPr kumimoji="1" lang="en-US" altLang="ja-JP" sz="1300" b="0"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r>
                        <a:rPr kumimoji="1" lang="en-US" altLang="ja-JP" sz="1300" b="0" dirty="0" smtClean="0">
                          <a:latin typeface="ＭＳ ゴシック" panose="020B0609070205080204" pitchFamily="49" charset="-128"/>
                          <a:ea typeface="ＭＳ ゴシック" panose="020B0609070205080204" pitchFamily="49" charset="-128"/>
                          <a:cs typeface="Meiryo UI" panose="020B0604030504040204" pitchFamily="50" charset="-128"/>
                        </a:rPr>
                        <a:t/>
                      </a:r>
                      <a:br>
                        <a:rPr kumimoji="1" lang="en-US" altLang="ja-JP" sz="1300" b="0" dirty="0" smtClean="0">
                          <a:latin typeface="ＭＳ ゴシック" panose="020B0609070205080204" pitchFamily="49" charset="-128"/>
                          <a:ea typeface="ＭＳ ゴシック" panose="020B0609070205080204" pitchFamily="49" charset="-128"/>
                          <a:cs typeface="Meiryo UI" panose="020B0604030504040204" pitchFamily="50" charset="-128"/>
                        </a:rPr>
                      </a:b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○大阪市民を対象とした住民投票の結果、特別区の設置（特別区設置</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協定書）については、反対多数</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（投票結果）　賛成：</a:t>
                      </a:r>
                      <a:r>
                        <a:rPr kumimoji="1" lang="en-US" altLang="ja-JP" sz="1100" b="0" dirty="0" smtClean="0">
                          <a:latin typeface="Meiryo UI" panose="020B0604030504040204" pitchFamily="50" charset="-128"/>
                          <a:ea typeface="Meiryo UI" panose="020B0604030504040204" pitchFamily="50" charset="-128"/>
                          <a:cs typeface="Meiryo UI" panose="020B0604030504040204" pitchFamily="50" charset="-128"/>
                        </a:rPr>
                        <a:t>694,844</a:t>
                      </a:r>
                      <a:r>
                        <a:rPr kumimoji="1"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票　　反対：</a:t>
                      </a:r>
                      <a:r>
                        <a:rPr kumimoji="1" lang="en-US" altLang="ja-JP" sz="1100" b="0" dirty="0" smtClean="0">
                          <a:latin typeface="Meiryo UI" panose="020B0604030504040204" pitchFamily="50" charset="-128"/>
                          <a:ea typeface="Meiryo UI" panose="020B0604030504040204" pitchFamily="50" charset="-128"/>
                          <a:cs typeface="Meiryo UI" panose="020B0604030504040204" pitchFamily="50" charset="-128"/>
                        </a:rPr>
                        <a:t>705,585</a:t>
                      </a:r>
                      <a:r>
                        <a:rPr kumimoji="1"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票</a:t>
                      </a:r>
                      <a:endParaRPr kumimoji="1" lang="en-US" altLang="ja-JP" sz="1100" b="0" dirty="0" smtClean="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solidFill>
                      <a:schemeClr val="bg1"/>
                    </a:solidFill>
                  </a:tcPr>
                </a:tc>
              </a:tr>
              <a:tr h="982329">
                <a:tc>
                  <a:txBody>
                    <a:bodyPr/>
                    <a:lstStyle/>
                    <a:p>
                      <a:pPr algn="l"/>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年　 ７月　</a:t>
                      </a:r>
                      <a:r>
                        <a:rPr kumimoji="1" lang="ja-JP" altLang="en-US" sz="1300" b="1"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大阪戦略調整会議」設置</a:t>
                      </a: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○大阪府、大阪市、堺市が政策的に協調し、政策の一体性を確保する</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ため設置</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solidFill>
                      <a:schemeClr val="bg1"/>
                    </a:solidFill>
                  </a:tcPr>
                </a:tc>
              </a:tr>
              <a:tr h="968185">
                <a:tc>
                  <a:txBody>
                    <a:bodyPr/>
                    <a:lstStyle/>
                    <a:p>
                      <a:pPr algn="l"/>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年　</a:t>
                      </a:r>
                      <a:r>
                        <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月　 「副首都推進本部」設置</a:t>
                      </a: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○東西二極の一極を担う「副首都・大阪」の確立に向けた取組みを進め</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るため、大阪府と大阪市が設置</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solidFill>
                      <a:schemeClr val="bg1"/>
                    </a:solidFill>
                  </a:tcPr>
                </a:tc>
              </a:tr>
              <a:tr h="835367">
                <a:tc>
                  <a:txBody>
                    <a:bodyPr/>
                    <a:lstStyle/>
                    <a:p>
                      <a:pPr algn="l"/>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年　　４月　「副首都推進局」設置</a:t>
                      </a: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○副首都化の推進や、大都市制度のあり方について検討するため、</a:t>
                      </a: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大阪府と大阪市が共同して設置</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solidFill>
                      <a:schemeClr val="bg1"/>
                    </a:solidFill>
                  </a:tcPr>
                </a:tc>
              </a:tr>
            </a:tbl>
          </a:graphicData>
        </a:graphic>
      </p:graphicFrame>
      <p:sp>
        <p:nvSpPr>
          <p:cNvPr id="3" name="スライド番号プレースホルダー 2"/>
          <p:cNvSpPr>
            <a:spLocks noGrp="1"/>
          </p:cNvSpPr>
          <p:nvPr>
            <p:ph type="sldNum" sz="quarter" idx="12"/>
          </p:nvPr>
        </p:nvSpPr>
        <p:spPr>
          <a:xfrm>
            <a:off x="7018886" y="6492875"/>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９</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2" name="大かっこ 1"/>
          <p:cNvSpPr/>
          <p:nvPr/>
        </p:nvSpPr>
        <p:spPr>
          <a:xfrm>
            <a:off x="395536" y="934997"/>
            <a:ext cx="3240360" cy="648072"/>
          </a:xfrm>
          <a:prstGeom prst="bracketPair">
            <a:avLst>
              <a:gd name="adj" fmla="val 7505"/>
            </a:avLst>
          </a:prstGeom>
        </p:spPr>
        <p:style>
          <a:lnRef idx="1">
            <a:schemeClr val="accent1"/>
          </a:lnRef>
          <a:fillRef idx="0">
            <a:schemeClr val="accent1"/>
          </a:fillRef>
          <a:effectRef idx="0">
            <a:schemeClr val="accent1"/>
          </a:effectRef>
          <a:fontRef idx="minor">
            <a:schemeClr val="tx1"/>
          </a:fontRef>
        </p:style>
        <p:txBody>
          <a:bodyPr rtlCol="0" anchor="ctr"/>
          <a:lstStyle/>
          <a:p>
            <a:pPr>
              <a:lnSpc>
                <a:spcPts val="13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　 １月　 「特別区設置協定書」取りまとめ</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　 ３月　 府議会、市会の承認</a:t>
            </a:r>
            <a:endParaRPr kumimoji="1" lang="ja-JP" altLang="en-US" sz="1100" dirty="0"/>
          </a:p>
        </p:txBody>
      </p:sp>
    </p:spTree>
    <p:extLst>
      <p:ext uri="{BB962C8B-B14F-4D97-AF65-F5344CB8AC3E}">
        <p14:creationId xmlns:p14="http://schemas.microsoft.com/office/powerpoint/2010/main" val="40205216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14412</TotalTime>
  <Words>2052</Words>
  <Application>Microsoft Office PowerPoint</Application>
  <PresentationFormat>画面に合わせる (4:3)</PresentationFormat>
  <Paragraphs>575</Paragraphs>
  <Slides>17</Slides>
  <Notes>6</Notes>
  <HiddenSlides>0</HiddenSlides>
  <MMClips>0</MMClips>
  <ScaleCrop>false</ScaleCrop>
  <HeadingPairs>
    <vt:vector size="4" baseType="variant">
      <vt:variant>
        <vt:lpstr>テーマ</vt:lpstr>
      </vt:variant>
      <vt:variant>
        <vt:i4>2</vt:i4>
      </vt:variant>
      <vt:variant>
        <vt:lpstr>スライド タイトル</vt:lpstr>
      </vt:variant>
      <vt:variant>
        <vt:i4>17</vt:i4>
      </vt:variant>
    </vt:vector>
  </HeadingPairs>
  <TitlesOfParts>
    <vt:vector size="19" baseType="lpstr">
      <vt:lpstr>Office ​​テーマ</vt:lpstr>
      <vt:lpstr>デザインの設定</vt:lpstr>
      <vt:lpstr>PowerPoint プレゼンテーション</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和田　充</dc:creator>
  <cp:lastModifiedBy>山道　寛臣</cp:lastModifiedBy>
  <cp:revision>1179</cp:revision>
  <cp:lastPrinted>2016-07-15T10:43:28Z</cp:lastPrinted>
  <dcterms:created xsi:type="dcterms:W3CDTF">2014-04-19T01:27:25Z</dcterms:created>
  <dcterms:modified xsi:type="dcterms:W3CDTF">2016-07-20T07:32:50Z</dcterms:modified>
</cp:coreProperties>
</file>