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27"/>
  </p:notesMasterIdLst>
  <p:sldIdLst>
    <p:sldId id="336" r:id="rId3"/>
    <p:sldId id="337" r:id="rId4"/>
    <p:sldId id="289" r:id="rId5"/>
    <p:sldId id="284" r:id="rId6"/>
    <p:sldId id="325" r:id="rId7"/>
    <p:sldId id="290" r:id="rId8"/>
    <p:sldId id="301" r:id="rId9"/>
    <p:sldId id="329" r:id="rId10"/>
    <p:sldId id="326" r:id="rId11"/>
    <p:sldId id="330" r:id="rId12"/>
    <p:sldId id="335" r:id="rId13"/>
    <p:sldId id="320" r:id="rId14"/>
    <p:sldId id="327" r:id="rId15"/>
    <p:sldId id="332" r:id="rId16"/>
    <p:sldId id="333" r:id="rId17"/>
    <p:sldId id="334" r:id="rId18"/>
    <p:sldId id="315" r:id="rId19"/>
    <p:sldId id="304" r:id="rId20"/>
    <p:sldId id="305" r:id="rId21"/>
    <p:sldId id="282" r:id="rId22"/>
    <p:sldId id="283" r:id="rId23"/>
    <p:sldId id="306" r:id="rId24"/>
    <p:sldId id="307" r:id="rId25"/>
    <p:sldId id="308" r:id="rId2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na" initials="k"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AF01"/>
    <a:srgbClr val="4F81BD"/>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67" autoAdjust="0"/>
    <p:restoredTop sz="93885" autoAdjust="0"/>
  </p:normalViewPr>
  <p:slideViewPr>
    <p:cSldViewPr>
      <p:cViewPr>
        <p:scale>
          <a:sx n="75" d="100"/>
          <a:sy n="75" d="100"/>
        </p:scale>
        <p:origin x="-954" y="-48"/>
      </p:cViewPr>
      <p:guideLst>
        <p:guide orient="horz" pos="2160"/>
        <p:guide pos="2880"/>
      </p:guideLst>
    </p:cSldViewPr>
  </p:slideViewPr>
  <p:notesTextViewPr>
    <p:cViewPr>
      <p:scale>
        <a:sx n="1" d="1"/>
        <a:sy n="1" d="1"/>
      </p:scale>
      <p:origin x="0" y="0"/>
    </p:cViewPr>
  </p:notesTextViewPr>
  <p:sorterViewPr>
    <p:cViewPr>
      <p:scale>
        <a:sx n="100" d="100"/>
        <a:sy n="100" d="100"/>
      </p:scale>
      <p:origin x="0" y="6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92791097189618E-2"/>
          <c:y val="0.11915721630153639"/>
          <c:w val="0.68086192845152449"/>
          <c:h val="0.82132270061519264"/>
        </c:manualLayout>
      </c:layout>
      <c:lineChart>
        <c:grouping val="standard"/>
        <c:varyColors val="0"/>
        <c:ser>
          <c:idx val="0"/>
          <c:order val="0"/>
          <c:tx>
            <c:strRef>
              <c:f>★副首都最終!$D$2</c:f>
              <c:strCache>
                <c:ptCount val="1"/>
                <c:pt idx="0">
                  <c:v>大阪府立大学</c:v>
                </c:pt>
              </c:strCache>
            </c:strRef>
          </c:tx>
          <c:spPr>
            <a:ln>
              <a:solidFill>
                <a:schemeClr val="accent2">
                  <a:lumMod val="50000"/>
                </a:schemeClr>
              </a:solidFill>
            </a:ln>
          </c:spPr>
          <c:marker>
            <c:symbol val="square"/>
            <c:size val="7"/>
            <c:spPr>
              <a:solidFill>
                <a:schemeClr val="accent2">
                  <a:lumMod val="75000"/>
                </a:schemeClr>
              </a:solidFill>
            </c:spPr>
          </c:marke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layout>
                <c:manualLayout>
                  <c:x val="-6.1123586853247903E-2"/>
                  <c:y val="-8.6451493525482982E-17"/>
                </c:manualLayout>
              </c:layout>
              <c:showLegendKey val="0"/>
              <c:showVal val="1"/>
              <c:showCatName val="0"/>
              <c:showSerName val="0"/>
              <c:showPercent val="0"/>
              <c:showBubbleSize val="0"/>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layout>
                <c:manualLayout>
                  <c:x val="-2.2771532357092356E-2"/>
                  <c:y val="3.4054546386186726E-2"/>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2.6367131836319686E-2"/>
                  <c:y val="1.8035222028455804E-2"/>
                </c:manualLayout>
              </c:layout>
              <c:showLegendKey val="0"/>
              <c:showVal val="1"/>
              <c:showCatName val="0"/>
              <c:showSerName val="0"/>
              <c:showPercent val="0"/>
              <c:showBubbleSize val="0"/>
              <c:extLst>
                <c:ext xmlns:c15="http://schemas.microsoft.com/office/drawing/2012/chart" uri="{CE6537A1-D6FC-4f65-9D91-7224C49458BB}"/>
              </c:extLst>
            </c:dLbl>
            <c:dLbl>
              <c:idx val="11"/>
              <c:tx>
                <c:rich>
                  <a:bodyPr/>
                  <a:lstStyle/>
                  <a:p>
                    <a:r>
                      <a:rPr lang="en-US" altLang="en-US" smtClean="0"/>
                      <a:t>9,861 </a:t>
                    </a:r>
                    <a:endParaRPr lang="en-US" alt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★副首都最終!$C$3:$C$14</c:f>
              <c:strCache>
                <c:ptCount val="12"/>
                <c:pt idx="0">
                  <c:v>H17年度</c:v>
                </c:pt>
                <c:pt idx="1">
                  <c:v>H18年度</c:v>
                </c:pt>
                <c:pt idx="2">
                  <c:v>H19年度</c:v>
                </c:pt>
                <c:pt idx="3">
                  <c:v>H20年度</c:v>
                </c:pt>
                <c:pt idx="4">
                  <c:v>H21年度</c:v>
                </c:pt>
                <c:pt idx="5">
                  <c:v>H22年度</c:v>
                </c:pt>
                <c:pt idx="6">
                  <c:v>H23年度</c:v>
                </c:pt>
                <c:pt idx="7">
                  <c:v>H24年度</c:v>
                </c:pt>
                <c:pt idx="8">
                  <c:v>H25年度</c:v>
                </c:pt>
                <c:pt idx="9">
                  <c:v>H26年度</c:v>
                </c:pt>
                <c:pt idx="10">
                  <c:v>H27年度</c:v>
                </c:pt>
                <c:pt idx="11">
                  <c:v>H28年度</c:v>
                </c:pt>
              </c:strCache>
            </c:strRef>
          </c:cat>
          <c:val>
            <c:numRef>
              <c:f>★副首都最終!$D$3:$D$14</c:f>
              <c:numCache>
                <c:formatCode>#,##0_ </c:formatCode>
                <c:ptCount val="12"/>
                <c:pt idx="0">
                  <c:v>13031</c:v>
                </c:pt>
                <c:pt idx="1">
                  <c:v>13121</c:v>
                </c:pt>
                <c:pt idx="2">
                  <c:v>11922</c:v>
                </c:pt>
                <c:pt idx="3">
                  <c:v>10812</c:v>
                </c:pt>
                <c:pt idx="4">
                  <c:v>10812</c:v>
                </c:pt>
                <c:pt idx="5">
                  <c:v>10700</c:v>
                </c:pt>
                <c:pt idx="6">
                  <c:v>10524</c:v>
                </c:pt>
                <c:pt idx="7">
                  <c:v>10402</c:v>
                </c:pt>
                <c:pt idx="8">
                  <c:v>10087</c:v>
                </c:pt>
                <c:pt idx="9">
                  <c:v>9976</c:v>
                </c:pt>
                <c:pt idx="10">
                  <c:v>10135</c:v>
                </c:pt>
                <c:pt idx="11">
                  <c:v>9770.9879999999994</c:v>
                </c:pt>
              </c:numCache>
            </c:numRef>
          </c:val>
          <c:smooth val="0"/>
        </c:ser>
        <c:ser>
          <c:idx val="2"/>
          <c:order val="1"/>
          <c:tx>
            <c:strRef>
              <c:f>★副首都最終!$F$2</c:f>
              <c:strCache>
                <c:ptCount val="1"/>
                <c:pt idx="0">
                  <c:v>大阪市立大学</c:v>
                </c:pt>
              </c:strCache>
            </c:strRef>
          </c:tx>
          <c:dLbls>
            <c:dLbl>
              <c:idx val="2"/>
              <c:layout>
                <c:manualLayout>
                  <c:x val="-3.1161044278126382E-2"/>
                  <c:y val="1.886236193902110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2.3970034060097215E-3"/>
                  <c:y val="-9.6977789197510468E-3"/>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1.0786515327043835E-2"/>
                  <c:y val="-3.0651338150909379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7.1910102180291653E-3"/>
                  <c:y val="-2.3188403444948741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8.3895119210340256E-3"/>
                  <c:y val="-3.0918074133102654E-2"/>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1.1985017030048608E-2"/>
                  <c:y val="-3.0917871259931656E-2"/>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9.5880136240388859E-3"/>
                  <c:y val="-2.8341381988270686E-2"/>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1.0786515327043835E-2"/>
                  <c:y val="-1.6504566696643463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★副首都最終!$C$3:$C$14</c:f>
              <c:strCache>
                <c:ptCount val="12"/>
                <c:pt idx="0">
                  <c:v>H17年度</c:v>
                </c:pt>
                <c:pt idx="1">
                  <c:v>H18年度</c:v>
                </c:pt>
                <c:pt idx="2">
                  <c:v>H19年度</c:v>
                </c:pt>
                <c:pt idx="3">
                  <c:v>H20年度</c:v>
                </c:pt>
                <c:pt idx="4">
                  <c:v>H21年度</c:v>
                </c:pt>
                <c:pt idx="5">
                  <c:v>H22年度</c:v>
                </c:pt>
                <c:pt idx="6">
                  <c:v>H23年度</c:v>
                </c:pt>
                <c:pt idx="7">
                  <c:v>H24年度</c:v>
                </c:pt>
                <c:pt idx="8">
                  <c:v>H25年度</c:v>
                </c:pt>
                <c:pt idx="9">
                  <c:v>H26年度</c:v>
                </c:pt>
                <c:pt idx="10">
                  <c:v>H27年度</c:v>
                </c:pt>
                <c:pt idx="11">
                  <c:v>H28年度</c:v>
                </c:pt>
              </c:strCache>
            </c:strRef>
          </c:cat>
          <c:val>
            <c:numRef>
              <c:f>★副首都最終!$F$3:$F$14</c:f>
              <c:numCache>
                <c:formatCode>#,##0_ </c:formatCode>
                <c:ptCount val="12"/>
                <c:pt idx="1">
                  <c:v>14582</c:v>
                </c:pt>
                <c:pt idx="2">
                  <c:v>13993</c:v>
                </c:pt>
                <c:pt idx="3">
                  <c:v>13244</c:v>
                </c:pt>
                <c:pt idx="4">
                  <c:v>12275</c:v>
                </c:pt>
                <c:pt idx="5">
                  <c:v>10912</c:v>
                </c:pt>
                <c:pt idx="6">
                  <c:v>11099</c:v>
                </c:pt>
                <c:pt idx="7">
                  <c:v>10909</c:v>
                </c:pt>
                <c:pt idx="8">
                  <c:v>10609</c:v>
                </c:pt>
                <c:pt idx="9">
                  <c:v>10556</c:v>
                </c:pt>
                <c:pt idx="10">
                  <c:v>10553</c:v>
                </c:pt>
                <c:pt idx="11">
                  <c:v>10459</c:v>
                </c:pt>
              </c:numCache>
            </c:numRef>
          </c:val>
          <c:smooth val="0"/>
        </c:ser>
        <c:ser>
          <c:idx val="3"/>
          <c:order val="2"/>
          <c:tx>
            <c:strRef>
              <c:f>★副首都最終!$G$2</c:f>
              <c:strCache>
                <c:ptCount val="1"/>
                <c:pt idx="0">
                  <c:v>首都大学東京</c:v>
                </c:pt>
              </c:strCache>
            </c:strRef>
          </c:tx>
          <c:dLbls>
            <c:dLbl>
              <c:idx val="4"/>
              <c:layout>
                <c:manualLayout>
                  <c:x val="-3.8352054496155544E-2"/>
                  <c:y val="3.091787125993165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★副首都最終!$C$3:$C$14</c:f>
              <c:strCache>
                <c:ptCount val="12"/>
                <c:pt idx="0">
                  <c:v>H17年度</c:v>
                </c:pt>
                <c:pt idx="1">
                  <c:v>H18年度</c:v>
                </c:pt>
                <c:pt idx="2">
                  <c:v>H19年度</c:v>
                </c:pt>
                <c:pt idx="3">
                  <c:v>H20年度</c:v>
                </c:pt>
                <c:pt idx="4">
                  <c:v>H21年度</c:v>
                </c:pt>
                <c:pt idx="5">
                  <c:v>H22年度</c:v>
                </c:pt>
                <c:pt idx="6">
                  <c:v>H23年度</c:v>
                </c:pt>
                <c:pt idx="7">
                  <c:v>H24年度</c:v>
                </c:pt>
                <c:pt idx="8">
                  <c:v>H25年度</c:v>
                </c:pt>
                <c:pt idx="9">
                  <c:v>H26年度</c:v>
                </c:pt>
                <c:pt idx="10">
                  <c:v>H27年度</c:v>
                </c:pt>
                <c:pt idx="11">
                  <c:v>H28年度</c:v>
                </c:pt>
              </c:strCache>
            </c:strRef>
          </c:cat>
          <c:val>
            <c:numRef>
              <c:f>★副首都最終!$G$3:$G$14</c:f>
              <c:numCache>
                <c:formatCode>#,##0_ </c:formatCode>
                <c:ptCount val="12"/>
                <c:pt idx="0">
                  <c:v>15127</c:v>
                </c:pt>
                <c:pt idx="1">
                  <c:v>16636</c:v>
                </c:pt>
                <c:pt idx="2">
                  <c:v>14378</c:v>
                </c:pt>
                <c:pt idx="3">
                  <c:v>12390</c:v>
                </c:pt>
                <c:pt idx="4">
                  <c:v>12145</c:v>
                </c:pt>
                <c:pt idx="5">
                  <c:v>11732</c:v>
                </c:pt>
                <c:pt idx="6" formatCode="#,##0_);[Red]\(#,##0\)">
                  <c:v>12864</c:v>
                </c:pt>
                <c:pt idx="7" formatCode="#,##0_);[Red]\(#,##0\)">
                  <c:v>12365</c:v>
                </c:pt>
                <c:pt idx="8">
                  <c:v>11821</c:v>
                </c:pt>
                <c:pt idx="9">
                  <c:v>12563</c:v>
                </c:pt>
              </c:numCache>
            </c:numRef>
          </c:val>
          <c:smooth val="0"/>
        </c:ser>
        <c:dLbls>
          <c:showLegendKey val="0"/>
          <c:showVal val="1"/>
          <c:showCatName val="0"/>
          <c:showSerName val="0"/>
          <c:showPercent val="0"/>
          <c:showBubbleSize val="0"/>
        </c:dLbls>
        <c:marker val="1"/>
        <c:smooth val="0"/>
        <c:axId val="127511552"/>
        <c:axId val="128876544"/>
      </c:lineChart>
      <c:catAx>
        <c:axId val="127511552"/>
        <c:scaling>
          <c:orientation val="minMax"/>
        </c:scaling>
        <c:delete val="0"/>
        <c:axPos val="b"/>
        <c:majorGridlines>
          <c:spPr>
            <a:ln>
              <a:noFill/>
            </a:ln>
          </c:spPr>
        </c:majorGridlines>
        <c:numFmt formatCode="General" sourceLinked="0"/>
        <c:majorTickMark val="none"/>
        <c:minorTickMark val="none"/>
        <c:tickLblPos val="nextTo"/>
        <c:crossAx val="128876544"/>
        <c:crosses val="autoZero"/>
        <c:auto val="1"/>
        <c:lblAlgn val="ctr"/>
        <c:lblOffset val="100"/>
        <c:noMultiLvlLbl val="0"/>
      </c:catAx>
      <c:valAx>
        <c:axId val="128876544"/>
        <c:scaling>
          <c:orientation val="minMax"/>
          <c:max val="17000"/>
          <c:min val="8000"/>
        </c:scaling>
        <c:delete val="0"/>
        <c:axPos val="l"/>
        <c:majorGridlines/>
        <c:numFmt formatCode="#,##0_ " sourceLinked="1"/>
        <c:majorTickMark val="none"/>
        <c:minorTickMark val="none"/>
        <c:tickLblPos val="nextTo"/>
        <c:crossAx val="127511552"/>
        <c:crosses val="autoZero"/>
        <c:crossBetween val="between"/>
      </c:valAx>
    </c:plotArea>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2338838767030426E-2"/>
          <c:y val="4.3713378773329807E-2"/>
          <c:w val="0.93512111859334079"/>
          <c:h val="0.85452194940476189"/>
        </c:manualLayout>
      </c:layout>
      <c:barChart>
        <c:barDir val="col"/>
        <c:grouping val="stacked"/>
        <c:varyColors val="0"/>
        <c:ser>
          <c:idx val="0"/>
          <c:order val="0"/>
          <c:invertIfNegative val="0"/>
          <c:dLbls>
            <c:dLbl>
              <c:idx val="0"/>
              <c:layout>
                <c:manualLayout>
                  <c:x val="8.574635620184165E-3"/>
                  <c:y val="0.11802517672179226"/>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1.5720165303670947E-2"/>
                  <c:y val="8.9699134308562051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143284749357887E-2"/>
                  <c:y val="7.5535741369106915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7.1455296834867415E-3"/>
                  <c:y val="6.1373091895331841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5.7163112187629756E-3"/>
                  <c:y val="5.6651713093620173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1.4291059366973483E-2"/>
                  <c:y val="9.9141148446305422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1.143284749357887E-2"/>
                  <c:y val="0.10858279085120873"/>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1.2861953430276228E-2"/>
                  <c:y val="0.12746719085953545"/>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1.7149271240368306E-2"/>
                  <c:y val="0.16523524741050905"/>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1.2861840902249717E-2"/>
                  <c:y val="0.17467726154825233"/>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8.5746356201841529E-3"/>
                  <c:y val="0.18411927568599587"/>
                </c:manualLayout>
              </c:layout>
              <c:showLegendKey val="0"/>
              <c:showVal val="1"/>
              <c:showCatName val="0"/>
              <c:showSerName val="0"/>
              <c:showPercent val="0"/>
              <c:showBubbleSize val="0"/>
              <c:extLst>
                <c:ext xmlns:c15="http://schemas.microsoft.com/office/drawing/2012/chart" uri="{CE6537A1-D6FC-4f65-9D91-7224C49458BB}"/>
              </c:extLst>
            </c:dLbl>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Sheet1!$K$4:$K$14</c:f>
              <c:strCache>
                <c:ptCount val="11"/>
                <c:pt idx="0">
                  <c:v>平成17年度</c:v>
                </c:pt>
                <c:pt idx="1">
                  <c:v>平成18年度</c:v>
                </c:pt>
                <c:pt idx="2">
                  <c:v>平成19年度</c:v>
                </c:pt>
                <c:pt idx="3">
                  <c:v>平成20年度</c:v>
                </c:pt>
                <c:pt idx="4">
                  <c:v>平成21年度</c:v>
                </c:pt>
                <c:pt idx="5">
                  <c:v>平成22年度</c:v>
                </c:pt>
                <c:pt idx="6">
                  <c:v>平成23年度</c:v>
                </c:pt>
                <c:pt idx="7">
                  <c:v>平成24年度</c:v>
                </c:pt>
                <c:pt idx="8">
                  <c:v>平成25年度</c:v>
                </c:pt>
                <c:pt idx="9">
                  <c:v>平成26年度</c:v>
                </c:pt>
                <c:pt idx="10">
                  <c:v>平成27年度</c:v>
                </c:pt>
              </c:strCache>
            </c:strRef>
          </c:cat>
          <c:val>
            <c:numRef>
              <c:f>Sheet1!$L$4:$L$14</c:f>
              <c:numCache>
                <c:formatCode>#,##0</c:formatCode>
                <c:ptCount val="11"/>
                <c:pt idx="0">
                  <c:v>11267</c:v>
                </c:pt>
                <c:pt idx="1">
                  <c:v>10584</c:v>
                </c:pt>
                <c:pt idx="2">
                  <c:v>10192</c:v>
                </c:pt>
                <c:pt idx="3">
                  <c:v>9890</c:v>
                </c:pt>
                <c:pt idx="4">
                  <c:v>9818</c:v>
                </c:pt>
                <c:pt idx="5">
                  <c:v>10815</c:v>
                </c:pt>
                <c:pt idx="6">
                  <c:v>10969</c:v>
                </c:pt>
                <c:pt idx="7">
                  <c:v>11422</c:v>
                </c:pt>
                <c:pt idx="8">
                  <c:v>12341</c:v>
                </c:pt>
                <c:pt idx="9">
                  <c:v>12568</c:v>
                </c:pt>
                <c:pt idx="10">
                  <c:v>12788</c:v>
                </c:pt>
              </c:numCache>
            </c:numRef>
          </c:val>
        </c:ser>
        <c:dLbls>
          <c:showLegendKey val="0"/>
          <c:showVal val="0"/>
          <c:showCatName val="0"/>
          <c:showSerName val="0"/>
          <c:showPercent val="0"/>
          <c:showBubbleSize val="0"/>
        </c:dLbls>
        <c:gapWidth val="150"/>
        <c:overlap val="100"/>
        <c:axId val="128060416"/>
        <c:axId val="128878272"/>
      </c:barChart>
      <c:lineChart>
        <c:grouping val="stacked"/>
        <c:varyColors val="0"/>
        <c:ser>
          <c:idx val="1"/>
          <c:order val="1"/>
          <c:dLbls>
            <c:dLbl>
              <c:idx val="0"/>
              <c:layout>
                <c:manualLayout>
                  <c:x val="-1.0690235690235701E-2"/>
                  <c:y val="-3.5435267857142877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3.56341189674523E-3"/>
                  <c:y val="-3.937251984126984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5.93901982790876E-3"/>
                  <c:y val="-4.3309771825396824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1878039655816997E-3"/>
                  <c:y val="-4.7247023809523774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8.3146277590722042E-3"/>
                  <c:y val="-3.5435267857142856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1.9988803461362201E-2"/>
                  <c:y val="-5.5922571601064203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1.9988803461362094E-2"/>
                  <c:y val="-6.8101517700183981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1.1172795224310555E-2"/>
                  <c:y val="-4.6517855450480664E-2"/>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8.073323262074961E-3"/>
                  <c:y val="-6.4655864605978053E-2"/>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1.046769461018885E-2"/>
                  <c:y val="-8.4342464083173085E-2"/>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1.5682805998868989E-2"/>
                  <c:y val="-5.8367631883377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Sheet1!$K$4:$K$14</c:f>
              <c:strCache>
                <c:ptCount val="11"/>
                <c:pt idx="0">
                  <c:v>平成17年度</c:v>
                </c:pt>
                <c:pt idx="1">
                  <c:v>平成18年度</c:v>
                </c:pt>
                <c:pt idx="2">
                  <c:v>平成19年度</c:v>
                </c:pt>
                <c:pt idx="3">
                  <c:v>平成20年度</c:v>
                </c:pt>
                <c:pt idx="4">
                  <c:v>平成21年度</c:v>
                </c:pt>
                <c:pt idx="5">
                  <c:v>平成22年度</c:v>
                </c:pt>
                <c:pt idx="6">
                  <c:v>平成23年度</c:v>
                </c:pt>
                <c:pt idx="7">
                  <c:v>平成24年度</c:v>
                </c:pt>
                <c:pt idx="8">
                  <c:v>平成25年度</c:v>
                </c:pt>
                <c:pt idx="9">
                  <c:v>平成26年度</c:v>
                </c:pt>
                <c:pt idx="10">
                  <c:v>平成27年度</c:v>
                </c:pt>
              </c:strCache>
            </c:strRef>
          </c:cat>
          <c:val>
            <c:numRef>
              <c:f>Sheet1!$M$4:$M$14</c:f>
              <c:numCache>
                <c:formatCode>#,##0</c:formatCode>
                <c:ptCount val="11"/>
                <c:pt idx="0">
                  <c:v>13031</c:v>
                </c:pt>
                <c:pt idx="1">
                  <c:v>13121</c:v>
                </c:pt>
                <c:pt idx="2">
                  <c:v>11922</c:v>
                </c:pt>
                <c:pt idx="3">
                  <c:v>10812</c:v>
                </c:pt>
                <c:pt idx="4">
                  <c:v>10812</c:v>
                </c:pt>
                <c:pt idx="5">
                  <c:v>10700</c:v>
                </c:pt>
                <c:pt idx="6">
                  <c:v>10524</c:v>
                </c:pt>
                <c:pt idx="7">
                  <c:v>10402</c:v>
                </c:pt>
                <c:pt idx="8">
                  <c:v>10087</c:v>
                </c:pt>
                <c:pt idx="9">
                  <c:v>9976</c:v>
                </c:pt>
                <c:pt idx="10">
                  <c:v>10135</c:v>
                </c:pt>
              </c:numCache>
            </c:numRef>
          </c:val>
          <c:smooth val="0"/>
        </c:ser>
        <c:dLbls>
          <c:showLegendKey val="0"/>
          <c:showVal val="0"/>
          <c:showCatName val="0"/>
          <c:showSerName val="0"/>
          <c:showPercent val="0"/>
          <c:showBubbleSize val="0"/>
        </c:dLbls>
        <c:marker val="1"/>
        <c:smooth val="0"/>
        <c:axId val="128060416"/>
        <c:axId val="128878272"/>
      </c:lineChart>
      <c:catAx>
        <c:axId val="128060416"/>
        <c:scaling>
          <c:orientation val="minMax"/>
        </c:scaling>
        <c:delete val="0"/>
        <c:axPos val="b"/>
        <c:numFmt formatCode="General" sourceLinked="0"/>
        <c:majorTickMark val="out"/>
        <c:minorTickMark val="none"/>
        <c:tickLblPos val="nextTo"/>
        <c:crossAx val="128878272"/>
        <c:crosses val="autoZero"/>
        <c:auto val="1"/>
        <c:lblAlgn val="ctr"/>
        <c:lblOffset val="100"/>
        <c:noMultiLvlLbl val="0"/>
      </c:catAx>
      <c:valAx>
        <c:axId val="128878272"/>
        <c:scaling>
          <c:orientation val="minMax"/>
          <c:max val="16000"/>
          <c:min val="6000"/>
        </c:scaling>
        <c:delete val="0"/>
        <c:axPos val="l"/>
        <c:majorGridlines/>
        <c:numFmt formatCode="#,##0" sourceLinked="1"/>
        <c:majorTickMark val="out"/>
        <c:minorTickMark val="none"/>
        <c:tickLblPos val="nextTo"/>
        <c:crossAx val="128060416"/>
        <c:crosses val="autoZero"/>
        <c:crossBetween val="between"/>
        <c:majorUnit val="2000"/>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8970186691090332E-2"/>
          <c:y val="5.2606809772212396E-2"/>
          <c:w val="0.92525694976980877"/>
          <c:h val="0.83939079574208697"/>
        </c:manualLayout>
      </c:layout>
      <c:barChart>
        <c:barDir val="col"/>
        <c:grouping val="stacked"/>
        <c:varyColors val="0"/>
        <c:ser>
          <c:idx val="0"/>
          <c:order val="0"/>
          <c:tx>
            <c:strRef>
              <c:f>Sheet1!$B$33</c:f>
              <c:strCache>
                <c:ptCount val="1"/>
                <c:pt idx="0">
                  <c:v>0</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Sheet1!$H$4:$H$14</c:f>
              <c:strCache>
                <c:ptCount val="11"/>
                <c:pt idx="0">
                  <c:v>平成17年度</c:v>
                </c:pt>
                <c:pt idx="1">
                  <c:v>平成18年度</c:v>
                </c:pt>
                <c:pt idx="2">
                  <c:v>平成19年度</c:v>
                </c:pt>
                <c:pt idx="3">
                  <c:v>平成20年度</c:v>
                </c:pt>
                <c:pt idx="4">
                  <c:v>平成21年度</c:v>
                </c:pt>
                <c:pt idx="5">
                  <c:v>平成22年度</c:v>
                </c:pt>
                <c:pt idx="6">
                  <c:v>平成23年度</c:v>
                </c:pt>
                <c:pt idx="7">
                  <c:v>平成24年度</c:v>
                </c:pt>
                <c:pt idx="8">
                  <c:v>平成25年度</c:v>
                </c:pt>
                <c:pt idx="9">
                  <c:v>平成26年度</c:v>
                </c:pt>
                <c:pt idx="10">
                  <c:v>平成27年度</c:v>
                </c:pt>
              </c:strCache>
            </c:strRef>
          </c:cat>
          <c:val>
            <c:numRef>
              <c:f>Sheet1!$I$4:$I$14</c:f>
              <c:numCache>
                <c:formatCode>#,##0</c:formatCode>
                <c:ptCount val="11"/>
                <c:pt idx="1">
                  <c:v>10082</c:v>
                </c:pt>
                <c:pt idx="2">
                  <c:v>10027</c:v>
                </c:pt>
                <c:pt idx="3">
                  <c:v>9895</c:v>
                </c:pt>
                <c:pt idx="4">
                  <c:v>9642</c:v>
                </c:pt>
                <c:pt idx="5">
                  <c:v>10053</c:v>
                </c:pt>
                <c:pt idx="6">
                  <c:v>9895</c:v>
                </c:pt>
                <c:pt idx="7">
                  <c:v>10555</c:v>
                </c:pt>
                <c:pt idx="8">
                  <c:v>10485</c:v>
                </c:pt>
                <c:pt idx="9">
                  <c:v>10366</c:v>
                </c:pt>
                <c:pt idx="10">
                  <c:v>10221</c:v>
                </c:pt>
              </c:numCache>
            </c:numRef>
          </c:val>
        </c:ser>
        <c:dLbls>
          <c:showLegendKey val="0"/>
          <c:showVal val="0"/>
          <c:showCatName val="0"/>
          <c:showSerName val="0"/>
          <c:showPercent val="0"/>
          <c:showBubbleSize val="0"/>
        </c:dLbls>
        <c:gapWidth val="150"/>
        <c:overlap val="100"/>
        <c:axId val="128184320"/>
        <c:axId val="128877696"/>
      </c:barChart>
      <c:lineChart>
        <c:grouping val="standard"/>
        <c:varyColors val="0"/>
        <c:ser>
          <c:idx val="1"/>
          <c:order val="1"/>
          <c:tx>
            <c:strRef>
              <c:f>Sheet1!$J$4</c:f>
              <c:strCache>
                <c:ptCount val="1"/>
              </c:strCache>
            </c:strRef>
          </c:tx>
          <c:dLbls>
            <c:dLbl>
              <c:idx val="0"/>
              <c:layout>
                <c:manualLayout>
                  <c:x val="-8.251674781354983E-3"/>
                  <c:y val="-3.5450522484253517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8502140231934509E-2"/>
                  <c:y val="7.4441945529899758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2.4083254525468265E-2"/>
                  <c:y val="7.634185835501296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5.5011165209033226E-3"/>
                  <c:y val="-3.545052248425355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8.2516747813550836E-3"/>
                  <c:y val="-4.3328416369643186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8.3688759062904485E-3"/>
                  <c:y val="-3.9742093691865384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5.5011165209033226E-3"/>
                  <c:y val="-3.5450522484253517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4.125837390677593E-3"/>
                  <c:y val="-3.5450522484253552E-2"/>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1.7089564574125912E-2"/>
                  <c:y val="-5.1559276171148367E-2"/>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1.8902258375988936E-2"/>
                  <c:y val="-5.1559276171148367E-2"/>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2.1508450280592128E-2"/>
                  <c:y val="-4.832572298325727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Sheet1!$H$4:$H$14</c:f>
              <c:strCache>
                <c:ptCount val="11"/>
                <c:pt idx="0">
                  <c:v>平成17年度</c:v>
                </c:pt>
                <c:pt idx="1">
                  <c:v>平成18年度</c:v>
                </c:pt>
                <c:pt idx="2">
                  <c:v>平成19年度</c:v>
                </c:pt>
                <c:pt idx="3">
                  <c:v>平成20年度</c:v>
                </c:pt>
                <c:pt idx="4">
                  <c:v>平成21年度</c:v>
                </c:pt>
                <c:pt idx="5">
                  <c:v>平成22年度</c:v>
                </c:pt>
                <c:pt idx="6">
                  <c:v>平成23年度</c:v>
                </c:pt>
                <c:pt idx="7">
                  <c:v>平成24年度</c:v>
                </c:pt>
                <c:pt idx="8">
                  <c:v>平成25年度</c:v>
                </c:pt>
                <c:pt idx="9">
                  <c:v>平成26年度</c:v>
                </c:pt>
                <c:pt idx="10">
                  <c:v>平成27年度</c:v>
                </c:pt>
              </c:strCache>
            </c:strRef>
          </c:cat>
          <c:val>
            <c:numRef>
              <c:f>Sheet1!$J$4:$J$14</c:f>
              <c:numCache>
                <c:formatCode>#,##0</c:formatCode>
                <c:ptCount val="11"/>
                <c:pt idx="1">
                  <c:v>14582</c:v>
                </c:pt>
                <c:pt idx="2">
                  <c:v>13993</c:v>
                </c:pt>
                <c:pt idx="3">
                  <c:v>13244</c:v>
                </c:pt>
                <c:pt idx="4">
                  <c:v>12275</c:v>
                </c:pt>
                <c:pt idx="5">
                  <c:v>10912</c:v>
                </c:pt>
                <c:pt idx="6">
                  <c:v>11099</c:v>
                </c:pt>
                <c:pt idx="7">
                  <c:v>10909</c:v>
                </c:pt>
                <c:pt idx="8">
                  <c:v>10609</c:v>
                </c:pt>
                <c:pt idx="9">
                  <c:v>10556</c:v>
                </c:pt>
                <c:pt idx="10">
                  <c:v>10553</c:v>
                </c:pt>
              </c:numCache>
            </c:numRef>
          </c:val>
          <c:smooth val="0"/>
        </c:ser>
        <c:dLbls>
          <c:showLegendKey val="0"/>
          <c:showVal val="0"/>
          <c:showCatName val="0"/>
          <c:showSerName val="0"/>
          <c:showPercent val="0"/>
          <c:showBubbleSize val="0"/>
        </c:dLbls>
        <c:marker val="1"/>
        <c:smooth val="0"/>
        <c:axId val="128184320"/>
        <c:axId val="128877696"/>
      </c:lineChart>
      <c:catAx>
        <c:axId val="128184320"/>
        <c:scaling>
          <c:orientation val="minMax"/>
        </c:scaling>
        <c:delete val="0"/>
        <c:axPos val="b"/>
        <c:numFmt formatCode="General" sourceLinked="0"/>
        <c:majorTickMark val="out"/>
        <c:minorTickMark val="none"/>
        <c:tickLblPos val="nextTo"/>
        <c:crossAx val="128877696"/>
        <c:crosses val="autoZero"/>
        <c:auto val="1"/>
        <c:lblAlgn val="ctr"/>
        <c:lblOffset val="100"/>
        <c:noMultiLvlLbl val="0"/>
      </c:catAx>
      <c:valAx>
        <c:axId val="128877696"/>
        <c:scaling>
          <c:orientation val="minMax"/>
          <c:max val="16000"/>
          <c:min val="6000"/>
        </c:scaling>
        <c:delete val="0"/>
        <c:axPos val="l"/>
        <c:majorGridlines/>
        <c:numFmt formatCode="#,##0" sourceLinked="1"/>
        <c:majorTickMark val="out"/>
        <c:minorTickMark val="none"/>
        <c:tickLblPos val="nextTo"/>
        <c:crossAx val="128184320"/>
        <c:crosses val="autoZero"/>
        <c:crossBetween val="between"/>
        <c:majorUnit val="2000"/>
      </c:valAx>
    </c:plotArea>
    <c:plotVisOnly val="1"/>
    <c:dispBlanksAs val="gap"/>
    <c:showDLblsOverMax val="0"/>
  </c:chart>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0.60449</cdr:x>
      <cdr:y>0.4569</cdr:y>
    </cdr:from>
    <cdr:to>
      <cdr:x>0.71595</cdr:x>
      <cdr:y>0.50309</cdr:y>
    </cdr:to>
    <cdr:sp macro="" textlink="">
      <cdr:nvSpPr>
        <cdr:cNvPr id="2" name="テキスト ボックス 1"/>
        <cdr:cNvSpPr txBox="1"/>
      </cdr:nvSpPr>
      <cdr:spPr>
        <a:xfrm xmlns:a="http://schemas.openxmlformats.org/drawingml/2006/main">
          <a:off x="6405563" y="2461039"/>
          <a:ext cx="1181093" cy="248798"/>
        </a:xfrm>
        <a:prstGeom xmlns:a="http://schemas.openxmlformats.org/drawingml/2006/main" prst="rect">
          <a:avLst/>
        </a:prstGeom>
        <a:solidFill xmlns:a="http://schemas.openxmlformats.org/drawingml/2006/main">
          <a:schemeClr val="bg1">
            <a:lumMod val="75000"/>
          </a:schemeClr>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ja-JP" altLang="en-US" sz="1100"/>
            <a:t>首都大学東京</a:t>
          </a:r>
        </a:p>
      </cdr:txBody>
    </cdr:sp>
  </cdr:relSizeAnchor>
  <cdr:relSizeAnchor xmlns:cdr="http://schemas.openxmlformats.org/drawingml/2006/chartDrawing">
    <cdr:from>
      <cdr:x>0.70501</cdr:x>
      <cdr:y>0.64212</cdr:y>
    </cdr:from>
    <cdr:to>
      <cdr:x>0.82176</cdr:x>
      <cdr:y>0.68772</cdr:y>
    </cdr:to>
    <cdr:sp macro="" textlink="">
      <cdr:nvSpPr>
        <cdr:cNvPr id="4" name="テキスト ボックス 1"/>
        <cdr:cNvSpPr txBox="1"/>
      </cdr:nvSpPr>
      <cdr:spPr>
        <a:xfrm xmlns:a="http://schemas.openxmlformats.org/drawingml/2006/main">
          <a:off x="7470684" y="3458708"/>
          <a:ext cx="1237096" cy="245640"/>
        </a:xfrm>
        <a:prstGeom xmlns:a="http://schemas.openxmlformats.org/drawingml/2006/main" prst="rect">
          <a:avLst/>
        </a:prstGeom>
        <a:solidFill xmlns:a="http://schemas.openxmlformats.org/drawingml/2006/main">
          <a:schemeClr val="bg1">
            <a:lumMod val="75000"/>
          </a:schemeClr>
        </a:solidFill>
        <a:ln xmlns:a="http://schemas.openxmlformats.org/drawingml/2006/main">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smtClean="0"/>
            <a:t>大阪市立大学</a:t>
          </a:r>
          <a:endParaRPr lang="ja-JP" altLang="en-US" sz="1100" dirty="0"/>
        </a:p>
      </cdr:txBody>
    </cdr:sp>
  </cdr:relSizeAnchor>
  <cdr:relSizeAnchor xmlns:cdr="http://schemas.openxmlformats.org/drawingml/2006/chartDrawing">
    <cdr:from>
      <cdr:x>0.7012</cdr:x>
      <cdr:y>0.79596</cdr:y>
    </cdr:from>
    <cdr:to>
      <cdr:x>0.80979</cdr:x>
      <cdr:y>0.83478</cdr:y>
    </cdr:to>
    <cdr:sp macro="" textlink="">
      <cdr:nvSpPr>
        <cdr:cNvPr id="8" name="テキスト ボックス 1"/>
        <cdr:cNvSpPr txBox="1"/>
      </cdr:nvSpPr>
      <cdr:spPr>
        <a:xfrm xmlns:a="http://schemas.openxmlformats.org/drawingml/2006/main">
          <a:off x="7430338" y="4287364"/>
          <a:ext cx="1150673" cy="209071"/>
        </a:xfrm>
        <a:prstGeom xmlns:a="http://schemas.openxmlformats.org/drawingml/2006/main" prst="rect">
          <a:avLst/>
        </a:prstGeom>
        <a:solidFill xmlns:a="http://schemas.openxmlformats.org/drawingml/2006/main">
          <a:schemeClr val="bg1">
            <a:lumMod val="75000"/>
          </a:schemeClr>
        </a:solidFill>
        <a:ln xmlns:a="http://schemas.openxmlformats.org/drawingml/2006/main">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smtClean="0"/>
            <a:t>大阪府立大学</a:t>
          </a:r>
          <a:endParaRPr lang="ja-JP" altLang="en-US" sz="1100" dirty="0"/>
        </a:p>
      </cdr:txBody>
    </cdr:sp>
  </cdr:relSizeAnchor>
  <cdr:relSizeAnchor xmlns:cdr="http://schemas.openxmlformats.org/drawingml/2006/chartDrawing">
    <cdr:from>
      <cdr:x>0.05963</cdr:x>
      <cdr:y>0.03596</cdr:y>
    </cdr:from>
    <cdr:to>
      <cdr:x>0.17034</cdr:x>
      <cdr:y>0.0862</cdr:y>
    </cdr:to>
    <cdr:sp macro="" textlink="">
      <cdr:nvSpPr>
        <cdr:cNvPr id="10" name="テキスト ボックス 1"/>
        <cdr:cNvSpPr txBox="1"/>
      </cdr:nvSpPr>
      <cdr:spPr>
        <a:xfrm xmlns:a="http://schemas.openxmlformats.org/drawingml/2006/main">
          <a:off x="631825" y="193675"/>
          <a:ext cx="1173164" cy="270620"/>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a:t>単位（百万円）</a:t>
          </a:r>
        </a:p>
      </cdr:txBody>
    </cdr:sp>
  </cdr:relSizeAnchor>
  <cdr:relSizeAnchor xmlns:cdr="http://schemas.openxmlformats.org/drawingml/2006/chartDrawing">
    <cdr:from>
      <cdr:x>0.05902</cdr:x>
      <cdr:y>0.16505</cdr:y>
    </cdr:from>
    <cdr:to>
      <cdr:x>0.11338</cdr:x>
      <cdr:y>0.20712</cdr:y>
    </cdr:to>
    <cdr:sp macro="" textlink="">
      <cdr:nvSpPr>
        <cdr:cNvPr id="7" name="テキスト ボックス 8"/>
        <cdr:cNvSpPr txBox="1"/>
      </cdr:nvSpPr>
      <cdr:spPr>
        <a:xfrm xmlns:a="http://schemas.openxmlformats.org/drawingml/2006/main">
          <a:off x="625409" y="889023"/>
          <a:ext cx="576029" cy="226606"/>
        </a:xfrm>
        <a:prstGeom xmlns:a="http://schemas.openxmlformats.org/drawingml/2006/main" prst="wedgeRectCallout">
          <a:avLst>
            <a:gd name="adj1" fmla="val -16086"/>
            <a:gd name="adj2" fmla="val 235240"/>
          </a:avLst>
        </a:prstGeom>
        <a:solidFill xmlns:a="http://schemas.openxmlformats.org/drawingml/2006/main">
          <a:srgbClr val="0070C0"/>
        </a:solidFill>
      </cdr:spPr>
      <cdr:txBody>
        <a:bodyPr xmlns:a="http://schemas.openxmlformats.org/drawingml/2006/main" wrap="square" lIns="36000" tIns="36000" rIns="36000" bIns="36000" rtlCol="0" anchor="ctr" anchorCtr="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1000" b="1" dirty="0">
              <a:solidFill>
                <a:prstClr val="white"/>
              </a:solidFill>
            </a:rPr>
            <a:t>法人化</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6967"/>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1431" tIns="45715" rIns="91431" bIns="45715" rtlCol="0"/>
          <a:lstStyle>
            <a:lvl1pPr algn="r">
              <a:defRPr sz="1200"/>
            </a:lvl1pPr>
          </a:lstStyle>
          <a:p>
            <a:fld id="{BDB46B8C-BFFC-4C31-B876-35804184BE33}" type="datetimeFigureOut">
              <a:rPr kumimoji="1" lang="ja-JP" altLang="en-US" smtClean="0"/>
              <a:t>2016/4/18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31" tIns="45715" rIns="91431" bIns="457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7"/>
            <a:ext cx="2949786" cy="496967"/>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1431" tIns="45715" rIns="91431" bIns="45715" rtlCol="0" anchor="b"/>
          <a:lstStyle>
            <a:lvl1pPr algn="r">
              <a:defRPr sz="1200"/>
            </a:lvl1pPr>
          </a:lstStyle>
          <a:p>
            <a:fld id="{84068A08-2BA6-4BD7-BA78-4CA4CAC45438}" type="slidenum">
              <a:rPr kumimoji="1" lang="ja-JP" altLang="en-US" smtClean="0"/>
              <a:t>‹#›</a:t>
            </a:fld>
            <a:endParaRPr kumimoji="1" lang="ja-JP" altLang="en-US"/>
          </a:p>
        </p:txBody>
      </p:sp>
    </p:spTree>
    <p:extLst>
      <p:ext uri="{BB962C8B-B14F-4D97-AF65-F5344CB8AC3E}">
        <p14:creationId xmlns:p14="http://schemas.microsoft.com/office/powerpoint/2010/main" val="20768874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068A08-2BA6-4BD7-BA78-4CA4CAC45438}" type="slidenum">
              <a:rPr lang="ja-JP" altLang="en-US" smtClean="0">
                <a:solidFill>
                  <a:prstClr val="black"/>
                </a:solidFill>
              </a:rPr>
              <a:pPr/>
              <a:t>9</a:t>
            </a:fld>
            <a:endParaRPr lang="ja-JP" altLang="en-US">
              <a:solidFill>
                <a:prstClr val="black"/>
              </a:solidFill>
            </a:endParaRPr>
          </a:p>
        </p:txBody>
      </p:sp>
    </p:spTree>
    <p:extLst>
      <p:ext uri="{BB962C8B-B14F-4D97-AF65-F5344CB8AC3E}">
        <p14:creationId xmlns:p14="http://schemas.microsoft.com/office/powerpoint/2010/main" val="412950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16D0A4-7E0E-4A2B-949E-9A83DA3DB766}" type="slidenum">
              <a:rPr kumimoji="1" lang="ja-JP" altLang="en-US" smtClean="0"/>
              <a:t>23</a:t>
            </a:fld>
            <a:endParaRPr kumimoji="1" lang="ja-JP" altLang="en-US"/>
          </a:p>
        </p:txBody>
      </p:sp>
    </p:spTree>
    <p:extLst>
      <p:ext uri="{BB962C8B-B14F-4D97-AF65-F5344CB8AC3E}">
        <p14:creationId xmlns:p14="http://schemas.microsoft.com/office/powerpoint/2010/main" val="3010582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5474FE-9F32-4DBF-9CE3-C77676C62A97}" type="datetime1">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129968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CADA5A-3AB0-438E-A51A-F483C7E97896}" type="datetime1">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163594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6"/>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6"/>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5F36D4-FE85-4AA9-A0A9-FAF90D48FD58}" type="datetime1">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3067953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D6361C0-360A-4E39-B704-0032B90D672D}" type="datetime1">
              <a:rPr lang="ja-JP" altLang="en-US" smtClean="0">
                <a:solidFill>
                  <a:prstClr val="black">
                    <a:tint val="75000"/>
                  </a:prstClr>
                </a:solidFill>
              </a:rPr>
              <a:pPr/>
              <a:t>2016/4/18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39155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2DD8A69-BC3B-4F0D-BADD-EED80E6DF0CE}" type="datetime1">
              <a:rPr lang="ja-JP" altLang="en-US" smtClean="0">
                <a:solidFill>
                  <a:prstClr val="black">
                    <a:tint val="75000"/>
                  </a:prstClr>
                </a:solidFill>
              </a:rPr>
              <a:pPr/>
              <a:t>2016/4/18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4772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2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BF76DE4-50CE-4D0F-81F3-7E2B85E41DEB}" type="datetime1">
              <a:rPr lang="ja-JP" altLang="en-US" smtClean="0">
                <a:solidFill>
                  <a:prstClr val="black">
                    <a:tint val="75000"/>
                  </a:prstClr>
                </a:solidFill>
              </a:rPr>
              <a:pPr/>
              <a:t>2016/4/18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85830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C850C5F-57D6-4396-ABD5-AE50D172D9AD}" type="datetime1">
              <a:rPr lang="ja-JP" altLang="en-US" smtClean="0">
                <a:solidFill>
                  <a:prstClr val="black">
                    <a:tint val="75000"/>
                  </a:prstClr>
                </a:solidFill>
              </a:rPr>
              <a:pPr/>
              <a:t>2016/4/18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94448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2DE1088-147F-408F-B0D7-8502164CA093}" type="datetime1">
              <a:rPr lang="ja-JP" altLang="en-US" smtClean="0">
                <a:solidFill>
                  <a:prstClr val="black">
                    <a:tint val="75000"/>
                  </a:prstClr>
                </a:solidFill>
              </a:rPr>
              <a:pPr/>
              <a:t>2016/4/18</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905657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B5E17F-85EC-4935-866B-CB07A41A1F8D}" type="datetime1">
              <a:rPr lang="ja-JP" altLang="en-US" smtClean="0">
                <a:solidFill>
                  <a:prstClr val="black">
                    <a:tint val="75000"/>
                  </a:prstClr>
                </a:solidFill>
              </a:rPr>
              <a:pPr/>
              <a:t>2016/4/18</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48575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1C4104D-9823-4E26-9DFD-6B0C1F7FB04D}" type="datetime1">
              <a:rPr lang="ja-JP" altLang="en-US" smtClean="0">
                <a:solidFill>
                  <a:prstClr val="black">
                    <a:tint val="75000"/>
                  </a:prstClr>
                </a:solidFill>
              </a:rPr>
              <a:pPr/>
              <a:t>2016/4/18</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72884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9" y="273058"/>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10"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25EDF5C-1B6F-43B4-897F-A650DAF0F2A4}" type="datetime1">
              <a:rPr lang="ja-JP" altLang="en-US" smtClean="0">
                <a:solidFill>
                  <a:prstClr val="black">
                    <a:tint val="75000"/>
                  </a:prstClr>
                </a:solidFill>
              </a:rPr>
              <a:pPr/>
              <a:t>2016/4/18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39121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BC0BA1-5838-466A-8982-B35D6B9FAA51}" type="datetime1">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16982432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EF03D0B-6BC0-48C7-8D04-92FE761849F3}" type="datetime1">
              <a:rPr lang="ja-JP" altLang="en-US" smtClean="0">
                <a:solidFill>
                  <a:prstClr val="black">
                    <a:tint val="75000"/>
                  </a:prstClr>
                </a:solidFill>
              </a:rPr>
              <a:pPr/>
              <a:t>2016/4/18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30999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E161071-BFC4-4814-81BB-E3E149D0F833}" type="datetime1">
              <a:rPr lang="ja-JP" altLang="en-US" smtClean="0">
                <a:solidFill>
                  <a:prstClr val="black">
                    <a:tint val="75000"/>
                  </a:prstClr>
                </a:solidFill>
              </a:rPr>
              <a:pPr/>
              <a:t>2016/4/18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30379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6"/>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6"/>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A8A24D7-8800-4DB4-8A50-742EE6599884}" type="datetime1">
              <a:rPr lang="ja-JP" altLang="en-US" smtClean="0">
                <a:solidFill>
                  <a:prstClr val="black">
                    <a:tint val="75000"/>
                  </a:prstClr>
                </a:solidFill>
              </a:rPr>
              <a:pPr/>
              <a:t>2016/4/18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51455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2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26FE222-4B08-4822-B6C1-7427B0B39D60}" type="datetime1">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171187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A09E37C-D707-4E09-A7FA-63F1ECEFA536}" type="datetime1">
              <a:rPr kumimoji="1" lang="ja-JP" altLang="en-US" smtClean="0"/>
              <a:t>2016/4/18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345344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DE3DC4F-0353-4EB9-90CE-C347CF6F65C9}" type="datetime1">
              <a:rPr kumimoji="1" lang="ja-JP" altLang="en-US" smtClean="0"/>
              <a:t>2016/4/18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2802120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13EF8B0-1892-4854-828E-6A1BF2ABA7F9}" type="datetime1">
              <a:rPr kumimoji="1" lang="ja-JP" altLang="en-US" smtClean="0"/>
              <a:t>2016/4/18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423505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580258E-BCF1-4FCA-ACC6-C851B16B93D3}" type="datetime1">
              <a:rPr kumimoji="1" lang="ja-JP" altLang="en-US" smtClean="0"/>
              <a:t>2016/4/18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3634397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9" y="273058"/>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10"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3556956-6896-46AA-9D94-5F262ABFDF63}" type="datetime1">
              <a:rPr kumimoji="1" lang="ja-JP" altLang="en-US" smtClean="0"/>
              <a:t>2016/4/18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2465323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599F172-C7D0-41A7-AFC1-B65A2AA7C38F}" type="datetime1">
              <a:rPr kumimoji="1" lang="ja-JP" altLang="en-US" smtClean="0"/>
              <a:t>2016/4/18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2551679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A24D9-8DC8-49B5-BC27-67F3009EF20F}" type="datetime1">
              <a:rPr kumimoji="1" lang="ja-JP" altLang="en-US" smtClean="0"/>
              <a:t>2016/4/18</a:t>
            </a:fld>
            <a:endParaRPr kumimoji="1" lang="ja-JP" altLang="en-US"/>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2849354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D13AD-54E2-4134-879F-486158D6FF55}" type="datetime1">
              <a:rPr lang="ja-JP" altLang="en-US" smtClean="0">
                <a:solidFill>
                  <a:prstClr val="black">
                    <a:tint val="75000"/>
                  </a:prstClr>
                </a:solidFill>
              </a:rPr>
              <a:pPr/>
              <a:t>2016/4/18</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5730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47664" y="2204864"/>
            <a:ext cx="6192688" cy="1296144"/>
          </a:xfrm>
        </p:spPr>
        <p:txBody>
          <a:bodyPr>
            <a:normAutofit/>
          </a:bodyPr>
          <a:lstStyle/>
          <a:p>
            <a:r>
              <a:rPr kumimoji="1" lang="ja-JP" altLang="en-US" sz="3600" spc="600" dirty="0" smtClean="0">
                <a:latin typeface="Meiryo UI" panose="020B0604030504040204" pitchFamily="50" charset="-128"/>
                <a:ea typeface="Meiryo UI" panose="020B0604030504040204" pitchFamily="50" charset="-128"/>
                <a:cs typeface="Meiryo UI" panose="020B0604030504040204" pitchFamily="50" charset="-128"/>
              </a:rPr>
              <a:t>府市大学統合について</a:t>
            </a:r>
            <a:endParaRPr kumimoji="1" lang="ja-JP" altLang="en-US" sz="3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5"/>
          <p:cNvSpPr txBox="1">
            <a:spLocks noChangeArrowheads="1"/>
          </p:cNvSpPr>
          <p:nvPr/>
        </p:nvSpPr>
        <p:spPr bwMode="auto">
          <a:xfrm>
            <a:off x="6035675" y="0"/>
            <a:ext cx="3108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dirty="0">
                <a:solidFill>
                  <a:srgbClr val="000000"/>
                </a:solidFill>
                <a:latin typeface="Meiryo UI" pitchFamily="50" charset="-128"/>
                <a:ea typeface="Meiryo UI" pitchFamily="50" charset="-128"/>
                <a:cs typeface="Meiryo UI" pitchFamily="50" charset="-128"/>
              </a:rPr>
              <a:t>Ｈ２８．４．１９</a:t>
            </a:r>
            <a:endParaRPr lang="en-US" altLang="ja-JP" sz="1800" dirty="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pPr>
            <a:r>
              <a:rPr lang="ja-JP" altLang="en-US" sz="1800" dirty="0">
                <a:solidFill>
                  <a:srgbClr val="000000"/>
                </a:solidFill>
                <a:latin typeface="Meiryo UI" pitchFamily="50" charset="-128"/>
                <a:ea typeface="Meiryo UI" pitchFamily="50" charset="-128"/>
                <a:cs typeface="Meiryo UI" pitchFamily="50" charset="-128"/>
              </a:rPr>
              <a:t>第３回副首都推進本部会議</a:t>
            </a:r>
            <a:endParaRPr lang="en-US" altLang="ja-JP" sz="1800" dirty="0">
              <a:solidFill>
                <a:srgbClr val="000000"/>
              </a:solidFill>
              <a:latin typeface="Meiryo UI" pitchFamily="50" charset="-128"/>
              <a:ea typeface="Meiryo UI" pitchFamily="50" charset="-128"/>
              <a:cs typeface="Meiryo UI" pitchFamily="50" charset="-128"/>
            </a:endParaRPr>
          </a:p>
        </p:txBody>
      </p:sp>
      <p:sp>
        <p:nvSpPr>
          <p:cNvPr id="9" name="テキスト ボックス 5"/>
          <p:cNvSpPr txBox="1">
            <a:spLocks noChangeArrowheads="1"/>
          </p:cNvSpPr>
          <p:nvPr/>
        </p:nvSpPr>
        <p:spPr bwMode="auto">
          <a:xfrm>
            <a:off x="6948488" y="801688"/>
            <a:ext cx="1744662" cy="4619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dirty="0" smtClean="0">
                <a:solidFill>
                  <a:srgbClr val="000000"/>
                </a:solidFill>
                <a:latin typeface="Meiryo UI" pitchFamily="50" charset="-128"/>
                <a:ea typeface="Meiryo UI" pitchFamily="50" charset="-128"/>
                <a:cs typeface="Meiryo UI" pitchFamily="50" charset="-128"/>
              </a:rPr>
              <a:t>資料</a:t>
            </a:r>
            <a:r>
              <a:rPr lang="ja-JP" altLang="en-US" sz="2400" dirty="0">
                <a:solidFill>
                  <a:srgbClr val="000000"/>
                </a:solidFill>
                <a:latin typeface="Meiryo UI" pitchFamily="50" charset="-128"/>
                <a:ea typeface="Meiryo UI" pitchFamily="50" charset="-128"/>
                <a:cs typeface="Meiryo UI" pitchFamily="50" charset="-128"/>
              </a:rPr>
              <a:t>３</a:t>
            </a:r>
            <a:endParaRPr lang="en-US" altLang="ja-JP" sz="2400" dirty="0">
              <a:solidFill>
                <a:srgbClr val="000000"/>
              </a:solidFill>
              <a:latin typeface="Meiryo UI" pitchFamily="50" charset="-128"/>
              <a:ea typeface="Meiryo UI" pitchFamily="50" charset="-128"/>
              <a:cs typeface="Meiryo UI" pitchFamily="50" charset="-128"/>
            </a:endParaRPr>
          </a:p>
        </p:txBody>
      </p:sp>
      <p:sp>
        <p:nvSpPr>
          <p:cNvPr id="10" name="サブタイトル 2"/>
          <p:cNvSpPr txBox="1">
            <a:spLocks/>
          </p:cNvSpPr>
          <p:nvPr/>
        </p:nvSpPr>
        <p:spPr>
          <a:xfrm>
            <a:off x="1983164" y="3789040"/>
            <a:ext cx="5109116" cy="10801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府府民文化部・大阪府立大学</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gn="ctr">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市経済戦略局・大阪市立大学</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6226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51520" y="6029055"/>
            <a:ext cx="8064896" cy="646331"/>
          </a:xfrm>
          <a:prstGeom prst="rect">
            <a:avLst/>
          </a:prstGeom>
          <a:noFill/>
          <a:ln>
            <a:solidFill>
              <a:schemeClr val="tx1"/>
            </a:solidFill>
          </a:ln>
        </p:spPr>
        <p:txBody>
          <a:bodyPr wrap="square" rtlCol="0">
            <a:spAutoFit/>
          </a:bodyPr>
          <a:lstStyle/>
          <a:p>
            <a:pPr lvl="0" fontAlgn="ctr">
              <a:defRPr/>
            </a:pPr>
            <a:r>
              <a:rPr lang="en-US" altLang="ja-JP" sz="1200" dirty="0" smtClean="0">
                <a:solidFill>
                  <a:prstClr val="black"/>
                </a:solidFill>
              </a:rPr>
              <a:t>※</a:t>
            </a:r>
            <a:r>
              <a:rPr lang="ja-JP" altLang="en-US" sz="1200" dirty="0" smtClean="0"/>
              <a:t>府立大学、市立大学は各年度の当初予算額。府立大学は</a:t>
            </a:r>
            <a:r>
              <a:rPr lang="ja-JP" altLang="en-US" sz="1200" dirty="0"/>
              <a:t>高等専門学校分、</a:t>
            </a:r>
            <a:r>
              <a:rPr lang="ja-JP" altLang="en-US" sz="1200" dirty="0" smtClean="0"/>
              <a:t>市立大学は</a:t>
            </a:r>
            <a:r>
              <a:rPr lang="ja-JP" altLang="en-US" sz="1200" dirty="0"/>
              <a:t>医学部附属病院分を含まず</a:t>
            </a:r>
            <a:r>
              <a:rPr lang="ja-JP" altLang="en-US" sz="1200" dirty="0" smtClean="0"/>
              <a:t>。</a:t>
            </a:r>
            <a:endParaRPr lang="en-US" altLang="ja-JP" sz="1200" dirty="0" smtClean="0"/>
          </a:p>
          <a:p>
            <a:r>
              <a:rPr lang="en-US" altLang="ja-JP" sz="1200" dirty="0" smtClean="0"/>
              <a:t>※</a:t>
            </a:r>
            <a:r>
              <a:rPr lang="ja-JP" altLang="en-US" sz="1200" dirty="0" smtClean="0">
                <a:solidFill>
                  <a:prstClr val="black"/>
                </a:solidFill>
              </a:rPr>
              <a:t>首都大学東京は</a:t>
            </a:r>
            <a:r>
              <a:rPr lang="en-US" altLang="ja-JP" sz="1200" dirty="0" smtClean="0">
                <a:solidFill>
                  <a:prstClr val="black"/>
                </a:solidFill>
              </a:rPr>
              <a:t>H17</a:t>
            </a:r>
            <a:r>
              <a:rPr lang="ja-JP" altLang="en-US" sz="1200" dirty="0" smtClean="0">
                <a:solidFill>
                  <a:prstClr val="black"/>
                </a:solidFill>
              </a:rPr>
              <a:t>～</a:t>
            </a:r>
            <a:r>
              <a:rPr lang="en-US" altLang="ja-JP" sz="1200" dirty="0" smtClean="0">
                <a:solidFill>
                  <a:prstClr val="black"/>
                </a:solidFill>
              </a:rPr>
              <a:t>19</a:t>
            </a:r>
            <a:r>
              <a:rPr lang="ja-JP" altLang="en-US" sz="1200" dirty="0">
                <a:solidFill>
                  <a:prstClr val="black"/>
                </a:solidFill>
              </a:rPr>
              <a:t>年度は</a:t>
            </a:r>
            <a:r>
              <a:rPr lang="ja-JP" altLang="en-US" sz="1200" dirty="0" smtClean="0">
                <a:solidFill>
                  <a:prstClr val="black"/>
                </a:solidFill>
              </a:rPr>
              <a:t>決算報告書、</a:t>
            </a:r>
            <a:r>
              <a:rPr lang="en-US" altLang="ja-JP" sz="1200" dirty="0" smtClean="0">
                <a:solidFill>
                  <a:prstClr val="black"/>
                </a:solidFill>
              </a:rPr>
              <a:t>H20</a:t>
            </a:r>
            <a:r>
              <a:rPr lang="ja-JP" altLang="en-US" sz="1200" dirty="0" smtClean="0">
                <a:solidFill>
                  <a:prstClr val="black"/>
                </a:solidFill>
              </a:rPr>
              <a:t>年度以降は損益</a:t>
            </a:r>
            <a:r>
              <a:rPr lang="ja-JP" altLang="en-US" sz="1100" dirty="0" smtClean="0">
                <a:solidFill>
                  <a:prstClr val="black"/>
                </a:solidFill>
              </a:rPr>
              <a:t>計算書</a:t>
            </a:r>
            <a:r>
              <a:rPr lang="ja-JP" altLang="en-US" sz="1200" dirty="0" smtClean="0">
                <a:solidFill>
                  <a:prstClr val="black"/>
                </a:solidFill>
              </a:rPr>
              <a:t>に基づき、高専、産業大学院大学を含ま</a:t>
            </a:r>
            <a:r>
              <a:rPr lang="ja-JP" altLang="en-US" sz="1200" dirty="0" smtClean="0">
                <a:solidFill>
                  <a:srgbClr val="7030A0"/>
                </a:solidFill>
              </a:rPr>
              <a:t>ず</a:t>
            </a:r>
            <a:r>
              <a:rPr lang="ja-JP" altLang="en-US" sz="1200" dirty="0" smtClean="0">
                <a:solidFill>
                  <a:prstClr val="black"/>
                </a:solidFill>
              </a:rPr>
              <a:t>。　　</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（産業大学院大学は</a:t>
            </a:r>
            <a:r>
              <a:rPr lang="en-US" altLang="ja-JP" sz="1200" dirty="0" smtClean="0">
                <a:solidFill>
                  <a:prstClr val="black"/>
                </a:solidFill>
              </a:rPr>
              <a:t>H18.4</a:t>
            </a:r>
            <a:r>
              <a:rPr lang="ja-JP" altLang="en-US" sz="1200" dirty="0" smtClean="0">
                <a:solidFill>
                  <a:prstClr val="black"/>
                </a:solidFill>
              </a:rPr>
              <a:t>開校、高専は</a:t>
            </a:r>
            <a:r>
              <a:rPr lang="en-US" altLang="ja-JP" sz="1200" dirty="0" smtClean="0">
                <a:solidFill>
                  <a:prstClr val="black"/>
                </a:solidFill>
              </a:rPr>
              <a:t>H20.4</a:t>
            </a:r>
            <a:r>
              <a:rPr lang="ja-JP" altLang="en-US" sz="1200" dirty="0" smtClean="0">
                <a:solidFill>
                  <a:prstClr val="black"/>
                </a:solidFill>
              </a:rPr>
              <a:t>開校）</a:t>
            </a:r>
            <a:endParaRPr lang="ja-JP" altLang="en-US" sz="1200" dirty="0">
              <a:solidFill>
                <a:prstClr val="black"/>
              </a:solidFill>
            </a:endParaRPr>
          </a:p>
        </p:txBody>
      </p:sp>
      <p:sp>
        <p:nvSpPr>
          <p:cNvPr id="2" name="テキスト ボックス 1"/>
          <p:cNvSpPr txBox="1"/>
          <p:nvPr/>
        </p:nvSpPr>
        <p:spPr>
          <a:xfrm>
            <a:off x="271228" y="428601"/>
            <a:ext cx="6120680" cy="323165"/>
          </a:xfrm>
          <a:prstGeom prst="rect">
            <a:avLst/>
          </a:prstGeom>
          <a:noFill/>
        </p:spPr>
        <p:txBody>
          <a:bodyPr wrap="square" rtlCol="0">
            <a:spAutoFit/>
          </a:bodyPr>
          <a:lstStyle/>
          <a:p>
            <a:r>
              <a:rPr lang="en-US" altLang="ja-JP" sz="1500" b="1" dirty="0" smtClean="0">
                <a:solidFill>
                  <a:prstClr val="black"/>
                </a:solidFill>
                <a:latin typeface="HG丸ｺﾞｼｯｸM-PRO" panose="020F0600000000000000" pitchFamily="50" charset="-128"/>
                <a:ea typeface="HG丸ｺﾞｼｯｸM-PRO" panose="020F0600000000000000" pitchFamily="50" charset="-128"/>
              </a:rPr>
              <a:t>(1)</a:t>
            </a:r>
            <a:r>
              <a:rPr lang="ja-JP" altLang="en-US" sz="1500" b="1" dirty="0" smtClean="0">
                <a:solidFill>
                  <a:prstClr val="black"/>
                </a:solidFill>
                <a:latin typeface="HG丸ｺﾞｼｯｸM-PRO" panose="020F0600000000000000" pitchFamily="50" charset="-128"/>
                <a:ea typeface="HG丸ｺﾞｼｯｸM-PRO" panose="020F0600000000000000" pitchFamily="50" charset="-128"/>
              </a:rPr>
              <a:t>運営費交付金の推移（法人化以降）　</a:t>
            </a:r>
            <a:endParaRPr lang="ja-JP" altLang="en-US" sz="15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テキスト ボックス 13"/>
          <p:cNvSpPr txBox="1"/>
          <p:nvPr/>
        </p:nvSpPr>
        <p:spPr>
          <a:xfrm>
            <a:off x="8559820" y="6398387"/>
            <a:ext cx="48680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a:solidFill>
                  <a:prstClr val="black"/>
                </a:solidFill>
              </a:rPr>
              <a:t>８</a:t>
            </a:r>
          </a:p>
        </p:txBody>
      </p:sp>
      <p:sp>
        <p:nvSpPr>
          <p:cNvPr id="14" name="テキスト ボックス 13"/>
          <p:cNvSpPr txBox="1"/>
          <p:nvPr/>
        </p:nvSpPr>
        <p:spPr>
          <a:xfrm>
            <a:off x="1043608" y="2554337"/>
            <a:ext cx="576064" cy="226591"/>
          </a:xfrm>
          <a:prstGeom prst="wedgeRectCallout">
            <a:avLst>
              <a:gd name="adj1" fmla="val 33085"/>
              <a:gd name="adj2" fmla="val -132528"/>
            </a:avLst>
          </a:prstGeom>
          <a:solidFill>
            <a:srgbClr val="0070C0"/>
          </a:solidFill>
        </p:spPr>
        <p:txBody>
          <a:bodyPr wrap="square" lIns="36000" tIns="36000" rIns="36000" bIns="36000" rtlCol="0" anchor="ctr" anchorCtr="0">
            <a:spAutoFit/>
          </a:bodyPr>
          <a:lstStyle/>
          <a:p>
            <a:pPr algn="ctr"/>
            <a:r>
              <a:rPr lang="ja-JP" altLang="en-US" sz="1000" b="1" dirty="0">
                <a:solidFill>
                  <a:prstClr val="white"/>
                </a:solidFill>
              </a:rPr>
              <a:t>法人化</a:t>
            </a:r>
          </a:p>
        </p:txBody>
      </p:sp>
      <p:sp>
        <p:nvSpPr>
          <p:cNvPr id="15" name="テキスト ボックス 14"/>
          <p:cNvSpPr txBox="1"/>
          <p:nvPr/>
        </p:nvSpPr>
        <p:spPr>
          <a:xfrm>
            <a:off x="925095" y="3356992"/>
            <a:ext cx="576064" cy="226591"/>
          </a:xfrm>
          <a:prstGeom prst="wedgeRectCallout">
            <a:avLst>
              <a:gd name="adj1" fmla="val -47306"/>
              <a:gd name="adj2" fmla="val -153400"/>
            </a:avLst>
          </a:prstGeom>
          <a:solidFill>
            <a:srgbClr val="0070C0"/>
          </a:solidFill>
        </p:spPr>
        <p:txBody>
          <a:bodyPr wrap="square" lIns="36000" tIns="36000" rIns="36000" bIns="36000" rtlCol="0" anchor="ctr" anchorCtr="0">
            <a:spAutoFit/>
          </a:bodyPr>
          <a:lstStyle/>
          <a:p>
            <a:pPr algn="ctr"/>
            <a:r>
              <a:rPr lang="ja-JP" altLang="en-US" sz="1000" b="1" dirty="0">
                <a:solidFill>
                  <a:prstClr val="white"/>
                </a:solidFill>
              </a:rPr>
              <a:t>法人化</a:t>
            </a:r>
          </a:p>
        </p:txBody>
      </p:sp>
      <p:sp>
        <p:nvSpPr>
          <p:cNvPr id="16" name="テキスト ボックス 2"/>
          <p:cNvSpPr txBox="1"/>
          <p:nvPr/>
        </p:nvSpPr>
        <p:spPr>
          <a:xfrm>
            <a:off x="718360" y="2923343"/>
            <a:ext cx="609600" cy="171451"/>
          </a:xfrm>
          <a:prstGeom prst="rect">
            <a:avLst/>
          </a:prstGeom>
          <a:noFill/>
          <a:ln w="9525" cmpd="sng">
            <a:no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r>
              <a:rPr lang="en-US" altLang="ja-JP" sz="1000" kern="0" dirty="0">
                <a:solidFill>
                  <a:sysClr val="windowText" lastClr="000000"/>
                </a:solidFill>
              </a:rPr>
              <a:t>13,031</a:t>
            </a:r>
            <a:endParaRPr lang="ja-JP" altLang="en-US" sz="1000" kern="0" dirty="0">
              <a:solidFill>
                <a:sysClr val="windowText" lastClr="000000"/>
              </a:solidFill>
            </a:endParaRPr>
          </a:p>
        </p:txBody>
      </p:sp>
      <p:sp>
        <p:nvSpPr>
          <p:cNvPr id="17" name="テキスト ボックス 2"/>
          <p:cNvSpPr txBox="1"/>
          <p:nvPr/>
        </p:nvSpPr>
        <p:spPr>
          <a:xfrm>
            <a:off x="1314644" y="2852936"/>
            <a:ext cx="609600" cy="171451"/>
          </a:xfrm>
          <a:prstGeom prst="rect">
            <a:avLst/>
          </a:prstGeom>
          <a:noFill/>
          <a:ln w="9525" cmpd="sng">
            <a:no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r>
              <a:rPr lang="en-US" altLang="ja-JP" sz="1000" kern="0" dirty="0" smtClean="0">
                <a:solidFill>
                  <a:sysClr val="windowText" lastClr="000000"/>
                </a:solidFill>
              </a:rPr>
              <a:t>13,</a:t>
            </a:r>
            <a:r>
              <a:rPr lang="en-US" altLang="ja-JP" sz="1000" kern="0" dirty="0">
                <a:solidFill>
                  <a:sysClr val="windowText" lastClr="000000"/>
                </a:solidFill>
              </a:rPr>
              <a:t>121</a:t>
            </a:r>
            <a:endParaRPr lang="ja-JP" altLang="en-US" sz="1000" kern="0" dirty="0">
              <a:solidFill>
                <a:sysClr val="windowText" lastClr="000000"/>
              </a:solidFill>
            </a:endParaRPr>
          </a:p>
        </p:txBody>
      </p:sp>
      <p:sp>
        <p:nvSpPr>
          <p:cNvPr id="18" name="テキスト ボックス 9"/>
          <p:cNvSpPr txBox="1"/>
          <p:nvPr/>
        </p:nvSpPr>
        <p:spPr>
          <a:xfrm>
            <a:off x="3107667" y="4372521"/>
            <a:ext cx="6096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10,812</a:t>
            </a:r>
            <a:endParaRPr lang="ja-JP" altLang="en-US" sz="1000" kern="0" dirty="0" smtClean="0">
              <a:solidFill>
                <a:sysClr val="windowText" lastClr="000000"/>
              </a:solidFill>
            </a:endParaRPr>
          </a:p>
        </p:txBody>
      </p:sp>
      <p:sp>
        <p:nvSpPr>
          <p:cNvPr id="19" name="テキスト ボックス 9"/>
          <p:cNvSpPr txBox="1"/>
          <p:nvPr/>
        </p:nvSpPr>
        <p:spPr>
          <a:xfrm>
            <a:off x="2267744" y="4317782"/>
            <a:ext cx="6096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10,812</a:t>
            </a:r>
            <a:endParaRPr lang="ja-JP" altLang="en-US" sz="1000" kern="0" dirty="0" smtClean="0">
              <a:solidFill>
                <a:sysClr val="windowText" lastClr="000000"/>
              </a:solidFill>
            </a:endParaRPr>
          </a:p>
        </p:txBody>
      </p:sp>
      <p:sp>
        <p:nvSpPr>
          <p:cNvPr id="20" name="テキスト ボックス 7"/>
          <p:cNvSpPr txBox="1"/>
          <p:nvPr/>
        </p:nvSpPr>
        <p:spPr>
          <a:xfrm>
            <a:off x="3769500" y="4403507"/>
            <a:ext cx="6096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10,700</a:t>
            </a:r>
            <a:endParaRPr lang="ja-JP" altLang="en-US" sz="1000" kern="0" dirty="0" smtClean="0">
              <a:solidFill>
                <a:sysClr val="windowText" lastClr="000000"/>
              </a:solidFill>
            </a:endParaRPr>
          </a:p>
        </p:txBody>
      </p:sp>
      <p:sp>
        <p:nvSpPr>
          <p:cNvPr id="21" name="テキスト ボックス 8"/>
          <p:cNvSpPr txBox="1"/>
          <p:nvPr/>
        </p:nvSpPr>
        <p:spPr>
          <a:xfrm>
            <a:off x="4297097" y="4458246"/>
            <a:ext cx="6096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10,524</a:t>
            </a:r>
            <a:endParaRPr lang="ja-JP" altLang="en-US" sz="1000" kern="0" dirty="0" smtClean="0">
              <a:solidFill>
                <a:sysClr val="windowText" lastClr="000000"/>
              </a:solidFill>
            </a:endParaRPr>
          </a:p>
        </p:txBody>
      </p:sp>
      <p:sp>
        <p:nvSpPr>
          <p:cNvPr id="22" name="テキスト ボックス 5"/>
          <p:cNvSpPr txBox="1"/>
          <p:nvPr/>
        </p:nvSpPr>
        <p:spPr>
          <a:xfrm>
            <a:off x="4909240" y="4458245"/>
            <a:ext cx="6096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10,402</a:t>
            </a:r>
            <a:endParaRPr lang="ja-JP" altLang="en-US" sz="1000" kern="0" dirty="0" smtClean="0">
              <a:solidFill>
                <a:sysClr val="windowText" lastClr="000000"/>
              </a:solidFill>
            </a:endParaRPr>
          </a:p>
        </p:txBody>
      </p:sp>
      <p:sp>
        <p:nvSpPr>
          <p:cNvPr id="23" name="テキスト ボックス 6"/>
          <p:cNvSpPr txBox="1"/>
          <p:nvPr/>
        </p:nvSpPr>
        <p:spPr>
          <a:xfrm>
            <a:off x="5493477" y="4629696"/>
            <a:ext cx="6096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10,087</a:t>
            </a:r>
            <a:endParaRPr lang="ja-JP" altLang="en-US" sz="1000" kern="0" dirty="0" smtClean="0">
              <a:solidFill>
                <a:sysClr val="windowText" lastClr="000000"/>
              </a:solidFill>
            </a:endParaRPr>
          </a:p>
        </p:txBody>
      </p:sp>
      <p:sp>
        <p:nvSpPr>
          <p:cNvPr id="3" name="テキスト ボックス 2"/>
          <p:cNvSpPr txBox="1"/>
          <p:nvPr/>
        </p:nvSpPr>
        <p:spPr>
          <a:xfrm>
            <a:off x="251520" y="105436"/>
            <a:ext cx="5616624" cy="323165"/>
          </a:xfrm>
          <a:prstGeom prst="rect">
            <a:avLst/>
          </a:prstGeom>
          <a:noFill/>
        </p:spPr>
        <p:txBody>
          <a:bodyPr wrap="square" rtlCol="0">
            <a:spAutoFit/>
          </a:bodyPr>
          <a:lstStyle/>
          <a:p>
            <a:pPr>
              <a:spcBef>
                <a:spcPct val="20000"/>
              </a:spcBef>
            </a:pPr>
            <a:r>
              <a:rPr lang="ja-JP" altLang="en-US" sz="1500" b="1" dirty="0" smtClean="0">
                <a:latin typeface="HG丸ｺﾞｼｯｸM-PRO" panose="020F0600000000000000" pitchFamily="50" charset="-128"/>
                <a:ea typeface="HG丸ｺﾞｼｯｸM-PRO" panose="020F0600000000000000" pitchFamily="50" charset="-128"/>
              </a:rPr>
              <a:t>参考資料２</a:t>
            </a:r>
            <a:r>
              <a:rPr lang="ja-JP" altLang="en-US" sz="1500" b="1"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500" b="1" dirty="0">
                <a:solidFill>
                  <a:prstClr val="black"/>
                </a:solidFill>
                <a:latin typeface="HG丸ｺﾞｼｯｸM-PRO" panose="020F0600000000000000" pitchFamily="50" charset="-128"/>
                <a:ea typeface="HG丸ｺﾞｼｯｸM-PRO" panose="020F0600000000000000" pitchFamily="50" charset="-128"/>
              </a:rPr>
              <a:t>設立団体から大学法人への運営費交付金の状況</a:t>
            </a:r>
            <a:endParaRPr lang="en-US" altLang="ja-JP" sz="1500" b="1"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24" name="グラフ 23"/>
          <p:cNvGraphicFramePr>
            <a:graphicFrameLocks/>
          </p:cNvGraphicFramePr>
          <p:nvPr>
            <p:extLst>
              <p:ext uri="{D42A27DB-BD31-4B8C-83A1-F6EECF244321}">
                <p14:modId xmlns:p14="http://schemas.microsoft.com/office/powerpoint/2010/main" val="3230248457"/>
              </p:ext>
            </p:extLst>
          </p:nvPr>
        </p:nvGraphicFramePr>
        <p:xfrm>
          <a:off x="95444" y="516741"/>
          <a:ext cx="10596564" cy="53863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87123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107503" y="2332"/>
            <a:ext cx="5364435" cy="360040"/>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500" b="1" dirty="0" smtClean="0">
                <a:latin typeface="HG丸ｺﾞｼｯｸM-PRO" panose="020F0600000000000000" pitchFamily="50" charset="-128"/>
                <a:ea typeface="HG丸ｺﾞｼｯｸM-PRO" panose="020F0600000000000000" pitchFamily="50" charset="-128"/>
              </a:rPr>
              <a:t>(2)</a:t>
            </a:r>
            <a:r>
              <a:rPr lang="ja-JP" altLang="en-US" sz="1500" b="1" dirty="0" smtClean="0">
                <a:latin typeface="HG丸ｺﾞｼｯｸM-PRO" panose="020F0600000000000000" pitchFamily="50" charset="-128"/>
                <a:ea typeface="HG丸ｺﾞｼｯｸM-PRO" panose="020F0600000000000000" pitchFamily="50" charset="-128"/>
              </a:rPr>
              <a:t>運営費交付金と基準財政需要額の比較（大学分）</a:t>
            </a:r>
            <a:endParaRPr lang="ja-JP" altLang="en-US" sz="1500" b="1" dirty="0">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0" y="264533"/>
            <a:ext cx="5364435" cy="360040"/>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500" b="1" dirty="0" smtClean="0">
                <a:latin typeface="HG丸ｺﾞｼｯｸM-PRO" panose="020F0600000000000000" pitchFamily="50" charset="-128"/>
                <a:ea typeface="HG丸ｺﾞｼｯｸM-PRO" panose="020F0600000000000000" pitchFamily="50" charset="-128"/>
              </a:rPr>
              <a:t>【</a:t>
            </a:r>
            <a:r>
              <a:rPr lang="ja-JP" altLang="en-US" sz="1500" b="1" dirty="0" smtClean="0">
                <a:latin typeface="HG丸ｺﾞｼｯｸM-PRO" panose="020F0600000000000000" pitchFamily="50" charset="-128"/>
                <a:ea typeface="HG丸ｺﾞｼｯｸM-PRO" panose="020F0600000000000000" pitchFamily="50" charset="-128"/>
              </a:rPr>
              <a:t>大阪府立大学</a:t>
            </a:r>
            <a:r>
              <a:rPr lang="en-US" altLang="ja-JP" sz="1500" b="1" dirty="0" smtClean="0">
                <a:latin typeface="HG丸ｺﾞｼｯｸM-PRO" panose="020F0600000000000000" pitchFamily="50" charset="-128"/>
                <a:ea typeface="HG丸ｺﾞｼｯｸM-PRO" panose="020F0600000000000000" pitchFamily="50" charset="-128"/>
              </a:rPr>
              <a:t>】</a:t>
            </a:r>
            <a:endParaRPr lang="ja-JP" altLang="en-US" sz="1500" b="1" dirty="0">
              <a:latin typeface="HG丸ｺﾞｼｯｸM-PRO" panose="020F0600000000000000" pitchFamily="50" charset="-128"/>
              <a:ea typeface="HG丸ｺﾞｼｯｸM-PRO" panose="020F0600000000000000" pitchFamily="50" charset="-128"/>
            </a:endParaRPr>
          </a:p>
        </p:txBody>
      </p:sp>
      <p:sp>
        <p:nvSpPr>
          <p:cNvPr id="6" name="タイトル 1"/>
          <p:cNvSpPr txBox="1">
            <a:spLocks/>
          </p:cNvSpPr>
          <p:nvPr/>
        </p:nvSpPr>
        <p:spPr>
          <a:xfrm>
            <a:off x="-34230" y="3154662"/>
            <a:ext cx="5364435" cy="360040"/>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500" b="1" dirty="0" smtClean="0">
                <a:latin typeface="HG丸ｺﾞｼｯｸM-PRO" panose="020F0600000000000000" pitchFamily="50" charset="-128"/>
                <a:ea typeface="HG丸ｺﾞｼｯｸM-PRO" panose="020F0600000000000000" pitchFamily="50" charset="-128"/>
              </a:rPr>
              <a:t>【</a:t>
            </a:r>
            <a:r>
              <a:rPr lang="ja-JP" altLang="en-US" sz="1500" b="1" dirty="0" smtClean="0">
                <a:latin typeface="HG丸ｺﾞｼｯｸM-PRO" panose="020F0600000000000000" pitchFamily="50" charset="-128"/>
                <a:ea typeface="HG丸ｺﾞｼｯｸM-PRO" panose="020F0600000000000000" pitchFamily="50" charset="-128"/>
              </a:rPr>
              <a:t>大阪市立大学</a:t>
            </a:r>
            <a:r>
              <a:rPr lang="en-US" altLang="ja-JP" sz="1500" b="1" dirty="0" smtClean="0">
                <a:latin typeface="HG丸ｺﾞｼｯｸM-PRO" panose="020F0600000000000000" pitchFamily="50" charset="-128"/>
                <a:ea typeface="HG丸ｺﾞｼｯｸM-PRO" panose="020F0600000000000000" pitchFamily="50" charset="-128"/>
              </a:rPr>
              <a:t>】</a:t>
            </a:r>
            <a:endParaRPr lang="ja-JP" altLang="en-US" sz="1500" b="1" dirty="0">
              <a:latin typeface="HG丸ｺﾞｼｯｸM-PRO" panose="020F0600000000000000" pitchFamily="50" charset="-128"/>
              <a:ea typeface="HG丸ｺﾞｼｯｸM-PRO" panose="020F0600000000000000" pitchFamily="50" charset="-128"/>
            </a:endParaRPr>
          </a:p>
        </p:txBody>
      </p:sp>
      <p:graphicFrame>
        <p:nvGraphicFramePr>
          <p:cNvPr id="12" name="グラフ 11"/>
          <p:cNvGraphicFramePr>
            <a:graphicFrameLocks/>
          </p:cNvGraphicFramePr>
          <p:nvPr>
            <p:extLst>
              <p:ext uri="{D42A27DB-BD31-4B8C-83A1-F6EECF244321}">
                <p14:modId xmlns:p14="http://schemas.microsoft.com/office/powerpoint/2010/main" val="2560448074"/>
              </p:ext>
            </p:extLst>
          </p:nvPr>
        </p:nvGraphicFramePr>
        <p:xfrm>
          <a:off x="107503" y="559870"/>
          <a:ext cx="8886675" cy="2479607"/>
        </p:xfrm>
        <a:graphic>
          <a:graphicData uri="http://schemas.openxmlformats.org/drawingml/2006/chart">
            <c:chart xmlns:c="http://schemas.openxmlformats.org/drawingml/2006/chart" xmlns:r="http://schemas.openxmlformats.org/officeDocument/2006/relationships" r:id="rId2"/>
          </a:graphicData>
        </a:graphic>
      </p:graphicFrame>
      <p:sp>
        <p:nvSpPr>
          <p:cNvPr id="13" name="正方形/長方形 12"/>
          <p:cNvSpPr/>
          <p:nvPr/>
        </p:nvSpPr>
        <p:spPr>
          <a:xfrm>
            <a:off x="719571" y="910642"/>
            <a:ext cx="115212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運営費交付金</a:t>
            </a:r>
            <a:endParaRPr kumimoji="1" lang="ja-JP" altLang="en-US" sz="1200" dirty="0">
              <a:solidFill>
                <a:schemeClr val="tx1"/>
              </a:solidFill>
            </a:endParaRPr>
          </a:p>
        </p:txBody>
      </p:sp>
      <p:sp>
        <p:nvSpPr>
          <p:cNvPr id="17" name="テキスト ボックス 1"/>
          <p:cNvSpPr txBox="1"/>
          <p:nvPr/>
        </p:nvSpPr>
        <p:spPr>
          <a:xfrm>
            <a:off x="7695728" y="353961"/>
            <a:ext cx="1173146" cy="270612"/>
          </a:xfrm>
          <a:prstGeom prst="rect">
            <a:avLst/>
          </a:prstGeom>
          <a:noFill/>
          <a:ln>
            <a:no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dirty="0"/>
              <a:t>単位（百万円）</a:t>
            </a:r>
          </a:p>
        </p:txBody>
      </p:sp>
      <p:sp>
        <p:nvSpPr>
          <p:cNvPr id="18" name="テキスト ボックス 1"/>
          <p:cNvSpPr txBox="1"/>
          <p:nvPr/>
        </p:nvSpPr>
        <p:spPr>
          <a:xfrm>
            <a:off x="7695728" y="3334682"/>
            <a:ext cx="1173146" cy="270612"/>
          </a:xfrm>
          <a:prstGeom prst="rect">
            <a:avLst/>
          </a:prstGeom>
          <a:noFill/>
          <a:ln>
            <a:no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dirty="0"/>
              <a:t>単位（百万円）</a:t>
            </a:r>
          </a:p>
        </p:txBody>
      </p:sp>
      <p:graphicFrame>
        <p:nvGraphicFramePr>
          <p:cNvPr id="21" name="グラフ 20"/>
          <p:cNvGraphicFramePr>
            <a:graphicFrameLocks/>
          </p:cNvGraphicFramePr>
          <p:nvPr>
            <p:extLst>
              <p:ext uri="{D42A27DB-BD31-4B8C-83A1-F6EECF244321}">
                <p14:modId xmlns:p14="http://schemas.microsoft.com/office/powerpoint/2010/main" val="3077864423"/>
              </p:ext>
            </p:extLst>
          </p:nvPr>
        </p:nvGraphicFramePr>
        <p:xfrm>
          <a:off x="164291" y="3497282"/>
          <a:ext cx="8856984" cy="2365200"/>
        </p:xfrm>
        <a:graphic>
          <a:graphicData uri="http://schemas.openxmlformats.org/drawingml/2006/chart">
            <c:chart xmlns:c="http://schemas.openxmlformats.org/drawingml/2006/chart" xmlns:r="http://schemas.openxmlformats.org/officeDocument/2006/relationships" r:id="rId3"/>
          </a:graphicData>
        </a:graphic>
      </p:graphicFrame>
      <p:sp>
        <p:nvSpPr>
          <p:cNvPr id="22" name="テキスト ボックス 21"/>
          <p:cNvSpPr txBox="1"/>
          <p:nvPr/>
        </p:nvSpPr>
        <p:spPr>
          <a:xfrm>
            <a:off x="153837" y="5949280"/>
            <a:ext cx="8928993" cy="1000274"/>
          </a:xfrm>
          <a:prstGeom prst="rect">
            <a:avLst/>
          </a:prstGeom>
          <a:noFill/>
        </p:spPr>
        <p:txBody>
          <a:bodyPr wrap="square" rtlCol="0">
            <a:spAutoFit/>
          </a:bodyPr>
          <a:lstStyle/>
          <a:p>
            <a:pPr lvl="0"/>
            <a:r>
              <a:rPr lang="ja-JP" altLang="en-US" sz="1000" dirty="0">
                <a:solidFill>
                  <a:srgbClr val="000000"/>
                </a:solidFill>
                <a:latin typeface="HG丸ｺﾞｼｯｸM-PRO" panose="020F0600000000000000" pitchFamily="50" charset="-128"/>
                <a:ea typeface="HG丸ｺﾞｼｯｸM-PRO" panose="020F0600000000000000" pitchFamily="50" charset="-128"/>
              </a:rPr>
              <a:t>（注１）</a:t>
            </a:r>
            <a:r>
              <a:rPr lang="ja-JP" altLang="en-US" sz="1000" dirty="0">
                <a:solidFill>
                  <a:prstClr val="black"/>
                </a:solidFill>
                <a:latin typeface="HG丸ｺﾞｼｯｸM-PRO" panose="020F0600000000000000" pitchFamily="50" charset="-128"/>
                <a:ea typeface="HG丸ｺﾞｼｯｸM-PRO" panose="020F0600000000000000" pitchFamily="50" charset="-128"/>
              </a:rPr>
              <a:t>基準財政需要額：公立大学の運営に要する経費については、普通交付税の基準財政需要額に算入されており、一定の基準に基づき算出された</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学</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生</a:t>
            </a:r>
            <a:r>
              <a:rPr lang="ja-JP" altLang="en-US" sz="1000" dirty="0">
                <a:solidFill>
                  <a:prstClr val="black"/>
                </a:solidFill>
                <a:latin typeface="HG丸ｺﾞｼｯｸM-PRO" panose="020F0600000000000000" pitchFamily="50" charset="-128"/>
                <a:ea typeface="HG丸ｺﾞｼｯｸM-PRO" panose="020F0600000000000000" pitchFamily="50" charset="-128"/>
              </a:rPr>
              <a:t>１人</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当たりに</a:t>
            </a:r>
            <a:r>
              <a:rPr lang="ja-JP" altLang="en-US" sz="1000" dirty="0">
                <a:solidFill>
                  <a:prstClr val="black"/>
                </a:solidFill>
                <a:latin typeface="HG丸ｺﾞｼｯｸM-PRO" panose="020F0600000000000000" pitchFamily="50" charset="-128"/>
                <a:ea typeface="HG丸ｺﾞｼｯｸM-PRO" panose="020F0600000000000000" pitchFamily="50" charset="-128"/>
              </a:rPr>
              <a:t>要する経費（単位費用）に公立大学の在学生数を乗じて算定される。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fontAlgn="ctr">
              <a:defRPr/>
            </a:pPr>
            <a:r>
              <a:rPr lang="ja-JP" altLang="en-US" sz="1000" dirty="0">
                <a:solidFill>
                  <a:prstClr val="black"/>
                </a:solidFill>
                <a:latin typeface="HG丸ｺﾞｼｯｸM-PRO" panose="020F0600000000000000" pitchFamily="50" charset="-128"/>
                <a:ea typeface="HG丸ｺﾞｼｯｸM-PRO" panose="020F0600000000000000" pitchFamily="50" charset="-128"/>
              </a:rPr>
              <a:t>（注２）両大学とも、運営費交付金は当初予算額。府立大学は高等専門学校分、市立大学は医学部附属病院分を含まず。</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a:p>
            <a:pPr lvl="0" fontAlgn="ctr">
              <a:defRPr/>
            </a:pPr>
            <a:r>
              <a:rPr lang="ja-JP" altLang="en-US" sz="1000" dirty="0">
                <a:solidFill>
                  <a:prstClr val="black"/>
                </a:solidFill>
                <a:latin typeface="HG丸ｺﾞｼｯｸM-PRO" panose="020F0600000000000000" pitchFamily="50" charset="-128"/>
                <a:ea typeface="HG丸ｺﾞｼｯｸM-PRO" panose="020F0600000000000000" pitchFamily="50" charset="-128"/>
              </a:rPr>
              <a:t>（注３）運営費交付金の他、設立団体からの財政的支援として、府立大学には施設整備費補助金が、市立大学には施設</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整備</a:t>
            </a:r>
            <a:r>
              <a:rPr lang="ja-JP" altLang="en-US" sz="1000" dirty="0" smtClean="0">
                <a:latin typeface="HG丸ｺﾞｼｯｸM-PRO" panose="020F0600000000000000" pitchFamily="50" charset="-128"/>
                <a:ea typeface="HG丸ｺﾞｼｯｸM-PRO" panose="020F0600000000000000" pitchFamily="50" charset="-128"/>
              </a:rPr>
              <a:t>費</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補助</a:t>
            </a:r>
            <a:r>
              <a:rPr lang="ja-JP" altLang="en-US" sz="1000" dirty="0">
                <a:solidFill>
                  <a:prstClr val="black"/>
                </a:solidFill>
                <a:latin typeface="HG丸ｺﾞｼｯｸM-PRO" panose="020F0600000000000000" pitchFamily="50" charset="-128"/>
                <a:ea typeface="HG丸ｺﾞｼｯｸM-PRO" panose="020F0600000000000000" pitchFamily="50" charset="-128"/>
              </a:rPr>
              <a:t>金と大阪市からの</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長期</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fontAlgn="ctr">
              <a:defRPr/>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借入金</a:t>
            </a:r>
            <a:r>
              <a:rPr lang="ja-JP" altLang="en-US" sz="1000" dirty="0">
                <a:solidFill>
                  <a:prstClr val="black"/>
                </a:solidFill>
                <a:latin typeface="HG丸ｺﾞｼｯｸM-PRO" panose="020F0600000000000000" pitchFamily="50" charset="-128"/>
                <a:ea typeface="HG丸ｺﾞｼｯｸM-PRO" panose="020F0600000000000000" pitchFamily="50" charset="-128"/>
              </a:rPr>
              <a:t>がある。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654137" y="1458691"/>
            <a:ext cx="1282997"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基準</a:t>
            </a:r>
            <a:r>
              <a:rPr lang="ja-JP" altLang="en-US" sz="1200" dirty="0" smtClean="0">
                <a:solidFill>
                  <a:schemeClr val="tx1"/>
                </a:solidFill>
              </a:rPr>
              <a:t>財政需要額</a:t>
            </a:r>
            <a:endParaRPr kumimoji="1" lang="ja-JP" altLang="en-US" sz="1200" dirty="0">
              <a:solidFill>
                <a:schemeClr val="tx1"/>
              </a:solidFill>
            </a:endParaRPr>
          </a:p>
        </p:txBody>
      </p:sp>
      <p:sp>
        <p:nvSpPr>
          <p:cNvPr id="23" name="正方形/長方形 22"/>
          <p:cNvSpPr/>
          <p:nvPr/>
        </p:nvSpPr>
        <p:spPr>
          <a:xfrm>
            <a:off x="1295635" y="3595850"/>
            <a:ext cx="115212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運営費交付金</a:t>
            </a:r>
            <a:endParaRPr kumimoji="1" lang="ja-JP" altLang="en-US" sz="1200" dirty="0">
              <a:solidFill>
                <a:schemeClr val="tx1"/>
              </a:solidFill>
            </a:endParaRPr>
          </a:p>
        </p:txBody>
      </p:sp>
      <p:sp>
        <p:nvSpPr>
          <p:cNvPr id="24" name="正方形/長方形 23"/>
          <p:cNvSpPr/>
          <p:nvPr/>
        </p:nvSpPr>
        <p:spPr>
          <a:xfrm>
            <a:off x="1479339" y="4596014"/>
            <a:ext cx="1282997"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基準</a:t>
            </a:r>
            <a:r>
              <a:rPr lang="ja-JP" altLang="en-US" sz="1200" dirty="0" smtClean="0">
                <a:solidFill>
                  <a:schemeClr val="tx1"/>
                </a:solidFill>
              </a:rPr>
              <a:t>財政需要額</a:t>
            </a:r>
            <a:endParaRPr kumimoji="1" lang="ja-JP" altLang="en-US" sz="1200" dirty="0">
              <a:solidFill>
                <a:schemeClr val="tx1"/>
              </a:solidFill>
            </a:endParaRPr>
          </a:p>
        </p:txBody>
      </p:sp>
      <p:sp>
        <p:nvSpPr>
          <p:cNvPr id="15" name="テキスト ボックス 13"/>
          <p:cNvSpPr txBox="1"/>
          <p:nvPr/>
        </p:nvSpPr>
        <p:spPr>
          <a:xfrm>
            <a:off x="8657191" y="6581001"/>
            <a:ext cx="48680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a:solidFill>
                  <a:prstClr val="black"/>
                </a:solidFill>
              </a:rPr>
              <a:t>９</a:t>
            </a:r>
          </a:p>
        </p:txBody>
      </p:sp>
    </p:spTree>
    <p:extLst>
      <p:ext uri="{BB962C8B-B14F-4D97-AF65-F5344CB8AC3E}">
        <p14:creationId xmlns:p14="http://schemas.microsoft.com/office/powerpoint/2010/main" val="127716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323528" y="788710"/>
            <a:ext cx="8586700" cy="988703"/>
          </a:xfrm>
          <a:prstGeom prst="roundRect">
            <a:avLst>
              <a:gd name="adj" fmla="val 9828"/>
            </a:avLst>
          </a:prstGeom>
          <a:solidFill>
            <a:schemeClr val="bg1">
              <a:lumMod val="85000"/>
            </a:schemeClr>
          </a:solidFill>
          <a:ln>
            <a:solidFill>
              <a:schemeClr val="accent1"/>
            </a:solidFill>
          </a:ln>
        </p:spPr>
        <p:txBody>
          <a:bodyPr wrap="square" lIns="36000" tIns="36000" rIns="36000" bIns="36000" rtlCol="0">
            <a:spAutoFit/>
          </a:bodyPr>
          <a:lstStyle/>
          <a:p>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統合後の府市の負担割合については、財政措置等の種類・区分ごとに考え方</a:t>
            </a:r>
            <a:r>
              <a:rPr lang="ja-JP" altLang="en-US" sz="1400" b="1" dirty="0">
                <a:solidFill>
                  <a:prstClr val="black"/>
                </a:solidFill>
                <a:latin typeface="HG丸ｺﾞｼｯｸM-PRO" panose="020F0600000000000000" pitchFamily="50" charset="-128"/>
                <a:ea typeface="HG丸ｺﾞｼｯｸM-PRO" panose="020F0600000000000000" pitchFamily="50" charset="-128"/>
              </a:rPr>
              <a:t>を整理</a:t>
            </a:r>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する</a:t>
            </a:r>
            <a:endParaRPr lang="en-US" altLang="ja-JP" sz="1400" b="1" dirty="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・運営費交付金</a:t>
            </a:r>
            <a:r>
              <a:rPr lang="ja-JP" altLang="en-US" sz="1400" dirty="0" smtClean="0">
                <a:latin typeface="HG丸ｺﾞｼｯｸM-PRO" panose="020F0600000000000000" pitchFamily="50" charset="-128"/>
                <a:ea typeface="HG丸ｺﾞｼｯｸM-PRO" panose="020F0600000000000000" pitchFamily="50" charset="-128"/>
              </a:rPr>
              <a:t>（大学</a:t>
            </a:r>
            <a:r>
              <a:rPr lang="ja-JP" altLang="en-US" sz="1400" dirty="0">
                <a:latin typeface="HG丸ｺﾞｼｯｸM-PRO" panose="020F0600000000000000" pitchFamily="50" charset="-128"/>
                <a:ea typeface="HG丸ｺﾞｼｯｸM-PRO" panose="020F0600000000000000" pitchFamily="50" charset="-128"/>
              </a:rPr>
              <a:t>・高専・附属病院</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　</a:t>
            </a:r>
            <a:endParaRPr lang="en-US" altLang="ja-JP" sz="1400" strike="sngStrike" dirty="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施設</a:t>
            </a:r>
            <a:r>
              <a:rPr lang="ja-JP" altLang="en-US" sz="1400" dirty="0" smtClean="0">
                <a:latin typeface="HG丸ｺﾞｼｯｸM-PRO" panose="020F0600000000000000" pitchFamily="50" charset="-128"/>
                <a:ea typeface="HG丸ｺﾞｼｯｸM-PRO" panose="020F0600000000000000" pitchFamily="50" charset="-128"/>
              </a:rPr>
              <a:t>整備費補助</a:t>
            </a:r>
            <a:r>
              <a:rPr lang="ja-JP" altLang="en-US" sz="1400" dirty="0">
                <a:latin typeface="HG丸ｺﾞｼｯｸM-PRO" panose="020F0600000000000000" pitchFamily="50" charset="-128"/>
                <a:ea typeface="HG丸ｺﾞｼｯｸM-PRO" panose="020F0600000000000000" pitchFamily="50" charset="-128"/>
              </a:rPr>
              <a:t>金</a:t>
            </a:r>
            <a:r>
              <a:rPr lang="ja-JP" altLang="en-US" sz="1400" dirty="0" smtClean="0">
                <a:latin typeface="HG丸ｺﾞｼｯｸM-PRO" panose="020F0600000000000000" pitchFamily="50" charset="-128"/>
                <a:ea typeface="HG丸ｺﾞｼｯｸM-PRO" panose="020F0600000000000000" pitchFamily="50" charset="-128"/>
              </a:rPr>
              <a:t>（市大附属病院貸付金・設定済み</a:t>
            </a:r>
            <a:r>
              <a:rPr lang="ja-JP" altLang="en-US" sz="1400" dirty="0">
                <a:latin typeface="HG丸ｺﾞｼｯｸM-PRO" panose="020F0600000000000000" pitchFamily="50" charset="-128"/>
                <a:ea typeface="HG丸ｺﾞｼｯｸM-PRO" panose="020F0600000000000000" pitchFamily="50" charset="-128"/>
              </a:rPr>
              <a:t>の債務負担行為の扱いを含む） </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　・直営時代に発行した地方債の償還金　　など</a:t>
            </a:r>
            <a:endParaRPr lang="en-US" altLang="ja-JP" sz="1400" dirty="0" smtClean="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35496" y="153507"/>
            <a:ext cx="4680520" cy="323165"/>
          </a:xfrm>
          <a:prstGeom prst="rect">
            <a:avLst/>
          </a:prstGeom>
          <a:noFill/>
        </p:spPr>
        <p:txBody>
          <a:bodyPr wrap="square" rtlCol="0">
            <a:spAutoFit/>
          </a:bodyPr>
          <a:lstStyle/>
          <a:p>
            <a:r>
              <a:rPr lang="ja-JP" altLang="en-US" sz="1500" b="1" dirty="0" smtClean="0">
                <a:solidFill>
                  <a:prstClr val="black"/>
                </a:solidFill>
                <a:latin typeface="HG丸ｺﾞｼｯｸM-PRO" panose="020F0600000000000000" pitchFamily="50" charset="-128"/>
                <a:ea typeface="HG丸ｺﾞｼｯｸM-PRO" panose="020F0600000000000000" pitchFamily="50" charset="-128"/>
              </a:rPr>
              <a:t>② 府市の負担割合の検討</a:t>
            </a:r>
            <a:endParaRPr lang="ja-JP" altLang="en-US" sz="15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8676456" y="6463285"/>
            <a:ext cx="467544" cy="276999"/>
          </a:xfrm>
          <a:prstGeom prst="rect">
            <a:avLst/>
          </a:prstGeom>
          <a:noFill/>
        </p:spPr>
        <p:txBody>
          <a:bodyPr wrap="square" rtlCol="0">
            <a:spAutoFit/>
          </a:bodyPr>
          <a:lstStyle/>
          <a:p>
            <a:r>
              <a:rPr lang="ja-JP" altLang="en-US" sz="1200" dirty="0" smtClean="0">
                <a:solidFill>
                  <a:prstClr val="black"/>
                </a:solidFill>
              </a:rPr>
              <a:t>１０</a:t>
            </a:r>
            <a:endParaRPr lang="ja-JP" altLang="en-US" sz="1200" dirty="0">
              <a:solidFill>
                <a:prstClr val="black"/>
              </a:solidFill>
            </a:endParaRPr>
          </a:p>
        </p:txBody>
      </p:sp>
      <p:graphicFrame>
        <p:nvGraphicFramePr>
          <p:cNvPr id="16" name="表 15"/>
          <p:cNvGraphicFramePr>
            <a:graphicFrameLocks noGrp="1"/>
          </p:cNvGraphicFramePr>
          <p:nvPr>
            <p:extLst>
              <p:ext uri="{D42A27DB-BD31-4B8C-83A1-F6EECF244321}">
                <p14:modId xmlns:p14="http://schemas.microsoft.com/office/powerpoint/2010/main" val="3178168189"/>
              </p:ext>
            </p:extLst>
          </p:nvPr>
        </p:nvGraphicFramePr>
        <p:xfrm>
          <a:off x="417226" y="2924942"/>
          <a:ext cx="8547262" cy="2961717"/>
        </p:xfrm>
        <a:graphic>
          <a:graphicData uri="http://schemas.openxmlformats.org/drawingml/2006/table">
            <a:tbl>
              <a:tblPr/>
              <a:tblGrid>
                <a:gridCol w="981726"/>
                <a:gridCol w="607076"/>
                <a:gridCol w="524526"/>
                <a:gridCol w="607076"/>
                <a:gridCol w="676926"/>
                <a:gridCol w="730901"/>
                <a:gridCol w="609600"/>
                <a:gridCol w="524526"/>
                <a:gridCol w="869014"/>
                <a:gridCol w="67326"/>
                <a:gridCol w="763588"/>
                <a:gridCol w="763588"/>
                <a:gridCol w="821389"/>
              </a:tblGrid>
              <a:tr h="206815">
                <a:tc>
                  <a:txBody>
                    <a:bodyPr/>
                    <a:lstStyle/>
                    <a:p>
                      <a:pPr algn="l" fontAlgn="ctr"/>
                      <a:endParaRPr lang="ja-JP" altLang="en-US" sz="1000" b="0" i="0" u="none" strike="noStrike" dirty="0">
                        <a:solidFill>
                          <a:srgbClr val="000000"/>
                        </a:solidFill>
                        <a:effectLst/>
                        <a:latin typeface="ＭＳ Ｐゴシック"/>
                      </a:endParaRPr>
                    </a:p>
                  </a:txBody>
                  <a:tcPr marL="8263" marR="8263"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8263" marR="8263"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8263" marR="8263"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ＭＳ Ｐゴシック"/>
                      </a:endParaRPr>
                    </a:p>
                  </a:txBody>
                  <a:tcPr marL="8263" marR="8263"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8263" marR="8263"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8263" marR="8263"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ＭＳ Ｐゴシック"/>
                      </a:endParaRPr>
                    </a:p>
                  </a:txBody>
                  <a:tcPr marL="8263" marR="8263" marT="8263"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r" fontAlgn="ctr"/>
                      <a:r>
                        <a:rPr lang="ja-JP" altLang="en-US" sz="10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（人・百万円）</a:t>
                      </a: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a:noFill/>
                    </a:lnL>
                    <a:lnR>
                      <a:noFill/>
                    </a:lnR>
                    <a:lnT>
                      <a:noFill/>
                    </a:lnT>
                    <a:lnB w="12700" cap="flat" cmpd="sng" algn="ctr">
                      <a:noFill/>
                      <a:prstDash val="solid"/>
                      <a:round/>
                      <a:headEnd type="none" w="med" len="med"/>
                      <a:tailEnd type="none" w="med" len="med"/>
                    </a:lnB>
                  </a:tcPr>
                </a:tc>
                <a:tc>
                  <a:txBody>
                    <a:bodyPr/>
                    <a:lstStyle/>
                    <a:p>
                      <a:pPr algn="r" fontAlgn="ct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（千円・人）</a:t>
                      </a: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a:noFill/>
                    </a:lnL>
                    <a:lnR>
                      <a:noFill/>
                    </a:lnR>
                    <a:lnT>
                      <a:noFill/>
                    </a:lnT>
                    <a:lnB w="12700" cap="flat" cmpd="sng" algn="ctr">
                      <a:solidFill>
                        <a:srgbClr val="000000"/>
                      </a:solidFill>
                      <a:prstDash val="solid"/>
                      <a:round/>
                      <a:headEnd type="none" w="med" len="med"/>
                      <a:tailEnd type="none" w="med" len="med"/>
                    </a:lnB>
                  </a:tcPr>
                </a:tc>
              </a:tr>
              <a:tr h="447580">
                <a:tc rowSpan="4">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gridSpan="5">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　</a:t>
                      </a: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学</a:t>
                      </a:r>
                      <a:endParaRPr lang="en-US" altLang="ja-JP"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rtl="0" fontAlgn="ct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高専・</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附属病院</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hMerge="1">
                  <a:txBody>
                    <a:bodyPr/>
                    <a:lstStyle/>
                    <a:p>
                      <a:endParaRPr kumimoji="1" lang="ja-JP" altLang="en-US"/>
                    </a:p>
                  </a:txBody>
                  <a:tcPr/>
                </a:tc>
                <a:tc>
                  <a:txBody>
                    <a:bodyPr/>
                    <a:lstStyle/>
                    <a:p>
                      <a:pPr algn="ctr" rtl="0" fontAlgn="ct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fontAlgn="ct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endPar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r>
              <a:tr h="366542">
                <a:tc vMerge="1">
                  <a:txBody>
                    <a:bodyPr/>
                    <a:lstStyle/>
                    <a:p>
                      <a:endParaRPr kumimoji="1" lang="ja-JP" altLang="en-US"/>
                    </a:p>
                  </a:txBody>
                  <a:tcPr/>
                </a:tc>
                <a:tc>
                  <a:txBody>
                    <a:bodyPr/>
                    <a:lstStyle/>
                    <a:p>
                      <a:pPr algn="ctr" rtl="0" fontAlgn="ctr"/>
                      <a:r>
                        <a:rPr 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H27</a:t>
                      </a:r>
                    </a:p>
                  </a:txBody>
                  <a:tcPr marL="8263" marR="8263"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H27</a:t>
                      </a:r>
                    </a:p>
                  </a:txBody>
                  <a:tcPr marL="8263" marR="8263" marT="82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運営費</a:t>
                      </a:r>
                    </a:p>
                  </a:txBody>
                  <a:tcPr marL="8263" marR="8263" marT="82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8EB4E3"/>
                    </a:solidFill>
                  </a:tcPr>
                </a:tc>
                <a:tc>
                  <a:txBody>
                    <a:bodyPr/>
                    <a:lstStyle/>
                    <a:p>
                      <a:pPr algn="ctr" rtl="0" fontAlgn="ctr"/>
                      <a:r>
                        <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施設</a:t>
                      </a:r>
                      <a:r>
                        <a:rPr lang="ja-JP" altLang="en-US" sz="10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整備</a:t>
                      </a:r>
                      <a:r>
                        <a:rPr lang="ja-JP" altLang="en-US" sz="10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費</a:t>
                      </a:r>
                      <a:endPar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rowSpan="2">
                  <a:txBody>
                    <a:bodyPr/>
                    <a:lstStyle/>
                    <a:p>
                      <a:pPr algn="ctr" rtl="0" fontAlgn="ct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計</a:t>
                      </a: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運営費</a:t>
                      </a:r>
                    </a:p>
                  </a:txBody>
                  <a:tcPr marL="8263" marR="8263"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200" b="0" i="0" u="none" strike="noStrike" spc="-300" dirty="0" smtClean="0">
                          <a:solidFill>
                            <a:schemeClr val="tx1"/>
                          </a:solidFill>
                          <a:effectLst/>
                          <a:latin typeface="HG丸ｺﾞｼｯｸM-PRO" panose="020F0600000000000000" pitchFamily="50" charset="-128"/>
                          <a:ea typeface="HG丸ｺﾞｼｯｸM-PRO" panose="020F0600000000000000" pitchFamily="50" charset="-128"/>
                        </a:rPr>
                        <a:t>附属病院</a:t>
                      </a:r>
                      <a:endParaRPr lang="ja-JP" altLang="en-US" sz="1200" b="0" i="0" u="none" strike="noStrike" spc="-300"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rowSpan="2">
                  <a:txBody>
                    <a:bodyPr/>
                    <a:lstStyle/>
                    <a:p>
                      <a:pPr algn="ctr" rtl="0"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合　計</a:t>
                      </a:r>
                      <a:endParaRPr lang="en-US" sz="10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rowSpan="2">
                  <a:txBody>
                    <a:bodyPr/>
                    <a:lstStyle/>
                    <a:p>
                      <a:pPr algn="ctr" fontAlgn="ctr"/>
                      <a:endPar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fontAlgn="ctr"/>
                      <a:r>
                        <a:rPr lang="ja-JP" altLang="en-US" sz="1100" b="0" i="0" u="none" strike="noStrike" dirty="0">
                          <a:solidFill>
                            <a:schemeClr val="tx1"/>
                          </a:solidFill>
                          <a:effectLst/>
                          <a:latin typeface="HG丸ｺﾞｼｯｸM-PRO" panose="020F0600000000000000" pitchFamily="50" charset="-128"/>
                          <a:ea typeface="HG丸ｺﾞｼｯｸM-PRO" panose="020F0600000000000000" pitchFamily="50" charset="-128"/>
                        </a:rPr>
                        <a:t>学生１</a:t>
                      </a: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人当</a:t>
                      </a:r>
                      <a:endParaRPr lang="ja-JP" altLang="en-US"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solidFill>
                      <a:srgbClr val="8EB4E3"/>
                    </a:solidFill>
                  </a:tcPr>
                </a:tc>
                <a:tc>
                  <a:txBody>
                    <a:bodyPr/>
                    <a:lstStyle/>
                    <a:p>
                      <a:pPr algn="ctr" rtl="0"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学生１人</a:t>
                      </a: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当</a:t>
                      </a:r>
                      <a:endPar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solidFill>
                      <a:srgbClr val="8EB4E3"/>
                    </a:solidFill>
                  </a:tcPr>
                </a:tc>
                <a:tc>
                  <a:txBody>
                    <a:bodyPr/>
                    <a:lstStyle/>
                    <a:p>
                      <a:pPr algn="ctr" rtl="0"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教員</a:t>
                      </a: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１人当</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solidFill>
                      <a:srgbClr val="8EB4E3"/>
                    </a:solidFill>
                  </a:tcPr>
                </a:tc>
              </a:tr>
              <a:tr h="443853">
                <a:tc vMerge="1">
                  <a:txBody>
                    <a:bodyPr/>
                    <a:lstStyle/>
                    <a:p>
                      <a:endParaRPr kumimoji="1" lang="ja-JP" altLang="en-US"/>
                    </a:p>
                  </a:txBody>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学生数</a:t>
                      </a:r>
                    </a:p>
                  </a:txBody>
                  <a:tcPr marL="8263" marR="8263"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教員数</a:t>
                      </a:r>
                    </a:p>
                  </a:txBody>
                  <a:tcPr marL="8263" marR="8263" marT="8263"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交付金</a:t>
                      </a:r>
                    </a:p>
                  </a:txBody>
                  <a:tcPr marL="8263" marR="8263" marT="82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補助金</a:t>
                      </a:r>
                    </a:p>
                  </a:txBody>
                  <a:tcPr marL="8263" marR="8263" marT="8263"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vMerge="1">
                  <a:txBody>
                    <a:bodyPr/>
                    <a:lstStyle/>
                    <a:p>
                      <a:pPr algn="ctr" rtl="0" fontAlgn="ctr"/>
                      <a:endPar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交付金</a:t>
                      </a:r>
                    </a:p>
                  </a:txBody>
                  <a:tcPr marL="8263" marR="8263"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貸付金</a:t>
                      </a:r>
                      <a:endParaRPr 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vMerge="1">
                  <a:txBody>
                    <a:bodyPr/>
                    <a:lstStyle/>
                    <a:p>
                      <a:pPr algn="ctr" fontAlgn="ct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vMerge="1">
                  <a:txBody>
                    <a:bodyPr/>
                    <a:lstStyle/>
                    <a:p>
                      <a:endParaRPr kumimoji="1" lang="ja-JP" altLang="en-US"/>
                    </a:p>
                  </a:txBody>
                  <a:tcPr/>
                </a:tc>
                <a:tc>
                  <a:txBody>
                    <a:bodyPr/>
                    <a:lstStyle/>
                    <a:p>
                      <a:pPr algn="ctr" rtl="0"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たり交付</a:t>
                      </a:r>
                      <a:r>
                        <a:rPr lang="ja-JP" altLang="en-US" sz="1100" b="0" i="0" u="none" strike="noStrike" dirty="0">
                          <a:solidFill>
                            <a:schemeClr val="tx1"/>
                          </a:solidFill>
                          <a:effectLst/>
                          <a:latin typeface="HG丸ｺﾞｼｯｸM-PRO" panose="020F0600000000000000" pitchFamily="50" charset="-128"/>
                          <a:ea typeface="HG丸ｺﾞｼｯｸM-PRO" panose="020F0600000000000000" pitchFamily="50" charset="-128"/>
                        </a:rPr>
                        <a:t>金</a:t>
                      </a:r>
                    </a:p>
                  </a:txBody>
                  <a:tcPr marL="9525" marR="9525" marT="9525" marB="0">
                    <a:lnT w="12700" cap="flat" cmpd="sng" algn="ctr">
                      <a:noFill/>
                      <a:prstDash val="solid"/>
                      <a:round/>
                      <a:headEnd type="none" w="med" len="med"/>
                      <a:tailEnd type="none" w="med" len="med"/>
                    </a:lnT>
                    <a:lnB w="12700" cmpd="sng">
                      <a:noFill/>
                      <a:prstDash val="solid"/>
                    </a:lnB>
                    <a:solidFill>
                      <a:srgbClr val="8EB4E3"/>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たり交付金</a:t>
                      </a: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a:r>
                      <a:b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b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＋補助金</a:t>
                      </a:r>
                    </a:p>
                  </a:txBody>
                  <a:tcPr marL="9525" marR="9525" marT="9525" marB="0">
                    <a:lnT w="12700" cap="flat" cmpd="sng" algn="ctr">
                      <a:noFill/>
                      <a:prstDash val="solid"/>
                      <a:round/>
                      <a:headEnd type="none" w="med" len="med"/>
                      <a:tailEnd type="none" w="med" len="med"/>
                    </a:lnT>
                    <a:lnB w="12700" cmpd="sng">
                      <a:noFill/>
                      <a:prstDash val="solid"/>
                    </a:lnB>
                    <a:solidFill>
                      <a:srgbClr val="8EB4E3"/>
                    </a:solidFill>
                  </a:tcPr>
                </a:tc>
                <a:tc>
                  <a:txBody>
                    <a:bodyPr/>
                    <a:lstStyle/>
                    <a:p>
                      <a:pPr algn="ctr" rtl="0"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たり学生数</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lnT w="12700" cap="flat" cmpd="sng" algn="ctr">
                      <a:noFill/>
                      <a:prstDash val="solid"/>
                      <a:round/>
                      <a:headEnd type="none" w="med" len="med"/>
                      <a:tailEnd type="none" w="med" len="med"/>
                    </a:lnT>
                    <a:lnB w="12700" cmpd="sng">
                      <a:noFill/>
                      <a:prstDash val="solid"/>
                    </a:lnB>
                    <a:solidFill>
                      <a:srgbClr val="8EB4E3"/>
                    </a:solidFill>
                  </a:tcPr>
                </a:tc>
              </a:tr>
              <a:tr h="246051">
                <a:tc vMerge="1">
                  <a:txBody>
                    <a:bodyPr/>
                    <a:lstStyle/>
                    <a:p>
                      <a:endParaRPr kumimoji="1" lang="ja-JP" altLang="en-US"/>
                    </a:p>
                  </a:txBody>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(A)</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(B)</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(C)</a:t>
                      </a:r>
                    </a:p>
                  </a:txBody>
                  <a:tcPr marL="8263" marR="8263" marT="82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（D）</a:t>
                      </a:r>
                    </a:p>
                  </a:txBody>
                  <a:tcPr marL="8263" marR="8263" marT="82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（E=C+D）</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(Ｆ)</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(G)</a:t>
                      </a: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（H＝E+F+G)</a:t>
                      </a: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fontAlgn="ct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fontAlgn="ctr"/>
                      <a:r>
                        <a:rPr 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（Ｃ／Ａ）</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（Ｅ／Ａ）</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（Ａ／Ｂ）</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r>
              <a:tr h="404323">
                <a:tc>
                  <a:txBody>
                    <a:bodyPr/>
                    <a:lstStyle/>
                    <a:p>
                      <a:pPr algn="ctr" rtl="0" fontAlgn="ctr"/>
                      <a:r>
                        <a:rPr lang="zh-CN"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大阪府立大学</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7,794</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662</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10,135</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1,556</a:t>
                      </a:r>
                    </a:p>
                  </a:txBody>
                  <a:tcPr marL="8263" marR="8263" marT="82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11,691</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rPr>
                        <a:t>1,100</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rPr>
                        <a:t>0</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12,791</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endParaRPr lang="en-US" altLang="ja-JP" sz="1100" b="0" i="0" u="none" strike="noStrike" dirty="0">
                        <a:solidFill>
                          <a:srgbClr val="7030A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1,300</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1,500</a:t>
                      </a: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11.8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r>
              <a:tr h="442230">
                <a:tc>
                  <a:txBody>
                    <a:bodyPr/>
                    <a:lstStyle/>
                    <a:p>
                      <a:pPr algn="ctr" rtl="0" fontAlgn="ctr"/>
                      <a:r>
                        <a:rPr lang="zh-CN"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大阪市立大学</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8,325</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715</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10,553</a:t>
                      </a:r>
                    </a:p>
                  </a:txBody>
                  <a:tcPr marL="8263" marR="8263" marT="82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552</a:t>
                      </a:r>
                    </a:p>
                  </a:txBody>
                  <a:tcPr marL="8263" marR="8263" marT="82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11,105</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a:solidFill>
                            <a:schemeClr val="tx1"/>
                          </a:solidFill>
                          <a:effectLst/>
                          <a:latin typeface="HG丸ｺﾞｼｯｸM-PRO" panose="020F0600000000000000" pitchFamily="50" charset="-128"/>
                          <a:ea typeface="HG丸ｺﾞｼｯｸM-PRO" panose="020F0600000000000000" pitchFamily="50" charset="-128"/>
                        </a:rPr>
                        <a:t>2,090</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1,000</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14,195</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rtl="0" fontAlgn="ctr"/>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1,268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1,334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11.6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r>
              <a:tr h="404323">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府大＋市大</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16,119</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1,377</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20,688</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2,108</a:t>
                      </a:r>
                    </a:p>
                  </a:txBody>
                  <a:tcPr marL="8263" marR="8263" marT="82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22,796</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3,190</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1,000</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26,986</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endParaRPr lang="en-US" altLang="ja-JP" sz="1100" b="0" i="0" u="none" strike="noStrike" dirty="0">
                        <a:solidFill>
                          <a:srgbClr val="00B0F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1,283</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1,414</a:t>
                      </a: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11.7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r>
            </a:tbl>
          </a:graphicData>
        </a:graphic>
      </p:graphicFrame>
      <p:sp>
        <p:nvSpPr>
          <p:cNvPr id="3" name="テキスト ボックス 2"/>
          <p:cNvSpPr txBox="1"/>
          <p:nvPr/>
        </p:nvSpPr>
        <p:spPr>
          <a:xfrm>
            <a:off x="251520" y="2661136"/>
            <a:ext cx="5832648" cy="292388"/>
          </a:xfrm>
          <a:prstGeom prst="rect">
            <a:avLst/>
          </a:prstGeom>
          <a:noFill/>
        </p:spPr>
        <p:txBody>
          <a:bodyPr wrap="square" rtlCol="0">
            <a:spAutoFit/>
          </a:bodyPr>
          <a:lstStyle/>
          <a:p>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 設立団体</a:t>
            </a:r>
            <a:r>
              <a:rPr lang="ja-JP" altLang="en-US" sz="1300" dirty="0">
                <a:solidFill>
                  <a:prstClr val="black"/>
                </a:solidFill>
                <a:latin typeface="HG丸ｺﾞｼｯｸM-PRO" panose="020F0600000000000000" pitchFamily="50" charset="-128"/>
                <a:ea typeface="HG丸ｺﾞｼｯｸM-PRO" panose="020F0600000000000000" pitchFamily="50" charset="-128"/>
              </a:rPr>
              <a:t>による</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運営費交付金等の措置状況（</a:t>
            </a:r>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H27</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年度当初予算ベース）</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4355976" y="6054834"/>
            <a:ext cx="5040560" cy="246221"/>
          </a:xfrm>
          <a:prstGeom prst="rect">
            <a:avLst/>
          </a:prstGeom>
          <a:noFill/>
        </p:spPr>
        <p:txBody>
          <a:bodyPr wrap="square" rtlCol="0">
            <a:spAutoFit/>
          </a:bodyPr>
          <a:lstStyle/>
          <a:p>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（注）学生数、教員数は</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H27</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年５月時点（院生含む）</a:t>
            </a: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a:t>
            </a:r>
            <a:endParaRPr lang="ja-JP" altLang="en-US" sz="1000" strike="sngStrike"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87887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84901" y="908720"/>
            <a:ext cx="8601924" cy="774383"/>
          </a:xfrm>
          <a:prstGeom prst="roundRect">
            <a:avLst>
              <a:gd name="adj" fmla="val 8060"/>
            </a:avLst>
          </a:prstGeom>
          <a:solidFill>
            <a:schemeClr val="bg1">
              <a:lumMod val="85000"/>
            </a:schemeClr>
          </a:solidFill>
          <a:ln>
            <a:solidFill>
              <a:schemeClr val="accent1"/>
            </a:solidFill>
          </a:ln>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　主な論点</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・統合業務を円滑・効率的に進められること</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　　・統合の効果を十分に発揮できること</a:t>
            </a:r>
            <a:endParaRPr lang="en-US" altLang="ja-JP" sz="1400" dirty="0" smtClean="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286459782"/>
              </p:ext>
            </p:extLst>
          </p:nvPr>
        </p:nvGraphicFramePr>
        <p:xfrm>
          <a:off x="332010" y="2060848"/>
          <a:ext cx="8554815" cy="3142080"/>
        </p:xfrm>
        <a:graphic>
          <a:graphicData uri="http://schemas.openxmlformats.org/drawingml/2006/table">
            <a:tbl>
              <a:tblPr firstRow="1" bandRow="1">
                <a:tableStyleId>{5C22544A-7EE6-4342-B048-85BDC9FD1C3A}</a:tableStyleId>
              </a:tblPr>
              <a:tblGrid>
                <a:gridCol w="281001"/>
                <a:gridCol w="1646800"/>
                <a:gridCol w="3289715"/>
                <a:gridCol w="3337299"/>
              </a:tblGrid>
              <a:tr h="254880">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28575"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lang="ja-JP" altLang="en-US" sz="1200" dirty="0" smtClean="0">
                          <a:latin typeface="HG丸ｺﾞｼｯｸM-PRO" panose="020F0600000000000000" pitchFamily="50" charset="-128"/>
                          <a:ea typeface="HG丸ｺﾞｼｯｸM-PRO" panose="020F0600000000000000" pitchFamily="50" charset="-128"/>
                        </a:rPr>
                        <a:t>統合の進め方</a:t>
                      </a:r>
                      <a:endParaRPr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メリット</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課題・問題点</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bg1"/>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819977">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A</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法人統合後大学統合</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・両大学の設置者（法人）をまず一本化するこ</a:t>
                      </a:r>
                      <a: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とによって、新理事長の下、大学間の意見調</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整を図ることができる。</a:t>
                      </a:r>
                      <a:endParaRPr kumimoji="1" lang="en-US" altLang="ja-JP" sz="1200" u="none" strike="sngStrike" baseline="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・議会の判断を受けながら、新大学の設立準備</a:t>
                      </a:r>
                      <a: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を一歩一歩着実に進められる</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・法人部門の改革と大学部門の改革</a:t>
                      </a:r>
                      <a:r>
                        <a:rPr kumimoji="1" lang="ja-JP" altLang="en-US" sz="1200" u="none" baseline="0" dirty="0" smtClean="0">
                          <a:solidFill>
                            <a:schemeClr val="tx1"/>
                          </a:solidFill>
                          <a:latin typeface="HG丸ｺﾞｼｯｸM-PRO" panose="020F0600000000000000" pitchFamily="50" charset="-128"/>
                          <a:ea typeface="HG丸ｺﾞｼｯｸM-PRO" panose="020F0600000000000000" pitchFamily="50" charset="-128"/>
                        </a:rPr>
                        <a:t>を</a:t>
                      </a:r>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段階的に</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baseline="0" dirty="0" smtClean="0">
                          <a:solidFill>
                            <a:schemeClr val="tx1"/>
                          </a:solidFill>
                          <a:latin typeface="HG丸ｺﾞｼｯｸM-PRO" panose="020F0600000000000000" pitchFamily="50" charset="-128"/>
                          <a:ea typeface="HG丸ｺﾞｼｯｸM-PRO" panose="020F0600000000000000" pitchFamily="50" charset="-128"/>
                        </a:rPr>
                        <a:t>　進めることができる。</a:t>
                      </a:r>
                      <a:endParaRPr kumimoji="1" lang="en-US" altLang="ja-JP" sz="1200" u="none" strike="sngStrike" baseline="0" dirty="0" smtClean="0">
                        <a:solidFill>
                          <a:schemeClr val="tx1"/>
                        </a:solidFill>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・統合が段階的に進むため、新大学開学のイン</a:t>
                      </a:r>
                      <a: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パクトが小さくなるおそれ</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・統合のための認可や規程の改正等が二段階に</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なる</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・新大学の認可申請作業の集中時期に新法人設      </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立が重なり現場が混乱するおそれ</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1146865">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B</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法人・大学同時統合</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・新法人と新大学が同時にスタートするため、　</a:t>
                      </a:r>
                      <a: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統合のインパクトが大きい</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・統合のための認可や規程の改正等が１回で済</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u="none" dirty="0" err="1" smtClean="0">
                          <a:solidFill>
                            <a:schemeClr val="tx1"/>
                          </a:solidFill>
                          <a:latin typeface="HG丸ｺﾞｼｯｸM-PRO" panose="020F0600000000000000" pitchFamily="50" charset="-128"/>
                          <a:ea typeface="HG丸ｺﾞｼｯｸM-PRO" panose="020F0600000000000000" pitchFamily="50" charset="-128"/>
                        </a:rPr>
                        <a:t>む</a:t>
                      </a:r>
                      <a:endParaRPr kumimoji="1" lang="en-US" altLang="ja-JP" sz="1200" u="none" strike="sngStrik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・新大学像を明確にした上で、その大学に</a:t>
                      </a:r>
                      <a:r>
                        <a:rPr kumimoji="1" lang="ja-JP" altLang="en-US" sz="1200" u="none" dirty="0" err="1" smtClean="0">
                          <a:solidFill>
                            <a:schemeClr val="tx1"/>
                          </a:solidFill>
                          <a:latin typeface="HG丸ｺﾞｼｯｸM-PRO" panose="020F0600000000000000" pitchFamily="50" charset="-128"/>
                          <a:ea typeface="HG丸ｺﾞｼｯｸM-PRO" panose="020F0600000000000000" pitchFamily="50" charset="-128"/>
                        </a:rPr>
                        <a:t>ふさ</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わしい新法人を設立することができる。</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・新大学の設立準備を、府大・市大別法人の</a:t>
                      </a:r>
                      <a:r>
                        <a:rPr kumimoji="1" lang="ja-JP" altLang="en-US" sz="1200" u="none" dirty="0" err="1" smtClean="0">
                          <a:solidFill>
                            <a:schemeClr val="tx1"/>
                          </a:solidFill>
                          <a:latin typeface="HG丸ｺﾞｼｯｸM-PRO" panose="020F0600000000000000" pitchFamily="50" charset="-128"/>
                          <a:ea typeface="HG丸ｺﾞｼｯｸM-PRO" panose="020F0600000000000000" pitchFamily="50" charset="-128"/>
                        </a:rPr>
                        <a:t>ま</a:t>
                      </a:r>
                      <a: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u="none" dirty="0" err="1" smtClean="0">
                          <a:solidFill>
                            <a:schemeClr val="tx1"/>
                          </a:solidFill>
                          <a:latin typeface="HG丸ｺﾞｼｯｸM-PRO" panose="020F0600000000000000" pitchFamily="50" charset="-128"/>
                          <a:ea typeface="HG丸ｺﾞｼｯｸM-PRO" panose="020F0600000000000000" pitchFamily="50" charset="-128"/>
                        </a:rPr>
                        <a:t>ま</a:t>
                      </a:r>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継続していくことになり、両大学の意見が</a:t>
                      </a:r>
                      <a: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異なる場合、調整が難しい</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・統合議案の提出は、新大学の具体的内容が固</a:t>
                      </a:r>
                      <a: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まってからになるため、議会への提案時期</a:t>
                      </a:r>
                      <a:r>
                        <a:rPr kumimoji="1" lang="ja-JP" altLang="en-US" sz="1200" u="none" dirty="0" err="1" smtClean="0">
                          <a:solidFill>
                            <a:schemeClr val="tx1"/>
                          </a:solidFill>
                          <a:latin typeface="HG丸ｺﾞｼｯｸM-PRO" panose="020F0600000000000000" pitchFamily="50" charset="-128"/>
                          <a:ea typeface="HG丸ｺﾞｼｯｸM-PRO" panose="020F0600000000000000" pitchFamily="50" charset="-128"/>
                        </a:rPr>
                        <a:t>ま</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で時間がかかる。</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・法人部門と大学部門を一気に改変することに</a:t>
                      </a:r>
                      <a:endParaRPr kumimoji="1" lang="en-US" altLang="ja-JP" sz="1200" u="none"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u="none" dirty="0" smtClean="0">
                          <a:solidFill>
                            <a:schemeClr val="tx1"/>
                          </a:solidFill>
                          <a:latin typeface="HG丸ｺﾞｼｯｸM-PRO" panose="020F0600000000000000" pitchFamily="50" charset="-128"/>
                          <a:ea typeface="HG丸ｺﾞｼｯｸM-PRO" panose="020F0600000000000000" pitchFamily="50" charset="-128"/>
                        </a:rPr>
                        <a:t>　なり現場が混乱するおそれ</a:t>
                      </a:r>
                      <a:endParaRPr kumimoji="1" lang="ja-JP" altLang="en-US" sz="1200" u="none" dirty="0">
                        <a:solidFill>
                          <a:schemeClr val="tx1"/>
                        </a:solidFill>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r>
            </a:tbl>
          </a:graphicData>
        </a:graphic>
      </p:graphicFrame>
      <p:sp>
        <p:nvSpPr>
          <p:cNvPr id="7" name="テキスト ボックス 6"/>
          <p:cNvSpPr txBox="1"/>
          <p:nvPr/>
        </p:nvSpPr>
        <p:spPr>
          <a:xfrm>
            <a:off x="107504" y="351155"/>
            <a:ext cx="5040560" cy="357545"/>
          </a:xfrm>
          <a:prstGeom prst="roundRect">
            <a:avLst/>
          </a:prstGeom>
          <a:noFill/>
          <a:ln>
            <a:noFill/>
          </a:ln>
        </p:spPr>
        <p:txBody>
          <a:bodyPr wrap="square" rtlCol="0">
            <a:spAutoFit/>
          </a:bodyPr>
          <a:lstStyle/>
          <a:p>
            <a:r>
              <a:rPr kumimoji="1" lang="en-US" altLang="ja-JP" sz="1500" b="1" dirty="0" smtClean="0">
                <a:latin typeface="HG丸ｺﾞｼｯｸM-PRO" panose="020F0600000000000000" pitchFamily="50" charset="-128"/>
                <a:ea typeface="HG丸ｺﾞｼｯｸM-PRO" panose="020F0600000000000000" pitchFamily="50" charset="-128"/>
              </a:rPr>
              <a:t>(</a:t>
            </a:r>
            <a:r>
              <a:rPr lang="en-US" altLang="ja-JP" sz="1500" b="1" dirty="0" smtClean="0">
                <a:latin typeface="HG丸ｺﾞｼｯｸM-PRO" panose="020F0600000000000000" pitchFamily="50" charset="-128"/>
                <a:ea typeface="HG丸ｺﾞｼｯｸM-PRO" panose="020F0600000000000000" pitchFamily="50" charset="-128"/>
              </a:rPr>
              <a:t>3)</a:t>
            </a:r>
            <a:r>
              <a:rPr lang="ja-JP" altLang="en-US" sz="1500" b="1" dirty="0" smtClean="0">
                <a:latin typeface="HG丸ｺﾞｼｯｸM-PRO" panose="020F0600000000000000" pitchFamily="50" charset="-128"/>
                <a:ea typeface="HG丸ｺﾞｼｯｸM-PRO" panose="020F0600000000000000" pitchFamily="50" charset="-128"/>
              </a:rPr>
              <a:t>法人</a:t>
            </a:r>
            <a:r>
              <a:rPr kumimoji="1" lang="ja-JP" altLang="en-US" sz="1500" b="1" dirty="0" smtClean="0">
                <a:latin typeface="HG丸ｺﾞｼｯｸM-PRO" panose="020F0600000000000000" pitchFamily="50" charset="-128"/>
                <a:ea typeface="HG丸ｺﾞｼｯｸM-PRO" panose="020F0600000000000000" pitchFamily="50" charset="-128"/>
              </a:rPr>
              <a:t>・大学統合の進め方</a:t>
            </a:r>
            <a:endParaRPr kumimoji="1" lang="en-US" altLang="ja-JP" sz="1500" b="1" dirty="0" smtClean="0">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8659536" y="6434186"/>
            <a:ext cx="484464" cy="276999"/>
          </a:xfrm>
          <a:prstGeom prst="rect">
            <a:avLst/>
          </a:prstGeom>
          <a:noFill/>
        </p:spPr>
        <p:txBody>
          <a:bodyPr wrap="square" rtlCol="0">
            <a:spAutoFit/>
          </a:bodyPr>
          <a:lstStyle/>
          <a:p>
            <a:r>
              <a:rPr lang="ja-JP" altLang="en-US" sz="1200" dirty="0" smtClean="0"/>
              <a:t>１１</a:t>
            </a:r>
            <a:endParaRPr kumimoji="1" lang="ja-JP" altLang="en-US" sz="1200" dirty="0"/>
          </a:p>
        </p:txBody>
      </p:sp>
      <p:sp>
        <p:nvSpPr>
          <p:cNvPr id="8" name="タイトル 1"/>
          <p:cNvSpPr txBox="1">
            <a:spLocks/>
          </p:cNvSpPr>
          <p:nvPr/>
        </p:nvSpPr>
        <p:spPr>
          <a:xfrm>
            <a:off x="332010" y="6021301"/>
            <a:ext cx="8280920" cy="216024"/>
          </a:xfrm>
          <a:prstGeom prst="rect">
            <a:avLst/>
          </a:prstGeom>
        </p:spPr>
        <p:txBody>
          <a:bodyPr vert="horz" lIns="36000" tIns="36000" rIns="36000" bIns="3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統合スケジュールについては、上記進め方を踏まえて今後精査する。</a:t>
            </a:r>
            <a:endParaRPr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8638283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noChangeAspect="1"/>
          </p:cNvGraphicFramePr>
          <p:nvPr>
            <p:extLst/>
          </p:nvPr>
        </p:nvGraphicFramePr>
        <p:xfrm>
          <a:off x="84651" y="783214"/>
          <a:ext cx="8807829" cy="5886145"/>
        </p:xfrm>
        <a:graphic>
          <a:graphicData uri="http://schemas.openxmlformats.org/drawingml/2006/table">
            <a:tbl>
              <a:tblPr firstRow="1" bandRow="1">
                <a:tableStyleId>{5C22544A-7EE6-4342-B048-85BDC9FD1C3A}</a:tableStyleId>
              </a:tblPr>
              <a:tblGrid>
                <a:gridCol w="1030965"/>
                <a:gridCol w="3888432"/>
                <a:gridCol w="3888432"/>
              </a:tblGrid>
              <a:tr h="277133">
                <a:tc>
                  <a:txBody>
                    <a:bodyP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設立団体</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4285" marR="34285" marT="24923" marB="24923"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l">
                        <a:spcAft>
                          <a:spcPts val="0"/>
                        </a:spcAft>
                      </a:pPr>
                      <a:r>
                        <a:rPr lang="ja-JP" altLang="en-US" sz="1200" b="1" kern="10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府市共同を想定　　　　</a:t>
                      </a:r>
                      <a:r>
                        <a:rPr lang="en-US" altLang="ja-JP" sz="1200" b="0" kern="10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b="0" kern="10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府市間に大学運営協議会を設置</a:t>
                      </a:r>
                      <a:endParaRPr lang="ja-JP" sz="1200" b="0" kern="10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4285" marR="34285" marT="24923" marB="24923"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spcAft>
                          <a:spcPts val="0"/>
                        </a:spcAft>
                      </a:pPr>
                      <a:endParaRPr lang="ja-JP" sz="14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4285" marR="34285" marT="24923" marB="24923"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207">
                <a:tc>
                  <a:txBody>
                    <a:bodyP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法人統合</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25715" marR="25715" marT="24923" marB="24923"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ja-JP" sz="1200" b="1"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新設合併</a:t>
                      </a:r>
                      <a:r>
                        <a:rPr kumimoji="1" lang="ja-JP" altLang="en-US" sz="1200" b="1"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を想定　　　　</a:t>
                      </a:r>
                      <a:r>
                        <a:rPr kumimoji="1" lang="en-US" altLang="ja-JP" sz="12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両法人を廃止し、新法人を設立</a:t>
                      </a:r>
                      <a:endParaRPr kumimoji="1" lang="ja-JP"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4285" marR="34285" marT="24923" marB="24923"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a:spcAft>
                          <a:spcPts val="0"/>
                        </a:spcAft>
                      </a:pP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4285" marR="34285" marT="24923" marB="24923"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207">
                <a:tc>
                  <a:txBody>
                    <a:bodyP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大学統合</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25715" marR="25715" marT="24923" marB="24923"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ctr">
                        <a:tabLst/>
                      </a:pPr>
                      <a:r>
                        <a:rPr kumimoji="1"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Ａ法人統合後、大学統合</a:t>
                      </a:r>
                      <a:endParaRPr kumimoji="1"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3428" marR="33428" marT="24923" marB="24923"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Ｂ法人・大学同時統合</a:t>
                      </a:r>
                      <a:endParaRPr kumimoji="1"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3428" marR="33428" marT="24923" marB="24923"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02953">
                <a:tc>
                  <a:txBody>
                    <a:bodyPr/>
                    <a:lstStyle/>
                    <a:p>
                      <a:pPr algn="ctr">
                        <a:spcAft>
                          <a:spcPts val="0"/>
                        </a:spcAft>
                      </a:pPr>
                      <a:endParaRPr lang="ja-JP" sz="700" b="1" kern="100" dirty="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65315" marR="6531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r>
                        <a:rPr kumimoji="1" lang="en-US" altLang="ja-JP"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現状</a:t>
                      </a:r>
                      <a:r>
                        <a:rPr kumimoji="1" lang="en-US" altLang="ja-JP"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algn="l"/>
                      <a:r>
                        <a:rPr kumimoji="1" lang="en-US" altLang="ja-JP"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a:t>
                      </a:r>
                      <a:r>
                        <a:rPr kumimoji="1"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法人２大学</a:t>
                      </a:r>
                      <a:endParaRPr kumimoji="1"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87085" marR="87085" marT="24493" marB="24493">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chemeClr val="bg1"/>
                    </a:solidFill>
                  </a:tcPr>
                </a:tc>
                <a:tc>
                  <a:txBody>
                    <a:bodyPr/>
                    <a:lstStyle/>
                    <a:p>
                      <a:pPr algn="l"/>
                      <a:r>
                        <a:rPr kumimoji="1" lang="en-US" altLang="ja-JP"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現状</a:t>
                      </a:r>
                      <a:r>
                        <a:rPr kumimoji="1" lang="en-US" altLang="ja-JP"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algn="l"/>
                      <a:r>
                        <a:rPr kumimoji="1"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２法人２大学</a:t>
                      </a:r>
                      <a:endParaRPr kumimoji="1"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87085" marR="87085" marT="24493" marB="24493">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dash"/>
                      <a:round/>
                      <a:headEnd type="none" w="med" len="med"/>
                      <a:tailEnd type="none" w="med" len="med"/>
                    </a:lnB>
                    <a:solidFill>
                      <a:schemeClr val="bg1"/>
                    </a:solidFill>
                  </a:tcPr>
                </a:tc>
              </a:tr>
              <a:tr h="1610775">
                <a:tc>
                  <a:txBody>
                    <a:bodyPr/>
                    <a:lstStyle/>
                    <a:p>
                      <a:pPr algn="ctr">
                        <a:spcAft>
                          <a:spcPts val="0"/>
                        </a:spcAft>
                      </a:pPr>
                      <a:r>
                        <a:rPr lang="ja-JP" altLang="en-US" sz="1400" b="1"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フロー図</a:t>
                      </a:r>
                      <a:endParaRPr lang="ja-JP" sz="1400" b="1" kern="100" dirty="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65315" marR="6531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r>
                        <a:rPr kumimoji="1"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１法人２大学</a:t>
                      </a:r>
                      <a:r>
                        <a:rPr kumimoji="1" lang="en-US" altLang="ja-JP"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r>
                      <a:br>
                        <a:rPr kumimoji="1" lang="en-US" altLang="ja-JP"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br>
                      <a:endParaRPr kumimoji="1"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87085" marR="87085" marT="24493" marB="24493">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chemeClr val="bg1"/>
                    </a:solidFill>
                  </a:tcPr>
                </a:tc>
                <a:tc>
                  <a:txBody>
                    <a:bodyPr/>
                    <a:lstStyle/>
                    <a:p>
                      <a:pPr algn="l"/>
                      <a:endParaRPr kumimoji="1"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87085" marR="87085" marT="24493" marB="24493">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dash"/>
                      <a:round/>
                      <a:headEnd type="none" w="med" len="med"/>
                      <a:tailEnd type="none" w="med" len="med"/>
                    </a:lnT>
                    <a:lnB w="6350" cap="flat" cmpd="sng" algn="ctr">
                      <a:solidFill>
                        <a:schemeClr val="tx1"/>
                      </a:solidFill>
                      <a:prstDash val="dash"/>
                      <a:round/>
                      <a:headEnd type="none" w="med" len="med"/>
                      <a:tailEnd type="none" w="med" len="med"/>
                    </a:lnB>
                    <a:solidFill>
                      <a:schemeClr val="bg1"/>
                    </a:solidFill>
                  </a:tcPr>
                </a:tc>
              </a:tr>
              <a:tr h="1554870">
                <a:tc>
                  <a:txBody>
                    <a:bodyPr/>
                    <a:lstStyle/>
                    <a:p>
                      <a:pPr algn="ctr">
                        <a:spcAft>
                          <a:spcPts val="0"/>
                        </a:spcAft>
                      </a:pPr>
                      <a:endParaRPr lang="ja-JP" sz="800" b="1" kern="100" dirty="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65315" marR="65315"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１法人１大学</a:t>
                      </a:r>
                      <a:endParaRPr kumimoji="1"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87085" marR="87085" marT="24493" marB="24493">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１法人１大学</a:t>
                      </a:r>
                      <a:endParaRPr kumimoji="1"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87085" marR="87085" marT="24493" marB="24493">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pic>
        <p:nvPicPr>
          <p:cNvPr id="1030" name="Picture 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53044" y="2215038"/>
            <a:ext cx="3404792" cy="4331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104" y="2164702"/>
            <a:ext cx="3168352" cy="443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13"/>
          <p:cNvSpPr txBox="1"/>
          <p:nvPr/>
        </p:nvSpPr>
        <p:spPr>
          <a:xfrm>
            <a:off x="8820000" y="6547016"/>
            <a:ext cx="48680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solidFill>
                  <a:prstClr val="black"/>
                </a:solidFill>
              </a:rPr>
              <a:t>１２</a:t>
            </a:r>
            <a:endParaRPr lang="ja-JP" altLang="en-US" sz="1200" dirty="0">
              <a:solidFill>
                <a:prstClr val="black"/>
              </a:solidFill>
            </a:endParaRPr>
          </a:p>
        </p:txBody>
      </p:sp>
      <p:sp>
        <p:nvSpPr>
          <p:cNvPr id="10" name="テキスト ボックス 9"/>
          <p:cNvSpPr txBox="1"/>
          <p:nvPr/>
        </p:nvSpPr>
        <p:spPr>
          <a:xfrm>
            <a:off x="10260632" y="93866"/>
            <a:ext cx="1008112" cy="338554"/>
          </a:xfrm>
          <a:prstGeom prst="rect">
            <a:avLst/>
          </a:prstGeom>
          <a:solidFill>
            <a:schemeClr val="bg1">
              <a:lumMod val="85000"/>
            </a:schemeClr>
          </a:solidFill>
          <a:ln>
            <a:solidFill>
              <a:schemeClr val="accent1">
                <a:shade val="50000"/>
              </a:schemeClr>
            </a:solidFill>
          </a:ln>
        </p:spPr>
        <p:txBody>
          <a:bodyPr wrap="square" rtlCol="0">
            <a:spAutoFit/>
          </a:bodyPr>
          <a:lstStyle/>
          <a:p>
            <a:pPr algn="ctr"/>
            <a:r>
              <a:rPr lang="ja-JP" altLang="en-US" sz="1600" dirty="0">
                <a:solidFill>
                  <a:prstClr val="black"/>
                </a:solidFill>
                <a:latin typeface="HG丸ｺﾞｼｯｸM-PRO" panose="020F0600000000000000" pitchFamily="50" charset="-128"/>
                <a:ea typeface="HG丸ｺﾞｼｯｸM-PRO" panose="020F0600000000000000" pitchFamily="50" charset="-128"/>
              </a:rPr>
              <a:t>参考</a:t>
            </a:r>
          </a:p>
        </p:txBody>
      </p:sp>
      <p:sp>
        <p:nvSpPr>
          <p:cNvPr id="9" name="テキスト ボックス 8"/>
          <p:cNvSpPr txBox="1"/>
          <p:nvPr/>
        </p:nvSpPr>
        <p:spPr>
          <a:xfrm>
            <a:off x="-36512" y="263143"/>
            <a:ext cx="5040560" cy="357545"/>
          </a:xfrm>
          <a:prstGeom prst="roundRect">
            <a:avLst/>
          </a:prstGeom>
          <a:noFill/>
          <a:ln>
            <a:noFill/>
          </a:ln>
        </p:spPr>
        <p:txBody>
          <a:bodyPr wrap="square" rtlCol="0">
            <a:spAutoFit/>
          </a:bodyPr>
          <a:lstStyle/>
          <a:p>
            <a:r>
              <a:rPr lang="ja-JP" altLang="en-US" sz="15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参考資料</a:t>
            </a:r>
            <a:r>
              <a:rPr lang="ja-JP" altLang="en-US" sz="1500" b="1" dirty="0">
                <a:latin typeface="HG丸ｺﾞｼｯｸM-PRO" panose="020F0600000000000000" pitchFamily="50" charset="-128"/>
                <a:ea typeface="HG丸ｺﾞｼｯｸM-PRO" panose="020F0600000000000000" pitchFamily="50" charset="-128"/>
                <a:cs typeface="Meiryo UI" panose="020B0604030504040204" pitchFamily="50" charset="-128"/>
              </a:rPr>
              <a:t>３</a:t>
            </a:r>
            <a:r>
              <a:rPr lang="en-US" altLang="ja-JP" sz="1500" b="1"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500" b="1"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統合</a:t>
            </a:r>
            <a:r>
              <a:rPr lang="ja-JP" altLang="en-US" sz="1500" b="1"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の進め方・法的手続の</a:t>
            </a:r>
            <a:r>
              <a:rPr lang="ja-JP" altLang="en-US" sz="1500" b="1"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比較 </a:t>
            </a:r>
            <a:endParaRPr lang="ja-JP" altLang="en-US" sz="1500" b="1"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37579123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13"/>
          <p:cNvSpPr txBox="1"/>
          <p:nvPr/>
        </p:nvSpPr>
        <p:spPr>
          <a:xfrm>
            <a:off x="8779662" y="6516945"/>
            <a:ext cx="48680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solidFill>
                  <a:prstClr val="black"/>
                </a:solidFill>
              </a:rPr>
              <a:t>１３</a:t>
            </a:r>
            <a:endParaRPr lang="ja-JP" altLang="en-US" sz="1200" dirty="0">
              <a:solidFill>
                <a:prstClr val="black"/>
              </a:solidFill>
            </a:endParaRPr>
          </a:p>
        </p:txBody>
      </p:sp>
      <p:graphicFrame>
        <p:nvGraphicFramePr>
          <p:cNvPr id="7" name="表 6"/>
          <p:cNvGraphicFramePr>
            <a:graphicFrameLocks noGrp="1"/>
          </p:cNvGraphicFramePr>
          <p:nvPr>
            <p:extLst/>
          </p:nvPr>
        </p:nvGraphicFramePr>
        <p:xfrm>
          <a:off x="107505" y="537731"/>
          <a:ext cx="8784975" cy="6254341"/>
        </p:xfrm>
        <a:graphic>
          <a:graphicData uri="http://schemas.openxmlformats.org/drawingml/2006/table">
            <a:tbl>
              <a:tblPr firstRow="1" bandRow="1">
                <a:tableStyleId>{5C22544A-7EE6-4342-B048-85BDC9FD1C3A}</a:tableStyleId>
              </a:tblPr>
              <a:tblGrid>
                <a:gridCol w="1008111"/>
                <a:gridCol w="3888432"/>
                <a:gridCol w="3888432"/>
              </a:tblGrid>
              <a:tr h="278505">
                <a:tc gridSpan="2">
                  <a:txBody>
                    <a:bodyPr/>
                    <a:lstStyle/>
                    <a:p>
                      <a:pPr marL="0" indent="0" algn="ctr">
                        <a:tabLst/>
                      </a:pPr>
                      <a:r>
                        <a:rPr kumimoji="1"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Ａ法人統合後、大学統合</a:t>
                      </a:r>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25071" marR="25071"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Ｂ法人・大学同時統合</a:t>
                      </a:r>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25071" marR="25071"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4341">
                <a:tc>
                  <a:txBody>
                    <a:bodyPr/>
                    <a:lstStyle/>
                    <a:p>
                      <a:pPr algn="l"/>
                      <a:r>
                        <a:rPr kumimoji="1" lang="en-US" altLang="ja-JP" sz="1050" b="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H27</a:t>
                      </a:r>
                      <a:endParaRPr kumimoji="1" lang="ja-JP" altLang="en-US" sz="1050" b="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50" b="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●府大・市大中期目標変更</a:t>
                      </a:r>
                      <a:endParaRPr kumimoji="1" lang="en-US" altLang="ja-JP" sz="1050" b="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kumimoji="1" lang="ja-JP" altLang="en-US" sz="1050" b="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●府大・市大中期目標変更</a:t>
                      </a:r>
                      <a:endParaRPr kumimoji="1" lang="en-US" altLang="ja-JP" sz="1050" b="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797543">
                <a:tc>
                  <a:txBody>
                    <a:bodyPr/>
                    <a:lstStyle/>
                    <a:p>
                      <a:pPr algn="l"/>
                      <a:r>
                        <a:rPr kumimoji="1" lang="en-US" altLang="ja-JP" sz="1050" b="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H28</a:t>
                      </a:r>
                      <a:endParaRPr kumimoji="1" lang="ja-JP" altLang="en-US" sz="1050" b="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l"/>
                      <a:r>
                        <a:rPr kumimoji="1" lang="ja-JP" altLang="en-US" sz="1100" b="1"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統合の基本事項</a:t>
                      </a:r>
                      <a:r>
                        <a:rPr kumimoji="1" lang="en-US" altLang="ja-JP" sz="1100" b="1"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1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案</a:t>
                      </a:r>
                      <a:r>
                        <a:rPr kumimoji="1" lang="en-US" altLang="ja-JP" sz="11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1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の説明</a:t>
                      </a:r>
                      <a:endParaRPr kumimoji="1" lang="en-US" altLang="ja-JP" sz="105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a:r>
                        <a:rPr kumimoji="1" lang="ja-JP" altLang="en-US"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・法人の設立形態、統合方式</a:t>
                      </a:r>
                      <a:endParaRPr kumimoji="1" lang="en-US" altLang="ja-JP"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a:r>
                        <a:rPr kumimoji="1" lang="ja-JP" altLang="en-US" sz="1000" b="0" spc="0" baseline="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・財政支援の考え方（負担割合等）</a:t>
                      </a:r>
                      <a:endParaRPr kumimoji="1" lang="en-US" altLang="ja-JP"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統合の進め方、スケジュール</a:t>
                      </a:r>
                      <a:endParaRPr kumimoji="1" lang="en-US" altLang="ja-JP"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a:r>
                        <a:rPr kumimoji="1" lang="ja-JP" altLang="en-US"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000" b="0" spc="0" baseline="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新法人の名称、本部の場所、役員体制等</a:t>
                      </a:r>
                      <a:endParaRPr kumimoji="1" lang="en-US" altLang="ja-JP" sz="1000" b="0" spc="0" baseline="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l"/>
                      <a:r>
                        <a:rPr kumimoji="1" lang="ja-JP" altLang="en-US" sz="1100" b="1"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統合の基本事項</a:t>
                      </a:r>
                      <a:r>
                        <a:rPr kumimoji="1" lang="en-US" altLang="ja-JP" sz="11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1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案</a:t>
                      </a:r>
                      <a:r>
                        <a:rPr kumimoji="1" lang="en-US" altLang="ja-JP" sz="11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1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の説明</a:t>
                      </a:r>
                      <a:endParaRPr kumimoji="1" lang="en-US" altLang="ja-JP" sz="105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a:r>
                        <a:rPr kumimoji="1" lang="ja-JP" altLang="en-US"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・法人の設立形態、統合方式</a:t>
                      </a:r>
                      <a:endParaRPr kumimoji="1" lang="en-US" altLang="ja-JP"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a:r>
                        <a:rPr kumimoji="1" lang="ja-JP" altLang="en-US"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・財政支援の考え方（負担割合等）</a:t>
                      </a:r>
                      <a:endParaRPr kumimoji="1" lang="en-US" altLang="ja-JP"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a:r>
                        <a:rPr kumimoji="1" lang="en-US" altLang="ja-JP"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・統合の進め方、スケジュール</a:t>
                      </a:r>
                      <a:endParaRPr kumimoji="1" lang="en-US" altLang="ja-JP"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a:r>
                        <a:rPr kumimoji="1" lang="ja-JP" altLang="en-US" sz="1000" b="0" spc="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000" b="0" spc="0" baseline="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新法人の名称、本部の場所、役員体制等</a:t>
                      </a:r>
                      <a:endParaRPr kumimoji="1" lang="en-US" altLang="ja-JP" sz="1000" b="0" spc="0" baseline="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797543">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H29</a:t>
                      </a:r>
                    </a:p>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9</a:t>
                      </a:r>
                      <a:r>
                        <a:rPr kumimoji="1" lang="ja-JP" altLang="en-US" sz="9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月議会</a:t>
                      </a:r>
                      <a:endParaRPr kumimoji="1" lang="en-US" altLang="ja-JP" sz="9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●法人新設合併協議</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定款等</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eiryo UI" panose="020B0604030504040204" pitchFamily="50" charset="-128"/>
                        </a:rPr>
                        <a:t>(</a:t>
                      </a:r>
                      <a:r>
                        <a:rPr kumimoji="1" lang="ja-JP" altLang="en-US" sz="1050" b="0" i="0" u="none" strike="noStrike" kern="1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eiryo UI" panose="020B0604030504040204" pitchFamily="50" charset="-128"/>
                        </a:rPr>
                        <a:t>●運営協議会共同設置</a:t>
                      </a:r>
                      <a:r>
                        <a:rPr kumimoji="1" lang="en-US" altLang="ja-JP" sz="1050" b="0" i="0" u="none" strike="noStrike" kern="1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eiryo UI" panose="020B0604030504040204" pitchFamily="50" charset="-128"/>
                        </a:rPr>
                        <a:t>)</a:t>
                      </a:r>
                    </a:p>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＊運営協議会設置の場合</a:t>
                      </a:r>
                    </a:p>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●評価委員会共同設置協議</a:t>
                      </a:r>
                    </a:p>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●評価委員会条例改正</a:t>
                      </a:r>
                      <a:endPar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lumMod val="85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50" kern="100" spc="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r>
              <a:tr h="492600">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 ・債権者公告</a:t>
                      </a:r>
                      <a:endPar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15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法人新設合併認可申請（総務省・文科省）</a:t>
                      </a:r>
                      <a:endParaRPr kumimoji="1" lang="en-US" altLang="ja-JP" sz="1050" b="0" i="0" u="none" strike="noStrike" kern="100" cap="none" spc="-15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◎現大学設置者変更認可申請</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文科省</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351857">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H30</a:t>
                      </a:r>
                    </a:p>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9</a:t>
                      </a:r>
                      <a:r>
                        <a:rPr kumimoji="1" lang="ja-JP" altLang="en-US" sz="9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月議会</a:t>
                      </a: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●新法人の中期目標策定　　　　　　　　 　　</a:t>
                      </a:r>
                    </a:p>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●新法人の重要な財産</a:t>
                      </a: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lumMod val="8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a:t>
                      </a:r>
                      <a:r>
                        <a:rPr kumimoji="1" lang="ja-JP" altLang="en-US" sz="1050" b="0" i="0" u="none" strike="noStrike" kern="1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新大学設置準備室（仮称）設置</a:t>
                      </a:r>
                      <a:r>
                        <a:rPr kumimoji="1" lang="en-US" altLang="ja-JP" sz="1050" b="0" i="0" u="none" strike="noStrike" kern="1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＊新大学設置に向け、両大学において共同設置</a:t>
                      </a:r>
                      <a:endParaRPr lang="en-US" altLang="ja-JP" sz="900" u="none" strike="sngStrike" kern="100" baseline="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noFill/>
                      <a:prstDash val="dot"/>
                      <a:round/>
                      <a:headEnd type="none" w="med" len="med"/>
                      <a:tailEnd type="none" w="med" len="med"/>
                    </a:lnB>
                    <a:noFill/>
                  </a:tcPr>
                </a:tc>
              </a:tr>
              <a:tr h="214904">
                <a:tc>
                  <a:txBody>
                    <a:bodyPr/>
                    <a:lstStyle/>
                    <a:p>
                      <a:pPr algn="just">
                        <a:spcAft>
                          <a:spcPts val="0"/>
                        </a:spcAft>
                      </a:pPr>
                      <a:r>
                        <a:rPr lang="en-US" altLang="ja-JP" sz="900" b="0" kern="10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900" b="0" kern="10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月議会</a:t>
                      </a: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●新法人に対する歳出予算　　　　　　　　　　 　　</a:t>
                      </a: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ja-JP" sz="900" b="0" i="0" u="sng" strike="noStrike" kern="100" cap="none" spc="0" normalizeH="0" baseline="0" noProof="0" dirty="0" smtClean="0">
                        <a:ln>
                          <a:noFill/>
                        </a:ln>
                        <a:solidFill>
                          <a:schemeClr val="accent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txBody>
                  <a:tcPr marL="72000" marR="3600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noFill/>
                      <a:prstDash val="dot"/>
                      <a:round/>
                      <a:headEnd type="none" w="med" len="med"/>
                      <a:tailEnd type="none" w="med" len="med"/>
                    </a:lnT>
                    <a:lnB w="6350" cap="flat" cmpd="sng" algn="ctr">
                      <a:solidFill>
                        <a:schemeClr val="tx1"/>
                      </a:solidFill>
                      <a:prstDash val="solid"/>
                      <a:round/>
                      <a:headEnd type="none" w="med" len="med"/>
                      <a:tailEnd type="none" w="med" len="med"/>
                    </a:lnB>
                    <a:noFill/>
                  </a:tcPr>
                </a:tc>
              </a:tr>
              <a:tr h="164200">
                <a:tc>
                  <a:txBody>
                    <a:bodyPr/>
                    <a:lstStyle/>
                    <a:p>
                      <a:r>
                        <a:rPr lang="en-US" altLang="ja-JP" sz="1050" b="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H31.4</a:t>
                      </a:r>
                      <a:endParaRPr lang="ja-JP" altLang="en-US" sz="1050" b="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1"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新法人発足</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15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１法人２大学</a:t>
                      </a:r>
                      <a:r>
                        <a:rPr kumimoji="1" lang="en-US" altLang="ja-JP" sz="1050" b="0" i="0" u="none" strike="noStrike" kern="100" cap="none" spc="-15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1050" b="0" i="0" u="none" strike="noStrike" kern="100" cap="none" spc="-15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just">
                        <a:spcAft>
                          <a:spcPts val="0"/>
                        </a:spcAft>
                      </a:pPr>
                      <a:endParaRPr lang="ja-JP" altLang="en-US" sz="1050" b="0" kern="10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noFill/>
                      <a:prstDash val="dash"/>
                      <a:round/>
                      <a:headEnd type="none" w="med" len="med"/>
                      <a:tailEnd type="none" w="med" len="med"/>
                    </a:lnB>
                    <a:noFill/>
                  </a:tcPr>
                </a:tc>
              </a:tr>
              <a:tr h="164200">
                <a:tc>
                  <a:txBody>
                    <a:bodyPr/>
                    <a:lstStyle/>
                    <a:p>
                      <a:pPr algn="just">
                        <a:spcAft>
                          <a:spcPts val="0"/>
                        </a:spcAft>
                      </a:pPr>
                      <a:r>
                        <a:rPr lang="en-US" altLang="ja-JP" sz="900" b="0" kern="10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5</a:t>
                      </a:r>
                      <a:r>
                        <a:rPr lang="ja-JP" altLang="en-US" sz="900" b="0" kern="10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月議会</a:t>
                      </a: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15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新法人の料金上限認可（報告）</a:t>
                      </a: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00" cap="none" spc="-12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noFill/>
                      <a:prstDash val="dash"/>
                      <a:round/>
                      <a:headEnd type="none" w="med" len="med"/>
                      <a:tailEnd type="none" w="med" len="med"/>
                    </a:lnT>
                    <a:lnB w="6350" cap="flat" cmpd="sng" algn="ctr">
                      <a:solidFill>
                        <a:schemeClr val="tx1"/>
                      </a:solidFill>
                      <a:prstDash val="dot"/>
                      <a:round/>
                      <a:headEnd type="none" w="med" len="med"/>
                      <a:tailEnd type="none" w="med" len="med"/>
                    </a:lnB>
                    <a:noFill/>
                  </a:tcPr>
                </a:tc>
              </a:tr>
              <a:tr h="79754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H32</a:t>
                      </a:r>
                    </a:p>
                    <a:p>
                      <a:pPr marL="0" marR="0" indent="0" algn="just" defTabSz="914400" rtl="0" eaLnBrk="1" fontAlgn="auto" latinLnBrk="0" hangingPunct="1">
                        <a:lnSpc>
                          <a:spcPct val="100000"/>
                        </a:lnSpc>
                        <a:spcBef>
                          <a:spcPts val="0"/>
                        </a:spcBef>
                        <a:spcAft>
                          <a:spcPts val="0"/>
                        </a:spcAft>
                        <a:buClrTx/>
                        <a:buSzTx/>
                        <a:buFontTx/>
                        <a:buNone/>
                        <a:tabLst/>
                        <a:defRPr/>
                      </a:pPr>
                      <a:r>
                        <a:rPr lang="en-US" altLang="ja-JP" sz="90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90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月議会</a:t>
                      </a:r>
                      <a:endParaRPr lang="en-US" altLang="ja-JP" sz="90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●新法人定款変更（大学統合）　　　　 　</a:t>
                      </a: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lumMod val="8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●法人新設合併協議</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定款等</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eiryo UI" panose="020B0604030504040204" pitchFamily="50" charset="-128"/>
                        </a:rPr>
                        <a:t>(</a:t>
                      </a:r>
                      <a:r>
                        <a:rPr kumimoji="1" lang="ja-JP" altLang="en-US" sz="1050" b="0" i="0" u="none" strike="noStrike" kern="1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eiryo UI" panose="020B0604030504040204" pitchFamily="50" charset="-128"/>
                        </a:rPr>
                        <a:t>●運営協議会共同設置</a:t>
                      </a:r>
                      <a:r>
                        <a:rPr kumimoji="1" lang="en-US" altLang="ja-JP" sz="1050" b="0" i="0" u="none" strike="noStrike" kern="1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eiryo UI" panose="020B0604030504040204" pitchFamily="50" charset="-128"/>
                        </a:rPr>
                        <a:t>)</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＊運営協議会設置の場合</a:t>
                      </a:r>
                      <a:endParaRPr kumimoji="1" lang="en-US" altLang="ja-JP" sz="900" b="0" i="0" u="none" strike="noStrike" kern="1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●評価委員会共同設置協議</a:t>
                      </a: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●評価委員会条例改正</a:t>
                      </a:r>
                      <a:endParaRPr kumimoji="1" lang="ja-JP"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lumMod val="85000"/>
                      </a:schemeClr>
                    </a:solidFill>
                  </a:tcPr>
                </a:tc>
              </a:tr>
              <a:tr h="17434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 ・債権者公告</a:t>
                      </a:r>
                      <a:endParaRPr lang="ja-JP" altLang="en-US" sz="1050" b="0" kern="10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noFill/>
                  </a:tcPr>
                </a:tc>
              </a:tr>
              <a:tr h="1743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H32. 6</a:t>
                      </a:r>
                    </a:p>
                  </a:txBody>
                  <a:tcPr marL="36000" marR="36000" marT="0" marB="0" anchor="ctr">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 ・新大学入試科目公表</a:t>
                      </a:r>
                      <a:endPar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nchor="ctr">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no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 ・ 新大学入試科目公表</a:t>
                      </a:r>
                      <a:endPar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noFill/>
                  </a:tcPr>
                </a:tc>
              </a:tr>
              <a:tr h="492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kern="100" baseline="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kern="100" baseline="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00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10</a:t>
                      </a: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12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新法人定款変更認可申請</a:t>
                      </a:r>
                      <a:r>
                        <a:rPr kumimoji="1" lang="en-US" altLang="ja-JP" sz="1050" b="0" i="0" u="none" strike="noStrike" kern="100" cap="none" spc="-12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12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総務省・文科省</a:t>
                      </a:r>
                      <a:r>
                        <a:rPr kumimoji="1" lang="en-US" altLang="ja-JP" sz="1050" b="0" i="0" u="none" strike="noStrike" kern="100" cap="none" spc="-12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◎新大学設置認可申請（文科省）</a:t>
                      </a:r>
                      <a:endPar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just" defTabSz="128016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12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法人新設合併認可申請（総務省・文科省）</a:t>
                      </a:r>
                      <a:endParaRPr kumimoji="1" lang="en-US" altLang="ja-JP" sz="1050" b="0" i="0" u="none" strike="noStrike" kern="100" cap="none" spc="-12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◎新大学設置認可申請（文科省）</a:t>
                      </a: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◎現大学設置者変更認可申請</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文科省</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p>
                  </a:txBody>
                  <a:tcPr marL="72000" marR="3600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9525" cap="flat" cmpd="sng" algn="ctr">
                      <a:solidFill>
                        <a:schemeClr val="tx1"/>
                      </a:solidFill>
                      <a:prstDash val="solid"/>
                      <a:round/>
                      <a:headEnd type="none" w="med" len="med"/>
                      <a:tailEnd type="none" w="med" len="med"/>
                    </a:lnB>
                    <a:noFill/>
                  </a:tcPr>
                </a:tc>
              </a:tr>
              <a:tr h="328400">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US"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H33</a:t>
                      </a:r>
                    </a:p>
                    <a:p>
                      <a:pPr marL="0" marR="0" indent="0" algn="l" defTabSz="1280160" rtl="0" eaLnBrk="1" fontAlgn="auto" latinLnBrk="0" hangingPunct="1">
                        <a:lnSpc>
                          <a:spcPct val="100000"/>
                        </a:lnSpc>
                        <a:spcBef>
                          <a:spcPts val="0"/>
                        </a:spcBef>
                        <a:spcAft>
                          <a:spcPts val="0"/>
                        </a:spcAft>
                        <a:buClrTx/>
                        <a:buSzTx/>
                        <a:buFontTx/>
                        <a:buNone/>
                        <a:tabLst/>
                        <a:defRPr/>
                      </a:pPr>
                      <a:r>
                        <a:rPr lang="en-US" altLang="ja-JP" sz="90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en-US" sz="90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月議会</a:t>
                      </a:r>
                      <a:endParaRPr lang="ja-JP" altLang="ja-JP" sz="90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chemeClr val="bg1"/>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●新法人の中期目標変更</a:t>
                      </a:r>
                      <a:endParaRPr lang="ja-JP"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chemeClr val="bg1">
                        <a:lumMod val="85000"/>
                      </a:schemeClr>
                    </a:solidFill>
                  </a:tcPr>
                </a:tc>
                <a:tc>
                  <a:txBody>
                    <a:bodyPr/>
                    <a:lstStyle/>
                    <a:p>
                      <a:pPr algn="l">
                        <a:spcAft>
                          <a:spcPts val="0"/>
                        </a:spcAft>
                      </a:pPr>
                      <a:r>
                        <a:rPr lang="ja-JP" altLang="en-US"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●新法人の中期目標策定　　　　　　　　 　　</a:t>
                      </a:r>
                    </a:p>
                    <a:p>
                      <a:pPr algn="l">
                        <a:spcAft>
                          <a:spcPts val="0"/>
                        </a:spcAft>
                      </a:pPr>
                      <a:r>
                        <a:rPr lang="ja-JP" altLang="en-US"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●新法人の重要な財産</a:t>
                      </a:r>
                    </a:p>
                  </a:txBody>
                  <a:tcPr marL="72000" marR="3600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chemeClr val="bg1">
                        <a:lumMod val="85000"/>
                      </a:schemeClr>
                    </a:solidFill>
                  </a:tcPr>
                </a:tc>
              </a:tr>
              <a:tr h="328400">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US"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H34</a:t>
                      </a:r>
                    </a:p>
                    <a:p>
                      <a:pPr marL="0" marR="0" indent="0" algn="l" defTabSz="1280160" rtl="0" eaLnBrk="1" fontAlgn="auto" latinLnBrk="0" hangingPunct="1">
                        <a:lnSpc>
                          <a:spcPct val="100000"/>
                        </a:lnSpc>
                        <a:spcBef>
                          <a:spcPts val="0"/>
                        </a:spcBef>
                        <a:spcAft>
                          <a:spcPts val="0"/>
                        </a:spcAft>
                        <a:buClrTx/>
                        <a:buSzTx/>
                        <a:buFontTx/>
                        <a:buNone/>
                        <a:tabLst/>
                        <a:defRPr/>
                      </a:pPr>
                      <a:r>
                        <a:rPr lang="en-US" altLang="ja-JP" sz="90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90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月議会</a:t>
                      </a:r>
                      <a:endParaRPr lang="ja-JP" altLang="ja-JP" sz="90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6000" marR="36000" marT="0" marB="0">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●新法人</a:t>
                      </a:r>
                      <a:r>
                        <a:rPr lang="en-US"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新大学</a:t>
                      </a:r>
                      <a:r>
                        <a:rPr lang="en-US"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に対する歳出予算</a:t>
                      </a:r>
                      <a:endParaRPr lang="en-US"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●新法人</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新大学</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の料金上限認可</a:t>
                      </a:r>
                      <a:endParaRPr kumimoji="1" lang="ja-JP"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Aft>
                          <a:spcPts val="0"/>
                        </a:spcAft>
                      </a:pPr>
                      <a:r>
                        <a:rPr lang="ja-JP" altLang="en-US" sz="1050" kern="100" baseline="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●新法人</a:t>
                      </a:r>
                      <a:r>
                        <a:rPr lang="en-US" altLang="ja-JP" sz="1050" kern="100" baseline="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baseline="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新大学</a:t>
                      </a:r>
                      <a:r>
                        <a:rPr lang="en-US" altLang="ja-JP" sz="1050" kern="100" baseline="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baseline="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に対する歳出予算</a:t>
                      </a:r>
                      <a:endParaRPr lang="ja-JP" altLang="en-US"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174341">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US" altLang="ja-JP" sz="1050" b="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H34.4</a:t>
                      </a:r>
                      <a:endParaRPr lang="ja-JP" altLang="ja-JP" sz="1050" b="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6000" marR="36000" marT="0" marB="0" anchor="ctr">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100" b="1"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新大学スタート</a:t>
                      </a:r>
                      <a:r>
                        <a:rPr lang="en-US" altLang="ja-JP" sz="1100" b="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b="0" kern="100" spc="-15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１法人１大学</a:t>
                      </a:r>
                      <a:r>
                        <a:rPr lang="en-US" altLang="ja-JP" sz="1100" b="0" kern="100" spc="-15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ja-JP" altLang="ja-JP" sz="1100" b="0" kern="100" spc="-15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nchor="ctr">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100" b="1" kern="100" spc="-15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新法人・新大学スタート</a:t>
                      </a:r>
                      <a:r>
                        <a:rPr lang="en-US" altLang="ja-JP" sz="1100" b="0" kern="100" spc="-15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b="0" kern="100" spc="-15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１法人１大学</a:t>
                      </a:r>
                      <a:r>
                        <a:rPr lang="en-US" altLang="ja-JP" sz="1100" b="0" kern="100" spc="-15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ja-JP" altLang="ja-JP" sz="1100" b="0" kern="100" spc="-15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r>
              <a:tr h="174341">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5</a:t>
                      </a:r>
                      <a:r>
                        <a:rPr lang="ja-JP" altLang="en-US" sz="900" kern="10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月議会</a:t>
                      </a:r>
                      <a:endPar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6000" marR="36000" marT="0" marB="0" anchor="ctr">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dot"/>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ja-JP"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nchor="ctr">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●新法人の料金上限認可</a:t>
                      </a:r>
                      <a:r>
                        <a:rPr lang="en-US"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報告</a:t>
                      </a:r>
                      <a:r>
                        <a:rPr lang="en-US"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ja-JP" altLang="en-US"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r>
              <a:tr h="174341">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US"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H40</a:t>
                      </a:r>
                      <a:r>
                        <a:rPr lang="ja-JP" altLang="en-US"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rPr>
                        <a:t>頃</a:t>
                      </a:r>
                      <a:endParaRPr lang="ja-JP" altLang="ja-JP" sz="1050" kern="100" spc="-3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36000" marR="36000" marT="0" marB="0" anchor="ctr">
                    <a:lnL w="28575"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◎現大学廃止認可（文科省）</a:t>
                      </a:r>
                      <a:endPar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nchor="ctr">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◎現大学廃止認可</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文科省</a:t>
                      </a:r>
                      <a:r>
                        <a:rPr kumimoji="1" lang="en-US" altLang="ja-JP" sz="105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1050" kern="100" dirty="0" smtClean="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72000" marR="3600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17148" y="1841"/>
            <a:ext cx="8892480" cy="357545"/>
          </a:xfrm>
          <a:prstGeom prst="roundRect">
            <a:avLst/>
          </a:prstGeom>
          <a:noFill/>
          <a:ln>
            <a:noFill/>
          </a:ln>
        </p:spPr>
        <p:txBody>
          <a:bodyPr wrap="square" rtlCol="0">
            <a:spAutoFit/>
          </a:bodyPr>
          <a:lstStyle/>
          <a:p>
            <a:r>
              <a:rPr lang="ja-JP" altLang="en-US" sz="15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次期中期目標期間中</a:t>
            </a:r>
            <a:r>
              <a:rPr lang="ja-JP" altLang="en-US" sz="1500" b="1"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に新大学を実現する場合の手続き等の比較</a:t>
            </a:r>
            <a:r>
              <a:rPr lang="ja-JP" altLang="en-US" sz="1500" b="1"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（想定） </a:t>
            </a:r>
          </a:p>
        </p:txBody>
      </p:sp>
      <p:sp>
        <p:nvSpPr>
          <p:cNvPr id="11" name="テキスト ボックス 10"/>
          <p:cNvSpPr txBox="1"/>
          <p:nvPr/>
        </p:nvSpPr>
        <p:spPr>
          <a:xfrm>
            <a:off x="-62478" y="268138"/>
            <a:ext cx="6931420" cy="289441"/>
          </a:xfrm>
          <a:prstGeom prst="roundRect">
            <a:avLst/>
          </a:prstGeom>
          <a:noFill/>
          <a:ln>
            <a:noFill/>
          </a:ln>
        </p:spPr>
        <p:txBody>
          <a:bodyPr wrap="square" rtlCol="0">
            <a:spAutoFit/>
          </a:bodyPr>
          <a:lstStyle/>
          <a:p>
            <a:r>
              <a:rPr lang="ja-JP" altLang="en-US" sz="1100" b="1"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●議案　◎認可申請　</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前例のない統合であるため、今後、</a:t>
            </a:r>
            <a:r>
              <a:rPr lang="ja-JP" altLang="en-US" sz="1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更</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に精査の上、文科省との事前相談が必要</a:t>
            </a:r>
            <a:r>
              <a:rPr lang="ja-JP" altLang="en-US" sz="1100" b="1"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ja-JP" altLang="en-US" sz="1100" b="1"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 name="テキスト ボックス 1"/>
          <p:cNvSpPr txBox="1"/>
          <p:nvPr/>
        </p:nvSpPr>
        <p:spPr>
          <a:xfrm>
            <a:off x="3779913" y="1243825"/>
            <a:ext cx="1176666" cy="338554"/>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800" dirty="0" smtClean="0">
                <a:solidFill>
                  <a:prstClr val="black"/>
                </a:solidFill>
              </a:rPr>
              <a:t>9</a:t>
            </a:r>
            <a:r>
              <a:rPr lang="ja-JP" altLang="en-US" sz="800" dirty="0" smtClean="0">
                <a:solidFill>
                  <a:prstClr val="black"/>
                </a:solidFill>
              </a:rPr>
              <a:t>月議会</a:t>
            </a:r>
            <a:endParaRPr lang="en-US" altLang="ja-JP" sz="800" dirty="0" smtClean="0">
              <a:solidFill>
                <a:prstClr val="black"/>
              </a:solidFill>
            </a:endParaRPr>
          </a:p>
          <a:p>
            <a:r>
              <a:rPr lang="ja-JP" altLang="en-US" sz="800" dirty="0" smtClean="0">
                <a:solidFill>
                  <a:prstClr val="black"/>
                </a:solidFill>
              </a:rPr>
              <a:t>●府大次期中期目標</a:t>
            </a:r>
            <a:endParaRPr lang="ja-JP" altLang="en-US" sz="800" dirty="0">
              <a:solidFill>
                <a:prstClr val="black"/>
              </a:solidFill>
            </a:endParaRPr>
          </a:p>
        </p:txBody>
      </p:sp>
      <p:sp>
        <p:nvSpPr>
          <p:cNvPr id="12" name="テキスト ボックス 11"/>
          <p:cNvSpPr txBox="1"/>
          <p:nvPr/>
        </p:nvSpPr>
        <p:spPr>
          <a:xfrm>
            <a:off x="3851920" y="2204669"/>
            <a:ext cx="1105831" cy="338554"/>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800" dirty="0" smtClean="0">
                <a:solidFill>
                  <a:prstClr val="black"/>
                </a:solidFill>
              </a:rPr>
              <a:t>9</a:t>
            </a:r>
            <a:r>
              <a:rPr lang="ja-JP" altLang="en-US" sz="800" dirty="0" smtClean="0">
                <a:solidFill>
                  <a:prstClr val="black"/>
                </a:solidFill>
              </a:rPr>
              <a:t>月</a:t>
            </a:r>
            <a:r>
              <a:rPr lang="ja-JP" altLang="en-US" sz="800" dirty="0" smtClean="0">
                <a:solidFill>
                  <a:prstClr val="black"/>
                </a:solidFill>
                <a:latin typeface="Meiryo UI" panose="020B0604030504040204" pitchFamily="50" charset="-128"/>
                <a:ea typeface="Meiryo UI" panose="020B0604030504040204" pitchFamily="50" charset="-128"/>
              </a:rPr>
              <a:t>議会</a:t>
            </a:r>
            <a:endParaRPr lang="en-US" altLang="ja-JP" sz="800" dirty="0" smtClean="0">
              <a:solidFill>
                <a:prstClr val="black"/>
              </a:solidFill>
              <a:latin typeface="Meiryo UI" panose="020B0604030504040204" pitchFamily="50" charset="-128"/>
              <a:ea typeface="Meiryo UI" panose="020B0604030504040204" pitchFamily="50" charset="-128"/>
            </a:endParaRPr>
          </a:p>
          <a:p>
            <a:r>
              <a:rPr lang="ja-JP" altLang="en-US" sz="800" dirty="0" smtClean="0">
                <a:solidFill>
                  <a:prstClr val="black"/>
                </a:solidFill>
              </a:rPr>
              <a:t>●市大次期中期目標</a:t>
            </a:r>
            <a:endParaRPr lang="ja-JP" altLang="en-US" sz="800" dirty="0">
              <a:solidFill>
                <a:prstClr val="black"/>
              </a:solidFill>
            </a:endParaRPr>
          </a:p>
        </p:txBody>
      </p:sp>
      <p:sp>
        <p:nvSpPr>
          <p:cNvPr id="15" name="テキスト ボックス 14"/>
          <p:cNvSpPr txBox="1"/>
          <p:nvPr/>
        </p:nvSpPr>
        <p:spPr>
          <a:xfrm>
            <a:off x="7645804" y="1255400"/>
            <a:ext cx="1119907" cy="338554"/>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800" dirty="0" smtClean="0">
                <a:solidFill>
                  <a:prstClr val="black"/>
                </a:solidFill>
              </a:rPr>
              <a:t>9</a:t>
            </a:r>
            <a:r>
              <a:rPr lang="ja-JP" altLang="en-US" sz="800" dirty="0" smtClean="0">
                <a:solidFill>
                  <a:prstClr val="black"/>
                </a:solidFill>
              </a:rPr>
              <a:t>月議会</a:t>
            </a:r>
            <a:endParaRPr lang="en-US" altLang="ja-JP" sz="800" dirty="0" smtClean="0">
              <a:solidFill>
                <a:prstClr val="black"/>
              </a:solidFill>
            </a:endParaRPr>
          </a:p>
          <a:p>
            <a:r>
              <a:rPr lang="ja-JP" altLang="en-US" sz="800" dirty="0" smtClean="0">
                <a:solidFill>
                  <a:prstClr val="black"/>
                </a:solidFill>
              </a:rPr>
              <a:t>●府大次期中期目標</a:t>
            </a:r>
            <a:endParaRPr lang="ja-JP" altLang="en-US" sz="800" dirty="0">
              <a:solidFill>
                <a:prstClr val="black"/>
              </a:solidFill>
            </a:endParaRPr>
          </a:p>
        </p:txBody>
      </p:sp>
      <p:sp>
        <p:nvSpPr>
          <p:cNvPr id="16" name="テキスト ボックス 15"/>
          <p:cNvSpPr txBox="1"/>
          <p:nvPr/>
        </p:nvSpPr>
        <p:spPr>
          <a:xfrm>
            <a:off x="7652258" y="2204669"/>
            <a:ext cx="1113453" cy="338554"/>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800" dirty="0" smtClean="0">
                <a:solidFill>
                  <a:prstClr val="black"/>
                </a:solidFill>
              </a:rPr>
              <a:t>9</a:t>
            </a:r>
            <a:r>
              <a:rPr lang="ja-JP" altLang="en-US" sz="800" dirty="0" smtClean="0">
                <a:solidFill>
                  <a:prstClr val="black"/>
                </a:solidFill>
              </a:rPr>
              <a:t>月</a:t>
            </a:r>
            <a:r>
              <a:rPr lang="ja-JP" altLang="en-US" sz="800" dirty="0" smtClean="0">
                <a:solidFill>
                  <a:prstClr val="black"/>
                </a:solidFill>
                <a:latin typeface="Meiryo UI" panose="020B0604030504040204" pitchFamily="50" charset="-128"/>
                <a:ea typeface="Meiryo UI" panose="020B0604030504040204" pitchFamily="50" charset="-128"/>
              </a:rPr>
              <a:t>議会</a:t>
            </a:r>
            <a:endParaRPr lang="en-US" altLang="ja-JP" sz="800" dirty="0" smtClean="0">
              <a:solidFill>
                <a:prstClr val="black"/>
              </a:solidFill>
              <a:latin typeface="Meiryo UI" panose="020B0604030504040204" pitchFamily="50" charset="-128"/>
              <a:ea typeface="Meiryo UI" panose="020B0604030504040204" pitchFamily="50" charset="-128"/>
            </a:endParaRPr>
          </a:p>
          <a:p>
            <a:r>
              <a:rPr lang="ja-JP" altLang="en-US" sz="800" dirty="0" smtClean="0">
                <a:solidFill>
                  <a:prstClr val="black"/>
                </a:solidFill>
              </a:rPr>
              <a:t>●市大次期中期目標</a:t>
            </a:r>
            <a:endParaRPr lang="ja-JP" altLang="en-US" sz="800" dirty="0">
              <a:solidFill>
                <a:prstClr val="black"/>
              </a:solidFill>
            </a:endParaRPr>
          </a:p>
        </p:txBody>
      </p:sp>
      <p:sp>
        <p:nvSpPr>
          <p:cNvPr id="10" name="テキスト ボックス 9"/>
          <p:cNvSpPr txBox="1"/>
          <p:nvPr/>
        </p:nvSpPr>
        <p:spPr>
          <a:xfrm>
            <a:off x="6516217" y="44847"/>
            <a:ext cx="2505302" cy="425648"/>
          </a:xfrm>
          <a:prstGeom prst="round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次期中期目標期間</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府</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大：平成</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34</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年度まで　市大：平成</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35</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年度ま</a:t>
            </a:r>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で</a:t>
            </a:r>
            <a:r>
              <a:rPr lang="ja-JP" altLang="en-US" sz="1100" b="1"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ja-JP" altLang="en-US" sz="1100" b="1"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1852616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9" name="表 88"/>
          <p:cNvGraphicFramePr>
            <a:graphicFrameLocks noGrp="1"/>
          </p:cNvGraphicFramePr>
          <p:nvPr>
            <p:extLst>
              <p:ext uri="{D42A27DB-BD31-4B8C-83A1-F6EECF244321}">
                <p14:modId xmlns:p14="http://schemas.microsoft.com/office/powerpoint/2010/main" val="1253471845"/>
              </p:ext>
            </p:extLst>
          </p:nvPr>
        </p:nvGraphicFramePr>
        <p:xfrm>
          <a:off x="6490708" y="1423260"/>
          <a:ext cx="2565828" cy="2830508"/>
        </p:xfrm>
        <a:graphic>
          <a:graphicData uri="http://schemas.openxmlformats.org/drawingml/2006/table">
            <a:tbl>
              <a:tblPr firstRow="1" bandRow="1">
                <a:tableStyleId>{5C22544A-7EE6-4342-B048-85BDC9FD1C3A}</a:tableStyleId>
              </a:tblPr>
              <a:tblGrid>
                <a:gridCol w="2565828"/>
              </a:tblGrid>
              <a:tr h="318076">
                <a:tc>
                  <a:txBody>
                    <a:bodyPr/>
                    <a:lstStyle/>
                    <a:p>
                      <a:pPr algn="ctr">
                        <a:lnSpc>
                          <a:spcPct val="100000"/>
                        </a:lnSpc>
                      </a:pPr>
                      <a:r>
                        <a:rPr kumimoji="1" lang="ja-JP" altLang="en-US" sz="1200" dirty="0" smtClean="0">
                          <a:solidFill>
                            <a:schemeClr val="bg1"/>
                          </a:solidFill>
                        </a:rPr>
                        <a:t>◆統合作業としてすべきもの</a:t>
                      </a:r>
                      <a:endParaRPr kumimoji="1" lang="ja-JP" altLang="en-US" sz="1200" dirty="0">
                        <a:solidFill>
                          <a:schemeClr val="bg1"/>
                        </a:solidFill>
                      </a:endParaRPr>
                    </a:p>
                  </a:txBody>
                  <a:tcPr anchor="ctr">
                    <a:solidFill>
                      <a:schemeClr val="accent1">
                        <a:lumMod val="50000"/>
                      </a:schemeClr>
                    </a:solidFill>
                  </a:tcPr>
                </a:tc>
              </a:tr>
              <a:tr h="1200647">
                <a:tc>
                  <a:txBody>
                    <a:bodyPr/>
                    <a:lstStyle/>
                    <a:p>
                      <a:endParaRPr kumimoji="1" lang="ja-JP" altLang="en-US" sz="1400" dirty="0"/>
                    </a:p>
                  </a:txBody>
                  <a:tcPr/>
                </a:tc>
              </a:tr>
              <a:tr h="1311785">
                <a:tc>
                  <a:txBody>
                    <a:bodyPr/>
                    <a:lstStyle/>
                    <a:p>
                      <a:endParaRPr kumimoji="1" lang="ja-JP" altLang="en-US" sz="1400" dirty="0"/>
                    </a:p>
                  </a:txBody>
                  <a:tcP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186766396"/>
              </p:ext>
            </p:extLst>
          </p:nvPr>
        </p:nvGraphicFramePr>
        <p:xfrm>
          <a:off x="706393" y="1416502"/>
          <a:ext cx="5704538" cy="2842198"/>
        </p:xfrm>
        <a:graphic>
          <a:graphicData uri="http://schemas.openxmlformats.org/drawingml/2006/table">
            <a:tbl>
              <a:tblPr firstRow="1" bandRow="1">
                <a:tableStyleId>{5C22544A-7EE6-4342-B048-85BDC9FD1C3A}</a:tableStyleId>
              </a:tblPr>
              <a:tblGrid>
                <a:gridCol w="625247"/>
                <a:gridCol w="2520280"/>
                <a:gridCol w="2559011"/>
              </a:tblGrid>
              <a:tr h="322456">
                <a:tc>
                  <a:txBody>
                    <a:bodyPr/>
                    <a:lstStyle/>
                    <a:p>
                      <a:endParaRPr kumimoji="1" lang="ja-JP" altLang="en-US" sz="1400" dirty="0"/>
                    </a:p>
                  </a:txBody>
                  <a:tcPr marL="68580" marR="68580" marT="34290" marB="34290">
                    <a:solidFill>
                      <a:schemeClr val="accent1">
                        <a:lumMod val="50000"/>
                      </a:schemeClr>
                    </a:solidFill>
                  </a:tcPr>
                </a:tc>
                <a:tc>
                  <a:txBody>
                    <a:bodyPr/>
                    <a:lstStyle/>
                    <a:p>
                      <a:pPr algn="ctr">
                        <a:lnSpc>
                          <a:spcPct val="100000"/>
                        </a:lnSpc>
                      </a:pPr>
                      <a:r>
                        <a:rPr lang="ja-JP" altLang="en-US" sz="1200" dirty="0" smtClean="0"/>
                        <a:t>◆容易に連携可能なもの</a:t>
                      </a:r>
                      <a:endParaRPr lang="ja-JP" altLang="en-US" sz="1200" dirty="0"/>
                    </a:p>
                  </a:txBody>
                  <a:tcPr marL="68580" marR="68580" marT="34290" marB="34290" anchor="ctr">
                    <a:solidFill>
                      <a:schemeClr val="accent1">
                        <a:lumMod val="50000"/>
                      </a:schemeClr>
                    </a:solidFill>
                  </a:tcPr>
                </a:tc>
                <a:tc>
                  <a:txBody>
                    <a:bodyPr/>
                    <a:lstStyle/>
                    <a:p>
                      <a:pPr algn="ctr">
                        <a:lnSpc>
                          <a:spcPct val="100000"/>
                        </a:lnSpc>
                      </a:pPr>
                      <a:r>
                        <a:rPr kumimoji="1" lang="ja-JP" altLang="en-US" sz="1200" dirty="0" smtClean="0"/>
                        <a:t>◆課題はあるが連携可能なもの</a:t>
                      </a:r>
                      <a:endParaRPr kumimoji="1" lang="ja-JP" altLang="en-US" sz="1200" dirty="0"/>
                    </a:p>
                  </a:txBody>
                  <a:tcPr marL="68580" marR="68580" marT="34290" marB="34290" anchor="ctr">
                    <a:solidFill>
                      <a:schemeClr val="accent1">
                        <a:lumMod val="50000"/>
                      </a:schemeClr>
                    </a:solidFill>
                  </a:tcPr>
                </a:tc>
              </a:tr>
              <a:tr h="1210976">
                <a:tc>
                  <a:txBody>
                    <a:bodyPr/>
                    <a:lstStyle/>
                    <a:p>
                      <a:pPr algn="l"/>
                      <a:endParaRPr kumimoji="1" lang="en-US" altLang="ja-JP" sz="900" dirty="0" smtClean="0">
                        <a:solidFill>
                          <a:schemeClr val="tx1"/>
                        </a:solidFill>
                      </a:endParaRPr>
                    </a:p>
                    <a:p>
                      <a:pPr algn="l"/>
                      <a:r>
                        <a:rPr kumimoji="1" lang="ja-JP" altLang="en-US" sz="900" dirty="0" smtClean="0">
                          <a:solidFill>
                            <a:schemeClr val="tx1"/>
                          </a:solidFill>
                        </a:rPr>
                        <a:t>実現に時間を要しないもの</a:t>
                      </a:r>
                      <a:endParaRPr kumimoji="1" lang="en-US" altLang="ja-JP" sz="900" dirty="0" smtClean="0">
                        <a:solidFill>
                          <a:schemeClr val="tx1"/>
                        </a:solidFill>
                      </a:endParaRPr>
                    </a:p>
                    <a:p>
                      <a:pPr algn="l"/>
                      <a:endParaRPr kumimoji="1" lang="en-US" altLang="ja-JP" sz="900" dirty="0" smtClean="0">
                        <a:solidFill>
                          <a:schemeClr val="tx1"/>
                        </a:solidFill>
                      </a:endParaRPr>
                    </a:p>
                    <a:p>
                      <a:pPr algn="l"/>
                      <a:endParaRPr kumimoji="1" lang="ja-JP" altLang="en-US" sz="1400" dirty="0">
                        <a:solidFill>
                          <a:schemeClr val="tx1"/>
                        </a:solidFill>
                      </a:endParaRPr>
                    </a:p>
                  </a:txBody>
                  <a:tcPr marL="68580" marR="68580" marT="34290" marB="34290" anchor="ctr"/>
                </a:tc>
                <a:tc>
                  <a:txBody>
                    <a:bodyPr/>
                    <a:lstStyle/>
                    <a:p>
                      <a:endParaRPr kumimoji="1" lang="ja-JP" altLang="en-US" sz="1100" dirty="0"/>
                    </a:p>
                  </a:txBody>
                  <a:tcPr marL="68580" marR="68580" marT="34290" marB="34290"/>
                </a:tc>
                <a:tc>
                  <a:txBody>
                    <a:bodyPr/>
                    <a:lstStyle/>
                    <a:p>
                      <a:endParaRPr kumimoji="1" lang="ja-JP" altLang="en-US" sz="1100" dirty="0"/>
                    </a:p>
                  </a:txBody>
                  <a:tcPr marL="68580" marR="68580" marT="34290" marB="34290"/>
                </a:tc>
              </a:tr>
              <a:tr h="1308766">
                <a:tc>
                  <a:txBody>
                    <a:bodyPr/>
                    <a:lstStyle/>
                    <a:p>
                      <a:pPr algn="l"/>
                      <a:r>
                        <a:rPr kumimoji="1" lang="ja-JP" altLang="en-US" sz="900" dirty="0" smtClean="0">
                          <a:solidFill>
                            <a:schemeClr val="tx1"/>
                          </a:solidFill>
                        </a:rPr>
                        <a:t>実現に時間を要するもの</a:t>
                      </a:r>
                      <a:endParaRPr kumimoji="1" lang="ja-JP" altLang="en-US" sz="1100" dirty="0">
                        <a:solidFill>
                          <a:schemeClr val="tx1"/>
                        </a:solidFill>
                      </a:endParaRPr>
                    </a:p>
                  </a:txBody>
                  <a:tcPr marL="68580" marR="68580" marT="34290" marB="34290" anchor="ctr"/>
                </a:tc>
                <a:tc>
                  <a:txBody>
                    <a:bodyPr/>
                    <a:lstStyle/>
                    <a:p>
                      <a:endParaRPr kumimoji="1" lang="ja-JP" altLang="en-US" sz="1100" dirty="0"/>
                    </a:p>
                  </a:txBody>
                  <a:tcPr marL="68580" marR="68580" marT="34290" marB="34290"/>
                </a:tc>
                <a:tc>
                  <a:txBody>
                    <a:bodyPr/>
                    <a:lstStyle/>
                    <a:p>
                      <a:endParaRPr kumimoji="1" lang="ja-JP" altLang="en-US" sz="1100" dirty="0"/>
                    </a:p>
                  </a:txBody>
                  <a:tcPr marL="68580" marR="68580" marT="34290" marB="34290"/>
                </a:tc>
              </a:tr>
            </a:tbl>
          </a:graphicData>
        </a:graphic>
      </p:graphicFrame>
      <p:sp>
        <p:nvSpPr>
          <p:cNvPr id="5" name="上矢印 4"/>
          <p:cNvSpPr/>
          <p:nvPr/>
        </p:nvSpPr>
        <p:spPr>
          <a:xfrm rot="10800000">
            <a:off x="325508" y="1985019"/>
            <a:ext cx="348951" cy="1994082"/>
          </a:xfrm>
          <a:prstGeom prst="upArrow">
            <a:avLst/>
          </a:prstGeom>
          <a:gradFill>
            <a:gsLst>
              <a:gs pos="0">
                <a:schemeClr val="accent1">
                  <a:lumMod val="5000"/>
                  <a:lumOff val="95000"/>
                </a:schemeClr>
              </a:gs>
              <a:gs pos="0">
                <a:schemeClr val="accent1">
                  <a:lumMod val="75000"/>
                </a:schemeClr>
              </a:gs>
              <a:gs pos="47000">
                <a:schemeClr val="accent1">
                  <a:lumMod val="60000"/>
                  <a:lumOff val="40000"/>
                </a:schemeClr>
              </a:gs>
              <a:gs pos="96000">
                <a:schemeClr val="accent1">
                  <a:lumMod val="20000"/>
                  <a:lumOff val="8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7" name="上矢印 6"/>
          <p:cNvSpPr/>
          <p:nvPr/>
        </p:nvSpPr>
        <p:spPr>
          <a:xfrm rot="5400000">
            <a:off x="3834157" y="-1063829"/>
            <a:ext cx="345620" cy="4450806"/>
          </a:xfrm>
          <a:prstGeom prst="upArrow">
            <a:avLst>
              <a:gd name="adj1" fmla="val 50000"/>
              <a:gd name="adj2" fmla="val 47082"/>
            </a:avLst>
          </a:prstGeom>
          <a:gradFill>
            <a:gsLst>
              <a:gs pos="0">
                <a:schemeClr val="accent1">
                  <a:lumMod val="5000"/>
                  <a:lumOff val="95000"/>
                </a:schemeClr>
              </a:gs>
              <a:gs pos="0">
                <a:schemeClr val="accent1">
                  <a:lumMod val="75000"/>
                </a:schemeClr>
              </a:gs>
              <a:gs pos="47000">
                <a:schemeClr val="accent1">
                  <a:lumMod val="60000"/>
                  <a:lumOff val="40000"/>
                </a:schemeClr>
              </a:gs>
              <a:gs pos="96000">
                <a:schemeClr val="accent1">
                  <a:lumMod val="20000"/>
                  <a:lumOff val="8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8" name="テキスト ボックス 7"/>
          <p:cNvSpPr txBox="1"/>
          <p:nvPr/>
        </p:nvSpPr>
        <p:spPr>
          <a:xfrm>
            <a:off x="89513" y="2337133"/>
            <a:ext cx="410471" cy="1015663"/>
          </a:xfrm>
          <a:prstGeom prst="rect">
            <a:avLst/>
          </a:prstGeom>
          <a:noFill/>
        </p:spPr>
        <p:txBody>
          <a:bodyPr wrap="square" rtlCol="0">
            <a:spAutoFit/>
          </a:bodyPr>
          <a:lstStyle/>
          <a:p>
            <a:r>
              <a:rPr lang="ja-JP" altLang="en-US" sz="1200" b="1" dirty="0">
                <a:solidFill>
                  <a:schemeClr val="bg2">
                    <a:lumMod val="50000"/>
                  </a:schemeClr>
                </a:solidFill>
              </a:rPr>
              <a:t>時間的要素</a:t>
            </a:r>
          </a:p>
        </p:txBody>
      </p:sp>
      <p:sp>
        <p:nvSpPr>
          <p:cNvPr id="10" name="テキスト ボックス 9"/>
          <p:cNvSpPr txBox="1"/>
          <p:nvPr/>
        </p:nvSpPr>
        <p:spPr>
          <a:xfrm>
            <a:off x="3531525" y="785039"/>
            <a:ext cx="1315976" cy="276999"/>
          </a:xfrm>
          <a:prstGeom prst="rect">
            <a:avLst/>
          </a:prstGeom>
          <a:noFill/>
        </p:spPr>
        <p:txBody>
          <a:bodyPr wrap="square" rtlCol="0">
            <a:spAutoFit/>
          </a:bodyPr>
          <a:lstStyle/>
          <a:p>
            <a:r>
              <a:rPr lang="ja-JP" altLang="en-US" sz="1200" b="1" dirty="0">
                <a:solidFill>
                  <a:schemeClr val="bg2">
                    <a:lumMod val="50000"/>
                  </a:schemeClr>
                </a:solidFill>
              </a:rPr>
              <a:t>難　易　度</a:t>
            </a:r>
          </a:p>
        </p:txBody>
      </p:sp>
      <p:graphicFrame>
        <p:nvGraphicFramePr>
          <p:cNvPr id="9" name="表 8"/>
          <p:cNvGraphicFramePr>
            <a:graphicFrameLocks noGrp="1"/>
          </p:cNvGraphicFramePr>
          <p:nvPr>
            <p:extLst>
              <p:ext uri="{D42A27DB-BD31-4B8C-83A1-F6EECF244321}">
                <p14:modId xmlns:p14="http://schemas.microsoft.com/office/powerpoint/2010/main" val="1923138374"/>
              </p:ext>
            </p:extLst>
          </p:nvPr>
        </p:nvGraphicFramePr>
        <p:xfrm>
          <a:off x="706393" y="4281119"/>
          <a:ext cx="5694415" cy="2495765"/>
        </p:xfrm>
        <a:graphic>
          <a:graphicData uri="http://schemas.openxmlformats.org/drawingml/2006/table">
            <a:tbl>
              <a:tblPr firstRow="1" bandRow="1">
                <a:tableStyleId>{5C22544A-7EE6-4342-B048-85BDC9FD1C3A}</a:tableStyleId>
              </a:tblPr>
              <a:tblGrid>
                <a:gridCol w="625247"/>
                <a:gridCol w="2520280"/>
                <a:gridCol w="2548888"/>
              </a:tblGrid>
              <a:tr h="351789">
                <a:tc>
                  <a:txBody>
                    <a:bodyPr/>
                    <a:lstStyle/>
                    <a:p>
                      <a:endParaRPr kumimoji="1" lang="ja-JP" altLang="en-US" sz="1400" dirty="0"/>
                    </a:p>
                  </a:txBody>
                  <a:tcPr marL="68580" marR="68580" marT="34290" marB="34290">
                    <a:solidFill>
                      <a:schemeClr val="accent1">
                        <a:lumMod val="50000"/>
                      </a:schemeClr>
                    </a:solidFill>
                  </a:tcPr>
                </a:tc>
                <a:tc>
                  <a:txBody>
                    <a:bodyPr/>
                    <a:lstStyle/>
                    <a:p>
                      <a:pPr algn="ctr"/>
                      <a:r>
                        <a:rPr kumimoji="1" lang="ja-JP" altLang="en-US" sz="1200" dirty="0" smtClean="0"/>
                        <a:t>◆容易に連携</a:t>
                      </a:r>
                      <a:endParaRPr kumimoji="1" lang="ja-JP" altLang="en-US" sz="1200" dirty="0"/>
                    </a:p>
                  </a:txBody>
                  <a:tcPr marL="68580" marR="68580" marT="34290" marB="34290">
                    <a:solidFill>
                      <a:schemeClr val="accent1">
                        <a:lumMod val="50000"/>
                      </a:schemeClr>
                    </a:solidFill>
                  </a:tcPr>
                </a:tc>
                <a:tc>
                  <a:txBody>
                    <a:bodyPr/>
                    <a:lstStyle/>
                    <a:p>
                      <a:pPr algn="ctr"/>
                      <a:r>
                        <a:rPr kumimoji="1" lang="ja-JP" altLang="en-US" sz="1200" dirty="0" smtClean="0"/>
                        <a:t>◆課題はあったが連携</a:t>
                      </a:r>
                      <a:endParaRPr kumimoji="1" lang="ja-JP" altLang="en-US" sz="1200" dirty="0"/>
                    </a:p>
                  </a:txBody>
                  <a:tcPr marL="68580" marR="68580" marT="34290" marB="34290">
                    <a:solidFill>
                      <a:schemeClr val="accent1">
                        <a:lumMod val="50000"/>
                      </a:schemeClr>
                    </a:solidFill>
                  </a:tcPr>
                </a:tc>
              </a:tr>
              <a:tr h="2143976">
                <a:tc>
                  <a:txBody>
                    <a:bodyPr/>
                    <a:lstStyle/>
                    <a:p>
                      <a:r>
                        <a:rPr kumimoji="1" lang="ja-JP" altLang="en-US" sz="900" dirty="0" smtClean="0"/>
                        <a:t>既に連携</a:t>
                      </a:r>
                      <a:endParaRPr kumimoji="1" lang="en-US" altLang="ja-JP" sz="900" dirty="0" smtClean="0"/>
                    </a:p>
                    <a:p>
                      <a:r>
                        <a:rPr kumimoji="1" lang="ja-JP" altLang="en-US" sz="900" dirty="0" smtClean="0"/>
                        <a:t>しているもの</a:t>
                      </a:r>
                      <a:endParaRPr kumimoji="1" lang="ja-JP" altLang="en-US" sz="900" dirty="0"/>
                    </a:p>
                  </a:txBody>
                  <a:tcPr marL="68580" marR="68580" marT="34290" marB="34290" anchor="ctr"/>
                </a:tc>
                <a:tc>
                  <a:txBody>
                    <a:bodyPr/>
                    <a:lstStyle/>
                    <a:p>
                      <a:endParaRPr kumimoji="1" lang="ja-JP" altLang="en-US" sz="1400" dirty="0"/>
                    </a:p>
                  </a:txBody>
                  <a:tcPr marL="68580" marR="68580" marT="34290" marB="34290"/>
                </a:tc>
                <a:tc>
                  <a:txBody>
                    <a:bodyPr/>
                    <a:lstStyle/>
                    <a:p>
                      <a:endParaRPr kumimoji="1" lang="ja-JP" altLang="en-US" sz="1400" dirty="0"/>
                    </a:p>
                  </a:txBody>
                  <a:tcPr marL="68580" marR="68580" marT="34290" marB="34290"/>
                </a:tc>
              </a:tr>
            </a:tbl>
          </a:graphicData>
        </a:graphic>
      </p:graphicFrame>
      <p:sp>
        <p:nvSpPr>
          <p:cNvPr id="31" name="テキスト ボックス 30"/>
          <p:cNvSpPr txBox="1"/>
          <p:nvPr/>
        </p:nvSpPr>
        <p:spPr>
          <a:xfrm>
            <a:off x="1368000" y="5051729"/>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国際交流推進事業</a:t>
            </a:r>
            <a:endParaRPr lang="ja-JP" altLang="en-US" sz="700" dirty="0"/>
          </a:p>
        </p:txBody>
      </p:sp>
      <p:sp>
        <p:nvSpPr>
          <p:cNvPr id="35" name="テキスト ボックス 34"/>
          <p:cNvSpPr txBox="1"/>
          <p:nvPr/>
        </p:nvSpPr>
        <p:spPr>
          <a:xfrm>
            <a:off x="1368000" y="4638074"/>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図書館の相互利用</a:t>
            </a:r>
            <a:endParaRPr lang="ja-JP" altLang="en-US" sz="700" dirty="0"/>
          </a:p>
        </p:txBody>
      </p:sp>
      <p:sp>
        <p:nvSpPr>
          <p:cNvPr id="36" name="テキスト ボックス 35"/>
          <p:cNvSpPr txBox="1"/>
          <p:nvPr/>
        </p:nvSpPr>
        <p:spPr>
          <a:xfrm>
            <a:off x="1368000" y="5261007"/>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フランス語学研修</a:t>
            </a:r>
            <a:endParaRPr lang="ja-JP" altLang="en-US" sz="700" dirty="0"/>
          </a:p>
        </p:txBody>
      </p:sp>
      <p:sp>
        <p:nvSpPr>
          <p:cNvPr id="37" name="テキスト ボックス 36"/>
          <p:cNvSpPr txBox="1"/>
          <p:nvPr/>
        </p:nvSpPr>
        <p:spPr>
          <a:xfrm>
            <a:off x="1368000" y="5463412"/>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合同入試説明会</a:t>
            </a:r>
            <a:endParaRPr lang="ja-JP" altLang="en-US" sz="700" dirty="0"/>
          </a:p>
        </p:txBody>
      </p:sp>
      <p:sp>
        <p:nvSpPr>
          <p:cNvPr id="38" name="テキスト ボックス 37"/>
          <p:cNvSpPr txBox="1"/>
          <p:nvPr/>
        </p:nvSpPr>
        <p:spPr>
          <a:xfrm>
            <a:off x="1368000" y="5673959"/>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合同学内企業説明会</a:t>
            </a:r>
            <a:endParaRPr lang="ja-JP" altLang="en-US" sz="700" dirty="0"/>
          </a:p>
        </p:txBody>
      </p:sp>
      <p:sp>
        <p:nvSpPr>
          <p:cNvPr id="39" name="テキスト ボックス 38"/>
          <p:cNvSpPr txBox="1"/>
          <p:nvPr/>
        </p:nvSpPr>
        <p:spPr>
          <a:xfrm>
            <a:off x="1368000" y="5875361"/>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a:t>合同ｲﾝﾀﾗｸﾃｨﾌﾞﾏｯﾁﾝｸﾞ</a:t>
            </a:r>
          </a:p>
        </p:txBody>
      </p:sp>
      <p:sp>
        <p:nvSpPr>
          <p:cNvPr id="40" name="テキスト ボックス 39"/>
          <p:cNvSpPr txBox="1"/>
          <p:nvPr/>
        </p:nvSpPr>
        <p:spPr>
          <a:xfrm>
            <a:off x="3888000" y="5660094"/>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単位互換（ｺﾝｿｰｼｱﾑ含む）</a:t>
            </a:r>
            <a:endParaRPr lang="ja-JP" altLang="en-US" sz="700" dirty="0"/>
          </a:p>
        </p:txBody>
      </p:sp>
      <p:sp>
        <p:nvSpPr>
          <p:cNvPr id="41" name="テキスト ボックス 40"/>
          <p:cNvSpPr txBox="1"/>
          <p:nvPr/>
        </p:nvSpPr>
        <p:spPr>
          <a:xfrm>
            <a:off x="3888000" y="5861880"/>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大阪湾環境再生研究</a:t>
            </a:r>
            <a:endParaRPr lang="ja-JP" altLang="en-US" sz="700" dirty="0"/>
          </a:p>
        </p:txBody>
      </p:sp>
      <p:sp>
        <p:nvSpPr>
          <p:cNvPr id="49" name="テキスト ボックス 48"/>
          <p:cNvSpPr txBox="1"/>
          <p:nvPr/>
        </p:nvSpPr>
        <p:spPr>
          <a:xfrm>
            <a:off x="5112000" y="4842622"/>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共同研究実施、科研費獲得</a:t>
            </a:r>
            <a:endParaRPr lang="ja-JP" altLang="en-US" sz="700" dirty="0"/>
          </a:p>
        </p:txBody>
      </p:sp>
      <p:sp>
        <p:nvSpPr>
          <p:cNvPr id="50" name="テキスト ボックス 49"/>
          <p:cNvSpPr txBox="1"/>
          <p:nvPr/>
        </p:nvSpPr>
        <p:spPr>
          <a:xfrm>
            <a:off x="3888000" y="6490798"/>
            <a:ext cx="1188000" cy="200055"/>
          </a:xfrm>
          <a:prstGeom prst="rect">
            <a:avLst/>
          </a:prstGeom>
          <a:solidFill>
            <a:schemeClr val="bg1"/>
          </a:solidFill>
          <a:ln w="12700">
            <a:solidFill>
              <a:schemeClr val="tx1"/>
            </a:solidFill>
          </a:ln>
        </p:spPr>
        <p:txBody>
          <a:bodyPr wrap="square" lIns="36000" rIns="36000" rtlCol="0">
            <a:spAutoFit/>
          </a:bodyPr>
          <a:lstStyle/>
          <a:p>
            <a:r>
              <a:rPr lang="en-US" altLang="ja-JP" sz="700" dirty="0" smtClean="0"/>
              <a:t>7</a:t>
            </a:r>
            <a:r>
              <a:rPr lang="ja-JP" altLang="en-US" sz="700" dirty="0" smtClean="0"/>
              <a:t>大学先端的がん教育ﾌﾟﾗﾝ</a:t>
            </a:r>
            <a:endParaRPr lang="ja-JP" altLang="en-US" sz="700" dirty="0"/>
          </a:p>
        </p:txBody>
      </p:sp>
      <p:sp>
        <p:nvSpPr>
          <p:cNvPr id="52" name="テキスト ボックス 51"/>
          <p:cNvSpPr txBox="1"/>
          <p:nvPr/>
        </p:nvSpPr>
        <p:spPr>
          <a:xfrm>
            <a:off x="2592000" y="4861978"/>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三大学連携講座（関大含む）</a:t>
            </a:r>
            <a:endParaRPr lang="ja-JP" altLang="en-US" sz="700" dirty="0"/>
          </a:p>
        </p:txBody>
      </p:sp>
      <p:sp>
        <p:nvSpPr>
          <p:cNvPr id="54" name="テキスト ボックス 53"/>
          <p:cNvSpPr txBox="1"/>
          <p:nvPr/>
        </p:nvSpPr>
        <p:spPr>
          <a:xfrm>
            <a:off x="1368000" y="6279296"/>
            <a:ext cx="1188000" cy="200055"/>
          </a:xfrm>
          <a:prstGeom prst="rect">
            <a:avLst/>
          </a:prstGeom>
          <a:solidFill>
            <a:schemeClr val="bg1"/>
          </a:solidFill>
          <a:ln w="12700">
            <a:solidFill>
              <a:schemeClr val="tx1"/>
            </a:solidFill>
          </a:ln>
        </p:spPr>
        <p:txBody>
          <a:bodyPr wrap="square" lIns="36000" rIns="36000" rtlCol="0">
            <a:spAutoFit/>
          </a:bodyPr>
          <a:lstStyle/>
          <a:p>
            <a:r>
              <a:rPr lang="en-US" altLang="ja-JP" sz="700" dirty="0" smtClean="0"/>
              <a:t>PPC</a:t>
            </a:r>
            <a:r>
              <a:rPr lang="ja-JP" altLang="en-US" sz="700" dirty="0" smtClean="0"/>
              <a:t>用紙共同購入</a:t>
            </a:r>
            <a:endParaRPr lang="ja-JP" altLang="en-US" sz="700" dirty="0"/>
          </a:p>
        </p:txBody>
      </p:sp>
      <p:sp>
        <p:nvSpPr>
          <p:cNvPr id="55" name="テキスト ボックス 54"/>
          <p:cNvSpPr txBox="1"/>
          <p:nvPr/>
        </p:nvSpPr>
        <p:spPr>
          <a:xfrm>
            <a:off x="1368000" y="6488700"/>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職員合同研修</a:t>
            </a:r>
            <a:endParaRPr lang="ja-JP" altLang="en-US" sz="700" dirty="0"/>
          </a:p>
        </p:txBody>
      </p:sp>
      <p:sp>
        <p:nvSpPr>
          <p:cNvPr id="56" name="テキスト ボックス 55"/>
          <p:cNvSpPr txBox="1"/>
          <p:nvPr/>
        </p:nvSpPr>
        <p:spPr>
          <a:xfrm>
            <a:off x="2592000" y="5274000"/>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高校化学ｸﾞﾗﾝﾄﾞｺﾝﾃｽﾄ</a:t>
            </a:r>
            <a:endParaRPr lang="ja-JP" altLang="en-US" sz="700" dirty="0"/>
          </a:p>
        </p:txBody>
      </p:sp>
      <p:sp>
        <p:nvSpPr>
          <p:cNvPr id="57" name="テキスト ボックス 56"/>
          <p:cNvSpPr txBox="1"/>
          <p:nvPr/>
        </p:nvSpPr>
        <p:spPr>
          <a:xfrm>
            <a:off x="3888000" y="5055088"/>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顧問税理士の共同化</a:t>
            </a:r>
            <a:endParaRPr lang="ja-JP" altLang="en-US" sz="700" dirty="0"/>
          </a:p>
        </p:txBody>
      </p:sp>
      <p:sp>
        <p:nvSpPr>
          <p:cNvPr id="58" name="テキスト ボックス 57"/>
          <p:cNvSpPr txBox="1"/>
          <p:nvPr/>
        </p:nvSpPr>
        <p:spPr>
          <a:xfrm>
            <a:off x="3888000" y="4851809"/>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会計監査人の共同選定</a:t>
            </a:r>
            <a:endParaRPr lang="ja-JP" altLang="en-US" sz="700" dirty="0"/>
          </a:p>
        </p:txBody>
      </p:sp>
      <p:sp>
        <p:nvSpPr>
          <p:cNvPr id="59" name="テキスト ボックス 58"/>
          <p:cNvSpPr txBox="1"/>
          <p:nvPr/>
        </p:nvSpPr>
        <p:spPr>
          <a:xfrm>
            <a:off x="1368000" y="6089775"/>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契約関係規程の一部統一</a:t>
            </a:r>
            <a:endParaRPr lang="ja-JP" altLang="en-US" sz="700" dirty="0"/>
          </a:p>
        </p:txBody>
      </p:sp>
      <p:sp>
        <p:nvSpPr>
          <p:cNvPr id="60" name="テキスト ボックス 59"/>
          <p:cNvSpPr txBox="1"/>
          <p:nvPr/>
        </p:nvSpPr>
        <p:spPr>
          <a:xfrm>
            <a:off x="3888000" y="5265447"/>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一部役員の共同選出</a:t>
            </a:r>
            <a:endParaRPr lang="ja-JP" altLang="en-US" sz="700" dirty="0"/>
          </a:p>
        </p:txBody>
      </p:sp>
      <p:sp>
        <p:nvSpPr>
          <p:cNvPr id="61" name="テキスト ボックス 60"/>
          <p:cNvSpPr txBox="1"/>
          <p:nvPr/>
        </p:nvSpPr>
        <p:spPr>
          <a:xfrm>
            <a:off x="3888000" y="5469062"/>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経営審議機関委員共同選出</a:t>
            </a:r>
            <a:endParaRPr lang="ja-JP" altLang="en-US" sz="700" dirty="0"/>
          </a:p>
        </p:txBody>
      </p:sp>
      <p:sp>
        <p:nvSpPr>
          <p:cNvPr id="42" name="テキスト ボックス 41"/>
          <p:cNvSpPr txBox="1"/>
          <p:nvPr/>
        </p:nvSpPr>
        <p:spPr>
          <a:xfrm>
            <a:off x="1368000" y="1772887"/>
            <a:ext cx="1188000" cy="180425"/>
          </a:xfrm>
          <a:prstGeom prst="rect">
            <a:avLst/>
          </a:prstGeom>
          <a:solidFill>
            <a:schemeClr val="bg1"/>
          </a:solidFill>
          <a:ln w="12700">
            <a:solidFill>
              <a:schemeClr val="tx1"/>
            </a:solidFill>
          </a:ln>
        </p:spPr>
        <p:txBody>
          <a:bodyPr wrap="square" lIns="36000" tIns="36000" rIns="36000" bIns="36000" rtlCol="0">
            <a:spAutoFit/>
          </a:bodyPr>
          <a:lstStyle/>
          <a:p>
            <a:r>
              <a:rPr lang="ja-JP" altLang="en-US" sz="700" dirty="0" smtClean="0"/>
              <a:t>サテライト教室の相互利用</a:t>
            </a:r>
            <a:endParaRPr lang="ja-JP" altLang="en-US" sz="700" dirty="0"/>
          </a:p>
        </p:txBody>
      </p:sp>
      <p:sp>
        <p:nvSpPr>
          <p:cNvPr id="79" name="テキスト ボックス 78"/>
          <p:cNvSpPr txBox="1"/>
          <p:nvPr/>
        </p:nvSpPr>
        <p:spPr>
          <a:xfrm>
            <a:off x="7146290" y="2444011"/>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監査体制・方法の統一</a:t>
            </a:r>
            <a:endParaRPr lang="ja-JP" altLang="en-US" sz="700" dirty="0"/>
          </a:p>
        </p:txBody>
      </p:sp>
      <p:sp>
        <p:nvSpPr>
          <p:cNvPr id="86" name="テキスト ボックス 85"/>
          <p:cNvSpPr txBox="1"/>
          <p:nvPr/>
        </p:nvSpPr>
        <p:spPr>
          <a:xfrm>
            <a:off x="7149870" y="2218845"/>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図書管理システム統合</a:t>
            </a:r>
            <a:endParaRPr lang="ja-JP" altLang="en-US" sz="700" dirty="0"/>
          </a:p>
        </p:txBody>
      </p:sp>
      <p:sp>
        <p:nvSpPr>
          <p:cNvPr id="90" name="テキスト ボックス 89"/>
          <p:cNvSpPr txBox="1"/>
          <p:nvPr/>
        </p:nvSpPr>
        <p:spPr>
          <a:xfrm>
            <a:off x="7146291" y="1768572"/>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規程・要綱等の統一</a:t>
            </a:r>
            <a:endParaRPr lang="ja-JP" altLang="en-US" sz="700" dirty="0"/>
          </a:p>
        </p:txBody>
      </p:sp>
      <p:sp>
        <p:nvSpPr>
          <p:cNvPr id="53" name="テキスト ボックス 52"/>
          <p:cNvSpPr txBox="1"/>
          <p:nvPr/>
        </p:nvSpPr>
        <p:spPr>
          <a:xfrm>
            <a:off x="6552000" y="3211259"/>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法人・大学事務体制の統合</a:t>
            </a:r>
            <a:endParaRPr lang="ja-JP" altLang="en-US" sz="700" dirty="0"/>
          </a:p>
        </p:txBody>
      </p:sp>
      <p:sp>
        <p:nvSpPr>
          <p:cNvPr id="73" name="テキスト ボックス 72"/>
          <p:cNvSpPr txBox="1"/>
          <p:nvPr/>
        </p:nvSpPr>
        <p:spPr>
          <a:xfrm>
            <a:off x="6552000" y="3450897"/>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教職員の共同採用</a:t>
            </a:r>
            <a:endParaRPr lang="ja-JP" altLang="en-US" sz="700" dirty="0"/>
          </a:p>
        </p:txBody>
      </p:sp>
      <p:sp>
        <p:nvSpPr>
          <p:cNvPr id="75" name="テキスト ボックス 74"/>
          <p:cNvSpPr txBox="1"/>
          <p:nvPr/>
        </p:nvSpPr>
        <p:spPr>
          <a:xfrm>
            <a:off x="6552000" y="3669667"/>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福利厚生の統一</a:t>
            </a:r>
            <a:endParaRPr lang="ja-JP" altLang="en-US" sz="700" dirty="0"/>
          </a:p>
        </p:txBody>
      </p:sp>
      <p:sp>
        <p:nvSpPr>
          <p:cNvPr id="88" name="テキスト ボックス 87"/>
          <p:cNvSpPr txBox="1"/>
          <p:nvPr/>
        </p:nvSpPr>
        <p:spPr>
          <a:xfrm>
            <a:off x="6552000" y="2994707"/>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執行体制の統合</a:t>
            </a:r>
            <a:endParaRPr lang="ja-JP" altLang="en-US" sz="700" dirty="0"/>
          </a:p>
        </p:txBody>
      </p:sp>
      <p:sp>
        <p:nvSpPr>
          <p:cNvPr id="98" name="テキスト ボックス 97"/>
          <p:cNvSpPr txBox="1"/>
          <p:nvPr/>
        </p:nvSpPr>
        <p:spPr>
          <a:xfrm>
            <a:off x="7793875" y="2995895"/>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人事給与システム統合</a:t>
            </a:r>
            <a:endParaRPr lang="ja-JP" altLang="en-US" sz="700" dirty="0"/>
          </a:p>
        </p:txBody>
      </p:sp>
      <p:sp>
        <p:nvSpPr>
          <p:cNvPr id="99" name="テキスト ボックス 98"/>
          <p:cNvSpPr txBox="1"/>
          <p:nvPr/>
        </p:nvSpPr>
        <p:spPr>
          <a:xfrm>
            <a:off x="7793874" y="3206102"/>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財務会計システム統合</a:t>
            </a:r>
            <a:endParaRPr lang="ja-JP" altLang="en-US" sz="700" dirty="0"/>
          </a:p>
        </p:txBody>
      </p:sp>
      <p:sp>
        <p:nvSpPr>
          <p:cNvPr id="100" name="テキスト ボックス 99"/>
          <p:cNvSpPr txBox="1"/>
          <p:nvPr/>
        </p:nvSpPr>
        <p:spPr>
          <a:xfrm>
            <a:off x="7789503" y="3438439"/>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教務事務システム統合</a:t>
            </a:r>
            <a:endParaRPr lang="ja-JP" altLang="en-US" sz="700" dirty="0"/>
          </a:p>
        </p:txBody>
      </p:sp>
      <p:sp>
        <p:nvSpPr>
          <p:cNvPr id="101" name="テキスト ボックス 100"/>
          <p:cNvSpPr txBox="1"/>
          <p:nvPr/>
        </p:nvSpPr>
        <p:spPr>
          <a:xfrm>
            <a:off x="6552000" y="3891700"/>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教員業績評価の同一化</a:t>
            </a:r>
            <a:endParaRPr lang="ja-JP" altLang="en-US" sz="700" dirty="0"/>
          </a:p>
        </p:txBody>
      </p:sp>
      <p:sp>
        <p:nvSpPr>
          <p:cNvPr id="102" name="テキスト ボックス 101"/>
          <p:cNvSpPr txBox="1"/>
          <p:nvPr/>
        </p:nvSpPr>
        <p:spPr>
          <a:xfrm>
            <a:off x="7789503" y="3670081"/>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入試の共同実施</a:t>
            </a:r>
            <a:endParaRPr lang="ja-JP" altLang="en-US" sz="700" dirty="0"/>
          </a:p>
        </p:txBody>
      </p:sp>
      <p:sp>
        <p:nvSpPr>
          <p:cNvPr id="103" name="テキスト ボックス 102"/>
          <p:cNvSpPr txBox="1"/>
          <p:nvPr/>
        </p:nvSpPr>
        <p:spPr>
          <a:xfrm>
            <a:off x="7146291" y="1993092"/>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会議体の統一</a:t>
            </a:r>
            <a:endParaRPr lang="ja-JP" altLang="en-US" sz="700" dirty="0"/>
          </a:p>
        </p:txBody>
      </p:sp>
      <p:sp>
        <p:nvSpPr>
          <p:cNvPr id="62" name="テキスト ボックス 61"/>
          <p:cNvSpPr txBox="1"/>
          <p:nvPr/>
        </p:nvSpPr>
        <p:spPr>
          <a:xfrm>
            <a:off x="1368000" y="4843730"/>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白馬ｾﾐﾅｰの相互利用</a:t>
            </a:r>
            <a:endParaRPr lang="ja-JP" altLang="en-US" sz="700" dirty="0"/>
          </a:p>
        </p:txBody>
      </p:sp>
      <p:sp>
        <p:nvSpPr>
          <p:cNvPr id="63" name="テキスト ボックス 62"/>
          <p:cNvSpPr txBox="1"/>
          <p:nvPr/>
        </p:nvSpPr>
        <p:spPr>
          <a:xfrm>
            <a:off x="3888000" y="4645875"/>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情報化の推進</a:t>
            </a:r>
            <a:endParaRPr lang="ja-JP" altLang="en-US" sz="700" dirty="0"/>
          </a:p>
        </p:txBody>
      </p:sp>
      <p:sp>
        <p:nvSpPr>
          <p:cNvPr id="64" name="テキスト ボックス 63"/>
          <p:cNvSpPr txBox="1"/>
          <p:nvPr/>
        </p:nvSpPr>
        <p:spPr>
          <a:xfrm>
            <a:off x="3888000" y="6079633"/>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大学ＣＯＣ事業</a:t>
            </a:r>
            <a:endParaRPr lang="ja-JP" altLang="en-US" sz="700" dirty="0"/>
          </a:p>
        </p:txBody>
      </p:sp>
      <p:sp>
        <p:nvSpPr>
          <p:cNvPr id="65" name="テキスト ボックス 64"/>
          <p:cNvSpPr txBox="1"/>
          <p:nvPr/>
        </p:nvSpPr>
        <p:spPr>
          <a:xfrm>
            <a:off x="3888000" y="6285567"/>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博士課程教育ﾘｰﾃﾞｨﾝｸﾞ</a:t>
            </a:r>
            <a:endParaRPr lang="ja-JP" altLang="en-US" sz="700" dirty="0"/>
          </a:p>
        </p:txBody>
      </p:sp>
      <p:sp>
        <p:nvSpPr>
          <p:cNvPr id="66" name="テキスト ボックス 65"/>
          <p:cNvSpPr txBox="1"/>
          <p:nvPr/>
        </p:nvSpPr>
        <p:spPr>
          <a:xfrm>
            <a:off x="5112000" y="4642205"/>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公立３大学ﾄﾞｸﾀｰ育成ﾌﾟﾛｸﾞﾗﾑ</a:t>
            </a:r>
            <a:endParaRPr lang="ja-JP" altLang="en-US" sz="700" dirty="0"/>
          </a:p>
        </p:txBody>
      </p:sp>
      <p:sp>
        <p:nvSpPr>
          <p:cNvPr id="67" name="テキスト ボックス 66"/>
          <p:cNvSpPr txBox="1"/>
          <p:nvPr/>
        </p:nvSpPr>
        <p:spPr>
          <a:xfrm>
            <a:off x="2592000" y="4641792"/>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女性研究者ﾈｯﾄﾜｰｸ利用</a:t>
            </a:r>
            <a:endParaRPr lang="ja-JP" altLang="en-US" sz="700" dirty="0"/>
          </a:p>
        </p:txBody>
      </p:sp>
      <p:sp>
        <p:nvSpPr>
          <p:cNvPr id="72" name="テキスト ボックス 71"/>
          <p:cNvSpPr txBox="1"/>
          <p:nvPr/>
        </p:nvSpPr>
        <p:spPr>
          <a:xfrm>
            <a:off x="2592000" y="5058000"/>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産学官連携共同ｵﾌｨｽ</a:t>
            </a:r>
            <a:endParaRPr lang="ja-JP" altLang="en-US" sz="700" dirty="0"/>
          </a:p>
        </p:txBody>
      </p:sp>
      <p:sp>
        <p:nvSpPr>
          <p:cNvPr id="82" name="テキスト ボックス 81"/>
          <p:cNvSpPr txBox="1"/>
          <p:nvPr/>
        </p:nvSpPr>
        <p:spPr>
          <a:xfrm>
            <a:off x="1368000" y="1964064"/>
            <a:ext cx="1188000" cy="180425"/>
          </a:xfrm>
          <a:prstGeom prst="rect">
            <a:avLst/>
          </a:prstGeom>
          <a:solidFill>
            <a:schemeClr val="bg1"/>
          </a:solidFill>
          <a:ln w="12700">
            <a:solidFill>
              <a:schemeClr val="tx1"/>
            </a:solidFill>
          </a:ln>
        </p:spPr>
        <p:txBody>
          <a:bodyPr wrap="square" lIns="36000" tIns="36000" rIns="36000" bIns="36000" rtlCol="0">
            <a:spAutoFit/>
          </a:bodyPr>
          <a:lstStyle/>
          <a:p>
            <a:r>
              <a:rPr lang="ja-JP" altLang="en-US" sz="700" dirty="0" smtClean="0"/>
              <a:t>体育施設の相互利用</a:t>
            </a:r>
            <a:endParaRPr lang="ja-JP" altLang="en-US" sz="700" dirty="0"/>
          </a:p>
        </p:txBody>
      </p:sp>
      <p:sp>
        <p:nvSpPr>
          <p:cNvPr id="83" name="テキスト ボックス 82"/>
          <p:cNvSpPr txBox="1"/>
          <p:nvPr/>
        </p:nvSpPr>
        <p:spPr>
          <a:xfrm>
            <a:off x="1368000" y="2153585"/>
            <a:ext cx="1188000" cy="180425"/>
          </a:xfrm>
          <a:prstGeom prst="rect">
            <a:avLst/>
          </a:prstGeom>
          <a:solidFill>
            <a:schemeClr val="bg1"/>
          </a:solidFill>
          <a:ln w="12700">
            <a:solidFill>
              <a:schemeClr val="tx1"/>
            </a:solidFill>
          </a:ln>
        </p:spPr>
        <p:txBody>
          <a:bodyPr wrap="square" lIns="36000" tIns="36000" rIns="36000" bIns="36000" rtlCol="0">
            <a:spAutoFit/>
          </a:bodyPr>
          <a:lstStyle/>
          <a:p>
            <a:r>
              <a:rPr lang="ja-JP" altLang="en-US" sz="700" dirty="0" smtClean="0"/>
              <a:t>学術会館の相互利用</a:t>
            </a:r>
            <a:endParaRPr lang="ja-JP" altLang="en-US" sz="700" dirty="0"/>
          </a:p>
        </p:txBody>
      </p:sp>
      <p:sp>
        <p:nvSpPr>
          <p:cNvPr id="92" name="テキスト ボックス 91"/>
          <p:cNvSpPr txBox="1"/>
          <p:nvPr/>
        </p:nvSpPr>
        <p:spPr>
          <a:xfrm>
            <a:off x="1368000" y="2345260"/>
            <a:ext cx="1188000" cy="180425"/>
          </a:xfrm>
          <a:prstGeom prst="rect">
            <a:avLst/>
          </a:prstGeom>
          <a:solidFill>
            <a:schemeClr val="bg1"/>
          </a:solidFill>
          <a:ln w="12700">
            <a:solidFill>
              <a:schemeClr val="tx1"/>
            </a:solidFill>
          </a:ln>
        </p:spPr>
        <p:txBody>
          <a:bodyPr wrap="square" lIns="36000" tIns="36000" rIns="36000" bIns="36000" rtlCol="0">
            <a:spAutoFit/>
          </a:bodyPr>
          <a:lstStyle/>
          <a:p>
            <a:r>
              <a:rPr lang="ja-JP" altLang="en-US" sz="700" dirty="0"/>
              <a:t>ホール</a:t>
            </a:r>
            <a:r>
              <a:rPr lang="ja-JP" altLang="en-US" sz="700" dirty="0" smtClean="0"/>
              <a:t>の相互利用</a:t>
            </a:r>
            <a:endParaRPr lang="ja-JP" altLang="en-US" sz="700" dirty="0"/>
          </a:p>
        </p:txBody>
      </p:sp>
      <p:sp>
        <p:nvSpPr>
          <p:cNvPr id="93" name="テキスト ボックス 92"/>
          <p:cNvSpPr txBox="1"/>
          <p:nvPr/>
        </p:nvSpPr>
        <p:spPr>
          <a:xfrm>
            <a:off x="1368000" y="2537399"/>
            <a:ext cx="1188000" cy="180425"/>
          </a:xfrm>
          <a:prstGeom prst="rect">
            <a:avLst/>
          </a:prstGeom>
          <a:solidFill>
            <a:schemeClr val="bg1"/>
          </a:solidFill>
          <a:ln w="12700">
            <a:solidFill>
              <a:schemeClr val="tx1"/>
            </a:solidFill>
          </a:ln>
        </p:spPr>
        <p:txBody>
          <a:bodyPr wrap="square" lIns="36000" tIns="36000" rIns="36000" bIns="36000" rtlCol="0">
            <a:spAutoFit/>
          </a:bodyPr>
          <a:lstStyle/>
          <a:p>
            <a:r>
              <a:rPr lang="ja-JP" altLang="en-US" sz="700" dirty="0" smtClean="0"/>
              <a:t>国際交流施設の相互利用</a:t>
            </a:r>
            <a:endParaRPr lang="ja-JP" altLang="en-US" sz="700" dirty="0"/>
          </a:p>
        </p:txBody>
      </p:sp>
      <p:sp>
        <p:nvSpPr>
          <p:cNvPr id="94" name="テキスト ボックス 93"/>
          <p:cNvSpPr txBox="1"/>
          <p:nvPr/>
        </p:nvSpPr>
        <p:spPr>
          <a:xfrm>
            <a:off x="1368000" y="2737505"/>
            <a:ext cx="1188000" cy="180425"/>
          </a:xfrm>
          <a:prstGeom prst="rect">
            <a:avLst/>
          </a:prstGeom>
          <a:solidFill>
            <a:schemeClr val="bg1"/>
          </a:solidFill>
          <a:ln w="12700">
            <a:solidFill>
              <a:schemeClr val="tx1"/>
            </a:solidFill>
          </a:ln>
        </p:spPr>
        <p:txBody>
          <a:bodyPr wrap="square" lIns="36000" tIns="36000" rIns="36000" bIns="36000" rtlCol="0">
            <a:spAutoFit/>
          </a:bodyPr>
          <a:lstStyle/>
          <a:p>
            <a:r>
              <a:rPr lang="ja-JP" altLang="en-US" sz="700" dirty="0"/>
              <a:t>ﾗｰﾆﾝｸﾞｺﾓﾝｽﾞ</a:t>
            </a:r>
            <a:r>
              <a:rPr lang="ja-JP" altLang="en-US" sz="700" dirty="0" smtClean="0"/>
              <a:t>の相互利用</a:t>
            </a:r>
            <a:endParaRPr lang="ja-JP" altLang="en-US" sz="700" dirty="0"/>
          </a:p>
        </p:txBody>
      </p:sp>
      <p:sp>
        <p:nvSpPr>
          <p:cNvPr id="95" name="テキスト ボックス 94"/>
          <p:cNvSpPr txBox="1"/>
          <p:nvPr/>
        </p:nvSpPr>
        <p:spPr>
          <a:xfrm>
            <a:off x="4536000" y="1768701"/>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東京ｵﾌｨｽの共同設置</a:t>
            </a:r>
            <a:endParaRPr lang="ja-JP" altLang="en-US" sz="700" dirty="0"/>
          </a:p>
        </p:txBody>
      </p:sp>
      <p:sp>
        <p:nvSpPr>
          <p:cNvPr id="96" name="テキスト ボックス 95"/>
          <p:cNvSpPr txBox="1"/>
          <p:nvPr/>
        </p:nvSpPr>
        <p:spPr>
          <a:xfrm>
            <a:off x="4537906" y="2161774"/>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研究</a:t>
            </a:r>
            <a:r>
              <a:rPr lang="ja-JP" altLang="en-US" sz="700" dirty="0"/>
              <a:t>機器</a:t>
            </a:r>
            <a:r>
              <a:rPr lang="ja-JP" altLang="en-US" sz="700" dirty="0" smtClean="0"/>
              <a:t>の共同利用</a:t>
            </a:r>
            <a:endParaRPr lang="ja-JP" altLang="en-US" sz="700" dirty="0"/>
          </a:p>
        </p:txBody>
      </p:sp>
      <p:sp>
        <p:nvSpPr>
          <p:cNvPr id="97" name="テキスト ボックス 96"/>
          <p:cNvSpPr txBox="1"/>
          <p:nvPr/>
        </p:nvSpPr>
        <p:spPr>
          <a:xfrm>
            <a:off x="2154180" y="3024296"/>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国際交流拠点の共同設置</a:t>
            </a:r>
            <a:endParaRPr lang="ja-JP" altLang="en-US" sz="700" dirty="0"/>
          </a:p>
        </p:txBody>
      </p:sp>
      <p:sp>
        <p:nvSpPr>
          <p:cNvPr id="104" name="テキスト ボックス 103"/>
          <p:cNvSpPr txBox="1"/>
          <p:nvPr/>
        </p:nvSpPr>
        <p:spPr>
          <a:xfrm>
            <a:off x="2592000" y="1772886"/>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留学生事業の共同実施</a:t>
            </a:r>
            <a:endParaRPr lang="ja-JP" altLang="en-US" sz="700" dirty="0"/>
          </a:p>
        </p:txBody>
      </p:sp>
      <p:sp>
        <p:nvSpPr>
          <p:cNvPr id="105" name="テキスト ボックス 104"/>
          <p:cNvSpPr txBox="1"/>
          <p:nvPr/>
        </p:nvSpPr>
        <p:spPr>
          <a:xfrm>
            <a:off x="2592000" y="1966147"/>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物品等の共同購入</a:t>
            </a:r>
            <a:endParaRPr lang="ja-JP" altLang="en-US" sz="700" dirty="0"/>
          </a:p>
        </p:txBody>
      </p:sp>
      <p:sp>
        <p:nvSpPr>
          <p:cNvPr id="106" name="テキスト ボックス 105"/>
          <p:cNvSpPr txBox="1"/>
          <p:nvPr/>
        </p:nvSpPr>
        <p:spPr>
          <a:xfrm>
            <a:off x="4530934" y="3017826"/>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教員の相互派遣</a:t>
            </a:r>
            <a:endParaRPr lang="ja-JP" altLang="en-US" sz="700" dirty="0"/>
          </a:p>
        </p:txBody>
      </p:sp>
      <p:sp>
        <p:nvSpPr>
          <p:cNvPr id="107" name="テキスト ボックス 106"/>
          <p:cNvSpPr txBox="1"/>
          <p:nvPr/>
        </p:nvSpPr>
        <p:spPr>
          <a:xfrm>
            <a:off x="4530934" y="3216716"/>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a:t>職員</a:t>
            </a:r>
            <a:r>
              <a:rPr lang="ja-JP" altLang="en-US" sz="700" dirty="0" smtClean="0"/>
              <a:t>の相互交流</a:t>
            </a:r>
            <a:endParaRPr lang="ja-JP" altLang="en-US" sz="700" dirty="0"/>
          </a:p>
        </p:txBody>
      </p:sp>
      <p:sp>
        <p:nvSpPr>
          <p:cNvPr id="108" name="テキスト ボックス 107"/>
          <p:cNvSpPr txBox="1"/>
          <p:nvPr/>
        </p:nvSpPr>
        <p:spPr>
          <a:xfrm>
            <a:off x="4535652" y="1968592"/>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法人職員採用試験共同実施</a:t>
            </a:r>
            <a:endParaRPr lang="ja-JP" altLang="en-US" sz="700" dirty="0"/>
          </a:p>
        </p:txBody>
      </p:sp>
      <p:sp>
        <p:nvSpPr>
          <p:cNvPr id="109" name="テキスト ボックス 108"/>
          <p:cNvSpPr txBox="1"/>
          <p:nvPr/>
        </p:nvSpPr>
        <p:spPr>
          <a:xfrm>
            <a:off x="4530934" y="3418430"/>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科目ﾅﾝﾊﾞﾘﾝｸﾞの統一化</a:t>
            </a:r>
            <a:endParaRPr lang="ja-JP" altLang="en-US" sz="700" dirty="0"/>
          </a:p>
        </p:txBody>
      </p:sp>
      <p:sp>
        <p:nvSpPr>
          <p:cNvPr id="110" name="テキスト ボックス 109"/>
          <p:cNvSpPr txBox="1"/>
          <p:nvPr/>
        </p:nvSpPr>
        <p:spPr>
          <a:xfrm>
            <a:off x="4530934" y="3618000"/>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ＣＯＣ関連科目の共同実施</a:t>
            </a:r>
            <a:endParaRPr lang="ja-JP" altLang="en-US" sz="700" dirty="0"/>
          </a:p>
        </p:txBody>
      </p:sp>
      <p:sp>
        <p:nvSpPr>
          <p:cNvPr id="111" name="テキスト ボックス 110"/>
          <p:cNvSpPr txBox="1"/>
          <p:nvPr/>
        </p:nvSpPr>
        <p:spPr>
          <a:xfrm>
            <a:off x="2592000" y="2160162"/>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公開講座の共同実施</a:t>
            </a:r>
            <a:endParaRPr lang="ja-JP" altLang="en-US" sz="700" dirty="0"/>
          </a:p>
        </p:txBody>
      </p:sp>
      <p:sp>
        <p:nvSpPr>
          <p:cNvPr id="112" name="テキスト ボックス 111"/>
          <p:cNvSpPr txBox="1"/>
          <p:nvPr/>
        </p:nvSpPr>
        <p:spPr>
          <a:xfrm>
            <a:off x="4537492" y="2358078"/>
            <a:ext cx="1188000" cy="200055"/>
          </a:xfrm>
          <a:prstGeom prst="rect">
            <a:avLst/>
          </a:prstGeom>
          <a:solidFill>
            <a:schemeClr val="bg1"/>
          </a:solidFill>
          <a:ln w="12700">
            <a:solidFill>
              <a:schemeClr val="tx1"/>
            </a:solidFill>
          </a:ln>
        </p:spPr>
        <p:txBody>
          <a:bodyPr wrap="square" lIns="36000" rIns="36000" rtlCol="0">
            <a:spAutoFit/>
          </a:bodyPr>
          <a:lstStyle/>
          <a:p>
            <a:r>
              <a:rPr lang="ja-JP" altLang="en-US" sz="700" dirty="0" smtClean="0"/>
              <a:t>地区防災教室ﾈｯﾄﾜｰｸ事業</a:t>
            </a:r>
            <a:endParaRPr lang="ja-JP" altLang="en-US" sz="700" dirty="0"/>
          </a:p>
        </p:txBody>
      </p:sp>
      <p:sp>
        <p:nvSpPr>
          <p:cNvPr id="68" name="タイトル 2"/>
          <p:cNvSpPr txBox="1">
            <a:spLocks/>
          </p:cNvSpPr>
          <p:nvPr/>
        </p:nvSpPr>
        <p:spPr>
          <a:xfrm>
            <a:off x="-51320" y="-4629"/>
            <a:ext cx="9195319" cy="481301"/>
          </a:xfrm>
          <a:prstGeom prst="rect">
            <a:avLst/>
          </a:prstGeom>
          <a:solidFill>
            <a:srgbClr val="4F81BD"/>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500" b="1" dirty="0">
                <a:solidFill>
                  <a:schemeClr val="bg1"/>
                </a:solidFill>
                <a:latin typeface="HG丸ｺﾞｼｯｸM-PRO" panose="020F0600000000000000" pitchFamily="50" charset="-128"/>
                <a:ea typeface="HG丸ｺﾞｼｯｸM-PRO" panose="020F0600000000000000" pitchFamily="50" charset="-128"/>
                <a:cs typeface="+mn-cs"/>
              </a:rPr>
              <a:t>３</a:t>
            </a:r>
            <a:r>
              <a:rPr lang="ja-JP" altLang="en-US" sz="1500" b="1" dirty="0" smtClean="0">
                <a:solidFill>
                  <a:schemeClr val="bg1"/>
                </a:solidFill>
                <a:latin typeface="HG丸ｺﾞｼｯｸM-PRO" panose="020F0600000000000000" pitchFamily="50" charset="-128"/>
                <a:ea typeface="HG丸ｺﾞｼｯｸM-PRO" panose="020F0600000000000000" pitchFamily="50" charset="-128"/>
                <a:cs typeface="+mn-cs"/>
              </a:rPr>
              <a:t>．両大学の連携・共同化事業について</a:t>
            </a:r>
            <a:endParaRPr lang="ja-JP" altLang="en-US" dirty="0">
              <a:solidFill>
                <a:schemeClr val="bg1"/>
              </a:solidFill>
            </a:endParaRPr>
          </a:p>
        </p:txBody>
      </p:sp>
      <p:sp>
        <p:nvSpPr>
          <p:cNvPr id="69" name="スライド番号プレースホルダー 10"/>
          <p:cNvSpPr>
            <a:spLocks noGrp="1"/>
          </p:cNvSpPr>
          <p:nvPr>
            <p:ph type="sldNum" sz="quarter" idx="12"/>
          </p:nvPr>
        </p:nvSpPr>
        <p:spPr>
          <a:xfrm>
            <a:off x="8682924" y="6459413"/>
            <a:ext cx="461076" cy="365125"/>
          </a:xfrm>
        </p:spPr>
        <p:txBody>
          <a:bodyPr/>
          <a:lstStyle/>
          <a:p>
            <a:r>
              <a:rPr lang="ja-JP" altLang="en-US" dirty="0" smtClean="0">
                <a:solidFill>
                  <a:schemeClr val="tx1"/>
                </a:solidFill>
              </a:rPr>
              <a:t>１４</a:t>
            </a:r>
            <a:endParaRPr kumimoji="1" lang="ja-JP" altLang="en-US" dirty="0">
              <a:solidFill>
                <a:schemeClr val="tx1"/>
              </a:solidFill>
            </a:endParaRPr>
          </a:p>
        </p:txBody>
      </p:sp>
    </p:spTree>
    <p:extLst>
      <p:ext uri="{BB962C8B-B14F-4D97-AF65-F5344CB8AC3E}">
        <p14:creationId xmlns:p14="http://schemas.microsoft.com/office/powerpoint/2010/main" val="1545010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908720"/>
            <a:ext cx="1619672" cy="504056"/>
          </a:xfrm>
        </p:spPr>
        <p:txBody>
          <a:bodyPr>
            <a:norm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資料編</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1043608" y="2060848"/>
            <a:ext cx="7416824" cy="2880320"/>
          </a:xfrm>
        </p:spPr>
        <p:txBody>
          <a:bodyPr>
            <a:normAutofit/>
          </a:bodyPr>
          <a:lstStyle/>
          <a:p>
            <a:pPr algn="l"/>
            <a:r>
              <a:rPr kumimoji="1" lang="ja-JP" altLang="en-US" sz="1700" dirty="0" smtClean="0">
                <a:solidFill>
                  <a:schemeClr val="tx1"/>
                </a:solidFill>
                <a:latin typeface="HG丸ｺﾞｼｯｸM-PRO" panose="020F0600000000000000" pitchFamily="50" charset="-128"/>
                <a:ea typeface="HG丸ｺﾞｼｯｸM-PRO" panose="020F0600000000000000" pitchFamily="50" charset="-128"/>
              </a:rPr>
              <a:t>資料１．府立大学・市立大学の概要</a:t>
            </a:r>
            <a:endParaRPr kumimoji="1" lang="en-US" altLang="ja-JP" sz="17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700" dirty="0" smtClean="0">
                <a:solidFill>
                  <a:schemeClr val="tx1"/>
                </a:solidFill>
                <a:latin typeface="HG丸ｺﾞｼｯｸM-PRO" panose="020F0600000000000000" pitchFamily="50" charset="-128"/>
                <a:ea typeface="HG丸ｺﾞｼｯｸM-PRO" panose="020F0600000000000000" pitchFamily="50" charset="-128"/>
              </a:rPr>
              <a:t>資料</a:t>
            </a:r>
            <a:r>
              <a:rPr lang="ja-JP" altLang="en-US" sz="1700" dirty="0">
                <a:solidFill>
                  <a:schemeClr val="tx1"/>
                </a:solidFill>
                <a:latin typeface="HG丸ｺﾞｼｯｸM-PRO" panose="020F0600000000000000" pitchFamily="50" charset="-128"/>
                <a:ea typeface="HG丸ｺﾞｼｯｸM-PRO" panose="020F0600000000000000" pitchFamily="50" charset="-128"/>
              </a:rPr>
              <a:t>２</a:t>
            </a:r>
            <a:r>
              <a:rPr lang="ja-JP" altLang="en-US" sz="1700" dirty="0" smtClean="0">
                <a:solidFill>
                  <a:schemeClr val="tx1"/>
                </a:solidFill>
                <a:latin typeface="HG丸ｺﾞｼｯｸM-PRO" panose="020F0600000000000000" pitchFamily="50" charset="-128"/>
                <a:ea typeface="HG丸ｺﾞｼｯｸM-PRO" panose="020F0600000000000000" pitchFamily="50" charset="-128"/>
              </a:rPr>
              <a:t>．大学統合の取組経過</a:t>
            </a:r>
            <a:endParaRPr lang="en-US" altLang="ja-JP" sz="17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700" dirty="0" smtClean="0">
                <a:solidFill>
                  <a:schemeClr val="tx1"/>
                </a:solidFill>
                <a:latin typeface="HG丸ｺﾞｼｯｸM-PRO" panose="020F0600000000000000" pitchFamily="50" charset="-128"/>
                <a:ea typeface="HG丸ｺﾞｼｯｸM-PRO" panose="020F0600000000000000" pitchFamily="50" charset="-128"/>
              </a:rPr>
              <a:t>資料３．両大学の中期目標（変更後）</a:t>
            </a:r>
            <a:endParaRPr kumimoji="1" lang="en-US" altLang="ja-JP" sz="17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700" dirty="0" smtClean="0">
                <a:solidFill>
                  <a:schemeClr val="tx1"/>
                </a:solidFill>
                <a:latin typeface="HG丸ｺﾞｼｯｸM-PRO" panose="020F0600000000000000" pitchFamily="50" charset="-128"/>
                <a:ea typeface="HG丸ｺﾞｼｯｸM-PRO" panose="020F0600000000000000" pitchFamily="50" charset="-128"/>
              </a:rPr>
              <a:t>資料４．公立大学法人に対する設立団体の役割と権限</a:t>
            </a:r>
            <a:r>
              <a:rPr lang="ja-JP" altLang="en-US" sz="1700" dirty="0" smtClean="0">
                <a:solidFill>
                  <a:schemeClr val="tx1"/>
                </a:solidFill>
                <a:latin typeface="HG丸ｺﾞｼｯｸM-PRO" panose="020F0600000000000000" pitchFamily="50" charset="-128"/>
                <a:ea typeface="HG丸ｺﾞｼｯｸM-PRO" panose="020F0600000000000000" pitchFamily="50" charset="-128"/>
              </a:rPr>
              <a:t>（地独法等）</a:t>
            </a:r>
            <a:endParaRPr lang="en-US" altLang="ja-JP" sz="17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700" dirty="0" smtClean="0">
                <a:solidFill>
                  <a:schemeClr val="tx1"/>
                </a:solidFill>
                <a:latin typeface="HG丸ｺﾞｼｯｸM-PRO" panose="020F0600000000000000" pitchFamily="50" charset="-128"/>
                <a:ea typeface="HG丸ｺﾞｼｯｸM-PRO" panose="020F0600000000000000" pitchFamily="50" charset="-128"/>
              </a:rPr>
              <a:t>資料５．府市共同による大学運営（イメージ）</a:t>
            </a:r>
            <a:endParaRPr lang="en-US" altLang="ja-JP" sz="17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700" dirty="0" smtClean="0">
                <a:solidFill>
                  <a:schemeClr val="tx1"/>
                </a:solidFill>
                <a:latin typeface="HG丸ｺﾞｼｯｸM-PRO" panose="020F0600000000000000" pitchFamily="50" charset="-128"/>
                <a:ea typeface="HG丸ｺﾞｼｯｸM-PRO" panose="020F0600000000000000" pitchFamily="50" charset="-128"/>
              </a:rPr>
              <a:t>資料６．共同設置の事例（公立大学法人公立鳥取環境大学）</a:t>
            </a:r>
            <a:endParaRPr lang="en-US" altLang="ja-JP" sz="17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kumimoji="1" lang="en-US" altLang="ja-JP" sz="2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kumimoji="1" lang="ja-JP" altLang="en-US" sz="2000" dirty="0">
              <a:solidFill>
                <a:schemeClr val="tx1"/>
              </a:solidFill>
            </a:endParaRPr>
          </a:p>
        </p:txBody>
      </p:sp>
      <p:sp>
        <p:nvSpPr>
          <p:cNvPr id="4" name="スライド番号プレースホルダー 10"/>
          <p:cNvSpPr>
            <a:spLocks noGrp="1"/>
          </p:cNvSpPr>
          <p:nvPr>
            <p:ph type="sldNum" sz="quarter" idx="12"/>
          </p:nvPr>
        </p:nvSpPr>
        <p:spPr>
          <a:xfrm>
            <a:off x="8682924" y="6459413"/>
            <a:ext cx="461076" cy="365125"/>
          </a:xfrm>
        </p:spPr>
        <p:txBody>
          <a:bodyPr/>
          <a:lstStyle/>
          <a:p>
            <a:r>
              <a:rPr lang="ja-JP" altLang="en-US" dirty="0" smtClean="0">
                <a:solidFill>
                  <a:schemeClr val="tx1"/>
                </a:solidFill>
              </a:rPr>
              <a:t>１５</a:t>
            </a:r>
            <a:endParaRPr kumimoji="1" lang="ja-JP" altLang="en-US" dirty="0">
              <a:solidFill>
                <a:schemeClr val="tx1"/>
              </a:solidFill>
            </a:endParaRPr>
          </a:p>
        </p:txBody>
      </p:sp>
    </p:spTree>
    <p:extLst>
      <p:ext uri="{BB962C8B-B14F-4D97-AF65-F5344CB8AC3E}">
        <p14:creationId xmlns:p14="http://schemas.microsoft.com/office/powerpoint/2010/main" val="201301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468623220"/>
              </p:ext>
            </p:extLst>
          </p:nvPr>
        </p:nvGraphicFramePr>
        <p:xfrm>
          <a:off x="179512" y="548680"/>
          <a:ext cx="8784975" cy="5556880"/>
        </p:xfrm>
        <a:graphic>
          <a:graphicData uri="http://schemas.openxmlformats.org/drawingml/2006/table">
            <a:tbl>
              <a:tblPr firstRow="1" firstCol="1" bandRow="1"/>
              <a:tblGrid>
                <a:gridCol w="1352885"/>
                <a:gridCol w="3716045"/>
                <a:gridCol w="3716045"/>
              </a:tblGrid>
              <a:tr h="360040">
                <a:tc>
                  <a:txBody>
                    <a:bodyPr/>
                    <a:lstStyle/>
                    <a:p>
                      <a:pPr algn="ctr">
                        <a:spcAft>
                          <a:spcPts val="0"/>
                        </a:spcAft>
                      </a:pPr>
                      <a:r>
                        <a:rPr lang="en-US" sz="1100" b="1" kern="100" dirty="0">
                          <a:effectLst/>
                          <a:latin typeface="HG丸ｺﾞｼｯｸM-PRO" panose="020F0600000000000000" pitchFamily="50" charset="-128"/>
                          <a:ea typeface="HG丸ｺﾞｼｯｸM-PRO" panose="020F0600000000000000" pitchFamily="50" charset="-128"/>
                          <a:cs typeface="Times New Roman"/>
                        </a:rPr>
                        <a:t> </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ja-JP" sz="1100" b="1" kern="100" dirty="0">
                          <a:effectLst/>
                          <a:latin typeface="HG丸ｺﾞｼｯｸM-PRO" panose="020F0600000000000000" pitchFamily="50" charset="-128"/>
                          <a:ea typeface="HG丸ｺﾞｼｯｸM-PRO" panose="020F0600000000000000" pitchFamily="50" charset="-128"/>
                          <a:cs typeface="Times New Roman"/>
                        </a:rPr>
                        <a:t>大 阪 府 立 大 学</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ja-JP" sz="1100" b="1" kern="100">
                          <a:effectLst/>
                          <a:latin typeface="HG丸ｺﾞｼｯｸM-PRO" panose="020F0600000000000000" pitchFamily="50" charset="-128"/>
                          <a:ea typeface="HG丸ｺﾞｼｯｸM-PRO" panose="020F0600000000000000" pitchFamily="50" charset="-128"/>
                          <a:cs typeface="Times New Roman"/>
                        </a:rPr>
                        <a:t>大 阪 市 立 大 学</a:t>
                      </a:r>
                      <a:endParaRPr lang="ja-JP" sz="1100" kern="10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r>
              <a:tr h="1485605">
                <a:tc>
                  <a:txBody>
                    <a:bodyPr/>
                    <a:lstStyle/>
                    <a:p>
                      <a:pPr algn="just">
                        <a:spcAft>
                          <a:spcPts val="0"/>
                        </a:spcAft>
                      </a:pPr>
                      <a:r>
                        <a:rPr lang="ja-JP" sz="1100" b="1" kern="100" dirty="0">
                          <a:effectLst/>
                          <a:latin typeface="HG丸ｺﾞｼｯｸM-PRO" panose="020F0600000000000000" pitchFamily="50" charset="-128"/>
                          <a:ea typeface="HG丸ｺﾞｼｯｸM-PRO" panose="020F0600000000000000" pitchFamily="50" charset="-128"/>
                          <a:cs typeface="Times New Roman"/>
                        </a:rPr>
                        <a:t>　概　　　　要</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914400" indent="-914400"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＜学域</a:t>
                      </a:r>
                      <a:r>
                        <a:rPr 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altLang="en-US"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研究</a:t>
                      </a:r>
                      <a:r>
                        <a:rPr 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科</a:t>
                      </a: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４学域・７研究科</a:t>
                      </a:r>
                    </a:p>
                    <a:p>
                      <a:pPr marL="914400" indent="-914400"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現代システム科学域、工学域、生命環境科学域</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地域保健学域</a:t>
                      </a: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工学研究科、生命環境科学研究科、理学系研究科</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経済学研究科</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人間社会</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システム科学</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研究科、</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看護学</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研究科、総合</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リハビリテーション学研究科</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＜キャンパス</a:t>
                      </a:r>
                      <a:r>
                        <a:rPr 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en-US"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敷地面積：</a:t>
                      </a:r>
                      <a:r>
                        <a:rPr lang="en-US" altLang="ja-JP"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528,357</a:t>
                      </a:r>
                      <a:r>
                        <a:rPr lang="ja-JP" altLang="en-US"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㎡、施設延床面積：</a:t>
                      </a:r>
                      <a:r>
                        <a:rPr lang="en-US" altLang="ja-JP"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259,504</a:t>
                      </a:r>
                      <a:r>
                        <a:rPr lang="ja-JP" altLang="en-US"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ja-JP" sz="1100" b="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中百舌鳥、羽曳野、りんくう、なんば</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サテライト</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＜学生数＞</a:t>
                      </a:r>
                    </a:p>
                    <a:p>
                      <a:pPr marL="914400" indent="-914400"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７，７９４人</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学域・学部：</a:t>
                      </a:r>
                      <a:r>
                        <a:rPr lang="en-US"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5,958</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人　大学院：</a:t>
                      </a:r>
                      <a:r>
                        <a:rPr lang="en-US"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1,836</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人</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＜教員数＞</a:t>
                      </a:r>
                    </a:p>
                    <a:p>
                      <a:pPr marL="914400" indent="-914400"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６６２人</a:t>
                      </a:r>
                    </a:p>
                    <a:p>
                      <a:pPr marL="914400" indent="-914400"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学生数、教員数は平成２７年５月１日</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現在</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＜学部・研究科＞　８学部・１０研究科</a:t>
                      </a: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商学部、経済学部、法学部、文学部、理学部、工学部</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医</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学部、生活科学部</a:t>
                      </a: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経営学研究科、経済学研究科、法学研究科、文学研究科</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理学</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研究科</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、工学</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研究科、医学研究科、看護学研究科</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生活</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科学研究科、創造都市</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研究科</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＜キャンパス</a:t>
                      </a:r>
                      <a:r>
                        <a:rPr 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marR="0" lvl="0" indent="-9144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　</a:t>
                      </a:r>
                      <a:r>
                        <a:rPr lang="ja-JP" altLang="en-US"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敷</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地面積：</a:t>
                      </a:r>
                      <a:r>
                        <a:rPr kumimoji="1" lang="en-US" altLang="ja-JP"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539,204</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㎡、施設延床面積：</a:t>
                      </a:r>
                      <a:r>
                        <a:rPr kumimoji="1" lang="en-US" altLang="ja-JP"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26</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０</a:t>
                      </a:r>
                      <a:r>
                        <a:rPr kumimoji="1" lang="en-US" altLang="ja-JP"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,515</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a:t>
                      </a:r>
                      <a:endPar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杉本、阿倍野、梅田</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サテライト</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＜学生数＞</a:t>
                      </a: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８，３２５人</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学部：</a:t>
                      </a:r>
                      <a:r>
                        <a:rPr lang="en-US"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6,577</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人　大学院：</a:t>
                      </a:r>
                      <a:r>
                        <a:rPr lang="en-US"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1,748</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人</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＜教員数＞</a:t>
                      </a: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７１５人</a:t>
                      </a:r>
                    </a:p>
                    <a:p>
                      <a:pPr marL="914400" indent="-914400"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学生数、教員数は平成２７年５月１日現在</a:t>
                      </a:r>
                    </a:p>
                  </a:txBody>
                  <a:tcPr marL="27895" marR="2789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1363">
                <a:tc>
                  <a:txBody>
                    <a:bodyPr/>
                    <a:lstStyle/>
                    <a:p>
                      <a:pPr algn="just">
                        <a:spcAft>
                          <a:spcPts val="0"/>
                        </a:spcAft>
                      </a:pPr>
                      <a:r>
                        <a:rPr lang="ja-JP" sz="1100" b="1" kern="100">
                          <a:effectLst/>
                          <a:latin typeface="HG丸ｺﾞｼｯｸM-PRO" panose="020F0600000000000000" pitchFamily="50" charset="-128"/>
                          <a:ea typeface="HG丸ｺﾞｼｯｸM-PRO" panose="020F0600000000000000" pitchFamily="50" charset="-128"/>
                          <a:cs typeface="Times New Roman"/>
                        </a:rPr>
                        <a:t>　沿　　　　革</a:t>
                      </a:r>
                      <a:endParaRPr lang="ja-JP" sz="1100" kern="10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914400" indent="-914400" algn="just">
                        <a:spcAft>
                          <a:spcPts val="0"/>
                        </a:spcAft>
                      </a:pPr>
                      <a:r>
                        <a:rPr lang="ja-JP" sz="1100" kern="100">
                          <a:effectLst/>
                          <a:latin typeface="HG丸ｺﾞｼｯｸM-PRO" panose="020F0600000000000000" pitchFamily="50" charset="-128"/>
                          <a:ea typeface="HG丸ｺﾞｼｯｸM-PRO" panose="020F0600000000000000" pitchFamily="50" charset="-128"/>
                          <a:cs typeface="Times New Roman"/>
                        </a:rPr>
                        <a:t>明治１６年　大阪獣医学講習所設置</a:t>
                      </a:r>
                    </a:p>
                    <a:p>
                      <a:pPr marL="914400" indent="-914400" algn="just">
                        <a:spcAft>
                          <a:spcPts val="0"/>
                        </a:spcAft>
                      </a:pPr>
                      <a:r>
                        <a:rPr lang="ja-JP" sz="1100" kern="100">
                          <a:effectLst/>
                          <a:latin typeface="HG丸ｺﾞｼｯｸM-PRO" panose="020F0600000000000000" pitchFamily="50" charset="-128"/>
                          <a:ea typeface="HG丸ｺﾞｼｯｸM-PRO" panose="020F0600000000000000" pitchFamily="50" charset="-128"/>
                          <a:cs typeface="Times New Roman"/>
                        </a:rPr>
                        <a:t>昭和２４年　浪速大学設置、大阪女子大学設置</a:t>
                      </a:r>
                    </a:p>
                    <a:p>
                      <a:pPr marL="914400" indent="-914400" algn="just">
                        <a:spcAft>
                          <a:spcPts val="0"/>
                        </a:spcAft>
                      </a:pPr>
                      <a:r>
                        <a:rPr lang="ja-JP" sz="1100" kern="100">
                          <a:effectLst/>
                          <a:latin typeface="HG丸ｺﾞｼｯｸM-PRO" panose="020F0600000000000000" pitchFamily="50" charset="-128"/>
                          <a:ea typeface="HG丸ｺﾞｼｯｸM-PRO" panose="020F0600000000000000" pitchFamily="50" charset="-128"/>
                          <a:cs typeface="Times New Roman"/>
                        </a:rPr>
                        <a:t>昭和３０年　浪速大学を大阪府立大学に名称変更</a:t>
                      </a:r>
                    </a:p>
                    <a:p>
                      <a:pPr marL="914400" indent="-914400" algn="just">
                        <a:spcAft>
                          <a:spcPts val="0"/>
                        </a:spcAft>
                      </a:pPr>
                      <a:r>
                        <a:rPr lang="ja-JP" sz="1100" kern="100">
                          <a:effectLst/>
                          <a:latin typeface="HG丸ｺﾞｼｯｸM-PRO" panose="020F0600000000000000" pitchFamily="50" charset="-128"/>
                          <a:ea typeface="HG丸ｺﾞｼｯｸM-PRO" panose="020F0600000000000000" pitchFamily="50" charset="-128"/>
                          <a:cs typeface="Times New Roman"/>
                        </a:rPr>
                        <a:t>平成　６年　大阪府立看護大学設置</a:t>
                      </a:r>
                    </a:p>
                    <a:p>
                      <a:pPr marL="914400" indent="-914400" algn="just">
                        <a:spcAft>
                          <a:spcPts val="0"/>
                        </a:spcAft>
                      </a:pPr>
                      <a:r>
                        <a:rPr lang="ja-JP" sz="1100" kern="100">
                          <a:effectLst/>
                          <a:latin typeface="HG丸ｺﾞｼｯｸM-PRO" panose="020F0600000000000000" pitchFamily="50" charset="-128"/>
                          <a:ea typeface="HG丸ｺﾞｼｯｸM-PRO" panose="020F0600000000000000" pitchFamily="50" charset="-128"/>
                          <a:cs typeface="Times New Roman"/>
                        </a:rPr>
                        <a:t>平成１７年　府立３大学を統合し公立大学法人化</a:t>
                      </a:r>
                    </a:p>
                    <a:p>
                      <a:pPr marL="914400" indent="-914400" algn="just">
                        <a:spcAft>
                          <a:spcPts val="0"/>
                        </a:spcAft>
                      </a:pPr>
                      <a:r>
                        <a:rPr lang="ja-JP" sz="1100" kern="100">
                          <a:effectLst/>
                          <a:latin typeface="HG丸ｺﾞｼｯｸM-PRO" panose="020F0600000000000000" pitchFamily="50" charset="-128"/>
                          <a:ea typeface="HG丸ｺﾞｼｯｸM-PRO" panose="020F0600000000000000" pitchFamily="50" charset="-128"/>
                          <a:cs typeface="Times New Roman"/>
                        </a:rPr>
                        <a:t>平成２３年　府立高専を法人に移管</a:t>
                      </a:r>
                    </a:p>
                    <a:p>
                      <a:pPr marL="914400" indent="-914400" algn="just">
                        <a:spcAft>
                          <a:spcPts val="0"/>
                        </a:spcAft>
                      </a:pPr>
                      <a:r>
                        <a:rPr lang="ja-JP" sz="1100" kern="100">
                          <a:effectLst/>
                          <a:latin typeface="HG丸ｺﾞｼｯｸM-PRO" panose="020F0600000000000000" pitchFamily="50" charset="-128"/>
                          <a:ea typeface="HG丸ｺﾞｼｯｸM-PRO" panose="020F0600000000000000" pitchFamily="50" charset="-128"/>
                          <a:cs typeface="Times New Roman"/>
                        </a:rPr>
                        <a:t>平成２４年　７学部制から４学域制に移行</a:t>
                      </a:r>
                    </a:p>
                  </a:txBody>
                  <a:tcPr marL="27895" marR="2789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明治１３年　大阪商業講習所設置</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明治２２年　市立大阪商業学校設置</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明治３４年　市立大阪高等商業学校に昇格</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昭和　３年　大阪商科大学設置</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昭和２４年　大阪商科大学と二つの専門学校を大阪市立</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大</a:t>
                      </a:r>
                      <a:endParaRPr lang="en-US" altLang="ja-JP" sz="1100" kern="100" dirty="0" smtClean="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kern="100" dirty="0" smtClean="0">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学</a:t>
                      </a:r>
                      <a:r>
                        <a:rPr lang="ja-JP" sz="1100" kern="100" dirty="0">
                          <a:effectLst/>
                          <a:latin typeface="HG丸ｺﾞｼｯｸM-PRO" panose="020F0600000000000000" pitchFamily="50" charset="-128"/>
                          <a:ea typeface="HG丸ｺﾞｼｯｸM-PRO" panose="020F0600000000000000" pitchFamily="50" charset="-128"/>
                          <a:cs typeface="Times New Roman"/>
                        </a:rPr>
                        <a:t>に統合</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昭和３０年　新制大阪市立医科大学を医学部として編入</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平成１８年　公立大学</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法人化</a:t>
                      </a:r>
                      <a:endParaRPr lang="en-US" altLang="ja-JP" sz="1100" kern="100" dirty="0" smtClean="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121">
                <a:tc>
                  <a:txBody>
                    <a:bodyPr/>
                    <a:lstStyle/>
                    <a:p>
                      <a:pPr algn="just">
                        <a:spcAft>
                          <a:spcPts val="0"/>
                        </a:spcAft>
                      </a:pPr>
                      <a:r>
                        <a:rPr lang="ja-JP" sz="1100" b="1" kern="100">
                          <a:effectLst/>
                          <a:latin typeface="HG丸ｺﾞｼｯｸM-PRO" panose="020F0600000000000000" pitchFamily="50" charset="-128"/>
                          <a:ea typeface="HG丸ｺﾞｼｯｸM-PRO" panose="020F0600000000000000" pitchFamily="50" charset="-128"/>
                          <a:cs typeface="Times New Roman"/>
                        </a:rPr>
                        <a:t>　理　　　　念</a:t>
                      </a:r>
                      <a:endParaRPr lang="ja-JP" sz="1100" kern="10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ja-JP" sz="1100" kern="100">
                          <a:effectLst/>
                          <a:latin typeface="HG丸ｺﾞｼｯｸM-PRO" panose="020F0600000000000000" pitchFamily="50" charset="-128"/>
                          <a:ea typeface="HG丸ｺﾞｼｯｸM-PRO" panose="020F0600000000000000" pitchFamily="50" charset="-128"/>
                          <a:cs typeface="Times New Roman"/>
                        </a:rPr>
                        <a:t>高度研究型大学　―世界に翔く地域の信頼拠点―</a:t>
                      </a:r>
                    </a:p>
                    <a:p>
                      <a:pPr algn="just">
                        <a:spcAft>
                          <a:spcPts val="0"/>
                        </a:spcAft>
                      </a:pPr>
                      <a:r>
                        <a:rPr lang="en-US" sz="1100" kern="100">
                          <a:effectLst/>
                          <a:latin typeface="HG丸ｺﾞｼｯｸM-PRO" panose="020F0600000000000000" pitchFamily="50" charset="-128"/>
                          <a:ea typeface="HG丸ｺﾞｼｯｸM-PRO" panose="020F0600000000000000" pitchFamily="50" charset="-128"/>
                          <a:cs typeface="Times New Roman"/>
                        </a:rPr>
                        <a:t> </a:t>
                      </a:r>
                      <a:endParaRPr lang="ja-JP" sz="1100" kern="10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大学の普遍的使命－優れた人材の育成と真理の探究－の達成</a:t>
                      </a:r>
                    </a:p>
                    <a:p>
                      <a:pPr algn="just">
                        <a:spcAft>
                          <a:spcPts val="0"/>
                        </a:spcAft>
                      </a:pPr>
                      <a:r>
                        <a:rPr lang="en-US" sz="1100" kern="100" dirty="0">
                          <a:effectLst/>
                          <a:latin typeface="HG丸ｺﾞｼｯｸM-PRO" panose="020F0600000000000000" pitchFamily="50" charset="-128"/>
                          <a:ea typeface="HG丸ｺﾞｼｯｸM-PRO" panose="020F0600000000000000" pitchFamily="50" charset="-128"/>
                          <a:cs typeface="Times New Roman"/>
                        </a:rPr>
                        <a:t> </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タイトル 1"/>
          <p:cNvSpPr>
            <a:spLocks noGrp="1"/>
          </p:cNvSpPr>
          <p:nvPr>
            <p:ph type="title"/>
          </p:nvPr>
        </p:nvSpPr>
        <p:spPr>
          <a:xfrm>
            <a:off x="107504" y="98280"/>
            <a:ext cx="3744416" cy="288032"/>
          </a:xfrm>
        </p:spPr>
        <p:txBody>
          <a:bodyPr lIns="36000" tIns="36000" rIns="36000" bIns="36000">
            <a:noAutofit/>
          </a:bodyPr>
          <a:lstStyle/>
          <a:p>
            <a:pPr algn="l"/>
            <a:r>
              <a:rPr lang="ja-JP" altLang="en-US" sz="1500" b="1" dirty="0" smtClean="0">
                <a:latin typeface="HG丸ｺﾞｼｯｸM-PRO" panose="020F0600000000000000" pitchFamily="50" charset="-128"/>
                <a:ea typeface="HG丸ｺﾞｼｯｸM-PRO" panose="020F0600000000000000" pitchFamily="50" charset="-128"/>
              </a:rPr>
              <a:t>資料１．府立大学・市立大学の概要</a:t>
            </a:r>
            <a:endParaRPr kumimoji="1" lang="ja-JP" altLang="en-US" sz="1500" b="1" dirty="0">
              <a:latin typeface="HG丸ｺﾞｼｯｸM-PRO" panose="020F0600000000000000" pitchFamily="50" charset="-128"/>
              <a:ea typeface="HG丸ｺﾞｼｯｸM-PRO" panose="020F0600000000000000" pitchFamily="50" charset="-128"/>
            </a:endParaRPr>
          </a:p>
        </p:txBody>
      </p:sp>
      <p:sp>
        <p:nvSpPr>
          <p:cNvPr id="12" name="テキスト ボックス 13"/>
          <p:cNvSpPr txBox="1"/>
          <p:nvPr/>
        </p:nvSpPr>
        <p:spPr>
          <a:xfrm>
            <a:off x="8559820" y="6398387"/>
            <a:ext cx="48680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t>１６</a:t>
            </a:r>
            <a:endParaRPr kumimoji="1" lang="ja-JP" altLang="en-US" sz="1200" dirty="0"/>
          </a:p>
        </p:txBody>
      </p:sp>
    </p:spTree>
    <p:extLst>
      <p:ext uri="{BB962C8B-B14F-4D97-AF65-F5344CB8AC3E}">
        <p14:creationId xmlns:p14="http://schemas.microsoft.com/office/powerpoint/2010/main" val="871991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9324528" y="5517232"/>
            <a:ext cx="2133600" cy="365125"/>
          </a:xfrm>
        </p:spPr>
        <p:txBody>
          <a:bodyPr/>
          <a:lstStyle/>
          <a:p>
            <a:fld id="{DA31C1E1-E49D-4352-955D-1362986A97F1}" type="slidenum">
              <a:rPr lang="ja-JP" altLang="en-US" smtClean="0">
                <a:solidFill>
                  <a:prstClr val="black">
                    <a:tint val="75000"/>
                  </a:prstClr>
                </a:solidFill>
              </a:rPr>
              <a:pPr/>
              <a:t>19</a:t>
            </a:fld>
            <a:endParaRPr lang="ja-JP" altLang="en-US" dirty="0">
              <a:solidFill>
                <a:prstClr val="black">
                  <a:tint val="75000"/>
                </a:prstClr>
              </a:solidFill>
            </a:endParaRP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698588827"/>
              </p:ext>
            </p:extLst>
          </p:nvPr>
        </p:nvGraphicFramePr>
        <p:xfrm>
          <a:off x="179512" y="764704"/>
          <a:ext cx="8784975" cy="5652512"/>
        </p:xfrm>
        <a:graphic>
          <a:graphicData uri="http://schemas.openxmlformats.org/drawingml/2006/table">
            <a:tbl>
              <a:tblPr firstRow="1" firstCol="1" bandRow="1"/>
              <a:tblGrid>
                <a:gridCol w="216110"/>
                <a:gridCol w="1136775"/>
                <a:gridCol w="3716045"/>
                <a:gridCol w="3716045"/>
              </a:tblGrid>
              <a:tr h="288032">
                <a:tc gridSpan="2">
                  <a:txBody>
                    <a:bodyPr/>
                    <a:lstStyle/>
                    <a:p>
                      <a:pPr algn="ctr">
                        <a:spcAft>
                          <a:spcPts val="0"/>
                        </a:spcAft>
                      </a:pPr>
                      <a:r>
                        <a:rPr lang="en-US" sz="1100" b="1" kern="100" dirty="0">
                          <a:effectLst/>
                          <a:latin typeface="HG丸ｺﾞｼｯｸM-PRO" panose="020F0600000000000000" pitchFamily="50" charset="-128"/>
                          <a:ea typeface="HG丸ｺﾞｼｯｸM-PRO" panose="020F0600000000000000" pitchFamily="50" charset="-128"/>
                          <a:cs typeface="Times New Roman"/>
                        </a:rPr>
                        <a:t> </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a:txBody>
                    <a:bodyPr/>
                    <a:lstStyle/>
                    <a:p>
                      <a:pPr algn="ctr">
                        <a:spcAft>
                          <a:spcPts val="0"/>
                        </a:spcAft>
                      </a:pPr>
                      <a:r>
                        <a:rPr lang="ja-JP" sz="1100" b="1" kern="100" dirty="0">
                          <a:effectLst/>
                          <a:latin typeface="HG丸ｺﾞｼｯｸM-PRO" panose="020F0600000000000000" pitchFamily="50" charset="-128"/>
                          <a:ea typeface="HG丸ｺﾞｼｯｸM-PRO" panose="020F0600000000000000" pitchFamily="50" charset="-128"/>
                          <a:cs typeface="Times New Roman"/>
                        </a:rPr>
                        <a:t>大 阪 府 立 大 学</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ja-JP" sz="1100" b="1" kern="100">
                          <a:effectLst/>
                          <a:latin typeface="HG丸ｺﾞｼｯｸM-PRO" panose="020F0600000000000000" pitchFamily="50" charset="-128"/>
                          <a:ea typeface="HG丸ｺﾞｼｯｸM-PRO" panose="020F0600000000000000" pitchFamily="50" charset="-128"/>
                          <a:cs typeface="Times New Roman"/>
                        </a:rPr>
                        <a:t>大 阪 市 立 大 学</a:t>
                      </a:r>
                      <a:endParaRPr lang="ja-JP" sz="1100" kern="10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r>
              <a:tr h="396161">
                <a:tc>
                  <a:txBody>
                    <a:bodyPr/>
                    <a:lstStyle/>
                    <a:p>
                      <a:pPr algn="just">
                        <a:spcAft>
                          <a:spcPts val="0"/>
                        </a:spcAft>
                      </a:pPr>
                      <a:r>
                        <a:rPr lang="en-US" sz="1100" b="1" kern="100" dirty="0">
                          <a:effectLst/>
                          <a:latin typeface="HG丸ｺﾞｼｯｸM-PRO" panose="020F0600000000000000" pitchFamily="50" charset="-128"/>
                          <a:ea typeface="HG丸ｺﾞｼｯｸM-PRO" panose="020F0600000000000000" pitchFamily="50" charset="-128"/>
                          <a:cs typeface="Times New Roman"/>
                        </a:rPr>
                        <a:t> </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FFFF99"/>
                    </a:solidFill>
                  </a:tcPr>
                </a:tc>
                <a:tc>
                  <a:txBody>
                    <a:bodyPr/>
                    <a:lstStyle/>
                    <a:p>
                      <a:pPr algn="just">
                        <a:spcAft>
                          <a:spcPts val="0"/>
                        </a:spcAft>
                      </a:pPr>
                      <a:r>
                        <a:rPr lang="ja-JP" sz="1100" b="1" kern="100" dirty="0">
                          <a:effectLst/>
                          <a:latin typeface="HG丸ｺﾞｼｯｸM-PRO" panose="020F0600000000000000" pitchFamily="50" charset="-128"/>
                          <a:ea typeface="HG丸ｺﾞｼｯｸM-PRO" panose="020F0600000000000000" pitchFamily="50" charset="-128"/>
                          <a:cs typeface="Times New Roman"/>
                        </a:rPr>
                        <a:t>大学の特徴</a:t>
                      </a:r>
                      <a:r>
                        <a:rPr lang="ja-JP" sz="1100" b="1" kern="100" dirty="0" smtClean="0">
                          <a:effectLst/>
                          <a:latin typeface="HG丸ｺﾞｼｯｸM-PRO" panose="020F0600000000000000" pitchFamily="50" charset="-128"/>
                          <a:ea typeface="HG丸ｺﾞｼｯｸM-PRO" panose="020F0600000000000000" pitchFamily="50" charset="-128"/>
                          <a:cs typeface="Times New Roman"/>
                        </a:rPr>
                        <a:t>・</a:t>
                      </a:r>
                      <a:endParaRPr lang="en-US" altLang="ja-JP" sz="1100" b="1" kern="100" dirty="0" smtClean="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b="1" kern="100" dirty="0" smtClean="0">
                          <a:effectLst/>
                          <a:latin typeface="HG丸ｺﾞｼｯｸM-PRO" panose="020F0600000000000000" pitchFamily="50" charset="-128"/>
                          <a:ea typeface="HG丸ｺﾞｼｯｸM-PRO" panose="020F0600000000000000" pitchFamily="50" charset="-128"/>
                          <a:cs typeface="Times New Roman"/>
                        </a:rPr>
                        <a:t>強み</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tc>
                  <a:txBody>
                    <a:bodyPr/>
                    <a:lstStyle/>
                    <a:p>
                      <a:pPr algn="just">
                        <a:spcAft>
                          <a:spcPts val="0"/>
                        </a:spcAft>
                      </a:pPr>
                      <a:r>
                        <a:rPr lang="ja-JP" sz="1100" kern="100">
                          <a:effectLst/>
                          <a:latin typeface="HG丸ｺﾞｼｯｸM-PRO" panose="020F0600000000000000" pitchFamily="50" charset="-128"/>
                          <a:ea typeface="HG丸ｺﾞｼｯｸM-PRO" panose="020F0600000000000000" pitchFamily="50" charset="-128"/>
                          <a:cs typeface="Times New Roman"/>
                        </a:rPr>
                        <a:t>○ 理工系に強い</a:t>
                      </a:r>
                    </a:p>
                    <a:p>
                      <a:pPr algn="just">
                        <a:spcAft>
                          <a:spcPts val="0"/>
                        </a:spcAft>
                      </a:pPr>
                      <a:r>
                        <a:rPr lang="ja-JP" sz="1100" kern="100">
                          <a:effectLst/>
                          <a:latin typeface="HG丸ｺﾞｼｯｸM-PRO" panose="020F0600000000000000" pitchFamily="50" charset="-128"/>
                          <a:ea typeface="HG丸ｺﾞｼｯｸM-PRO" panose="020F0600000000000000" pitchFamily="50" charset="-128"/>
                          <a:cs typeface="Times New Roman"/>
                        </a:rPr>
                        <a:t>○ 獣医学分野は公立大学で唯一設置</a:t>
                      </a:r>
                    </a:p>
                    <a:p>
                      <a:pPr algn="just">
                        <a:spcAft>
                          <a:spcPts val="0"/>
                        </a:spcAft>
                      </a:pPr>
                      <a:r>
                        <a:rPr lang="ja-JP" sz="1100" kern="100">
                          <a:effectLst/>
                          <a:latin typeface="HG丸ｺﾞｼｯｸM-PRO" panose="020F0600000000000000" pitchFamily="50" charset="-128"/>
                          <a:ea typeface="HG丸ｺﾞｼｯｸM-PRO" panose="020F0600000000000000" pitchFamily="50" charset="-128"/>
                          <a:cs typeface="Times New Roman"/>
                        </a:rPr>
                        <a:t>○ 学際・応用分野に強く、研究の傾向も実践的</a:t>
                      </a:r>
                    </a:p>
                    <a:p>
                      <a:pPr algn="just">
                        <a:spcAft>
                          <a:spcPts val="0"/>
                        </a:spcAft>
                      </a:pPr>
                      <a:r>
                        <a:rPr lang="en-US" sz="1100" kern="100">
                          <a:effectLst/>
                          <a:latin typeface="HG丸ｺﾞｼｯｸM-PRO" panose="020F0600000000000000" pitchFamily="50" charset="-128"/>
                          <a:ea typeface="HG丸ｺﾞｼｯｸM-PRO" panose="020F0600000000000000" pitchFamily="50" charset="-128"/>
                          <a:cs typeface="Times New Roman"/>
                        </a:rPr>
                        <a:t> </a:t>
                      </a:r>
                      <a:endParaRPr lang="ja-JP" sz="1100" kern="10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文系から理工系、医学系を含む総合大学</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基礎研究に強く研究者育成に重点</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一橋、神戸とならぶ旧三商大</a:t>
                      </a:r>
                    </a:p>
                  </a:txBody>
                  <a:tcPr marL="27895" marR="2789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r>
              <a:tr h="1782726">
                <a:tc>
                  <a:txBody>
                    <a:bodyPr/>
                    <a:lstStyle/>
                    <a:p>
                      <a:pPr algn="just">
                        <a:spcAft>
                          <a:spcPts val="0"/>
                        </a:spcAft>
                      </a:pPr>
                      <a:r>
                        <a:rPr lang="ja-JP" sz="1100" b="1" kern="100">
                          <a:effectLst/>
                          <a:latin typeface="HG丸ｺﾞｼｯｸM-PRO" panose="020F0600000000000000" pitchFamily="50" charset="-128"/>
                          <a:ea typeface="HG丸ｺﾞｼｯｸM-PRO" panose="020F0600000000000000" pitchFamily="50" charset="-128"/>
                          <a:cs typeface="Times New Roman"/>
                        </a:rPr>
                        <a:t>参</a:t>
                      </a:r>
                      <a:endParaRPr lang="ja-JP" sz="1100" kern="10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sz="1100" b="1" kern="100">
                          <a:effectLst/>
                          <a:latin typeface="HG丸ｺﾞｼｯｸM-PRO" panose="020F0600000000000000" pitchFamily="50" charset="-128"/>
                          <a:ea typeface="HG丸ｺﾞｼｯｸM-PRO" panose="020F0600000000000000" pitchFamily="50" charset="-128"/>
                          <a:cs typeface="Times New Roman"/>
                        </a:rPr>
                        <a:t> </a:t>
                      </a:r>
                      <a:endParaRPr lang="ja-JP" sz="1100" kern="10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sz="1100" b="1" kern="100">
                          <a:effectLst/>
                          <a:latin typeface="HG丸ｺﾞｼｯｸM-PRO" panose="020F0600000000000000" pitchFamily="50" charset="-128"/>
                          <a:ea typeface="HG丸ｺﾞｼｯｸM-PRO" panose="020F0600000000000000" pitchFamily="50" charset="-128"/>
                          <a:cs typeface="Times New Roman"/>
                        </a:rPr>
                        <a:t> </a:t>
                      </a:r>
                      <a:endParaRPr lang="ja-JP" sz="1100" kern="10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sz="1100" b="1" kern="100">
                          <a:effectLst/>
                          <a:latin typeface="HG丸ｺﾞｼｯｸM-PRO" panose="020F0600000000000000" pitchFamily="50" charset="-128"/>
                          <a:ea typeface="HG丸ｺﾞｼｯｸM-PRO" panose="020F0600000000000000" pitchFamily="50" charset="-128"/>
                          <a:cs typeface="Times New Roman"/>
                        </a:rPr>
                        <a:t> </a:t>
                      </a:r>
                      <a:endParaRPr lang="ja-JP" sz="1100" kern="10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sz="1100" b="1" kern="100">
                          <a:effectLst/>
                          <a:latin typeface="HG丸ｺﾞｼｯｸM-PRO" panose="020F0600000000000000" pitchFamily="50" charset="-128"/>
                          <a:ea typeface="HG丸ｺﾞｼｯｸM-PRO" panose="020F0600000000000000" pitchFamily="50" charset="-128"/>
                          <a:cs typeface="Times New Roman"/>
                        </a:rPr>
                        <a:t> </a:t>
                      </a:r>
                      <a:endParaRPr lang="ja-JP" sz="1100" kern="10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just">
                        <a:spcAft>
                          <a:spcPts val="0"/>
                        </a:spcAft>
                      </a:pPr>
                      <a:r>
                        <a:rPr lang="ja-JP" sz="1100" b="1" kern="100" dirty="0">
                          <a:effectLst/>
                          <a:latin typeface="HG丸ｺﾞｼｯｸM-PRO" panose="020F0600000000000000" pitchFamily="50" charset="-128"/>
                          <a:ea typeface="HG丸ｺﾞｼｯｸM-PRO" panose="020F0600000000000000" pitchFamily="50" charset="-128"/>
                          <a:cs typeface="Times New Roman"/>
                        </a:rPr>
                        <a:t>研究を</a:t>
                      </a:r>
                      <a:r>
                        <a:rPr lang="ja-JP" sz="1100" b="1" kern="100" dirty="0" smtClean="0">
                          <a:effectLst/>
                          <a:latin typeface="HG丸ｺﾞｼｯｸM-PRO" panose="020F0600000000000000" pitchFamily="50" charset="-128"/>
                          <a:ea typeface="HG丸ｺﾞｼｯｸM-PRO" panose="020F0600000000000000" pitchFamily="50" charset="-128"/>
                          <a:cs typeface="Times New Roman"/>
                        </a:rPr>
                        <a:t>通じた</a:t>
                      </a:r>
                      <a:endParaRPr lang="en-US" altLang="ja-JP" sz="1100" b="1" kern="100" dirty="0" smtClean="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b="1" kern="100" dirty="0" smtClean="0">
                          <a:effectLst/>
                          <a:latin typeface="HG丸ｺﾞｼｯｸM-PRO" panose="020F0600000000000000" pitchFamily="50" charset="-128"/>
                          <a:ea typeface="HG丸ｺﾞｼｯｸM-PRO" panose="020F0600000000000000" pitchFamily="50" charset="-128"/>
                          <a:cs typeface="Times New Roman"/>
                        </a:rPr>
                        <a:t>社会</a:t>
                      </a:r>
                      <a:r>
                        <a:rPr lang="ja-JP" sz="1100" b="1" kern="100" dirty="0">
                          <a:effectLst/>
                          <a:latin typeface="HG丸ｺﾞｼｯｸM-PRO" panose="020F0600000000000000" pitchFamily="50" charset="-128"/>
                          <a:ea typeface="HG丸ｺﾞｼｯｸM-PRO" panose="020F0600000000000000" pitchFamily="50" charset="-128"/>
                          <a:cs typeface="Times New Roman"/>
                        </a:rPr>
                        <a:t>貢献</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b="1" kern="100" dirty="0" smtClean="0">
                          <a:effectLst/>
                          <a:latin typeface="HG丸ｺﾞｼｯｸM-PRO" panose="020F0600000000000000" pitchFamily="50" charset="-128"/>
                          <a:ea typeface="HG丸ｺﾞｼｯｸM-PRO" panose="020F0600000000000000" pitchFamily="50" charset="-128"/>
                          <a:cs typeface="Times New Roman"/>
                        </a:rPr>
                        <a:t>(</a:t>
                      </a:r>
                      <a:r>
                        <a:rPr lang="ja-JP" sz="1100" b="1" kern="100" dirty="0" smtClean="0">
                          <a:effectLst/>
                          <a:latin typeface="HG丸ｺﾞｼｯｸM-PRO" panose="020F0600000000000000" pitchFamily="50" charset="-128"/>
                          <a:ea typeface="HG丸ｺﾞｼｯｸM-PRO" panose="020F0600000000000000" pitchFamily="50" charset="-128"/>
                          <a:cs typeface="Times New Roman"/>
                        </a:rPr>
                        <a:t>最近</a:t>
                      </a:r>
                      <a:r>
                        <a:rPr lang="ja-JP" sz="1100" b="1" kern="100" dirty="0">
                          <a:effectLst/>
                          <a:latin typeface="HG丸ｺﾞｼｯｸM-PRO" panose="020F0600000000000000" pitchFamily="50" charset="-128"/>
                          <a:ea typeface="HG丸ｺﾞｼｯｸM-PRO" panose="020F0600000000000000" pitchFamily="50" charset="-128"/>
                          <a:cs typeface="Times New Roman"/>
                        </a:rPr>
                        <a:t>の主な</a:t>
                      </a:r>
                      <a:r>
                        <a:rPr lang="ja-JP" sz="1100" b="1" kern="100" dirty="0" smtClean="0">
                          <a:effectLst/>
                          <a:latin typeface="HG丸ｺﾞｼｯｸM-PRO" panose="020F0600000000000000" pitchFamily="50" charset="-128"/>
                          <a:ea typeface="HG丸ｺﾞｼｯｸM-PRO" panose="020F0600000000000000" pitchFamily="50" charset="-128"/>
                          <a:cs typeface="Times New Roman"/>
                        </a:rPr>
                        <a:t>例</a:t>
                      </a:r>
                      <a:r>
                        <a:rPr lang="en-US" altLang="ja-JP" sz="1100" b="1" kern="100" dirty="0" smtClean="0">
                          <a:effectLst/>
                          <a:latin typeface="HG丸ｺﾞｼｯｸM-PRO" panose="020F0600000000000000" pitchFamily="50" charset="-128"/>
                          <a:ea typeface="HG丸ｺﾞｼｯｸM-PRO" panose="020F0600000000000000" pitchFamily="50" charset="-128"/>
                          <a:cs typeface="Times New Roman"/>
                        </a:rPr>
                        <a:t>)</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tc>
                  <a:txBody>
                    <a:bodyPr/>
                    <a:lstStyle/>
                    <a:p>
                      <a:pPr marL="152400" indent="-152400"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先進的がん治療のＢＮＣＴに必要な薬剤の研究</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marL="152400" indent="-152400"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新世代「植物工場」の産業実証イノベーション</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拠点の</a:t>
                      </a:r>
                      <a:endPar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marL="152400" indent="-152400" algn="just">
                        <a:spcAft>
                          <a:spcPts val="0"/>
                        </a:spcAft>
                      </a:pPr>
                      <a:r>
                        <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整備</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次世代電動車両開発研究センターによる次世代</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車輌</a:t>
                      </a:r>
                      <a:endPar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sz="1100" kern="100" dirty="0" err="1"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へ</a:t>
                      </a:r>
                      <a:r>
                        <a:rPr lang="ja-JP" sz="1100" kern="100" dirty="0" err="1">
                          <a:solidFill>
                            <a:srgbClr val="000000"/>
                          </a:solidFill>
                          <a:effectLst/>
                          <a:latin typeface="HG丸ｺﾞｼｯｸM-PRO" panose="020F0600000000000000" pitchFamily="50" charset="-128"/>
                          <a:ea typeface="HG丸ｺﾞｼｯｸM-PRO" panose="020F0600000000000000" pitchFamily="50" charset="-128"/>
                          <a:cs typeface="Times New Roman"/>
                        </a:rPr>
                        <a:t>の</a:t>
                      </a: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応用研究</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放射線研究センターによる国際原子力人材育成</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イニシ</a:t>
                      </a:r>
                      <a:endPar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アテイブ</a:t>
                      </a: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事業の推進</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バイオ燃料の生産技術に応用されるユーグレナ（</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ミド</a:t>
                      </a:r>
                      <a:endPar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リムシ</a:t>
                      </a: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）内の油脂研究</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次世代蓄電池として期待される全固体ナトリウム</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蓄電</a:t>
                      </a:r>
                      <a:endPar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池</a:t>
                      </a: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の研究開発</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marL="152400" indent="-152400"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細胞分泌小胞“エクソソーム”を使った</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ドラッグデリ</a:t>
                      </a:r>
                      <a:endPar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marL="152400" indent="-152400" algn="just">
                        <a:spcAft>
                          <a:spcPts val="0"/>
                        </a:spcAft>
                      </a:pPr>
                      <a:r>
                        <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バリーシステム</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marL="152400" indent="-152400"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野生鹿・猪肉の食料利用促進を目的とした、</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栄養学</a:t>
                      </a:r>
                      <a:endPar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marL="152400" indent="-152400" algn="just">
                        <a:spcAft>
                          <a:spcPts val="0"/>
                        </a:spcAft>
                      </a:pPr>
                      <a:r>
                        <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的</a:t>
                      </a: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・食料衛生学的研究</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羽曳野産いちじくを使用したお菓子開発「</a:t>
                      </a:r>
                      <a:r>
                        <a:rPr lang="en-US" sz="1100" kern="100" dirty="0" err="1">
                          <a:solidFill>
                            <a:srgbClr val="000000"/>
                          </a:solidFill>
                          <a:effectLst/>
                          <a:latin typeface="HG丸ｺﾞｼｯｸM-PRO" panose="020F0600000000000000" pitchFamily="50" charset="-128"/>
                          <a:ea typeface="HG丸ｺﾞｼｯｸM-PRO" panose="020F0600000000000000" pitchFamily="50" charset="-128"/>
                          <a:cs typeface="Times New Roman"/>
                        </a:rPr>
                        <a:t>Habikino</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い</a:t>
                      </a:r>
                      <a:endPar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sz="1100" kern="100" dirty="0" err="1"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ちじく</a:t>
                      </a: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プロジェクト</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次世代循環型新エネルギー創成に向けた人工光合成</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研</a:t>
                      </a:r>
                      <a:endParaRPr lang="en-US" altLang="ja-JP" sz="1100" kern="100" dirty="0" smtClean="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kern="100" dirty="0" smtClean="0">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究</a:t>
                      </a:r>
                      <a:r>
                        <a:rPr lang="ja-JP" sz="1100" kern="100" dirty="0">
                          <a:effectLst/>
                          <a:latin typeface="HG丸ｺﾞｼｯｸM-PRO" panose="020F0600000000000000" pitchFamily="50" charset="-128"/>
                          <a:ea typeface="HG丸ｺﾞｼｯｸM-PRO" panose="020F0600000000000000" pitchFamily="50" charset="-128"/>
                          <a:cs typeface="Times New Roman"/>
                        </a:rPr>
                        <a:t>センターでの研究</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健康科学イノベーションセンターでの抗疲労研究を</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中</a:t>
                      </a:r>
                      <a:endParaRPr lang="en-US" altLang="ja-JP" sz="1100" kern="100" dirty="0" smtClean="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kern="100" dirty="0" smtClean="0">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心</a:t>
                      </a:r>
                      <a:r>
                        <a:rPr lang="ja-JP" sz="1100" kern="100" dirty="0">
                          <a:effectLst/>
                          <a:latin typeface="HG丸ｺﾞｼｯｸM-PRO" panose="020F0600000000000000" pitchFamily="50" charset="-128"/>
                          <a:ea typeface="HG丸ｺﾞｼｯｸM-PRO" panose="020F0600000000000000" pitchFamily="50" charset="-128"/>
                          <a:cs typeface="Times New Roman"/>
                        </a:rPr>
                        <a:t>とした産学官連携</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先端予防医療部附属クリニック</a:t>
                      </a:r>
                      <a:r>
                        <a:rPr lang="en-US" sz="1100" kern="100" dirty="0">
                          <a:effectLst/>
                          <a:latin typeface="HG丸ｺﾞｼｯｸM-PRO" panose="020F0600000000000000" pitchFamily="50" charset="-128"/>
                          <a:ea typeface="HG丸ｺﾞｼｯｸM-PRO" panose="020F0600000000000000" pitchFamily="50" charset="-128"/>
                          <a:cs typeface="Times New Roman"/>
                        </a:rPr>
                        <a:t>MedCity21</a:t>
                      </a:r>
                      <a:r>
                        <a:rPr lang="ja-JP" sz="1100" kern="100" dirty="0" err="1">
                          <a:effectLst/>
                          <a:latin typeface="HG丸ｺﾞｼｯｸM-PRO" panose="020F0600000000000000" pitchFamily="50" charset="-128"/>
                          <a:ea typeface="HG丸ｺﾞｼｯｸM-PRO" panose="020F0600000000000000" pitchFamily="50" charset="-128"/>
                          <a:cs typeface="Times New Roman"/>
                        </a:rPr>
                        <a:t>での</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先制医</a:t>
                      </a:r>
                      <a:endParaRPr lang="en-US" altLang="ja-JP" sz="1100" kern="100" dirty="0" smtClean="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kern="100" dirty="0" smtClean="0">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療</a:t>
                      </a:r>
                      <a:r>
                        <a:rPr lang="ja-JP" sz="1100" kern="100" dirty="0">
                          <a:effectLst/>
                          <a:latin typeface="HG丸ｺﾞｼｯｸM-PRO" panose="020F0600000000000000" pitchFamily="50" charset="-128"/>
                          <a:ea typeface="HG丸ｺﾞｼｯｸM-PRO" panose="020F0600000000000000" pitchFamily="50" charset="-128"/>
                          <a:cs typeface="Times New Roman"/>
                        </a:rPr>
                        <a:t>を目的とした検診</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災害知の社会実装をめざす都市防災研究「いのちを</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守</a:t>
                      </a:r>
                      <a:endParaRPr lang="en-US" altLang="ja-JP" sz="1100" kern="100" dirty="0" smtClean="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kern="100" dirty="0" smtClean="0">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る</a:t>
                      </a:r>
                      <a:r>
                        <a:rPr lang="ja-JP" sz="1100" kern="100" dirty="0">
                          <a:effectLst/>
                          <a:latin typeface="HG丸ｺﾞｼｯｸM-PRO" panose="020F0600000000000000" pitchFamily="50" charset="-128"/>
                          <a:ea typeface="HG丸ｺﾞｼｯｸM-PRO" panose="020F0600000000000000" pitchFamily="50" charset="-128"/>
                          <a:cs typeface="Times New Roman"/>
                        </a:rPr>
                        <a:t>都市づくり」ﾌﾟﾛｼﾞｪｸﾄ</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地域連携センターでの住之江・住吉・西成区との連携</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a:t>
                      </a:r>
                      <a:endParaRPr lang="en-US" altLang="ja-JP" sz="1100" kern="100" dirty="0" smtClean="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kern="100" dirty="0" smtClean="0">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大学</a:t>
                      </a:r>
                      <a:r>
                        <a:rPr lang="ja-JP" sz="1100" kern="100" dirty="0">
                          <a:effectLst/>
                          <a:latin typeface="HG丸ｺﾞｼｯｸM-PRO" panose="020F0600000000000000" pitchFamily="50" charset="-128"/>
                          <a:ea typeface="HG丸ｺﾞｼｯｸM-PRO" panose="020F0600000000000000" pitchFamily="50" charset="-128"/>
                          <a:cs typeface="Times New Roman"/>
                        </a:rPr>
                        <a:t>ＣＯＣ事業の推進</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魚類で論理的思考能力を確認 （動物行動学・動物</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心理</a:t>
                      </a:r>
                      <a:endParaRPr lang="en-US" altLang="ja-JP" sz="1100" kern="100" dirty="0" smtClean="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kern="100" dirty="0" smtClean="0">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学</a:t>
                      </a:r>
                      <a:r>
                        <a:rPr lang="ja-JP" sz="1100" kern="100" dirty="0">
                          <a:effectLst/>
                          <a:latin typeface="HG丸ｺﾞｼｯｸM-PRO" panose="020F0600000000000000" pitchFamily="50" charset="-128"/>
                          <a:ea typeface="HG丸ｺﾞｼｯｸM-PRO" panose="020F0600000000000000" pitchFamily="50" charset="-128"/>
                          <a:cs typeface="Times New Roman"/>
                        </a:rPr>
                        <a:t>の常識を覆す発見）</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a:t>
                      </a:r>
                      <a:r>
                        <a:rPr lang="en-US" sz="1100" kern="100" dirty="0" err="1">
                          <a:effectLst/>
                          <a:latin typeface="HG丸ｺﾞｼｯｸM-PRO" panose="020F0600000000000000" pitchFamily="50" charset="-128"/>
                          <a:ea typeface="HG丸ｺﾞｼｯｸM-PRO" panose="020F0600000000000000" pitchFamily="50" charset="-128"/>
                          <a:cs typeface="Times New Roman"/>
                        </a:rPr>
                        <a:t>iPS</a:t>
                      </a:r>
                      <a:r>
                        <a:rPr lang="ja-JP" sz="1100" kern="100" dirty="0">
                          <a:effectLst/>
                          <a:latin typeface="HG丸ｺﾞｼｯｸM-PRO" panose="020F0600000000000000" pitchFamily="50" charset="-128"/>
                          <a:ea typeface="HG丸ｺﾞｼｯｸM-PRO" panose="020F0600000000000000" pitchFamily="50" charset="-128"/>
                          <a:cs typeface="Times New Roman"/>
                        </a:rPr>
                        <a:t>細胞を用いた人工神経の長期有効性と安全性を実証</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アルツハイマー病の新しい治療薬となる抗体を開発</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浸水避難計画のための大阪梅田地下街の人・都市</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構造</a:t>
                      </a:r>
                      <a:endParaRPr lang="en-US" altLang="ja-JP" sz="1100" kern="100" dirty="0" smtClean="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en-US" altLang="ja-JP" sz="1100" kern="100" dirty="0" smtClean="0">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の</a:t>
                      </a:r>
                      <a:r>
                        <a:rPr lang="ja-JP" sz="1100" kern="100" dirty="0">
                          <a:effectLst/>
                          <a:latin typeface="HG丸ｺﾞｼｯｸM-PRO" panose="020F0600000000000000" pitchFamily="50" charset="-128"/>
                          <a:ea typeface="HG丸ｺﾞｼｯｸM-PRO" panose="020F0600000000000000" pitchFamily="50" charset="-128"/>
                          <a:cs typeface="Times New Roman"/>
                        </a:rPr>
                        <a:t>把握</a:t>
                      </a:r>
                    </a:p>
                  </a:txBody>
                  <a:tcPr marL="27895" marR="2789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r>
              <a:tr h="1089444">
                <a:tc>
                  <a:txBody>
                    <a:bodyPr/>
                    <a:lstStyle/>
                    <a:p>
                      <a:pPr algn="just">
                        <a:spcAft>
                          <a:spcPts val="0"/>
                        </a:spcAft>
                      </a:pPr>
                      <a:r>
                        <a:rPr lang="ja-JP" sz="1100" b="1" kern="100">
                          <a:effectLst/>
                          <a:latin typeface="HG丸ｺﾞｼｯｸM-PRO" panose="020F0600000000000000" pitchFamily="50" charset="-128"/>
                          <a:ea typeface="HG丸ｺﾞｼｯｸM-PRO" panose="020F0600000000000000" pitchFamily="50" charset="-128"/>
                          <a:cs typeface="Times New Roman"/>
                        </a:rPr>
                        <a:t>考</a:t>
                      </a:r>
                      <a:endParaRPr lang="ja-JP" sz="1100" kern="10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ja-JP" sz="1100" b="1" kern="100">
                          <a:effectLst/>
                          <a:latin typeface="HG丸ｺﾞｼｯｸM-PRO" panose="020F0600000000000000" pitchFamily="50" charset="-128"/>
                          <a:ea typeface="HG丸ｺﾞｼｯｸM-PRO" panose="020F0600000000000000" pitchFamily="50" charset="-128"/>
                          <a:cs typeface="Times New Roman"/>
                        </a:rPr>
                        <a:t>著名な卒業生</a:t>
                      </a:r>
                      <a:endParaRPr lang="ja-JP" sz="1100" kern="10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志賀 俊之（日産自動車株式会社 取締役</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副会長</a:t>
                      </a:r>
                      <a:r>
                        <a:rPr lang="ja-JP" altLang="en-US"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altLang="en-US" sz="1100" kern="100" baseline="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株式会社産業革新機構 代表取締役会長</a:t>
                      </a:r>
                      <a:r>
                        <a:rPr lang="ja-JP" sz="11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中本 晃（株式会社島津製作所 代表取締役会長）</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藤原 崇起（阪神電気鉄道株式会社 代表取締役社長）</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児玉 和（グンゼ株式会社 代表取締役社長）</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植野 康夫（南都銀行 取締役会長）　</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東野 圭吾（直木賞作家）</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 柴崎 友香（芥川賞作家）</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古川 弘成（阪和興業株式会社　代表取締役社長）</a:t>
                      </a:r>
                    </a:p>
                    <a:p>
                      <a:pPr algn="just">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a:rPr>
                        <a:t>○ 尾山 基（株式会社アシックス　代表取締役</a:t>
                      </a:r>
                      <a:r>
                        <a:rPr lang="ja-JP" sz="1100" kern="100" dirty="0" smtClean="0">
                          <a:effectLst/>
                          <a:latin typeface="HG丸ｺﾞｼｯｸM-PRO" panose="020F0600000000000000" pitchFamily="50" charset="-128"/>
                          <a:ea typeface="HG丸ｺﾞｼｯｸM-PRO" panose="020F0600000000000000" pitchFamily="50" charset="-128"/>
                          <a:cs typeface="Times New Roman"/>
                        </a:rPr>
                        <a:t>社長</a:t>
                      </a:r>
                      <a:r>
                        <a:rPr kumimoji="1" lang="en-US" altLang="ja-JP"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CEO</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坂根 正弘（株式会社小松製作所　相談役・特別顧問）</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佐野 嘉彦（二プロ株式会社　代表取締役社長）</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高原 慶一</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朗</a:t>
                      </a:r>
                      <a:endParaRPr lang="en-US" alt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ユニ・チャーム株式会社　</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取締役</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ファウンダー</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en-US" altLang="ja-JP" sz="1100" kern="100" baseline="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山中 </a:t>
                      </a: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伸</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弥</a:t>
                      </a:r>
                      <a:endParaRPr lang="en-US" alt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ノーベル賞受賞医</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学者</a:t>
                      </a:r>
                      <a:r>
                        <a:rPr lang="ja-JP" altLang="en-US" sz="1100" kern="100" baseline="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京都大学 </a:t>
                      </a:r>
                      <a:r>
                        <a:rPr kumimoji="1" lang="en-US" altLang="ja-JP" sz="1100" b="0" i="0" u="none" strike="noStrike" kern="100" cap="none" spc="0" normalizeH="0" baseline="0" noProof="0" dirty="0" err="1"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iPS</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細胞研究所所長</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開高 健（作家</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27895" marR="2789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8" name="テキスト ボックス 13"/>
          <p:cNvSpPr txBox="1"/>
          <p:nvPr/>
        </p:nvSpPr>
        <p:spPr>
          <a:xfrm>
            <a:off x="8559820" y="6398387"/>
            <a:ext cx="48680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200" dirty="0" smtClean="0"/>
              <a:t>１７</a:t>
            </a:r>
            <a:endParaRPr kumimoji="1" lang="ja-JP" altLang="en-US" sz="1200" dirty="0"/>
          </a:p>
        </p:txBody>
      </p:sp>
    </p:spTree>
    <p:extLst>
      <p:ext uri="{BB962C8B-B14F-4D97-AF65-F5344CB8AC3E}">
        <p14:creationId xmlns:p14="http://schemas.microsoft.com/office/powerpoint/2010/main" val="485916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2"/>
          <p:cNvSpPr txBox="1">
            <a:spLocks/>
          </p:cNvSpPr>
          <p:nvPr/>
        </p:nvSpPr>
        <p:spPr>
          <a:xfrm>
            <a:off x="414479" y="476672"/>
            <a:ext cx="8496944" cy="604867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１．今後検討すべき課題と検討の進め方について</a:t>
            </a:r>
            <a:endParaRPr lang="en-US" altLang="ja-JP" sz="2400" u="sng"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rPr>
              <a:t>(1) </a:t>
            </a: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「統合の基本事項」の検討項目</a:t>
            </a:r>
            <a:endPar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rPr>
              <a:t>(2)</a:t>
            </a: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 当面の検討スケジュール（案）</a:t>
            </a:r>
            <a:endPar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rPr>
              <a:t>(3) </a:t>
            </a: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今後の協議・検討体制について</a:t>
            </a:r>
            <a:endPar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endPar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２．統合の枠組みについて</a:t>
            </a:r>
            <a:r>
              <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rPr>
              <a:t>(</a:t>
            </a: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課題整理</a:t>
            </a:r>
            <a:r>
              <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rPr>
              <a:t>)</a:t>
            </a:r>
          </a:p>
          <a:p>
            <a:pPr marL="0" indent="0">
              <a:buFont typeface="Arial" panose="020B0604020202020204" pitchFamily="34" charset="0"/>
              <a:buNone/>
            </a:pP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rPr>
              <a:t>(1) </a:t>
            </a: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法人の設立形態、法人統合方式について</a:t>
            </a:r>
            <a:endPar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rPr>
              <a:t>(2) </a:t>
            </a: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設立団体による財政的支援の考え方</a:t>
            </a:r>
            <a:endPar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rPr>
              <a:t>(3) </a:t>
            </a: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法人・大学統合の進め方</a:t>
            </a:r>
            <a:endPar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endPar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400" dirty="0" smtClean="0">
                <a:solidFill>
                  <a:sysClr val="windowText" lastClr="000000"/>
                </a:solidFill>
                <a:latin typeface="HG丸ｺﾞｼｯｸM-PRO" panose="020F0600000000000000" pitchFamily="50" charset="-128"/>
                <a:ea typeface="HG丸ｺﾞｼｯｸM-PRO" panose="020F0600000000000000" pitchFamily="50" charset="-128"/>
              </a:rPr>
              <a:t>３．両大学の連携・共同化事業について</a:t>
            </a:r>
            <a:endParaRPr lang="en-US" altLang="ja-JP" sz="24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274312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178396"/>
            <a:ext cx="3168352" cy="334144"/>
          </a:xfrm>
        </p:spPr>
        <p:txBody>
          <a:bodyPr>
            <a:normAutofit/>
          </a:bodyPr>
          <a:lstStyle/>
          <a:p>
            <a:pPr algn="l"/>
            <a:r>
              <a:rPr lang="ja-JP" altLang="en-US" sz="1500" b="1" dirty="0" smtClean="0">
                <a:latin typeface="HG丸ｺﾞｼｯｸM-PRO" panose="020F0600000000000000" pitchFamily="50" charset="-128"/>
                <a:ea typeface="HG丸ｺﾞｼｯｸM-PRO" panose="020F0600000000000000" pitchFamily="50" charset="-128"/>
              </a:rPr>
              <a:t>資料２．大学統合の取組</a:t>
            </a:r>
            <a:r>
              <a:rPr kumimoji="1" lang="ja-JP" altLang="en-US" sz="1500" b="1" dirty="0" smtClean="0">
                <a:latin typeface="HG丸ｺﾞｼｯｸM-PRO" panose="020F0600000000000000" pitchFamily="50" charset="-128"/>
                <a:ea typeface="HG丸ｺﾞｼｯｸM-PRO" panose="020F0600000000000000" pitchFamily="50" charset="-128"/>
              </a:rPr>
              <a:t>経過</a:t>
            </a:r>
            <a:endParaRPr kumimoji="1" lang="ja-JP" altLang="en-US" sz="1500" b="1"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526675264"/>
              </p:ext>
            </p:extLst>
          </p:nvPr>
        </p:nvGraphicFramePr>
        <p:xfrm>
          <a:off x="717073" y="674958"/>
          <a:ext cx="7815367" cy="5691720"/>
        </p:xfrm>
        <a:graphic>
          <a:graphicData uri="http://schemas.openxmlformats.org/drawingml/2006/table">
            <a:tbl>
              <a:tblPr firstRow="1" bandRow="1">
                <a:tableStyleId>{5940675A-B579-460E-94D1-54222C63F5DA}</a:tableStyleId>
              </a:tblPr>
              <a:tblGrid>
                <a:gridCol w="1193338"/>
                <a:gridCol w="6622029"/>
              </a:tblGrid>
              <a:tr h="1082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平成</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24</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5</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丸ｺﾞｼｯｸM-PRO" panose="020F0600000000000000" pitchFamily="50" charset="-128"/>
                          <a:ea typeface="HG丸ｺﾞｼｯｸM-PRO" panose="020F0600000000000000" pitchFamily="50" charset="-128"/>
                        </a:rPr>
                        <a:t>平成</a:t>
                      </a:r>
                      <a:r>
                        <a:rPr kumimoji="1" lang="en-US" altLang="ja-JP" sz="1200" dirty="0" smtClean="0">
                          <a:latin typeface="HG丸ｺﾞｼｯｸM-PRO" panose="020F0600000000000000" pitchFamily="50" charset="-128"/>
                          <a:ea typeface="HG丸ｺﾞｼｯｸM-PRO" panose="020F0600000000000000" pitchFamily="50" charset="-128"/>
                        </a:rPr>
                        <a:t>25</a:t>
                      </a:r>
                      <a:r>
                        <a:rPr kumimoji="1" lang="ja-JP" altLang="en-US" sz="1200" dirty="0" smtClean="0">
                          <a:latin typeface="HG丸ｺﾞｼｯｸM-PRO" panose="020F0600000000000000" pitchFamily="50" charset="-128"/>
                          <a:ea typeface="HG丸ｺﾞｼｯｸM-PRO" panose="020F0600000000000000" pitchFamily="50" charset="-128"/>
                        </a:rPr>
                        <a:t>年 </a:t>
                      </a:r>
                      <a:r>
                        <a:rPr kumimoji="1" lang="en-US" altLang="ja-JP" sz="1200" dirty="0" smtClean="0">
                          <a:latin typeface="HG丸ｺﾞｼｯｸM-PRO" panose="020F0600000000000000" pitchFamily="50" charset="-128"/>
                          <a:ea typeface="HG丸ｺﾞｼｯｸM-PRO" panose="020F0600000000000000" pitchFamily="50" charset="-128"/>
                        </a:rPr>
                        <a:t>1</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72000" marR="72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外部有識者による「新大学構想会議」の設置決定（府市統合本部）</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・大阪における公立大学の将来ビジョンをとりまとめるため、府市で共同設置</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新大学構想会議から府市に「新大学構想</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提言</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」を提出</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・両大学の現状と課題、統合後の新大学の姿、運営体制等を提言</a:t>
                      </a:r>
                      <a:endPar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tr>
              <a:tr h="1512168">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9</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000" baseline="0" dirty="0" smtClean="0">
                        <a:latin typeface="HG丸ｺﾞｼｯｸM-PRO" panose="020F0600000000000000" pitchFamily="50" charset="-128"/>
                        <a:ea typeface="HG丸ｺﾞｼｯｸM-PRO" panose="020F0600000000000000" pitchFamily="50" charset="-128"/>
                      </a:endParaRPr>
                    </a:p>
                    <a:p>
                      <a:endParaRPr kumimoji="1" lang="en-US" altLang="ja-JP" sz="1000" baseline="0" dirty="0" smtClean="0">
                        <a:latin typeface="HG丸ｺﾞｼｯｸM-PRO" panose="020F0600000000000000" pitchFamily="50" charset="-128"/>
                        <a:ea typeface="HG丸ｺﾞｼｯｸM-PRO" panose="020F0600000000000000" pitchFamily="50" charset="-128"/>
                      </a:endParaRPr>
                    </a:p>
                    <a:p>
                      <a:endParaRPr kumimoji="1" lang="en-US" altLang="ja-JP" sz="1000" baseline="0" dirty="0" smtClean="0">
                        <a:latin typeface="HG丸ｺﾞｼｯｸM-PRO" panose="020F0600000000000000" pitchFamily="50" charset="-128"/>
                        <a:ea typeface="HG丸ｺﾞｼｯｸM-PRO" panose="020F0600000000000000" pitchFamily="50" charset="-128"/>
                      </a:endParaRPr>
                    </a:p>
                    <a:p>
                      <a:endParaRPr kumimoji="1" lang="en-US" altLang="ja-JP" sz="1200" baseline="0" dirty="0" smtClean="0">
                        <a:latin typeface="HG丸ｺﾞｼｯｸM-PRO" panose="020F0600000000000000" pitchFamily="50" charset="-128"/>
                        <a:ea typeface="HG丸ｺﾞｼｯｸM-PRO" panose="020F0600000000000000" pitchFamily="50" charset="-128"/>
                      </a:endParaRPr>
                    </a:p>
                    <a:p>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200" baseline="0" dirty="0" smtClean="0">
                          <a:latin typeface="HG丸ｺﾞｼｯｸM-PRO" panose="020F0600000000000000" pitchFamily="50" charset="-128"/>
                          <a:ea typeface="HG丸ｺﾞｼｯｸM-PRO" panose="020F0600000000000000" pitchFamily="50" charset="-128"/>
                        </a:rPr>
                        <a:t>10</a:t>
                      </a:r>
                      <a:r>
                        <a:rPr kumimoji="1" lang="ja-JP" altLang="en-US" sz="1200" baseline="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11</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ja-JP" altLang="en-US" sz="1200" dirty="0">
                        <a:latin typeface="HG丸ｺﾞｼｯｸM-PRO" panose="020F0600000000000000" pitchFamily="50" charset="-128"/>
                        <a:ea typeface="HG丸ｺﾞｼｯｸM-PRO" panose="020F0600000000000000" pitchFamily="50" charset="-128"/>
                      </a:endParaRPr>
                    </a:p>
                  </a:txBody>
                  <a:tcPr marL="72000" marR="72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新大学構想会議の提言を踏まえ、府市で「新大学ビジョン」を策定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・新大学のあり方とその骨格などを示す</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・新大学ビジョン（案）の公表（４月）後、パブリックコメント（５～</a:t>
                      </a:r>
                      <a:r>
                        <a:rPr kumimoji="1" lang="en-US" altLang="ja-JP" sz="1000" dirty="0" smtClean="0">
                          <a:latin typeface="HG丸ｺﾞｼｯｸM-PRO" panose="020F0600000000000000" pitchFamily="50" charset="-128"/>
                          <a:ea typeface="HG丸ｺﾞｼｯｸM-PRO" panose="020F0600000000000000" pitchFamily="50" charset="-128"/>
                        </a:rPr>
                        <a:t>7</a:t>
                      </a:r>
                      <a:r>
                        <a:rPr kumimoji="1" lang="ja-JP" altLang="en-US" sz="1000" dirty="0" smtClean="0">
                          <a:latin typeface="HG丸ｺﾞｼｯｸM-PRO" panose="020F0600000000000000" pitchFamily="50" charset="-128"/>
                          <a:ea typeface="HG丸ｺﾞｼｯｸM-PRO" panose="020F0600000000000000" pitchFamily="50" charset="-128"/>
                        </a:rPr>
                        <a:t>月）を経て策定</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府市及び両大学で「新大学案（平成</a:t>
                      </a:r>
                      <a:r>
                        <a:rPr kumimoji="1" lang="en-US" altLang="ja-JP" sz="1200" dirty="0" smtClean="0">
                          <a:latin typeface="HG丸ｺﾞｼｯｸM-PRO" panose="020F0600000000000000" pitchFamily="50" charset="-128"/>
                          <a:ea typeface="HG丸ｺﾞｼｯｸM-PRO" panose="020F0600000000000000" pitchFamily="50" charset="-128"/>
                        </a:rPr>
                        <a:t>25</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en-US" altLang="ja-JP" sz="1200" dirty="0" smtClean="0">
                          <a:latin typeface="HG丸ｺﾞｼｯｸM-PRO" panose="020F0600000000000000" pitchFamily="50" charset="-128"/>
                          <a:ea typeface="HG丸ｺﾞｼｯｸM-PRO" panose="020F0600000000000000" pitchFamily="50" charset="-128"/>
                        </a:rPr>
                        <a:t>10</a:t>
                      </a:r>
                      <a:r>
                        <a:rPr kumimoji="1" lang="ja-JP" altLang="en-US" sz="1200" dirty="0" smtClean="0">
                          <a:latin typeface="HG丸ｺﾞｼｯｸM-PRO" panose="020F0600000000000000" pitchFamily="50" charset="-128"/>
                          <a:ea typeface="HG丸ｺﾞｼｯｸM-PRO" panose="020F0600000000000000" pitchFamily="50" charset="-128"/>
                        </a:rPr>
                        <a:t>月版）」を策定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・文部科学省への設置認可申請に向け、必要な基本事項等を示す</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大阪市会で大学統合関連議案（中期目標変更等）否決、府は議案提出を見送り</a:t>
                      </a:r>
                      <a:endParaRPr kumimoji="1" lang="ja-JP" altLang="en-US" sz="1200" dirty="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r>
              <a:tr h="2160240">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平成</a:t>
                      </a:r>
                      <a:r>
                        <a:rPr kumimoji="1" lang="en-US" altLang="ja-JP" sz="1200" dirty="0" smtClean="0">
                          <a:latin typeface="HG丸ｺﾞｼｯｸM-PRO" panose="020F0600000000000000" pitchFamily="50" charset="-128"/>
                          <a:ea typeface="HG丸ｺﾞｼｯｸM-PRO" panose="020F0600000000000000" pitchFamily="50" charset="-128"/>
                        </a:rPr>
                        <a:t>26</a:t>
                      </a:r>
                      <a:r>
                        <a:rPr kumimoji="1" lang="ja-JP" altLang="en-US" sz="1200" dirty="0" smtClean="0">
                          <a:latin typeface="HG丸ｺﾞｼｯｸM-PRO" panose="020F0600000000000000" pitchFamily="50" charset="-128"/>
                          <a:ea typeface="HG丸ｺﾞｼｯｸM-PRO" panose="020F0600000000000000" pitchFamily="50" charset="-128"/>
                        </a:rPr>
                        <a:t>年 </a:t>
                      </a:r>
                      <a:r>
                        <a:rPr kumimoji="1" lang="en-US" altLang="ja-JP" sz="1200" dirty="0" smtClean="0">
                          <a:latin typeface="HG丸ｺﾞｼｯｸM-PRO" panose="020F0600000000000000" pitchFamily="50" charset="-128"/>
                          <a:ea typeface="HG丸ｺﾞｼｯｸM-PRO" panose="020F0600000000000000" pitchFamily="50" charset="-128"/>
                        </a:rPr>
                        <a:t>4</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10</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平成</a:t>
                      </a:r>
                      <a:r>
                        <a:rPr kumimoji="1" lang="en-US" altLang="ja-JP" sz="1200" dirty="0" smtClean="0">
                          <a:latin typeface="HG丸ｺﾞｼｯｸM-PRO" panose="020F0600000000000000" pitchFamily="50" charset="-128"/>
                          <a:ea typeface="HG丸ｺﾞｼｯｸM-PRO" panose="020F0600000000000000" pitchFamily="50" charset="-128"/>
                        </a:rPr>
                        <a:t>27</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200" baseline="0" dirty="0" smtClean="0">
                          <a:latin typeface="HG丸ｺﾞｼｯｸM-PRO" panose="020F0600000000000000" pitchFamily="50" charset="-128"/>
                          <a:ea typeface="HG丸ｺﾞｼｯｸM-PRO" panose="020F0600000000000000" pitchFamily="50" charset="-128"/>
                        </a:rPr>
                        <a:t>2</a:t>
                      </a:r>
                      <a:r>
                        <a:rPr kumimoji="1" lang="ja-JP" altLang="en-US" sz="1200" baseline="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72000" marR="72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strike="noStrike" dirty="0" smtClean="0">
                          <a:solidFill>
                            <a:schemeClr val="tx1"/>
                          </a:solidFill>
                          <a:latin typeface="HG丸ｺﾞｼｯｸM-PRO" panose="020F0600000000000000" pitchFamily="50" charset="-128"/>
                          <a:ea typeface="HG丸ｺﾞｼｯｸM-PRO" panose="020F0600000000000000" pitchFamily="50" charset="-128"/>
                        </a:rPr>
                        <a:t>府市において</a:t>
                      </a:r>
                      <a:r>
                        <a:rPr kumimoji="1" lang="ja-JP" altLang="en-US" sz="1200" dirty="0" smtClean="0">
                          <a:latin typeface="HG丸ｺﾞｼｯｸM-PRO" panose="020F0600000000000000" pitchFamily="50" charset="-128"/>
                          <a:ea typeface="HG丸ｺﾞｼｯｸM-PRO" panose="020F0600000000000000" pitchFamily="50" charset="-128"/>
                        </a:rPr>
                        <a:t>統合スケジュールの延期等を決定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・当初の統合スケジュール（Ｈ２７法人統合・Ｈ２８大学統合）は延期</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・両大学で主体的に、大阪における公立大学のあり方の検討を行う</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両大学が「</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新・公立大学</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大阪モデル（基本的な考え方）」を公表</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両大学が「</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新・公立大学</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大阪モデル（基本構想）」を公表</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・地域から世界を展望する視点を重視した国際通用性のある教育研究を推進し、</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「世界に展開する高度研究型大学」を目指す</a:t>
                      </a:r>
                      <a:endParaRPr kumimoji="1" lang="en-US" altLang="ja-JP" sz="1000" dirty="0" smtClean="0">
                        <a:latin typeface="HG丸ｺﾞｼｯｸM-PRO" panose="020F0600000000000000" pitchFamily="50" charset="-128"/>
                        <a:ea typeface="HG丸ｺﾞｼｯｸM-PRO" panose="020F0600000000000000" pitchFamily="50" charset="-128"/>
                      </a:endParaRPr>
                    </a:p>
                    <a:p>
                      <a:pPr marL="0" marR="0" indent="0" algn="l" defTabSz="1268547" rtl="0" eaLnBrk="1" fontAlgn="auto" latinLnBrk="0" hangingPunct="1">
                        <a:lnSpc>
                          <a:spcPct val="100000"/>
                        </a:lnSpc>
                        <a:spcBef>
                          <a:spcPts val="0"/>
                        </a:spcBef>
                        <a:spcAft>
                          <a:spcPts val="0"/>
                        </a:spcAft>
                        <a:buClrTx/>
                        <a:buSzTx/>
                        <a:buFontTx/>
                        <a:buNone/>
                        <a:tabLst/>
                        <a:defRPr/>
                      </a:pPr>
                      <a:r>
                        <a:rPr kumimoji="1" lang="ja-JP" altLang="en-US" sz="1000" dirty="0" smtClean="0">
                          <a:latin typeface="HG丸ｺﾞｼｯｸM-PRO" panose="020F0600000000000000" pitchFamily="50" charset="-128"/>
                          <a:ea typeface="HG丸ｺﾞｼｯｸM-PRO" panose="020F0600000000000000" pitchFamily="50" charset="-128"/>
                        </a:rPr>
                        <a:t>　＊理　　　念 ･･･大阪の発展を牽引する「知の拠点」</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＊教　　　育 ･･･大阪を牽引するグローバル人材の育成</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＊研　　　究 ･･･先端研究・異分野融合研究に重点的に取り組む</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＊地</a:t>
                      </a:r>
                      <a:r>
                        <a:rPr kumimoji="1" lang="ja-JP" altLang="en-US" sz="1000" baseline="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域 貢 献 ･･･大阪の課題に積極的に取り組む</a:t>
                      </a:r>
                      <a:endParaRPr kumimoji="1" lang="en-US" altLang="ja-JP" sz="1000" dirty="0" smtClean="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r>
              <a:tr h="792088">
                <a:tc>
                  <a:txBody>
                    <a:bodyPr/>
                    <a:lstStyle/>
                    <a:p>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12</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平成</a:t>
                      </a:r>
                      <a:r>
                        <a:rPr kumimoji="1" lang="en-US" altLang="ja-JP" sz="1200" dirty="0" smtClean="0">
                          <a:latin typeface="HG丸ｺﾞｼｯｸM-PRO" panose="020F0600000000000000" pitchFamily="50" charset="-128"/>
                          <a:ea typeface="HG丸ｺﾞｼｯｸM-PRO" panose="020F0600000000000000" pitchFamily="50" charset="-128"/>
                        </a:rPr>
                        <a:t>28</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en-US" altLang="ja-JP" sz="1200" dirty="0" smtClean="0">
                          <a:latin typeface="HG丸ｺﾞｼｯｸM-PRO" panose="020F0600000000000000" pitchFamily="50" charset="-128"/>
                          <a:ea typeface="HG丸ｺﾞｼｯｸM-PRO" panose="020F0600000000000000" pitchFamily="50" charset="-128"/>
                        </a:rPr>
                        <a:t> 1</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72000" marR="72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大阪府議会で大学統合関連議案（中期目標変更）可決</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大阪市会で大学統合関連議案（中期目標変更）可決</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5" name="テキスト ボックス 13"/>
          <p:cNvSpPr txBox="1"/>
          <p:nvPr/>
        </p:nvSpPr>
        <p:spPr>
          <a:xfrm>
            <a:off x="8559820" y="6398387"/>
            <a:ext cx="48680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a:t>１８</a:t>
            </a:r>
            <a:endParaRPr kumimoji="1" lang="ja-JP" altLang="en-US" sz="1200" dirty="0"/>
          </a:p>
        </p:txBody>
      </p:sp>
    </p:spTree>
    <p:extLst>
      <p:ext uri="{BB962C8B-B14F-4D97-AF65-F5344CB8AC3E}">
        <p14:creationId xmlns:p14="http://schemas.microsoft.com/office/powerpoint/2010/main" val="1210644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98280"/>
            <a:ext cx="3744416" cy="288032"/>
          </a:xfrm>
        </p:spPr>
        <p:txBody>
          <a:bodyPr lIns="36000" tIns="36000" rIns="36000" bIns="36000">
            <a:noAutofit/>
          </a:bodyPr>
          <a:lstStyle/>
          <a:p>
            <a:pPr algn="l"/>
            <a:r>
              <a:rPr lang="ja-JP" altLang="en-US" sz="1500" b="1" dirty="0" smtClean="0">
                <a:latin typeface="HG丸ｺﾞｼｯｸM-PRO" panose="020F0600000000000000" pitchFamily="50" charset="-128"/>
                <a:ea typeface="HG丸ｺﾞｼｯｸM-PRO" panose="020F0600000000000000" pitchFamily="50" charset="-128"/>
              </a:rPr>
              <a:t>資料３．両大学の中期目標（変更後）</a:t>
            </a:r>
            <a:endParaRPr kumimoji="1" lang="ja-JP" altLang="en-US" sz="1500" b="1" dirty="0">
              <a:latin typeface="HG丸ｺﾞｼｯｸM-PRO" panose="020F0600000000000000" pitchFamily="50" charset="-128"/>
              <a:ea typeface="HG丸ｺﾞｼｯｸM-PRO" panose="020F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75976281"/>
              </p:ext>
            </p:extLst>
          </p:nvPr>
        </p:nvGraphicFramePr>
        <p:xfrm>
          <a:off x="72000" y="468000"/>
          <a:ext cx="8856984" cy="6368760"/>
        </p:xfrm>
        <a:graphic>
          <a:graphicData uri="http://schemas.openxmlformats.org/drawingml/2006/table">
            <a:tbl>
              <a:tblPr firstRow="1" bandRow="1">
                <a:tableStyleId>{5C22544A-7EE6-4342-B048-85BDC9FD1C3A}</a:tableStyleId>
              </a:tblPr>
              <a:tblGrid>
                <a:gridCol w="676838"/>
                <a:gridCol w="4090073"/>
                <a:gridCol w="4090073"/>
              </a:tblGrid>
              <a:tr h="212448">
                <a:tc>
                  <a:txBody>
                    <a:bodyPr/>
                    <a:lstStyle/>
                    <a:p>
                      <a:endParaRPr kumimoji="1" lang="ja-JP" altLang="en-US" sz="1400" dirty="0"/>
                    </a:p>
                  </a:txBody>
                  <a:tcPr marL="36000" marR="36000" marT="36000" marB="36000">
                    <a:lnL w="28575"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300" dirty="0" smtClean="0">
                          <a:latin typeface="HG丸ｺﾞｼｯｸM-PRO" panose="020F0600000000000000" pitchFamily="50" charset="-128"/>
                          <a:ea typeface="HG丸ｺﾞｼｯｸM-PRO" panose="020F0600000000000000" pitchFamily="50" charset="-128"/>
                        </a:rPr>
                        <a:t>大阪府立大学</a:t>
                      </a:r>
                      <a:endParaRPr kumimoji="1" lang="ja-JP" altLang="en-US" sz="13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300" dirty="0" smtClean="0">
                          <a:latin typeface="HG丸ｺﾞｼｯｸM-PRO" panose="020F0600000000000000" pitchFamily="50" charset="-128"/>
                          <a:ea typeface="HG丸ｺﾞｼｯｸM-PRO" panose="020F0600000000000000" pitchFamily="50" charset="-128"/>
                        </a:rPr>
                        <a:t>大阪市立大学</a:t>
                      </a:r>
                      <a:endParaRPr kumimoji="1" lang="ja-JP" altLang="en-US" sz="13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bg1"/>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370840">
                <a:tc>
                  <a:txBody>
                    <a:bodyPr/>
                    <a:lstStyle/>
                    <a:p>
                      <a:pPr algn="ctr">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中期目標</a:t>
                      </a:r>
                      <a:r>
                        <a:rPr kumimoji="1" lang="en-US" altLang="ja-JP" sz="1100" dirty="0" smtClean="0">
                          <a:latin typeface="HG丸ｺﾞｼｯｸM-PRO" panose="020F0600000000000000" pitchFamily="50" charset="-128"/>
                          <a:ea typeface="HG丸ｺﾞｼｯｸM-PRO" panose="020F0600000000000000" pitchFamily="50" charset="-128"/>
                        </a:rPr>
                        <a:t/>
                      </a:r>
                      <a:br>
                        <a:rPr kumimoji="1" lang="en-US" altLang="ja-JP" sz="1100" dirty="0" smtClean="0">
                          <a:latin typeface="HG丸ｺﾞｼｯｸM-PRO" panose="020F0600000000000000" pitchFamily="50" charset="-128"/>
                          <a:ea typeface="HG丸ｺﾞｼｯｸM-PRO" panose="020F0600000000000000" pitchFamily="50" charset="-128"/>
                        </a:rPr>
                      </a:br>
                      <a:r>
                        <a:rPr kumimoji="1" lang="en-US" altLang="ja-JP" sz="1000" spc="0" dirty="0" smtClean="0">
                          <a:latin typeface="HG丸ｺﾞｼｯｸM-PRO" panose="020F0600000000000000" pitchFamily="50" charset="-128"/>
                          <a:ea typeface="HG丸ｺﾞｼｯｸM-PRO" panose="020F0600000000000000" pitchFamily="50" charset="-128"/>
                        </a:rPr>
                        <a:t>(</a:t>
                      </a:r>
                      <a:r>
                        <a:rPr kumimoji="1" lang="ja-JP" altLang="en-US" sz="1000" spc="0" dirty="0" smtClean="0">
                          <a:latin typeface="HG丸ｺﾞｼｯｸM-PRO" panose="020F0600000000000000" pitchFamily="50" charset="-128"/>
                          <a:ea typeface="HG丸ｺﾞｼｯｸM-PRO" panose="020F0600000000000000" pitchFamily="50" charset="-128"/>
                        </a:rPr>
                        <a:t>変更箇所</a:t>
                      </a:r>
                      <a:r>
                        <a:rPr kumimoji="1" lang="en-US" altLang="ja-JP" sz="1000" spc="0" dirty="0" smtClean="0">
                          <a:latin typeface="HG丸ｺﾞｼｯｸM-PRO" panose="020F0600000000000000" pitchFamily="50" charset="-128"/>
                          <a:ea typeface="HG丸ｺﾞｼｯｸM-PRO" panose="020F0600000000000000" pitchFamily="50" charset="-128"/>
                        </a:rPr>
                        <a:t>)</a:t>
                      </a:r>
                      <a:endParaRPr kumimoji="1" lang="ja-JP" altLang="en-US" sz="1000" spc="0" dirty="0">
                        <a:latin typeface="HG丸ｺﾞｼｯｸM-PRO" panose="020F0600000000000000" pitchFamily="50" charset="-128"/>
                        <a:ea typeface="HG丸ｺﾞｼｯｸM-PRO" panose="020F0600000000000000" pitchFamily="50" charset="-128"/>
                      </a:endParaRPr>
                    </a:p>
                  </a:txBody>
                  <a:tcPr marL="36000" marR="36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lang="ja-JP" altLang="ja-JP" sz="1050" b="1" spc="-60" baseline="0" dirty="0" smtClean="0">
                          <a:latin typeface="HG丸ｺﾞｼｯｸM-PRO" panose="020F0600000000000000" pitchFamily="50" charset="-128"/>
                          <a:ea typeface="HG丸ｺﾞｼｯｸM-PRO" panose="020F0600000000000000" pitchFamily="50" charset="-128"/>
                        </a:rPr>
                        <a:t>Ⅵ</a:t>
                      </a:r>
                      <a:r>
                        <a:rPr lang="ja-JP" altLang="en-US" sz="1050" b="1" spc="-60" baseline="0" dirty="0" smtClean="0">
                          <a:latin typeface="HG丸ｺﾞｼｯｸM-PRO" panose="020F0600000000000000" pitchFamily="50" charset="-128"/>
                          <a:ea typeface="HG丸ｺﾞｼｯｸM-PRO" panose="020F0600000000000000" pitchFamily="50" charset="-128"/>
                        </a:rPr>
                        <a:t>－</a:t>
                      </a:r>
                      <a:r>
                        <a:rPr lang="en-US" altLang="ja-JP" sz="1050" b="1" spc="-60" baseline="0" dirty="0" smtClean="0">
                          <a:latin typeface="HG丸ｺﾞｼｯｸM-PRO" panose="020F0600000000000000" pitchFamily="50" charset="-128"/>
                          <a:ea typeface="HG丸ｺﾞｼｯｸM-PRO" panose="020F0600000000000000" pitchFamily="50" charset="-128"/>
                        </a:rPr>
                        <a:t>4</a:t>
                      </a:r>
                      <a:r>
                        <a:rPr lang="ja-JP" altLang="en-US" sz="1050" b="1" spc="-60" baseline="0" dirty="0" smtClean="0">
                          <a:latin typeface="HG丸ｺﾞｼｯｸM-PRO" panose="020F0600000000000000" pitchFamily="50" charset="-128"/>
                          <a:ea typeface="HG丸ｺﾞｼｯｸM-PRO" panose="020F0600000000000000" pitchFamily="50" charset="-128"/>
                        </a:rPr>
                        <a:t>　</a:t>
                      </a:r>
                      <a:r>
                        <a:rPr lang="ja-JP" altLang="ja-JP" sz="1050" b="1" spc="-60" baseline="0" dirty="0" smtClean="0">
                          <a:latin typeface="HG丸ｺﾞｼｯｸM-PRO" panose="020F0600000000000000" pitchFamily="50" charset="-128"/>
                          <a:ea typeface="HG丸ｺﾞｼｯｸM-PRO" panose="020F0600000000000000" pitchFamily="50" charset="-128"/>
                        </a:rPr>
                        <a:t>大阪市立大学との統合による新大学実現へ向けた取組の推進</a:t>
                      </a:r>
                      <a:r>
                        <a:rPr lang="ja-JP" altLang="en-US" sz="1050" b="1" spc="-60" baseline="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r>
                      <a:br>
                        <a:rPr lang="en-US" altLang="ja-JP" sz="1050" dirty="0" smtClean="0">
                          <a:latin typeface="HG丸ｺﾞｼｯｸM-PRO" panose="020F0600000000000000" pitchFamily="50" charset="-128"/>
                          <a:ea typeface="HG丸ｺﾞｼｯｸM-PRO" panose="020F0600000000000000" pitchFamily="50" charset="-128"/>
                        </a:rPr>
                      </a:br>
                      <a:endParaRPr lang="en-US" altLang="ja-JP" sz="800" dirty="0" smtClean="0">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世界的な大学間競争を勝ち抜き、より強い大阪を実現するための知的インフラ拠点として存在感を高めるため、大阪府立大学と大阪市立大学で取りまとめた</a:t>
                      </a:r>
                      <a:r>
                        <a:rPr lang="ja-JP" altLang="en-US" sz="1050" dirty="0" smtClean="0">
                          <a:latin typeface="HG丸ｺﾞｼｯｸM-PRO" panose="020F0600000000000000" pitchFamily="50" charset="-128"/>
                          <a:ea typeface="HG丸ｺﾞｼｯｸM-PRO" panose="020F0600000000000000" pitchFamily="50" charset="-128"/>
                        </a:rPr>
                        <a:t>「</a:t>
                      </a:r>
                      <a:r>
                        <a:rPr lang="ja-JP" altLang="ja-JP" sz="1050" dirty="0" smtClean="0">
                          <a:latin typeface="HG丸ｺﾞｼｯｸM-PRO" panose="020F0600000000000000" pitchFamily="50" charset="-128"/>
                          <a:ea typeface="HG丸ｺﾞｼｯｸM-PRO" panose="020F0600000000000000" pitchFamily="50" charset="-128"/>
                        </a:rPr>
                        <a:t>新・公立大学</a:t>
                      </a:r>
                      <a:r>
                        <a:rPr lang="ja-JP" altLang="en-US" sz="1050" dirty="0" smtClean="0">
                          <a:latin typeface="HG丸ｺﾞｼｯｸM-PRO" panose="020F0600000000000000" pitchFamily="50" charset="-128"/>
                          <a:ea typeface="HG丸ｺﾞｼｯｸM-PRO" panose="020F0600000000000000" pitchFamily="50" charset="-128"/>
                        </a:rPr>
                        <a:t>」</a:t>
                      </a:r>
                      <a:r>
                        <a:rPr lang="ja-JP" altLang="ja-JP" sz="1050" dirty="0" smtClean="0">
                          <a:latin typeface="HG丸ｺﾞｼｯｸM-PRO" panose="020F0600000000000000" pitchFamily="50" charset="-128"/>
                          <a:ea typeface="HG丸ｺﾞｼｯｸM-PRO" panose="020F0600000000000000" pitchFamily="50" charset="-128"/>
                        </a:rPr>
                        <a:t>大阪モデル（基本構想）を踏まえ、</a:t>
                      </a:r>
                      <a:r>
                        <a:rPr lang="ja-JP" altLang="en-US" sz="1050" dirty="0" smtClean="0">
                          <a:latin typeface="HG丸ｺﾞｼｯｸM-PRO" panose="020F0600000000000000" pitchFamily="50" charset="-128"/>
                          <a:ea typeface="HG丸ｺﾞｼｯｸM-PRO" panose="020F0600000000000000" pitchFamily="50" charset="-128"/>
                        </a:rPr>
                        <a:t>世界に展開する高度な研究型の</a:t>
                      </a:r>
                      <a:r>
                        <a:rPr lang="ja-JP" altLang="ja-JP" sz="1050" dirty="0" smtClean="0">
                          <a:latin typeface="HG丸ｺﾞｼｯｸM-PRO" panose="020F0600000000000000" pitchFamily="50" charset="-128"/>
                          <a:ea typeface="HG丸ｺﾞｼｯｸM-PRO" panose="020F0600000000000000" pitchFamily="50" charset="-128"/>
                        </a:rPr>
                        <a:t>公立大学</a:t>
                      </a:r>
                      <a:r>
                        <a:rPr lang="ja-JP" altLang="en-US" sz="1050" dirty="0" smtClean="0">
                          <a:latin typeface="HG丸ｺﾞｼｯｸM-PRO" panose="020F0600000000000000" pitchFamily="50" charset="-128"/>
                          <a:ea typeface="HG丸ｺﾞｼｯｸM-PRO" panose="020F0600000000000000" pitchFamily="50" charset="-128"/>
                        </a:rPr>
                        <a:t>を目指し、</a:t>
                      </a:r>
                      <a:r>
                        <a:rPr lang="ja-JP" altLang="ja-JP" sz="1050" dirty="0" smtClean="0">
                          <a:latin typeface="HG丸ｺﾞｼｯｸM-PRO" panose="020F0600000000000000" pitchFamily="50" charset="-128"/>
                          <a:ea typeface="HG丸ｺﾞｼｯｸM-PRO" panose="020F0600000000000000" pitchFamily="50" charset="-128"/>
                        </a:rPr>
                        <a:t>大阪府、大阪市及び公立大学法人大阪市立大学と緊密に連携を図りながら、</a:t>
                      </a:r>
                      <a:r>
                        <a:rPr lang="ja-JP" altLang="en-US" sz="1050" dirty="0" smtClean="0">
                          <a:latin typeface="HG丸ｺﾞｼｯｸM-PRO" panose="020F0600000000000000" pitchFamily="50" charset="-128"/>
                          <a:ea typeface="HG丸ｺﾞｼｯｸM-PRO" panose="020F0600000000000000" pitchFamily="50" charset="-128"/>
                        </a:rPr>
                        <a:t>次期中期目標期間中における</a:t>
                      </a:r>
                      <a:r>
                        <a:rPr lang="ja-JP" altLang="ja-JP" sz="1050" dirty="0" smtClean="0">
                          <a:latin typeface="HG丸ｺﾞｼｯｸM-PRO" panose="020F0600000000000000" pitchFamily="50" charset="-128"/>
                          <a:ea typeface="HG丸ｺﾞｼｯｸM-PRO" panose="020F0600000000000000" pitchFamily="50" charset="-128"/>
                        </a:rPr>
                        <a:t>大阪市立大学との統合</a:t>
                      </a:r>
                      <a:r>
                        <a:rPr lang="ja-JP" altLang="en-US" sz="1050" dirty="0" smtClean="0">
                          <a:latin typeface="HG丸ｺﾞｼｯｸM-PRO" panose="020F0600000000000000" pitchFamily="50" charset="-128"/>
                          <a:ea typeface="HG丸ｺﾞｼｯｸM-PRO" panose="020F0600000000000000" pitchFamily="50" charset="-128"/>
                        </a:rPr>
                        <a:t>による新大学の実現に向け、</a:t>
                      </a:r>
                      <a:r>
                        <a:rPr lang="ja-JP" altLang="ja-JP" sz="1050" dirty="0" smtClean="0">
                          <a:latin typeface="HG丸ｺﾞｼｯｸM-PRO" panose="020F0600000000000000" pitchFamily="50" charset="-128"/>
                          <a:ea typeface="HG丸ｺﾞｼｯｸM-PRO" panose="020F0600000000000000" pitchFamily="50" charset="-128"/>
                        </a:rPr>
                        <a:t>準備を進める</a:t>
                      </a:r>
                      <a:r>
                        <a:rPr lang="ja-JP" altLang="ja-JP" sz="1100" dirty="0" smtClean="0">
                          <a:latin typeface="HG丸ｺﾞｼｯｸM-PRO" panose="020F0600000000000000" pitchFamily="50" charset="-128"/>
                          <a:ea typeface="HG丸ｺﾞｼｯｸM-PRO" panose="020F0600000000000000" pitchFamily="50" charset="-128"/>
                        </a:rPr>
                        <a:t>。</a:t>
                      </a:r>
                      <a:endParaRPr lang="ja-JP" altLang="ja-JP" sz="11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lang="ja-JP" altLang="ja-JP" sz="1050" b="1" spc="-60" baseline="0" dirty="0" smtClean="0">
                          <a:latin typeface="HG丸ｺﾞｼｯｸM-PRO" panose="020F0600000000000000" pitchFamily="50" charset="-128"/>
                          <a:ea typeface="HG丸ｺﾞｼｯｸM-PRO" panose="020F0600000000000000" pitchFamily="50" charset="-128"/>
                        </a:rPr>
                        <a:t>第</a:t>
                      </a:r>
                      <a:r>
                        <a:rPr lang="en-US" altLang="ja-JP" sz="1050" b="1" spc="-60" baseline="0" dirty="0" smtClean="0">
                          <a:latin typeface="HG丸ｺﾞｼｯｸM-PRO" panose="020F0600000000000000" pitchFamily="50" charset="-128"/>
                          <a:ea typeface="HG丸ｺﾞｼｯｸM-PRO" panose="020F0600000000000000" pitchFamily="50" charset="-128"/>
                        </a:rPr>
                        <a:t>6</a:t>
                      </a:r>
                      <a:r>
                        <a:rPr lang="ja-JP" altLang="en-US" sz="1050" b="1" spc="-60" baseline="0" dirty="0" smtClean="0">
                          <a:latin typeface="HG丸ｺﾞｼｯｸM-PRO" panose="020F0600000000000000" pitchFamily="50" charset="-128"/>
                          <a:ea typeface="HG丸ｺﾞｼｯｸM-PRO" panose="020F0600000000000000" pitchFamily="50" charset="-128"/>
                        </a:rPr>
                        <a:t>－</a:t>
                      </a:r>
                      <a:r>
                        <a:rPr lang="en-US" altLang="ja-JP" sz="1050" b="1" spc="-60" baseline="0" dirty="0" smtClean="0">
                          <a:latin typeface="HG丸ｺﾞｼｯｸM-PRO" panose="020F0600000000000000" pitchFamily="50" charset="-128"/>
                          <a:ea typeface="HG丸ｺﾞｼｯｸM-PRO" panose="020F0600000000000000" pitchFamily="50" charset="-128"/>
                        </a:rPr>
                        <a:t>5</a:t>
                      </a:r>
                      <a:r>
                        <a:rPr lang="ja-JP" altLang="en-US" sz="1050" b="1" spc="-60" baseline="0" dirty="0" smtClean="0">
                          <a:latin typeface="HG丸ｺﾞｼｯｸM-PRO" panose="020F0600000000000000" pitchFamily="50" charset="-128"/>
                          <a:ea typeface="HG丸ｺﾞｼｯｸM-PRO" panose="020F0600000000000000" pitchFamily="50" charset="-128"/>
                        </a:rPr>
                        <a:t>　</a:t>
                      </a:r>
                      <a:r>
                        <a:rPr lang="ja-JP" altLang="ja-JP" sz="1050" b="1" spc="-60" baseline="0" dirty="0" smtClean="0">
                          <a:latin typeface="HG丸ｺﾞｼｯｸM-PRO" panose="020F0600000000000000" pitchFamily="50" charset="-128"/>
                          <a:ea typeface="HG丸ｺﾞｼｯｸM-PRO" panose="020F0600000000000000" pitchFamily="50" charset="-128"/>
                        </a:rPr>
                        <a:t>大阪府立大学との統合による新大学実現へ向けた取組の推進</a:t>
                      </a:r>
                      <a:endParaRPr lang="en-US" altLang="ja-JP" sz="1050" b="1" spc="-60" baseline="0" dirty="0" smtClean="0">
                        <a:latin typeface="HG丸ｺﾞｼｯｸM-PRO" panose="020F0600000000000000" pitchFamily="50" charset="-128"/>
                        <a:ea typeface="HG丸ｺﾞｼｯｸM-PRO" panose="020F0600000000000000" pitchFamily="50" charset="-128"/>
                      </a:endParaRPr>
                    </a:p>
                    <a:p>
                      <a:pPr>
                        <a:lnSpc>
                          <a:spcPts val="1400"/>
                        </a:lnSpc>
                      </a:pPr>
                      <a:endParaRPr lang="ja-JP" altLang="ja-JP" sz="800" b="1" dirty="0" smtClean="0">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世界的な大学間競争を勝ち抜き、より強い大阪を実現するための知的インフラ拠点として存在感を高めるため、大阪府立大学と大阪市立大学で取りまとめた「新・公立大学」大阪モデル（基本構想）を踏まえ、世界に展開する高度な研究型の公立大学を目指し、大阪府、大阪市及び公立大学法人大阪府立大学と緊密に連携を図りながら、次期中期目標期間中における大阪府立大学との統合による新大学の実現に向け、準備を進める。</a:t>
                      </a:r>
                      <a:endParaRPr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　前文も一部修正</a:t>
                      </a:r>
                      <a:endParaRPr lang="ja-JP" altLang="en-US" sz="1050" dirty="0">
                        <a:solidFill>
                          <a:schemeClr val="tx1"/>
                        </a:solidFill>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00835">
                <a:tc>
                  <a:txBody>
                    <a:bodyPr/>
                    <a:lstStyle/>
                    <a:p>
                      <a:pPr algn="ctr">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議決状況</a:t>
                      </a:r>
                      <a:endParaRPr kumimoji="1" lang="ja-JP" altLang="en-US" sz="1100" dirty="0">
                        <a:latin typeface="HG丸ｺﾞｼｯｸM-PRO" panose="020F0600000000000000" pitchFamily="50" charset="-128"/>
                        <a:ea typeface="HG丸ｺﾞｼｯｸM-PRO" panose="020F0600000000000000" pitchFamily="50" charset="-128"/>
                      </a:endParaRPr>
                    </a:p>
                  </a:txBody>
                  <a:tcPr marL="36000" marR="36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平成</a:t>
                      </a:r>
                      <a:r>
                        <a:rPr kumimoji="1" lang="en-US" altLang="ja-JP" sz="1050" dirty="0" smtClean="0">
                          <a:latin typeface="HG丸ｺﾞｼｯｸM-PRO" panose="020F0600000000000000" pitchFamily="50" charset="-128"/>
                          <a:ea typeface="HG丸ｺﾞｼｯｸM-PRO" panose="020F0600000000000000" pitchFamily="50" charset="-128"/>
                        </a:rPr>
                        <a:t>27</a:t>
                      </a:r>
                      <a:r>
                        <a:rPr kumimoji="1" lang="ja-JP" altLang="en-US" sz="1050" dirty="0" smtClean="0">
                          <a:latin typeface="HG丸ｺﾞｼｯｸM-PRO" panose="020F0600000000000000" pitchFamily="50" charset="-128"/>
                          <a:ea typeface="HG丸ｺﾞｼｯｸM-PRO" panose="020F0600000000000000" pitchFamily="50" charset="-128"/>
                        </a:rPr>
                        <a:t>年</a:t>
                      </a:r>
                      <a:r>
                        <a:rPr kumimoji="1" lang="en-US" altLang="ja-JP" sz="1050" dirty="0" smtClean="0">
                          <a:latin typeface="HG丸ｺﾞｼｯｸM-PRO" panose="020F0600000000000000" pitchFamily="50" charset="-128"/>
                          <a:ea typeface="HG丸ｺﾞｼｯｸM-PRO" panose="020F0600000000000000" pitchFamily="50" charset="-128"/>
                        </a:rPr>
                        <a:t>12</a:t>
                      </a:r>
                      <a:r>
                        <a:rPr kumimoji="1" lang="ja-JP" altLang="en-US" sz="1050" dirty="0" smtClean="0">
                          <a:latin typeface="HG丸ｺﾞｼｯｸM-PRO" panose="020F0600000000000000" pitchFamily="50" charset="-128"/>
                          <a:ea typeface="HG丸ｺﾞｼｯｸM-PRO" panose="020F0600000000000000" pitchFamily="50" charset="-128"/>
                        </a:rPr>
                        <a:t>月</a:t>
                      </a:r>
                      <a:r>
                        <a:rPr kumimoji="1" lang="en-US" altLang="ja-JP" sz="1050" dirty="0" smtClean="0">
                          <a:latin typeface="HG丸ｺﾞｼｯｸM-PRO" panose="020F0600000000000000" pitchFamily="50" charset="-128"/>
                          <a:ea typeface="HG丸ｺﾞｼｯｸM-PRO" panose="020F0600000000000000" pitchFamily="50" charset="-128"/>
                        </a:rPr>
                        <a:t>22</a:t>
                      </a:r>
                      <a:r>
                        <a:rPr kumimoji="1" lang="ja-JP" altLang="en-US" sz="1050" dirty="0" smtClean="0">
                          <a:latin typeface="HG丸ｺﾞｼｯｸM-PRO" panose="020F0600000000000000" pitchFamily="50" charset="-128"/>
                          <a:ea typeface="HG丸ｺﾞｼｯｸM-PRO" panose="020F0600000000000000" pitchFamily="50" charset="-128"/>
                        </a:rPr>
                        <a:t>日可決（大阪府議会）</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平成</a:t>
                      </a:r>
                      <a:r>
                        <a:rPr kumimoji="1" lang="en-US" altLang="ja-JP" sz="1050" dirty="0" smtClean="0">
                          <a:latin typeface="HG丸ｺﾞｼｯｸM-PRO" panose="020F0600000000000000" pitchFamily="50" charset="-128"/>
                          <a:ea typeface="HG丸ｺﾞｼｯｸM-PRO" panose="020F0600000000000000" pitchFamily="50" charset="-128"/>
                        </a:rPr>
                        <a:t>28</a:t>
                      </a:r>
                      <a:r>
                        <a:rPr kumimoji="1" lang="ja-JP" altLang="en-US" sz="1050" dirty="0" smtClean="0">
                          <a:latin typeface="HG丸ｺﾞｼｯｸM-PRO" panose="020F0600000000000000" pitchFamily="50" charset="-128"/>
                          <a:ea typeface="HG丸ｺﾞｼｯｸM-PRO" panose="020F0600000000000000" pitchFamily="50" charset="-128"/>
                        </a:rPr>
                        <a:t>年</a:t>
                      </a:r>
                      <a:r>
                        <a:rPr kumimoji="1" lang="en-US" altLang="ja-JP" sz="1050" dirty="0" smtClean="0">
                          <a:latin typeface="HG丸ｺﾞｼｯｸM-PRO" panose="020F0600000000000000" pitchFamily="50" charset="-128"/>
                          <a:ea typeface="HG丸ｺﾞｼｯｸM-PRO" panose="020F0600000000000000" pitchFamily="50" charset="-128"/>
                        </a:rPr>
                        <a:t>1</a:t>
                      </a:r>
                      <a:r>
                        <a:rPr kumimoji="1" lang="ja-JP" altLang="en-US" sz="1050" dirty="0" smtClean="0">
                          <a:latin typeface="HG丸ｺﾞｼｯｸM-PRO" panose="020F0600000000000000" pitchFamily="50" charset="-128"/>
                          <a:ea typeface="HG丸ｺﾞｼｯｸM-PRO" panose="020F0600000000000000" pitchFamily="50" charset="-128"/>
                        </a:rPr>
                        <a:t>月</a:t>
                      </a:r>
                      <a:r>
                        <a:rPr kumimoji="1" lang="en-US" altLang="ja-JP" sz="1050" dirty="0" smtClean="0">
                          <a:latin typeface="HG丸ｺﾞｼｯｸM-PRO" panose="020F0600000000000000" pitchFamily="50" charset="-128"/>
                          <a:ea typeface="HG丸ｺﾞｼｯｸM-PRO" panose="020F0600000000000000" pitchFamily="50" charset="-128"/>
                        </a:rPr>
                        <a:t>15</a:t>
                      </a:r>
                      <a:r>
                        <a:rPr kumimoji="1" lang="ja-JP" altLang="en-US" sz="1050" dirty="0" smtClean="0">
                          <a:latin typeface="HG丸ｺﾞｼｯｸM-PRO" panose="020F0600000000000000" pitchFamily="50" charset="-128"/>
                          <a:ea typeface="HG丸ｺﾞｼｯｸM-PRO" panose="020F0600000000000000" pitchFamily="50" charset="-128"/>
                        </a:rPr>
                        <a:t>日可決（大阪市会）</a:t>
                      </a:r>
                      <a:endParaRPr kumimoji="1" lang="ja-JP" altLang="en-US" sz="105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r>
              <a:tr h="370840">
                <a:tc>
                  <a:txBody>
                    <a:bodyPr/>
                    <a:lstStyle/>
                    <a:p>
                      <a:pPr algn="l">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議会の</a:t>
                      </a:r>
                      <a:endParaRPr kumimoji="1" lang="en-US" altLang="ja-JP" sz="1100" dirty="0" smtClean="0">
                        <a:latin typeface="HG丸ｺﾞｼｯｸM-PRO" panose="020F0600000000000000" pitchFamily="50" charset="-128"/>
                        <a:ea typeface="HG丸ｺﾞｼｯｸM-PRO" panose="020F0600000000000000" pitchFamily="50" charset="-128"/>
                      </a:endParaRPr>
                    </a:p>
                    <a:p>
                      <a:pPr algn="l">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附帯決議</a:t>
                      </a:r>
                      <a:endParaRPr kumimoji="1" lang="ja-JP" altLang="en-US" sz="1100" dirty="0">
                        <a:latin typeface="HG丸ｺﾞｼｯｸM-PRO" panose="020F0600000000000000" pitchFamily="50" charset="-128"/>
                        <a:ea typeface="HG丸ｺﾞｼｯｸM-PRO" panose="020F0600000000000000" pitchFamily="50" charset="-128"/>
                      </a:endParaRPr>
                    </a:p>
                  </a:txBody>
                  <a:tcPr marL="36000" marR="36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平成２７年９月定例会に提出の第５８号議案「公立大学法人大阪府立大学に係る中期目標の一部を変更する件」については、府立大学の学生や受験生にとって、大きな影響があるばかりでなく、これまで有為の人材を多数輩出し、教育研究に大きな役割を果たしてきた府立大学の今後を大きく左右する重要な判断に繋がるものであり、拙速に結論を求めるような進め方はあってはならない。</a:t>
                      </a: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このため、知事及び執行機関は、統合に向けた具体的な検討を進めるに当たって、次の点に留意すること。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１．法人の設置形態、統合の進め方やスケジュール、統合後の基本</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的事項など、慎重に検討すべき多くの課題について、結論ありき</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で検討を急ぐのではなく、府立大学がこれまで進めてきた活動を</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さらに発展させていく方向を基本として、関係者の様々な意見を</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柔軟に取り入れること。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２．今後、重要な方針を定める際には、事前に府市と両大学の協議</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状況を府市の議会に丁寧に説明し、議会の意見を十分踏まえる</a:t>
                      </a:r>
                      <a:r>
                        <a:rPr kumimoji="1" lang="ja-JP" altLang="en-US" sz="1050" dirty="0" err="1" smtClean="0">
                          <a:latin typeface="HG丸ｺﾞｼｯｸM-PRO" panose="020F0600000000000000" pitchFamily="50" charset="-128"/>
                          <a:ea typeface="HG丸ｺﾞｼｯｸM-PRO" panose="020F0600000000000000" pitchFamily="50" charset="-128"/>
                        </a:rPr>
                        <a:t>こ</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ja-JP" altLang="en-US" sz="105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公立大学法人大阪市立大学に係る中期目標の一部変更については、市立大学の学生、保護者や卒業生にとって、大きな影響があるばかりでなく、これまで有為な人材を多数輩出し、教育研究に大きな役割を果たしてきた市立大学の今後を大きく左右する重要な判断に繋がるものである。実現される新大学においてはプレゼンスが向上されなければ統合の意義はなく、結論のみを求めるような進め方はあってはならない。</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このため、具体的な検討を進めるに</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あたって、</a:t>
                      </a:r>
                      <a:r>
                        <a:rPr kumimoji="1" lang="ja-JP" altLang="en-US" sz="1050" dirty="0" smtClean="0">
                          <a:latin typeface="HG丸ｺﾞｼｯｸM-PRO" panose="020F0600000000000000" pitchFamily="50" charset="-128"/>
                          <a:ea typeface="HG丸ｺﾞｼｯｸM-PRO" panose="020F0600000000000000" pitchFamily="50" charset="-128"/>
                        </a:rPr>
                        <a:t>次の点に留意すること。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１．法人の設立形態、大学の設置形態、統合の進め方やスジュール、</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統合後の基本的事項など、慎重に検討すべき多くの課題について、</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結論ありきで検討を急ぐのではなく、市立大学がこれまで進めて</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きた活動をさらに発展させていく方向を基本として、一から幅広</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a:t>
                      </a:r>
                      <a:r>
                        <a:rPr kumimoji="1" lang="ja-JP" altLang="en-US" sz="1050" dirty="0" err="1" smtClean="0">
                          <a:latin typeface="HG丸ｺﾞｼｯｸM-PRO" panose="020F0600000000000000" pitchFamily="50" charset="-128"/>
                          <a:ea typeface="HG丸ｺﾞｼｯｸM-PRO" panose="020F0600000000000000" pitchFamily="50" charset="-128"/>
                        </a:rPr>
                        <a:t>く</a:t>
                      </a:r>
                      <a:r>
                        <a:rPr kumimoji="1" lang="ja-JP" altLang="en-US" sz="1050" dirty="0" smtClean="0">
                          <a:latin typeface="HG丸ｺﾞｼｯｸM-PRO" panose="020F0600000000000000" pitchFamily="50" charset="-128"/>
                          <a:ea typeface="HG丸ｺﾞｼｯｸM-PRO" panose="020F0600000000000000" pitchFamily="50" charset="-128"/>
                        </a:rPr>
                        <a:t>議論し、関係者の様々な意見を柔軟に取り入れること。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２．今後、重要な方針を定める際には、事前に府市と両大学の協議</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状況を議会に丁寧に説明し、議会の意見を十分踏まえること。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３．これまで市立大学が培ってきた高いブランド力を継承・発展さ</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せるために、グローバル人材の育成など国際力の強化や、人工光</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合成</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研究</a:t>
                      </a:r>
                      <a:r>
                        <a:rPr kumimoji="1" lang="ja-JP" altLang="en-US" sz="1050" dirty="0" smtClean="0">
                          <a:latin typeface="HG丸ｺﾞｼｯｸM-PRO" panose="020F0600000000000000" pitchFamily="50" charset="-128"/>
                          <a:ea typeface="HG丸ｺﾞｼｯｸM-PRO" panose="020F0600000000000000" pitchFamily="50" charset="-128"/>
                        </a:rPr>
                        <a:t>などの研究力の強化を図ること。</a:t>
                      </a:r>
                      <a:endParaRPr kumimoji="1" lang="ja-JP" altLang="en-US" sz="105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r>
            </a:tbl>
          </a:graphicData>
        </a:graphic>
      </p:graphicFrame>
      <p:sp>
        <p:nvSpPr>
          <p:cNvPr id="5" name="テキスト ボックス 13"/>
          <p:cNvSpPr txBox="1"/>
          <p:nvPr/>
        </p:nvSpPr>
        <p:spPr>
          <a:xfrm>
            <a:off x="8856000" y="6581001"/>
            <a:ext cx="48680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a:t>１９</a:t>
            </a:r>
            <a:endParaRPr kumimoji="1" lang="ja-JP" altLang="en-US" sz="1200" dirty="0"/>
          </a:p>
        </p:txBody>
      </p:sp>
    </p:spTree>
    <p:extLst>
      <p:ext uri="{BB962C8B-B14F-4D97-AF65-F5344CB8AC3E}">
        <p14:creationId xmlns:p14="http://schemas.microsoft.com/office/powerpoint/2010/main" val="630077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9996" y="61539"/>
            <a:ext cx="6990667" cy="418058"/>
          </a:xfrm>
        </p:spPr>
        <p:txBody>
          <a:bodyPr>
            <a:noAutofit/>
          </a:bodyPr>
          <a:lstStyle/>
          <a:p>
            <a:pPr algn="l"/>
            <a:r>
              <a:rPr kumimoji="1" lang="ja-JP" altLang="en-US" sz="1500" b="1" dirty="0" smtClean="0">
                <a:latin typeface="HG丸ｺﾞｼｯｸM-PRO" panose="020F0600000000000000" pitchFamily="50" charset="-128"/>
                <a:ea typeface="HG丸ｺﾞｼｯｸM-PRO" panose="020F0600000000000000" pitchFamily="50" charset="-128"/>
              </a:rPr>
              <a:t>資料４．公立大学法人に対する設立団体</a:t>
            </a:r>
            <a:r>
              <a:rPr lang="ja-JP" altLang="en-US" sz="1500" b="1" dirty="0" smtClean="0">
                <a:latin typeface="HG丸ｺﾞｼｯｸM-PRO" panose="020F0600000000000000" pitchFamily="50" charset="-128"/>
                <a:ea typeface="HG丸ｺﾞｼｯｸM-PRO" panose="020F0600000000000000" pitchFamily="50" charset="-128"/>
              </a:rPr>
              <a:t>の役割と権限</a:t>
            </a:r>
            <a:r>
              <a:rPr kumimoji="1" lang="ja-JP" altLang="en-US" sz="1500" b="1" dirty="0" smtClean="0">
                <a:latin typeface="HG丸ｺﾞｼｯｸM-PRO" panose="020F0600000000000000" pitchFamily="50" charset="-128"/>
                <a:ea typeface="HG丸ｺﾞｼｯｸM-PRO" panose="020F0600000000000000" pitchFamily="50" charset="-128"/>
              </a:rPr>
              <a:t>（地独法等）</a:t>
            </a:r>
            <a:endParaRPr kumimoji="1" lang="ja-JP" altLang="en-US" sz="1500" b="1" dirty="0">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179512" y="6093296"/>
            <a:ext cx="7488832" cy="769441"/>
          </a:xfrm>
          <a:prstGeom prst="rect">
            <a:avLst/>
          </a:prstGeom>
          <a:noFill/>
        </p:spPr>
        <p:txBody>
          <a:bodyPr wrap="square" rtlCol="0">
            <a:spAutoFit/>
          </a:bodyPr>
          <a:lstStyle/>
          <a:p>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議会の議決を要するもの（予算議決を含む）（▲報告事項）</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評価委員会の評価又は意見聴取を要するもの</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国</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の認可申請が必要なもの</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u="sng" spc="-1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下線</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設立団体が二以上である場合に、当該設立団体の長（又は設立団体）が協議して定めるとされているもの（</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123</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コンテンツ プレースホルダー 2"/>
          <p:cNvSpPr txBox="1">
            <a:spLocks/>
          </p:cNvSpPr>
          <p:nvPr/>
        </p:nvSpPr>
        <p:spPr>
          <a:xfrm>
            <a:off x="4746004" y="548680"/>
            <a:ext cx="4272286" cy="2164886"/>
          </a:xfrm>
          <a:prstGeom prst="rect">
            <a:avLst/>
          </a:prstGeom>
          <a:ln w="19050">
            <a:solidFill>
              <a:schemeClr val="tx1"/>
            </a:solidFill>
            <a:prstDash val="dash"/>
          </a:ln>
        </p:spPr>
        <p:txBody>
          <a:bodyPr vert="horz" lIns="72000" tIns="72000" rIns="3600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法人等から設立団体の長への届出事項等</a:t>
            </a: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○監事による意見の提出</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○副理事長・理事の任命・解任の届出</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○年度計画の届出</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▲評価委員会による業務実績評価の報告</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▲事業報告書の提出</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○会計規程の届出</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(45</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○役員報酬等の支給基準の届出</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(48</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○職員の給与等の支給基準の届出</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(57</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○違法行為等の是正措置の内容の報告</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(112</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コンテンツ プレースホルダー 2"/>
          <p:cNvSpPr txBox="1">
            <a:spLocks/>
          </p:cNvSpPr>
          <p:nvPr/>
        </p:nvSpPr>
        <p:spPr>
          <a:xfrm>
            <a:off x="179512" y="548680"/>
            <a:ext cx="4392488" cy="5337884"/>
          </a:xfrm>
          <a:prstGeom prst="rect">
            <a:avLst/>
          </a:prstGeom>
          <a:ln w="19050">
            <a:solidFill>
              <a:schemeClr val="accent1"/>
            </a:solidFill>
            <a:prstDash val="dash"/>
          </a:ln>
        </p:spPr>
        <p:txBody>
          <a:bodyPr vert="horz" lIns="72000" tIns="7200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設立団体の役割</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p>
          <a:p>
            <a:pPr marL="0" lv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項、自治法</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96</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号）</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●定款の制定・変更</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８条２項</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●財源措置</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lv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●解散</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●合併協議（</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設立団体の長の権限</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理事長・監事の任命・解任</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(14</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､17</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71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項、同</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72</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業務方法書の作成・変更の認可</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(22</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料金の上限の認可</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(23</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中期目標の策定・変更</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中期計画の作成・変更の認可、変更命令</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○各事業年度に係る業務実績評価の議会報告</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○中期目標に係る事業報告書の議会報告</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中期目標の期間の終了時の検討</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財務諸表等の承認</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(34</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会計監査人の選任、解任</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(36</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39</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剰余金の使途の承認</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限度額を超える短期借入金・借換の認可</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(41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出資等に係る不要財産の納付等の認可</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(42</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条の</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重要財産の処分等の認可</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(44</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理事長・監事の営利事業等の承認</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理事長・監事の兼職の承認（</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55</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endPar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業務に関する報告、検査</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(121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違法行為等の是正命令</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(122</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en-US" altLang="ja-JP" sz="1100" u="sng" dirty="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ja-JP" altLang="en-US" sz="1100" dirty="0"/>
          </a:p>
        </p:txBody>
      </p:sp>
      <p:sp>
        <p:nvSpPr>
          <p:cNvPr id="12" name="コンテンツ プレースホルダー 2"/>
          <p:cNvSpPr txBox="1">
            <a:spLocks/>
          </p:cNvSpPr>
          <p:nvPr/>
        </p:nvSpPr>
        <p:spPr>
          <a:xfrm>
            <a:off x="4754116" y="2780928"/>
            <a:ext cx="4272286" cy="3375992"/>
          </a:xfrm>
          <a:prstGeom prst="rect">
            <a:avLst/>
          </a:prstGeom>
          <a:ln w="19050">
            <a:solidFill>
              <a:schemeClr val="tx1"/>
            </a:solidFill>
            <a:prstDash val="dash"/>
          </a:ln>
        </p:spPr>
        <p:txBody>
          <a:bodyPr vert="horz" lIns="72000" tIns="72000" rIns="3600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設立団体の条例で定めるもの</a:t>
            </a: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処分の認可に係る重要な出資財産</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条４項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●評価委員会の設置、組織、委員、権限等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譲渡・担保設定の認可に係る重要な財産</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(44</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設立団体の規則で定めるもの</a:t>
            </a: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業務方法書の記載事項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中期計画の認可申請、記載事項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号</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年度計画の記載事項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○各事業年度の業務の実績に関する評価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中期目標に係る事業報告書の記載事項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○中期目標の期間における業務の実績に関する評価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財務諸表として提出すべき書類</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財務諸表の閲覧期間</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納付金の納付等の手続</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財務及び会計に関し必要な事項</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(46</a:t>
            </a:r>
            <a:r>
              <a:rPr lang="ja-JP" altLang="en-US"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コンテンツ プレースホルダー 2"/>
          <p:cNvSpPr txBox="1">
            <a:spLocks/>
          </p:cNvSpPr>
          <p:nvPr/>
        </p:nvSpPr>
        <p:spPr>
          <a:xfrm>
            <a:off x="12636896" y="701080"/>
            <a:ext cx="4392488" cy="6058872"/>
          </a:xfrm>
          <a:prstGeom prst="rect">
            <a:avLst/>
          </a:prstGeom>
          <a:ln w="19050">
            <a:solidFill>
              <a:schemeClr val="accent1"/>
            </a:solidFill>
            <a:prstDash val="dash"/>
          </a:ln>
        </p:spPr>
        <p:txBody>
          <a:bodyPr vert="horz" lIns="72000" tIns="72000" rIns="3600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設立団体の長の役割</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理事長・監事の任命・解任</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(14</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､17</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71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項、同</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72</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業務方法書の作成・変更の認可</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(22</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料金の上限の認可</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(23</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中期目標の策定・変更</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中期計画の作成・変更の認可、変更命令</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○各事業年度に係る業務実績評価の議会報告</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○中期目標に係る事業報告書の議会報告</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中期目標の期間の終了時の検討</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財務諸表等の承認</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(34</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会計監査人の選任、解任</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(36</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39</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剰余金の使途の承認</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限度額を超える短期借入金・借換の認可</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(41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出資等に係る不要財産の納付等の認可</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(42</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条の</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2)</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重要財産の処分等の認可</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(44</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理事長・監事の営利事業等の承認</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項</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理事長・監事の兼職の承認（</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55</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endPar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業務に関する報告、検査</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(121</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違法行為等の是正命令</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(122</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条</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Font typeface="Arial" panose="020B0604020202020204" pitchFamily="34" charset="0"/>
              <a:buNone/>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○監事による意見の提出</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○副理事長・理事の任命・解任の届出</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○法人による年度計画の届出</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▲評価委員会による業務実績評価の報告</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▲事業報告書の提出</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○会計規程の届出</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(45</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○役員報酬等の支給基準の届出</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○職員の給与等の支給基準の届出</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(57</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○違法行為等の是正措置の内容の報告</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項</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i="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en-US" altLang="ja-JP" sz="1100" i="1" u="sng" dirty="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en-US" altLang="ja-JP" sz="1100" i="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ja-JP" altLang="en-US" sz="1100" dirty="0"/>
          </a:p>
        </p:txBody>
      </p:sp>
      <p:sp>
        <p:nvSpPr>
          <p:cNvPr id="11" name="テキスト ボックス 10"/>
          <p:cNvSpPr txBox="1"/>
          <p:nvPr/>
        </p:nvSpPr>
        <p:spPr>
          <a:xfrm>
            <a:off x="8676456" y="6434186"/>
            <a:ext cx="467544" cy="276999"/>
          </a:xfrm>
          <a:prstGeom prst="rect">
            <a:avLst/>
          </a:prstGeom>
          <a:noFill/>
        </p:spPr>
        <p:txBody>
          <a:bodyPr wrap="square" rtlCol="0">
            <a:spAutoFit/>
          </a:bodyPr>
          <a:lstStyle/>
          <a:p>
            <a:r>
              <a:rPr lang="ja-JP" altLang="en-US" sz="1200" dirty="0" smtClean="0"/>
              <a:t>２０</a:t>
            </a:r>
            <a:endParaRPr kumimoji="1" lang="ja-JP" altLang="en-US" sz="1200" dirty="0"/>
          </a:p>
        </p:txBody>
      </p:sp>
    </p:spTree>
    <p:extLst>
      <p:ext uri="{BB962C8B-B14F-4D97-AF65-F5344CB8AC3E}">
        <p14:creationId xmlns:p14="http://schemas.microsoft.com/office/powerpoint/2010/main" val="6776293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2915816" y="913566"/>
            <a:ext cx="3456384" cy="1800200"/>
          </a:xfrm>
          <a:prstGeom prst="roundRect">
            <a:avLst/>
          </a:prstGeom>
          <a:noFill/>
          <a:ln w="38100">
            <a:solidFill>
              <a:schemeClr val="tx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sp>
        <p:nvSpPr>
          <p:cNvPr id="2" name="タイトル 1"/>
          <p:cNvSpPr>
            <a:spLocks noGrp="1"/>
          </p:cNvSpPr>
          <p:nvPr>
            <p:ph type="title"/>
          </p:nvPr>
        </p:nvSpPr>
        <p:spPr>
          <a:xfrm>
            <a:off x="179512" y="98362"/>
            <a:ext cx="4802864" cy="490066"/>
          </a:xfrm>
        </p:spPr>
        <p:txBody>
          <a:bodyPr>
            <a:normAutofit/>
          </a:bodyPr>
          <a:lstStyle/>
          <a:p>
            <a:pPr algn="l"/>
            <a:r>
              <a:rPr kumimoji="1" lang="ja-JP" altLang="en-US" sz="15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資料５．府市共同による大学運営（イメージ）</a:t>
            </a:r>
            <a:endParaRPr kumimoji="1" lang="ja-JP" altLang="en-US" sz="15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4" name="角丸四角形 3"/>
          <p:cNvSpPr/>
          <p:nvPr/>
        </p:nvSpPr>
        <p:spPr>
          <a:xfrm>
            <a:off x="2339752" y="1341509"/>
            <a:ext cx="936104" cy="936104"/>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大阪府</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84623" y="1345613"/>
            <a:ext cx="864096" cy="931999"/>
          </a:xfrm>
          <a:prstGeom prst="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778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府議会</a:t>
            </a:r>
          </a:p>
        </p:txBody>
      </p:sp>
      <p:sp>
        <p:nvSpPr>
          <p:cNvPr id="8" name="角丸四角形 7"/>
          <p:cNvSpPr/>
          <p:nvPr/>
        </p:nvSpPr>
        <p:spPr>
          <a:xfrm>
            <a:off x="5868144" y="1345614"/>
            <a:ext cx="936104" cy="936104"/>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大阪市</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8090319" y="1345047"/>
            <a:ext cx="864096" cy="936104"/>
          </a:xfrm>
          <a:prstGeom prst="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市</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会</a:t>
            </a:r>
          </a:p>
        </p:txBody>
      </p:sp>
      <p:sp>
        <p:nvSpPr>
          <p:cNvPr id="11" name="正方形/長方形 10"/>
          <p:cNvSpPr/>
          <p:nvPr/>
        </p:nvSpPr>
        <p:spPr>
          <a:xfrm>
            <a:off x="3596739" y="678807"/>
            <a:ext cx="2016224" cy="583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法人評価委員会</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（共同設置）</a:t>
            </a:r>
            <a:endPar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endParaRPr>
          </a:p>
        </p:txBody>
      </p:sp>
      <p:cxnSp>
        <p:nvCxnSpPr>
          <p:cNvPr id="14" name="直線矢印コネクタ 13"/>
          <p:cNvCxnSpPr/>
          <p:nvPr/>
        </p:nvCxnSpPr>
        <p:spPr>
          <a:xfrm flipV="1">
            <a:off x="4283968" y="1341509"/>
            <a:ext cx="0" cy="86409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4932040" y="1345614"/>
            <a:ext cx="0" cy="864096"/>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3827239" y="1417622"/>
            <a:ext cx="369332" cy="864096"/>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意見聴取</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5004048" y="1525634"/>
            <a:ext cx="369332" cy="468052"/>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8" name="下矢印 17"/>
          <p:cNvSpPr/>
          <p:nvPr/>
        </p:nvSpPr>
        <p:spPr>
          <a:xfrm>
            <a:off x="3995936" y="4657982"/>
            <a:ext cx="1176809" cy="683524"/>
          </a:xfrm>
          <a:prstGeom prst="downArrow">
            <a:avLst>
              <a:gd name="adj1" fmla="val 50000"/>
              <a:gd name="adj2" fmla="val 5405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grpSp>
        <p:nvGrpSpPr>
          <p:cNvPr id="22" name="グループ化 21"/>
          <p:cNvGrpSpPr/>
          <p:nvPr/>
        </p:nvGrpSpPr>
        <p:grpSpPr>
          <a:xfrm>
            <a:off x="2851582" y="5450140"/>
            <a:ext cx="3528392" cy="1365328"/>
            <a:chOff x="2987824" y="4797152"/>
            <a:chExt cx="3528392" cy="1365328"/>
          </a:xfrm>
          <a:pattFill prst="pct80">
            <a:fgClr>
              <a:srgbClr val="FFC000"/>
            </a:fgClr>
            <a:bgClr>
              <a:schemeClr val="bg1"/>
            </a:bgClr>
          </a:pattFill>
          <a:effectLst/>
        </p:grpSpPr>
        <p:sp>
          <p:nvSpPr>
            <p:cNvPr id="19" name="角丸四角形 18"/>
            <p:cNvSpPr/>
            <p:nvPr/>
          </p:nvSpPr>
          <p:spPr>
            <a:xfrm>
              <a:off x="2987824" y="4797152"/>
              <a:ext cx="3528392" cy="1365328"/>
            </a:xfrm>
            <a:prstGeom prst="roundRect">
              <a:avLst/>
            </a:prstGeom>
            <a:grpFill/>
            <a:ln>
              <a:solidFill>
                <a:schemeClr val="tx1"/>
              </a:solidFill>
            </a:ln>
            <a:effectLst/>
            <a:scene3d>
              <a:camera prst="orthographicFront"/>
              <a:lightRig rig="threePt" dir="t"/>
            </a:scene3d>
            <a:sp3d extrusionH="76200">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新公立大学法人　</a:t>
              </a:r>
            </a:p>
          </p:txBody>
        </p:sp>
        <p:sp>
          <p:nvSpPr>
            <p:cNvPr id="20" name="正方形/長方形 19"/>
            <p:cNvSpPr/>
            <p:nvPr/>
          </p:nvSpPr>
          <p:spPr>
            <a:xfrm>
              <a:off x="3772138" y="5373216"/>
              <a:ext cx="2016224" cy="648072"/>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smtClean="0">
                  <a:solidFill>
                    <a:schemeClr val="tx1"/>
                  </a:solidFill>
                  <a:latin typeface="HG丸ｺﾞｼｯｸM-PRO" panose="020F0600000000000000" pitchFamily="50" charset="-128"/>
                  <a:ea typeface="HG丸ｺﾞｼｯｸM-PRO" panose="020F0600000000000000" pitchFamily="50" charset="-128"/>
                </a:rPr>
                <a:t>新</a:t>
              </a:r>
              <a:r>
                <a:rPr lang="ja-JP" altLang="en-US" dirty="0">
                  <a:solidFill>
                    <a:schemeClr val="tx1"/>
                  </a:solidFill>
                  <a:latin typeface="HG丸ｺﾞｼｯｸM-PRO" panose="020F0600000000000000" pitchFamily="50" charset="-128"/>
                  <a:ea typeface="HG丸ｺﾞｼｯｸM-PRO" panose="020F0600000000000000" pitchFamily="50" charset="-128"/>
                </a:rPr>
                <a:t>大学</a:t>
              </a:r>
              <a:endParaRPr kumimoji="1" lang="ja-JP" altLang="en-US" dirty="0" smtClean="0">
                <a:solidFill>
                  <a:schemeClr val="tx1"/>
                </a:solidFill>
                <a:latin typeface="HG丸ｺﾞｼｯｸM-PRO" panose="020F0600000000000000" pitchFamily="50" charset="-128"/>
                <a:ea typeface="HG丸ｺﾞｼｯｸM-PRO" panose="020F0600000000000000" pitchFamily="50" charset="-128"/>
              </a:endParaRPr>
            </a:p>
          </p:txBody>
        </p:sp>
      </p:grpSp>
      <p:sp>
        <p:nvSpPr>
          <p:cNvPr id="21" name="テキスト ボックス 20"/>
          <p:cNvSpPr txBox="1"/>
          <p:nvPr/>
        </p:nvSpPr>
        <p:spPr>
          <a:xfrm>
            <a:off x="683568" y="5376173"/>
            <a:ext cx="2160240" cy="1384995"/>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法人運営体制</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・理事長（学長）、理事、</a:t>
            </a:r>
            <a:endParaRPr lang="en-US" altLang="ja-JP" sz="1200" dirty="0" smtClean="0">
              <a:latin typeface="HG丸ｺﾞｼｯｸM-PRO" panose="020F0600000000000000" pitchFamily="50" charset="-128"/>
              <a:ea typeface="HG丸ｺﾞｼｯｸM-PRO" panose="020F0600000000000000" pitchFamily="50" charset="-128"/>
            </a:endParaRPr>
          </a:p>
          <a:p>
            <a:r>
              <a:rPr lang="en-US" altLang="ja-JP"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監事</a:t>
            </a:r>
            <a:endParaRPr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・経営会議</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・教育研究</a:t>
            </a:r>
            <a:r>
              <a:rPr lang="ja-JP" altLang="en-US" sz="1200" dirty="0" smtClean="0">
                <a:latin typeface="HG丸ｺﾞｼｯｸM-PRO" panose="020F0600000000000000" pitchFamily="50" charset="-128"/>
                <a:ea typeface="HG丸ｺﾞｼｯｸM-PRO" panose="020F0600000000000000" pitchFamily="50" charset="-128"/>
              </a:rPr>
              <a:t>会議</a:t>
            </a:r>
            <a:endParaRPr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・理事長選考会議</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・法人本部事務組織</a:t>
            </a:r>
            <a:endParaRPr kumimoji="1" lang="ja-JP" altLang="en-US" sz="1200" dirty="0">
              <a:latin typeface="HG丸ｺﾞｼｯｸM-PRO" panose="020F0600000000000000" pitchFamily="50" charset="-128"/>
              <a:ea typeface="HG丸ｺﾞｼｯｸM-PRO" panose="020F0600000000000000" pitchFamily="50" charset="-128"/>
            </a:endParaRPr>
          </a:p>
        </p:txBody>
      </p:sp>
      <p:cxnSp>
        <p:nvCxnSpPr>
          <p:cNvPr id="23" name="直線矢印コネクタ 22"/>
          <p:cNvCxnSpPr/>
          <p:nvPr/>
        </p:nvCxnSpPr>
        <p:spPr>
          <a:xfrm flipH="1">
            <a:off x="7024009" y="1448109"/>
            <a:ext cx="936104" cy="0"/>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H="1">
            <a:off x="1211631" y="2153249"/>
            <a:ext cx="936104" cy="0"/>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a:off x="6995655" y="2153249"/>
            <a:ext cx="936104" cy="0"/>
          </a:xfrm>
          <a:prstGeom prst="straightConnector1">
            <a:avLst/>
          </a:prstGeom>
          <a:ln w="381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H="1">
            <a:off x="1158148" y="1468879"/>
            <a:ext cx="936104" cy="0"/>
          </a:xfrm>
          <a:prstGeom prst="straightConnector1">
            <a:avLst/>
          </a:prstGeom>
          <a:ln w="381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516671" y="2929790"/>
            <a:ext cx="8276419" cy="1659085"/>
          </a:xfrm>
          <a:prstGeom prst="rect">
            <a:avLst/>
          </a:prstGeom>
          <a:noFill/>
          <a:ln w="12700" cmpd="sng">
            <a:solidFill>
              <a:schemeClr val="tx1"/>
            </a:solidFill>
            <a:prstDash val="dash"/>
          </a:ln>
        </p:spPr>
        <p:txBody>
          <a:bodyPr wrap="square" tIns="108000" bIns="72000" rtlCol="0">
            <a:spAutoFit/>
          </a:bodyPr>
          <a:lstStyle/>
          <a:p>
            <a:r>
              <a:rPr lang="ja-JP" altLang="en-US" sz="1200" b="1" dirty="0"/>
              <a:t>　</a:t>
            </a:r>
            <a:r>
              <a:rPr lang="ja-JP" altLang="en-US" sz="1200" b="1" dirty="0" smtClean="0">
                <a:latin typeface="HG丸ｺﾞｼｯｸM-PRO" panose="020F0600000000000000" pitchFamily="50" charset="-128"/>
                <a:ea typeface="HG丸ｺﾞｼｯｸM-PRO" panose="020F0600000000000000" pitchFamily="50" charset="-128"/>
              </a:rPr>
              <a:t>○大学運営に係る重要事項を協議・決定</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・定款の制定・変更</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・理事長・監事の任命</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料金の上限の</a:t>
            </a:r>
            <a:r>
              <a:rPr lang="ja-JP" altLang="en-US" sz="1200" dirty="0" smtClean="0">
                <a:latin typeface="HG丸ｺﾞｼｯｸM-PRO" panose="020F0600000000000000" pitchFamily="50" charset="-128"/>
                <a:ea typeface="HG丸ｺﾞｼｯｸM-PRO" panose="020F0600000000000000" pitchFamily="50" charset="-128"/>
              </a:rPr>
              <a:t>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中期目標の策定・</a:t>
            </a:r>
            <a:r>
              <a:rPr lang="ja-JP" altLang="en-US" sz="1200" dirty="0" smtClean="0">
                <a:latin typeface="HG丸ｺﾞｼｯｸM-PRO" panose="020F0600000000000000" pitchFamily="50" charset="-128"/>
                <a:ea typeface="HG丸ｺﾞｼｯｸM-PRO" panose="020F0600000000000000" pitchFamily="50" charset="-128"/>
              </a:rPr>
              <a:t>指示</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anose="020F0600000000000000" pitchFamily="50" charset="-128"/>
                <a:ea typeface="HG丸ｺﾞｼｯｸM-PRO" panose="020F0600000000000000" pitchFamily="50" charset="-128"/>
              </a:rPr>
              <a:t>　</a:t>
            </a:r>
            <a:r>
              <a:rPr lang="en-US" altLang="ja-JP" sz="1200" b="1" dirty="0" smtClean="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構成員</a:t>
            </a:r>
            <a:endParaRPr lang="en-US" altLang="ja-JP" sz="1200" b="1" dirty="0" smtClean="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anose="020F0600000000000000" pitchFamily="50" charset="-128"/>
                <a:ea typeface="HG丸ｺﾞｼｯｸM-PRO" panose="020F0600000000000000" pitchFamily="50" charset="-128"/>
              </a:rPr>
              <a:t>　　・知事</a:t>
            </a:r>
            <a:r>
              <a:rPr lang="ja-JP" altLang="en-US" sz="1200" b="1" dirty="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市長、関係部局長　等</a:t>
            </a:r>
            <a:endParaRPr lang="en-US" altLang="ja-JP" sz="1200" b="1" dirty="0" smtClean="0">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1158148" y="1110747"/>
            <a:ext cx="1296144" cy="27699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議案提出、報告</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1" name="テキスト ボックス 30"/>
          <p:cNvSpPr txBox="1"/>
          <p:nvPr/>
        </p:nvSpPr>
        <p:spPr>
          <a:xfrm>
            <a:off x="6910597" y="1102807"/>
            <a:ext cx="1318331" cy="27699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議案提出、報告</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2" name="テキスト ボックス 31"/>
          <p:cNvSpPr txBox="1"/>
          <p:nvPr/>
        </p:nvSpPr>
        <p:spPr>
          <a:xfrm>
            <a:off x="7173448" y="2213853"/>
            <a:ext cx="81822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議決</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1449524" y="2213853"/>
            <a:ext cx="81822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議決</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5529370" y="2694202"/>
            <a:ext cx="1561238" cy="246221"/>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地自法</a:t>
            </a:r>
            <a:r>
              <a:rPr kumimoji="1" lang="en-US" altLang="ja-JP" sz="1000" dirty="0" smtClean="0">
                <a:latin typeface="HG丸ｺﾞｼｯｸM-PRO" panose="020F0600000000000000" pitchFamily="50" charset="-128"/>
                <a:ea typeface="HG丸ｺﾞｼｯｸM-PRO" panose="020F0600000000000000" pitchFamily="50" charset="-128"/>
              </a:rPr>
              <a:t>252</a:t>
            </a:r>
            <a:r>
              <a:rPr kumimoji="1" lang="ja-JP" altLang="en-US" sz="1000" dirty="0" smtClean="0">
                <a:latin typeface="HG丸ｺﾞｼｯｸM-PRO" panose="020F0600000000000000" pitchFamily="50" charset="-128"/>
                <a:ea typeface="HG丸ｺﾞｼｯｸM-PRO" panose="020F0600000000000000" pitchFamily="50" charset="-128"/>
              </a:rPr>
              <a:t>条の</a:t>
            </a:r>
            <a:r>
              <a:rPr kumimoji="1" lang="en-US" altLang="ja-JP" sz="1000" dirty="0" smtClean="0">
                <a:latin typeface="HG丸ｺﾞｼｯｸM-PRO" panose="020F0600000000000000" pitchFamily="50" charset="-128"/>
                <a:ea typeface="HG丸ｺﾞｼｯｸM-PRO" panose="020F0600000000000000" pitchFamily="50" charset="-128"/>
              </a:rPr>
              <a:t>2</a:t>
            </a:r>
            <a:r>
              <a:rPr kumimoji="1" lang="ja-JP" altLang="en-US" sz="1000" dirty="0" smtClean="0">
                <a:latin typeface="HG丸ｺﾞｼｯｸM-PRO" panose="020F0600000000000000" pitchFamily="50" charset="-128"/>
                <a:ea typeface="HG丸ｺﾞｼｯｸM-PRO" panose="020F0600000000000000" pitchFamily="50" charset="-128"/>
              </a:rPr>
              <a:t>の</a:t>
            </a:r>
            <a:r>
              <a:rPr kumimoji="1" lang="en-US" altLang="ja-JP" sz="1000" dirty="0" smtClean="0">
                <a:latin typeface="HG丸ｺﾞｼｯｸM-PRO" panose="020F0600000000000000" pitchFamily="50" charset="-128"/>
                <a:ea typeface="HG丸ｺﾞｼｯｸM-PRO" panose="020F0600000000000000" pitchFamily="50" charset="-128"/>
              </a:rPr>
              <a:t>2</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6480720" y="5514672"/>
            <a:ext cx="2663280" cy="1107996"/>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大学</a:t>
            </a:r>
            <a:r>
              <a:rPr kumimoji="1" lang="ja-JP" altLang="en-US" sz="1100" dirty="0" smtClean="0">
                <a:latin typeface="HG丸ｺﾞｼｯｸM-PRO" panose="020F0600000000000000" pitchFamily="50" charset="-128"/>
                <a:ea typeface="HG丸ｺﾞｼｯｸM-PRO" panose="020F0600000000000000" pitchFamily="50" charset="-128"/>
              </a:rPr>
              <a:t>運営体制</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・学長（理事長）、</a:t>
            </a:r>
            <a:r>
              <a:rPr kumimoji="1" lang="ja-JP" altLang="en-US" sz="1100" dirty="0" smtClean="0">
                <a:latin typeface="HG丸ｺﾞｼｯｸM-PRO" panose="020F0600000000000000" pitchFamily="50" charset="-128"/>
                <a:ea typeface="HG丸ｺﾞｼｯｸM-PRO" panose="020F0600000000000000" pitchFamily="50" charset="-128"/>
              </a:rPr>
              <a:t>副学長、学長補佐</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・教育組織（大学院、学士課程）</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・教員組織（研究院）</a:t>
            </a:r>
            <a:endParaRPr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・人事委員会</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・大学本部事務組織</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2411760" y="2908524"/>
            <a:ext cx="3240360" cy="1015663"/>
          </a:xfrm>
          <a:prstGeom prst="rect">
            <a:avLst/>
          </a:prstGeom>
          <a:noFill/>
        </p:spPr>
        <p:txBody>
          <a:bodyPr wrap="square" rtlCol="0">
            <a:spAutoFit/>
          </a:bodyPr>
          <a:lstStyle/>
          <a:p>
            <a:endParaRPr lang="en-US" altLang="ja-JP" sz="1200" dirty="0" smtClean="0"/>
          </a:p>
          <a:p>
            <a:endParaRPr lang="en-US" altLang="ja-JP" sz="1200" dirty="0"/>
          </a:p>
          <a:p>
            <a:r>
              <a:rPr kumimoji="1" lang="ja-JP" altLang="en-US" sz="1200" dirty="0" smtClean="0"/>
              <a:t>　</a:t>
            </a:r>
            <a:r>
              <a:rPr lang="ja-JP" altLang="en-US" sz="1200" dirty="0" smtClean="0">
                <a:latin typeface="HG丸ｺﾞｼｯｸM-PRO" panose="020F0600000000000000" pitchFamily="50" charset="-128"/>
                <a:ea typeface="HG丸ｺﾞｼｯｸM-PRO" panose="020F0600000000000000" pitchFamily="50" charset="-128"/>
              </a:rPr>
              <a:t>・中期計画の認可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・会計監査人の選任</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・運営費交付金等の予算策定、交付</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等</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5364088" y="2991165"/>
            <a:ext cx="3311956" cy="461665"/>
          </a:xfrm>
          <a:prstGeom prst="rect">
            <a:avLst/>
          </a:prstGeom>
          <a:noFill/>
        </p:spPr>
        <p:txBody>
          <a:bodyPr wrap="square" rtlCol="0">
            <a:spAutoFit/>
          </a:bodyPr>
          <a:lstStyle/>
          <a:p>
            <a:r>
              <a:rPr lang="ja-JP" altLang="en-US" sz="1200" b="1" dirty="0" smtClean="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大学代表者との</a:t>
            </a:r>
            <a:r>
              <a:rPr lang="ja-JP" altLang="en-US" sz="1200" b="1" dirty="0" smtClean="0">
                <a:latin typeface="HG丸ｺﾞｼｯｸM-PRO" panose="020F0600000000000000" pitchFamily="50" charset="-128"/>
                <a:ea typeface="HG丸ｺﾞｼｯｸM-PRO" panose="020F0600000000000000" pitchFamily="50" charset="-128"/>
              </a:rPr>
              <a:t>協議</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○大学経営・運営に対する指示・指導・</a:t>
            </a:r>
            <a:r>
              <a:rPr lang="ja-JP" altLang="en-US" sz="1200" b="1" dirty="0" smtClean="0">
                <a:latin typeface="HG丸ｺﾞｼｯｸM-PRO" panose="020F0600000000000000" pitchFamily="50" charset="-128"/>
                <a:ea typeface="HG丸ｺﾞｼｯｸM-PRO" panose="020F0600000000000000" pitchFamily="50" charset="-128"/>
              </a:rPr>
              <a:t>監督</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3563888" y="2352352"/>
            <a:ext cx="2016224" cy="5774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新大学運営協議会</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0" name="テキスト ボックス 39"/>
          <p:cNvSpPr txBox="1"/>
          <p:nvPr/>
        </p:nvSpPr>
        <p:spPr>
          <a:xfrm>
            <a:off x="932519" y="1521020"/>
            <a:ext cx="1440160" cy="577081"/>
          </a:xfrm>
          <a:prstGeom prst="rect">
            <a:avLst/>
          </a:prstGeom>
          <a:noFill/>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・中期目標提案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・料金上限提案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・業務実績評価報告</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41" name="テキスト ボックス 40"/>
          <p:cNvSpPr txBox="1"/>
          <p:nvPr/>
        </p:nvSpPr>
        <p:spPr>
          <a:xfrm>
            <a:off x="6743627" y="1525634"/>
            <a:ext cx="1440160" cy="577081"/>
          </a:xfrm>
          <a:prstGeom prst="rect">
            <a:avLst/>
          </a:prstGeom>
          <a:noFill/>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・中期目標提案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・料金上限提案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・業務実績評価報告</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5562941" y="688611"/>
            <a:ext cx="1561238" cy="246221"/>
          </a:xfrm>
          <a:prstGeom prst="rect">
            <a:avLst/>
          </a:prstGeom>
          <a:noFill/>
          <a:scene3d>
            <a:camera prst="orthographicFront"/>
            <a:lightRig rig="threePt" dir="t"/>
          </a:scene3d>
          <a:sp3d extrusionH="76200">
            <a:extrusionClr>
              <a:schemeClr val="bg1">
                <a:lumMod val="50000"/>
              </a:schemeClr>
            </a:extrusionClr>
          </a:sp3d>
        </p:spPr>
        <p:txBody>
          <a:bodyPr wrap="square" rtlCol="0">
            <a:spAutoFit/>
          </a:bodyPr>
          <a:lstStyle/>
          <a:p>
            <a:r>
              <a:rPr kumimoji="1" lang="ja-JP" altLang="en-US" sz="1000" dirty="0" smtClean="0"/>
              <a:t>地自法</a:t>
            </a:r>
            <a:r>
              <a:rPr kumimoji="1" lang="en-US" altLang="ja-JP" sz="1000" dirty="0" smtClean="0"/>
              <a:t>252</a:t>
            </a:r>
            <a:r>
              <a:rPr kumimoji="1" lang="ja-JP" altLang="en-US" sz="1000" dirty="0" smtClean="0"/>
              <a:t>条の</a:t>
            </a:r>
            <a:r>
              <a:rPr lang="en-US" altLang="ja-JP" sz="1000" dirty="0"/>
              <a:t>7</a:t>
            </a:r>
            <a:endParaRPr kumimoji="1" lang="ja-JP" altLang="en-US" sz="1000" dirty="0"/>
          </a:p>
        </p:txBody>
      </p:sp>
      <p:sp>
        <p:nvSpPr>
          <p:cNvPr id="39" name="テキスト ボックス 38"/>
          <p:cNvSpPr txBox="1"/>
          <p:nvPr/>
        </p:nvSpPr>
        <p:spPr>
          <a:xfrm>
            <a:off x="8549686" y="6438002"/>
            <a:ext cx="486809" cy="276999"/>
          </a:xfrm>
          <a:prstGeom prst="rect">
            <a:avLst/>
          </a:prstGeom>
          <a:noFill/>
        </p:spPr>
        <p:txBody>
          <a:bodyPr wrap="square" rtlCol="0">
            <a:spAutoFit/>
          </a:bodyPr>
          <a:lstStyle/>
          <a:p>
            <a:r>
              <a:rPr lang="ja-JP" altLang="en-US" sz="1200" dirty="0" smtClean="0"/>
              <a:t>２１</a:t>
            </a:r>
            <a:endParaRPr kumimoji="1" lang="ja-JP" altLang="en-US" sz="1200" dirty="0"/>
          </a:p>
        </p:txBody>
      </p:sp>
    </p:spTree>
    <p:extLst>
      <p:ext uri="{BB962C8B-B14F-4D97-AF65-F5344CB8AC3E}">
        <p14:creationId xmlns:p14="http://schemas.microsoft.com/office/powerpoint/2010/main" val="27330835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973882" y="3356991"/>
            <a:ext cx="7594973" cy="20162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2404789" y="3230978"/>
            <a:ext cx="4324460" cy="684076"/>
          </a:xfrm>
          <a:prstGeom prst="roundRect">
            <a:avLst/>
          </a:prstGeom>
          <a:pattFill prst="pct80">
            <a:fgClr>
              <a:srgbClr val="FFC000"/>
            </a:fgClr>
            <a:bgClr>
              <a:schemeClr val="bg1"/>
            </a:bgClr>
          </a:patt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公立大学法人公立鳥取環境</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大学</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（県市で共同設置）</a:t>
            </a:r>
            <a:endParaRPr kumimoji="1"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四角形吹き出し 12"/>
          <p:cNvSpPr/>
          <p:nvPr/>
        </p:nvSpPr>
        <p:spPr>
          <a:xfrm>
            <a:off x="395536" y="1772816"/>
            <a:ext cx="2160240" cy="648072"/>
          </a:xfrm>
          <a:prstGeom prst="wedgeRectCallout">
            <a:avLst>
              <a:gd name="adj1" fmla="val 57830"/>
              <a:gd name="adj2" fmla="val -17811"/>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運営費交付金：</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約５億</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（県市比率</a:t>
            </a:r>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rPr>
              <a:t>50</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3305698" y="2162809"/>
            <a:ext cx="2522641" cy="40503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運営費</a:t>
            </a:r>
            <a:r>
              <a:rPr lang="ja-JP" altLang="en-US" sz="1400" dirty="0">
                <a:solidFill>
                  <a:schemeClr val="tx1"/>
                </a:solidFill>
                <a:latin typeface="HG丸ｺﾞｼｯｸM-PRO" panose="020F0600000000000000" pitchFamily="50" charset="-128"/>
                <a:ea typeface="HG丸ｺﾞｼｯｸM-PRO" panose="020F0600000000000000" pitchFamily="50" charset="-128"/>
              </a:rPr>
              <a:t>交付</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金合計：</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約１０億</a:t>
            </a:r>
            <a:endParaRPr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683568" y="5473005"/>
            <a:ext cx="8064896" cy="1446550"/>
          </a:xfrm>
          <a:prstGeom prst="rect">
            <a:avLst/>
          </a:prstGeom>
          <a:noFill/>
        </p:spPr>
        <p:txBody>
          <a:bodyPr wrap="square" rtlCol="0">
            <a:spAutoFit/>
          </a:bodyPr>
          <a:lstStyle/>
          <a:p>
            <a:r>
              <a:rPr lang="en-US" altLang="ja-JP" sz="1300" b="1" dirty="0" smtClean="0">
                <a:latin typeface="HG丸ｺﾞｼｯｸM-PRO" panose="020F0600000000000000" pitchFamily="50" charset="-128"/>
                <a:ea typeface="HG丸ｺﾞｼｯｸM-PRO" panose="020F0600000000000000" pitchFamily="50" charset="-128"/>
              </a:rPr>
              <a:t>※</a:t>
            </a:r>
            <a:r>
              <a:rPr lang="ja-JP" altLang="en-US" sz="1300" b="1" dirty="0" smtClean="0">
                <a:latin typeface="HG丸ｺﾞｼｯｸM-PRO" panose="020F0600000000000000" pitchFamily="50" charset="-128"/>
                <a:ea typeface="HG丸ｺﾞｼｯｸM-PRO" panose="020F0600000000000000" pitchFamily="50" charset="-128"/>
              </a:rPr>
              <a:t>基準財政需要額</a:t>
            </a:r>
            <a:r>
              <a:rPr lang="ja-JP" altLang="en-US" sz="1300" dirty="0" smtClean="0">
                <a:latin typeface="HG丸ｺﾞｼｯｸM-PRO" panose="020F0600000000000000" pitchFamily="50" charset="-128"/>
                <a:ea typeface="HG丸ｺﾞｼｯｸM-PRO" panose="020F0600000000000000" pitchFamily="50" charset="-128"/>
              </a:rPr>
              <a:t>：公立大学の運営に要する経費については、普通交付税の基準財政需要額に算入されて</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おり</a:t>
            </a:r>
            <a:r>
              <a:rPr lang="ja-JP" altLang="en-US" sz="1300" dirty="0">
                <a:latin typeface="HG丸ｺﾞｼｯｸM-PRO" panose="020F0600000000000000" pitchFamily="50" charset="-128"/>
                <a:ea typeface="HG丸ｺﾞｼｯｸM-PRO" panose="020F0600000000000000" pitchFamily="50" charset="-128"/>
              </a:rPr>
              <a:t>、</a:t>
            </a:r>
            <a:r>
              <a:rPr lang="ja-JP" altLang="en-US" sz="1300" dirty="0" smtClean="0">
                <a:latin typeface="HG丸ｺﾞｼｯｸM-PRO" panose="020F0600000000000000" pitchFamily="50" charset="-128"/>
                <a:ea typeface="HG丸ｺﾞｼｯｸM-PRO" panose="020F0600000000000000" pitchFamily="50" charset="-128"/>
              </a:rPr>
              <a:t>一定の基準に基づき算出された学生１人当たりに要する経費（単位費用）に公</a:t>
            </a:r>
            <a:endParaRPr lang="en-US" altLang="ja-JP" sz="1300" dirty="0" smtClean="0">
              <a:latin typeface="HG丸ｺﾞｼｯｸM-PRO" panose="020F0600000000000000" pitchFamily="50" charset="-128"/>
              <a:ea typeface="HG丸ｺﾞｼｯｸM-PRO" panose="020F0600000000000000" pitchFamily="50" charset="-128"/>
            </a:endParaRPr>
          </a:p>
          <a:p>
            <a:r>
              <a:rPr lang="en-US" altLang="ja-JP" sz="1300" dirty="0">
                <a:latin typeface="HG丸ｺﾞｼｯｸM-PRO" panose="020F0600000000000000" pitchFamily="50" charset="-128"/>
                <a:ea typeface="HG丸ｺﾞｼｯｸM-PRO" panose="020F0600000000000000" pitchFamily="50" charset="-128"/>
              </a:rPr>
              <a:t> </a:t>
            </a:r>
            <a:r>
              <a:rPr lang="en-US" altLang="ja-JP" sz="1300" dirty="0" smtClean="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立大学の在学生数を乗じて算定される。</a:t>
            </a:r>
            <a:endParaRPr lang="en-US" altLang="ja-JP" sz="1300" dirty="0" smtClean="0">
              <a:latin typeface="HG丸ｺﾞｼｯｸM-PRO" panose="020F0600000000000000" pitchFamily="50" charset="-128"/>
              <a:ea typeface="HG丸ｺﾞｼｯｸM-PRO" panose="020F0600000000000000" pitchFamily="50" charset="-128"/>
            </a:endParaRPr>
          </a:p>
          <a:p>
            <a:endParaRPr lang="en-US" altLang="ja-JP" sz="1000" dirty="0" smtClean="0">
              <a:latin typeface="HG丸ｺﾞｼｯｸM-PRO" panose="020F0600000000000000" pitchFamily="50" charset="-128"/>
              <a:ea typeface="HG丸ｺﾞｼｯｸM-PRO" panose="020F0600000000000000" pitchFamily="50" charset="-128"/>
            </a:endParaRPr>
          </a:p>
          <a:p>
            <a:r>
              <a:rPr kumimoji="1" lang="en-US" altLang="ja-JP" sz="1300" b="1" dirty="0" smtClean="0">
                <a:latin typeface="HG丸ｺﾞｼｯｸM-PRO" panose="020F0600000000000000" pitchFamily="50" charset="-128"/>
                <a:ea typeface="HG丸ｺﾞｼｯｸM-PRO" panose="020F0600000000000000" pitchFamily="50" charset="-128"/>
              </a:rPr>
              <a:t>※</a:t>
            </a:r>
            <a:r>
              <a:rPr kumimoji="1" lang="ja-JP" altLang="en-US" sz="1300" b="1" dirty="0" smtClean="0">
                <a:latin typeface="HG丸ｺﾞｼｯｸM-PRO" panose="020F0600000000000000" pitchFamily="50" charset="-128"/>
                <a:ea typeface="HG丸ｺﾞｼｯｸM-PRO" panose="020F0600000000000000" pitchFamily="50" charset="-128"/>
              </a:rPr>
              <a:t>鳥取環境大学に係る基準財政需要額：</a:t>
            </a:r>
            <a:r>
              <a:rPr lang="ja-JP" altLang="ja-JP" sz="1300" kern="0" dirty="0" smtClean="0">
                <a:effectLst/>
                <a:latin typeface="HG丸ｺﾞｼｯｸM-PRO" panose="020F0600000000000000" pitchFamily="50" charset="-128"/>
                <a:ea typeface="HG丸ｺﾞｼｯｸM-PRO" panose="020F0600000000000000" pitchFamily="50" charset="-128"/>
                <a:cs typeface="Arial"/>
              </a:rPr>
              <a:t>県市</a:t>
            </a:r>
            <a:r>
              <a:rPr lang="ja-JP" altLang="en-US" sz="1300" kern="0" dirty="0" smtClean="0">
                <a:latin typeface="HG丸ｺﾞｼｯｸM-PRO" panose="020F0600000000000000" pitchFamily="50" charset="-128"/>
                <a:ea typeface="HG丸ｺﾞｼｯｸM-PRO" panose="020F0600000000000000" pitchFamily="50" charset="-128"/>
                <a:cs typeface="Arial"/>
              </a:rPr>
              <a:t>で学生数を折半（</a:t>
            </a:r>
            <a:r>
              <a:rPr lang="ja-JP" altLang="ja-JP" sz="1300" kern="0" dirty="0" smtClean="0">
                <a:effectLst/>
                <a:latin typeface="HG丸ｺﾞｼｯｸM-PRO" panose="020F0600000000000000" pitchFamily="50" charset="-128"/>
                <a:ea typeface="HG丸ｺﾞｼｯｸM-PRO" panose="020F0600000000000000" pitchFamily="50" charset="-128"/>
                <a:cs typeface="Arial"/>
              </a:rPr>
              <a:t>文系</a:t>
            </a:r>
            <a:r>
              <a:rPr lang="en-US" altLang="ja-JP" sz="1300" kern="0" dirty="0">
                <a:latin typeface="HG丸ｺﾞｼｯｸM-PRO" panose="020F0600000000000000" pitchFamily="50" charset="-128"/>
                <a:ea typeface="HG丸ｺﾞｼｯｸM-PRO" panose="020F0600000000000000" pitchFamily="50" charset="-128"/>
              </a:rPr>
              <a:t>309</a:t>
            </a:r>
            <a:r>
              <a:rPr lang="ja-JP" altLang="ja-JP" sz="1300" kern="0" dirty="0" smtClean="0">
                <a:effectLst/>
                <a:latin typeface="HG丸ｺﾞｼｯｸM-PRO" panose="020F0600000000000000" pitchFamily="50" charset="-128"/>
                <a:ea typeface="HG丸ｺﾞｼｯｸM-PRO" panose="020F0600000000000000" pitchFamily="50" charset="-128"/>
                <a:cs typeface="Arial"/>
              </a:rPr>
              <a:t>人、理系</a:t>
            </a:r>
            <a:r>
              <a:rPr lang="en-US" altLang="ja-JP" sz="1300" kern="0" dirty="0">
                <a:latin typeface="HG丸ｺﾞｼｯｸM-PRO" panose="020F0600000000000000" pitchFamily="50" charset="-128"/>
                <a:ea typeface="HG丸ｺﾞｼｯｸM-PRO" panose="020F0600000000000000" pitchFamily="50" charset="-128"/>
              </a:rPr>
              <a:t>301</a:t>
            </a:r>
            <a:r>
              <a:rPr lang="ja-JP" altLang="ja-JP" sz="1300" kern="0" dirty="0" smtClean="0">
                <a:effectLst/>
                <a:latin typeface="HG丸ｺﾞｼｯｸM-PRO" panose="020F0600000000000000" pitchFamily="50" charset="-128"/>
                <a:ea typeface="HG丸ｺﾞｼｯｸM-PRO" panose="020F0600000000000000" pitchFamily="50" charset="-128"/>
                <a:cs typeface="Arial"/>
              </a:rPr>
              <a:t>人</a:t>
            </a:r>
            <a:r>
              <a:rPr lang="ja-JP" altLang="en-US" sz="1300" kern="0" dirty="0" smtClean="0">
                <a:effectLst/>
                <a:latin typeface="HG丸ｺﾞｼｯｸM-PRO" panose="020F0600000000000000" pitchFamily="50" charset="-128"/>
                <a:ea typeface="HG丸ｺﾞｼｯｸM-PRO" panose="020F0600000000000000" pitchFamily="50" charset="-128"/>
                <a:cs typeface="Arial"/>
              </a:rPr>
              <a:t>）</a:t>
            </a:r>
            <a:r>
              <a:rPr lang="ja-JP" altLang="en-US" sz="1300" kern="0" dirty="0">
                <a:latin typeface="HG丸ｺﾞｼｯｸM-PRO" panose="020F0600000000000000" pitchFamily="50" charset="-128"/>
                <a:ea typeface="HG丸ｺﾞｼｯｸM-PRO" panose="020F0600000000000000" pitchFamily="50" charset="-128"/>
                <a:cs typeface="Arial"/>
              </a:rPr>
              <a:t>して</a:t>
            </a:r>
            <a:r>
              <a:rPr lang="ja-JP" altLang="ja-JP" sz="1300" kern="0" dirty="0" smtClean="0">
                <a:effectLst/>
                <a:latin typeface="HG丸ｺﾞｼｯｸM-PRO" panose="020F0600000000000000" pitchFamily="50" charset="-128"/>
                <a:ea typeface="HG丸ｺﾞｼｯｸM-PRO" panose="020F0600000000000000" pitchFamily="50" charset="-128"/>
                <a:cs typeface="Arial"/>
              </a:rPr>
              <a:t>基準財政需</a:t>
            </a:r>
            <a:endParaRPr lang="en-US" altLang="ja-JP" sz="1300" kern="0" dirty="0" smtClean="0">
              <a:effectLst/>
              <a:latin typeface="HG丸ｺﾞｼｯｸM-PRO" panose="020F0600000000000000" pitchFamily="50" charset="-128"/>
              <a:ea typeface="HG丸ｺﾞｼｯｸM-PRO" panose="020F0600000000000000" pitchFamily="50" charset="-128"/>
              <a:cs typeface="Arial"/>
            </a:endParaRPr>
          </a:p>
          <a:p>
            <a:r>
              <a:rPr lang="en-US" altLang="ja-JP" sz="1300" kern="0" dirty="0">
                <a:latin typeface="HG丸ｺﾞｼｯｸM-PRO" panose="020F0600000000000000" pitchFamily="50" charset="-128"/>
                <a:ea typeface="HG丸ｺﾞｼｯｸM-PRO" panose="020F0600000000000000" pitchFamily="50" charset="-128"/>
                <a:cs typeface="Arial"/>
              </a:rPr>
              <a:t> </a:t>
            </a:r>
            <a:r>
              <a:rPr lang="en-US" altLang="ja-JP" sz="1300" kern="0" dirty="0" smtClean="0">
                <a:latin typeface="HG丸ｺﾞｼｯｸM-PRO" panose="020F0600000000000000" pitchFamily="50" charset="-128"/>
                <a:ea typeface="HG丸ｺﾞｼｯｸM-PRO" panose="020F0600000000000000" pitchFamily="50" charset="-128"/>
                <a:cs typeface="Arial"/>
              </a:rPr>
              <a:t>                                                      </a:t>
            </a:r>
            <a:r>
              <a:rPr lang="ja-JP" altLang="ja-JP" sz="1300" kern="0" dirty="0" smtClean="0">
                <a:effectLst/>
                <a:latin typeface="HG丸ｺﾞｼｯｸM-PRO" panose="020F0600000000000000" pitchFamily="50" charset="-128"/>
                <a:ea typeface="HG丸ｺﾞｼｯｸM-PRO" panose="020F0600000000000000" pitchFamily="50" charset="-128"/>
                <a:cs typeface="Arial"/>
              </a:rPr>
              <a:t>要額を算定。</a:t>
            </a:r>
            <a:r>
              <a:rPr lang="ja-JP" altLang="en-US" sz="1300" kern="0" dirty="0" smtClean="0">
                <a:effectLst/>
                <a:latin typeface="HG丸ｺﾞｼｯｸM-PRO" panose="020F0600000000000000" pitchFamily="50" charset="-128"/>
                <a:ea typeface="HG丸ｺﾞｼｯｸM-PRO" panose="020F0600000000000000" pitchFamily="50" charset="-128"/>
                <a:cs typeface="Arial"/>
              </a:rPr>
              <a:t>なお、</a:t>
            </a:r>
            <a:r>
              <a:rPr lang="ja-JP" altLang="ja-JP" sz="1300" kern="0" dirty="0" smtClean="0">
                <a:effectLst/>
                <a:latin typeface="HG丸ｺﾞｼｯｸM-PRO" panose="020F0600000000000000" pitchFamily="50" charset="-128"/>
                <a:ea typeface="HG丸ｺﾞｼｯｸM-PRO" panose="020F0600000000000000" pitchFamily="50" charset="-128"/>
                <a:cs typeface="Arial"/>
              </a:rPr>
              <a:t>学生数が奇数の場合は、県が１人多い人数で</a:t>
            </a:r>
            <a:endParaRPr lang="en-US" altLang="ja-JP" sz="1300" kern="0" dirty="0" smtClean="0">
              <a:effectLst/>
              <a:latin typeface="HG丸ｺﾞｼｯｸM-PRO" panose="020F0600000000000000" pitchFamily="50" charset="-128"/>
              <a:ea typeface="HG丸ｺﾞｼｯｸM-PRO" panose="020F0600000000000000" pitchFamily="50" charset="-128"/>
              <a:cs typeface="Arial"/>
            </a:endParaRPr>
          </a:p>
          <a:p>
            <a:r>
              <a:rPr lang="en-US" altLang="ja-JP" sz="1300" kern="0" dirty="0">
                <a:latin typeface="HG丸ｺﾞｼｯｸM-PRO" panose="020F0600000000000000" pitchFamily="50" charset="-128"/>
                <a:ea typeface="HG丸ｺﾞｼｯｸM-PRO" panose="020F0600000000000000" pitchFamily="50" charset="-128"/>
                <a:cs typeface="Arial"/>
              </a:rPr>
              <a:t> </a:t>
            </a:r>
            <a:r>
              <a:rPr lang="en-US" altLang="ja-JP" sz="1300" kern="0" dirty="0" smtClean="0">
                <a:latin typeface="HG丸ｺﾞｼｯｸM-PRO" panose="020F0600000000000000" pitchFamily="50" charset="-128"/>
                <a:ea typeface="HG丸ｺﾞｼｯｸM-PRO" panose="020F0600000000000000" pitchFamily="50" charset="-128"/>
                <a:cs typeface="Arial"/>
              </a:rPr>
              <a:t>                                                      </a:t>
            </a:r>
            <a:r>
              <a:rPr lang="ja-JP" altLang="ja-JP" sz="1300" kern="0" dirty="0" smtClean="0">
                <a:effectLst/>
                <a:latin typeface="HG丸ｺﾞｼｯｸM-PRO" panose="020F0600000000000000" pitchFamily="50" charset="-128"/>
                <a:ea typeface="HG丸ｺﾞｼｯｸM-PRO" panose="020F0600000000000000" pitchFamily="50" charset="-128"/>
                <a:cs typeface="Arial"/>
              </a:rPr>
              <a:t>算定。</a:t>
            </a:r>
            <a:endParaRPr kumimoji="1" lang="ja-JP" altLang="en-US" sz="1300" dirty="0">
              <a:latin typeface="HG丸ｺﾞｼｯｸM-PRO" panose="020F0600000000000000" pitchFamily="50" charset="-128"/>
              <a:ea typeface="HG丸ｺﾞｼｯｸM-PRO" panose="020F0600000000000000" pitchFamily="50" charset="-128"/>
            </a:endParaRPr>
          </a:p>
        </p:txBody>
      </p:sp>
      <p:sp>
        <p:nvSpPr>
          <p:cNvPr id="2" name="角丸四角形吹き出し 1"/>
          <p:cNvSpPr/>
          <p:nvPr/>
        </p:nvSpPr>
        <p:spPr>
          <a:xfrm>
            <a:off x="108494" y="2426741"/>
            <a:ext cx="2447282" cy="641202"/>
          </a:xfrm>
          <a:custGeom>
            <a:avLst/>
            <a:gdLst>
              <a:gd name="connsiteX0" fmla="*/ 0 w 2296295"/>
              <a:gd name="connsiteY0" fmla="*/ 72009 h 432048"/>
              <a:gd name="connsiteX1" fmla="*/ 72009 w 2296295"/>
              <a:gd name="connsiteY1" fmla="*/ 0 h 432048"/>
              <a:gd name="connsiteX2" fmla="*/ 382716 w 2296295"/>
              <a:gd name="connsiteY2" fmla="*/ 0 h 432048"/>
              <a:gd name="connsiteX3" fmla="*/ 650770 w 2296295"/>
              <a:gd name="connsiteY3" fmla="*/ -165565 h 432048"/>
              <a:gd name="connsiteX4" fmla="*/ 956790 w 2296295"/>
              <a:gd name="connsiteY4" fmla="*/ 0 h 432048"/>
              <a:gd name="connsiteX5" fmla="*/ 2224286 w 2296295"/>
              <a:gd name="connsiteY5" fmla="*/ 0 h 432048"/>
              <a:gd name="connsiteX6" fmla="*/ 2296295 w 2296295"/>
              <a:gd name="connsiteY6" fmla="*/ 72009 h 432048"/>
              <a:gd name="connsiteX7" fmla="*/ 2296295 w 2296295"/>
              <a:gd name="connsiteY7" fmla="*/ 72008 h 432048"/>
              <a:gd name="connsiteX8" fmla="*/ 2296295 w 2296295"/>
              <a:gd name="connsiteY8" fmla="*/ 72008 h 432048"/>
              <a:gd name="connsiteX9" fmla="*/ 2296295 w 2296295"/>
              <a:gd name="connsiteY9" fmla="*/ 180020 h 432048"/>
              <a:gd name="connsiteX10" fmla="*/ 2296295 w 2296295"/>
              <a:gd name="connsiteY10" fmla="*/ 360039 h 432048"/>
              <a:gd name="connsiteX11" fmla="*/ 2224286 w 2296295"/>
              <a:gd name="connsiteY11" fmla="*/ 432048 h 432048"/>
              <a:gd name="connsiteX12" fmla="*/ 956790 w 2296295"/>
              <a:gd name="connsiteY12" fmla="*/ 432048 h 432048"/>
              <a:gd name="connsiteX13" fmla="*/ 382716 w 2296295"/>
              <a:gd name="connsiteY13" fmla="*/ 432048 h 432048"/>
              <a:gd name="connsiteX14" fmla="*/ 382716 w 2296295"/>
              <a:gd name="connsiteY14" fmla="*/ 432048 h 432048"/>
              <a:gd name="connsiteX15" fmla="*/ 72009 w 2296295"/>
              <a:gd name="connsiteY15" fmla="*/ 432048 h 432048"/>
              <a:gd name="connsiteX16" fmla="*/ 0 w 2296295"/>
              <a:gd name="connsiteY16" fmla="*/ 360039 h 432048"/>
              <a:gd name="connsiteX17" fmla="*/ 0 w 2296295"/>
              <a:gd name="connsiteY17" fmla="*/ 180020 h 432048"/>
              <a:gd name="connsiteX18" fmla="*/ 0 w 2296295"/>
              <a:gd name="connsiteY18" fmla="*/ 72008 h 432048"/>
              <a:gd name="connsiteX19" fmla="*/ 0 w 2296295"/>
              <a:gd name="connsiteY19" fmla="*/ 72008 h 432048"/>
              <a:gd name="connsiteX20" fmla="*/ 0 w 2296295"/>
              <a:gd name="connsiteY20" fmla="*/ 72009 h 432048"/>
              <a:gd name="connsiteX0" fmla="*/ 0 w 2296295"/>
              <a:gd name="connsiteY0" fmla="*/ 237574 h 597613"/>
              <a:gd name="connsiteX1" fmla="*/ 72009 w 2296295"/>
              <a:gd name="connsiteY1" fmla="*/ 165565 h 597613"/>
              <a:gd name="connsiteX2" fmla="*/ 382716 w 2296295"/>
              <a:gd name="connsiteY2" fmla="*/ 165565 h 597613"/>
              <a:gd name="connsiteX3" fmla="*/ 650770 w 2296295"/>
              <a:gd name="connsiteY3" fmla="*/ 0 h 597613"/>
              <a:gd name="connsiteX4" fmla="*/ 711463 w 2296295"/>
              <a:gd name="connsiteY4" fmla="*/ 165565 h 597613"/>
              <a:gd name="connsiteX5" fmla="*/ 2224286 w 2296295"/>
              <a:gd name="connsiteY5" fmla="*/ 165565 h 597613"/>
              <a:gd name="connsiteX6" fmla="*/ 2296295 w 2296295"/>
              <a:gd name="connsiteY6" fmla="*/ 237574 h 597613"/>
              <a:gd name="connsiteX7" fmla="*/ 2296295 w 2296295"/>
              <a:gd name="connsiteY7" fmla="*/ 237573 h 597613"/>
              <a:gd name="connsiteX8" fmla="*/ 2296295 w 2296295"/>
              <a:gd name="connsiteY8" fmla="*/ 237573 h 597613"/>
              <a:gd name="connsiteX9" fmla="*/ 2296295 w 2296295"/>
              <a:gd name="connsiteY9" fmla="*/ 345585 h 597613"/>
              <a:gd name="connsiteX10" fmla="*/ 2296295 w 2296295"/>
              <a:gd name="connsiteY10" fmla="*/ 525604 h 597613"/>
              <a:gd name="connsiteX11" fmla="*/ 2224286 w 2296295"/>
              <a:gd name="connsiteY11" fmla="*/ 597613 h 597613"/>
              <a:gd name="connsiteX12" fmla="*/ 956790 w 2296295"/>
              <a:gd name="connsiteY12" fmla="*/ 597613 h 597613"/>
              <a:gd name="connsiteX13" fmla="*/ 382716 w 2296295"/>
              <a:gd name="connsiteY13" fmla="*/ 597613 h 597613"/>
              <a:gd name="connsiteX14" fmla="*/ 382716 w 2296295"/>
              <a:gd name="connsiteY14" fmla="*/ 597613 h 597613"/>
              <a:gd name="connsiteX15" fmla="*/ 72009 w 2296295"/>
              <a:gd name="connsiteY15" fmla="*/ 597613 h 597613"/>
              <a:gd name="connsiteX16" fmla="*/ 0 w 2296295"/>
              <a:gd name="connsiteY16" fmla="*/ 525604 h 597613"/>
              <a:gd name="connsiteX17" fmla="*/ 0 w 2296295"/>
              <a:gd name="connsiteY17" fmla="*/ 345585 h 597613"/>
              <a:gd name="connsiteX18" fmla="*/ 0 w 2296295"/>
              <a:gd name="connsiteY18" fmla="*/ 237573 h 597613"/>
              <a:gd name="connsiteX19" fmla="*/ 0 w 2296295"/>
              <a:gd name="connsiteY19" fmla="*/ 237573 h 597613"/>
              <a:gd name="connsiteX20" fmla="*/ 0 w 2296295"/>
              <a:gd name="connsiteY20" fmla="*/ 237574 h 597613"/>
              <a:gd name="connsiteX0" fmla="*/ 0 w 2296295"/>
              <a:gd name="connsiteY0" fmla="*/ 237574 h 597613"/>
              <a:gd name="connsiteX1" fmla="*/ 72009 w 2296295"/>
              <a:gd name="connsiteY1" fmla="*/ 165565 h 597613"/>
              <a:gd name="connsiteX2" fmla="*/ 561136 w 2296295"/>
              <a:gd name="connsiteY2" fmla="*/ 154414 h 597613"/>
              <a:gd name="connsiteX3" fmla="*/ 650770 w 2296295"/>
              <a:gd name="connsiteY3" fmla="*/ 0 h 597613"/>
              <a:gd name="connsiteX4" fmla="*/ 711463 w 2296295"/>
              <a:gd name="connsiteY4" fmla="*/ 165565 h 597613"/>
              <a:gd name="connsiteX5" fmla="*/ 2224286 w 2296295"/>
              <a:gd name="connsiteY5" fmla="*/ 165565 h 597613"/>
              <a:gd name="connsiteX6" fmla="*/ 2296295 w 2296295"/>
              <a:gd name="connsiteY6" fmla="*/ 237574 h 597613"/>
              <a:gd name="connsiteX7" fmla="*/ 2296295 w 2296295"/>
              <a:gd name="connsiteY7" fmla="*/ 237573 h 597613"/>
              <a:gd name="connsiteX8" fmla="*/ 2296295 w 2296295"/>
              <a:gd name="connsiteY8" fmla="*/ 237573 h 597613"/>
              <a:gd name="connsiteX9" fmla="*/ 2296295 w 2296295"/>
              <a:gd name="connsiteY9" fmla="*/ 345585 h 597613"/>
              <a:gd name="connsiteX10" fmla="*/ 2296295 w 2296295"/>
              <a:gd name="connsiteY10" fmla="*/ 525604 h 597613"/>
              <a:gd name="connsiteX11" fmla="*/ 2224286 w 2296295"/>
              <a:gd name="connsiteY11" fmla="*/ 597613 h 597613"/>
              <a:gd name="connsiteX12" fmla="*/ 956790 w 2296295"/>
              <a:gd name="connsiteY12" fmla="*/ 597613 h 597613"/>
              <a:gd name="connsiteX13" fmla="*/ 382716 w 2296295"/>
              <a:gd name="connsiteY13" fmla="*/ 597613 h 597613"/>
              <a:gd name="connsiteX14" fmla="*/ 382716 w 2296295"/>
              <a:gd name="connsiteY14" fmla="*/ 597613 h 597613"/>
              <a:gd name="connsiteX15" fmla="*/ 72009 w 2296295"/>
              <a:gd name="connsiteY15" fmla="*/ 597613 h 597613"/>
              <a:gd name="connsiteX16" fmla="*/ 0 w 2296295"/>
              <a:gd name="connsiteY16" fmla="*/ 525604 h 597613"/>
              <a:gd name="connsiteX17" fmla="*/ 0 w 2296295"/>
              <a:gd name="connsiteY17" fmla="*/ 345585 h 597613"/>
              <a:gd name="connsiteX18" fmla="*/ 0 w 2296295"/>
              <a:gd name="connsiteY18" fmla="*/ 237573 h 597613"/>
              <a:gd name="connsiteX19" fmla="*/ 0 w 2296295"/>
              <a:gd name="connsiteY19" fmla="*/ 237573 h 597613"/>
              <a:gd name="connsiteX20" fmla="*/ 0 w 2296295"/>
              <a:gd name="connsiteY20" fmla="*/ 237574 h 597613"/>
              <a:gd name="connsiteX0" fmla="*/ 0 w 2296295"/>
              <a:gd name="connsiteY0" fmla="*/ 237574 h 597613"/>
              <a:gd name="connsiteX1" fmla="*/ 72009 w 2296295"/>
              <a:gd name="connsiteY1" fmla="*/ 165565 h 597613"/>
              <a:gd name="connsiteX2" fmla="*/ 561136 w 2296295"/>
              <a:gd name="connsiteY2" fmla="*/ 154414 h 597613"/>
              <a:gd name="connsiteX3" fmla="*/ 650770 w 2296295"/>
              <a:gd name="connsiteY3" fmla="*/ 0 h 597613"/>
              <a:gd name="connsiteX4" fmla="*/ 778370 w 2296295"/>
              <a:gd name="connsiteY4" fmla="*/ 165565 h 597613"/>
              <a:gd name="connsiteX5" fmla="*/ 2224286 w 2296295"/>
              <a:gd name="connsiteY5" fmla="*/ 165565 h 597613"/>
              <a:gd name="connsiteX6" fmla="*/ 2296295 w 2296295"/>
              <a:gd name="connsiteY6" fmla="*/ 237574 h 597613"/>
              <a:gd name="connsiteX7" fmla="*/ 2296295 w 2296295"/>
              <a:gd name="connsiteY7" fmla="*/ 237573 h 597613"/>
              <a:gd name="connsiteX8" fmla="*/ 2296295 w 2296295"/>
              <a:gd name="connsiteY8" fmla="*/ 237573 h 597613"/>
              <a:gd name="connsiteX9" fmla="*/ 2296295 w 2296295"/>
              <a:gd name="connsiteY9" fmla="*/ 345585 h 597613"/>
              <a:gd name="connsiteX10" fmla="*/ 2296295 w 2296295"/>
              <a:gd name="connsiteY10" fmla="*/ 525604 h 597613"/>
              <a:gd name="connsiteX11" fmla="*/ 2224286 w 2296295"/>
              <a:gd name="connsiteY11" fmla="*/ 597613 h 597613"/>
              <a:gd name="connsiteX12" fmla="*/ 956790 w 2296295"/>
              <a:gd name="connsiteY12" fmla="*/ 597613 h 597613"/>
              <a:gd name="connsiteX13" fmla="*/ 382716 w 2296295"/>
              <a:gd name="connsiteY13" fmla="*/ 597613 h 597613"/>
              <a:gd name="connsiteX14" fmla="*/ 382716 w 2296295"/>
              <a:gd name="connsiteY14" fmla="*/ 597613 h 597613"/>
              <a:gd name="connsiteX15" fmla="*/ 72009 w 2296295"/>
              <a:gd name="connsiteY15" fmla="*/ 597613 h 597613"/>
              <a:gd name="connsiteX16" fmla="*/ 0 w 2296295"/>
              <a:gd name="connsiteY16" fmla="*/ 525604 h 597613"/>
              <a:gd name="connsiteX17" fmla="*/ 0 w 2296295"/>
              <a:gd name="connsiteY17" fmla="*/ 345585 h 597613"/>
              <a:gd name="connsiteX18" fmla="*/ 0 w 2296295"/>
              <a:gd name="connsiteY18" fmla="*/ 237573 h 597613"/>
              <a:gd name="connsiteX19" fmla="*/ 0 w 2296295"/>
              <a:gd name="connsiteY19" fmla="*/ 237573 h 597613"/>
              <a:gd name="connsiteX20" fmla="*/ 0 w 2296295"/>
              <a:gd name="connsiteY20" fmla="*/ 237574 h 597613"/>
              <a:gd name="connsiteX0" fmla="*/ 0 w 2296295"/>
              <a:gd name="connsiteY0" fmla="*/ 282179 h 642218"/>
              <a:gd name="connsiteX1" fmla="*/ 72009 w 2296295"/>
              <a:gd name="connsiteY1" fmla="*/ 210170 h 642218"/>
              <a:gd name="connsiteX2" fmla="*/ 561136 w 2296295"/>
              <a:gd name="connsiteY2" fmla="*/ 199019 h 642218"/>
              <a:gd name="connsiteX3" fmla="*/ 661921 w 2296295"/>
              <a:gd name="connsiteY3" fmla="*/ 0 h 642218"/>
              <a:gd name="connsiteX4" fmla="*/ 778370 w 2296295"/>
              <a:gd name="connsiteY4" fmla="*/ 210170 h 642218"/>
              <a:gd name="connsiteX5" fmla="*/ 2224286 w 2296295"/>
              <a:gd name="connsiteY5" fmla="*/ 210170 h 642218"/>
              <a:gd name="connsiteX6" fmla="*/ 2296295 w 2296295"/>
              <a:gd name="connsiteY6" fmla="*/ 282179 h 642218"/>
              <a:gd name="connsiteX7" fmla="*/ 2296295 w 2296295"/>
              <a:gd name="connsiteY7" fmla="*/ 282178 h 642218"/>
              <a:gd name="connsiteX8" fmla="*/ 2296295 w 2296295"/>
              <a:gd name="connsiteY8" fmla="*/ 282178 h 642218"/>
              <a:gd name="connsiteX9" fmla="*/ 2296295 w 2296295"/>
              <a:gd name="connsiteY9" fmla="*/ 390190 h 642218"/>
              <a:gd name="connsiteX10" fmla="*/ 2296295 w 2296295"/>
              <a:gd name="connsiteY10" fmla="*/ 570209 h 642218"/>
              <a:gd name="connsiteX11" fmla="*/ 2224286 w 2296295"/>
              <a:gd name="connsiteY11" fmla="*/ 642218 h 642218"/>
              <a:gd name="connsiteX12" fmla="*/ 956790 w 2296295"/>
              <a:gd name="connsiteY12" fmla="*/ 642218 h 642218"/>
              <a:gd name="connsiteX13" fmla="*/ 382716 w 2296295"/>
              <a:gd name="connsiteY13" fmla="*/ 642218 h 642218"/>
              <a:gd name="connsiteX14" fmla="*/ 382716 w 2296295"/>
              <a:gd name="connsiteY14" fmla="*/ 642218 h 642218"/>
              <a:gd name="connsiteX15" fmla="*/ 72009 w 2296295"/>
              <a:gd name="connsiteY15" fmla="*/ 642218 h 642218"/>
              <a:gd name="connsiteX16" fmla="*/ 0 w 2296295"/>
              <a:gd name="connsiteY16" fmla="*/ 570209 h 642218"/>
              <a:gd name="connsiteX17" fmla="*/ 0 w 2296295"/>
              <a:gd name="connsiteY17" fmla="*/ 390190 h 642218"/>
              <a:gd name="connsiteX18" fmla="*/ 0 w 2296295"/>
              <a:gd name="connsiteY18" fmla="*/ 282178 h 642218"/>
              <a:gd name="connsiteX19" fmla="*/ 0 w 2296295"/>
              <a:gd name="connsiteY19" fmla="*/ 282178 h 642218"/>
              <a:gd name="connsiteX20" fmla="*/ 0 w 2296295"/>
              <a:gd name="connsiteY20" fmla="*/ 282179 h 642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96295" h="642218">
                <a:moveTo>
                  <a:pt x="0" y="282179"/>
                </a:moveTo>
                <a:cubicBezTo>
                  <a:pt x="0" y="242410"/>
                  <a:pt x="32240" y="210170"/>
                  <a:pt x="72009" y="210170"/>
                </a:cubicBezTo>
                <a:lnTo>
                  <a:pt x="561136" y="199019"/>
                </a:lnTo>
                <a:lnTo>
                  <a:pt x="661921" y="0"/>
                </a:lnTo>
                <a:lnTo>
                  <a:pt x="778370" y="210170"/>
                </a:lnTo>
                <a:lnTo>
                  <a:pt x="2224286" y="210170"/>
                </a:lnTo>
                <a:cubicBezTo>
                  <a:pt x="2264055" y="210170"/>
                  <a:pt x="2296295" y="242410"/>
                  <a:pt x="2296295" y="282179"/>
                </a:cubicBezTo>
                <a:lnTo>
                  <a:pt x="2296295" y="282178"/>
                </a:lnTo>
                <a:lnTo>
                  <a:pt x="2296295" y="282178"/>
                </a:lnTo>
                <a:lnTo>
                  <a:pt x="2296295" y="390190"/>
                </a:lnTo>
                <a:lnTo>
                  <a:pt x="2296295" y="570209"/>
                </a:lnTo>
                <a:cubicBezTo>
                  <a:pt x="2296295" y="609978"/>
                  <a:pt x="2264055" y="642218"/>
                  <a:pt x="2224286" y="642218"/>
                </a:cubicBezTo>
                <a:lnTo>
                  <a:pt x="956790" y="642218"/>
                </a:lnTo>
                <a:lnTo>
                  <a:pt x="382716" y="642218"/>
                </a:lnTo>
                <a:lnTo>
                  <a:pt x="382716" y="642218"/>
                </a:lnTo>
                <a:lnTo>
                  <a:pt x="72009" y="642218"/>
                </a:lnTo>
                <a:cubicBezTo>
                  <a:pt x="32240" y="642218"/>
                  <a:pt x="0" y="609978"/>
                  <a:pt x="0" y="570209"/>
                </a:cubicBezTo>
                <a:lnTo>
                  <a:pt x="0" y="390190"/>
                </a:lnTo>
                <a:lnTo>
                  <a:pt x="0" y="282178"/>
                </a:lnTo>
                <a:lnTo>
                  <a:pt x="0" y="282178"/>
                </a:lnTo>
                <a:lnTo>
                  <a:pt x="0" y="282179"/>
                </a:lnTo>
                <a:close/>
              </a:path>
            </a:pathLst>
          </a:cu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smtClean="0">
              <a:solidFill>
                <a:schemeClr val="tx1"/>
              </a:solidFill>
            </a:endParaRPr>
          </a:p>
          <a:p>
            <a:pPr algn="ct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基準財政需要額：約５．８億</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5" name="四角形吹き出し 14"/>
          <p:cNvSpPr/>
          <p:nvPr/>
        </p:nvSpPr>
        <p:spPr>
          <a:xfrm>
            <a:off x="6536318" y="1772816"/>
            <a:ext cx="2160000" cy="648072"/>
          </a:xfrm>
          <a:prstGeom prst="wedgeRectCallout">
            <a:avLst>
              <a:gd name="adj1" fmla="val -60836"/>
              <a:gd name="adj2" fmla="val -17811"/>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運営費交付金：</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約５億</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（県市比率</a:t>
            </a:r>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rPr>
              <a:t>50</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7404104" y="4781152"/>
            <a:ext cx="1188544" cy="430887"/>
          </a:xfrm>
          <a:prstGeom prst="rect">
            <a:avLst/>
          </a:prstGeom>
          <a:noFill/>
        </p:spPr>
        <p:txBody>
          <a:bodyPr wrap="square" rtlCol="0">
            <a:spAutoFit/>
          </a:bodyPr>
          <a:lstStyle/>
          <a:p>
            <a:pPr lvl="0"/>
            <a:r>
              <a:rPr lang="en-US" altLang="ja-JP" sz="1100" dirty="0" smtClean="0">
                <a:solidFill>
                  <a:prstClr val="black"/>
                </a:solidFill>
              </a:rPr>
              <a:t>※</a:t>
            </a:r>
            <a:r>
              <a:rPr lang="ja-JP" altLang="en-US" sz="1100" dirty="0" smtClean="0">
                <a:solidFill>
                  <a:prstClr val="black"/>
                </a:solidFill>
              </a:rPr>
              <a:t>学生数は</a:t>
            </a:r>
            <a:endParaRPr lang="en-US" altLang="ja-JP" sz="1100" dirty="0" smtClean="0">
              <a:solidFill>
                <a:prstClr val="black"/>
              </a:solidFill>
            </a:endParaRPr>
          </a:p>
          <a:p>
            <a:pPr lvl="0"/>
            <a:r>
              <a:rPr lang="ja-JP" altLang="en-US" sz="1100" dirty="0">
                <a:solidFill>
                  <a:prstClr val="black"/>
                </a:solidFill>
              </a:rPr>
              <a:t>　</a:t>
            </a:r>
            <a:r>
              <a:rPr lang="en-US" altLang="ja-JP" sz="1100" dirty="0" smtClean="0">
                <a:solidFill>
                  <a:prstClr val="black"/>
                </a:solidFill>
              </a:rPr>
              <a:t>H27</a:t>
            </a:r>
            <a:r>
              <a:rPr lang="ja-JP" altLang="en-US" sz="1100" dirty="0" smtClean="0">
                <a:solidFill>
                  <a:prstClr val="black"/>
                </a:solidFill>
              </a:rPr>
              <a:t>年</a:t>
            </a:r>
            <a:r>
              <a:rPr lang="en-US" altLang="ja-JP" sz="1100" dirty="0" smtClean="0">
                <a:solidFill>
                  <a:prstClr val="black"/>
                </a:solidFill>
              </a:rPr>
              <a:t>5</a:t>
            </a:r>
            <a:r>
              <a:rPr lang="ja-JP" altLang="en-US" sz="1100" dirty="0" smtClean="0">
                <a:solidFill>
                  <a:prstClr val="black"/>
                </a:solidFill>
              </a:rPr>
              <a:t>月時点</a:t>
            </a:r>
            <a:endParaRPr lang="ja-JP" altLang="en-US" sz="1100" dirty="0">
              <a:solidFill>
                <a:prstClr val="black"/>
              </a:solidFill>
            </a:endParaRPr>
          </a:p>
        </p:txBody>
      </p:sp>
      <p:sp>
        <p:nvSpPr>
          <p:cNvPr id="27" name="角丸四角形吹き出し 1"/>
          <p:cNvSpPr/>
          <p:nvPr/>
        </p:nvSpPr>
        <p:spPr>
          <a:xfrm>
            <a:off x="6563760" y="2429950"/>
            <a:ext cx="2296295" cy="642218"/>
          </a:xfrm>
          <a:custGeom>
            <a:avLst/>
            <a:gdLst>
              <a:gd name="connsiteX0" fmla="*/ 0 w 2296295"/>
              <a:gd name="connsiteY0" fmla="*/ 72009 h 432048"/>
              <a:gd name="connsiteX1" fmla="*/ 72009 w 2296295"/>
              <a:gd name="connsiteY1" fmla="*/ 0 h 432048"/>
              <a:gd name="connsiteX2" fmla="*/ 382716 w 2296295"/>
              <a:gd name="connsiteY2" fmla="*/ 0 h 432048"/>
              <a:gd name="connsiteX3" fmla="*/ 650770 w 2296295"/>
              <a:gd name="connsiteY3" fmla="*/ -165565 h 432048"/>
              <a:gd name="connsiteX4" fmla="*/ 956790 w 2296295"/>
              <a:gd name="connsiteY4" fmla="*/ 0 h 432048"/>
              <a:gd name="connsiteX5" fmla="*/ 2224286 w 2296295"/>
              <a:gd name="connsiteY5" fmla="*/ 0 h 432048"/>
              <a:gd name="connsiteX6" fmla="*/ 2296295 w 2296295"/>
              <a:gd name="connsiteY6" fmla="*/ 72009 h 432048"/>
              <a:gd name="connsiteX7" fmla="*/ 2296295 w 2296295"/>
              <a:gd name="connsiteY7" fmla="*/ 72008 h 432048"/>
              <a:gd name="connsiteX8" fmla="*/ 2296295 w 2296295"/>
              <a:gd name="connsiteY8" fmla="*/ 72008 h 432048"/>
              <a:gd name="connsiteX9" fmla="*/ 2296295 w 2296295"/>
              <a:gd name="connsiteY9" fmla="*/ 180020 h 432048"/>
              <a:gd name="connsiteX10" fmla="*/ 2296295 w 2296295"/>
              <a:gd name="connsiteY10" fmla="*/ 360039 h 432048"/>
              <a:gd name="connsiteX11" fmla="*/ 2224286 w 2296295"/>
              <a:gd name="connsiteY11" fmla="*/ 432048 h 432048"/>
              <a:gd name="connsiteX12" fmla="*/ 956790 w 2296295"/>
              <a:gd name="connsiteY12" fmla="*/ 432048 h 432048"/>
              <a:gd name="connsiteX13" fmla="*/ 382716 w 2296295"/>
              <a:gd name="connsiteY13" fmla="*/ 432048 h 432048"/>
              <a:gd name="connsiteX14" fmla="*/ 382716 w 2296295"/>
              <a:gd name="connsiteY14" fmla="*/ 432048 h 432048"/>
              <a:gd name="connsiteX15" fmla="*/ 72009 w 2296295"/>
              <a:gd name="connsiteY15" fmla="*/ 432048 h 432048"/>
              <a:gd name="connsiteX16" fmla="*/ 0 w 2296295"/>
              <a:gd name="connsiteY16" fmla="*/ 360039 h 432048"/>
              <a:gd name="connsiteX17" fmla="*/ 0 w 2296295"/>
              <a:gd name="connsiteY17" fmla="*/ 180020 h 432048"/>
              <a:gd name="connsiteX18" fmla="*/ 0 w 2296295"/>
              <a:gd name="connsiteY18" fmla="*/ 72008 h 432048"/>
              <a:gd name="connsiteX19" fmla="*/ 0 w 2296295"/>
              <a:gd name="connsiteY19" fmla="*/ 72008 h 432048"/>
              <a:gd name="connsiteX20" fmla="*/ 0 w 2296295"/>
              <a:gd name="connsiteY20" fmla="*/ 72009 h 432048"/>
              <a:gd name="connsiteX0" fmla="*/ 0 w 2296295"/>
              <a:gd name="connsiteY0" fmla="*/ 237574 h 597613"/>
              <a:gd name="connsiteX1" fmla="*/ 72009 w 2296295"/>
              <a:gd name="connsiteY1" fmla="*/ 165565 h 597613"/>
              <a:gd name="connsiteX2" fmla="*/ 382716 w 2296295"/>
              <a:gd name="connsiteY2" fmla="*/ 165565 h 597613"/>
              <a:gd name="connsiteX3" fmla="*/ 650770 w 2296295"/>
              <a:gd name="connsiteY3" fmla="*/ 0 h 597613"/>
              <a:gd name="connsiteX4" fmla="*/ 711463 w 2296295"/>
              <a:gd name="connsiteY4" fmla="*/ 165565 h 597613"/>
              <a:gd name="connsiteX5" fmla="*/ 2224286 w 2296295"/>
              <a:gd name="connsiteY5" fmla="*/ 165565 h 597613"/>
              <a:gd name="connsiteX6" fmla="*/ 2296295 w 2296295"/>
              <a:gd name="connsiteY6" fmla="*/ 237574 h 597613"/>
              <a:gd name="connsiteX7" fmla="*/ 2296295 w 2296295"/>
              <a:gd name="connsiteY7" fmla="*/ 237573 h 597613"/>
              <a:gd name="connsiteX8" fmla="*/ 2296295 w 2296295"/>
              <a:gd name="connsiteY8" fmla="*/ 237573 h 597613"/>
              <a:gd name="connsiteX9" fmla="*/ 2296295 w 2296295"/>
              <a:gd name="connsiteY9" fmla="*/ 345585 h 597613"/>
              <a:gd name="connsiteX10" fmla="*/ 2296295 w 2296295"/>
              <a:gd name="connsiteY10" fmla="*/ 525604 h 597613"/>
              <a:gd name="connsiteX11" fmla="*/ 2224286 w 2296295"/>
              <a:gd name="connsiteY11" fmla="*/ 597613 h 597613"/>
              <a:gd name="connsiteX12" fmla="*/ 956790 w 2296295"/>
              <a:gd name="connsiteY12" fmla="*/ 597613 h 597613"/>
              <a:gd name="connsiteX13" fmla="*/ 382716 w 2296295"/>
              <a:gd name="connsiteY13" fmla="*/ 597613 h 597613"/>
              <a:gd name="connsiteX14" fmla="*/ 382716 w 2296295"/>
              <a:gd name="connsiteY14" fmla="*/ 597613 h 597613"/>
              <a:gd name="connsiteX15" fmla="*/ 72009 w 2296295"/>
              <a:gd name="connsiteY15" fmla="*/ 597613 h 597613"/>
              <a:gd name="connsiteX16" fmla="*/ 0 w 2296295"/>
              <a:gd name="connsiteY16" fmla="*/ 525604 h 597613"/>
              <a:gd name="connsiteX17" fmla="*/ 0 w 2296295"/>
              <a:gd name="connsiteY17" fmla="*/ 345585 h 597613"/>
              <a:gd name="connsiteX18" fmla="*/ 0 w 2296295"/>
              <a:gd name="connsiteY18" fmla="*/ 237573 h 597613"/>
              <a:gd name="connsiteX19" fmla="*/ 0 w 2296295"/>
              <a:gd name="connsiteY19" fmla="*/ 237573 h 597613"/>
              <a:gd name="connsiteX20" fmla="*/ 0 w 2296295"/>
              <a:gd name="connsiteY20" fmla="*/ 237574 h 597613"/>
              <a:gd name="connsiteX0" fmla="*/ 0 w 2296295"/>
              <a:gd name="connsiteY0" fmla="*/ 237574 h 597613"/>
              <a:gd name="connsiteX1" fmla="*/ 72009 w 2296295"/>
              <a:gd name="connsiteY1" fmla="*/ 165565 h 597613"/>
              <a:gd name="connsiteX2" fmla="*/ 561136 w 2296295"/>
              <a:gd name="connsiteY2" fmla="*/ 154414 h 597613"/>
              <a:gd name="connsiteX3" fmla="*/ 650770 w 2296295"/>
              <a:gd name="connsiteY3" fmla="*/ 0 h 597613"/>
              <a:gd name="connsiteX4" fmla="*/ 711463 w 2296295"/>
              <a:gd name="connsiteY4" fmla="*/ 165565 h 597613"/>
              <a:gd name="connsiteX5" fmla="*/ 2224286 w 2296295"/>
              <a:gd name="connsiteY5" fmla="*/ 165565 h 597613"/>
              <a:gd name="connsiteX6" fmla="*/ 2296295 w 2296295"/>
              <a:gd name="connsiteY6" fmla="*/ 237574 h 597613"/>
              <a:gd name="connsiteX7" fmla="*/ 2296295 w 2296295"/>
              <a:gd name="connsiteY7" fmla="*/ 237573 h 597613"/>
              <a:gd name="connsiteX8" fmla="*/ 2296295 w 2296295"/>
              <a:gd name="connsiteY8" fmla="*/ 237573 h 597613"/>
              <a:gd name="connsiteX9" fmla="*/ 2296295 w 2296295"/>
              <a:gd name="connsiteY9" fmla="*/ 345585 h 597613"/>
              <a:gd name="connsiteX10" fmla="*/ 2296295 w 2296295"/>
              <a:gd name="connsiteY10" fmla="*/ 525604 h 597613"/>
              <a:gd name="connsiteX11" fmla="*/ 2224286 w 2296295"/>
              <a:gd name="connsiteY11" fmla="*/ 597613 h 597613"/>
              <a:gd name="connsiteX12" fmla="*/ 956790 w 2296295"/>
              <a:gd name="connsiteY12" fmla="*/ 597613 h 597613"/>
              <a:gd name="connsiteX13" fmla="*/ 382716 w 2296295"/>
              <a:gd name="connsiteY13" fmla="*/ 597613 h 597613"/>
              <a:gd name="connsiteX14" fmla="*/ 382716 w 2296295"/>
              <a:gd name="connsiteY14" fmla="*/ 597613 h 597613"/>
              <a:gd name="connsiteX15" fmla="*/ 72009 w 2296295"/>
              <a:gd name="connsiteY15" fmla="*/ 597613 h 597613"/>
              <a:gd name="connsiteX16" fmla="*/ 0 w 2296295"/>
              <a:gd name="connsiteY16" fmla="*/ 525604 h 597613"/>
              <a:gd name="connsiteX17" fmla="*/ 0 w 2296295"/>
              <a:gd name="connsiteY17" fmla="*/ 345585 h 597613"/>
              <a:gd name="connsiteX18" fmla="*/ 0 w 2296295"/>
              <a:gd name="connsiteY18" fmla="*/ 237573 h 597613"/>
              <a:gd name="connsiteX19" fmla="*/ 0 w 2296295"/>
              <a:gd name="connsiteY19" fmla="*/ 237573 h 597613"/>
              <a:gd name="connsiteX20" fmla="*/ 0 w 2296295"/>
              <a:gd name="connsiteY20" fmla="*/ 237574 h 597613"/>
              <a:gd name="connsiteX0" fmla="*/ 0 w 2296295"/>
              <a:gd name="connsiteY0" fmla="*/ 237574 h 597613"/>
              <a:gd name="connsiteX1" fmla="*/ 72009 w 2296295"/>
              <a:gd name="connsiteY1" fmla="*/ 165565 h 597613"/>
              <a:gd name="connsiteX2" fmla="*/ 561136 w 2296295"/>
              <a:gd name="connsiteY2" fmla="*/ 154414 h 597613"/>
              <a:gd name="connsiteX3" fmla="*/ 650770 w 2296295"/>
              <a:gd name="connsiteY3" fmla="*/ 0 h 597613"/>
              <a:gd name="connsiteX4" fmla="*/ 778370 w 2296295"/>
              <a:gd name="connsiteY4" fmla="*/ 165565 h 597613"/>
              <a:gd name="connsiteX5" fmla="*/ 2224286 w 2296295"/>
              <a:gd name="connsiteY5" fmla="*/ 165565 h 597613"/>
              <a:gd name="connsiteX6" fmla="*/ 2296295 w 2296295"/>
              <a:gd name="connsiteY6" fmla="*/ 237574 h 597613"/>
              <a:gd name="connsiteX7" fmla="*/ 2296295 w 2296295"/>
              <a:gd name="connsiteY7" fmla="*/ 237573 h 597613"/>
              <a:gd name="connsiteX8" fmla="*/ 2296295 w 2296295"/>
              <a:gd name="connsiteY8" fmla="*/ 237573 h 597613"/>
              <a:gd name="connsiteX9" fmla="*/ 2296295 w 2296295"/>
              <a:gd name="connsiteY9" fmla="*/ 345585 h 597613"/>
              <a:gd name="connsiteX10" fmla="*/ 2296295 w 2296295"/>
              <a:gd name="connsiteY10" fmla="*/ 525604 h 597613"/>
              <a:gd name="connsiteX11" fmla="*/ 2224286 w 2296295"/>
              <a:gd name="connsiteY11" fmla="*/ 597613 h 597613"/>
              <a:gd name="connsiteX12" fmla="*/ 956790 w 2296295"/>
              <a:gd name="connsiteY12" fmla="*/ 597613 h 597613"/>
              <a:gd name="connsiteX13" fmla="*/ 382716 w 2296295"/>
              <a:gd name="connsiteY13" fmla="*/ 597613 h 597613"/>
              <a:gd name="connsiteX14" fmla="*/ 382716 w 2296295"/>
              <a:gd name="connsiteY14" fmla="*/ 597613 h 597613"/>
              <a:gd name="connsiteX15" fmla="*/ 72009 w 2296295"/>
              <a:gd name="connsiteY15" fmla="*/ 597613 h 597613"/>
              <a:gd name="connsiteX16" fmla="*/ 0 w 2296295"/>
              <a:gd name="connsiteY16" fmla="*/ 525604 h 597613"/>
              <a:gd name="connsiteX17" fmla="*/ 0 w 2296295"/>
              <a:gd name="connsiteY17" fmla="*/ 345585 h 597613"/>
              <a:gd name="connsiteX18" fmla="*/ 0 w 2296295"/>
              <a:gd name="connsiteY18" fmla="*/ 237573 h 597613"/>
              <a:gd name="connsiteX19" fmla="*/ 0 w 2296295"/>
              <a:gd name="connsiteY19" fmla="*/ 237573 h 597613"/>
              <a:gd name="connsiteX20" fmla="*/ 0 w 2296295"/>
              <a:gd name="connsiteY20" fmla="*/ 237574 h 597613"/>
              <a:gd name="connsiteX0" fmla="*/ 0 w 2296295"/>
              <a:gd name="connsiteY0" fmla="*/ 282179 h 642218"/>
              <a:gd name="connsiteX1" fmla="*/ 72009 w 2296295"/>
              <a:gd name="connsiteY1" fmla="*/ 210170 h 642218"/>
              <a:gd name="connsiteX2" fmla="*/ 561136 w 2296295"/>
              <a:gd name="connsiteY2" fmla="*/ 199019 h 642218"/>
              <a:gd name="connsiteX3" fmla="*/ 661921 w 2296295"/>
              <a:gd name="connsiteY3" fmla="*/ 0 h 642218"/>
              <a:gd name="connsiteX4" fmla="*/ 778370 w 2296295"/>
              <a:gd name="connsiteY4" fmla="*/ 210170 h 642218"/>
              <a:gd name="connsiteX5" fmla="*/ 2224286 w 2296295"/>
              <a:gd name="connsiteY5" fmla="*/ 210170 h 642218"/>
              <a:gd name="connsiteX6" fmla="*/ 2296295 w 2296295"/>
              <a:gd name="connsiteY6" fmla="*/ 282179 h 642218"/>
              <a:gd name="connsiteX7" fmla="*/ 2296295 w 2296295"/>
              <a:gd name="connsiteY7" fmla="*/ 282178 h 642218"/>
              <a:gd name="connsiteX8" fmla="*/ 2296295 w 2296295"/>
              <a:gd name="connsiteY8" fmla="*/ 282178 h 642218"/>
              <a:gd name="connsiteX9" fmla="*/ 2296295 w 2296295"/>
              <a:gd name="connsiteY9" fmla="*/ 390190 h 642218"/>
              <a:gd name="connsiteX10" fmla="*/ 2296295 w 2296295"/>
              <a:gd name="connsiteY10" fmla="*/ 570209 h 642218"/>
              <a:gd name="connsiteX11" fmla="*/ 2224286 w 2296295"/>
              <a:gd name="connsiteY11" fmla="*/ 642218 h 642218"/>
              <a:gd name="connsiteX12" fmla="*/ 956790 w 2296295"/>
              <a:gd name="connsiteY12" fmla="*/ 642218 h 642218"/>
              <a:gd name="connsiteX13" fmla="*/ 382716 w 2296295"/>
              <a:gd name="connsiteY13" fmla="*/ 642218 h 642218"/>
              <a:gd name="connsiteX14" fmla="*/ 382716 w 2296295"/>
              <a:gd name="connsiteY14" fmla="*/ 642218 h 642218"/>
              <a:gd name="connsiteX15" fmla="*/ 72009 w 2296295"/>
              <a:gd name="connsiteY15" fmla="*/ 642218 h 642218"/>
              <a:gd name="connsiteX16" fmla="*/ 0 w 2296295"/>
              <a:gd name="connsiteY16" fmla="*/ 570209 h 642218"/>
              <a:gd name="connsiteX17" fmla="*/ 0 w 2296295"/>
              <a:gd name="connsiteY17" fmla="*/ 390190 h 642218"/>
              <a:gd name="connsiteX18" fmla="*/ 0 w 2296295"/>
              <a:gd name="connsiteY18" fmla="*/ 282178 h 642218"/>
              <a:gd name="connsiteX19" fmla="*/ 0 w 2296295"/>
              <a:gd name="connsiteY19" fmla="*/ 282178 h 642218"/>
              <a:gd name="connsiteX20" fmla="*/ 0 w 2296295"/>
              <a:gd name="connsiteY20" fmla="*/ 282179 h 642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96295" h="642218">
                <a:moveTo>
                  <a:pt x="0" y="282179"/>
                </a:moveTo>
                <a:cubicBezTo>
                  <a:pt x="0" y="242410"/>
                  <a:pt x="32240" y="210170"/>
                  <a:pt x="72009" y="210170"/>
                </a:cubicBezTo>
                <a:lnTo>
                  <a:pt x="561136" y="199019"/>
                </a:lnTo>
                <a:lnTo>
                  <a:pt x="661921" y="0"/>
                </a:lnTo>
                <a:lnTo>
                  <a:pt x="778370" y="210170"/>
                </a:lnTo>
                <a:lnTo>
                  <a:pt x="2224286" y="210170"/>
                </a:lnTo>
                <a:cubicBezTo>
                  <a:pt x="2264055" y="210170"/>
                  <a:pt x="2296295" y="242410"/>
                  <a:pt x="2296295" y="282179"/>
                </a:cubicBezTo>
                <a:lnTo>
                  <a:pt x="2296295" y="282178"/>
                </a:lnTo>
                <a:lnTo>
                  <a:pt x="2296295" y="282178"/>
                </a:lnTo>
                <a:lnTo>
                  <a:pt x="2296295" y="390190"/>
                </a:lnTo>
                <a:lnTo>
                  <a:pt x="2296295" y="570209"/>
                </a:lnTo>
                <a:cubicBezTo>
                  <a:pt x="2296295" y="609978"/>
                  <a:pt x="2264055" y="642218"/>
                  <a:pt x="2224286" y="642218"/>
                </a:cubicBezTo>
                <a:lnTo>
                  <a:pt x="956790" y="642218"/>
                </a:lnTo>
                <a:lnTo>
                  <a:pt x="382716" y="642218"/>
                </a:lnTo>
                <a:lnTo>
                  <a:pt x="382716" y="642218"/>
                </a:lnTo>
                <a:lnTo>
                  <a:pt x="72009" y="642218"/>
                </a:lnTo>
                <a:cubicBezTo>
                  <a:pt x="32240" y="642218"/>
                  <a:pt x="0" y="609978"/>
                  <a:pt x="0" y="570209"/>
                </a:cubicBezTo>
                <a:lnTo>
                  <a:pt x="0" y="390190"/>
                </a:lnTo>
                <a:lnTo>
                  <a:pt x="0" y="282178"/>
                </a:lnTo>
                <a:lnTo>
                  <a:pt x="0" y="282178"/>
                </a:lnTo>
                <a:lnTo>
                  <a:pt x="0" y="282179"/>
                </a:lnTo>
                <a:close/>
              </a:path>
            </a:pathLst>
          </a:cu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smtClean="0">
              <a:solidFill>
                <a:schemeClr val="tx1"/>
              </a:solidFill>
            </a:endParaRPr>
          </a:p>
          <a:p>
            <a:pPr algn="ct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基準財政需要額：約５．８億</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8" name="角丸四角形吹き出し 1"/>
          <p:cNvSpPr/>
          <p:nvPr/>
        </p:nvSpPr>
        <p:spPr>
          <a:xfrm>
            <a:off x="3260887" y="2567848"/>
            <a:ext cx="2643113" cy="500095"/>
          </a:xfrm>
          <a:custGeom>
            <a:avLst/>
            <a:gdLst>
              <a:gd name="connsiteX0" fmla="*/ 0 w 2296295"/>
              <a:gd name="connsiteY0" fmla="*/ 72009 h 432048"/>
              <a:gd name="connsiteX1" fmla="*/ 72009 w 2296295"/>
              <a:gd name="connsiteY1" fmla="*/ 0 h 432048"/>
              <a:gd name="connsiteX2" fmla="*/ 382716 w 2296295"/>
              <a:gd name="connsiteY2" fmla="*/ 0 h 432048"/>
              <a:gd name="connsiteX3" fmla="*/ 650770 w 2296295"/>
              <a:gd name="connsiteY3" fmla="*/ -165565 h 432048"/>
              <a:gd name="connsiteX4" fmla="*/ 956790 w 2296295"/>
              <a:gd name="connsiteY4" fmla="*/ 0 h 432048"/>
              <a:gd name="connsiteX5" fmla="*/ 2224286 w 2296295"/>
              <a:gd name="connsiteY5" fmla="*/ 0 h 432048"/>
              <a:gd name="connsiteX6" fmla="*/ 2296295 w 2296295"/>
              <a:gd name="connsiteY6" fmla="*/ 72009 h 432048"/>
              <a:gd name="connsiteX7" fmla="*/ 2296295 w 2296295"/>
              <a:gd name="connsiteY7" fmla="*/ 72008 h 432048"/>
              <a:gd name="connsiteX8" fmla="*/ 2296295 w 2296295"/>
              <a:gd name="connsiteY8" fmla="*/ 72008 h 432048"/>
              <a:gd name="connsiteX9" fmla="*/ 2296295 w 2296295"/>
              <a:gd name="connsiteY9" fmla="*/ 180020 h 432048"/>
              <a:gd name="connsiteX10" fmla="*/ 2296295 w 2296295"/>
              <a:gd name="connsiteY10" fmla="*/ 360039 h 432048"/>
              <a:gd name="connsiteX11" fmla="*/ 2224286 w 2296295"/>
              <a:gd name="connsiteY11" fmla="*/ 432048 h 432048"/>
              <a:gd name="connsiteX12" fmla="*/ 956790 w 2296295"/>
              <a:gd name="connsiteY12" fmla="*/ 432048 h 432048"/>
              <a:gd name="connsiteX13" fmla="*/ 382716 w 2296295"/>
              <a:gd name="connsiteY13" fmla="*/ 432048 h 432048"/>
              <a:gd name="connsiteX14" fmla="*/ 382716 w 2296295"/>
              <a:gd name="connsiteY14" fmla="*/ 432048 h 432048"/>
              <a:gd name="connsiteX15" fmla="*/ 72009 w 2296295"/>
              <a:gd name="connsiteY15" fmla="*/ 432048 h 432048"/>
              <a:gd name="connsiteX16" fmla="*/ 0 w 2296295"/>
              <a:gd name="connsiteY16" fmla="*/ 360039 h 432048"/>
              <a:gd name="connsiteX17" fmla="*/ 0 w 2296295"/>
              <a:gd name="connsiteY17" fmla="*/ 180020 h 432048"/>
              <a:gd name="connsiteX18" fmla="*/ 0 w 2296295"/>
              <a:gd name="connsiteY18" fmla="*/ 72008 h 432048"/>
              <a:gd name="connsiteX19" fmla="*/ 0 w 2296295"/>
              <a:gd name="connsiteY19" fmla="*/ 72008 h 432048"/>
              <a:gd name="connsiteX20" fmla="*/ 0 w 2296295"/>
              <a:gd name="connsiteY20" fmla="*/ 72009 h 432048"/>
              <a:gd name="connsiteX0" fmla="*/ 0 w 2296295"/>
              <a:gd name="connsiteY0" fmla="*/ 237574 h 597613"/>
              <a:gd name="connsiteX1" fmla="*/ 72009 w 2296295"/>
              <a:gd name="connsiteY1" fmla="*/ 165565 h 597613"/>
              <a:gd name="connsiteX2" fmla="*/ 382716 w 2296295"/>
              <a:gd name="connsiteY2" fmla="*/ 165565 h 597613"/>
              <a:gd name="connsiteX3" fmla="*/ 650770 w 2296295"/>
              <a:gd name="connsiteY3" fmla="*/ 0 h 597613"/>
              <a:gd name="connsiteX4" fmla="*/ 711463 w 2296295"/>
              <a:gd name="connsiteY4" fmla="*/ 165565 h 597613"/>
              <a:gd name="connsiteX5" fmla="*/ 2224286 w 2296295"/>
              <a:gd name="connsiteY5" fmla="*/ 165565 h 597613"/>
              <a:gd name="connsiteX6" fmla="*/ 2296295 w 2296295"/>
              <a:gd name="connsiteY6" fmla="*/ 237574 h 597613"/>
              <a:gd name="connsiteX7" fmla="*/ 2296295 w 2296295"/>
              <a:gd name="connsiteY7" fmla="*/ 237573 h 597613"/>
              <a:gd name="connsiteX8" fmla="*/ 2296295 w 2296295"/>
              <a:gd name="connsiteY8" fmla="*/ 237573 h 597613"/>
              <a:gd name="connsiteX9" fmla="*/ 2296295 w 2296295"/>
              <a:gd name="connsiteY9" fmla="*/ 345585 h 597613"/>
              <a:gd name="connsiteX10" fmla="*/ 2296295 w 2296295"/>
              <a:gd name="connsiteY10" fmla="*/ 525604 h 597613"/>
              <a:gd name="connsiteX11" fmla="*/ 2224286 w 2296295"/>
              <a:gd name="connsiteY11" fmla="*/ 597613 h 597613"/>
              <a:gd name="connsiteX12" fmla="*/ 956790 w 2296295"/>
              <a:gd name="connsiteY12" fmla="*/ 597613 h 597613"/>
              <a:gd name="connsiteX13" fmla="*/ 382716 w 2296295"/>
              <a:gd name="connsiteY13" fmla="*/ 597613 h 597613"/>
              <a:gd name="connsiteX14" fmla="*/ 382716 w 2296295"/>
              <a:gd name="connsiteY14" fmla="*/ 597613 h 597613"/>
              <a:gd name="connsiteX15" fmla="*/ 72009 w 2296295"/>
              <a:gd name="connsiteY15" fmla="*/ 597613 h 597613"/>
              <a:gd name="connsiteX16" fmla="*/ 0 w 2296295"/>
              <a:gd name="connsiteY16" fmla="*/ 525604 h 597613"/>
              <a:gd name="connsiteX17" fmla="*/ 0 w 2296295"/>
              <a:gd name="connsiteY17" fmla="*/ 345585 h 597613"/>
              <a:gd name="connsiteX18" fmla="*/ 0 w 2296295"/>
              <a:gd name="connsiteY18" fmla="*/ 237573 h 597613"/>
              <a:gd name="connsiteX19" fmla="*/ 0 w 2296295"/>
              <a:gd name="connsiteY19" fmla="*/ 237573 h 597613"/>
              <a:gd name="connsiteX20" fmla="*/ 0 w 2296295"/>
              <a:gd name="connsiteY20" fmla="*/ 237574 h 597613"/>
              <a:gd name="connsiteX0" fmla="*/ 0 w 2296295"/>
              <a:gd name="connsiteY0" fmla="*/ 237574 h 597613"/>
              <a:gd name="connsiteX1" fmla="*/ 72009 w 2296295"/>
              <a:gd name="connsiteY1" fmla="*/ 165565 h 597613"/>
              <a:gd name="connsiteX2" fmla="*/ 561136 w 2296295"/>
              <a:gd name="connsiteY2" fmla="*/ 154414 h 597613"/>
              <a:gd name="connsiteX3" fmla="*/ 650770 w 2296295"/>
              <a:gd name="connsiteY3" fmla="*/ 0 h 597613"/>
              <a:gd name="connsiteX4" fmla="*/ 711463 w 2296295"/>
              <a:gd name="connsiteY4" fmla="*/ 165565 h 597613"/>
              <a:gd name="connsiteX5" fmla="*/ 2224286 w 2296295"/>
              <a:gd name="connsiteY5" fmla="*/ 165565 h 597613"/>
              <a:gd name="connsiteX6" fmla="*/ 2296295 w 2296295"/>
              <a:gd name="connsiteY6" fmla="*/ 237574 h 597613"/>
              <a:gd name="connsiteX7" fmla="*/ 2296295 w 2296295"/>
              <a:gd name="connsiteY7" fmla="*/ 237573 h 597613"/>
              <a:gd name="connsiteX8" fmla="*/ 2296295 w 2296295"/>
              <a:gd name="connsiteY8" fmla="*/ 237573 h 597613"/>
              <a:gd name="connsiteX9" fmla="*/ 2296295 w 2296295"/>
              <a:gd name="connsiteY9" fmla="*/ 345585 h 597613"/>
              <a:gd name="connsiteX10" fmla="*/ 2296295 w 2296295"/>
              <a:gd name="connsiteY10" fmla="*/ 525604 h 597613"/>
              <a:gd name="connsiteX11" fmla="*/ 2224286 w 2296295"/>
              <a:gd name="connsiteY11" fmla="*/ 597613 h 597613"/>
              <a:gd name="connsiteX12" fmla="*/ 956790 w 2296295"/>
              <a:gd name="connsiteY12" fmla="*/ 597613 h 597613"/>
              <a:gd name="connsiteX13" fmla="*/ 382716 w 2296295"/>
              <a:gd name="connsiteY13" fmla="*/ 597613 h 597613"/>
              <a:gd name="connsiteX14" fmla="*/ 382716 w 2296295"/>
              <a:gd name="connsiteY14" fmla="*/ 597613 h 597613"/>
              <a:gd name="connsiteX15" fmla="*/ 72009 w 2296295"/>
              <a:gd name="connsiteY15" fmla="*/ 597613 h 597613"/>
              <a:gd name="connsiteX16" fmla="*/ 0 w 2296295"/>
              <a:gd name="connsiteY16" fmla="*/ 525604 h 597613"/>
              <a:gd name="connsiteX17" fmla="*/ 0 w 2296295"/>
              <a:gd name="connsiteY17" fmla="*/ 345585 h 597613"/>
              <a:gd name="connsiteX18" fmla="*/ 0 w 2296295"/>
              <a:gd name="connsiteY18" fmla="*/ 237573 h 597613"/>
              <a:gd name="connsiteX19" fmla="*/ 0 w 2296295"/>
              <a:gd name="connsiteY19" fmla="*/ 237573 h 597613"/>
              <a:gd name="connsiteX20" fmla="*/ 0 w 2296295"/>
              <a:gd name="connsiteY20" fmla="*/ 237574 h 597613"/>
              <a:gd name="connsiteX0" fmla="*/ 0 w 2296295"/>
              <a:gd name="connsiteY0" fmla="*/ 237574 h 597613"/>
              <a:gd name="connsiteX1" fmla="*/ 72009 w 2296295"/>
              <a:gd name="connsiteY1" fmla="*/ 165565 h 597613"/>
              <a:gd name="connsiteX2" fmla="*/ 561136 w 2296295"/>
              <a:gd name="connsiteY2" fmla="*/ 154414 h 597613"/>
              <a:gd name="connsiteX3" fmla="*/ 650770 w 2296295"/>
              <a:gd name="connsiteY3" fmla="*/ 0 h 597613"/>
              <a:gd name="connsiteX4" fmla="*/ 778370 w 2296295"/>
              <a:gd name="connsiteY4" fmla="*/ 165565 h 597613"/>
              <a:gd name="connsiteX5" fmla="*/ 2224286 w 2296295"/>
              <a:gd name="connsiteY5" fmla="*/ 165565 h 597613"/>
              <a:gd name="connsiteX6" fmla="*/ 2296295 w 2296295"/>
              <a:gd name="connsiteY6" fmla="*/ 237574 h 597613"/>
              <a:gd name="connsiteX7" fmla="*/ 2296295 w 2296295"/>
              <a:gd name="connsiteY7" fmla="*/ 237573 h 597613"/>
              <a:gd name="connsiteX8" fmla="*/ 2296295 w 2296295"/>
              <a:gd name="connsiteY8" fmla="*/ 237573 h 597613"/>
              <a:gd name="connsiteX9" fmla="*/ 2296295 w 2296295"/>
              <a:gd name="connsiteY9" fmla="*/ 345585 h 597613"/>
              <a:gd name="connsiteX10" fmla="*/ 2296295 w 2296295"/>
              <a:gd name="connsiteY10" fmla="*/ 525604 h 597613"/>
              <a:gd name="connsiteX11" fmla="*/ 2224286 w 2296295"/>
              <a:gd name="connsiteY11" fmla="*/ 597613 h 597613"/>
              <a:gd name="connsiteX12" fmla="*/ 956790 w 2296295"/>
              <a:gd name="connsiteY12" fmla="*/ 597613 h 597613"/>
              <a:gd name="connsiteX13" fmla="*/ 382716 w 2296295"/>
              <a:gd name="connsiteY13" fmla="*/ 597613 h 597613"/>
              <a:gd name="connsiteX14" fmla="*/ 382716 w 2296295"/>
              <a:gd name="connsiteY14" fmla="*/ 597613 h 597613"/>
              <a:gd name="connsiteX15" fmla="*/ 72009 w 2296295"/>
              <a:gd name="connsiteY15" fmla="*/ 597613 h 597613"/>
              <a:gd name="connsiteX16" fmla="*/ 0 w 2296295"/>
              <a:gd name="connsiteY16" fmla="*/ 525604 h 597613"/>
              <a:gd name="connsiteX17" fmla="*/ 0 w 2296295"/>
              <a:gd name="connsiteY17" fmla="*/ 345585 h 597613"/>
              <a:gd name="connsiteX18" fmla="*/ 0 w 2296295"/>
              <a:gd name="connsiteY18" fmla="*/ 237573 h 597613"/>
              <a:gd name="connsiteX19" fmla="*/ 0 w 2296295"/>
              <a:gd name="connsiteY19" fmla="*/ 237573 h 597613"/>
              <a:gd name="connsiteX20" fmla="*/ 0 w 2296295"/>
              <a:gd name="connsiteY20" fmla="*/ 237574 h 597613"/>
              <a:gd name="connsiteX0" fmla="*/ 0 w 2296295"/>
              <a:gd name="connsiteY0" fmla="*/ 282179 h 642218"/>
              <a:gd name="connsiteX1" fmla="*/ 72009 w 2296295"/>
              <a:gd name="connsiteY1" fmla="*/ 210170 h 642218"/>
              <a:gd name="connsiteX2" fmla="*/ 561136 w 2296295"/>
              <a:gd name="connsiteY2" fmla="*/ 199019 h 642218"/>
              <a:gd name="connsiteX3" fmla="*/ 661921 w 2296295"/>
              <a:gd name="connsiteY3" fmla="*/ 0 h 642218"/>
              <a:gd name="connsiteX4" fmla="*/ 778370 w 2296295"/>
              <a:gd name="connsiteY4" fmla="*/ 210170 h 642218"/>
              <a:gd name="connsiteX5" fmla="*/ 2224286 w 2296295"/>
              <a:gd name="connsiteY5" fmla="*/ 210170 h 642218"/>
              <a:gd name="connsiteX6" fmla="*/ 2296295 w 2296295"/>
              <a:gd name="connsiteY6" fmla="*/ 282179 h 642218"/>
              <a:gd name="connsiteX7" fmla="*/ 2296295 w 2296295"/>
              <a:gd name="connsiteY7" fmla="*/ 282178 h 642218"/>
              <a:gd name="connsiteX8" fmla="*/ 2296295 w 2296295"/>
              <a:gd name="connsiteY8" fmla="*/ 282178 h 642218"/>
              <a:gd name="connsiteX9" fmla="*/ 2296295 w 2296295"/>
              <a:gd name="connsiteY9" fmla="*/ 390190 h 642218"/>
              <a:gd name="connsiteX10" fmla="*/ 2296295 w 2296295"/>
              <a:gd name="connsiteY10" fmla="*/ 570209 h 642218"/>
              <a:gd name="connsiteX11" fmla="*/ 2224286 w 2296295"/>
              <a:gd name="connsiteY11" fmla="*/ 642218 h 642218"/>
              <a:gd name="connsiteX12" fmla="*/ 956790 w 2296295"/>
              <a:gd name="connsiteY12" fmla="*/ 642218 h 642218"/>
              <a:gd name="connsiteX13" fmla="*/ 382716 w 2296295"/>
              <a:gd name="connsiteY13" fmla="*/ 642218 h 642218"/>
              <a:gd name="connsiteX14" fmla="*/ 382716 w 2296295"/>
              <a:gd name="connsiteY14" fmla="*/ 642218 h 642218"/>
              <a:gd name="connsiteX15" fmla="*/ 72009 w 2296295"/>
              <a:gd name="connsiteY15" fmla="*/ 642218 h 642218"/>
              <a:gd name="connsiteX16" fmla="*/ 0 w 2296295"/>
              <a:gd name="connsiteY16" fmla="*/ 570209 h 642218"/>
              <a:gd name="connsiteX17" fmla="*/ 0 w 2296295"/>
              <a:gd name="connsiteY17" fmla="*/ 390190 h 642218"/>
              <a:gd name="connsiteX18" fmla="*/ 0 w 2296295"/>
              <a:gd name="connsiteY18" fmla="*/ 282178 h 642218"/>
              <a:gd name="connsiteX19" fmla="*/ 0 w 2296295"/>
              <a:gd name="connsiteY19" fmla="*/ 282178 h 642218"/>
              <a:gd name="connsiteX20" fmla="*/ 0 w 2296295"/>
              <a:gd name="connsiteY20" fmla="*/ 282179 h 642218"/>
              <a:gd name="connsiteX0" fmla="*/ 0 w 2296295"/>
              <a:gd name="connsiteY0" fmla="*/ 215272 h 575311"/>
              <a:gd name="connsiteX1" fmla="*/ 72009 w 2296295"/>
              <a:gd name="connsiteY1" fmla="*/ 143263 h 575311"/>
              <a:gd name="connsiteX2" fmla="*/ 561136 w 2296295"/>
              <a:gd name="connsiteY2" fmla="*/ 132112 h 575311"/>
              <a:gd name="connsiteX3" fmla="*/ 661921 w 2296295"/>
              <a:gd name="connsiteY3" fmla="*/ 0 h 575311"/>
              <a:gd name="connsiteX4" fmla="*/ 778370 w 2296295"/>
              <a:gd name="connsiteY4" fmla="*/ 143263 h 575311"/>
              <a:gd name="connsiteX5" fmla="*/ 2224286 w 2296295"/>
              <a:gd name="connsiteY5" fmla="*/ 143263 h 575311"/>
              <a:gd name="connsiteX6" fmla="*/ 2296295 w 2296295"/>
              <a:gd name="connsiteY6" fmla="*/ 215272 h 575311"/>
              <a:gd name="connsiteX7" fmla="*/ 2296295 w 2296295"/>
              <a:gd name="connsiteY7" fmla="*/ 215271 h 575311"/>
              <a:gd name="connsiteX8" fmla="*/ 2296295 w 2296295"/>
              <a:gd name="connsiteY8" fmla="*/ 215271 h 575311"/>
              <a:gd name="connsiteX9" fmla="*/ 2296295 w 2296295"/>
              <a:gd name="connsiteY9" fmla="*/ 323283 h 575311"/>
              <a:gd name="connsiteX10" fmla="*/ 2296295 w 2296295"/>
              <a:gd name="connsiteY10" fmla="*/ 503302 h 575311"/>
              <a:gd name="connsiteX11" fmla="*/ 2224286 w 2296295"/>
              <a:gd name="connsiteY11" fmla="*/ 575311 h 575311"/>
              <a:gd name="connsiteX12" fmla="*/ 956790 w 2296295"/>
              <a:gd name="connsiteY12" fmla="*/ 575311 h 575311"/>
              <a:gd name="connsiteX13" fmla="*/ 382716 w 2296295"/>
              <a:gd name="connsiteY13" fmla="*/ 575311 h 575311"/>
              <a:gd name="connsiteX14" fmla="*/ 382716 w 2296295"/>
              <a:gd name="connsiteY14" fmla="*/ 575311 h 575311"/>
              <a:gd name="connsiteX15" fmla="*/ 72009 w 2296295"/>
              <a:gd name="connsiteY15" fmla="*/ 575311 h 575311"/>
              <a:gd name="connsiteX16" fmla="*/ 0 w 2296295"/>
              <a:gd name="connsiteY16" fmla="*/ 503302 h 575311"/>
              <a:gd name="connsiteX17" fmla="*/ 0 w 2296295"/>
              <a:gd name="connsiteY17" fmla="*/ 323283 h 575311"/>
              <a:gd name="connsiteX18" fmla="*/ 0 w 2296295"/>
              <a:gd name="connsiteY18" fmla="*/ 215271 h 575311"/>
              <a:gd name="connsiteX19" fmla="*/ 0 w 2296295"/>
              <a:gd name="connsiteY19" fmla="*/ 215271 h 575311"/>
              <a:gd name="connsiteX20" fmla="*/ 0 w 2296295"/>
              <a:gd name="connsiteY20" fmla="*/ 215272 h 575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96295" h="575311">
                <a:moveTo>
                  <a:pt x="0" y="215272"/>
                </a:moveTo>
                <a:cubicBezTo>
                  <a:pt x="0" y="175503"/>
                  <a:pt x="32240" y="143263"/>
                  <a:pt x="72009" y="143263"/>
                </a:cubicBezTo>
                <a:lnTo>
                  <a:pt x="561136" y="132112"/>
                </a:lnTo>
                <a:lnTo>
                  <a:pt x="661921" y="0"/>
                </a:lnTo>
                <a:lnTo>
                  <a:pt x="778370" y="143263"/>
                </a:lnTo>
                <a:lnTo>
                  <a:pt x="2224286" y="143263"/>
                </a:lnTo>
                <a:cubicBezTo>
                  <a:pt x="2264055" y="143263"/>
                  <a:pt x="2296295" y="175503"/>
                  <a:pt x="2296295" y="215272"/>
                </a:cubicBezTo>
                <a:lnTo>
                  <a:pt x="2296295" y="215271"/>
                </a:lnTo>
                <a:lnTo>
                  <a:pt x="2296295" y="215271"/>
                </a:lnTo>
                <a:lnTo>
                  <a:pt x="2296295" y="323283"/>
                </a:lnTo>
                <a:lnTo>
                  <a:pt x="2296295" y="503302"/>
                </a:lnTo>
                <a:cubicBezTo>
                  <a:pt x="2296295" y="543071"/>
                  <a:pt x="2264055" y="575311"/>
                  <a:pt x="2224286" y="575311"/>
                </a:cubicBezTo>
                <a:lnTo>
                  <a:pt x="956790" y="575311"/>
                </a:lnTo>
                <a:lnTo>
                  <a:pt x="382716" y="575311"/>
                </a:lnTo>
                <a:lnTo>
                  <a:pt x="382716" y="575311"/>
                </a:lnTo>
                <a:lnTo>
                  <a:pt x="72009" y="575311"/>
                </a:lnTo>
                <a:cubicBezTo>
                  <a:pt x="32240" y="575311"/>
                  <a:pt x="0" y="543071"/>
                  <a:pt x="0" y="503302"/>
                </a:cubicBezTo>
                <a:lnTo>
                  <a:pt x="0" y="323283"/>
                </a:lnTo>
                <a:lnTo>
                  <a:pt x="0" y="215271"/>
                </a:lnTo>
                <a:lnTo>
                  <a:pt x="0" y="215271"/>
                </a:lnTo>
                <a:lnTo>
                  <a:pt x="0" y="215272"/>
                </a:lnTo>
                <a:close/>
              </a:path>
            </a:pathLst>
          </a:cu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smtClean="0">
              <a:solidFill>
                <a:schemeClr val="tx1"/>
              </a:solidFill>
            </a:endParaRPr>
          </a:p>
          <a:p>
            <a:pPr algn="ct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基準財政需要額合計：約１１．６億</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タイトル 1"/>
          <p:cNvSpPr txBox="1">
            <a:spLocks/>
          </p:cNvSpPr>
          <p:nvPr/>
        </p:nvSpPr>
        <p:spPr>
          <a:xfrm>
            <a:off x="154343" y="0"/>
            <a:ext cx="5673995" cy="490066"/>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資料６．共同</a:t>
            </a:r>
            <a:r>
              <a:rPr lang="ja-JP" altLang="en-US" sz="1800" b="1" dirty="0">
                <a:latin typeface="HG丸ｺﾞｼｯｸM-PRO" panose="020F0600000000000000" pitchFamily="50" charset="-128"/>
                <a:ea typeface="HG丸ｺﾞｼｯｸM-PRO" panose="020F0600000000000000" pitchFamily="50" charset="-128"/>
                <a:cs typeface="Meiryo UI" panose="020B0604030504040204" pitchFamily="50" charset="-128"/>
              </a:rPr>
              <a:t>設置の事例　（公立大学法人公立鳥取環境大学</a:t>
            </a:r>
            <a:r>
              <a:rPr lang="ja-JP" altLang="en-US" sz="18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ja-JP" altLang="en-US" sz="18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0" name="テキスト ボックス 29"/>
          <p:cNvSpPr txBox="1"/>
          <p:nvPr/>
        </p:nvSpPr>
        <p:spPr>
          <a:xfrm>
            <a:off x="8710814" y="6438002"/>
            <a:ext cx="486809" cy="276999"/>
          </a:xfrm>
          <a:prstGeom prst="rect">
            <a:avLst/>
          </a:prstGeom>
          <a:noFill/>
        </p:spPr>
        <p:txBody>
          <a:bodyPr wrap="square" rtlCol="0">
            <a:spAutoFit/>
          </a:bodyPr>
          <a:lstStyle/>
          <a:p>
            <a:r>
              <a:rPr lang="ja-JP" altLang="en-US" sz="1200" dirty="0"/>
              <a:t>２２</a:t>
            </a:r>
            <a:endParaRPr kumimoji="1" lang="ja-JP" altLang="en-US" sz="1200" dirty="0"/>
          </a:p>
        </p:txBody>
      </p:sp>
      <p:sp>
        <p:nvSpPr>
          <p:cNvPr id="33" name="角丸四角形 32"/>
          <p:cNvSpPr/>
          <p:nvPr/>
        </p:nvSpPr>
        <p:spPr>
          <a:xfrm>
            <a:off x="2915815" y="620688"/>
            <a:ext cx="3276000" cy="1250592"/>
          </a:xfrm>
          <a:prstGeom prst="roundRect">
            <a:avLst/>
          </a:prstGeom>
          <a:noFill/>
          <a:ln w="38100">
            <a:solidFill>
              <a:schemeClr val="tx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sp>
        <p:nvSpPr>
          <p:cNvPr id="34" name="正方形/長方形 33"/>
          <p:cNvSpPr/>
          <p:nvPr/>
        </p:nvSpPr>
        <p:spPr>
          <a:xfrm>
            <a:off x="3541151" y="490066"/>
            <a:ext cx="2016224" cy="583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法人評価委員会</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（共同設置）</a:t>
            </a:r>
            <a:endPar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3558907" y="1414228"/>
            <a:ext cx="2016224" cy="5774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運 営 協 議 会</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32" name="角丸四角形 31"/>
          <p:cNvSpPr/>
          <p:nvPr/>
        </p:nvSpPr>
        <p:spPr>
          <a:xfrm>
            <a:off x="5942454" y="766843"/>
            <a:ext cx="936104" cy="936104"/>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鳥取市</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31" name="角丸四角形 30"/>
          <p:cNvSpPr/>
          <p:nvPr/>
        </p:nvSpPr>
        <p:spPr>
          <a:xfrm>
            <a:off x="2287505" y="766843"/>
            <a:ext cx="936104" cy="936104"/>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ja-JP" altLang="en-US" dirty="0" smtClean="0">
                <a:solidFill>
                  <a:schemeClr val="tx1"/>
                </a:solidFill>
                <a:latin typeface="HG丸ｺﾞｼｯｸM-PRO" panose="020F0600000000000000" pitchFamily="50" charset="-128"/>
                <a:ea typeface="HG丸ｺﾞｼｯｸM-PRO" panose="020F0600000000000000" pitchFamily="50" charset="-128"/>
              </a:rPr>
              <a:t>鳥取県</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4851" y="1420092"/>
            <a:ext cx="355655" cy="1999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9247" y="1420092"/>
            <a:ext cx="351367" cy="1962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表 4"/>
          <p:cNvGraphicFramePr>
            <a:graphicFrameLocks noGrp="1"/>
          </p:cNvGraphicFramePr>
          <p:nvPr>
            <p:extLst>
              <p:ext uri="{D42A27DB-BD31-4B8C-83A1-F6EECF244321}">
                <p14:modId xmlns:p14="http://schemas.microsoft.com/office/powerpoint/2010/main" val="3770676163"/>
              </p:ext>
            </p:extLst>
          </p:nvPr>
        </p:nvGraphicFramePr>
        <p:xfrm>
          <a:off x="1788727" y="4454767"/>
          <a:ext cx="5616624" cy="603639"/>
        </p:xfrm>
        <a:graphic>
          <a:graphicData uri="http://schemas.openxmlformats.org/drawingml/2006/table">
            <a:tbl>
              <a:tblPr/>
              <a:tblGrid>
                <a:gridCol w="2817281"/>
                <a:gridCol w="2799343"/>
              </a:tblGrid>
              <a:tr h="299783">
                <a:tc>
                  <a:txBody>
                    <a:bodyPr/>
                    <a:lstStyle/>
                    <a:p>
                      <a:pPr algn="l"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環境</a:t>
                      </a: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学部　　　　　（</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５８６人）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DCE6F1"/>
                    </a:solidFill>
                  </a:tcPr>
                </a:tc>
                <a:tc>
                  <a:txBody>
                    <a:bodyPr/>
                    <a:lstStyle/>
                    <a:p>
                      <a:pPr algn="l" rtl="0" fontAlgn="ctr"/>
                      <a:r>
                        <a:rPr lang="zh-CN"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経営学部　</a:t>
                      </a: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a:t>
                      </a:r>
                      <a:r>
                        <a:rPr lang="zh-CN"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a:t>
                      </a:r>
                      <a:r>
                        <a:rPr lang="zh-CN"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６０１人）</a:t>
                      </a:r>
                    </a:p>
                  </a:txBody>
                  <a:tcPr marL="9525" marR="9525" marT="9525" marB="0" anchor="b">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DCE6F1"/>
                    </a:solidFill>
                  </a:tcPr>
                </a:tc>
              </a:tr>
              <a:tr h="303856">
                <a:tc>
                  <a:txBody>
                    <a:bodyPr/>
                    <a:lstStyle/>
                    <a:p>
                      <a:pPr algn="l" rtl="0" fontAlgn="ctr"/>
                      <a:r>
                        <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環境情報学研究科　</a:t>
                      </a: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a:t>
                      </a:r>
                      <a:r>
                        <a:rPr lang="zh-TW"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a:t>
                      </a:r>
                      <a:r>
                        <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６人）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l" rtl="0" fontAlgn="ctr"/>
                      <a:r>
                        <a:rPr lang="zh-CN"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旧学部　</a:t>
                      </a: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a:t>
                      </a:r>
                      <a:r>
                        <a:rPr lang="zh-CN"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a:t>
                      </a:r>
                      <a:r>
                        <a:rPr lang="zh-CN"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２７人）　　　</a:t>
                      </a:r>
                    </a:p>
                  </a:txBody>
                  <a:tcPr marL="9525" marR="9525" marT="9525" marB="0" anchor="b">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bl>
          </a:graphicData>
        </a:graphic>
      </p:graphicFrame>
      <p:sp>
        <p:nvSpPr>
          <p:cNvPr id="37" name="正方形/長方形 36"/>
          <p:cNvSpPr/>
          <p:nvPr/>
        </p:nvSpPr>
        <p:spPr>
          <a:xfrm>
            <a:off x="2386199" y="4041067"/>
            <a:ext cx="4392487" cy="468053"/>
          </a:xfrm>
          <a:prstGeom prst="rect">
            <a:avLst/>
          </a:prstGeom>
          <a:solidFill>
            <a:schemeClr val="bg1"/>
          </a:solidFill>
          <a:ln w="6350">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lvl="0" algn="ctr"/>
            <a:r>
              <a:rPr lang="ja-JP" altLang="en-US" dirty="0">
                <a:solidFill>
                  <a:prstClr val="black"/>
                </a:solidFill>
                <a:latin typeface="HG丸ｺﾞｼｯｸM-PRO" panose="020F0600000000000000" pitchFamily="50" charset="-128"/>
                <a:ea typeface="HG丸ｺﾞｼｯｸM-PRO" panose="020F0600000000000000" pitchFamily="50" charset="-128"/>
              </a:rPr>
              <a:t>公立鳥取環境大学　</a:t>
            </a:r>
            <a:r>
              <a:rPr lang="ja-JP" altLang="en-US" sz="1400" dirty="0">
                <a:solidFill>
                  <a:prstClr val="black"/>
                </a:solidFill>
                <a:latin typeface="HG丸ｺﾞｼｯｸM-PRO" panose="020F0600000000000000" pitchFamily="50" charset="-128"/>
                <a:ea typeface="HG丸ｺﾞｼｯｸM-PRO" panose="020F0600000000000000" pitchFamily="50" charset="-128"/>
              </a:rPr>
              <a:t>（学生総数１</a:t>
            </a: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２２０人）</a:t>
            </a:r>
          </a:p>
        </p:txBody>
      </p:sp>
    </p:spTree>
    <p:extLst>
      <p:ext uri="{BB962C8B-B14F-4D97-AF65-F5344CB8AC3E}">
        <p14:creationId xmlns:p14="http://schemas.microsoft.com/office/powerpoint/2010/main" val="3237107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191072997"/>
              </p:ext>
            </p:extLst>
          </p:nvPr>
        </p:nvGraphicFramePr>
        <p:xfrm>
          <a:off x="251520" y="1111229"/>
          <a:ext cx="8844771" cy="5481109"/>
        </p:xfrm>
        <a:graphic>
          <a:graphicData uri="http://schemas.openxmlformats.org/drawingml/2006/table">
            <a:tbl>
              <a:tblPr firstRow="1" bandRow="1">
                <a:tableStyleId>{5C22544A-7EE6-4342-B048-85BDC9FD1C3A}</a:tableStyleId>
              </a:tblPr>
              <a:tblGrid>
                <a:gridCol w="365760"/>
                <a:gridCol w="1074400"/>
                <a:gridCol w="1944216"/>
                <a:gridCol w="3168352"/>
                <a:gridCol w="2292043"/>
              </a:tblGrid>
              <a:tr h="340159">
                <a:tc>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lnL w="28575" cap="flat" cmpd="sng" algn="ctr">
                      <a:solidFill>
                        <a:schemeClr val="tx1">
                          <a:lumMod val="50000"/>
                          <a:lumOff val="50000"/>
                        </a:schemeClr>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4F81BD"/>
                    </a:solidFill>
                  </a:tcP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区　　分</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検討項目</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主な論点等</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今後の検討の進め方</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anchor="ctr">
                    <a:lnL w="6350" cap="flat" cmpd="sng" algn="ctr">
                      <a:solidFill>
                        <a:schemeClr val="bg1"/>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379921">
                <a:tc rowSpan="10">
                  <a:txBody>
                    <a:bodyPr/>
                    <a:lstStyle/>
                    <a:p>
                      <a:pPr algn="ctr"/>
                      <a:r>
                        <a:rPr kumimoji="1" lang="ja-JP" altLang="en-US" sz="1200" b="0" spc="600" dirty="0" smtClean="0">
                          <a:solidFill>
                            <a:schemeClr val="tx1"/>
                          </a:solidFill>
                          <a:latin typeface="HG丸ｺﾞｼｯｸM-PRO" panose="020F0600000000000000" pitchFamily="50" charset="-128"/>
                          <a:ea typeface="HG丸ｺﾞｼｯｸM-PRO" panose="020F0600000000000000" pitchFamily="50" charset="-128"/>
                        </a:rPr>
                        <a:t>統合の基本事項</a:t>
                      </a:r>
                      <a:endParaRPr kumimoji="1" lang="ja-JP" altLang="en-US" sz="1200" b="0" spc="600" dirty="0">
                        <a:solidFill>
                          <a:schemeClr val="tx1"/>
                        </a:solidFill>
                        <a:latin typeface="HG丸ｺﾞｼｯｸM-PRO" panose="020F0600000000000000" pitchFamily="50" charset="-128"/>
                        <a:ea typeface="HG丸ｺﾞｼｯｸM-PRO" panose="020F0600000000000000" pitchFamily="50" charset="-128"/>
                      </a:endParaRPr>
                    </a:p>
                  </a:txBody>
                  <a:tcPr marT="36000" marB="36000" vert="eaVert"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rgbClr val="D0D8E8"/>
                    </a:solidFill>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大学の名称、理念、戦略等</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i="0" dirty="0" smtClean="0">
                          <a:solidFill>
                            <a:schemeClr val="tx1"/>
                          </a:solidFill>
                          <a:latin typeface="HG丸ｺﾞｼｯｸM-PRO" panose="020F0600000000000000" pitchFamily="50" charset="-128"/>
                          <a:ea typeface="HG丸ｺﾞｼｯｸM-PRO" panose="020F0600000000000000" pitchFamily="50" charset="-128"/>
                        </a:rPr>
                        <a:t>・ブランド力の継承・発展　など</a:t>
                      </a:r>
                      <a:endParaRPr kumimoji="1" lang="ja-JP" altLang="en-US" sz="1200" i="0" dirty="0">
                        <a:solidFill>
                          <a:schemeClr val="tx1"/>
                        </a:solidFill>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D0D8E8"/>
                    </a:solid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外部有識者を含む</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新たな検討体制（別紙）</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を立ち上げて議論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（基本構想の深化・具体化）</a:t>
                      </a: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r>
              <a:tr h="360040">
                <a:tc vMerge="1">
                  <a:txBody>
                    <a:bodyPr/>
                    <a:lstStyle/>
                    <a:p>
                      <a:pPr algn="ctr"/>
                      <a:endParaRPr kumimoji="1" lang="ja-JP" altLang="en-US" sz="1200" b="0" spc="600" dirty="0">
                        <a:solidFill>
                          <a:schemeClr val="tx1"/>
                        </a:solidFill>
                        <a:latin typeface="HG丸ｺﾞｼｯｸM-PRO" panose="020F0600000000000000" pitchFamily="50" charset="-128"/>
                        <a:ea typeface="HG丸ｺﾞｼｯｸM-PRO" panose="020F0600000000000000" pitchFamily="50" charset="-128"/>
                      </a:endParaRPr>
                    </a:p>
                  </a:txBody>
                  <a:tcPr marT="36000" marB="36000" vert="eaVert"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no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大学の姿</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教育研究組織</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E9EDF4"/>
                    </a:solidFill>
                  </a:tcPr>
                </a:tc>
                <a:tc>
                  <a:txBody>
                    <a:bodyPr/>
                    <a:lstStyle/>
                    <a:p>
                      <a:r>
                        <a:rPr kumimoji="1" lang="ja-JP" altLang="en-US" sz="1200" i="0" dirty="0" smtClean="0">
                          <a:latin typeface="HG丸ｺﾞｼｯｸM-PRO" panose="020F0600000000000000" pitchFamily="50" charset="-128"/>
                          <a:ea typeface="HG丸ｺﾞｼｯｸM-PRO" panose="020F0600000000000000" pitchFamily="50" charset="-128"/>
                        </a:rPr>
                        <a:t>・学部・学域再編、重点分野　など</a:t>
                      </a:r>
                      <a:endParaRPr kumimoji="1" lang="ja-JP" altLang="en-US" sz="1200" i="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E9EDF4"/>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36000" marR="36000" marT="36000" marB="36000" anchor="b">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noFill/>
                  </a:tcPr>
                </a:tc>
              </a:tr>
              <a:tr h="119313">
                <a:tc vMerge="1">
                  <a:txBody>
                    <a:bodyPr/>
                    <a:lstStyle/>
                    <a:p>
                      <a:pPr algn="ctr"/>
                      <a:endParaRPr kumimoji="1" lang="ja-JP" altLang="en-US" sz="1200" b="0" spc="600" dirty="0">
                        <a:solidFill>
                          <a:schemeClr val="tx1"/>
                        </a:solidFill>
                        <a:latin typeface="HG丸ｺﾞｼｯｸM-PRO" panose="020F0600000000000000" pitchFamily="50" charset="-128"/>
                        <a:ea typeface="HG丸ｺﾞｼｯｸM-PRO" panose="020F0600000000000000" pitchFamily="50" charset="-128"/>
                      </a:endParaRPr>
                    </a:p>
                  </a:txBody>
                  <a:tcPr marT="36000" marB="36000" vert="eaVert"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noFill/>
                  </a:tcPr>
                </a:tc>
                <a:tc>
                  <a:txBody>
                    <a:bodyPr/>
                    <a:lstStyle/>
                    <a:p>
                      <a:pPr algn="l"/>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キャンパス</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D0D8E8"/>
                    </a:solidFill>
                  </a:tcPr>
                </a:tc>
                <a:tc>
                  <a:txBody>
                    <a:bodyPr/>
                    <a:lstStyle/>
                    <a:p>
                      <a:r>
                        <a:rPr kumimoji="1" lang="ja-JP" altLang="en-US" sz="1200" i="0" dirty="0" smtClean="0">
                          <a:latin typeface="HG丸ｺﾞｼｯｸM-PRO" panose="020F0600000000000000" pitchFamily="50" charset="-128"/>
                          <a:ea typeface="HG丸ｺﾞｼｯｸM-PRO" panose="020F0600000000000000" pitchFamily="50" charset="-128"/>
                        </a:rPr>
                        <a:t>・教育研究組織とセットで議論</a:t>
                      </a:r>
                      <a:endParaRPr kumimoji="1" lang="en-US" altLang="ja-JP" sz="1200" i="0" dirty="0" smtClean="0">
                        <a:latin typeface="HG丸ｺﾞｼｯｸM-PRO" panose="020F0600000000000000" pitchFamily="50" charset="-128"/>
                        <a:ea typeface="HG丸ｺﾞｼｯｸM-PRO" panose="020F0600000000000000" pitchFamily="50" charset="-128"/>
                      </a:endParaRPr>
                    </a:p>
                    <a:p>
                      <a:r>
                        <a:rPr kumimoji="1" lang="ja-JP" altLang="en-US" sz="1200" i="0" dirty="0" smtClean="0">
                          <a:latin typeface="HG丸ｺﾞｼｯｸM-PRO" panose="020F0600000000000000" pitchFamily="50" charset="-128"/>
                          <a:ea typeface="HG丸ｺﾞｼｯｸM-PRO" panose="020F0600000000000000" pitchFamily="50" charset="-128"/>
                        </a:rPr>
                        <a:t>・全学共通教育の場所　など</a:t>
                      </a:r>
                      <a:endParaRPr kumimoji="1" lang="ja-JP" altLang="en-US" sz="1200" i="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D0D8E8"/>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r>
              <a:tr h="354328">
                <a:tc vMerge="1">
                  <a:txBody>
                    <a:bodyPr/>
                    <a:lstStyle/>
                    <a:p>
                      <a:pPr algn="ctr"/>
                      <a:endParaRPr kumimoji="1" lang="ja-JP" altLang="en-US" sz="1200" b="0" spc="600" dirty="0">
                        <a:solidFill>
                          <a:schemeClr val="tx1"/>
                        </a:solidFill>
                        <a:latin typeface="HG丸ｺﾞｼｯｸM-PRO" panose="020F0600000000000000" pitchFamily="50" charset="-128"/>
                        <a:ea typeface="HG丸ｺﾞｼｯｸM-PRO" panose="020F0600000000000000" pitchFamily="50" charset="-128"/>
                      </a:endParaRPr>
                    </a:p>
                  </a:txBody>
                  <a:tcPr marT="36000" marB="36000" vert="eaVert"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noFill/>
                  </a:tcPr>
                </a:tc>
                <a:tc>
                  <a:txBody>
                    <a:bodyPr/>
                    <a:lstStyle/>
                    <a:p>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法人の名称</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E9EDF4"/>
                    </a:solid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28575" cap="flat" cmpd="sng" algn="ctr">
                      <a:noFill/>
                      <a:prstDash val="solid"/>
                      <a:round/>
                      <a:headEnd type="none" w="med" len="med"/>
                      <a:tailEnd type="none" w="med" len="med"/>
                    </a:lnB>
                    <a:noFill/>
                  </a:tcPr>
                </a:tc>
              </a:tr>
              <a:tr h="360040">
                <a:tc vMerge="1">
                  <a:txBody>
                    <a:bodyPr/>
                    <a:lstStyle/>
                    <a:p>
                      <a:pPr algn="ctr"/>
                      <a:endParaRPr kumimoji="1" lang="ja-JP" altLang="en-US" sz="1200" b="0" spc="600" dirty="0">
                        <a:solidFill>
                          <a:schemeClr val="tx1"/>
                        </a:solidFill>
                        <a:latin typeface="HG丸ｺﾞｼｯｸM-PRO" panose="020F0600000000000000" pitchFamily="50" charset="-128"/>
                        <a:ea typeface="HG丸ｺﾞｼｯｸM-PRO" panose="020F0600000000000000" pitchFamily="50" charset="-128"/>
                      </a:endParaRPr>
                    </a:p>
                  </a:txBody>
                  <a:tcPr marT="36000" marB="36000" vert="eaVert"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no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法人の姿</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200" i="0" dirty="0" smtClean="0">
                          <a:latin typeface="HG丸ｺﾞｼｯｸM-PRO" panose="020F0600000000000000" pitchFamily="50" charset="-128"/>
                          <a:ea typeface="HG丸ｺﾞｼｯｸM-PRO" panose="020F0600000000000000" pitchFamily="50" charset="-128"/>
                        </a:rPr>
                        <a:t>法人本部の場所</a:t>
                      </a:r>
                      <a:endParaRPr kumimoji="1" lang="ja-JP" altLang="en-US" sz="1200" i="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i="0" dirty="0" smtClean="0">
                          <a:latin typeface="HG丸ｺﾞｼｯｸM-PRO" panose="020F0600000000000000" pitchFamily="50" charset="-128"/>
                          <a:ea typeface="HG丸ｺﾞｼｯｸM-PRO" panose="020F0600000000000000" pitchFamily="50" charset="-128"/>
                        </a:rPr>
                        <a:t>・杉本、阿倍野、中百舌鳥ほか</a:t>
                      </a:r>
                      <a:endParaRPr kumimoji="1" lang="ja-JP" altLang="en-US" sz="1200" i="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D0D8E8"/>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36000" marR="36000" marT="36000" marB="36000" anchor="b">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noFill/>
                  </a:tcPr>
                </a:tc>
              </a:tr>
              <a:tr h="0">
                <a:tc vMerge="1">
                  <a:txBody>
                    <a:bodyPr/>
                    <a:lstStyle/>
                    <a:p>
                      <a:pPr algn="ctr"/>
                      <a:endParaRPr kumimoji="1" lang="ja-JP" altLang="en-US" sz="1200" b="0" spc="600" dirty="0">
                        <a:solidFill>
                          <a:schemeClr val="tx1"/>
                        </a:solidFill>
                        <a:latin typeface="HG丸ｺﾞｼｯｸM-PRO" panose="020F0600000000000000" pitchFamily="50" charset="-128"/>
                        <a:ea typeface="HG丸ｺﾞｼｯｸM-PRO" panose="020F0600000000000000" pitchFamily="50" charset="-128"/>
                      </a:endParaRPr>
                    </a:p>
                  </a:txBody>
                  <a:tcPr marT="36000" marB="36000" vert="eaVert"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役員体制</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i="0" dirty="0" smtClean="0">
                          <a:latin typeface="HG丸ｺﾞｼｯｸM-PRO" panose="020F0600000000000000" pitchFamily="50" charset="-128"/>
                          <a:ea typeface="HG丸ｺﾞｼｯｸM-PRO" panose="020F0600000000000000" pitchFamily="50" charset="-128"/>
                        </a:rPr>
                        <a:t>・理事長と学長の分離、任命手続等</a:t>
                      </a:r>
                      <a:endParaRPr kumimoji="1" lang="en-US" altLang="ja-JP" sz="1200" i="0" dirty="0" smtClean="0">
                        <a:latin typeface="HG丸ｺﾞｼｯｸM-PRO" panose="020F0600000000000000" pitchFamily="50" charset="-128"/>
                        <a:ea typeface="HG丸ｺﾞｼｯｸM-PRO" panose="020F0600000000000000" pitchFamily="50" charset="-128"/>
                      </a:endParaRPr>
                    </a:p>
                    <a:p>
                      <a:r>
                        <a:rPr kumimoji="1" lang="ja-JP" altLang="en-US" sz="1200" i="0" dirty="0" smtClean="0">
                          <a:latin typeface="HG丸ｺﾞｼｯｸM-PRO" panose="020F0600000000000000" pitchFamily="50" charset="-128"/>
                          <a:ea typeface="HG丸ｺﾞｼｯｸM-PRO" panose="020F0600000000000000" pitchFamily="50" charset="-128"/>
                        </a:rPr>
                        <a:t>・役員数、構成、任期等</a:t>
                      </a:r>
                      <a:endParaRPr kumimoji="1" lang="ja-JP" altLang="en-US" sz="1200" i="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E9EDF4"/>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36000" marR="36000" marT="36000" marB="36000" anchor="b">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noFill/>
                  </a:tcPr>
                </a:tc>
              </a:tr>
              <a:tr h="1378873">
                <a:tc vMerge="1">
                  <a:txBody>
                    <a:bodyPr/>
                    <a:lstStyle/>
                    <a:p>
                      <a:pPr algn="ctr"/>
                      <a:endParaRPr kumimoji="1" lang="ja-JP" altLang="en-US" sz="1200" b="0" spc="600" dirty="0">
                        <a:solidFill>
                          <a:schemeClr val="tx1"/>
                        </a:solidFill>
                        <a:latin typeface="HG丸ｺﾞｼｯｸM-PRO" panose="020F0600000000000000" pitchFamily="50" charset="-128"/>
                        <a:ea typeface="HG丸ｺﾞｼｯｸM-PRO" panose="020F0600000000000000" pitchFamily="50" charset="-128"/>
                      </a:endParaRPr>
                    </a:p>
                  </a:txBody>
                  <a:tcPr marT="36000" marB="36000" vert="eaVert"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no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統合の枠組み</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36000" marR="36000" marT="36000" marB="3600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法人の設立形態、</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法人統合方式</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・法人の設立形態</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050" dirty="0" smtClean="0">
                          <a:latin typeface="HG丸ｺﾞｼｯｸM-PRO" panose="020F0600000000000000" pitchFamily="50" charset="-128"/>
                          <a:ea typeface="HG丸ｺﾞｼｯｸM-PRO" panose="020F0600000000000000" pitchFamily="50" charset="-128"/>
                        </a:rPr>
                        <a:t>A.</a:t>
                      </a:r>
                      <a:r>
                        <a:rPr kumimoji="1" lang="ja-JP" altLang="en-US" sz="1050" dirty="0" smtClean="0">
                          <a:latin typeface="HG丸ｺﾞｼｯｸM-PRO" panose="020F0600000000000000" pitchFamily="50" charset="-128"/>
                          <a:ea typeface="HG丸ｺﾞｼｯｸM-PRO" panose="020F0600000000000000" pitchFamily="50" charset="-128"/>
                        </a:rPr>
                        <a:t>府市共同、</a:t>
                      </a:r>
                      <a:r>
                        <a:rPr kumimoji="1" lang="en-US" altLang="ja-JP" sz="1050" baseline="0" dirty="0" smtClean="0">
                          <a:latin typeface="HG丸ｺﾞｼｯｸM-PRO" panose="020F0600000000000000" pitchFamily="50" charset="-128"/>
                          <a:ea typeface="HG丸ｺﾞｼｯｸM-PRO" panose="020F0600000000000000" pitchFamily="50" charset="-128"/>
                        </a:rPr>
                        <a:t>B.</a:t>
                      </a:r>
                      <a:r>
                        <a:rPr kumimoji="1" lang="ja-JP" altLang="en-US" sz="1050" dirty="0" smtClean="0">
                          <a:latin typeface="HG丸ｺﾞｼｯｸM-PRO" panose="020F0600000000000000" pitchFamily="50" charset="-128"/>
                          <a:ea typeface="HG丸ｺﾞｼｯｸM-PRO" panose="020F0600000000000000" pitchFamily="50" charset="-128"/>
                        </a:rPr>
                        <a:t>府単独、</a:t>
                      </a:r>
                      <a:r>
                        <a:rPr kumimoji="1" lang="en-US" altLang="ja-JP" sz="1050" dirty="0" smtClean="0">
                          <a:latin typeface="HG丸ｺﾞｼｯｸM-PRO" panose="020F0600000000000000" pitchFamily="50" charset="-128"/>
                          <a:ea typeface="HG丸ｺﾞｼｯｸM-PRO" panose="020F0600000000000000" pitchFamily="50" charset="-128"/>
                        </a:rPr>
                        <a:t>C.</a:t>
                      </a:r>
                      <a:r>
                        <a:rPr kumimoji="1" lang="ja-JP" altLang="en-US" sz="1050" dirty="0" smtClean="0">
                          <a:latin typeface="HG丸ｺﾞｼｯｸM-PRO" panose="020F0600000000000000" pitchFamily="50" charset="-128"/>
                          <a:ea typeface="HG丸ｺﾞｼｯｸM-PRO" panose="020F0600000000000000" pitchFamily="50" charset="-128"/>
                        </a:rPr>
                        <a:t>市単独</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・法人統合方式</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050" dirty="0" smtClean="0">
                          <a:latin typeface="HG丸ｺﾞｼｯｸM-PRO" panose="020F0600000000000000" pitchFamily="50" charset="-128"/>
                          <a:ea typeface="HG丸ｺﾞｼｯｸM-PRO" panose="020F0600000000000000" pitchFamily="50" charset="-128"/>
                        </a:rPr>
                        <a:t>A.</a:t>
                      </a:r>
                      <a:r>
                        <a:rPr kumimoji="1" lang="ja-JP" altLang="en-US" sz="1050" dirty="0" smtClean="0">
                          <a:latin typeface="HG丸ｺﾞｼｯｸM-PRO" panose="020F0600000000000000" pitchFamily="50" charset="-128"/>
                          <a:ea typeface="HG丸ｺﾞｼｯｸM-PRO" panose="020F0600000000000000" pitchFamily="50" charset="-128"/>
                        </a:rPr>
                        <a:t>新設合併、</a:t>
                      </a:r>
                      <a:r>
                        <a:rPr kumimoji="1" lang="en-US" altLang="ja-JP" sz="1050" dirty="0" smtClean="0">
                          <a:latin typeface="HG丸ｺﾞｼｯｸM-PRO" panose="020F0600000000000000" pitchFamily="50" charset="-128"/>
                          <a:ea typeface="HG丸ｺﾞｼｯｸM-PRO" panose="020F0600000000000000" pitchFamily="50" charset="-128"/>
                        </a:rPr>
                        <a:t>B.</a:t>
                      </a:r>
                      <a:r>
                        <a:rPr kumimoji="1" lang="ja-JP" altLang="en-US" sz="1050" dirty="0" smtClean="0">
                          <a:latin typeface="HG丸ｺﾞｼｯｸM-PRO" panose="020F0600000000000000" pitchFamily="50" charset="-128"/>
                          <a:ea typeface="HG丸ｺﾞｼｯｸM-PRO" panose="020F0600000000000000" pitchFamily="50" charset="-128"/>
                        </a:rPr>
                        <a:t>府大による吸収合併、</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baseline="0" dirty="0" smtClean="0">
                          <a:latin typeface="HG丸ｺﾞｼｯｸM-PRO" panose="020F0600000000000000" pitchFamily="50" charset="-128"/>
                          <a:ea typeface="HG丸ｺﾞｼｯｸM-PRO" panose="020F0600000000000000" pitchFamily="50" charset="-128"/>
                        </a:rPr>
                        <a:t>　　</a:t>
                      </a:r>
                      <a:r>
                        <a:rPr kumimoji="1" lang="en-US" altLang="ja-JP" sz="1050" baseline="0" dirty="0" smtClean="0">
                          <a:latin typeface="HG丸ｺﾞｼｯｸM-PRO" panose="020F0600000000000000" pitchFamily="50" charset="-128"/>
                          <a:ea typeface="HG丸ｺﾞｼｯｸM-PRO" panose="020F0600000000000000" pitchFamily="50" charset="-128"/>
                        </a:rPr>
                        <a:t>C.</a:t>
                      </a:r>
                      <a:r>
                        <a:rPr kumimoji="1" lang="ja-JP" altLang="en-US" sz="1050" dirty="0" smtClean="0">
                          <a:latin typeface="HG丸ｺﾞｼｯｸM-PRO" panose="020F0600000000000000" pitchFamily="50" charset="-128"/>
                          <a:ea typeface="HG丸ｺﾞｼｯｸM-PRO" panose="020F0600000000000000" pitchFamily="50" charset="-128"/>
                        </a:rPr>
                        <a:t>市大による吸収合併</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・府市の協議体制</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ja-JP" altLang="en-US" sz="1050" dirty="0" smtClean="0">
                          <a:latin typeface="HG丸ｺﾞｼｯｸM-PRO" panose="020F0600000000000000" pitchFamily="50" charset="-128"/>
                          <a:ea typeface="HG丸ｺﾞｼｯｸM-PRO" panose="020F0600000000000000" pitchFamily="50" charset="-128"/>
                        </a:rPr>
                        <a:t>運営協議会の設置、評価委員会の共同設置 等</a:t>
                      </a:r>
                      <a:endParaRPr kumimoji="1" lang="ja-JP" altLang="en-US" sz="105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D0D8E8"/>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府市（部局）で課題を整理</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副首都推進本部会議</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で</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検討状況を説明</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知事・市長で方向付け</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議会等に説明</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（必要あれば再整理）</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丸ｺﾞｼｯｸM-PRO" panose="020F0600000000000000" pitchFamily="50" charset="-128"/>
                          <a:ea typeface="HG丸ｺﾞｼｯｸM-PRO" panose="020F0600000000000000" pitchFamily="50" charset="-128"/>
                        </a:rPr>
                        <a:t>　　　　　　　</a:t>
                      </a:r>
                      <a:endParaRPr kumimoji="1" lang="ja-JP" altLang="en-US" sz="1200" b="1" dirty="0" smtClean="0">
                        <a:latin typeface="HG丸ｺﾞｼｯｸM-PRO" panose="020F0600000000000000" pitchFamily="50" charset="-128"/>
                        <a:ea typeface="HG丸ｺﾞｼｯｸM-PRO" panose="020F0600000000000000" pitchFamily="50" charset="-128"/>
                      </a:endParaRPr>
                    </a:p>
                    <a:p>
                      <a:endParaRPr kumimoji="1" lang="ja-JP" altLang="en-US" sz="1200" b="1"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647624">
                <a:tc vMerge="1">
                  <a:txBody>
                    <a:bodyPr/>
                    <a:lstStyle/>
                    <a:p>
                      <a:endParaRPr kumimoji="1" lang="ja-JP" altLang="en-US" sz="1050" dirty="0">
                        <a:latin typeface="HG丸ｺﾞｼｯｸM-PRO" panose="020F0600000000000000" pitchFamily="50" charset="-128"/>
                        <a:ea typeface="HG丸ｺﾞｼｯｸM-PRO" panose="020F0600000000000000" pitchFamily="50" charset="-128"/>
                      </a:endParaRPr>
                    </a:p>
                  </a:txBody>
                  <a:tcPr marT="36000" marB="36000">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設立団体による</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財政的支援の考え方</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・支援水準の考え方</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・改革効果と初期コストの扱い</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・府市の負担割合の考え方</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E9EDF4"/>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smtClean="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456793">
                <a:tc vMerge="1">
                  <a:txBody>
                    <a:bodyPr/>
                    <a:lstStyle/>
                    <a:p>
                      <a:endParaRPr kumimoji="1" lang="ja-JP" altLang="en-US" sz="1050" dirty="0">
                        <a:latin typeface="HG丸ｺﾞｼｯｸM-PRO" panose="020F0600000000000000" pitchFamily="50" charset="-128"/>
                        <a:ea typeface="HG丸ｺﾞｼｯｸM-PRO" panose="020F0600000000000000" pitchFamily="50" charset="-128"/>
                      </a:endParaRPr>
                    </a:p>
                  </a:txBody>
                  <a:tcPr marT="36000" marB="36000">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法人・大学統合の進め方</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・統合プロセス</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050" dirty="0" smtClean="0">
                          <a:latin typeface="HG丸ｺﾞｼｯｸM-PRO" panose="020F0600000000000000" pitchFamily="50" charset="-128"/>
                          <a:ea typeface="HG丸ｺﾞｼｯｸM-PRO" panose="020F0600000000000000" pitchFamily="50" charset="-128"/>
                        </a:rPr>
                        <a:t>A.</a:t>
                      </a:r>
                      <a:r>
                        <a:rPr kumimoji="1" lang="ja-JP" altLang="en-US" sz="1050" dirty="0" smtClean="0">
                          <a:latin typeface="HG丸ｺﾞｼｯｸM-PRO" panose="020F0600000000000000" pitchFamily="50" charset="-128"/>
                          <a:ea typeface="HG丸ｺﾞｼｯｸM-PRO" panose="020F0600000000000000" pitchFamily="50" charset="-128"/>
                        </a:rPr>
                        <a:t>法人統合後大学統合、</a:t>
                      </a:r>
                      <a:r>
                        <a:rPr kumimoji="1" lang="en-US" altLang="ja-JP" sz="1050" dirty="0" smtClean="0">
                          <a:latin typeface="HG丸ｺﾞｼｯｸM-PRO" panose="020F0600000000000000" pitchFamily="50" charset="-128"/>
                          <a:ea typeface="HG丸ｺﾞｼｯｸM-PRO" panose="020F0600000000000000" pitchFamily="50" charset="-128"/>
                        </a:rPr>
                        <a:t>B.</a:t>
                      </a:r>
                      <a:r>
                        <a:rPr kumimoji="1" lang="ja-JP" altLang="en-US" sz="1050" dirty="0" smtClean="0">
                          <a:latin typeface="HG丸ｺﾞｼｯｸM-PRO" panose="020F0600000000000000" pitchFamily="50" charset="-128"/>
                          <a:ea typeface="HG丸ｺﾞｼｯｸM-PRO" panose="020F0600000000000000" pitchFamily="50" charset="-128"/>
                        </a:rPr>
                        <a:t>法人・大学同時統合</a:t>
                      </a:r>
                      <a:endParaRPr kumimoji="1" lang="ja-JP" altLang="en-US" sz="105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200" b="1"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noFill/>
                  </a:tcPr>
                </a:tc>
              </a:tr>
              <a:tr h="327811">
                <a:tc vMerge="1">
                  <a:txBody>
                    <a:bodyPr/>
                    <a:lstStyle/>
                    <a:p>
                      <a:endParaRPr kumimoji="1" lang="ja-JP" altLang="en-US" sz="1050" dirty="0">
                        <a:latin typeface="HG丸ｺﾞｼｯｸM-PRO" panose="020F0600000000000000" pitchFamily="50" charset="-128"/>
                        <a:ea typeface="HG丸ｺﾞｼｯｸM-PRO" panose="020F0600000000000000" pitchFamily="50" charset="-128"/>
                      </a:endParaRPr>
                    </a:p>
                  </a:txBody>
                  <a:tcPr marT="36000" marB="36000">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no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統合スケジュール</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・統合目標年度、工程表</a:t>
                      </a:r>
                      <a:endParaRPr kumimoji="1" lang="ja-JP" altLang="en-US" sz="120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36000" marR="36000" marT="0" marB="0" anchor="b">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noFill/>
                  </a:tcPr>
                </a:tc>
              </a:tr>
            </a:tbl>
          </a:graphicData>
        </a:graphic>
      </p:graphicFrame>
      <p:sp>
        <p:nvSpPr>
          <p:cNvPr id="3" name="タイトル 2"/>
          <p:cNvSpPr>
            <a:spLocks noGrp="1"/>
          </p:cNvSpPr>
          <p:nvPr>
            <p:ph type="title"/>
          </p:nvPr>
        </p:nvSpPr>
        <p:spPr>
          <a:xfrm>
            <a:off x="0" y="-27384"/>
            <a:ext cx="9144000" cy="531383"/>
          </a:xfrm>
          <a:solidFill>
            <a:srgbClr val="4F81BD"/>
          </a:solidFill>
        </p:spPr>
        <p:txBody>
          <a:bodyPr>
            <a:normAutofit/>
          </a:bodyPr>
          <a:lstStyle/>
          <a:p>
            <a:pPr lvl="0" algn="l">
              <a:spcBef>
                <a:spcPts val="0"/>
              </a:spcBef>
            </a:pPr>
            <a:r>
              <a:rPr lang="ja-JP" altLang="en-US" sz="1500" b="1" dirty="0" smtClean="0">
                <a:solidFill>
                  <a:schemeClr val="bg1"/>
                </a:solidFill>
                <a:latin typeface="HG丸ｺﾞｼｯｸM-PRO" panose="020F0600000000000000" pitchFamily="50" charset="-128"/>
                <a:ea typeface="HG丸ｺﾞｼｯｸM-PRO" panose="020F0600000000000000" pitchFamily="50" charset="-128"/>
                <a:cs typeface="+mn-cs"/>
              </a:rPr>
              <a:t>１． 今後検討すべき課題と検討の進め方について</a:t>
            </a:r>
            <a:endParaRPr kumimoji="1" lang="ja-JP" altLang="en-US" dirty="0">
              <a:solidFill>
                <a:schemeClr val="bg1"/>
              </a:solidFill>
            </a:endParaRPr>
          </a:p>
        </p:txBody>
      </p:sp>
      <p:sp>
        <p:nvSpPr>
          <p:cNvPr id="2" name="テキスト ボックス 1"/>
          <p:cNvSpPr txBox="1"/>
          <p:nvPr/>
        </p:nvSpPr>
        <p:spPr>
          <a:xfrm flipH="1">
            <a:off x="8782955" y="6577136"/>
            <a:ext cx="241490" cy="276999"/>
          </a:xfrm>
          <a:prstGeom prst="rect">
            <a:avLst/>
          </a:prstGeom>
          <a:noFill/>
        </p:spPr>
        <p:txBody>
          <a:bodyPr wrap="square" rtlCol="0">
            <a:spAutoFit/>
          </a:bodyPr>
          <a:lstStyle/>
          <a:p>
            <a:r>
              <a:rPr lang="ja-JP" altLang="en-US" sz="1200" dirty="0"/>
              <a:t>１</a:t>
            </a:r>
            <a:endParaRPr kumimoji="1" lang="ja-JP" altLang="en-US" sz="1200" dirty="0"/>
          </a:p>
        </p:txBody>
      </p:sp>
      <p:sp>
        <p:nvSpPr>
          <p:cNvPr id="8" name="正方形/長方形 7"/>
          <p:cNvSpPr/>
          <p:nvPr/>
        </p:nvSpPr>
        <p:spPr>
          <a:xfrm>
            <a:off x="107504" y="657563"/>
            <a:ext cx="7056784" cy="323165"/>
          </a:xfrm>
          <a:prstGeom prst="rect">
            <a:avLst/>
          </a:prstGeom>
        </p:spPr>
        <p:txBody>
          <a:bodyPr wrap="square">
            <a:spAutoFit/>
          </a:bodyPr>
          <a:lstStyle/>
          <a:p>
            <a:r>
              <a:rPr lang="en-US" altLang="ja-JP" sz="1500" b="1" dirty="0">
                <a:solidFill>
                  <a:sysClr val="windowText" lastClr="000000"/>
                </a:solidFill>
                <a:latin typeface="HG丸ｺﾞｼｯｸM-PRO" panose="020F0600000000000000" pitchFamily="50" charset="-128"/>
                <a:ea typeface="HG丸ｺﾞｼｯｸM-PRO" panose="020F0600000000000000" pitchFamily="50" charset="-128"/>
              </a:rPr>
              <a:t>(1) </a:t>
            </a:r>
            <a:r>
              <a:rPr lang="ja-JP" altLang="en-US" sz="1500" b="1" dirty="0" smtClean="0">
                <a:solidFill>
                  <a:sysClr val="windowText" lastClr="000000"/>
                </a:solidFill>
                <a:latin typeface="HG丸ｺﾞｼｯｸM-PRO" panose="020F0600000000000000" pitchFamily="50" charset="-128"/>
                <a:ea typeface="HG丸ｺﾞｼｯｸM-PRO" panose="020F0600000000000000" pitchFamily="50" charset="-128"/>
              </a:rPr>
              <a:t>「統合</a:t>
            </a:r>
            <a:r>
              <a:rPr lang="ja-JP" altLang="en-US" sz="1500" b="1" dirty="0">
                <a:solidFill>
                  <a:sysClr val="windowText" lastClr="000000"/>
                </a:solidFill>
                <a:latin typeface="HG丸ｺﾞｼｯｸM-PRO" panose="020F0600000000000000" pitchFamily="50" charset="-128"/>
                <a:ea typeface="HG丸ｺﾞｼｯｸM-PRO" panose="020F0600000000000000" pitchFamily="50" charset="-128"/>
              </a:rPr>
              <a:t>の基本</a:t>
            </a:r>
            <a:r>
              <a:rPr lang="ja-JP" altLang="en-US" sz="1500" b="1" dirty="0" smtClean="0">
                <a:solidFill>
                  <a:sysClr val="windowText" lastClr="000000"/>
                </a:solidFill>
                <a:latin typeface="HG丸ｺﾞｼｯｸM-PRO" panose="020F0600000000000000" pitchFamily="50" charset="-128"/>
                <a:ea typeface="HG丸ｺﾞｼｯｸM-PRO" panose="020F0600000000000000" pitchFamily="50" charset="-128"/>
              </a:rPr>
              <a:t>事項」の検討項目</a:t>
            </a:r>
            <a:endParaRPr lang="ja-JP" altLang="en-US" sz="1500" b="1" dirty="0"/>
          </a:p>
        </p:txBody>
      </p:sp>
    </p:spTree>
    <p:extLst>
      <p:ext uri="{BB962C8B-B14F-4D97-AF65-F5344CB8AC3E}">
        <p14:creationId xmlns:p14="http://schemas.microsoft.com/office/powerpoint/2010/main" val="2033663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96" y="499637"/>
            <a:ext cx="3024336" cy="296606"/>
          </a:xfrm>
        </p:spPr>
        <p:txBody>
          <a:bodyPr lIns="36000" tIns="36000" rIns="36000" bIns="36000">
            <a:noAutofit/>
          </a:bodyPr>
          <a:lstStyle/>
          <a:p>
            <a:r>
              <a:rPr lang="en-US" altLang="ja-JP" sz="1500" b="1" dirty="0" smtClean="0">
                <a:solidFill>
                  <a:sysClr val="windowText" lastClr="000000"/>
                </a:solidFill>
                <a:latin typeface="HG丸ｺﾞｼｯｸM-PRO" panose="020F0600000000000000" pitchFamily="50" charset="-128"/>
                <a:ea typeface="HG丸ｺﾞｼｯｸM-PRO" panose="020F0600000000000000" pitchFamily="50" charset="-128"/>
                <a:cs typeface="+mn-cs"/>
              </a:rPr>
              <a:t>(2)</a:t>
            </a:r>
            <a:r>
              <a:rPr lang="ja-JP" altLang="en-US" sz="1500" b="1" dirty="0" smtClean="0">
                <a:solidFill>
                  <a:sysClr val="windowText" lastClr="000000"/>
                </a:solidFill>
                <a:latin typeface="HG丸ｺﾞｼｯｸM-PRO" panose="020F0600000000000000" pitchFamily="50" charset="-128"/>
                <a:ea typeface="HG丸ｺﾞｼｯｸM-PRO" panose="020F0600000000000000" pitchFamily="50" charset="-128"/>
                <a:cs typeface="+mn-cs"/>
              </a:rPr>
              <a:t>当面</a:t>
            </a:r>
            <a:r>
              <a:rPr lang="ja-JP" altLang="en-US" sz="1500" b="1" dirty="0">
                <a:solidFill>
                  <a:sysClr val="windowText" lastClr="000000"/>
                </a:solidFill>
                <a:latin typeface="HG丸ｺﾞｼｯｸM-PRO" panose="020F0600000000000000" pitchFamily="50" charset="-128"/>
                <a:ea typeface="HG丸ｺﾞｼｯｸM-PRO" panose="020F0600000000000000" pitchFamily="50" charset="-128"/>
                <a:cs typeface="+mn-cs"/>
              </a:rPr>
              <a:t>の検討スケジュール（案）</a:t>
            </a:r>
          </a:p>
        </p:txBody>
      </p:sp>
      <p:graphicFrame>
        <p:nvGraphicFramePr>
          <p:cNvPr id="4" name="表 3"/>
          <p:cNvGraphicFramePr>
            <a:graphicFrameLocks noGrp="1"/>
          </p:cNvGraphicFramePr>
          <p:nvPr>
            <p:extLst>
              <p:ext uri="{D42A27DB-BD31-4B8C-83A1-F6EECF244321}">
                <p14:modId xmlns:p14="http://schemas.microsoft.com/office/powerpoint/2010/main" val="2503592780"/>
              </p:ext>
            </p:extLst>
          </p:nvPr>
        </p:nvGraphicFramePr>
        <p:xfrm>
          <a:off x="107504" y="990888"/>
          <a:ext cx="8136898" cy="5102408"/>
        </p:xfrm>
        <a:graphic>
          <a:graphicData uri="http://schemas.openxmlformats.org/drawingml/2006/table">
            <a:tbl>
              <a:tblPr firstRow="1" bandRow="1">
                <a:tableStyleId>{5940675A-B579-460E-94D1-54222C63F5DA}</a:tableStyleId>
              </a:tblPr>
              <a:tblGrid>
                <a:gridCol w="581207"/>
                <a:gridCol w="581207"/>
                <a:gridCol w="581207"/>
                <a:gridCol w="581207"/>
                <a:gridCol w="581207"/>
                <a:gridCol w="581207"/>
                <a:gridCol w="581207"/>
                <a:gridCol w="581207"/>
                <a:gridCol w="581207"/>
                <a:gridCol w="581207"/>
                <a:gridCol w="581207"/>
                <a:gridCol w="581207"/>
                <a:gridCol w="581207"/>
                <a:gridCol w="581207"/>
              </a:tblGrid>
              <a:tr h="277872">
                <a:tc gridSpan="11">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平成２８年</a:t>
                      </a:r>
                      <a:endParaRPr kumimoji="1" lang="ja-JP" altLang="en-US" sz="1100" dirty="0">
                        <a:latin typeface="HG丸ｺﾞｼｯｸM-PRO" panose="020F0600000000000000" pitchFamily="50" charset="-128"/>
                        <a:ea typeface="HG丸ｺﾞｼｯｸM-PRO" panose="020F0600000000000000" pitchFamily="50" charset="-128"/>
                      </a:endParaRPr>
                    </a:p>
                  </a:txBody>
                  <a:tcPr>
                    <a:lnR w="9525" cap="flat" cmpd="sng" algn="ctr">
                      <a:solidFill>
                        <a:schemeClr val="tx1"/>
                      </a:solidFill>
                      <a:prstDash val="sysDash"/>
                      <a:round/>
                      <a:headEnd type="none" w="med" len="med"/>
                      <a:tailEnd type="none" w="med" len="med"/>
                    </a:ln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lnR w="9525" cap="flat" cmpd="sng" algn="ctr">
                      <a:solidFill>
                        <a:schemeClr val="tx1"/>
                      </a:solidFill>
                      <a:prstDash val="sysDash"/>
                      <a:round/>
                      <a:headEnd type="none" w="med" len="med"/>
                      <a:tailEnd type="none" w="med" len="med"/>
                    </a:lnR>
                  </a:tcPr>
                </a:tc>
                <a:tc gridSpan="3">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平成２９年</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tcPr>
                </a:tc>
                <a:tc hMerge="1">
                  <a:txBody>
                    <a:bodyPr/>
                    <a:lstStyle/>
                    <a:p>
                      <a:endParaRPr kumimoji="1" lang="ja-JP" altLang="en-US" dirty="0"/>
                    </a:p>
                  </a:txBody>
                  <a:tcPr/>
                </a:tc>
                <a:tc hMerge="1">
                  <a:txBody>
                    <a:bodyPr/>
                    <a:lstStyle/>
                    <a:p>
                      <a:endParaRPr kumimoji="1" lang="ja-JP" altLang="en-US" dirty="0"/>
                    </a:p>
                  </a:txBody>
                  <a:tcPr/>
                </a:tc>
              </a:tr>
              <a:tr h="288032">
                <a:tc>
                  <a:txBody>
                    <a:bodyPr/>
                    <a:lstStyle/>
                    <a:p>
                      <a:r>
                        <a:rPr kumimoji="1" lang="en-US" altLang="ja-JP" sz="1100" dirty="0" smtClean="0">
                          <a:latin typeface="HG丸ｺﾞｼｯｸM-PRO" panose="020F0600000000000000" pitchFamily="50" charset="-128"/>
                          <a:ea typeface="HG丸ｺﾞｼｯｸM-PRO" panose="020F0600000000000000" pitchFamily="50" charset="-128"/>
                        </a:rPr>
                        <a:t>2</a:t>
                      </a:r>
                      <a:r>
                        <a:rPr kumimoji="1" lang="ja-JP" altLang="en-US" sz="1100" dirty="0" smtClean="0">
                          <a:latin typeface="HG丸ｺﾞｼｯｸM-PRO" panose="020F0600000000000000" pitchFamily="50" charset="-128"/>
                          <a:ea typeface="HG丸ｺﾞｼｯｸM-PRO" panose="020F0600000000000000" pitchFamily="50" charset="-128"/>
                        </a:rPr>
                        <a:t>月</a:t>
                      </a:r>
                      <a:endParaRPr kumimoji="1" lang="ja-JP" altLang="en-US" sz="1100" dirty="0">
                        <a:latin typeface="HG丸ｺﾞｼｯｸM-PRO" panose="020F0600000000000000" pitchFamily="50" charset="-128"/>
                        <a:ea typeface="HG丸ｺﾞｼｯｸM-PRO" panose="020F0600000000000000" pitchFamily="50" charset="-128"/>
                      </a:endParaRPr>
                    </a:p>
                  </a:txBody>
                  <a:tcPr>
                    <a:lnR w="9525" cap="flat" cmpd="sng" algn="ctr">
                      <a:solidFill>
                        <a:schemeClr val="tx1"/>
                      </a:solidFill>
                      <a:prstDash val="sysDash"/>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３月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４月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５月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６月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７月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８月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９月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r>
                        <a:rPr kumimoji="1" lang="en-US" altLang="ja-JP" sz="1100" dirty="0" smtClean="0">
                          <a:latin typeface="HG丸ｺﾞｼｯｸM-PRO" panose="020F0600000000000000" pitchFamily="50" charset="-128"/>
                          <a:ea typeface="HG丸ｺﾞｼｯｸM-PRO" panose="020F0600000000000000" pitchFamily="50" charset="-128"/>
                        </a:rPr>
                        <a:t>10</a:t>
                      </a:r>
                      <a:r>
                        <a:rPr kumimoji="1" lang="ja-JP" altLang="en-US" sz="1100" dirty="0" smtClean="0">
                          <a:latin typeface="HG丸ｺﾞｼｯｸM-PRO" panose="020F0600000000000000" pitchFamily="50" charset="-128"/>
                          <a:ea typeface="HG丸ｺﾞｼｯｸM-PRO" panose="020F0600000000000000" pitchFamily="50" charset="-128"/>
                        </a:rPr>
                        <a:t>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r>
                        <a:rPr kumimoji="1" lang="en-US" altLang="ja-JP" sz="1100" dirty="0" smtClean="0">
                          <a:latin typeface="HG丸ｺﾞｼｯｸM-PRO" panose="020F0600000000000000" pitchFamily="50" charset="-128"/>
                          <a:ea typeface="HG丸ｺﾞｼｯｸM-PRO" panose="020F0600000000000000" pitchFamily="50" charset="-128"/>
                        </a:rPr>
                        <a:t>11</a:t>
                      </a:r>
                      <a:r>
                        <a:rPr kumimoji="1" lang="ja-JP" altLang="en-US" sz="1100" dirty="0" smtClean="0">
                          <a:latin typeface="HG丸ｺﾞｼｯｸM-PRO" panose="020F0600000000000000" pitchFamily="50" charset="-128"/>
                          <a:ea typeface="HG丸ｺﾞｼｯｸM-PRO" panose="020F0600000000000000" pitchFamily="50" charset="-128"/>
                        </a:rPr>
                        <a:t>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r>
                        <a:rPr kumimoji="1" lang="en-US" altLang="ja-JP" sz="1100" dirty="0" smtClean="0">
                          <a:latin typeface="HG丸ｺﾞｼｯｸM-PRO" panose="020F0600000000000000" pitchFamily="50" charset="-128"/>
                          <a:ea typeface="HG丸ｺﾞｼｯｸM-PRO" panose="020F0600000000000000" pitchFamily="50" charset="-128"/>
                        </a:rPr>
                        <a:t>12</a:t>
                      </a:r>
                      <a:r>
                        <a:rPr kumimoji="1" lang="ja-JP" altLang="en-US" sz="1100" dirty="0" smtClean="0">
                          <a:latin typeface="HG丸ｺﾞｼｯｸM-PRO" panose="020F0600000000000000" pitchFamily="50" charset="-128"/>
                          <a:ea typeface="HG丸ｺﾞｼｯｸM-PRO" panose="020F0600000000000000" pitchFamily="50" charset="-128"/>
                        </a:rPr>
                        <a:t>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r>
                        <a:rPr kumimoji="1" lang="en-US" altLang="ja-JP" sz="1100" dirty="0" smtClean="0">
                          <a:latin typeface="HG丸ｺﾞｼｯｸM-PRO" panose="020F0600000000000000" pitchFamily="50" charset="-128"/>
                          <a:ea typeface="HG丸ｺﾞｼｯｸM-PRO" panose="020F0600000000000000" pitchFamily="50" charset="-128"/>
                        </a:rPr>
                        <a:t>1</a:t>
                      </a:r>
                      <a:r>
                        <a:rPr kumimoji="1" lang="ja-JP" altLang="en-US" sz="1100" dirty="0" smtClean="0">
                          <a:latin typeface="HG丸ｺﾞｼｯｸM-PRO" panose="020F0600000000000000" pitchFamily="50" charset="-128"/>
                          <a:ea typeface="HG丸ｺﾞｼｯｸM-PRO" panose="020F0600000000000000" pitchFamily="50" charset="-128"/>
                        </a:rPr>
                        <a:t>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r>
                        <a:rPr kumimoji="1" lang="en-US" altLang="ja-JP" sz="1100" dirty="0" smtClean="0">
                          <a:latin typeface="HG丸ｺﾞｼｯｸM-PRO" panose="020F0600000000000000" pitchFamily="50" charset="-128"/>
                          <a:ea typeface="HG丸ｺﾞｼｯｸM-PRO" panose="020F0600000000000000" pitchFamily="50" charset="-128"/>
                        </a:rPr>
                        <a:t>2</a:t>
                      </a:r>
                      <a:r>
                        <a:rPr kumimoji="1" lang="ja-JP" altLang="en-US" sz="1100" dirty="0" smtClean="0">
                          <a:latin typeface="HG丸ｺﾞｼｯｸM-PRO" panose="020F0600000000000000" pitchFamily="50" charset="-128"/>
                          <a:ea typeface="HG丸ｺﾞｼｯｸM-PRO" panose="020F0600000000000000" pitchFamily="50" charset="-128"/>
                        </a:rPr>
                        <a:t>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３月</a:t>
                      </a:r>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tcPr>
                </a:tc>
              </a:tr>
              <a:tr h="4536504">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tcPr>
                </a:tc>
                <a:tc>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lnL w="9525" cap="flat" cmpd="sng" algn="ctr">
                      <a:solidFill>
                        <a:schemeClr val="tx1"/>
                      </a:solidFill>
                      <a:prstDash val="sysDash"/>
                      <a:round/>
                      <a:headEnd type="none" w="med" len="med"/>
                      <a:tailEnd type="none" w="med" len="med"/>
                    </a:lnL>
                  </a:tcPr>
                </a:tc>
              </a:tr>
            </a:tbl>
          </a:graphicData>
        </a:graphic>
      </p:graphicFrame>
      <p:sp>
        <p:nvSpPr>
          <p:cNvPr id="5" name="テキスト ボックス 1"/>
          <p:cNvSpPr txBox="1"/>
          <p:nvPr/>
        </p:nvSpPr>
        <p:spPr>
          <a:xfrm>
            <a:off x="259507" y="2060848"/>
            <a:ext cx="1000125" cy="1171574"/>
          </a:xfrm>
          <a:prstGeom prst="rect">
            <a:avLst/>
          </a:prstGeom>
          <a:solidFill>
            <a:srgbClr val="FFC000"/>
          </a:solidFill>
          <a:ln w="9525">
            <a:prstDash val="dash"/>
          </a:ln>
        </p:spPr>
        <p:style>
          <a:lnRef idx="2">
            <a:schemeClr val="dk1"/>
          </a:lnRef>
          <a:fillRef idx="1">
            <a:schemeClr val="lt1"/>
          </a:fillRef>
          <a:effectRef idx="0">
            <a:schemeClr val="dk1"/>
          </a:effectRef>
          <a:fontRef idx="minor">
            <a:schemeClr val="dk1"/>
          </a:fontRef>
        </p:style>
        <p:txBody>
          <a:bodyPr vert="horz" wrap="square" lIns="72000" tIns="36000" rIns="36000" b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050" dirty="0">
                <a:latin typeface="HG丸ｺﾞｼｯｸM-PRO" panose="020F0600000000000000" pitchFamily="50" charset="-128"/>
                <a:ea typeface="HG丸ｺﾞｼｯｸM-PRO" panose="020F0600000000000000" pitchFamily="50" charset="-128"/>
              </a:rPr>
              <a:t>【2</a:t>
            </a:r>
            <a:r>
              <a:rPr kumimoji="1" lang="ja-JP" altLang="en-US" sz="1050" dirty="0">
                <a:latin typeface="HG丸ｺﾞｼｯｸM-PRO" panose="020F0600000000000000" pitchFamily="50" charset="-128"/>
                <a:ea typeface="HG丸ｺﾞｼｯｸM-PRO" panose="020F0600000000000000" pitchFamily="50" charset="-128"/>
              </a:rPr>
              <a:t>月議会</a:t>
            </a:r>
            <a:r>
              <a:rPr kumimoji="1" lang="en-US" altLang="ja-JP" sz="1050" dirty="0">
                <a:latin typeface="HG丸ｺﾞｼｯｸM-PRO" panose="020F0600000000000000" pitchFamily="50" charset="-128"/>
                <a:ea typeface="HG丸ｺﾞｼｯｸM-PRO" panose="020F0600000000000000" pitchFamily="50" charset="-128"/>
              </a:rPr>
              <a:t>】</a:t>
            </a:r>
          </a:p>
          <a:p>
            <a:r>
              <a:rPr kumimoji="1" lang="ja-JP" altLang="en-US" sz="1050" dirty="0">
                <a:latin typeface="HG丸ｺﾞｼｯｸM-PRO" panose="020F0600000000000000" pitchFamily="50" charset="-128"/>
                <a:ea typeface="HG丸ｺﾞｼｯｸM-PRO" panose="020F0600000000000000" pitchFamily="50" charset="-128"/>
              </a:rPr>
              <a:t>質疑</a:t>
            </a:r>
            <a:endParaRPr kumimoji="1" lang="en-US" altLang="ja-JP" sz="105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・今後の課題</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・検討の進め方</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など</a:t>
            </a:r>
          </a:p>
        </p:txBody>
      </p:sp>
      <p:sp>
        <p:nvSpPr>
          <p:cNvPr id="6" name="テキスト ボックス 19"/>
          <p:cNvSpPr txBox="1"/>
          <p:nvPr/>
        </p:nvSpPr>
        <p:spPr>
          <a:xfrm>
            <a:off x="1344855" y="2132857"/>
            <a:ext cx="861388" cy="1080120"/>
          </a:xfrm>
          <a:prstGeom prst="rightArrow">
            <a:avLst>
              <a:gd name="adj1" fmla="val 69048"/>
              <a:gd name="adj2" fmla="val 20238"/>
            </a:avLst>
          </a:prstGeom>
          <a:ln w="9525">
            <a:solidFill>
              <a:schemeClr val="tx1"/>
            </a:solidFill>
          </a:ln>
        </p:spPr>
        <p:style>
          <a:lnRef idx="2">
            <a:schemeClr val="dk1"/>
          </a:lnRef>
          <a:fillRef idx="1">
            <a:schemeClr val="lt1"/>
          </a:fillRef>
          <a:effectRef idx="0">
            <a:schemeClr val="dk1"/>
          </a:effectRef>
          <a:fontRef idx="minor">
            <a:schemeClr val="dk1"/>
          </a:fontRef>
        </p:style>
        <p:txBody>
          <a:bodyPr vert="horz" wrap="square" lIns="36000" tIns="36000" rIns="0" b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50">
                <a:solidFill>
                  <a:schemeClr val="tx1"/>
                </a:solidFill>
                <a:latin typeface="HG丸ｺﾞｼｯｸM-PRO" panose="020F0600000000000000" pitchFamily="50" charset="-128"/>
                <a:ea typeface="HG丸ｺﾞｼｯｸM-PRO" panose="020F0600000000000000" pitchFamily="50" charset="-128"/>
              </a:rPr>
              <a:t>副首都推進</a:t>
            </a:r>
            <a:endParaRPr kumimoji="1" lang="en-US" altLang="ja-JP" sz="105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a:solidFill>
                  <a:schemeClr val="tx1"/>
                </a:solidFill>
                <a:latin typeface="HG丸ｺﾞｼｯｸM-PRO" panose="020F0600000000000000" pitchFamily="50" charset="-128"/>
                <a:ea typeface="HG丸ｺﾞｼｯｸM-PRO" panose="020F0600000000000000" pitchFamily="50" charset="-128"/>
              </a:rPr>
              <a:t>本部会議で</a:t>
            </a:r>
            <a:endParaRPr kumimoji="1" lang="en-US" altLang="ja-JP" sz="105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a:solidFill>
                  <a:schemeClr val="tx1"/>
                </a:solidFill>
                <a:latin typeface="HG丸ｺﾞｼｯｸM-PRO" panose="020F0600000000000000" pitchFamily="50" charset="-128"/>
                <a:ea typeface="HG丸ｺﾞｼｯｸM-PRO" panose="020F0600000000000000" pitchFamily="50" charset="-128"/>
              </a:rPr>
              <a:t>議論</a:t>
            </a:r>
            <a:r>
              <a:rPr kumimoji="1" lang="en-US" altLang="ja-JP" sz="1100" b="1" baseline="30000">
                <a:solidFill>
                  <a:schemeClr val="dk1"/>
                </a:solidFill>
                <a:effectLst/>
                <a:latin typeface="HG丸ｺﾞｼｯｸM-PRO" panose="020F0600000000000000" pitchFamily="50" charset="-128"/>
                <a:ea typeface="HG丸ｺﾞｼｯｸM-PRO" panose="020F0600000000000000" pitchFamily="50" charset="-128"/>
              </a:rPr>
              <a:t>※</a:t>
            </a:r>
            <a:r>
              <a:rPr kumimoji="1" lang="ja-JP" altLang="ja-JP" sz="1100" b="1" baseline="30000">
                <a:solidFill>
                  <a:schemeClr val="dk1"/>
                </a:solidFill>
                <a:effectLst/>
                <a:latin typeface="HG丸ｺﾞｼｯｸM-PRO" panose="020F0600000000000000" pitchFamily="50" charset="-128"/>
                <a:ea typeface="HG丸ｺﾞｼｯｸM-PRO" panose="020F0600000000000000" pitchFamily="50" charset="-128"/>
              </a:rPr>
              <a:t>１</a:t>
            </a:r>
            <a:endParaRPr kumimoji="1" lang="en-US" altLang="ja-JP" sz="1050">
              <a:solidFill>
                <a:schemeClr val="tx1"/>
              </a:solidFill>
              <a:latin typeface="HG丸ｺﾞｼｯｸM-PRO" panose="020F0600000000000000" pitchFamily="50" charset="-128"/>
              <a:ea typeface="HG丸ｺﾞｼｯｸM-PRO" panose="020F0600000000000000" pitchFamily="50" charset="-128"/>
            </a:endParaRPr>
          </a:p>
        </p:txBody>
      </p:sp>
      <p:sp>
        <p:nvSpPr>
          <p:cNvPr id="7" name="右矢印 6"/>
          <p:cNvSpPr/>
          <p:nvPr/>
        </p:nvSpPr>
        <p:spPr>
          <a:xfrm>
            <a:off x="2223913" y="2132856"/>
            <a:ext cx="1967264" cy="1073241"/>
          </a:xfrm>
          <a:prstGeom prst="rightArrow">
            <a:avLst>
              <a:gd name="adj1" fmla="val 68048"/>
              <a:gd name="adj2" fmla="val 28983"/>
            </a:avLst>
          </a:prstGeom>
          <a:ln w="9525">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36000" rIns="0" b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統合基本事項の検討・協議</a:t>
            </a: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（府・市・両大学）</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8" name="テキスト ボックス 12"/>
          <p:cNvSpPr txBox="1"/>
          <p:nvPr/>
        </p:nvSpPr>
        <p:spPr>
          <a:xfrm>
            <a:off x="4215593" y="2086902"/>
            <a:ext cx="1156767" cy="1200149"/>
          </a:xfrm>
          <a:prstGeom prst="rect">
            <a:avLst/>
          </a:prstGeom>
          <a:solidFill>
            <a:srgbClr val="FFC000"/>
          </a:solidFill>
          <a:ln w="9525"/>
        </p:spPr>
        <p:style>
          <a:lnRef idx="2">
            <a:schemeClr val="dk1"/>
          </a:lnRef>
          <a:fillRef idx="1">
            <a:schemeClr val="lt1"/>
          </a:fillRef>
          <a:effectRef idx="0">
            <a:schemeClr val="dk1"/>
          </a:effectRef>
          <a:fontRef idx="minor">
            <a:schemeClr val="dk1"/>
          </a:fontRef>
        </p:style>
        <p:txBody>
          <a:bodyPr vert="horz" wrap="square" lIns="36000" tIns="36000" rIns="36000" b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050" dirty="0">
                <a:latin typeface="HG丸ｺﾞｼｯｸM-PRO" panose="020F0600000000000000" pitchFamily="50" charset="-128"/>
                <a:ea typeface="HG丸ｺﾞｼｯｸM-PRO" panose="020F0600000000000000" pitchFamily="50" charset="-128"/>
              </a:rPr>
              <a:t>【9</a:t>
            </a:r>
            <a:r>
              <a:rPr kumimoji="1" lang="ja-JP" altLang="en-US" sz="1050" dirty="0">
                <a:latin typeface="HG丸ｺﾞｼｯｸM-PRO" panose="020F0600000000000000" pitchFamily="50" charset="-128"/>
                <a:ea typeface="HG丸ｺﾞｼｯｸM-PRO" panose="020F0600000000000000" pitchFamily="50" charset="-128"/>
              </a:rPr>
              <a:t>月議会</a:t>
            </a:r>
            <a:r>
              <a:rPr kumimoji="1" lang="en-US" altLang="ja-JP" sz="1050" dirty="0">
                <a:latin typeface="HG丸ｺﾞｼｯｸM-PRO" panose="020F0600000000000000" pitchFamily="50" charset="-128"/>
                <a:ea typeface="HG丸ｺﾞｼｯｸM-PRO" panose="020F0600000000000000" pitchFamily="50" charset="-128"/>
              </a:rPr>
              <a:t>】</a:t>
            </a:r>
          </a:p>
          <a:p>
            <a:r>
              <a:rPr kumimoji="1" lang="ja-JP" altLang="en-US" sz="1050" dirty="0">
                <a:latin typeface="HG丸ｺﾞｼｯｸM-PRO" panose="020F0600000000000000" pitchFamily="50" charset="-128"/>
                <a:ea typeface="HG丸ｺﾞｼｯｸM-PRO" panose="020F0600000000000000" pitchFamily="50" charset="-128"/>
              </a:rPr>
              <a:t>統合の基本事項</a:t>
            </a:r>
            <a:endParaRPr kumimoji="1" lang="en-US" altLang="ja-JP" sz="1050" dirty="0">
              <a:latin typeface="HG丸ｺﾞｼｯｸM-PRO" panose="020F0600000000000000" pitchFamily="50" charset="-128"/>
              <a:ea typeface="HG丸ｺﾞｼｯｸM-PRO" panose="020F0600000000000000" pitchFamily="50" charset="-128"/>
            </a:endParaRPr>
          </a:p>
          <a:p>
            <a:r>
              <a:rPr kumimoji="1" lang="en-US" altLang="ja-JP" sz="1050" dirty="0" smtClean="0">
                <a:latin typeface="HG丸ｺﾞｼｯｸM-PRO" panose="020F0600000000000000" pitchFamily="50" charset="-128"/>
                <a:ea typeface="HG丸ｺﾞｼｯｸM-PRO" panose="020F0600000000000000" pitchFamily="50" charset="-128"/>
              </a:rPr>
              <a:t>(</a:t>
            </a:r>
            <a:r>
              <a:rPr kumimoji="1" lang="ja-JP" altLang="en-US" sz="1050" dirty="0" smtClean="0">
                <a:latin typeface="HG丸ｺﾞｼｯｸM-PRO" panose="020F0600000000000000" pitchFamily="50" charset="-128"/>
                <a:ea typeface="HG丸ｺﾞｼｯｸM-PRO" panose="020F0600000000000000" pitchFamily="50" charset="-128"/>
              </a:rPr>
              <a:t>検討状況</a:t>
            </a:r>
            <a:r>
              <a:rPr kumimoji="1" lang="en-US" altLang="ja-JP" sz="1050" dirty="0" smtClean="0">
                <a:latin typeface="HG丸ｺﾞｼｯｸM-PRO" panose="020F0600000000000000" pitchFamily="50" charset="-128"/>
                <a:ea typeface="HG丸ｺﾞｼｯｸM-PRO" panose="020F0600000000000000" pitchFamily="50" charset="-128"/>
              </a:rPr>
              <a:t>)</a:t>
            </a:r>
            <a:r>
              <a:rPr kumimoji="1" lang="ja-JP" altLang="en-US" sz="1050" dirty="0" smtClean="0">
                <a:latin typeface="HG丸ｺﾞｼｯｸM-PRO" panose="020F0600000000000000" pitchFamily="50" charset="-128"/>
                <a:ea typeface="HG丸ｺﾞｼｯｸM-PRO" panose="020F0600000000000000" pitchFamily="50" charset="-128"/>
              </a:rPr>
              <a:t>説明</a:t>
            </a:r>
            <a:r>
              <a:rPr kumimoji="1" lang="en-US" altLang="ja-JP" sz="1100" b="1" baseline="30000" dirty="0">
                <a:solidFill>
                  <a:schemeClr val="dk1"/>
                </a:solidFill>
                <a:effectLst/>
                <a:latin typeface="HG丸ｺﾞｼｯｸM-PRO" panose="020F0600000000000000" pitchFamily="50" charset="-128"/>
                <a:ea typeface="HG丸ｺﾞｼｯｸM-PRO" panose="020F0600000000000000" pitchFamily="50" charset="-128"/>
              </a:rPr>
              <a:t>※</a:t>
            </a:r>
            <a:r>
              <a:rPr kumimoji="1" lang="ja-JP" altLang="ja-JP" sz="1100" b="1" baseline="30000" dirty="0">
                <a:solidFill>
                  <a:schemeClr val="dk1"/>
                </a:solidFill>
                <a:effectLst/>
                <a:latin typeface="HG丸ｺﾞｼｯｸM-PRO" panose="020F0600000000000000" pitchFamily="50" charset="-128"/>
                <a:ea typeface="HG丸ｺﾞｼｯｸM-PRO" panose="020F0600000000000000" pitchFamily="50" charset="-128"/>
              </a:rPr>
              <a:t>２</a:t>
            </a:r>
            <a:endParaRPr kumimoji="1" lang="en-US" altLang="ja-JP" sz="1050" b="1" baseline="30000" dirty="0">
              <a:latin typeface="HG丸ｺﾞｼｯｸM-PRO" panose="020F0600000000000000" pitchFamily="50" charset="-128"/>
              <a:ea typeface="HG丸ｺﾞｼｯｸM-PRO" panose="020F0600000000000000" pitchFamily="50" charset="-128"/>
            </a:endParaRPr>
          </a:p>
        </p:txBody>
      </p:sp>
      <p:sp>
        <p:nvSpPr>
          <p:cNvPr id="9" name="右矢印 8"/>
          <p:cNvSpPr/>
          <p:nvPr/>
        </p:nvSpPr>
        <p:spPr>
          <a:xfrm>
            <a:off x="5436096" y="2132856"/>
            <a:ext cx="1685576" cy="1047186"/>
          </a:xfrm>
          <a:prstGeom prst="rightArrow">
            <a:avLst>
              <a:gd name="adj1" fmla="val 72048"/>
              <a:gd name="adj2" fmla="val 30435"/>
            </a:avLst>
          </a:prstGeom>
          <a:ln w="9525">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36000" rIns="0" b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議会</a:t>
            </a: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の議論を</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踏まえ</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再整理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gn="l"/>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府</a:t>
            </a: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・市・両大学）</a:t>
            </a:r>
            <a:endPar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0" name="テキスト ボックス 10"/>
          <p:cNvSpPr txBox="1"/>
          <p:nvPr/>
        </p:nvSpPr>
        <p:spPr>
          <a:xfrm>
            <a:off x="7113877" y="2037034"/>
            <a:ext cx="1058523" cy="1219201"/>
          </a:xfrm>
          <a:prstGeom prst="rect">
            <a:avLst/>
          </a:prstGeom>
          <a:solidFill>
            <a:srgbClr val="FFC000"/>
          </a:solidFill>
          <a:ln w="9525"/>
        </p:spPr>
        <p:style>
          <a:lnRef idx="2">
            <a:schemeClr val="dk1"/>
          </a:lnRef>
          <a:fillRef idx="1">
            <a:schemeClr val="lt1"/>
          </a:fillRef>
          <a:effectRef idx="0">
            <a:schemeClr val="dk1"/>
          </a:effectRef>
          <a:fontRef idx="minor">
            <a:schemeClr val="dk1"/>
          </a:fontRef>
        </p:style>
        <p:txBody>
          <a:bodyPr vert="horz" wrap="square" lIns="72000" tIns="36000" rIns="36000" b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050">
                <a:latin typeface="HG丸ｺﾞｼｯｸM-PRO" panose="020F0600000000000000" pitchFamily="50" charset="-128"/>
                <a:ea typeface="HG丸ｺﾞｼｯｸM-PRO" panose="020F0600000000000000" pitchFamily="50" charset="-128"/>
              </a:rPr>
              <a:t>【2</a:t>
            </a:r>
            <a:r>
              <a:rPr kumimoji="1" lang="ja-JP" altLang="en-US" sz="1050">
                <a:latin typeface="HG丸ｺﾞｼｯｸM-PRO" panose="020F0600000000000000" pitchFamily="50" charset="-128"/>
                <a:ea typeface="HG丸ｺﾞｼｯｸM-PRO" panose="020F0600000000000000" pitchFamily="50" charset="-128"/>
              </a:rPr>
              <a:t>月議会</a:t>
            </a:r>
            <a:r>
              <a:rPr kumimoji="1" lang="en-US" altLang="ja-JP" sz="1050">
                <a:latin typeface="HG丸ｺﾞｼｯｸM-PRO" panose="020F0600000000000000" pitchFamily="50" charset="-128"/>
                <a:ea typeface="HG丸ｺﾞｼｯｸM-PRO" panose="020F0600000000000000" pitchFamily="50" charset="-128"/>
              </a:rPr>
              <a:t>】</a:t>
            </a:r>
          </a:p>
          <a:p>
            <a:r>
              <a:rPr kumimoji="1" lang="ja-JP" altLang="en-US" sz="1050">
                <a:latin typeface="HG丸ｺﾞｼｯｸM-PRO" panose="020F0600000000000000" pitchFamily="50" charset="-128"/>
                <a:ea typeface="HG丸ｺﾞｼｯｸM-PRO" panose="020F0600000000000000" pitchFamily="50" charset="-128"/>
              </a:rPr>
              <a:t>統合の基本事項</a:t>
            </a:r>
            <a:endParaRPr kumimoji="1" lang="en-US" altLang="ja-JP" sz="1050">
              <a:latin typeface="HG丸ｺﾞｼｯｸM-PRO" panose="020F0600000000000000" pitchFamily="50" charset="-128"/>
              <a:ea typeface="HG丸ｺﾞｼｯｸM-PRO" panose="020F0600000000000000" pitchFamily="50" charset="-128"/>
            </a:endParaRPr>
          </a:p>
          <a:p>
            <a:r>
              <a:rPr kumimoji="1" lang="ja-JP" altLang="en-US" sz="1050">
                <a:latin typeface="HG丸ｺﾞｼｯｸM-PRO" panose="020F0600000000000000" pitchFamily="50" charset="-128"/>
                <a:ea typeface="HG丸ｺﾞｼｯｸM-PRO" panose="020F0600000000000000" pitchFamily="50" charset="-128"/>
              </a:rPr>
              <a:t>（案）説明</a:t>
            </a:r>
            <a:r>
              <a:rPr kumimoji="1" lang="en-US" altLang="ja-JP" sz="1050" b="1" baseline="30000">
                <a:latin typeface="HG丸ｺﾞｼｯｸM-PRO" panose="020F0600000000000000" pitchFamily="50" charset="-128"/>
                <a:ea typeface="HG丸ｺﾞｼｯｸM-PRO" panose="020F0600000000000000" pitchFamily="50" charset="-128"/>
              </a:rPr>
              <a:t>※</a:t>
            </a:r>
          </a:p>
          <a:p>
            <a:r>
              <a:rPr kumimoji="1" lang="ja-JP" altLang="ja-JP" sz="900">
                <a:solidFill>
                  <a:schemeClr val="dk1"/>
                </a:solidFill>
                <a:effectLst/>
                <a:latin typeface="HG丸ｺﾞｼｯｸM-PRO" panose="020F0600000000000000" pitchFamily="50" charset="-128"/>
                <a:ea typeface="HG丸ｺﾞｼｯｸM-PRO" panose="020F0600000000000000" pitchFamily="50" charset="-128"/>
              </a:rPr>
              <a:t>・</a:t>
            </a:r>
            <a:r>
              <a:rPr kumimoji="1" lang="en-US" altLang="ja-JP" sz="900">
                <a:solidFill>
                  <a:schemeClr val="dk1"/>
                </a:solidFill>
                <a:effectLst/>
                <a:latin typeface="HG丸ｺﾞｼｯｸM-PRO" panose="020F0600000000000000" pitchFamily="50" charset="-128"/>
                <a:ea typeface="HG丸ｺﾞｼｯｸM-PRO" panose="020F0600000000000000" pitchFamily="50" charset="-128"/>
              </a:rPr>
              <a:t>9</a:t>
            </a:r>
            <a:r>
              <a:rPr kumimoji="1" lang="ja-JP" altLang="en-US" sz="900">
                <a:solidFill>
                  <a:schemeClr val="dk1"/>
                </a:solidFill>
                <a:effectLst/>
                <a:latin typeface="HG丸ｺﾞｼｯｸM-PRO" panose="020F0600000000000000" pitchFamily="50" charset="-128"/>
                <a:ea typeface="HG丸ｺﾞｼｯｸM-PRO" panose="020F0600000000000000" pitchFamily="50" charset="-128"/>
              </a:rPr>
              <a:t>月議会の議論を反映</a:t>
            </a:r>
            <a:endParaRPr lang="ja-JP" altLang="ja-JP" sz="900">
              <a:effectLst/>
              <a:latin typeface="HG丸ｺﾞｼｯｸM-PRO" panose="020F0600000000000000" pitchFamily="50" charset="-128"/>
              <a:ea typeface="HG丸ｺﾞｼｯｸM-PRO" panose="020F0600000000000000" pitchFamily="50" charset="-128"/>
            </a:endParaRPr>
          </a:p>
        </p:txBody>
      </p:sp>
      <p:sp>
        <p:nvSpPr>
          <p:cNvPr id="11" name="右矢印 10"/>
          <p:cNvSpPr/>
          <p:nvPr/>
        </p:nvSpPr>
        <p:spPr>
          <a:xfrm>
            <a:off x="8289130" y="2346597"/>
            <a:ext cx="323850" cy="600074"/>
          </a:xfrm>
          <a:prstGeom prst="rightArrow">
            <a:avLst>
              <a:gd name="adj1" fmla="val 53000"/>
              <a:gd name="adj2" fmla="val 51765"/>
            </a:avLst>
          </a:prstGeom>
          <a:ln w="9525">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en-US" altLang="ja-JP" sz="1050">
              <a:solidFill>
                <a:sysClr val="windowText" lastClr="000000"/>
              </a:solidFill>
            </a:endParaRPr>
          </a:p>
        </p:txBody>
      </p:sp>
      <p:sp>
        <p:nvSpPr>
          <p:cNvPr id="12" name="テキスト ボックス 14"/>
          <p:cNvSpPr txBox="1"/>
          <p:nvPr/>
        </p:nvSpPr>
        <p:spPr>
          <a:xfrm>
            <a:off x="8612980" y="1386813"/>
            <a:ext cx="285750" cy="2600325"/>
          </a:xfrm>
          <a:prstGeom prst="rect">
            <a:avLst/>
          </a:prstGeom>
          <a:ln>
            <a:noFill/>
          </a:ln>
        </p:spPr>
        <p:style>
          <a:lnRef idx="2">
            <a:schemeClr val="dk1"/>
          </a:lnRef>
          <a:fillRef idx="1">
            <a:schemeClr val="lt1"/>
          </a:fillRef>
          <a:effectRef idx="0">
            <a:schemeClr val="dk1"/>
          </a:effectRef>
          <a:fontRef idx="minor">
            <a:schemeClr val="dk1"/>
          </a:fontRef>
        </p:style>
        <p:txBody>
          <a:bodyPr vert="eaVert" wrap="square" lIns="36000" tIns="36000" rIns="36000" bIns="36000" rtlCol="0" anchor="ctr" anchorCtr="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smtClean="0">
                <a:solidFill>
                  <a:sysClr val="windowText" lastClr="000000"/>
                </a:solidFill>
                <a:latin typeface="HG丸ｺﾞｼｯｸM-PRO" panose="020F0600000000000000" pitchFamily="50" charset="-128"/>
                <a:ea typeface="HG丸ｺﾞｼｯｸM-PRO" panose="020F0600000000000000" pitchFamily="50" charset="-128"/>
              </a:rPr>
              <a:t>Ｈ</a:t>
            </a:r>
            <a:r>
              <a:rPr kumimoji="1" lang="en-US" altLang="ja-JP" sz="1200" dirty="0" smtClean="0">
                <a:solidFill>
                  <a:sysClr val="windowText" lastClr="000000"/>
                </a:solidFill>
                <a:latin typeface="HG丸ｺﾞｼｯｸM-PRO" panose="020F0600000000000000" pitchFamily="50" charset="-128"/>
                <a:ea typeface="HG丸ｺﾞｼｯｸM-PRO" panose="020F0600000000000000" pitchFamily="50" charset="-128"/>
              </a:rPr>
              <a:t>29</a:t>
            </a:r>
            <a:r>
              <a:rPr kumimoji="1" lang="ja-JP" altLang="en-US" sz="1200" dirty="0" smtClean="0">
                <a:solidFill>
                  <a:sysClr val="windowText" lastClr="000000"/>
                </a:solidFill>
                <a:latin typeface="HG丸ｺﾞｼｯｸM-PRO" panose="020F0600000000000000" pitchFamily="50" charset="-128"/>
                <a:ea typeface="HG丸ｺﾞｼｯｸM-PRO" panose="020F0600000000000000" pitchFamily="50" charset="-128"/>
              </a:rPr>
              <a:t>年度以降</a:t>
            </a:r>
            <a:r>
              <a:rPr kumimoji="1" lang="ja-JP" altLang="en-US" sz="1200" dirty="0">
                <a:solidFill>
                  <a:sysClr val="windowText" lastClr="000000"/>
                </a:solidFill>
                <a:latin typeface="HG丸ｺﾞｼｯｸM-PRO" panose="020F0600000000000000" pitchFamily="50" charset="-128"/>
                <a:ea typeface="HG丸ｺﾞｼｯｸM-PRO" panose="020F0600000000000000" pitchFamily="50" charset="-128"/>
              </a:rPr>
              <a:t>議案化</a:t>
            </a:r>
            <a:endParaRPr kumimoji="1" lang="en-US" altLang="ja-JP" sz="12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3" name="タイトル 1"/>
          <p:cNvSpPr txBox="1">
            <a:spLocks/>
          </p:cNvSpPr>
          <p:nvPr/>
        </p:nvSpPr>
        <p:spPr>
          <a:xfrm>
            <a:off x="304319" y="6251385"/>
            <a:ext cx="8280920" cy="216024"/>
          </a:xfrm>
          <a:prstGeom prst="rect">
            <a:avLst/>
          </a:prstGeom>
        </p:spPr>
        <p:txBody>
          <a:bodyPr vert="horz" lIns="36000" tIns="36000" rIns="36000" bIns="3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100" baseline="30000" dirty="0">
                <a:latin typeface="HG丸ｺﾞｼｯｸM-PRO" panose="020F0600000000000000" pitchFamily="50" charset="-128"/>
                <a:ea typeface="HG丸ｺﾞｼｯｸM-PRO" panose="020F0600000000000000" pitchFamily="50" charset="-128"/>
              </a:rPr>
              <a:t>※</a:t>
            </a:r>
            <a:r>
              <a:rPr lang="ja-JP" altLang="en-US" sz="1100" baseline="30000" dirty="0">
                <a:latin typeface="HG丸ｺﾞｼｯｸM-PRO" panose="020F0600000000000000" pitchFamily="50" charset="-128"/>
                <a:ea typeface="HG丸ｺﾞｼｯｸM-PRO" panose="020F0600000000000000" pitchFamily="50" charset="-128"/>
              </a:rPr>
              <a:t>１</a:t>
            </a:r>
            <a:r>
              <a:rPr lang="ja-JP" altLang="en-US" sz="1100" dirty="0">
                <a:latin typeface="HG丸ｺﾞｼｯｸM-PRO" panose="020F0600000000000000" pitchFamily="50" charset="-128"/>
                <a:ea typeface="HG丸ｺﾞｼｯｸM-PRO" panose="020F0600000000000000" pitchFamily="50" charset="-128"/>
              </a:rPr>
              <a:t>検討の進捗状況等に応じて、副首都推進本部会議へ</a:t>
            </a:r>
            <a:r>
              <a:rPr lang="en-US" altLang="ja-JP" sz="1100" dirty="0">
                <a:latin typeface="HG丸ｺﾞｼｯｸM-PRO" panose="020F0600000000000000" pitchFamily="50" charset="-128"/>
                <a:ea typeface="HG丸ｺﾞｼｯｸM-PRO" panose="020F0600000000000000" pitchFamily="50" charset="-128"/>
              </a:rPr>
              <a:t>5</a:t>
            </a:r>
            <a:r>
              <a:rPr lang="ja-JP" altLang="en-US" sz="1100" dirty="0">
                <a:latin typeface="HG丸ｺﾞｼｯｸM-PRO" panose="020F0600000000000000" pitchFamily="50" charset="-128"/>
                <a:ea typeface="HG丸ｺﾞｼｯｸM-PRO" panose="020F0600000000000000" pitchFamily="50" charset="-128"/>
              </a:rPr>
              <a:t>月以降も適宜報告する。</a:t>
            </a:r>
          </a:p>
        </p:txBody>
      </p:sp>
      <p:sp>
        <p:nvSpPr>
          <p:cNvPr id="14" name="右矢印 13"/>
          <p:cNvSpPr/>
          <p:nvPr/>
        </p:nvSpPr>
        <p:spPr>
          <a:xfrm>
            <a:off x="133523" y="3297124"/>
            <a:ext cx="1211332" cy="638174"/>
          </a:xfrm>
          <a:prstGeom prst="rightArrow">
            <a:avLst>
              <a:gd name="adj1" fmla="val 75033"/>
              <a:gd name="adj2" fmla="val 43340"/>
            </a:avLst>
          </a:prstGeom>
          <a:ln w="9525">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統合の基本事項事前課題整理</a:t>
            </a:r>
            <a:endParaRPr kumimoji="1" lang="ja-JP" altLang="en-US" sz="9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5" name="強調線吹き出し 3 14"/>
          <p:cNvSpPr/>
          <p:nvPr/>
        </p:nvSpPr>
        <p:spPr>
          <a:xfrm>
            <a:off x="1648344" y="3430565"/>
            <a:ext cx="5299920" cy="1942651"/>
          </a:xfrm>
          <a:prstGeom prst="accentCallout3">
            <a:avLst>
              <a:gd name="adj1" fmla="val 19597"/>
              <a:gd name="adj2" fmla="val -1876"/>
              <a:gd name="adj3" fmla="val 16204"/>
              <a:gd name="adj4" fmla="val -4004"/>
              <a:gd name="adj5" fmla="val -14926"/>
              <a:gd name="adj6" fmla="val -3898"/>
              <a:gd name="adj7" fmla="val -25888"/>
              <a:gd name="adj8" fmla="val -1108"/>
            </a:avLst>
          </a:prstGeom>
          <a:solidFill>
            <a:schemeClr val="bg1">
              <a:lumMod val="85000"/>
            </a:schemeClr>
          </a:solidFill>
          <a:ln w="9525">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00" u="none" baseline="0" dirty="0" smtClean="0">
                <a:solidFill>
                  <a:sysClr val="windowText" lastClr="000000"/>
                </a:solidFill>
                <a:latin typeface="HG丸ｺﾞｼｯｸM-PRO" panose="020F0600000000000000" pitchFamily="50" charset="-128"/>
                <a:ea typeface="HG丸ｺﾞｼｯｸM-PRO" panose="020F0600000000000000" pitchFamily="50" charset="-128"/>
              </a:rPr>
              <a:t>■ 議題</a:t>
            </a:r>
            <a:endParaRPr kumimoji="1" lang="en-US" altLang="ja-JP" sz="1000" u="none" baseline="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１．今後検討すべき課題と検討の進め方について</a:t>
            </a:r>
            <a:endParaRPr kumimoji="1" lang="en-US" altLang="ja-JP" sz="1000" u="sng" baseline="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kumimoji="1"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rPr>
              <a:t>1) </a:t>
            </a: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「統合の基本事項」</a:t>
            </a:r>
            <a:r>
              <a:rPr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の検討項目の確認</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kumimoji="1"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rPr>
              <a:t>2</a:t>
            </a:r>
            <a:r>
              <a:rPr kumimoji="1"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今後</a:t>
            </a:r>
            <a:r>
              <a:rPr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の協議・検討体制について</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4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4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　２．統合の枠組みについて</a:t>
            </a:r>
            <a:r>
              <a:rPr kumimoji="1"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rPr>
              <a:t>(</a:t>
            </a:r>
            <a:r>
              <a:rPr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課題整理</a:t>
            </a:r>
            <a:r>
              <a:rPr kumimoji="1"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r>
              <a:rPr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　　</a:t>
            </a:r>
            <a:r>
              <a:rPr lang="en-US" altLang="ja-JP" sz="1000" dirty="0">
                <a:solidFill>
                  <a:sysClr val="windowText" lastClr="000000"/>
                </a:solidFill>
                <a:latin typeface="HG丸ｺﾞｼｯｸM-PRO" panose="020F0600000000000000" pitchFamily="50" charset="-128"/>
                <a:ea typeface="HG丸ｺﾞｼｯｸM-PRO" panose="020F0600000000000000" pitchFamily="50" charset="-128"/>
              </a:rPr>
              <a:t>(1</a:t>
            </a:r>
            <a:r>
              <a:rPr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法人の設立形態、法人統合方式</a:t>
            </a:r>
            <a:endParaRPr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r>
              <a:rPr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　　</a:t>
            </a:r>
            <a:r>
              <a:rPr lang="en-US" altLang="ja-JP" sz="1000" dirty="0">
                <a:solidFill>
                  <a:sysClr val="windowText" lastClr="000000"/>
                </a:solidFill>
                <a:latin typeface="HG丸ｺﾞｼｯｸM-PRO" panose="020F0600000000000000" pitchFamily="50" charset="-128"/>
                <a:ea typeface="HG丸ｺﾞｼｯｸM-PRO" panose="020F0600000000000000" pitchFamily="50" charset="-128"/>
              </a:rPr>
              <a:t>(2) </a:t>
            </a:r>
            <a:r>
              <a:rPr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設立団体による財政的支援の考え方</a:t>
            </a:r>
            <a:endParaRPr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r>
              <a:rPr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rPr>
              <a:t>(3) </a:t>
            </a:r>
            <a:r>
              <a:rPr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法人・大学統合の進め方</a:t>
            </a:r>
            <a:endParaRPr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lvl="0">
              <a:spcBef>
                <a:spcPct val="20000"/>
              </a:spcBef>
            </a:pPr>
            <a:r>
              <a:rPr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３．両大学の連携・共同化事業について（報告）</a:t>
            </a:r>
            <a:endParaRPr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endParaRPr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6" name="タイトル 1"/>
          <p:cNvSpPr txBox="1">
            <a:spLocks/>
          </p:cNvSpPr>
          <p:nvPr/>
        </p:nvSpPr>
        <p:spPr>
          <a:xfrm>
            <a:off x="303824" y="6467409"/>
            <a:ext cx="8280920" cy="216024"/>
          </a:xfrm>
          <a:prstGeom prst="rect">
            <a:avLst/>
          </a:prstGeom>
        </p:spPr>
        <p:txBody>
          <a:bodyPr vert="horz" lIns="36000" tIns="36000" rIns="36000" bIns="3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100" baseline="30000" dirty="0">
                <a:latin typeface="HG丸ｺﾞｼｯｸM-PRO" panose="020F0600000000000000" pitchFamily="50" charset="-128"/>
                <a:ea typeface="HG丸ｺﾞｼｯｸM-PRO" panose="020F0600000000000000" pitchFamily="50" charset="-128"/>
              </a:rPr>
              <a:t>※</a:t>
            </a:r>
            <a:r>
              <a:rPr lang="ja-JP" altLang="en-US" sz="1100" baseline="30000" dirty="0">
                <a:latin typeface="HG丸ｺﾞｼｯｸM-PRO" panose="020F0600000000000000" pitchFamily="50" charset="-128"/>
                <a:ea typeface="HG丸ｺﾞｼｯｸM-PRO" panose="020F0600000000000000" pitchFamily="50" charset="-128"/>
              </a:rPr>
              <a:t>２</a:t>
            </a:r>
            <a:r>
              <a:rPr lang="ja-JP" altLang="en-US" sz="1100" dirty="0">
                <a:latin typeface="HG丸ｺﾞｼｯｸM-PRO" panose="020F0600000000000000" pitchFamily="50" charset="-128"/>
                <a:ea typeface="HG丸ｺﾞｼｯｸM-PRO" panose="020F0600000000000000" pitchFamily="50" charset="-128"/>
              </a:rPr>
              <a:t>９月議会及び２月議会で説明する事項については、議論の進捗状況等に応じて決定する。</a:t>
            </a:r>
          </a:p>
        </p:txBody>
      </p:sp>
      <p:sp>
        <p:nvSpPr>
          <p:cNvPr id="19" name="テキスト ボックス 18"/>
          <p:cNvSpPr txBox="1"/>
          <p:nvPr/>
        </p:nvSpPr>
        <p:spPr>
          <a:xfrm>
            <a:off x="8656204" y="6380727"/>
            <a:ext cx="360040" cy="276999"/>
          </a:xfrm>
          <a:prstGeom prst="rect">
            <a:avLst/>
          </a:prstGeom>
          <a:noFill/>
        </p:spPr>
        <p:txBody>
          <a:bodyPr wrap="square" rtlCol="0">
            <a:spAutoFit/>
          </a:bodyPr>
          <a:lstStyle/>
          <a:p>
            <a:r>
              <a:rPr lang="ja-JP" altLang="en-US" sz="1200" dirty="0"/>
              <a:t>２</a:t>
            </a:r>
            <a:endParaRPr kumimoji="1" lang="ja-JP" altLang="en-US" sz="1200" dirty="0"/>
          </a:p>
        </p:txBody>
      </p:sp>
    </p:spTree>
    <p:extLst>
      <p:ext uri="{BB962C8B-B14F-4D97-AF65-F5344CB8AC3E}">
        <p14:creationId xmlns:p14="http://schemas.microsoft.com/office/powerpoint/2010/main" val="1850602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2237275" y="3966266"/>
            <a:ext cx="0" cy="615881"/>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角丸四角形 3"/>
          <p:cNvSpPr/>
          <p:nvPr/>
        </p:nvSpPr>
        <p:spPr>
          <a:xfrm>
            <a:off x="503704" y="851000"/>
            <a:ext cx="5832648" cy="3115306"/>
          </a:xfrm>
          <a:prstGeom prst="roundRect">
            <a:avLst>
              <a:gd name="adj" fmla="val 6984"/>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角丸四角形 5"/>
          <p:cNvSpPr/>
          <p:nvPr/>
        </p:nvSpPr>
        <p:spPr>
          <a:xfrm>
            <a:off x="824171" y="4761360"/>
            <a:ext cx="5040000" cy="1691976"/>
          </a:xfrm>
          <a:prstGeom prst="roundRect">
            <a:avLst>
              <a:gd name="adj" fmla="val 1170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983165" y="5319484"/>
            <a:ext cx="1080000" cy="1008000"/>
          </a:xfrm>
          <a:prstGeom prst="rect">
            <a:avLst/>
          </a:prstGeom>
          <a:ln w="19050">
            <a:solidFill>
              <a:schemeClr val="tx1"/>
            </a:solidFill>
            <a:prstDash val="sysDash"/>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大阪府</a:t>
            </a:r>
            <a:r>
              <a:rPr kumimoji="1" lang="en-US" altLang="ja-JP" sz="1200" dirty="0" smtClean="0">
                <a:latin typeface="Meiryo UI" panose="020B0604030504040204" pitchFamily="50" charset="-128"/>
                <a:ea typeface="Meiryo UI" panose="020B0604030504040204" pitchFamily="50" charset="-128"/>
              </a:rPr>
              <a:t>】</a:t>
            </a:r>
          </a:p>
          <a:p>
            <a:pPr algn="ctr"/>
            <a:endParaRPr lang="en-US" altLang="ja-JP" sz="10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府民文化部</a:t>
            </a:r>
            <a:endParaRPr kumimoji="1" lang="en-US" altLang="ja-JP" sz="1100" dirty="0" smtClean="0">
              <a:latin typeface="Meiryo UI" panose="020B0604030504040204" pitchFamily="50" charset="-128"/>
              <a:ea typeface="Meiryo UI" panose="020B0604030504040204" pitchFamily="50" charset="-128"/>
            </a:endParaRPr>
          </a:p>
          <a:p>
            <a:pPr algn="ctr"/>
            <a:r>
              <a:rPr lang="ja-JP" altLang="en-US" sz="1100" dirty="0" smtClean="0">
                <a:latin typeface="Meiryo UI" panose="020B0604030504040204" pitchFamily="50" charset="-128"/>
                <a:ea typeface="Meiryo UI" panose="020B0604030504040204" pitchFamily="50" charset="-128"/>
              </a:rPr>
              <a:t>大学担当</a:t>
            </a:r>
            <a:endParaRPr kumimoji="1" lang="ja-JP" altLang="en-US" sz="11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683568" y="692696"/>
            <a:ext cx="4493538" cy="338554"/>
          </a:xfrm>
          <a:prstGeom prst="rect">
            <a:avLst/>
          </a:prstGeom>
          <a:solidFill>
            <a:schemeClr val="bg1"/>
          </a:solidFill>
          <a:ln>
            <a:solidFill>
              <a:schemeClr val="tx1"/>
            </a:solidFill>
          </a:ln>
        </p:spPr>
        <p:txBody>
          <a:bodyPr wrap="none" rtlCol="0">
            <a:spAutoFit/>
          </a:bodyPr>
          <a:lstStyle/>
          <a:p>
            <a:r>
              <a:rPr lang="ja-JP" altLang="en-US" sz="1600" b="1" dirty="0" smtClean="0">
                <a:latin typeface="Meiryo UI" panose="020B0604030504040204" pitchFamily="50" charset="-128"/>
                <a:ea typeface="Meiryo UI" panose="020B0604030504040204" pitchFamily="50" charset="-128"/>
              </a:rPr>
              <a:t>副首都</a:t>
            </a:r>
            <a:r>
              <a:rPr lang="ja-JP" altLang="en-US" sz="1600" b="1" dirty="0">
                <a:latin typeface="Meiryo UI" panose="020B0604030504040204" pitchFamily="50" charset="-128"/>
                <a:ea typeface="Meiryo UI" panose="020B0604030504040204" pitchFamily="50" charset="-128"/>
              </a:rPr>
              <a:t>推進</a:t>
            </a:r>
            <a:r>
              <a:rPr lang="ja-JP" altLang="en-US" sz="1600" b="1" dirty="0" smtClean="0">
                <a:latin typeface="Meiryo UI" panose="020B0604030504040204" pitchFamily="50" charset="-128"/>
                <a:ea typeface="Meiryo UI" panose="020B0604030504040204" pitchFamily="50" charset="-128"/>
              </a:rPr>
              <a:t>本部（</a:t>
            </a:r>
            <a:r>
              <a:rPr lang="ja-JP" altLang="en-US" sz="1600" b="1" dirty="0">
                <a:latin typeface="Meiryo UI" panose="020B0604030504040204" pitchFamily="50" charset="-128"/>
                <a:ea typeface="Meiryo UI" panose="020B0604030504040204" pitchFamily="50" charset="-128"/>
              </a:rPr>
              <a:t>指定</a:t>
            </a:r>
            <a:r>
              <a:rPr lang="ja-JP" altLang="en-US" sz="1600" b="1" dirty="0" smtClean="0">
                <a:latin typeface="Meiryo UI" panose="020B0604030504040204" pitchFamily="50" charset="-128"/>
                <a:ea typeface="Meiryo UI" panose="020B0604030504040204" pitchFamily="50" charset="-128"/>
              </a:rPr>
              <a:t>都市都道府県調整会議）</a:t>
            </a:r>
            <a:endParaRPr kumimoji="1" lang="ja-JP" altLang="en-US" sz="1600" b="1"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3081653" y="2304741"/>
            <a:ext cx="2822651" cy="1384995"/>
          </a:xfrm>
          <a:prstGeom prst="rect">
            <a:avLst/>
          </a:prstGeom>
          <a:noFill/>
        </p:spPr>
        <p:txBody>
          <a:bodyPr wrap="square" rtlCol="0">
            <a:spAutoFit/>
          </a:bodyPr>
          <a:lstStyle/>
          <a:p>
            <a:pPr marL="171450" indent="-171450">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rPr>
              <a:t>副首都推進本部会議において、事業再編</a:t>
            </a:r>
            <a:r>
              <a:rPr lang="ja-JP" altLang="en-US" sz="1200" dirty="0">
                <a:latin typeface="Meiryo UI" panose="020B0604030504040204" pitchFamily="50" charset="-128"/>
                <a:ea typeface="Meiryo UI" panose="020B0604030504040204" pitchFamily="50" charset="-128"/>
              </a:rPr>
              <a:t>案件</a:t>
            </a:r>
            <a:r>
              <a:rPr lang="ja-JP" altLang="en-US" sz="1200" dirty="0" smtClean="0">
                <a:latin typeface="Meiryo UI" panose="020B0604030504040204" pitchFamily="50" charset="-128"/>
                <a:ea typeface="Meiryo UI" panose="020B0604030504040204" pitchFamily="50" charset="-128"/>
              </a:rPr>
              <a:t>の具体化を進めていくため、項目ごとのタスクフォースを設置。</a:t>
            </a:r>
            <a:endParaRPr lang="en-US" altLang="ja-JP" sz="1200"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rPr>
              <a:t>有識者の助言を得ながら事例調査や業務分析などを実施</a:t>
            </a:r>
            <a:endParaRPr lang="en-US" altLang="ja-JP" sz="1200"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タスクフォース</a:t>
            </a:r>
            <a:r>
              <a:rPr lang="ja-JP" altLang="en-US" sz="1200" dirty="0" smtClean="0">
                <a:latin typeface="Meiryo UI" panose="020B0604030504040204" pitchFamily="50" charset="-128"/>
                <a:ea typeface="Meiryo UI" panose="020B0604030504040204" pitchFamily="50" charset="-128"/>
              </a:rPr>
              <a:t>の検討経過を適宜、本部会議で報告し、方針を確認</a:t>
            </a:r>
            <a:endParaRPr lang="en-US" altLang="ja-JP" sz="1200" dirty="0" smtClean="0">
              <a:latin typeface="Meiryo UI" panose="020B0604030504040204" pitchFamily="50" charset="-128"/>
              <a:ea typeface="Meiryo UI" panose="020B0604030504040204" pitchFamily="50" charset="-128"/>
            </a:endParaRPr>
          </a:p>
        </p:txBody>
      </p:sp>
      <p:sp>
        <p:nvSpPr>
          <p:cNvPr id="20" name="正方形/長方形 19"/>
          <p:cNvSpPr/>
          <p:nvPr/>
        </p:nvSpPr>
        <p:spPr>
          <a:xfrm>
            <a:off x="2178605" y="5319484"/>
            <a:ext cx="1080000" cy="1008000"/>
          </a:xfrm>
          <a:prstGeom prst="rect">
            <a:avLst/>
          </a:prstGeom>
          <a:ln w="19050">
            <a:solidFill>
              <a:schemeClr val="tx1"/>
            </a:solidFill>
            <a:prstDash val="sysDash"/>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大阪市</a:t>
            </a:r>
            <a:r>
              <a:rPr kumimoji="1" lang="en-US" altLang="ja-JP" sz="1200" dirty="0" smtClean="0">
                <a:latin typeface="Meiryo UI" panose="020B0604030504040204" pitchFamily="50" charset="-128"/>
                <a:ea typeface="Meiryo UI" panose="020B0604030504040204" pitchFamily="50" charset="-128"/>
              </a:rPr>
              <a:t>】</a:t>
            </a:r>
          </a:p>
          <a:p>
            <a:pPr algn="ctr"/>
            <a:endParaRPr lang="en-US" altLang="ja-JP" sz="1000" dirty="0" smtClean="0">
              <a:latin typeface="Meiryo UI" panose="020B0604030504040204" pitchFamily="50" charset="-128"/>
              <a:ea typeface="Meiryo UI" panose="020B0604030504040204" pitchFamily="50" charset="-128"/>
            </a:endParaRPr>
          </a:p>
          <a:p>
            <a:pPr algn="ctr"/>
            <a:r>
              <a:rPr lang="ja-JP" altLang="en-US" sz="1100" dirty="0" smtClean="0">
                <a:latin typeface="Meiryo UI" panose="020B0604030504040204" pitchFamily="50" charset="-128"/>
                <a:ea typeface="Meiryo UI" panose="020B0604030504040204" pitchFamily="50" charset="-128"/>
              </a:rPr>
              <a:t>経済戦略局</a:t>
            </a:r>
            <a:endParaRPr lang="en-US" altLang="ja-JP" sz="1100" dirty="0" smtClean="0">
              <a:latin typeface="Meiryo UI" panose="020B0604030504040204" pitchFamily="50" charset="-128"/>
              <a:ea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rPr>
              <a:t>大学担当</a:t>
            </a:r>
            <a:endParaRPr lang="en-US" altLang="ja-JP" sz="1100" dirty="0" smtClean="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967352" y="4581110"/>
            <a:ext cx="2031325" cy="338554"/>
          </a:xfrm>
          <a:prstGeom prst="rect">
            <a:avLst/>
          </a:prstGeom>
          <a:solidFill>
            <a:schemeClr val="bg1"/>
          </a:solidFill>
          <a:ln>
            <a:solidFill>
              <a:schemeClr val="tx1"/>
            </a:solidFill>
          </a:ln>
        </p:spPr>
        <p:txBody>
          <a:bodyPr wrap="none" rtlCol="0">
            <a:spAutoFit/>
          </a:bodyPr>
          <a:lstStyle/>
          <a:p>
            <a:r>
              <a:rPr lang="ja-JP" altLang="en-US" sz="1600" b="1" dirty="0" smtClean="0">
                <a:latin typeface="Meiryo UI" panose="020B0604030504040204" pitchFamily="50" charset="-128"/>
                <a:ea typeface="Meiryo UI" panose="020B0604030504040204" pitchFamily="50" charset="-128"/>
              </a:rPr>
              <a:t>新大学設計４者ＴＦ</a:t>
            </a:r>
            <a:endParaRPr lang="en-US" altLang="ja-JP" sz="1600" b="1" dirty="0" smtClean="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903254" y="1128874"/>
            <a:ext cx="3363557" cy="954107"/>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◎知事（本部長）</a:t>
            </a:r>
            <a:r>
              <a:rPr lang="ja-JP" altLang="en-US" sz="1400" b="1" dirty="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◎市長（副本部長）</a:t>
            </a:r>
            <a:endParaRPr kumimoji="1" lang="en-US" altLang="ja-JP" sz="1400" b="1" dirty="0" smtClean="0">
              <a:latin typeface="Meiryo UI" panose="020B0604030504040204" pitchFamily="50" charset="-128"/>
              <a:ea typeface="Meiryo UI" panose="020B0604030504040204" pitchFamily="50" charset="-128"/>
            </a:endParaRPr>
          </a:p>
          <a:p>
            <a:endParaRPr lang="en-US" altLang="ja-JP" sz="1400" b="1" dirty="0" smtClean="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○副知事　○副市長</a:t>
            </a:r>
            <a:endParaRPr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○府市担当職員（事務局）</a:t>
            </a:r>
            <a:endParaRPr kumimoji="1" lang="ja-JP" altLang="en-US" sz="1400" b="1" dirty="0">
              <a:latin typeface="Meiryo UI" panose="020B0604030504040204" pitchFamily="50" charset="-128"/>
              <a:ea typeface="Meiryo UI" panose="020B0604030504040204" pitchFamily="50" charset="-128"/>
            </a:endParaRPr>
          </a:p>
        </p:txBody>
      </p:sp>
      <p:sp>
        <p:nvSpPr>
          <p:cNvPr id="29" name="正方形/長方形 28"/>
          <p:cNvSpPr/>
          <p:nvPr/>
        </p:nvSpPr>
        <p:spPr>
          <a:xfrm>
            <a:off x="4655573" y="5319484"/>
            <a:ext cx="1080000" cy="1008000"/>
          </a:xfrm>
          <a:prstGeom prst="rect">
            <a:avLst/>
          </a:prstGeom>
          <a:ln w="19050">
            <a:solidFill>
              <a:schemeClr val="tx1"/>
            </a:solidFill>
            <a:prstDash val="sysDash"/>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市立</a:t>
            </a:r>
            <a:r>
              <a:rPr kumimoji="1" lang="ja-JP" altLang="en-US" sz="1200" dirty="0" smtClean="0">
                <a:latin typeface="Meiryo UI" panose="020B0604030504040204" pitchFamily="50" charset="-128"/>
                <a:ea typeface="Meiryo UI" panose="020B0604030504040204" pitchFamily="50" charset="-128"/>
              </a:rPr>
              <a:t>大学</a:t>
            </a:r>
            <a:r>
              <a:rPr kumimoji="1" lang="en-US" altLang="ja-JP" sz="1200" dirty="0" smtClean="0">
                <a:latin typeface="Meiryo UI" panose="020B0604030504040204" pitchFamily="50" charset="-128"/>
                <a:ea typeface="Meiryo UI" panose="020B0604030504040204" pitchFamily="50" charset="-128"/>
              </a:rPr>
              <a:t>】</a:t>
            </a:r>
          </a:p>
          <a:p>
            <a:pPr algn="ctr"/>
            <a:endParaRPr lang="en-US" altLang="ja-JP" sz="1000" dirty="0" smtClean="0">
              <a:latin typeface="Meiryo UI" panose="020B0604030504040204" pitchFamily="50" charset="-128"/>
              <a:ea typeface="Meiryo UI" panose="020B0604030504040204" pitchFamily="50" charset="-128"/>
            </a:endParaRPr>
          </a:p>
          <a:p>
            <a:pPr algn="ctr"/>
            <a:r>
              <a:rPr lang="ja-JP" altLang="en-US" sz="1100" dirty="0" smtClean="0">
                <a:latin typeface="Meiryo UI" panose="020B0604030504040204" pitchFamily="50" charset="-128"/>
                <a:ea typeface="Meiryo UI" panose="020B0604030504040204" pitchFamily="50" charset="-128"/>
              </a:rPr>
              <a:t>理事長</a:t>
            </a:r>
            <a:endParaRPr lang="en-US" altLang="ja-JP" sz="1100" dirty="0" smtClean="0">
              <a:latin typeface="Meiryo UI" panose="020B0604030504040204" pitchFamily="50" charset="-128"/>
              <a:ea typeface="Meiryo UI" panose="020B0604030504040204" pitchFamily="50" charset="-128"/>
            </a:endParaRPr>
          </a:p>
          <a:p>
            <a:pPr algn="ctr"/>
            <a:r>
              <a:rPr lang="ja-JP" altLang="en-US" sz="1100" dirty="0" smtClean="0">
                <a:latin typeface="Meiryo UI" panose="020B0604030504040204" pitchFamily="50" charset="-128"/>
                <a:ea typeface="Meiryo UI" panose="020B0604030504040204" pitchFamily="50" charset="-128"/>
              </a:rPr>
              <a:t>副</a:t>
            </a:r>
            <a:r>
              <a:rPr kumimoji="1" lang="ja-JP" altLang="en-US" sz="1100" dirty="0" smtClean="0">
                <a:latin typeface="Meiryo UI" panose="020B0604030504040204" pitchFamily="50" charset="-128"/>
                <a:ea typeface="Meiryo UI" panose="020B0604030504040204" pitchFamily="50" charset="-128"/>
              </a:rPr>
              <a:t>理事長</a:t>
            </a:r>
            <a:endParaRPr kumimoji="1" lang="en-US" altLang="ja-JP" sz="1100" dirty="0" smtClean="0">
              <a:latin typeface="Meiryo UI" panose="020B0604030504040204" pitchFamily="50" charset="-128"/>
              <a:ea typeface="Meiryo UI" panose="020B0604030504040204" pitchFamily="50" charset="-128"/>
            </a:endParaRPr>
          </a:p>
          <a:p>
            <a:pPr algn="ctr"/>
            <a:r>
              <a:rPr lang="ja-JP" altLang="en-US" sz="1100" dirty="0" smtClean="0">
                <a:latin typeface="Meiryo UI" panose="020B0604030504040204" pitchFamily="50" charset="-128"/>
                <a:ea typeface="Meiryo UI" panose="020B0604030504040204" pitchFamily="50" charset="-128"/>
              </a:rPr>
              <a:t>大学</a:t>
            </a:r>
            <a:r>
              <a:rPr lang="ja-JP" altLang="en-US" sz="1100" dirty="0">
                <a:latin typeface="Meiryo UI" panose="020B0604030504040204" pitchFamily="50" charset="-128"/>
                <a:ea typeface="Meiryo UI" panose="020B0604030504040204" pitchFamily="50" charset="-128"/>
              </a:rPr>
              <a:t>職員</a:t>
            </a:r>
            <a:endParaRPr kumimoji="1" lang="ja-JP" altLang="en-US" sz="1100" dirty="0">
              <a:latin typeface="Meiryo UI" panose="020B0604030504040204" pitchFamily="50" charset="-128"/>
              <a:ea typeface="Meiryo UI" panose="020B0604030504040204" pitchFamily="50" charset="-128"/>
            </a:endParaRPr>
          </a:p>
        </p:txBody>
      </p:sp>
      <p:sp>
        <p:nvSpPr>
          <p:cNvPr id="30" name="正方形/長方形 29"/>
          <p:cNvSpPr/>
          <p:nvPr/>
        </p:nvSpPr>
        <p:spPr>
          <a:xfrm>
            <a:off x="3460013" y="5319484"/>
            <a:ext cx="1080000" cy="1008000"/>
          </a:xfrm>
          <a:prstGeom prst="rect">
            <a:avLst/>
          </a:prstGeom>
          <a:ln w="19050">
            <a:solidFill>
              <a:schemeClr val="tx1"/>
            </a:solidFill>
            <a:prstDash val="sysDash"/>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府立大学</a:t>
            </a:r>
            <a:r>
              <a:rPr kumimoji="1" lang="en-US" altLang="ja-JP" sz="1200" dirty="0" smtClean="0">
                <a:latin typeface="Meiryo UI" panose="020B0604030504040204" pitchFamily="50" charset="-128"/>
                <a:ea typeface="Meiryo UI" panose="020B0604030504040204" pitchFamily="50" charset="-128"/>
              </a:rPr>
              <a:t>】</a:t>
            </a:r>
          </a:p>
          <a:p>
            <a:pPr algn="ctr"/>
            <a:endParaRPr lang="en-US" altLang="ja-JP" sz="1000" dirty="0" smtClean="0">
              <a:latin typeface="Meiryo UI" panose="020B0604030504040204" pitchFamily="50" charset="-128"/>
              <a:ea typeface="Meiryo UI" panose="020B0604030504040204" pitchFamily="50" charset="-128"/>
            </a:endParaRPr>
          </a:p>
          <a:p>
            <a:pPr algn="ctr"/>
            <a:r>
              <a:rPr lang="ja-JP" altLang="en-US" sz="1100" dirty="0" smtClean="0">
                <a:latin typeface="Meiryo UI" panose="020B0604030504040204" pitchFamily="50" charset="-128"/>
                <a:ea typeface="Meiryo UI" panose="020B0604030504040204" pitchFamily="50" charset="-128"/>
              </a:rPr>
              <a:t>理事長</a:t>
            </a:r>
            <a:endParaRPr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担当理事</a:t>
            </a:r>
            <a:endParaRPr kumimoji="1" lang="en-US" altLang="ja-JP" sz="1100" dirty="0" smtClean="0">
              <a:latin typeface="Meiryo UI" panose="020B0604030504040204" pitchFamily="50" charset="-128"/>
              <a:ea typeface="Meiryo UI" panose="020B0604030504040204" pitchFamily="50" charset="-128"/>
            </a:endParaRPr>
          </a:p>
          <a:p>
            <a:pPr algn="ctr"/>
            <a:r>
              <a:rPr lang="ja-JP" altLang="en-US" sz="1100" dirty="0" smtClean="0">
                <a:latin typeface="Meiryo UI" panose="020B0604030504040204" pitchFamily="50" charset="-128"/>
                <a:ea typeface="Meiryo UI" panose="020B0604030504040204" pitchFamily="50" charset="-128"/>
              </a:rPr>
              <a:t>大学</a:t>
            </a:r>
            <a:r>
              <a:rPr lang="ja-JP" altLang="en-US" sz="1100" dirty="0">
                <a:latin typeface="Meiryo UI" panose="020B0604030504040204" pitchFamily="50" charset="-128"/>
                <a:ea typeface="Meiryo UI" panose="020B0604030504040204" pitchFamily="50" charset="-128"/>
              </a:rPr>
              <a:t>職員</a:t>
            </a:r>
            <a:endParaRPr kumimoji="1" lang="ja-JP" altLang="en-US" sz="1100" dirty="0">
              <a:latin typeface="Meiryo UI" panose="020B0604030504040204" pitchFamily="50" charset="-128"/>
              <a:ea typeface="Meiryo UI" panose="020B0604030504040204" pitchFamily="50" charset="-128"/>
            </a:endParaRPr>
          </a:p>
        </p:txBody>
      </p:sp>
      <p:cxnSp>
        <p:nvCxnSpPr>
          <p:cNvPr id="3" name="直線矢印コネクタ 2"/>
          <p:cNvCxnSpPr/>
          <p:nvPr/>
        </p:nvCxnSpPr>
        <p:spPr>
          <a:xfrm>
            <a:off x="1392531" y="3282370"/>
            <a:ext cx="0" cy="126000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977108" y="4030830"/>
            <a:ext cx="444064" cy="461665"/>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助言</a:t>
            </a:r>
            <a:endParaRPr kumimoji="1" lang="ja-JP" altLang="en-US" sz="1200" dirty="0">
              <a:latin typeface="Meiryo UI" panose="020B0604030504040204" pitchFamily="50" charset="-128"/>
              <a:ea typeface="Meiryo UI" panose="020B0604030504040204" pitchFamily="50" charset="-128"/>
            </a:endParaRPr>
          </a:p>
        </p:txBody>
      </p:sp>
      <p:sp>
        <p:nvSpPr>
          <p:cNvPr id="25" name="角丸四角形 24"/>
          <p:cNvSpPr/>
          <p:nvPr/>
        </p:nvSpPr>
        <p:spPr>
          <a:xfrm>
            <a:off x="7344464" y="2564904"/>
            <a:ext cx="1404000" cy="2376264"/>
          </a:xfrm>
          <a:prstGeom prst="roundRect">
            <a:avLst/>
          </a:prstGeom>
        </p:spPr>
        <p:style>
          <a:lnRef idx="1">
            <a:schemeClr val="accent1"/>
          </a:lnRef>
          <a:fillRef idx="2">
            <a:schemeClr val="accent1"/>
          </a:fillRef>
          <a:effectRef idx="1">
            <a:schemeClr val="accent1"/>
          </a:effectRef>
          <a:fontRef idx="minor">
            <a:schemeClr val="dk1"/>
          </a:fontRef>
        </p:style>
        <p:txBody>
          <a:bodyPr vert="horz" rtlCol="0" anchor="ctr"/>
          <a:lstStyle/>
          <a:p>
            <a:pPr algn="ctr"/>
            <a:r>
              <a:rPr kumimoji="1" lang="ja-JP" altLang="en-US" sz="1400" dirty="0" smtClean="0">
                <a:latin typeface="Meiryo UI" panose="020B0604030504040204" pitchFamily="50" charset="-128"/>
                <a:ea typeface="Meiryo UI" panose="020B0604030504040204" pitchFamily="50" charset="-128"/>
              </a:rPr>
              <a:t>・外部有識者</a:t>
            </a:r>
            <a:endParaRPr kumimoji="1" lang="en-US" altLang="ja-JP" sz="1400" dirty="0" smtClean="0">
              <a:latin typeface="Meiryo UI" panose="020B0604030504040204" pitchFamily="50" charset="-128"/>
              <a:ea typeface="Meiryo UI" panose="020B0604030504040204" pitchFamily="50" charset="-128"/>
            </a:endParaRPr>
          </a:p>
          <a:p>
            <a:pPr algn="ctr"/>
            <a:endParaRPr lang="en-US" altLang="ja-JP" sz="1400" dirty="0" smtClean="0">
              <a:latin typeface="Meiryo UI" panose="020B0604030504040204" pitchFamily="50" charset="-128"/>
              <a:ea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rPr>
              <a:t>・大学教職員</a:t>
            </a:r>
            <a:endParaRPr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r"/>
            <a:r>
              <a:rPr lang="ja-JP" altLang="en-US" sz="1400" dirty="0" smtClean="0">
                <a:latin typeface="Meiryo UI" panose="020B0604030504040204" pitchFamily="50" charset="-128"/>
                <a:ea typeface="Meiryo UI" panose="020B0604030504040204" pitchFamily="50" charset="-128"/>
              </a:rPr>
              <a:t>など</a:t>
            </a:r>
            <a:endParaRPr kumimoji="1" lang="ja-JP" altLang="en-US" sz="1400" dirty="0">
              <a:latin typeface="Meiryo UI" panose="020B0604030504040204" pitchFamily="50" charset="-128"/>
              <a:ea typeface="Meiryo UI" panose="020B0604030504040204" pitchFamily="50" charset="-128"/>
            </a:endParaRPr>
          </a:p>
        </p:txBody>
      </p:sp>
      <p:sp>
        <p:nvSpPr>
          <p:cNvPr id="7" name="右矢印 6"/>
          <p:cNvSpPr/>
          <p:nvPr/>
        </p:nvSpPr>
        <p:spPr>
          <a:xfrm>
            <a:off x="6516372" y="2925016"/>
            <a:ext cx="648000" cy="576000"/>
          </a:xfrm>
          <a:prstGeom prst="rightArrow">
            <a:avLst>
              <a:gd name="adj1" fmla="val 57937"/>
              <a:gd name="adj2" fmla="val 64204"/>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415822" y="2636912"/>
            <a:ext cx="878767" cy="276999"/>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rPr>
              <a:t>ヒアリング</a:t>
            </a:r>
            <a:r>
              <a:rPr lang="ja-JP" altLang="en-US" sz="1200" dirty="0">
                <a:latin typeface="Meiryo UI" panose="020B0604030504040204" pitchFamily="50" charset="-128"/>
                <a:ea typeface="Meiryo UI" panose="020B0604030504040204" pitchFamily="50" charset="-128"/>
              </a:rPr>
              <a:t>等</a:t>
            </a:r>
            <a:endParaRPr kumimoji="1" lang="ja-JP" altLang="en-US" sz="1200" dirty="0">
              <a:latin typeface="Meiryo UI" panose="020B0604030504040204" pitchFamily="50" charset="-128"/>
              <a:ea typeface="Meiryo UI" panose="020B0604030504040204" pitchFamily="50" charset="-128"/>
            </a:endParaRPr>
          </a:p>
        </p:txBody>
      </p:sp>
      <p:sp>
        <p:nvSpPr>
          <p:cNvPr id="9" name="正方形/長方形 8"/>
          <p:cNvSpPr/>
          <p:nvPr/>
        </p:nvSpPr>
        <p:spPr>
          <a:xfrm>
            <a:off x="980017" y="2121721"/>
            <a:ext cx="1638837" cy="1235271"/>
          </a:xfrm>
          <a:prstGeom prst="rect">
            <a:avLst/>
          </a:prstGeom>
          <a:solidFill>
            <a:schemeClr val="bg1"/>
          </a:solidFill>
          <a:ln>
            <a:solidFill>
              <a:schemeClr val="bg1">
                <a:lumMod val="75000"/>
              </a:schemeClr>
            </a:solidFill>
          </a:ln>
        </p:spPr>
        <p:txBody>
          <a:bodyPr wrap="square" rtlCol="0" anchor="ctr">
            <a:no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有識者</a:t>
            </a:r>
            <a:r>
              <a:rPr lang="en-US" altLang="ja-JP"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・上山特別顧問</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・野村特別参与</a:t>
            </a:r>
            <a:endParaRPr lang="en-US" altLang="ja-JP" sz="1400" dirty="0" smtClean="0">
              <a:latin typeface="Meiryo UI" panose="020B0604030504040204" pitchFamily="50" charset="-128"/>
              <a:ea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rPr>
              <a:t>・矢田特別</a:t>
            </a:r>
            <a:r>
              <a:rPr lang="ja-JP" altLang="en-US" sz="1400" dirty="0" smtClean="0">
                <a:solidFill>
                  <a:prstClr val="black"/>
                </a:solidFill>
                <a:latin typeface="Meiryo UI" panose="020B0604030504040204" pitchFamily="50" charset="-128"/>
                <a:ea typeface="Meiryo UI" panose="020B0604030504040204" pitchFamily="50" charset="-128"/>
              </a:rPr>
              <a:t>参与</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など</a:t>
            </a:r>
            <a:endParaRPr lang="ja-JP" altLang="en-US" sz="1400" dirty="0">
              <a:latin typeface="Meiryo UI" panose="020B0604030504040204" pitchFamily="50" charset="-128"/>
              <a:ea typeface="Meiryo UI" panose="020B0604030504040204" pitchFamily="50" charset="-128"/>
            </a:endParaRPr>
          </a:p>
        </p:txBody>
      </p:sp>
      <p:sp>
        <p:nvSpPr>
          <p:cNvPr id="35" name="右矢印 34"/>
          <p:cNvSpPr/>
          <p:nvPr/>
        </p:nvSpPr>
        <p:spPr>
          <a:xfrm rot="10800000">
            <a:off x="6516373" y="4149072"/>
            <a:ext cx="648000" cy="576000"/>
          </a:xfrm>
          <a:prstGeom prst="rightArrow">
            <a:avLst>
              <a:gd name="adj1" fmla="val 57937"/>
              <a:gd name="adj2" fmla="val 64204"/>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6609654" y="4736177"/>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参加</a:t>
            </a:r>
            <a:endParaRPr kumimoji="1" lang="ja-JP" altLang="en-US" sz="1200" dirty="0">
              <a:latin typeface="Meiryo UI" panose="020B0604030504040204" pitchFamily="50" charset="-128"/>
              <a:ea typeface="Meiryo UI" panose="020B0604030504040204" pitchFamily="50" charset="-128"/>
            </a:endParaRPr>
          </a:p>
        </p:txBody>
      </p:sp>
      <p:sp>
        <p:nvSpPr>
          <p:cNvPr id="11" name="大かっこ 10"/>
          <p:cNvSpPr/>
          <p:nvPr/>
        </p:nvSpPr>
        <p:spPr>
          <a:xfrm>
            <a:off x="2962828" y="2318210"/>
            <a:ext cx="2941476" cy="1398821"/>
          </a:xfrm>
          <a:prstGeom prst="bracketPair">
            <a:avLst>
              <a:gd name="adj" fmla="val 757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テキスト ボックス 21"/>
          <p:cNvSpPr txBox="1"/>
          <p:nvPr/>
        </p:nvSpPr>
        <p:spPr>
          <a:xfrm>
            <a:off x="8656204" y="6380727"/>
            <a:ext cx="360040" cy="276999"/>
          </a:xfrm>
          <a:prstGeom prst="rect">
            <a:avLst/>
          </a:prstGeom>
          <a:noFill/>
        </p:spPr>
        <p:txBody>
          <a:bodyPr wrap="square" rtlCol="0">
            <a:spAutoFit/>
          </a:bodyPr>
          <a:lstStyle/>
          <a:p>
            <a:r>
              <a:rPr lang="ja-JP" altLang="en-US" sz="1200" dirty="0"/>
              <a:t>３</a:t>
            </a:r>
            <a:endParaRPr kumimoji="1" lang="ja-JP" altLang="en-US" sz="1200" dirty="0"/>
          </a:p>
        </p:txBody>
      </p:sp>
      <p:sp>
        <p:nvSpPr>
          <p:cNvPr id="23" name="タイトル 1"/>
          <p:cNvSpPr txBox="1">
            <a:spLocks/>
          </p:cNvSpPr>
          <p:nvPr/>
        </p:nvSpPr>
        <p:spPr>
          <a:xfrm>
            <a:off x="262965" y="155324"/>
            <a:ext cx="36004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500" b="1" dirty="0" smtClean="0">
                <a:latin typeface="HG丸ｺﾞｼｯｸM-PRO" panose="020F0600000000000000" pitchFamily="50" charset="-128"/>
                <a:ea typeface="HG丸ｺﾞｼｯｸM-PRO" panose="020F0600000000000000" pitchFamily="50" charset="-128"/>
              </a:rPr>
              <a:t>(3)</a:t>
            </a:r>
            <a:r>
              <a:rPr lang="ja-JP" altLang="en-US" sz="1500" b="1" dirty="0" smtClean="0">
                <a:latin typeface="HG丸ｺﾞｼｯｸM-PRO" panose="020F0600000000000000" pitchFamily="50" charset="-128"/>
                <a:ea typeface="HG丸ｺﾞｼｯｸM-PRO" panose="020F0600000000000000" pitchFamily="50" charset="-128"/>
              </a:rPr>
              <a:t>今後の協議・検討体制について</a:t>
            </a:r>
            <a:endParaRPr lang="ja-JP" altLang="en-US" sz="15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80757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584712"/>
            <a:ext cx="4839856" cy="252000"/>
          </a:xfrm>
        </p:spPr>
        <p:txBody>
          <a:bodyPr>
            <a:noAutofit/>
          </a:bodyPr>
          <a:lstStyle/>
          <a:p>
            <a:pPr algn="l"/>
            <a:r>
              <a:rPr kumimoji="1" lang="en-US" altLang="ja-JP" sz="1500" b="1" dirty="0" smtClean="0">
                <a:latin typeface="HG丸ｺﾞｼｯｸM-PRO" panose="020F0600000000000000" pitchFamily="50" charset="-128"/>
                <a:ea typeface="HG丸ｺﾞｼｯｸM-PRO" panose="020F0600000000000000" pitchFamily="50" charset="-128"/>
              </a:rPr>
              <a:t>(1)</a:t>
            </a:r>
            <a:r>
              <a:rPr kumimoji="1" lang="ja-JP" altLang="en-US" sz="1500" b="1" dirty="0" smtClean="0">
                <a:latin typeface="HG丸ｺﾞｼｯｸM-PRO" panose="020F0600000000000000" pitchFamily="50" charset="-128"/>
                <a:ea typeface="HG丸ｺﾞｼｯｸM-PRO" panose="020F0600000000000000" pitchFamily="50" charset="-128"/>
              </a:rPr>
              <a:t>法人の設立形態、法人統合方式</a:t>
            </a:r>
            <a:r>
              <a:rPr lang="ja-JP" altLang="en-US" sz="1500" b="1" dirty="0">
                <a:latin typeface="HG丸ｺﾞｼｯｸM-PRO" panose="020F0600000000000000" pitchFamily="50" charset="-128"/>
                <a:ea typeface="HG丸ｺﾞｼｯｸM-PRO" panose="020F0600000000000000" pitchFamily="50" charset="-128"/>
              </a:rPr>
              <a:t>について</a:t>
            </a:r>
            <a:endParaRPr kumimoji="1" lang="ja-JP" altLang="en-US" sz="1500" b="1" dirty="0">
              <a:latin typeface="HG丸ｺﾞｼｯｸM-PRO" panose="020F0600000000000000" pitchFamily="50" charset="-128"/>
              <a:ea typeface="HG丸ｺﾞｼｯｸM-PRO" panose="020F06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821642756"/>
              </p:ext>
            </p:extLst>
          </p:nvPr>
        </p:nvGraphicFramePr>
        <p:xfrm>
          <a:off x="101157" y="2377181"/>
          <a:ext cx="8928991" cy="4220171"/>
        </p:xfrm>
        <a:graphic>
          <a:graphicData uri="http://schemas.openxmlformats.org/drawingml/2006/table">
            <a:tbl>
              <a:tblPr firstRow="1" bandRow="1">
                <a:tableStyleId>{5940675A-B579-460E-94D1-54222C63F5DA}</a:tableStyleId>
              </a:tblPr>
              <a:tblGrid>
                <a:gridCol w="360040"/>
                <a:gridCol w="1583680"/>
                <a:gridCol w="2448272"/>
                <a:gridCol w="2336138"/>
                <a:gridCol w="2200861"/>
              </a:tblGrid>
              <a:tr h="293150">
                <a:tc gridSpan="2">
                  <a:txBody>
                    <a:bodyPr/>
                    <a:lstStyle/>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案　</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Ａ</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Ｃ</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r>
              <a:tr h="303186">
                <a:tc gridSpan="2">
                  <a:txBody>
                    <a:bodyPr/>
                    <a:lstStyle/>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設立団体</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大阪府・大阪市共同</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大阪府単独</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大阪市単独</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r>
              <a:tr h="287623">
                <a:tc gridSpan="2">
                  <a:txBody>
                    <a:bodyPr/>
                    <a:lstStyle/>
                    <a:p>
                      <a:pPr algn="l"/>
                      <a:r>
                        <a:rPr kumimoji="1" lang="ja-JP" altLang="en-US" sz="1200" smtClean="0">
                          <a:latin typeface="Meiryo UI" panose="020B0604030504040204" pitchFamily="50" charset="-128"/>
                          <a:ea typeface="Meiryo UI" panose="020B0604030504040204" pitchFamily="50" charset="-128"/>
                          <a:cs typeface="Meiryo UI" panose="020B0604030504040204" pitchFamily="50" charset="-128"/>
                        </a:rPr>
                        <a:t>　　　　統合</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方式</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新設合併</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吸収合併（府大法人が存続）</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吸収合併（市大法人が存続）</a:t>
                      </a:r>
                    </a:p>
                  </a:txBody>
                  <a:tcPr marL="36000" marR="0" anchor="ctr">
                    <a:solidFill>
                      <a:srgbClr val="66FFFF"/>
                    </a:solidFill>
                  </a:tcPr>
                </a:tc>
              </a:tr>
              <a:tr h="1660148">
                <a:tc rowSpan="3">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論</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点</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統合イメージ</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tc>
                <a:tc>
                  <a:txBody>
                    <a:bodyPr/>
                    <a:lstStyle/>
                    <a:p>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tc>
                <a:tc>
                  <a:txBody>
                    <a:bodyPr/>
                    <a:lstStyle/>
                    <a:p>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tc>
              </a:tr>
              <a:tr h="73996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設立団体の法的要件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出資割合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・府市トータルで出資割合</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a:t>
                      </a:r>
                      <a:endParaRPr kumimoji="1" lang="ja-JP" altLang="en-US" sz="12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c>
                  <a:txBody>
                    <a:bodyPr/>
                    <a:lstStyle/>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・府の出資割合は</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％未満</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（現状では法的要件を満たさない）</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c>
                  <a:txBody>
                    <a:bodyPr/>
                    <a:lstStyle/>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・市の出資割合は</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a:t>
                      </a:r>
                    </a:p>
                    <a:p>
                      <a:endParaRPr kumimoji="1" lang="ja-JP" altLang="en-US" sz="12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r>
              <a:tr h="936104">
                <a:tc vMerge="1">
                  <a:txBody>
                    <a:bodyPr/>
                    <a:lstStyle/>
                    <a:p>
                      <a:endParaRPr kumimoji="1" lang="ja-JP" altLang="en-US" sz="1200" spc="-15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統合後の財政的支援</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・府市で負担（交付税措置対象）</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負担のあり方について府市で協議が必要。</a:t>
                      </a:r>
                      <a:endParaRPr kumimoji="1" lang="en-US" altLang="ja-JP" sz="10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＊出資財産（特に将来の整備費等）と残</a:t>
                      </a:r>
                      <a:endParaRPr kumimoji="1" lang="en-US" altLang="ja-JP" sz="9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9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　債務について</a:t>
                      </a:r>
                      <a:r>
                        <a:rPr kumimoji="1" lang="ja-JP" altLang="en-US" sz="9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府市で協議が必要。</a:t>
                      </a:r>
                      <a:endParaRPr kumimoji="1" lang="ja-JP" altLang="en-US" sz="900" b="0" u="none"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000" b="0"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c>
                  <a:txBody>
                    <a:bodyPr/>
                    <a:lstStyle/>
                    <a:p>
                      <a:r>
                        <a:rPr kumimoji="1" lang="ja-JP" altLang="en-US" sz="12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pc="-1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kumimoji="1" lang="ja-JP" altLang="en-US" sz="1200" b="0" u="none"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のみで負担（交付税措置対象）</a:t>
                      </a:r>
                      <a:endParaRPr kumimoji="1" lang="en-US" altLang="ja-JP" sz="1000" b="0" u="none"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＊出資財産（特に将来の整備費等）と残</a:t>
                      </a:r>
                      <a:endParaRPr kumimoji="1" lang="en-US" altLang="ja-JP" sz="9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9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　債務について</a:t>
                      </a:r>
                      <a:r>
                        <a:rPr kumimoji="1" lang="ja-JP" altLang="en-US" sz="9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府市で協議が必要。</a:t>
                      </a:r>
                      <a:endParaRPr kumimoji="1" lang="ja-JP" altLang="en-US" sz="900" b="0" u="none" spc="-1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c>
                  <a:txBody>
                    <a:bodyPr/>
                    <a:lstStyle/>
                    <a:p>
                      <a:r>
                        <a:rPr kumimoji="1" lang="ja-JP" altLang="en-US"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市のみで負担（交付税措置対象）</a:t>
                      </a:r>
                      <a:endParaRPr kumimoji="1" lang="en-US" altLang="ja-JP" sz="1200" b="0" u="none"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＊出資財産（特に将来の整備費等）と残</a:t>
                      </a:r>
                      <a:endParaRPr kumimoji="1" lang="en-US" altLang="ja-JP" sz="9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9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　債務について</a:t>
                      </a:r>
                      <a:r>
                        <a:rPr kumimoji="1" lang="ja-JP" altLang="en-US" sz="9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府市で協議が必要。</a:t>
                      </a:r>
                      <a:endParaRPr kumimoji="1" lang="ja-JP" altLang="en-US" sz="900" b="0" u="none"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b="0" u="none" spc="-1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r>
            </a:tbl>
          </a:graphicData>
        </a:graphic>
      </p:graphicFrame>
      <p:grpSp>
        <p:nvGrpSpPr>
          <p:cNvPr id="6" name="グループ化 5"/>
          <p:cNvGrpSpPr/>
          <p:nvPr/>
        </p:nvGrpSpPr>
        <p:grpSpPr>
          <a:xfrm>
            <a:off x="2205748" y="3728191"/>
            <a:ext cx="6722252" cy="924945"/>
            <a:chOff x="1979712" y="882320"/>
            <a:chExt cx="7048756" cy="1106520"/>
          </a:xfrm>
        </p:grpSpPr>
        <p:pic>
          <p:nvPicPr>
            <p:cNvPr id="1026" name="Picture 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882320"/>
              <a:ext cx="2088232" cy="1106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897561"/>
              <a:ext cx="2008196" cy="1076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27984" y="908720"/>
              <a:ext cx="2052091" cy="1076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0" name="タイトル 2"/>
          <p:cNvSpPr txBox="1">
            <a:spLocks/>
          </p:cNvSpPr>
          <p:nvPr/>
        </p:nvSpPr>
        <p:spPr>
          <a:xfrm>
            <a:off x="-36512" y="-27384"/>
            <a:ext cx="9288040" cy="504056"/>
          </a:xfrm>
          <a:prstGeom prst="rect">
            <a:avLst/>
          </a:prstGeom>
          <a:solidFill>
            <a:srgbClr val="4F81BD"/>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500" b="1" dirty="0">
                <a:solidFill>
                  <a:schemeClr val="bg1"/>
                </a:solidFill>
                <a:latin typeface="HG丸ｺﾞｼｯｸM-PRO" panose="020F0600000000000000" pitchFamily="50" charset="-128"/>
                <a:ea typeface="HG丸ｺﾞｼｯｸM-PRO" panose="020F0600000000000000" pitchFamily="50" charset="-128"/>
                <a:cs typeface="+mn-cs"/>
              </a:rPr>
              <a:t>２</a:t>
            </a:r>
            <a:r>
              <a:rPr lang="ja-JP" altLang="en-US" sz="1500" b="1" dirty="0" smtClean="0">
                <a:solidFill>
                  <a:schemeClr val="bg1"/>
                </a:solidFill>
                <a:latin typeface="HG丸ｺﾞｼｯｸM-PRO" panose="020F0600000000000000" pitchFamily="50" charset="-128"/>
                <a:ea typeface="HG丸ｺﾞｼｯｸM-PRO" panose="020F0600000000000000" pitchFamily="50" charset="-128"/>
                <a:cs typeface="+mn-cs"/>
              </a:rPr>
              <a:t>．統合の枠組みについて（課題整理）</a:t>
            </a:r>
            <a:endParaRPr lang="ja-JP" altLang="en-US" dirty="0">
              <a:solidFill>
                <a:schemeClr val="bg1"/>
              </a:solidFill>
            </a:endParaRPr>
          </a:p>
        </p:txBody>
      </p:sp>
      <p:sp>
        <p:nvSpPr>
          <p:cNvPr id="11" name="テキスト ボックス 10"/>
          <p:cNvSpPr txBox="1"/>
          <p:nvPr/>
        </p:nvSpPr>
        <p:spPr>
          <a:xfrm>
            <a:off x="8928000" y="6552000"/>
            <a:ext cx="360040" cy="276999"/>
          </a:xfrm>
          <a:prstGeom prst="rect">
            <a:avLst/>
          </a:prstGeom>
          <a:noFill/>
        </p:spPr>
        <p:txBody>
          <a:bodyPr wrap="square" rtlCol="0">
            <a:spAutoFit/>
          </a:bodyPr>
          <a:lstStyle/>
          <a:p>
            <a:r>
              <a:rPr lang="ja-JP" altLang="en-US" sz="1200" dirty="0"/>
              <a:t>４</a:t>
            </a:r>
            <a:endParaRPr kumimoji="1" lang="ja-JP" altLang="en-US" sz="1200" dirty="0"/>
          </a:p>
        </p:txBody>
      </p:sp>
      <p:sp>
        <p:nvSpPr>
          <p:cNvPr id="12" name="テキスト ボックス 11"/>
          <p:cNvSpPr txBox="1"/>
          <p:nvPr/>
        </p:nvSpPr>
        <p:spPr>
          <a:xfrm>
            <a:off x="508166" y="876702"/>
            <a:ext cx="8064896" cy="1322279"/>
          </a:xfrm>
          <a:prstGeom prst="roundRect">
            <a:avLst>
              <a:gd name="adj" fmla="val 7042"/>
            </a:avLst>
          </a:prstGeom>
          <a:solidFill>
            <a:schemeClr val="bg1">
              <a:lumMod val="85000"/>
            </a:schemeClr>
          </a:solidFill>
          <a:ln>
            <a:solidFill>
              <a:schemeClr val="accent1"/>
            </a:solidFill>
          </a:ln>
        </p:spPr>
        <p:txBody>
          <a:bodyPr wrap="square" tIns="36000" bIns="36000" rtlCol="0">
            <a:spAutoFit/>
          </a:bodyPr>
          <a:lstStyle/>
          <a:p>
            <a:r>
              <a:rPr lang="ja-JP" altLang="en-US" sz="1300" dirty="0" smtClean="0">
                <a:latin typeface="HG丸ｺﾞｼｯｸM-PRO" panose="020F0600000000000000" pitchFamily="50" charset="-128"/>
                <a:ea typeface="HG丸ｺﾞｼｯｸM-PRO" panose="020F0600000000000000" pitchFamily="50" charset="-128"/>
              </a:rPr>
              <a:t>　主な論点</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a:t>
            </a: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・統合の効果を十分に発揮できること（両大学の特色・強み・ブランド力等を継承・発展）</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・両大学が対等の立場で統合を進められること</a:t>
            </a:r>
            <a:endParaRPr lang="en-US" altLang="ja-JP" sz="1300" strike="sngStrike" dirty="0" smtClean="0">
              <a:latin typeface="HG丸ｺﾞｼｯｸM-PRO" panose="020F0600000000000000" pitchFamily="50" charset="-128"/>
              <a:ea typeface="HG丸ｺﾞｼｯｸM-PRO" panose="020F0600000000000000" pitchFamily="50" charset="-128"/>
            </a:endParaRPr>
          </a:p>
          <a:p>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・統合準備を円滑・効率的に進められること</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・統合後の法人運営に支障をきたさないこと</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・議会及び関係者の理解を得られるものであること</a:t>
            </a:r>
            <a:endParaRPr lang="en-US" altLang="ja-JP" sz="13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23940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841175529"/>
              </p:ext>
            </p:extLst>
          </p:nvPr>
        </p:nvGraphicFramePr>
        <p:xfrm>
          <a:off x="115899" y="908721"/>
          <a:ext cx="8960897" cy="5660272"/>
        </p:xfrm>
        <a:graphic>
          <a:graphicData uri="http://schemas.openxmlformats.org/drawingml/2006/table">
            <a:tbl>
              <a:tblPr firstRow="1" bandRow="1">
                <a:tableStyleId>{5940675A-B579-460E-94D1-54222C63F5DA}</a:tableStyleId>
              </a:tblPr>
              <a:tblGrid>
                <a:gridCol w="391944"/>
                <a:gridCol w="1512168"/>
                <a:gridCol w="2448273"/>
                <a:gridCol w="2232248"/>
                <a:gridCol w="2376264"/>
              </a:tblGrid>
              <a:tr h="268656">
                <a:tc grid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Ａ</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C</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r>
              <a:tr h="268656">
                <a:tc grid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設立団体</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大阪府・大阪市共同</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大阪府単独</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大阪市単独</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r>
              <a:tr h="268656">
                <a:tc grid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統合方式</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新設合併</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吸収合併（府大法人が存続）</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吸収合併（市大法人が存続）</a:t>
                      </a:r>
                    </a:p>
                  </a:txBody>
                  <a:tcPr marL="36000" marR="0" anchor="ctr">
                    <a:solidFill>
                      <a:srgbClr val="66FFFF"/>
                    </a:solidFill>
                  </a:tcPr>
                </a:tc>
              </a:tr>
              <a:tr h="1662273">
                <a:tc rowSpan="3">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論</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点</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r>
                        <a:rPr kumimoji="1" lang="ja-JP" altLang="en-US" sz="1200" u="none"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統合後の法人運営</a:t>
                      </a:r>
                      <a:endParaRPr kumimoji="1" lang="en-US" altLang="ja-JP" sz="1200" u="none"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（法人の重要方針、予算）</a:t>
                      </a:r>
                      <a:endParaRPr kumimoji="1" lang="ja-JP" altLang="en-US" sz="1200" u="none" spc="-1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・法人の重要な方針決定や予算等に　　　　　　</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ついて、府市協議、両議会の同意が　　　</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必要。（府市両議会と府民・市民の　　　　</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意思を反映。）</a:t>
                      </a: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・府市の意見が異なる場合の調整の　</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場が必要。</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・府・府議会のみで</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法人の重要な方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針決定や予算等について、意思決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定</a:t>
                      </a:r>
                      <a:r>
                        <a:rPr kumimoji="1"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（府議会、府民の意思を反　</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映。）</a:t>
                      </a:r>
                    </a:p>
                  </a:txBody>
                  <a:tcPr marL="36000" marR="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・市・市会のみで</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法人の重要な方針決</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定や予算等について、意思決定。</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（市議会、市民の意思を反映。）</a:t>
                      </a:r>
                      <a:endParaRPr kumimoji="1" lang="ja-JP" altLang="en-US" sz="12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r>
              <a:tr h="1165248">
                <a:tc vMerge="1">
                  <a:txBody>
                    <a:bodyPr/>
                    <a:lstStyle/>
                    <a:p>
                      <a:pPr algn="ct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r>
                        <a:rPr kumimoji="1" lang="ja-JP" altLang="en-US" sz="1200" u="none" strike="noStrike" spc="-1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新大学への関与</a:t>
                      </a:r>
                      <a:r>
                        <a:rPr kumimoji="1" lang="ja-JP" altLang="en-US" sz="1200" u="none"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のあり方</a:t>
                      </a:r>
                      <a:endParaRPr kumimoji="1" lang="ja-JP" altLang="en-US" sz="1200" u="none" spc="-1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・府市が共同で行う。</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府が一元的に行う。</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（市は</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団体としてのみの関与</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u="none"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・市が一元的に行う。</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（府は</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出資団体 </a:t>
                      </a:r>
                      <a:endPar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としてのみの関与</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u="none"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r>
              <a:tr h="2009791">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キャンパス</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（現行キャンパスを前提とした場合）</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nchor="ctr">
                    <a:solidFill>
                      <a:srgbClr val="66FFFF"/>
                    </a:solidFill>
                  </a:tcPr>
                </a:tc>
                <a:tc>
                  <a:txBody>
                    <a:bodyPr/>
                    <a:lstStyle/>
                    <a:p>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府大・市大の主なキャンパスはそれ</a:t>
                      </a:r>
                      <a:r>
                        <a:rPr kumimoji="1"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ぞ</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れ</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府域・市域内に所在。</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0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府市による関与のあり方について整理が必要。</a:t>
                      </a:r>
                      <a:endParaRPr kumimoji="1" lang="ja-JP" altLang="en-US" sz="1000" b="0"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c>
                  <a:txBody>
                    <a:bodyPr/>
                    <a:lstStyle/>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・府大・市大の主なキャンパスは府</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域内に所在。</a:t>
                      </a:r>
                      <a:endParaRPr kumimoji="1" lang="ja-JP" altLang="en-US" sz="12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c>
                  <a:txBody>
                    <a:bodyPr/>
                    <a:lstStyle/>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・府大の主なキャンパスは大阪市域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外に所在。</a:t>
                      </a:r>
                      <a:endParaRPr kumimoji="1" lang="ja-JP" altLang="en-US" sz="12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a:tc>
              </a:tr>
            </a:tbl>
          </a:graphicData>
        </a:graphic>
      </p:graphicFrame>
      <p:sp>
        <p:nvSpPr>
          <p:cNvPr id="11" name="テキスト ボックス 10"/>
          <p:cNvSpPr txBox="1"/>
          <p:nvPr/>
        </p:nvSpPr>
        <p:spPr>
          <a:xfrm>
            <a:off x="8844735" y="6552000"/>
            <a:ext cx="360040" cy="276999"/>
          </a:xfrm>
          <a:prstGeom prst="rect">
            <a:avLst/>
          </a:prstGeom>
          <a:noFill/>
        </p:spPr>
        <p:txBody>
          <a:bodyPr wrap="square" rtlCol="0">
            <a:spAutoFit/>
          </a:bodyPr>
          <a:lstStyle/>
          <a:p>
            <a:r>
              <a:rPr lang="ja-JP" altLang="en-US" sz="1200" dirty="0">
                <a:solidFill>
                  <a:prstClr val="black"/>
                </a:solidFill>
              </a:rPr>
              <a:t>５</a:t>
            </a:r>
          </a:p>
        </p:txBody>
      </p:sp>
    </p:spTree>
    <p:extLst>
      <p:ext uri="{BB962C8B-B14F-4D97-AF65-F5344CB8AC3E}">
        <p14:creationId xmlns:p14="http://schemas.microsoft.com/office/powerpoint/2010/main" val="3769503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516742"/>
            <a:ext cx="5040560" cy="418058"/>
          </a:xfrm>
        </p:spPr>
        <p:txBody>
          <a:bodyPr>
            <a:normAutofit/>
          </a:bodyPr>
          <a:lstStyle/>
          <a:p>
            <a:pPr algn="l"/>
            <a:r>
              <a:rPr kumimoji="1" lang="ja-JP" altLang="en-US" sz="1500" b="1" dirty="0" smtClean="0">
                <a:latin typeface="HG丸ｺﾞｼｯｸM-PRO" panose="020F0600000000000000" pitchFamily="50" charset="-128"/>
                <a:ea typeface="HG丸ｺﾞｼｯｸM-PRO" panose="020F0600000000000000" pitchFamily="50" charset="-128"/>
              </a:rPr>
              <a:t>参考資料</a:t>
            </a:r>
            <a:r>
              <a:rPr lang="ja-JP" altLang="en-US" sz="1500" b="1" dirty="0">
                <a:latin typeface="HG丸ｺﾞｼｯｸM-PRO" panose="020F0600000000000000" pitchFamily="50" charset="-128"/>
                <a:ea typeface="HG丸ｺﾞｼｯｸM-PRO" panose="020F0600000000000000" pitchFamily="50" charset="-128"/>
              </a:rPr>
              <a:t>１</a:t>
            </a:r>
            <a:r>
              <a:rPr kumimoji="1" lang="ja-JP" altLang="en-US" sz="1500" b="1" dirty="0" smtClean="0">
                <a:latin typeface="HG丸ｺﾞｼｯｸM-PRO" panose="020F0600000000000000" pitchFamily="50" charset="-128"/>
                <a:ea typeface="HG丸ｺﾞｼｯｸM-PRO" panose="020F0600000000000000" pitchFamily="50" charset="-128"/>
              </a:rPr>
              <a:t>．設立団体から大学法人への</a:t>
            </a:r>
            <a:r>
              <a:rPr lang="ja-JP" altLang="en-US" sz="1500" b="1" dirty="0">
                <a:latin typeface="HG丸ｺﾞｼｯｸM-PRO" panose="020F0600000000000000" pitchFamily="50" charset="-128"/>
                <a:ea typeface="HG丸ｺﾞｼｯｸM-PRO" panose="020F0600000000000000" pitchFamily="50" charset="-128"/>
              </a:rPr>
              <a:t>出資等</a:t>
            </a:r>
            <a:r>
              <a:rPr kumimoji="1" lang="ja-JP" altLang="en-US" sz="1500" b="1" dirty="0" smtClean="0">
                <a:latin typeface="HG丸ｺﾞｼｯｸM-PRO" panose="020F0600000000000000" pitchFamily="50" charset="-128"/>
                <a:ea typeface="HG丸ｺﾞｼｯｸM-PRO" panose="020F0600000000000000" pitchFamily="50" charset="-128"/>
              </a:rPr>
              <a:t>の状況</a:t>
            </a:r>
            <a:endParaRPr kumimoji="1" lang="ja-JP" altLang="en-US" sz="1500" b="1" dirty="0">
              <a:latin typeface="HG丸ｺﾞｼｯｸM-PRO" panose="020F0600000000000000" pitchFamily="50" charset="-128"/>
              <a:ea typeface="HG丸ｺﾞｼｯｸM-PRO" panose="020F0600000000000000" pitchFamily="50" charset="-128"/>
            </a:endParaRPr>
          </a:p>
        </p:txBody>
      </p:sp>
      <p:sp>
        <p:nvSpPr>
          <p:cNvPr id="8" name="テキスト ボックス 13"/>
          <p:cNvSpPr txBox="1"/>
          <p:nvPr/>
        </p:nvSpPr>
        <p:spPr>
          <a:xfrm>
            <a:off x="8532440" y="6453336"/>
            <a:ext cx="48680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a:solidFill>
                  <a:prstClr val="black"/>
                </a:solidFill>
              </a:rPr>
              <a:t>６</a:t>
            </a:r>
          </a:p>
        </p:txBody>
      </p:sp>
      <p:graphicFrame>
        <p:nvGraphicFramePr>
          <p:cNvPr id="4" name="表 3"/>
          <p:cNvGraphicFramePr>
            <a:graphicFrameLocks noGrp="1"/>
          </p:cNvGraphicFramePr>
          <p:nvPr>
            <p:extLst>
              <p:ext uri="{D42A27DB-BD31-4B8C-83A1-F6EECF244321}">
                <p14:modId xmlns:p14="http://schemas.microsoft.com/office/powerpoint/2010/main" val="1726694504"/>
              </p:ext>
            </p:extLst>
          </p:nvPr>
        </p:nvGraphicFramePr>
        <p:xfrm>
          <a:off x="330220" y="1268760"/>
          <a:ext cx="8562260" cy="5101917"/>
        </p:xfrm>
        <a:graphic>
          <a:graphicData uri="http://schemas.openxmlformats.org/drawingml/2006/table">
            <a:tbl>
              <a:tblPr/>
              <a:tblGrid>
                <a:gridCol w="1712452"/>
                <a:gridCol w="2476035"/>
                <a:gridCol w="2247562"/>
                <a:gridCol w="224756"/>
                <a:gridCol w="1901455"/>
              </a:tblGrid>
              <a:tr h="245401">
                <a:tc rowSpan="3">
                  <a:txBody>
                    <a:bodyPr/>
                    <a:lstStyle/>
                    <a:p>
                      <a:pPr algn="ctr" rtl="0" fontAlgn="ctr"/>
                      <a:r>
                        <a:rPr lang="ja-JP" altLang="en-US" sz="1200" b="0" i="0" u="none" strike="noStrike" dirty="0">
                          <a:solidFill>
                            <a:srgbClr val="FFFFFF"/>
                          </a:solidFill>
                          <a:effectLst/>
                          <a:latin typeface="HG丸ｺﾞｼｯｸM-PRO" panose="020F0600000000000000" pitchFamily="50" charset="-128"/>
                          <a:ea typeface="HG丸ｺﾞｼｯｸM-PRO" panose="020F0600000000000000" pitchFamily="50" charset="-128"/>
                        </a:rPr>
                        <a:t>設立団体</a:t>
                      </a:r>
                    </a:p>
                  </a:txBody>
                  <a:tcPr marL="7436" marR="7436" marT="7436" marB="0" anchor="ctr">
                    <a:lnL w="19050" cap="flat" cmpd="sng" algn="ctr">
                      <a:solidFill>
                        <a:srgbClr val="7F7F7F"/>
                      </a:solidFill>
                      <a:prstDash val="solid"/>
                      <a:round/>
                      <a:headEnd type="none" w="med" len="med"/>
                      <a:tailEnd type="none" w="med" len="med"/>
                    </a:lnL>
                    <a:lnR>
                      <a:noFill/>
                    </a:lnR>
                    <a:lnT w="1905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tc>
                  <a:txBody>
                    <a:bodyPr/>
                    <a:lstStyle/>
                    <a:p>
                      <a:pPr algn="ctr" fontAlgn="ctr"/>
                      <a:r>
                        <a:rPr lang="ja-JP" altLang="en-US" sz="1400" b="0" i="0" u="none" strike="noStrike" dirty="0">
                          <a:solidFill>
                            <a:srgbClr val="000000"/>
                          </a:solidFill>
                          <a:effectLst/>
                          <a:latin typeface="Arial"/>
                        </a:rPr>
                        <a:t>　</a:t>
                      </a:r>
                    </a:p>
                  </a:txBody>
                  <a:tcPr marL="7436" marR="7436" marT="7436" marB="0" anchor="ctr">
                    <a:lnL>
                      <a:noFill/>
                    </a:lnL>
                    <a:lnR>
                      <a:noFill/>
                    </a:lnR>
                    <a:lnT w="1905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tc>
                  <a:txBody>
                    <a:bodyPr/>
                    <a:lstStyle/>
                    <a:p>
                      <a:pPr algn="ctr" fontAlgn="ctr"/>
                      <a:r>
                        <a:rPr lang="ja-JP" altLang="en-US" sz="1400" b="0" i="0" u="none" strike="noStrike">
                          <a:solidFill>
                            <a:srgbClr val="000000"/>
                          </a:solidFill>
                          <a:effectLst/>
                          <a:latin typeface="Arial"/>
                        </a:rPr>
                        <a:t>　</a:t>
                      </a:r>
                    </a:p>
                  </a:txBody>
                  <a:tcPr marL="7436" marR="7436" marT="7436" marB="0" anchor="ctr">
                    <a:lnL>
                      <a:noFill/>
                    </a:lnL>
                    <a:lnR w="12700" cap="flat" cmpd="sng" algn="ctr">
                      <a:solidFill>
                        <a:srgbClr val="000000"/>
                      </a:solidFill>
                      <a:prstDash val="solid"/>
                      <a:round/>
                      <a:headEnd type="none" w="med" len="med"/>
                      <a:tailEnd type="none" w="med" len="med"/>
                    </a:lnR>
                    <a:lnT w="1905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tc>
                  <a:txBody>
                    <a:bodyPr/>
                    <a:lstStyle/>
                    <a:p>
                      <a:pPr algn="ctr" fontAlgn="ctr"/>
                      <a:r>
                        <a:rPr lang="ja-JP" altLang="en-US" sz="1400" b="0" i="0" u="none" strike="noStrike" dirty="0">
                          <a:solidFill>
                            <a:srgbClr val="000000"/>
                          </a:solidFill>
                          <a:effectLst/>
                          <a:latin typeface="Arial"/>
                        </a:rPr>
                        <a:t>　</a:t>
                      </a:r>
                    </a:p>
                  </a:txBody>
                  <a:tcPr marL="7436" marR="7436" marT="74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Arial"/>
                        </a:rPr>
                        <a:t>　</a:t>
                      </a:r>
                    </a:p>
                  </a:txBody>
                  <a:tcPr marL="7436" marR="743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905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tr>
              <a:tr h="252837">
                <a:tc vMerge="1">
                  <a:txBody>
                    <a:bodyPr/>
                    <a:lstStyle/>
                    <a:p>
                      <a:endParaRPr kumimoji="1" lang="ja-JP" altLang="en-US"/>
                    </a:p>
                  </a:txBody>
                  <a:tcPr/>
                </a:tc>
                <a:tc>
                  <a:txBody>
                    <a:bodyPr/>
                    <a:lstStyle/>
                    <a:p>
                      <a:pPr algn="ctr" rtl="0" fontAlgn="ctr"/>
                      <a:r>
                        <a:rPr lang="ja-JP" altLang="en-US" sz="1200" b="0" i="0" u="none" strike="noStrike" dirty="0">
                          <a:solidFill>
                            <a:srgbClr val="FFFFFF"/>
                          </a:solidFill>
                          <a:effectLst/>
                          <a:latin typeface="HG丸ｺﾞｼｯｸM-PRO" panose="020F0600000000000000" pitchFamily="50" charset="-128"/>
                          <a:ea typeface="HG丸ｺﾞｼｯｸM-PRO" panose="020F0600000000000000" pitchFamily="50" charset="-128"/>
                        </a:rPr>
                        <a:t>府市の財産</a:t>
                      </a:r>
                    </a:p>
                  </a:txBody>
                  <a:tcPr marL="7436" marR="743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558ED5"/>
                    </a:solidFill>
                  </a:tcPr>
                </a:tc>
                <a:tc>
                  <a:txBody>
                    <a:bodyPr/>
                    <a:lstStyle/>
                    <a:p>
                      <a:pPr algn="ctr" rtl="0" fontAlgn="ctr"/>
                      <a:r>
                        <a:rPr lang="ja-JP" altLang="en-US" sz="1200" b="0" i="0" u="none" strike="noStrike">
                          <a:solidFill>
                            <a:srgbClr val="FFFFFF"/>
                          </a:solidFill>
                          <a:effectLst/>
                          <a:latin typeface="HG丸ｺﾞｼｯｸM-PRO" panose="020F0600000000000000" pitchFamily="50" charset="-128"/>
                          <a:ea typeface="HG丸ｺﾞｼｯｸM-PRO" panose="020F0600000000000000" pitchFamily="50" charset="-128"/>
                        </a:rPr>
                        <a:t>府市の債務</a:t>
                      </a:r>
                    </a:p>
                  </a:txBody>
                  <a:tcPr marL="7436" marR="743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558ED5"/>
                    </a:solidFill>
                  </a:tcPr>
                </a:tc>
                <a:tc rowSpan="2">
                  <a:txBody>
                    <a:bodyPr/>
                    <a:lstStyle/>
                    <a:p>
                      <a:pPr algn="ctr"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7436" marR="7436" marT="74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rtl="0" fontAlgn="ctr"/>
                      <a:r>
                        <a:rPr lang="ja-JP" altLang="en-US" sz="1200" b="0" i="0" u="none" strike="noStrike">
                          <a:solidFill>
                            <a:srgbClr val="FFFFFF"/>
                          </a:solidFill>
                          <a:effectLst/>
                          <a:latin typeface="HG丸ｺﾞｼｯｸM-PRO" panose="020F0600000000000000" pitchFamily="50" charset="-128"/>
                          <a:ea typeface="HG丸ｺﾞｼｯｸM-PRO" panose="020F0600000000000000" pitchFamily="50" charset="-128"/>
                        </a:rPr>
                        <a:t>府市の既発債残高</a:t>
                      </a:r>
                    </a:p>
                  </a:txBody>
                  <a:tcPr marL="7436" marR="743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tr>
              <a:tr h="252837">
                <a:tc vMerge="1">
                  <a:txBody>
                    <a:bodyPr/>
                    <a:lstStyle/>
                    <a:p>
                      <a:endParaRPr kumimoji="1" lang="ja-JP" altLang="en-US"/>
                    </a:p>
                  </a:txBody>
                  <a:tcPr/>
                </a:tc>
                <a:tc>
                  <a:txBody>
                    <a:bodyPr/>
                    <a:lstStyle/>
                    <a:p>
                      <a:pPr algn="ctr" rtl="0" fontAlgn="ctr"/>
                      <a:r>
                        <a:rPr lang="ja-JP" altLang="en-US" sz="1200" b="0" i="0" u="none" strike="noStrike" dirty="0">
                          <a:solidFill>
                            <a:srgbClr val="FFFFFF"/>
                          </a:solidFill>
                          <a:effectLst/>
                          <a:latin typeface="HG丸ｺﾞｼｯｸM-PRO" panose="020F0600000000000000" pitchFamily="50" charset="-128"/>
                          <a:ea typeface="HG丸ｺﾞｼｯｸM-PRO" panose="020F0600000000000000" pitchFamily="50" charset="-128"/>
                        </a:rPr>
                        <a:t>（出資・長期貸付）</a:t>
                      </a:r>
                    </a:p>
                  </a:txBody>
                  <a:tcPr marL="7436" marR="743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558ED5"/>
                    </a:solidFill>
                  </a:tcPr>
                </a:tc>
                <a:tc>
                  <a:txBody>
                    <a:bodyPr/>
                    <a:lstStyle/>
                    <a:p>
                      <a:pPr algn="ctr" rtl="0" fontAlgn="ctr"/>
                      <a:r>
                        <a:rPr lang="ja-JP" altLang="en-US" sz="1200" b="0" i="0" u="none" strike="noStrike">
                          <a:solidFill>
                            <a:srgbClr val="FFFFFF"/>
                          </a:solidFill>
                          <a:effectLst/>
                          <a:latin typeface="HG丸ｺﾞｼｯｸM-PRO" panose="020F0600000000000000" pitchFamily="50" charset="-128"/>
                          <a:ea typeface="HG丸ｺﾞｼｯｸM-PRO" panose="020F0600000000000000" pitchFamily="50" charset="-128"/>
                        </a:rPr>
                        <a:t>（債務負担行為の残高）</a:t>
                      </a:r>
                    </a:p>
                  </a:txBody>
                  <a:tcPr marL="7436" marR="743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558ED5"/>
                    </a:solidFill>
                  </a:tcPr>
                </a:tc>
                <a:tc vMerge="1">
                  <a:txBody>
                    <a:bodyPr/>
                    <a:lstStyle/>
                    <a:p>
                      <a:endParaRPr kumimoji="1" lang="ja-JP" altLang="en-US"/>
                    </a:p>
                  </a:txBody>
                  <a:tcPr/>
                </a:tc>
                <a:tc vMerge="1">
                  <a:txBody>
                    <a:bodyPr/>
                    <a:lstStyle/>
                    <a:p>
                      <a:endParaRPr kumimoji="1" lang="ja-JP" altLang="en-US"/>
                    </a:p>
                  </a:txBody>
                  <a:tcPr/>
                </a:tc>
              </a:tr>
              <a:tr h="401053">
                <a:tc>
                  <a:txBody>
                    <a:bodyPr/>
                    <a:lstStyle/>
                    <a:p>
                      <a:pPr algn="ctr"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 阪 府</a:t>
                      </a:r>
                    </a:p>
                  </a:txBody>
                  <a:tcPr marL="7436" marR="7436" marT="7436" marB="0" anchor="b">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9CDE5"/>
                    </a:solidFill>
                  </a:tcPr>
                </a:tc>
                <a:tc>
                  <a:txBody>
                    <a:bodyPr/>
                    <a:lstStyle/>
                    <a:p>
                      <a:pPr algn="l" fontAlgn="b"/>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府出資金：　　　　 ７３６億円</a:t>
                      </a:r>
                    </a:p>
                  </a:txBody>
                  <a:tcPr marL="7436" marR="7436" marT="7436" marB="0" anchor="b">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9CDE5"/>
                    </a:solidFill>
                  </a:tcPr>
                </a:tc>
                <a:tc rowSpan="3">
                  <a:txBody>
                    <a:bodyPr/>
                    <a:lstStyle/>
                    <a:p>
                      <a:pPr marL="0" algn="l" defTabSz="914400" rtl="0" eaLnBrk="1" fontAlgn="t" latinLnBrk="0" hangingPunct="1"/>
                      <a:r>
                        <a:rPr kumimoji="1" lang="zh-TW" altLang="en-US" sz="1200" b="0" i="0" u="none" strike="noStrike" kern="1200" dirty="0">
                          <a:solidFill>
                            <a:schemeClr val="tx1"/>
                          </a:solidFill>
                          <a:effectLst/>
                          <a:latin typeface="HG丸ｺﾞｼｯｸM-PRO" panose="020F0600000000000000" pitchFamily="50" charset="-128"/>
                          <a:ea typeface="HG丸ｺﾞｼｯｸM-PRO" panose="020F0600000000000000" pitchFamily="50" charset="-128"/>
                          <a:cs typeface="+mn-cs"/>
                        </a:rPr>
                        <a:t>府施設</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整備</a:t>
                      </a:r>
                      <a:r>
                        <a:rPr kumimoji="1" lang="ja-JP"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費</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補助</a:t>
                      </a:r>
                      <a:r>
                        <a:rPr kumimoji="1" lang="zh-TW" altLang="en-US" sz="1200" b="0" i="0" u="none" strike="noStrike"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２４７億円</a:t>
                      </a:r>
                      <a:endParaRPr kumimoji="1" lang="en-US" altLang="zh-TW"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marL="0" algn="l" defTabSz="914400" rtl="0" eaLnBrk="1" fontAlgn="t" latinLnBrk="0" hangingPunct="1"/>
                      <a:endParaRPr kumimoji="1" lang="en-US" altLang="zh-TW"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marL="0" algn="l" defTabSz="914400" rtl="0" eaLnBrk="1" fontAlgn="t" latinLnBrk="0" hangingPunct="1"/>
                      <a:r>
                        <a:rPr kumimoji="1" lang="ja-JP"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（建物耐震化工事等）</a:t>
                      </a:r>
                      <a:endParaRPr kumimoji="1" lang="en-US" altLang="zh-TW"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marL="0" algn="l" defTabSz="914400" rtl="0" eaLnBrk="1" fontAlgn="t" latinLnBrk="0" hangingPunct="1"/>
                      <a:endParaRPr kumimoji="1" lang="zh-TW" altLang="en-US" sz="1200" b="0" i="0" u="sng" strike="sngStrike" kern="1200" baseline="0" dirty="0">
                        <a:solidFill>
                          <a:schemeClr val="tx1"/>
                        </a:solidFill>
                        <a:effectLst/>
                        <a:latin typeface="HG丸ｺﾞｼｯｸM-PRO" panose="020F0600000000000000" pitchFamily="50" charset="-128"/>
                        <a:ea typeface="HG丸ｺﾞｼｯｸM-PRO" panose="020F0600000000000000" pitchFamily="50" charset="-128"/>
                        <a:cs typeface="+mn-cs"/>
                      </a:endParaRPr>
                    </a:p>
                  </a:txBody>
                  <a:tcPr marL="7436" marR="743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9CDE5"/>
                    </a:solidFill>
                  </a:tcPr>
                </a:tc>
                <a:tc rowSpan="3">
                  <a:txBody>
                    <a:bodyPr/>
                    <a:lstStyle/>
                    <a:p>
                      <a:pPr algn="ctr" fontAlgn="t"/>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7436" marR="7436" marT="74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3">
                  <a:txBody>
                    <a:bodyPr/>
                    <a:lstStyle/>
                    <a:p>
                      <a:pPr algn="l" rtl="0" fontAlgn="ctr"/>
                      <a:r>
                        <a:rPr lang="zh-TW"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未償還残高：    ２３４億円</a:t>
                      </a:r>
                    </a:p>
                  </a:txBody>
                  <a:tcPr marL="7436" marR="743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9CDE5"/>
                    </a:solidFill>
                  </a:tcPr>
                </a:tc>
              </a:tr>
              <a:tr h="432048">
                <a:tc>
                  <a:txBody>
                    <a:bodyPr/>
                    <a:lstStyle/>
                    <a:p>
                      <a:pPr algn="ctr" rtl="0" fontAlgn="ctr"/>
                      <a:r>
                        <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7436" marR="743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B9CDE5"/>
                    </a:solidFill>
                  </a:tcPr>
                </a:tc>
                <a:tc>
                  <a:txBody>
                    <a:bodyPr/>
                    <a:lstStyle/>
                    <a:p>
                      <a:pPr algn="l"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（土地・建物等）</a:t>
                      </a:r>
                    </a:p>
                  </a:txBody>
                  <a:tcPr marL="7436" marR="743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B9CDE5"/>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42566">
                <a:tc>
                  <a:txBody>
                    <a:bodyPr/>
                    <a:lstStyle/>
                    <a:p>
                      <a:pPr algn="ctr"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府 立 大 学</a:t>
                      </a:r>
                    </a:p>
                  </a:txBody>
                  <a:tcPr marL="7436" marR="743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B9CDE5"/>
                    </a:solidFill>
                  </a:tcPr>
                </a:tc>
                <a:tc>
                  <a:txBody>
                    <a:bodyPr/>
                    <a:lstStyle/>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主なキャンパス</a:t>
                      </a:r>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中百舌鳥・羽曳野・りんくう</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7436" marR="7436" marT="7436" marB="0">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B9CDE5"/>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93538">
                <a:tc>
                  <a:txBody>
                    <a:bodyPr/>
                    <a:lstStyle/>
                    <a:p>
                      <a:pPr algn="ctr"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 阪 市</a:t>
                      </a:r>
                    </a:p>
                  </a:txBody>
                  <a:tcPr marL="7436" marR="7436" marT="7436" marB="0" anchor="b">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2"/>
                    </a:solidFill>
                  </a:tcPr>
                </a:tc>
                <a:tc>
                  <a:txBody>
                    <a:bodyPr/>
                    <a:lstStyle/>
                    <a:p>
                      <a:pPr algn="l" fontAlgn="b"/>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市出資金： 　　１，０２３億円</a:t>
                      </a:r>
                    </a:p>
                  </a:txBody>
                  <a:tcPr marL="7436" marR="7436" marT="7436" marB="0" anchor="b">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2"/>
                    </a:solidFill>
                  </a:tcPr>
                </a:tc>
                <a:tc rowSpan="4">
                  <a:txBody>
                    <a:bodyPr/>
                    <a:lstStyle/>
                    <a:p>
                      <a:pPr algn="l" rtl="0" fontAlgn="ct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市施設</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整備</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費</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補助：</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８５</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rtl="0" fontAlgn="ctr"/>
                      <a:r>
                        <a:rPr kumimoji="1" lang="ja-JP" altLang="en-US" sz="1200" b="0" i="0" u="none" strike="noStrike" kern="1200" baseline="0" dirty="0" smtClean="0">
                          <a:solidFill>
                            <a:schemeClr val="tx1"/>
                          </a:solidFill>
                          <a:effectLst/>
                          <a:latin typeface="HG丸ｺﾞｼｯｸM-PRO" panose="020F0600000000000000" pitchFamily="50" charset="-128"/>
                          <a:ea typeface="HG丸ｺﾞｼｯｸM-PRO" panose="020F0600000000000000" pitchFamily="50" charset="-128"/>
                          <a:cs typeface="+mn-cs"/>
                        </a:rPr>
                        <a:t>（建物老朽改修工事等）</a:t>
                      </a:r>
                      <a:endParaRPr kumimoji="1" lang="zh-TW" altLang="en-US" sz="1200" b="0" i="0" u="none" strike="noStrike" kern="1200" baseline="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algn="l" rtl="0" fontAlgn="ctr"/>
                      <a:endPar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rtl="0" fontAlgn="ctr"/>
                      <a:endPar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7436" marR="743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2"/>
                    </a:solidFill>
                  </a:tcPr>
                </a:tc>
                <a:tc rowSpan="4">
                  <a:txBody>
                    <a:bodyPr/>
                    <a:lstStyle/>
                    <a:p>
                      <a:pPr algn="ctr" fontAlgn="t"/>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7436" marR="7436" marT="74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l" rtl="0" fontAlgn="ctr"/>
                      <a:r>
                        <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未償還残高：    </a:t>
                      </a:r>
                      <a:r>
                        <a:rPr lang="zh-TW"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３４</a:t>
                      </a:r>
                      <a:r>
                        <a:rPr lang="en-US" altLang="zh-TW"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6</a:t>
                      </a:r>
                      <a:r>
                        <a:rPr lang="zh-TW"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億円</a:t>
                      </a:r>
                      <a:endPar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7436" marR="743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2"/>
                    </a:solidFill>
                  </a:tcPr>
                </a:tc>
              </a:tr>
              <a:tr h="380005">
                <a:tc>
                  <a:txBody>
                    <a:bodyPr/>
                    <a:lstStyle/>
                    <a:p>
                      <a:pPr algn="ctr" rtl="0" fontAlgn="ctr"/>
                      <a:r>
                        <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7436" marR="743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CE6F2"/>
                    </a:solidFill>
                  </a:tcPr>
                </a:tc>
                <a:tc>
                  <a:txBody>
                    <a:bodyPr/>
                    <a:lstStyle/>
                    <a:p>
                      <a:pPr algn="l" rtl="0" fontAlgn="t"/>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（土地・建物等</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7436" marR="7436" marT="7436" marB="0">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DCE6F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32048">
                <a:tc>
                  <a:txBody>
                    <a:bodyPr/>
                    <a:lstStyle/>
                    <a:p>
                      <a:pPr algn="ctr" rtl="0"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市 立 大 学</a:t>
                      </a:r>
                    </a:p>
                  </a:txBody>
                  <a:tcPr marL="7436" marR="743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CE6F2"/>
                    </a:solidFill>
                  </a:tcPr>
                </a:tc>
                <a:tc>
                  <a:txBody>
                    <a:bodyPr/>
                    <a:lstStyle/>
                    <a:p>
                      <a:pPr algn="l" rtl="0" fontAlgn="b"/>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市貸付金：　   　 　 </a:t>
                      </a:r>
                      <a:r>
                        <a:rPr lang="ja-JP" altLang="en-US"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 ３３</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7436" marR="7436" marT="7436" marB="0" anchor="b">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DCE6F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700115">
                <a:tc>
                  <a:txBody>
                    <a:bodyPr/>
                    <a:lstStyle/>
                    <a:p>
                      <a:pPr algn="ctr"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7436" marR="743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2"/>
                    </a:solidFill>
                  </a:tcPr>
                </a:tc>
                <a:tc>
                  <a:txBody>
                    <a:bodyPr/>
                    <a:lstStyle/>
                    <a:p>
                      <a:pPr algn="l" rtl="0" fontAlgn="t"/>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（病院事業貸付金</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endPar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主なキャンパス</a:t>
                      </a:r>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杉本・阿倍野</a:t>
                      </a:r>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7436" marR="7436" marT="7436" marB="0">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23874">
                <a:tc rowSpan="2">
                  <a:txBody>
                    <a:bodyPr/>
                    <a:lstStyle/>
                    <a:p>
                      <a:pPr algn="ctr" rtl="0"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府 市 合 計</a:t>
                      </a:r>
                    </a:p>
                  </a:txBody>
                  <a:tcPr marL="7436" marR="743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7F7F7F"/>
                      </a:solidFill>
                      <a:prstDash val="solid"/>
                      <a:round/>
                      <a:headEnd type="none" w="med" len="med"/>
                      <a:tailEnd type="none" w="med" len="med"/>
                    </a:lnB>
                    <a:solidFill>
                      <a:srgbClr val="B9CDE5"/>
                    </a:solidFill>
                  </a:tcPr>
                </a:tc>
                <a:tc>
                  <a:txBody>
                    <a:bodyPr/>
                    <a:lstStyle/>
                    <a:p>
                      <a:pPr algn="l" rtl="0" fontAlgn="ct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府市出資金計： １，７５９億円</a:t>
                      </a:r>
                    </a:p>
                  </a:txBody>
                  <a:tcPr marL="7436" marR="743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9CDE5"/>
                    </a:solidFill>
                  </a:tcPr>
                </a:tc>
                <a:tc rowSpan="2">
                  <a:txBody>
                    <a:bodyPr/>
                    <a:lstStyle/>
                    <a:p>
                      <a:pPr algn="l" rtl="0" fontAlgn="ct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府市施設</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整備</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費</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補助：３</a:t>
                      </a:r>
                      <a:r>
                        <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32</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7436" marR="743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7F7F7F"/>
                      </a:solidFill>
                      <a:prstDash val="solid"/>
                      <a:round/>
                      <a:headEnd type="none" w="med" len="med"/>
                      <a:tailEnd type="none" w="med" len="med"/>
                    </a:lnB>
                    <a:solidFill>
                      <a:srgbClr val="B9CDE5"/>
                    </a:solidFill>
                  </a:tcPr>
                </a:tc>
                <a:tc rowSpan="2">
                  <a:txBody>
                    <a:bodyPr/>
                    <a:lstStyle/>
                    <a:p>
                      <a:pPr algn="ctr" fontAlgn="t"/>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7436" marR="7436" marT="74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l" rtl="0" fontAlgn="ctr"/>
                      <a:r>
                        <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未償還残高：    </a:t>
                      </a:r>
                      <a:r>
                        <a:rPr lang="zh-TW"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５</a:t>
                      </a: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８０</a:t>
                      </a:r>
                      <a:r>
                        <a:rPr lang="zh-TW"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億円</a:t>
                      </a:r>
                      <a:endPar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7436" marR="743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7F7F7F"/>
                      </a:solidFill>
                      <a:prstDash val="solid"/>
                      <a:round/>
                      <a:headEnd type="none" w="med" len="med"/>
                      <a:tailEnd type="none" w="med" len="med"/>
                    </a:lnB>
                    <a:solidFill>
                      <a:srgbClr val="B9CDE5"/>
                    </a:solidFill>
                  </a:tcPr>
                </a:tc>
              </a:tr>
              <a:tr h="423874">
                <a:tc vMerge="1">
                  <a:txBody>
                    <a:bodyPr/>
                    <a:lstStyle/>
                    <a:p>
                      <a:endParaRPr kumimoji="1" lang="ja-JP" altLang="en-US"/>
                    </a:p>
                  </a:txBody>
                  <a:tcPr/>
                </a:tc>
                <a:tc>
                  <a:txBody>
                    <a:bodyPr/>
                    <a:lstStyle/>
                    <a:p>
                      <a:pPr algn="l" rtl="0" fontAlgn="ctr"/>
                      <a:r>
                        <a:rPr kumimoji="1" lang="zh-TW" altLang="en-US" sz="1200" b="0" i="0" u="none" strike="noStrike" kern="1200" dirty="0">
                          <a:solidFill>
                            <a:schemeClr val="tx1"/>
                          </a:solidFill>
                          <a:effectLst/>
                          <a:latin typeface="HG丸ｺﾞｼｯｸM-PRO" panose="020F0600000000000000" pitchFamily="50" charset="-128"/>
                          <a:ea typeface="HG丸ｺﾞｼｯｸM-PRO" panose="020F0600000000000000" pitchFamily="50" charset="-128"/>
                          <a:cs typeface="+mn-cs"/>
                        </a:rPr>
                        <a:t>市貸付金  　：　　 　</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en-US" altLang="zh-TW"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33</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億円</a:t>
                      </a:r>
                      <a:endParaRPr kumimoji="1" lang="zh-TW" altLang="en-US" sz="1200" b="0" i="0" u="none" strike="noStrike"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txBody>
                  <a:tcPr marL="7436" marR="743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9050" cap="flat" cmpd="sng" algn="ctr">
                      <a:solidFill>
                        <a:srgbClr val="7F7F7F"/>
                      </a:solidFill>
                      <a:prstDash val="solid"/>
                      <a:round/>
                      <a:headEnd type="none" w="med" len="med"/>
                      <a:tailEnd type="none" w="med" len="med"/>
                    </a:lnB>
                    <a:solidFill>
                      <a:srgbClr val="B9CDE5"/>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Tree>
    <p:extLst>
      <p:ext uri="{BB962C8B-B14F-4D97-AF65-F5344CB8AC3E}">
        <p14:creationId xmlns:p14="http://schemas.microsoft.com/office/powerpoint/2010/main" val="959792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 16"/>
          <p:cNvSpPr/>
          <p:nvPr/>
        </p:nvSpPr>
        <p:spPr>
          <a:xfrm>
            <a:off x="251520" y="1955792"/>
            <a:ext cx="8751596" cy="2376264"/>
          </a:xfrm>
          <a:prstGeom prst="roundRect">
            <a:avLst>
              <a:gd name="adj" fmla="val 499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テキスト ボックス 4"/>
          <p:cNvSpPr txBox="1"/>
          <p:nvPr/>
        </p:nvSpPr>
        <p:spPr>
          <a:xfrm>
            <a:off x="251520" y="476672"/>
            <a:ext cx="8751596" cy="760757"/>
          </a:xfrm>
          <a:prstGeom prst="roundRect">
            <a:avLst>
              <a:gd name="adj" fmla="val 9828"/>
            </a:avLst>
          </a:prstGeom>
          <a:solidFill>
            <a:schemeClr val="bg1">
              <a:lumMod val="85000"/>
            </a:schemeClr>
          </a:solidFill>
          <a:ln>
            <a:solidFill>
              <a:schemeClr val="accent1"/>
            </a:solidFill>
          </a:ln>
        </p:spPr>
        <p:txBody>
          <a:bodyPr wrap="square" lIns="36000" tIns="36000" rIns="36000" bIns="36000" rtlCol="0">
            <a:spAutoFit/>
          </a:bodyPr>
          <a:lstStyle/>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　主な論点  </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法人の設置形態とセットで議論</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a:t>
            </a:r>
          </a:p>
          <a:p>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　①財政的支援</a:t>
            </a:r>
            <a:r>
              <a:rPr lang="ja-JP" altLang="en-US" sz="1400" dirty="0" smtClean="0">
                <a:latin typeface="HG丸ｺﾞｼｯｸM-PRO" panose="020F0600000000000000" pitchFamily="50" charset="-128"/>
                <a:ea typeface="HG丸ｺﾞｼｯｸM-PRO" panose="020F0600000000000000" pitchFamily="50" charset="-128"/>
              </a:rPr>
              <a:t>の考え方</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②府市の負担割合</a:t>
            </a:r>
            <a:endParaRPr lang="en-US" altLang="ja-JP" sz="1400" dirty="0" smtClean="0">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67621" y="4797570"/>
            <a:ext cx="5544616" cy="323165"/>
          </a:xfrm>
          <a:prstGeom prst="rect">
            <a:avLst/>
          </a:prstGeom>
          <a:noFill/>
        </p:spPr>
        <p:txBody>
          <a:bodyPr wrap="square" rtlCol="0">
            <a:spAutoFit/>
          </a:bodyPr>
          <a:lstStyle/>
          <a:p>
            <a:r>
              <a:rPr lang="ja-JP" altLang="en-US" sz="1500" b="1" dirty="0" smtClean="0">
                <a:solidFill>
                  <a:prstClr val="black"/>
                </a:solidFill>
                <a:latin typeface="HG丸ｺﾞｼｯｸM-PRO" panose="020F0600000000000000" pitchFamily="50" charset="-128"/>
                <a:ea typeface="HG丸ｺﾞｼｯｸM-PRO" panose="020F0600000000000000" pitchFamily="50" charset="-128"/>
              </a:rPr>
              <a:t>① 財政的支援</a:t>
            </a:r>
            <a:r>
              <a:rPr lang="ja-JP" altLang="en-US" sz="1500" b="1" dirty="0" smtClean="0">
                <a:latin typeface="HG丸ｺﾞｼｯｸM-PRO" panose="020F0600000000000000" pitchFamily="50" charset="-128"/>
                <a:ea typeface="HG丸ｺﾞｼｯｸM-PRO" panose="020F0600000000000000" pitchFamily="50" charset="-128"/>
              </a:rPr>
              <a:t>の考え方</a:t>
            </a:r>
            <a:endParaRPr lang="ja-JP" altLang="en-US" sz="1500" b="1" strike="sngStrike" dirty="0">
              <a:latin typeface="HG丸ｺﾞｼｯｸM-PRO" panose="020F0600000000000000" pitchFamily="50" charset="-128"/>
              <a:ea typeface="HG丸ｺﾞｼｯｸM-PRO" panose="020F0600000000000000" pitchFamily="50" charset="-128"/>
            </a:endParaRPr>
          </a:p>
        </p:txBody>
      </p:sp>
      <p:sp>
        <p:nvSpPr>
          <p:cNvPr id="13" name="タイトル 12"/>
          <p:cNvSpPr>
            <a:spLocks noGrp="1"/>
          </p:cNvSpPr>
          <p:nvPr>
            <p:ph type="ctrTitle"/>
          </p:nvPr>
        </p:nvSpPr>
        <p:spPr>
          <a:xfrm>
            <a:off x="-324544" y="44624"/>
            <a:ext cx="4176464" cy="360040"/>
          </a:xfrm>
        </p:spPr>
        <p:txBody>
          <a:bodyPr>
            <a:normAutofit/>
          </a:bodyPr>
          <a:lstStyle/>
          <a:p>
            <a:pPr lvl="0">
              <a:spcBef>
                <a:spcPts val="0"/>
              </a:spcBef>
            </a:pPr>
            <a:r>
              <a:rPr lang="en-US" altLang="ja-JP" sz="1500" b="1" dirty="0">
                <a:solidFill>
                  <a:prstClr val="black"/>
                </a:solidFill>
                <a:latin typeface="HG丸ｺﾞｼｯｸM-PRO" panose="020F0600000000000000" pitchFamily="50" charset="-128"/>
                <a:ea typeface="HG丸ｺﾞｼｯｸM-PRO" panose="020F0600000000000000" pitchFamily="50" charset="-128"/>
                <a:cs typeface="+mn-cs"/>
              </a:rPr>
              <a:t>(2) </a:t>
            </a:r>
            <a:r>
              <a:rPr lang="ja-JP" altLang="en-US" sz="1500" b="1" dirty="0">
                <a:solidFill>
                  <a:prstClr val="black"/>
                </a:solidFill>
                <a:latin typeface="HG丸ｺﾞｼｯｸM-PRO" panose="020F0600000000000000" pitchFamily="50" charset="-128"/>
                <a:ea typeface="HG丸ｺﾞｼｯｸM-PRO" panose="020F0600000000000000" pitchFamily="50" charset="-128"/>
                <a:cs typeface="+mn-cs"/>
              </a:rPr>
              <a:t>設立団体による</a:t>
            </a:r>
            <a:r>
              <a:rPr lang="ja-JP" altLang="en-US" sz="1500" b="1" dirty="0" smtClean="0">
                <a:solidFill>
                  <a:prstClr val="black"/>
                </a:solidFill>
                <a:latin typeface="HG丸ｺﾞｼｯｸM-PRO" panose="020F0600000000000000" pitchFamily="50" charset="-128"/>
                <a:ea typeface="HG丸ｺﾞｼｯｸM-PRO" panose="020F0600000000000000" pitchFamily="50" charset="-128"/>
                <a:cs typeface="+mn-cs"/>
              </a:rPr>
              <a:t>財政的支援の考え方</a:t>
            </a:r>
            <a:endParaRPr kumimoji="1" lang="ja-JP" altLang="en-US" dirty="0"/>
          </a:p>
        </p:txBody>
      </p:sp>
      <p:sp>
        <p:nvSpPr>
          <p:cNvPr id="2" name="テキスト ボックス 1"/>
          <p:cNvSpPr txBox="1"/>
          <p:nvPr/>
        </p:nvSpPr>
        <p:spPr>
          <a:xfrm>
            <a:off x="251520" y="2022292"/>
            <a:ext cx="8640960" cy="1015663"/>
          </a:xfrm>
          <a:prstGeom prst="rect">
            <a:avLst/>
          </a:prstGeom>
          <a:noFill/>
        </p:spPr>
        <p:txBody>
          <a:bodyPr wrap="square" rtlCol="0">
            <a:spAutoFit/>
          </a:bodyPr>
          <a:lstStyle/>
          <a:p>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・公立大学法人に対する財源措置は設立団体が行う。</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・したがって、法人の設立形態によって、府市の財政的支援の考え方は大きく異なる。</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755577" y="2272399"/>
            <a:ext cx="7920880" cy="415498"/>
          </a:xfrm>
          <a:prstGeom prst="rect">
            <a:avLst/>
          </a:prstGeom>
          <a:solidFill>
            <a:schemeClr val="bg1"/>
          </a:solidFill>
          <a:ln w="9525">
            <a:solidFill>
              <a:schemeClr val="tx1">
                <a:lumMod val="50000"/>
                <a:lumOff val="50000"/>
              </a:schemeClr>
            </a:solidFill>
            <a:prstDash val="dash"/>
          </a:ln>
        </p:spPr>
        <p:txBody>
          <a:bodyPr wrap="square" rtlCol="0">
            <a:spAutoFit/>
          </a:bodyPr>
          <a:lstStyle/>
          <a:p>
            <a:r>
              <a:rPr lang="en-US" altLang="ja-JP" sz="105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50" dirty="0">
                <a:solidFill>
                  <a:prstClr val="black"/>
                </a:solidFill>
                <a:latin typeface="HG丸ｺﾞｼｯｸM-PRO" panose="020F0600000000000000" pitchFamily="50" charset="-128"/>
                <a:ea typeface="HG丸ｺﾞｼｯｸM-PRO" panose="020F0600000000000000" pitchFamily="50" charset="-128"/>
              </a:rPr>
              <a:t> </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rPr>
              <a:t>地方独立行政法人法</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第４２条</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設立団体は、地方独立行政法人に対し、その業務の財源に充てるために必要な金額の全部又は一部に相当する金額を交付することができる。</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62577005"/>
              </p:ext>
            </p:extLst>
          </p:nvPr>
        </p:nvGraphicFramePr>
        <p:xfrm>
          <a:off x="756468" y="3104455"/>
          <a:ext cx="7920881" cy="1036320"/>
        </p:xfrm>
        <a:graphic>
          <a:graphicData uri="http://schemas.openxmlformats.org/drawingml/2006/table">
            <a:tbl>
              <a:tblPr firstRow="1" bandRow="1">
                <a:tableStyleId>{5940675A-B579-460E-94D1-54222C63F5DA}</a:tableStyleId>
              </a:tblPr>
              <a:tblGrid>
                <a:gridCol w="3197420"/>
                <a:gridCol w="1574487"/>
                <a:gridCol w="1574487"/>
                <a:gridCol w="1574487"/>
              </a:tblGrid>
              <a:tr h="144586">
                <a:tc>
                  <a:txBody>
                    <a:bodyPr/>
                    <a:lstStyle/>
                    <a:p>
                      <a:pPr algn="ctr"/>
                      <a:r>
                        <a:rPr kumimoji="1" lang="ja-JP" altLang="en-US" sz="1100" dirty="0" smtClean="0">
                          <a:solidFill>
                            <a:schemeClr val="bg1"/>
                          </a:solidFill>
                          <a:latin typeface="HG丸ｺﾞｼｯｸM-PRO" panose="020F0600000000000000" pitchFamily="50" charset="-128"/>
                          <a:ea typeface="HG丸ｺﾞｼｯｸM-PRO" panose="020F0600000000000000" pitchFamily="50" charset="-128"/>
                        </a:rPr>
                        <a:t>法人の設立団体</a:t>
                      </a:r>
                      <a:endParaRPr kumimoji="1" lang="ja-JP" altLang="en-US" sz="1100" dirty="0">
                        <a:solidFill>
                          <a:schemeClr val="bg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4F81BD"/>
                    </a:solidFill>
                  </a:tcPr>
                </a:tc>
                <a:tc>
                  <a:txBody>
                    <a:bodyPr/>
                    <a:lstStyle/>
                    <a:p>
                      <a:pPr algn="ctr"/>
                      <a:r>
                        <a:rPr kumimoji="1" lang="ja-JP" altLang="en-US" sz="1100" dirty="0" smtClean="0">
                          <a:solidFill>
                            <a:schemeClr val="bg1"/>
                          </a:solidFill>
                          <a:latin typeface="HG丸ｺﾞｼｯｸM-PRO" panose="020F0600000000000000" pitchFamily="50" charset="-128"/>
                          <a:ea typeface="HG丸ｺﾞｼｯｸM-PRO" panose="020F0600000000000000" pitchFamily="50" charset="-128"/>
                        </a:rPr>
                        <a:t>大阪府市共同</a:t>
                      </a:r>
                      <a:endParaRPr kumimoji="1" lang="ja-JP" altLang="en-US" sz="1100" dirty="0">
                        <a:solidFill>
                          <a:schemeClr val="bg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4F81BD"/>
                    </a:solidFill>
                  </a:tcPr>
                </a:tc>
                <a:tc>
                  <a:txBody>
                    <a:bodyPr/>
                    <a:lstStyle/>
                    <a:p>
                      <a:pPr algn="ctr"/>
                      <a:r>
                        <a:rPr kumimoji="1" lang="ja-JP" altLang="en-US" sz="1100" dirty="0" smtClean="0">
                          <a:solidFill>
                            <a:schemeClr val="bg1"/>
                          </a:solidFill>
                          <a:latin typeface="HG丸ｺﾞｼｯｸM-PRO" panose="020F0600000000000000" pitchFamily="50" charset="-128"/>
                          <a:ea typeface="HG丸ｺﾞｼｯｸM-PRO" panose="020F0600000000000000" pitchFamily="50" charset="-128"/>
                        </a:rPr>
                        <a:t>大阪府単独</a:t>
                      </a:r>
                      <a:endParaRPr kumimoji="1" lang="ja-JP" altLang="en-US" sz="1100" dirty="0">
                        <a:solidFill>
                          <a:schemeClr val="bg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4F81BD"/>
                    </a:solidFill>
                  </a:tcPr>
                </a:tc>
                <a:tc>
                  <a:txBody>
                    <a:bodyPr/>
                    <a:lstStyle/>
                    <a:p>
                      <a:pPr algn="ctr"/>
                      <a:r>
                        <a:rPr kumimoji="1" lang="ja-JP" altLang="en-US" sz="1100" dirty="0" smtClean="0">
                          <a:solidFill>
                            <a:schemeClr val="bg1"/>
                          </a:solidFill>
                          <a:latin typeface="HG丸ｺﾞｼｯｸM-PRO" panose="020F0600000000000000" pitchFamily="50" charset="-128"/>
                          <a:ea typeface="HG丸ｺﾞｼｯｸM-PRO" panose="020F0600000000000000" pitchFamily="50" charset="-128"/>
                        </a:rPr>
                        <a:t>大阪市単独</a:t>
                      </a:r>
                      <a:endParaRPr kumimoji="1" lang="ja-JP" altLang="en-US" sz="1100" dirty="0">
                        <a:solidFill>
                          <a:schemeClr val="bg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4F81BD"/>
                    </a:solidFill>
                  </a:tcPr>
                </a:tc>
              </a:tr>
              <a:tr h="187357">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法人に対する財政的支援（基本的な考え方）</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solidFill>
                      <a:srgbClr val="D0D8E8"/>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府市で分担</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solidFill>
                      <a:srgbClr val="D0D8E8"/>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府のみで負担</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solidFill>
                      <a:srgbClr val="D0D8E8"/>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市のみで負担</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solidFill>
                      <a:srgbClr val="D0D8E8"/>
                    </a:solidFill>
                  </a:tcPr>
                </a:tc>
              </a:tr>
              <a:tr h="157550">
                <a:tc>
                  <a:txBody>
                    <a:bodyPr/>
                    <a:lstStyle/>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① 財政的支援</a:t>
                      </a:r>
                      <a:r>
                        <a:rPr kumimoji="1" lang="ja-JP" altLang="en-US" sz="1100" u="none" dirty="0" smtClean="0">
                          <a:solidFill>
                            <a:schemeClr val="tx1"/>
                          </a:solidFill>
                          <a:latin typeface="HG丸ｺﾞｼｯｸM-PRO" panose="020F0600000000000000" pitchFamily="50" charset="-128"/>
                          <a:ea typeface="HG丸ｺﾞｼｯｸM-PRO" panose="020F0600000000000000" pitchFamily="50" charset="-128"/>
                        </a:rPr>
                        <a:t>の考え方</a:t>
                      </a:r>
                      <a:endParaRPr kumimoji="1" lang="ja-JP" altLang="en-US" sz="1100" u="none" strike="sngStrike" kern="1200" dirty="0">
                        <a:solidFill>
                          <a:schemeClr val="tx1"/>
                        </a:solidFill>
                        <a:latin typeface="HG丸ｺﾞｼｯｸM-PRO" panose="020F0600000000000000" pitchFamily="50" charset="-128"/>
                        <a:ea typeface="HG丸ｺﾞｼｯｸM-PRO" panose="020F06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solidFill>
                      <a:srgbClr val="E9EDF4"/>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府市の協議による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solidFill>
                      <a:srgbClr val="E9EDF4"/>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府で判断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9525" cap="flat" cmpd="sng" algn="ctr">
                      <a:solidFill>
                        <a:schemeClr val="tx1">
                          <a:lumMod val="50000"/>
                          <a:lumOff val="50000"/>
                        </a:schemeClr>
                      </a:solidFill>
                      <a:prstDash val="dash"/>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solidFill>
                      <a:srgbClr val="E9EDF4"/>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市で判断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solidFill>
                      <a:srgbClr val="E9EDF4"/>
                    </a:solidFill>
                  </a:tcPr>
                </a:tc>
              </a:tr>
              <a:tr h="0">
                <a:tc>
                  <a:txBody>
                    <a:bodyPr/>
                    <a:lstStyle/>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② 府市の負担割合</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0D8E8"/>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府市の協議による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0D8E8"/>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府</a:t>
                      </a:r>
                      <a:r>
                        <a:rPr kumimoji="1" lang="en-US" altLang="ja-JP" sz="1100" dirty="0" smtClean="0">
                          <a:latin typeface="HG丸ｺﾞｼｯｸM-PRO" panose="020F0600000000000000" pitchFamily="50" charset="-128"/>
                          <a:ea typeface="HG丸ｺﾞｼｯｸM-PRO" panose="020F0600000000000000" pitchFamily="50" charset="-128"/>
                        </a:rPr>
                        <a:t>100</a:t>
                      </a:r>
                      <a:r>
                        <a:rPr kumimoji="1" lang="ja-JP" altLang="en-US" sz="1100" dirty="0" smtClean="0">
                          <a:latin typeface="HG丸ｺﾞｼｯｸM-PRO" panose="020F0600000000000000" pitchFamily="50" charset="-128"/>
                          <a:ea typeface="HG丸ｺﾞｼｯｸM-PRO" panose="020F0600000000000000" pitchFamily="50" charset="-128"/>
                        </a:rPr>
                        <a:t>％</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9525" cap="flat" cmpd="sng" algn="ctr">
                      <a:solidFill>
                        <a:schemeClr val="tx1">
                          <a:lumMod val="50000"/>
                          <a:lumOff val="50000"/>
                        </a:schemeClr>
                      </a:solidFill>
                      <a:prstDash val="dash"/>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0D8E8"/>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市</a:t>
                      </a:r>
                      <a:r>
                        <a:rPr kumimoji="1" lang="en-US" altLang="ja-JP" sz="1100" dirty="0" smtClean="0">
                          <a:latin typeface="HG丸ｺﾞｼｯｸM-PRO" panose="020F0600000000000000" pitchFamily="50" charset="-128"/>
                          <a:ea typeface="HG丸ｺﾞｼｯｸM-PRO" panose="020F0600000000000000" pitchFamily="50" charset="-128"/>
                        </a:rPr>
                        <a:t>100</a:t>
                      </a:r>
                      <a:r>
                        <a:rPr kumimoji="1" lang="ja-JP" altLang="en-US" sz="1100" dirty="0" smtClean="0">
                          <a:latin typeface="HG丸ｺﾞｼｯｸM-PRO" panose="020F0600000000000000" pitchFamily="50" charset="-128"/>
                          <a:ea typeface="HG丸ｺﾞｼｯｸM-PRO" panose="020F0600000000000000" pitchFamily="50" charset="-128"/>
                        </a:rPr>
                        <a:t>％</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0D8E8"/>
                    </a:solidFill>
                  </a:tcPr>
                </a:tc>
              </a:tr>
            </a:tbl>
          </a:graphicData>
        </a:graphic>
      </p:graphicFrame>
      <p:sp>
        <p:nvSpPr>
          <p:cNvPr id="16" name="下矢印 15"/>
          <p:cNvSpPr/>
          <p:nvPr/>
        </p:nvSpPr>
        <p:spPr>
          <a:xfrm>
            <a:off x="3275856" y="4586947"/>
            <a:ext cx="2952328" cy="170921"/>
          </a:xfrm>
          <a:prstGeom prst="downArrow">
            <a:avLst>
              <a:gd name="adj1" fmla="val 5000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テキスト ボックス 17"/>
          <p:cNvSpPr txBox="1"/>
          <p:nvPr/>
        </p:nvSpPr>
        <p:spPr>
          <a:xfrm>
            <a:off x="8820472" y="6463285"/>
            <a:ext cx="504056" cy="276999"/>
          </a:xfrm>
          <a:prstGeom prst="rect">
            <a:avLst/>
          </a:prstGeom>
          <a:noFill/>
        </p:spPr>
        <p:txBody>
          <a:bodyPr wrap="square" rtlCol="0">
            <a:spAutoFit/>
          </a:bodyPr>
          <a:lstStyle/>
          <a:p>
            <a:r>
              <a:rPr lang="ja-JP" altLang="en-US" sz="1200" dirty="0">
                <a:solidFill>
                  <a:prstClr val="black"/>
                </a:solidFill>
              </a:rPr>
              <a:t>７</a:t>
            </a:r>
            <a:endParaRPr lang="en-US" altLang="ja-JP" sz="1200" dirty="0" smtClean="0">
              <a:solidFill>
                <a:prstClr val="black"/>
              </a:solidFill>
            </a:endParaRPr>
          </a:p>
        </p:txBody>
      </p:sp>
      <p:sp>
        <p:nvSpPr>
          <p:cNvPr id="19" name="下矢印 18"/>
          <p:cNvSpPr/>
          <p:nvPr/>
        </p:nvSpPr>
        <p:spPr>
          <a:xfrm>
            <a:off x="3276000" y="1500179"/>
            <a:ext cx="2952328" cy="239488"/>
          </a:xfrm>
          <a:prstGeom prst="downArrow">
            <a:avLst>
              <a:gd name="adj1" fmla="val 5000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 name="テキスト ボックス 19"/>
          <p:cNvSpPr txBox="1"/>
          <p:nvPr/>
        </p:nvSpPr>
        <p:spPr>
          <a:xfrm>
            <a:off x="251520" y="5127773"/>
            <a:ext cx="8751596" cy="1216648"/>
          </a:xfrm>
          <a:prstGeom prst="roundRect">
            <a:avLst>
              <a:gd name="adj" fmla="val 9828"/>
            </a:avLst>
          </a:prstGeom>
          <a:solidFill>
            <a:schemeClr val="bg1">
              <a:lumMod val="85000"/>
            </a:schemeClr>
          </a:solidFill>
          <a:ln>
            <a:solidFill>
              <a:schemeClr val="accent1"/>
            </a:solidFill>
          </a:ln>
        </p:spPr>
        <p:txBody>
          <a:bodyPr wrap="square" lIns="36000" tIns="36000" rIns="36000" bIns="36000" rtlCol="0">
            <a:spAutoFit/>
          </a:bodyPr>
          <a:lstStyle/>
          <a:p>
            <a:pPr lvl="0"/>
            <a:r>
              <a:rPr lang="ja-JP" altLang="en-US" sz="1400" dirty="0">
                <a:latin typeface="HG丸ｺﾞｼｯｸM-PRO" panose="020F0600000000000000" pitchFamily="50" charset="-128"/>
                <a:ea typeface="HG丸ｺﾞｼｯｸM-PRO" panose="020F0600000000000000" pitchFamily="50" charset="-128"/>
              </a:rPr>
              <a:t>現状の課題</a:t>
            </a:r>
            <a:endParaRPr lang="en-US" altLang="ja-JP" sz="1400" dirty="0">
              <a:latin typeface="HG丸ｺﾞｼｯｸM-PRO" panose="020F0600000000000000" pitchFamily="50" charset="-128"/>
              <a:ea typeface="HG丸ｺﾞｼｯｸM-PRO" panose="020F0600000000000000" pitchFamily="50" charset="-128"/>
            </a:endParaRPr>
          </a:p>
          <a:p>
            <a:pPr lvl="0"/>
            <a:r>
              <a:rPr lang="ja-JP" altLang="en-US" sz="1400" dirty="0">
                <a:latin typeface="HG丸ｺﾞｼｯｸM-PRO" panose="020F0600000000000000" pitchFamily="50" charset="-128"/>
                <a:ea typeface="HG丸ｺﾞｼｯｸM-PRO" panose="020F0600000000000000" pitchFamily="50" charset="-128"/>
              </a:rPr>
              <a:t>　　・府市の厳しい財政状況をふまえ、これまで府立大学及び市立大学では、地方独立行政法人化以降、</a:t>
            </a:r>
            <a:endParaRPr lang="en-US" altLang="ja-JP" sz="1400" dirty="0">
              <a:latin typeface="HG丸ｺﾞｼｯｸM-PRO" panose="020F0600000000000000" pitchFamily="50" charset="-128"/>
              <a:ea typeface="HG丸ｺﾞｼｯｸM-PRO" panose="020F0600000000000000" pitchFamily="50" charset="-128"/>
            </a:endParaRPr>
          </a:p>
          <a:p>
            <a:pPr lvl="0"/>
            <a:r>
              <a:rPr lang="ja-JP" altLang="en-US" sz="1400" dirty="0">
                <a:latin typeface="HG丸ｺﾞｼｯｸM-PRO" panose="020F0600000000000000" pitchFamily="50" charset="-128"/>
                <a:ea typeface="HG丸ｺﾞｼｯｸM-PRO" panose="020F0600000000000000" pitchFamily="50" charset="-128"/>
              </a:rPr>
              <a:t>　　　経費</a:t>
            </a:r>
            <a:r>
              <a:rPr lang="ja-JP" altLang="en-US" sz="1400" dirty="0" smtClean="0">
                <a:latin typeface="HG丸ｺﾞｼｯｸM-PRO" panose="020F0600000000000000" pitchFamily="50" charset="-128"/>
                <a:ea typeface="HG丸ｺﾞｼｯｸM-PRO" panose="020F0600000000000000" pitchFamily="50" charset="-128"/>
              </a:rPr>
              <a:t>縮減や外部</a:t>
            </a:r>
            <a:r>
              <a:rPr lang="ja-JP" altLang="en-US" sz="1400" dirty="0">
                <a:latin typeface="HG丸ｺﾞｼｯｸM-PRO" panose="020F0600000000000000" pitchFamily="50" charset="-128"/>
                <a:ea typeface="HG丸ｺﾞｼｯｸM-PRO" panose="020F0600000000000000" pitchFamily="50" charset="-128"/>
              </a:rPr>
              <a:t>資金</a:t>
            </a:r>
            <a:r>
              <a:rPr lang="ja-JP" altLang="en-US" sz="1400" dirty="0" smtClean="0">
                <a:latin typeface="HG丸ｺﾞｼｯｸM-PRO" panose="020F0600000000000000" pitchFamily="50" charset="-128"/>
                <a:ea typeface="HG丸ｺﾞｼｯｸM-PRO" panose="020F0600000000000000" pitchFamily="50" charset="-128"/>
              </a:rPr>
              <a:t>獲得などの経営努力により、運営費</a:t>
            </a:r>
            <a:r>
              <a:rPr lang="ja-JP" altLang="en-US" sz="1400" dirty="0">
                <a:latin typeface="HG丸ｺﾞｼｯｸM-PRO" panose="020F0600000000000000" pitchFamily="50" charset="-128"/>
                <a:ea typeface="HG丸ｺﾞｼｯｸM-PRO" panose="020F0600000000000000" pitchFamily="50" charset="-128"/>
              </a:rPr>
              <a:t>交付金の縮減</a:t>
            </a:r>
            <a:r>
              <a:rPr lang="ja-JP" altLang="en-US" sz="1400" dirty="0" smtClean="0">
                <a:latin typeface="HG丸ｺﾞｼｯｸM-PRO" panose="020F0600000000000000" pitchFamily="50" charset="-128"/>
                <a:ea typeface="HG丸ｺﾞｼｯｸM-PRO" panose="020F0600000000000000" pitchFamily="50" charset="-128"/>
              </a:rPr>
              <a:t>に取り組んで</a:t>
            </a:r>
            <a:r>
              <a:rPr lang="ja-JP" altLang="en-US" sz="1400" dirty="0">
                <a:latin typeface="HG丸ｺﾞｼｯｸM-PRO" panose="020F0600000000000000" pitchFamily="50" charset="-128"/>
                <a:ea typeface="HG丸ｺﾞｼｯｸM-PRO" panose="020F0600000000000000" pitchFamily="50" charset="-128"/>
              </a:rPr>
              <a:t>きた。</a:t>
            </a:r>
            <a:endParaRPr lang="en-US" altLang="ja-JP" sz="1400" dirty="0">
              <a:latin typeface="HG丸ｺﾞｼｯｸM-PRO" panose="020F0600000000000000" pitchFamily="50" charset="-128"/>
              <a:ea typeface="HG丸ｺﾞｼｯｸM-PRO" panose="020F0600000000000000" pitchFamily="50" charset="-128"/>
            </a:endParaRPr>
          </a:p>
          <a:p>
            <a:pPr lvl="0"/>
            <a:r>
              <a:rPr lang="ja-JP" altLang="en-US" sz="1400" dirty="0">
                <a:latin typeface="HG丸ｺﾞｼｯｸM-PRO" panose="020F0600000000000000" pitchFamily="50" charset="-128"/>
                <a:ea typeface="HG丸ｺﾞｼｯｸM-PRO" panose="020F0600000000000000" pitchFamily="50" charset="-128"/>
              </a:rPr>
              <a:t>　　・大学統合の検討にあたっては、安定的かつ戦略的な大学運営を行う</a:t>
            </a:r>
            <a:r>
              <a:rPr lang="ja-JP" altLang="en-US" sz="1400" dirty="0" smtClean="0">
                <a:latin typeface="HG丸ｺﾞｼｯｸM-PRO" panose="020F0600000000000000" pitchFamily="50" charset="-128"/>
                <a:ea typeface="HG丸ｺﾞｼｯｸM-PRO" panose="020F0600000000000000" pitchFamily="50" charset="-128"/>
              </a:rPr>
              <a:t>観点に立ち、適正な財政的支援の　</a:t>
            </a:r>
            <a:endParaRPr lang="en-US" altLang="ja-JP" sz="1400" dirty="0" smtClean="0">
              <a:latin typeface="HG丸ｺﾞｼｯｸM-PRO" panose="020F0600000000000000" pitchFamily="50" charset="-128"/>
              <a:ea typeface="HG丸ｺﾞｼｯｸM-PRO" panose="020F0600000000000000" pitchFamily="50" charset="-128"/>
            </a:endParaRPr>
          </a:p>
          <a:p>
            <a:pPr lvl="0"/>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在り方について整理が必要。</a:t>
            </a:r>
            <a:endParaRPr lang="en-US" altLang="ja-JP" sz="1400" strike="sngStrike"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808331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8213</TotalTime>
  <Words>4973</Words>
  <Application>Microsoft Office PowerPoint</Application>
  <PresentationFormat>画面に合わせる (4:3)</PresentationFormat>
  <Paragraphs>1092</Paragraphs>
  <Slides>24</Slides>
  <Notes>2</Notes>
  <HiddenSlides>0</HiddenSlides>
  <MMClips>0</MMClips>
  <ScaleCrop>false</ScaleCrop>
  <HeadingPairs>
    <vt:vector size="4" baseType="variant">
      <vt:variant>
        <vt:lpstr>テーマ</vt:lpstr>
      </vt:variant>
      <vt:variant>
        <vt:i4>2</vt:i4>
      </vt:variant>
      <vt:variant>
        <vt:lpstr>スライド タイトル</vt:lpstr>
      </vt:variant>
      <vt:variant>
        <vt:i4>24</vt:i4>
      </vt:variant>
    </vt:vector>
  </HeadingPairs>
  <TitlesOfParts>
    <vt:vector size="26" baseType="lpstr">
      <vt:lpstr>Office ​​テーマ</vt:lpstr>
      <vt:lpstr>2_Office ​​テーマ</vt:lpstr>
      <vt:lpstr>府市大学統合について</vt:lpstr>
      <vt:lpstr>PowerPoint プレゼンテーション</vt:lpstr>
      <vt:lpstr>１． 今後検討すべき課題と検討の進め方について</vt:lpstr>
      <vt:lpstr>(2)当面の検討スケジュール（案）</vt:lpstr>
      <vt:lpstr>PowerPoint プレゼンテーション</vt:lpstr>
      <vt:lpstr>(1)法人の設立形態、法人統合方式について</vt:lpstr>
      <vt:lpstr>PowerPoint プレゼンテーション</vt:lpstr>
      <vt:lpstr>参考資料１．設立団体から大学法人への出資等の状況</vt:lpstr>
      <vt:lpstr>(2) 設立団体による財政的支援の考え方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資料編</vt:lpstr>
      <vt:lpstr>資料１．府立大学・市立大学の概要</vt:lpstr>
      <vt:lpstr>PowerPoint プレゼンテーション</vt:lpstr>
      <vt:lpstr>資料２．大学統合の取組経過</vt:lpstr>
      <vt:lpstr>資料３．両大学の中期目標（変更後）</vt:lpstr>
      <vt:lpstr>資料４．公立大学法人に対する設立団体の役割と権限（地独法等）</vt:lpstr>
      <vt:lpstr>資料５．府市共同による大学運営（イメージ）</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大学統合に係る基本事項について（検討資料）</dc:title>
  <dc:creator/>
  <cp:lastModifiedBy>正川　勲</cp:lastModifiedBy>
  <cp:revision>692</cp:revision>
  <cp:lastPrinted>2016-04-18T07:24:03Z</cp:lastPrinted>
  <dcterms:created xsi:type="dcterms:W3CDTF">2016-01-25T02:00:48Z</dcterms:created>
  <dcterms:modified xsi:type="dcterms:W3CDTF">2016-04-18T09:44:17Z</dcterms:modified>
</cp:coreProperties>
</file>