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1" autoAdjust="0"/>
    <p:restoredTop sz="94660"/>
  </p:normalViewPr>
  <p:slideViewPr>
    <p:cSldViewPr>
      <p:cViewPr>
        <p:scale>
          <a:sx n="66" d="100"/>
          <a:sy n="6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 smtClean="0"/>
              <a:t>2015/7/24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38A46-A3CF-4EC4-A273-5833897499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575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 smtClean="0"/>
              <a:t>2015/7/24</a:t>
            </a:r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F044D-2A97-4A0F-A83F-1C94ABFB8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416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F044D-2A97-4A0F-A83F-1C94ABFB8C36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041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F044D-2A97-4A0F-A83F-1C94ABFB8C3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166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F044D-2A97-4A0F-A83F-1C94ABFB8C3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166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F044D-2A97-4A0F-A83F-1C94ABFB8C3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16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372F-FF7D-4FFE-9D50-27F810624679}" type="datetime1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CC26-814E-4B1B-9D49-611A5A060E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36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F179-33DD-410D-87DF-68F2A49E77A1}" type="datetime1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CC26-814E-4B1B-9D49-611A5A060E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89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6209-ECBF-45C8-AACB-1359F06EF8AE}" type="datetime1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CC26-814E-4B1B-9D49-611A5A060E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90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5F65-2A79-46BB-AC44-2C5B831C736E}" type="datetime1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CC26-814E-4B1B-9D49-611A5A060E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28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DC49-724B-4B6B-BB70-77A174B86776}" type="datetime1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CC26-814E-4B1B-9D49-611A5A060E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502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262C-70E8-4DE0-94A2-855206F26DE8}" type="datetime1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CC26-814E-4B1B-9D49-611A5A060E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061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53AE5-E63E-403F-9D53-4B124D647DFE}" type="datetime1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CC26-814E-4B1B-9D49-611A5A060E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6A95-8E3B-413F-A89A-76D8A07CE94D}" type="datetime1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CC26-814E-4B1B-9D49-611A5A060E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6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C922E-88BE-488E-8736-82B253A10E85}" type="datetime1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CC26-814E-4B1B-9D49-611A5A060E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706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C0A3-17BE-40EC-984C-C78A0A6D4AA5}" type="datetime1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CC26-814E-4B1B-9D49-611A5A060E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837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270F-383A-4FA1-928F-17AF0876933F}" type="datetime1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CC26-814E-4B1B-9D49-611A5A060E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18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46464-6A5D-46EA-9108-EA5C35E03D8A}" type="datetime1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CCC26-814E-4B1B-9D49-611A5A060E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996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84976" cy="1586607"/>
          </a:xfr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ja-JP" altLang="en-US" sz="4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「副首都」の検討に向けた提案</a:t>
            </a:r>
            <a:endParaRPr kumimoji="1" lang="ja-JP" altLang="en-US" sz="4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391980" y="5157192"/>
            <a:ext cx="4320480" cy="622920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堺市長　竹山　修身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4391980" y="4509120"/>
            <a:ext cx="4320480" cy="622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solidFill>
                  <a:schemeClr val="tx1"/>
                </a:solidFill>
              </a:rPr>
              <a:t>平成</a:t>
            </a:r>
            <a:r>
              <a:rPr lang="en-US" altLang="ja-JP" dirty="0" smtClean="0">
                <a:solidFill>
                  <a:schemeClr val="tx1"/>
                </a:solidFill>
              </a:rPr>
              <a:t>28</a:t>
            </a:r>
            <a:r>
              <a:rPr lang="ja-JP" altLang="en-US" dirty="0" smtClean="0">
                <a:solidFill>
                  <a:schemeClr val="tx1"/>
                </a:solidFill>
              </a:rPr>
              <a:t>年</a:t>
            </a:r>
            <a:r>
              <a:rPr lang="en-US" altLang="ja-JP" dirty="0">
                <a:solidFill>
                  <a:schemeClr val="tx1"/>
                </a:solidFill>
              </a:rPr>
              <a:t>2</a:t>
            </a:r>
            <a:r>
              <a:rPr lang="ja-JP" altLang="en-US" dirty="0" smtClean="0">
                <a:solidFill>
                  <a:schemeClr val="tx1"/>
                </a:solidFill>
              </a:rPr>
              <a:t>月</a:t>
            </a:r>
            <a:r>
              <a:rPr lang="en-US" altLang="ja-JP" dirty="0">
                <a:solidFill>
                  <a:schemeClr val="tx1"/>
                </a:solidFill>
              </a:rPr>
              <a:t>9</a:t>
            </a:r>
            <a:r>
              <a:rPr lang="ja-JP" altLang="en-US" dirty="0" smtClean="0">
                <a:solidFill>
                  <a:schemeClr val="tx1"/>
                </a:solidFill>
              </a:rPr>
              <a:t>日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5580112" y="260648"/>
            <a:ext cx="3384376" cy="637531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堺市長提出資料</a:t>
            </a:r>
            <a:endParaRPr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988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78098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l"/>
            <a:r>
              <a:rPr lang="ja-JP" altLang="en-US" sz="36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基本的な方向性</a:t>
            </a:r>
            <a:endParaRPr kumimoji="1" lang="ja-JP" altLang="en-US" sz="36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9636" y="1911173"/>
            <a:ext cx="8060836" cy="63753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kumimoji="1" lang="ja-JP" altLang="en-US" sz="2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首都圏と関西圏による国土の双眼構造の形成</a:t>
            </a:r>
            <a:endParaRPr kumimoji="1" lang="ja-JP" altLang="en-US" sz="2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539552" y="1238608"/>
            <a:ext cx="2016224" cy="637531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基本目標</a:t>
            </a:r>
            <a:endParaRPr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759636" y="3209390"/>
            <a:ext cx="8060836" cy="2149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ja-JP" altLang="en-US" sz="2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大規模災害時の首都機能の確保</a:t>
            </a:r>
            <a:endParaRPr lang="en-US" altLang="ja-JP" sz="25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ja-JP" altLang="en-US" sz="2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・首都機能の移転（分散配置）</a:t>
            </a:r>
            <a:endParaRPr lang="en-US" altLang="ja-JP" sz="25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・ＢＣＰにおける首都機能バックアップ</a:t>
            </a:r>
            <a:endParaRPr lang="en-US" altLang="ja-JP" sz="25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ja-JP" altLang="en-US" sz="2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　東京一極集中の是正</a:t>
            </a:r>
            <a:endParaRPr lang="en-US" altLang="ja-JP" sz="25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・企業等</a:t>
            </a:r>
            <a:r>
              <a:rPr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（人・モノ・カネ・情報</a:t>
            </a:r>
            <a:r>
              <a:rPr lang="ja-JP" altLang="en-US" sz="2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）の地方分散</a:t>
            </a:r>
            <a:endParaRPr lang="ja-JP" altLang="en-US" sz="2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539552" y="2532736"/>
            <a:ext cx="3456384" cy="637531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取り組むべき課題</a:t>
            </a:r>
            <a:endParaRPr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直角三角形 7"/>
          <p:cNvSpPr/>
          <p:nvPr/>
        </p:nvSpPr>
        <p:spPr>
          <a:xfrm rot="13500000">
            <a:off x="-16699" y="5517673"/>
            <a:ext cx="580120" cy="580120"/>
          </a:xfrm>
          <a:prstGeom prst="rtTriangle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>
              <a:spcBef>
                <a:spcPct val="0"/>
              </a:spcBef>
            </a:pPr>
            <a:endParaRPr lang="ja-JP" altLang="en-US" sz="3600" b="1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759636" y="5286132"/>
            <a:ext cx="7916820" cy="1028689"/>
          </a:xfrm>
          <a:prstGeom prst="rect">
            <a:avLst/>
          </a:prstGeom>
          <a:ln w="44450" cmpd="dbl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ja-JP" altLang="en-US" sz="27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関西広域連合・関西経済界と連携し、</a:t>
            </a:r>
            <a:endParaRPr lang="en-US" altLang="ja-JP" sz="27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700" u="sng" spc="-1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オール関西で「新首都・関西</a:t>
            </a:r>
            <a:r>
              <a:rPr lang="en-US" altLang="ja-JP" sz="1400" u="sng" spc="-1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700" u="sng" spc="-1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」の実現をめざす</a:t>
            </a:r>
            <a:endParaRPr lang="ja-JP" altLang="en-US" sz="2700" u="sng" spc="-1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>
          <a:xfrm>
            <a:off x="6911924" y="6492875"/>
            <a:ext cx="2133600" cy="365125"/>
          </a:xfrm>
        </p:spPr>
        <p:txBody>
          <a:bodyPr/>
          <a:lstStyle/>
          <a:p>
            <a:fld id="{895CCC26-814E-4B1B-9D49-611A5A060E89}" type="slidenum">
              <a:rPr kumimoji="1" lang="ja-JP" altLang="en-US" sz="3200" smtClean="0"/>
              <a:t>1</a:t>
            </a:fld>
            <a:endParaRPr kumimoji="1" lang="ja-JP" altLang="en-US" sz="3200" dirty="0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708100" y="6318737"/>
            <a:ext cx="8060836" cy="539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関西広域連合広域計画において、広域連合が目指すべき将来像として「アジアのハブ機能を担う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新首都・関西」が掲げられている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187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78098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l"/>
            <a:r>
              <a:rPr lang="ja-JP" altLang="en-US" sz="36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取組みの方向性</a:t>
            </a:r>
            <a:endParaRPr kumimoji="1" lang="ja-JP" altLang="en-US" sz="36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67544" y="1286929"/>
            <a:ext cx="2455789" cy="469967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（関西の現状）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直角三角形 7"/>
          <p:cNvSpPr/>
          <p:nvPr/>
        </p:nvSpPr>
        <p:spPr>
          <a:xfrm rot="13500000">
            <a:off x="6410" y="5259478"/>
            <a:ext cx="580120" cy="580120"/>
          </a:xfrm>
          <a:prstGeom prst="rtTriangle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>
              <a:spcBef>
                <a:spcPct val="0"/>
              </a:spcBef>
            </a:pPr>
            <a:endParaRPr lang="ja-JP" altLang="en-US" sz="3600" b="1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773704" y="4557996"/>
            <a:ext cx="7830744" cy="1983084"/>
          </a:xfrm>
          <a:prstGeom prst="rect">
            <a:avLst/>
          </a:prstGeom>
          <a:ln w="44450" cmpd="dbl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ja-JP" altLang="en-US" sz="2700" u="sng" spc="-1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ja-JP" altLang="en-US" sz="2700" u="sng" spc="-1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首都圏と関西圏による国土の双眼構造の</a:t>
            </a:r>
            <a:r>
              <a:rPr lang="ja-JP" altLang="en-US" sz="2700" u="sng" spc="-1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形成」を</a:t>
            </a:r>
            <a:endParaRPr lang="en-US" altLang="ja-JP" sz="2700" u="sng" spc="-15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7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国家的な目標</a:t>
            </a:r>
            <a:r>
              <a:rPr lang="ja-JP" altLang="en-US" sz="27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en-US" sz="27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位置付けるこ</a:t>
            </a:r>
            <a:r>
              <a:rPr lang="ja-JP" altLang="en-US" sz="27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r>
              <a:rPr lang="ja-JP" altLang="en-US" sz="27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が必要</a:t>
            </a:r>
            <a:endParaRPr lang="en-US" altLang="ja-JP" sz="27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700" spc="-1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700" spc="-1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⇒　関西各府県で役割分担し、</a:t>
            </a:r>
            <a:endParaRPr lang="en-US" altLang="ja-JP" sz="2700" spc="-15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700" spc="-1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700" spc="-1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首都機能を関西に分散配置</a:t>
            </a:r>
            <a:endParaRPr lang="ja-JP" altLang="en-US" sz="2700" spc="-1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618806"/>
              </p:ext>
            </p:extLst>
          </p:nvPr>
        </p:nvGraphicFramePr>
        <p:xfrm>
          <a:off x="693321" y="1770964"/>
          <a:ext cx="7920880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3960440"/>
              </a:tblGrid>
              <a:tr h="3505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優位性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課題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80966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・高度な交通インフラが一定整備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（関西国際空港、新幹線、高速道路）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dirty="0" smtClean="0"/>
                        <a:t>・</a:t>
                      </a:r>
                      <a:r>
                        <a:rPr kumimoji="1" lang="ja-JP" altLang="en-US" spc="-150" dirty="0" smtClean="0"/>
                        <a:t>情報・金融機能等の中枢機能が一定構築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dirty="0" smtClean="0"/>
                        <a:t>・先端産業等多様な産業集積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dirty="0" smtClean="0"/>
                        <a:t>・アジアとの繋がり（経済、観光等）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mtClean="0"/>
                        <a:t>・日本有数</a:t>
                      </a:r>
                      <a:r>
                        <a:rPr kumimoji="1" lang="ja-JP" altLang="en-US" dirty="0" smtClean="0"/>
                        <a:t>の歴史・文化資源の存在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・未整備の交通インフラ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　高速鉄道（新大阪のﾊﾌﾞ化）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　高速道路</a:t>
                      </a:r>
                      <a:r>
                        <a:rPr kumimoji="1" lang="ja-JP" altLang="en-US" smtClean="0"/>
                        <a:t>（ﾐｯｼﾝｸﾞﾘﾝｸの解消）</a:t>
                      </a:r>
                      <a:endParaRPr kumimoji="1" lang="en-US" altLang="ja-JP" dirty="0" smtClean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dirty="0" smtClean="0"/>
                        <a:t>・首都圏への企業流出</a:t>
                      </a:r>
                      <a:endParaRPr kumimoji="1" lang="en-US" altLang="ja-JP" dirty="0" smtClean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dirty="0" smtClean="0"/>
                        <a:t>・南海トラフ地震の脅威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>
          <a:xfrm>
            <a:off x="6911924" y="6485801"/>
            <a:ext cx="2133600" cy="365125"/>
          </a:xfrm>
        </p:spPr>
        <p:txBody>
          <a:bodyPr/>
          <a:lstStyle/>
          <a:p>
            <a:fld id="{895CCC26-814E-4B1B-9D49-611A5A060E89}" type="slidenum">
              <a:rPr kumimoji="1" lang="ja-JP" altLang="en-US" sz="3200" smtClean="0"/>
              <a:t>2</a:t>
            </a:fld>
            <a:endParaRPr kumimoji="1" lang="ja-JP" altLang="en-US" sz="3200"/>
          </a:p>
        </p:txBody>
      </p:sp>
    </p:spTree>
    <p:extLst>
      <p:ext uri="{BB962C8B-B14F-4D97-AF65-F5344CB8AC3E}">
        <p14:creationId xmlns:p14="http://schemas.microsoft.com/office/powerpoint/2010/main" val="309047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78098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l"/>
            <a:r>
              <a:rPr lang="ja-JP" altLang="en-US" sz="36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「副首都」の実現に向けて</a:t>
            </a:r>
            <a:endParaRPr kumimoji="1" lang="ja-JP" altLang="en-US" sz="36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673066" y="5677406"/>
            <a:ext cx="8060836" cy="1144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（参考）</a:t>
            </a:r>
            <a:endParaRPr lang="en-US" altLang="ja-JP" sz="1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関西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国際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空港、泉州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のポテンシャル</a:t>
            </a:r>
            <a:endParaRPr lang="en-US" altLang="ja-JP" sz="1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・完全</a:t>
            </a:r>
            <a:r>
              <a:rPr lang="en-US" altLang="ja-JP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24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時間空港、アジアとの近接性 等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・開発余剰地の活用（泉佐野コスモポリス、岸和田コスモポリス他）</a:t>
            </a:r>
            <a:endParaRPr lang="en-US" altLang="ja-JP" sz="1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直角三角形 12"/>
          <p:cNvSpPr/>
          <p:nvPr/>
        </p:nvSpPr>
        <p:spPr>
          <a:xfrm rot="13500000">
            <a:off x="-27202" y="4565147"/>
            <a:ext cx="580120" cy="580120"/>
          </a:xfrm>
          <a:prstGeom prst="rtTriangle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>
              <a:spcBef>
                <a:spcPct val="0"/>
              </a:spcBef>
            </a:pPr>
            <a:endParaRPr lang="ja-JP" altLang="en-US" sz="3600" b="1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748060" y="4063120"/>
            <a:ext cx="7931483" cy="1584175"/>
          </a:xfrm>
          <a:prstGeom prst="rect">
            <a:avLst/>
          </a:prstGeom>
          <a:ln w="44450" cmpd="dbl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ja-JP" altLang="en-US" sz="2700" u="sng" spc="-1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関西国際空港を核に</a:t>
            </a:r>
            <a:endParaRPr lang="en-US" altLang="ja-JP" sz="2700" u="sng" spc="-15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700" u="sng" spc="-1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奈良県・和歌山県・徳島県との連携を強化した</a:t>
            </a:r>
            <a:endParaRPr lang="en-US" altLang="ja-JP" sz="2700" u="sng" spc="-15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700" u="sng" spc="-1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「新首都・関西」の実現を図る</a:t>
            </a:r>
            <a:endParaRPr lang="ja-JP" altLang="en-US" sz="2700" u="sng" spc="-1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470931" y="1340768"/>
            <a:ext cx="3308981" cy="637531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めざすべき方向性</a:t>
            </a:r>
            <a:endParaRPr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7628" y="2006765"/>
            <a:ext cx="8060836" cy="217078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ja-JP" altLang="en-US" sz="25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関西</a:t>
            </a:r>
            <a:r>
              <a:rPr lang="ja-JP" altLang="en-US" sz="25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国際</a:t>
            </a:r>
            <a:r>
              <a:rPr lang="ja-JP" altLang="en-US" sz="25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空港を中心とした、国際都市の実現</a:t>
            </a:r>
            <a:endParaRPr lang="en-US" altLang="ja-JP" sz="25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・国際機関・領事館・政府機関等の誘致</a:t>
            </a:r>
            <a:endParaRPr lang="en-US" altLang="ja-JP" sz="25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・先端ものづくり産業の集積</a:t>
            </a:r>
            <a:endParaRPr lang="en-US" altLang="ja-JP" sz="25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・関西ブランド（農水産物）の創出</a:t>
            </a:r>
            <a:endParaRPr lang="en-US" altLang="ja-JP" sz="25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・北陸新幹線等の高速鉄道の整備（延伸）</a:t>
            </a:r>
            <a:endParaRPr lang="en-US" altLang="ja-JP" sz="25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スライド番号プレースホルダー 16"/>
          <p:cNvSpPr>
            <a:spLocks noGrp="1"/>
          </p:cNvSpPr>
          <p:nvPr>
            <p:ph type="sldNum" sz="quarter" idx="12"/>
          </p:nvPr>
        </p:nvSpPr>
        <p:spPr>
          <a:xfrm>
            <a:off x="6901936" y="6472176"/>
            <a:ext cx="2133600" cy="365125"/>
          </a:xfrm>
        </p:spPr>
        <p:txBody>
          <a:bodyPr/>
          <a:lstStyle/>
          <a:p>
            <a:fld id="{895CCC26-814E-4B1B-9D49-611A5A060E89}" type="slidenum">
              <a:rPr kumimoji="1" lang="ja-JP" altLang="en-US" sz="3200" smtClean="0"/>
              <a:t>3</a:t>
            </a:fld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1833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185</Words>
  <Application>Microsoft Office PowerPoint</Application>
  <PresentationFormat>画面に合わせる (4:3)</PresentationFormat>
  <Paragraphs>57</Paragraphs>
  <Slides>4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「副首都」の検討に向けた提案</vt:lpstr>
      <vt:lpstr>　基本的な方向性</vt:lpstr>
      <vt:lpstr>　取組みの方向性</vt:lpstr>
      <vt:lpstr>「副首都」の実現に向けて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2016-02-08T03:03:50Z</cp:lastPrinted>
  <dcterms:created xsi:type="dcterms:W3CDTF">2015-07-21T23:13:04Z</dcterms:created>
  <dcterms:modified xsi:type="dcterms:W3CDTF">2016-02-09T11:20:32Z</dcterms:modified>
</cp:coreProperties>
</file>